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6"/>
  </p:sldMasterIdLst>
  <p:notesMasterIdLst>
    <p:notesMasterId r:id="rId16"/>
  </p:notesMasterIdLst>
  <p:handoutMasterIdLst>
    <p:handoutMasterId r:id="rId17"/>
  </p:handoutMasterIdLst>
  <p:sldIdLst>
    <p:sldId id="256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74C55"/>
    <a:srgbClr val="70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706" autoAdjust="0"/>
  </p:normalViewPr>
  <p:slideViewPr>
    <p:cSldViewPr>
      <p:cViewPr varScale="1">
        <p:scale>
          <a:sx n="70" d="100"/>
          <a:sy n="70" d="100"/>
        </p:scale>
        <p:origin x="156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12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D5F2D0A-F7BA-4AEE-B6DA-0A116B8B49B2}" type="datetimeFigureOut">
              <a:rPr lang="en-US"/>
              <a:pPr>
                <a:defRPr/>
              </a:pPr>
              <a:t>12/1/2020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19A96D-349D-4987-B361-D61B2604C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8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C14F85-676B-4F43-8486-8BD32AACE7E4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6BE81-AC0E-4D3D-8AF3-ED1E63FA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2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BE81-AC0E-4D3D-8AF3-ED1E63FABF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1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BE81-AC0E-4D3D-8AF3-ED1E63FABF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47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BE81-AC0E-4D3D-8AF3-ED1E63FABF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6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BE81-AC0E-4D3D-8AF3-ED1E63FABF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028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BE81-AC0E-4D3D-8AF3-ED1E63FABF4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68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BE81-AC0E-4D3D-8AF3-ED1E63FABF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706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BE81-AC0E-4D3D-8AF3-ED1E63FABF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37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</a:t>
            </a:r>
            <a:r>
              <a:rPr lang="en-US" baseline="0" dirty="0"/>
              <a:t> that PSE does not handle the prioritization, and that the agencies are expected to per Commerce.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6BE81-AC0E-4D3D-8AF3-ED1E63FABF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19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514601"/>
            <a:ext cx="4800600" cy="761999"/>
          </a:xfrm>
        </p:spPr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066800" y="3352800"/>
            <a:ext cx="4800600" cy="609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48400" y="6172200"/>
            <a:ext cx="1905000" cy="304800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608B3E8-C004-49E7-A57F-C28FB11D9053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D014F97-AA09-4637-80B7-4E77B2AD5E0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30E6D38-A542-428E-BF86-033143D4BAC6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FE1B2E5-5EB3-42C9-8AC8-B90A43CE6EE9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7" name="Straight Connector 24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990600"/>
            <a:ext cx="3124200" cy="5029201"/>
          </a:xfrm>
        </p:spPr>
        <p:txBody>
          <a:bodyPr>
            <a:normAutofit/>
          </a:bodyPr>
          <a:lstStyle>
            <a:lvl1pPr marL="342900" indent="-342900">
              <a:buFont typeface="Arial" pitchFamily="34" charset="0"/>
              <a:buChar char="•"/>
              <a:defRPr lang="en-US" sz="1600" smtClean="0">
                <a:effectLst/>
              </a:defRPr>
            </a:lvl1pPr>
            <a:lvl2pPr marL="742950" indent="-285750">
              <a:buFont typeface="Arial" pitchFamily="34" charset="0"/>
              <a:buChar char="•"/>
              <a:defRPr sz="1600" baseline="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A0F5022-5E14-494F-9CB0-62B5462F34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13"/>
          <p:cNvCxnSpPr/>
          <p:nvPr userDrawn="1"/>
        </p:nvCxnSpPr>
        <p:spPr>
          <a:xfrm>
            <a:off x="5410200" y="914400"/>
            <a:ext cx="31242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77607AE-38D5-4262-AE6C-5096BC9607E1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1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10200" y="990600"/>
            <a:ext cx="3124200" cy="2438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5410200" y="3505200"/>
            <a:ext cx="3124200" cy="2514601"/>
          </a:xfrm>
        </p:spPr>
        <p:txBody>
          <a:bodyPr>
            <a:normAutofit/>
          </a:bodyPr>
          <a:lstStyle>
            <a:lvl1pPr marL="0" indent="0">
              <a:buFont typeface="Arial" pitchFamily="34" charset="0"/>
              <a:buNone/>
              <a:defRPr lang="en-US" sz="1600" smtClean="0">
                <a:effectLst/>
              </a:defRPr>
            </a:lvl1pPr>
            <a:lvl2pPr marL="457200" indent="0"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410200" y="609600"/>
            <a:ext cx="3124200" cy="276225"/>
          </a:xfrm>
        </p:spPr>
        <p:txBody>
          <a:bodyPr>
            <a:noAutofit/>
          </a:bodyPr>
          <a:lstStyle>
            <a:lvl1pPr algn="r"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172450" y="6356350"/>
            <a:ext cx="3810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B35750D-C36C-45A3-B897-79C3996CA887}" type="slidenum">
              <a:rPr lang="en-US" smtClean="0">
                <a:solidFill>
                  <a:srgbClr val="474C55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solidFill>
                <a:srgbClr val="474C55"/>
              </a:solidFill>
            </a:endParaRPr>
          </a:p>
        </p:txBody>
      </p:sp>
      <p:cxnSp>
        <p:nvCxnSpPr>
          <p:cNvPr id="6" name="Straight Connector 7"/>
          <p:cNvCxnSpPr/>
          <p:nvPr userDrawn="1"/>
        </p:nvCxnSpPr>
        <p:spPr>
          <a:xfrm>
            <a:off x="8172450" y="6469063"/>
            <a:ext cx="0" cy="138112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6062663"/>
            <a:ext cx="998537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5"/>
          <p:cNvCxnSpPr/>
          <p:nvPr userDrawn="1"/>
        </p:nvCxnSpPr>
        <p:spPr>
          <a:xfrm>
            <a:off x="609600" y="1143000"/>
            <a:ext cx="7943850" cy="0"/>
          </a:xfrm>
          <a:prstGeom prst="line">
            <a:avLst/>
          </a:prstGeom>
          <a:ln>
            <a:solidFill>
              <a:srgbClr val="474C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43850" cy="715962"/>
          </a:xfrm>
        </p:spPr>
        <p:txBody>
          <a:bodyPr>
            <a:normAutofit/>
          </a:bodyPr>
          <a:lstStyle>
            <a:lvl1pPr algn="l">
              <a:defRPr lang="en-US" sz="3600" dirty="0">
                <a:solidFill>
                  <a:srgbClr val="474C5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5410200" y="6400800"/>
            <a:ext cx="2762250" cy="276225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>
                <a:solidFill>
                  <a:srgbClr val="474C5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474C55"/>
                </a:solidFill>
              </a:defRPr>
            </a:lvl1pPr>
            <a:lvl2pPr>
              <a:defRPr sz="2000">
                <a:solidFill>
                  <a:srgbClr val="474C55"/>
                </a:solidFill>
              </a:defRPr>
            </a:lvl2pPr>
            <a:lvl3pPr>
              <a:defRPr sz="2000">
                <a:solidFill>
                  <a:srgbClr val="474C55"/>
                </a:solidFill>
              </a:defRPr>
            </a:lvl3pPr>
            <a:lvl4pPr>
              <a:defRPr sz="2000">
                <a:solidFill>
                  <a:srgbClr val="474C55"/>
                </a:solidFill>
              </a:defRPr>
            </a:lvl4pPr>
            <a:lvl5pPr>
              <a:defRPr sz="2000">
                <a:solidFill>
                  <a:srgbClr val="474C5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914400" y="2819400"/>
            <a:ext cx="4953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900" dirty="0"/>
              <a:t>PSE Energy Assistance Programs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43000" y="6172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December 1, 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 Low Income Weatherization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PSE Schedule 201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Eligible Customers include owners, or tenants with appropriate owner consent, of single family, multi-family, manufactured or mobile homes where the occupant of the structure is Low Income.  Low Income multi-family structures are eligible for service under this Schedule.</a:t>
            </a:r>
          </a:p>
          <a:p>
            <a:endParaRPr lang="en-US" dirty="0"/>
          </a:p>
          <a:p>
            <a:r>
              <a:rPr lang="en-US" dirty="0"/>
              <a:t>Customer income eligibility and other requirements are published in the current U.S. Department of Energy—Washington State Low-Income </a:t>
            </a:r>
            <a:r>
              <a:rPr lang="en-US" i="1" dirty="0"/>
              <a:t>Weatherization Manual</a:t>
            </a:r>
            <a:r>
              <a:rPr lang="en-US" dirty="0"/>
              <a:t> prepared by Commerce.</a:t>
            </a:r>
          </a:p>
          <a:p>
            <a:endParaRPr lang="en-US" dirty="0"/>
          </a:p>
          <a:p>
            <a:r>
              <a:rPr lang="en-US" dirty="0"/>
              <a:t>The PSE program is implemented though contracts (10 total) with Community Action Partnership (CAP) agencies and housing authorities.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74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PSE Low Income Weatherization: Eligibility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Commerce Weatherization Manual: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dirty="0"/>
              <a:t>To qualify as eligible clients, the income received by all household members shall not exceed 200 percent of federal poverty guidelines or 60 percent of state median income, whichever is greater.  </a:t>
            </a:r>
          </a:p>
          <a:p>
            <a:pPr marL="0" indent="0">
              <a:buNone/>
            </a:pPr>
            <a:endParaRPr lang="en-US" dirty="0"/>
          </a:p>
          <a:p>
            <a:pPr marL="400050" lvl="1" indent="0">
              <a:buNone/>
            </a:pPr>
            <a:r>
              <a:rPr lang="en-US" i="1" dirty="0"/>
              <a:t>Multi-family Residences:</a:t>
            </a:r>
          </a:p>
          <a:p>
            <a:pPr lvl="1"/>
            <a:r>
              <a:rPr lang="en-US" dirty="0"/>
              <a:t>Not less than 66 percent (50 percent for duplexes and four-</a:t>
            </a:r>
            <a:r>
              <a:rPr lang="en-US" dirty="0" err="1"/>
              <a:t>plexes</a:t>
            </a:r>
            <a:r>
              <a:rPr lang="en-US" dirty="0"/>
              <a:t>) are eligible.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i="1" dirty="0"/>
              <a:t>Source: Commerce Weatherization Manual, July 2019.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985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PSE Low Income Weatherization: Prioritizing Customers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Local Agencies must give priority for weatherization services to: 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Elderly (60 years of age or older).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Persons with disabilities.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Children nineteen years of age, or under.</a:t>
            </a:r>
          </a:p>
          <a:p>
            <a:pPr lvl="1">
              <a:lnSpc>
                <a:spcPct val="170000"/>
              </a:lnSpc>
            </a:pPr>
            <a:r>
              <a:rPr lang="en-US" i="1" dirty="0"/>
              <a:t>High Residential Energy Users</a:t>
            </a:r>
          </a:p>
          <a:p>
            <a:pPr lvl="1">
              <a:lnSpc>
                <a:spcPct val="170000"/>
              </a:lnSpc>
            </a:pPr>
            <a:r>
              <a:rPr lang="en-US" i="1" dirty="0"/>
              <a:t>Households with High Energy Burden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Native American, with particular emphasis on households residing on reservations.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* Local Agencies may give preference for weatherization services to households meeting two or more of the priority criteria listed (e.g. elderly + households with high energy burden).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endParaRPr lang="en-US" i="1" dirty="0"/>
          </a:p>
          <a:p>
            <a:pPr marL="457200" lvl="1" indent="0">
              <a:buNone/>
            </a:pPr>
            <a:r>
              <a:rPr lang="en-US" i="1" dirty="0"/>
              <a:t>Source: Commerce Weatherization Manual, July 2019.</a:t>
            </a:r>
          </a:p>
          <a:p>
            <a:pPr marL="457200" lvl="1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69853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PSE Low Income Weatherization: Definitions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High Residential Energy User</a:t>
            </a:r>
            <a:endParaRPr lang="en-US" dirty="0"/>
          </a:p>
          <a:p>
            <a:r>
              <a:rPr lang="en-US" dirty="0"/>
              <a:t>A low-income household whose residential energy expenditures exceed the median level of residential expenditures for all low-income households in the State.  The median level is $900.  The annual energy expenditures of high residential energy users are greater than $900 (&gt;$900).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Households with a High </a:t>
            </a:r>
            <a:r>
              <a:rPr lang="en-US" b="1"/>
              <a:t>Energy Burden</a:t>
            </a:r>
            <a:endParaRPr lang="en-US" dirty="0"/>
          </a:p>
          <a:p>
            <a:r>
              <a:rPr lang="en-US" dirty="0"/>
              <a:t>A low-income household whose residential energy burden (residential expenditures divided by the annual income of that household) exceeds the median level of energy burden for all low-income households in the State.  The median level is eight percent (8%).  The annual energy burden of households with high energy burden is greater than eight percent (&gt;8.0%).</a:t>
            </a:r>
          </a:p>
          <a:p>
            <a:endParaRPr lang="en-US" dirty="0"/>
          </a:p>
          <a:p>
            <a:r>
              <a:rPr lang="en-US" i="1" dirty="0"/>
              <a:t>Source: Commerce Weatherization Manual, July 2019.</a:t>
            </a:r>
          </a:p>
          <a:p>
            <a:pPr marL="0" indent="0">
              <a:buNone/>
            </a:pPr>
            <a:endParaRPr lang="en-US" i="1" dirty="0"/>
          </a:p>
          <a:p>
            <a:endParaRPr lang="en-US" i="1" dirty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85643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 Bill Assistance Programs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PSE Rate Schedule 129 - HELP (Home Energy Lifeline Program)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For 2021 $27.4M collected through rates: 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80% Electric revenue, 20% Gas revenue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Qualify: Up to 150% of the federal poverty guidelines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Current grant range: $100 - $1,000 per customer/program year (</a:t>
            </a:r>
            <a:r>
              <a:rPr lang="en-US" dirty="0"/>
              <a:t>10/1-9/30), designed to pay 20-60% of a household’s annual energy usage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altLang="en-US" dirty="0"/>
              <a:t>Administered by 11 Community Action Partnership (CAP) in 10 counties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31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 Bill Assistance Programs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The Warm Home Fund - Donations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Donations by PSE customers, employees, and Puget Energy shareholders </a:t>
            </a:r>
          </a:p>
          <a:p>
            <a:pPr marL="685800"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$ $1,177,353 donated YTD 2020</a:t>
            </a:r>
          </a:p>
          <a:p>
            <a:pPr marL="685800"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Clients must have a Disconnection Notice, and meet Income guidelines up to 200% of the FPL 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Grant amount up to $600 / customer / notice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Administered by The Salvation Army in PSE territory	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r>
              <a:rPr lang="en-US" dirty="0"/>
              <a:t>2021 Program year will be 12/1/20 - 9/30/21. Regular program year is normally  1/1 – 5/31.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90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 Bill Assistance Programs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Federal Funding: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LIHEAP - </a:t>
            </a:r>
            <a:r>
              <a:rPr lang="en-US" altLang="en-US" b="1" dirty="0"/>
              <a:t>Low Income Home Energy Assistance Program</a:t>
            </a:r>
          </a:p>
          <a:p>
            <a:pPr marL="0" indent="0">
              <a:buNone/>
            </a:pPr>
            <a:endParaRPr lang="en-US" alt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Qualify: Income at or below 150% federal poverty guidelines</a:t>
            </a:r>
          </a:p>
          <a:p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Current grants:  $25 - $1,000/customer/year for heating/cooling costs</a:t>
            </a:r>
          </a:p>
          <a:p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Administered by 11 Community Action Agencies and Native American tribes in PSE territory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$9.1 million distributed October 1st through September 30th, 2020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521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PSE Bill Assistance: Prioritizing Customers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1295400"/>
            <a:ext cx="794385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Local Agencies serve customers on a first-come/first served basis.  At the same time, they often give priority in the beginning of the program year by mailing out applications to:   </a:t>
            </a:r>
          </a:p>
          <a:p>
            <a:pPr lvl="1">
              <a:lnSpc>
                <a:spcPct val="170000"/>
              </a:lnSpc>
            </a:pPr>
            <a:r>
              <a:rPr lang="en-US" dirty="0"/>
              <a:t>Elderly (60 years of age or </a:t>
            </a:r>
            <a:r>
              <a:rPr lang="en-US"/>
              <a:t>older), and persons </a:t>
            </a:r>
            <a:r>
              <a:rPr lang="en-US" dirty="0"/>
              <a:t>with disabilities</a:t>
            </a:r>
          </a:p>
        </p:txBody>
      </p:sp>
    </p:spTree>
    <p:extLst>
      <p:ext uri="{BB962C8B-B14F-4D97-AF65-F5344CB8AC3E}">
        <p14:creationId xmlns:p14="http://schemas.microsoft.com/office/powerpoint/2010/main" val="4120109125"/>
      </p:ext>
    </p:extLst>
  </p:cSld>
  <p:clrMapOvr>
    <a:masterClrMapping/>
  </p:clrMapOvr>
</p:sld>
</file>

<file path=ppt/theme/theme1.xml><?xml version="1.0" encoding="utf-8"?>
<a:theme xmlns:a="http://schemas.openxmlformats.org/drawingml/2006/main" name="PSE_PPT_Template">
  <a:themeElements>
    <a:clrScheme name="myPSE">
      <a:dk1>
        <a:srgbClr val="474C55"/>
      </a:dk1>
      <a:lt1>
        <a:srgbClr val="FFFFFF"/>
      </a:lt1>
      <a:dk2>
        <a:srgbClr val="003644"/>
      </a:dk2>
      <a:lt2>
        <a:srgbClr val="FFFFFF"/>
      </a:lt2>
      <a:accent1>
        <a:srgbClr val="70C9C4"/>
      </a:accent1>
      <a:accent2>
        <a:srgbClr val="D11947"/>
      </a:accent2>
      <a:accent3>
        <a:srgbClr val="82C341"/>
      </a:accent3>
      <a:accent4>
        <a:srgbClr val="00B3DC"/>
      </a:accent4>
      <a:accent5>
        <a:srgbClr val="A2DADD"/>
      </a:accent5>
      <a:accent6>
        <a:srgbClr val="F7921E"/>
      </a:accent6>
      <a:hlink>
        <a:srgbClr val="474C55"/>
      </a:hlink>
      <a:folHlink>
        <a:srgbClr val="70C9C4"/>
      </a:folHlink>
    </a:clrScheme>
    <a:fontScheme name="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A3B43D01B5C61746B0B19C44B436F8B1" ma:contentTypeVersion="52" ma:contentTypeDescription="" ma:contentTypeScope="" ma:versionID="2a177d29beb415b12e3b798c54ffe25a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9af6b0a9aa2de783aac4f3d36dbacc3c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Visibility xmlns="dc463f71-b30c-4ab2-9473-d307f9d35888">Full Visibility</Visibility>
    <DocumentSetType xmlns="dc463f71-b30c-4ab2-9473-d307f9d35888">Presentation</DocumentSetType>
    <IsConfidential xmlns="dc463f71-b30c-4ab2-9473-d307f9d35888">false</IsConfidential>
    <CaseType xmlns="dc463f71-b30c-4ab2-9473-d307f9d35888">Staff Investigation</CaseType>
    <IndustryCode xmlns="dc463f71-b30c-4ab2-9473-d307f9d35888">140</IndustryCode>
    <CaseStatus xmlns="dc463f71-b30c-4ab2-9473-d307f9d35888">Pending</CaseStatus>
    <OpenedDate xmlns="dc463f71-b30c-4ab2-9473-d307f9d35888">2020-07-08T07:00:00+00:00</OpenedDate>
    <Date1 xmlns="dc463f71-b30c-4ab2-9473-d307f9d35888">2020-12-01T18:42:36+00:00</Date1>
    <IsDocumentOrder xmlns="dc463f71-b30c-4ab2-9473-d307f9d35888">false</IsDocumentOrder>
    <IsHighlyConfidential xmlns="dc463f71-b30c-4ab2-9473-d307f9d35888">false</IsHighlyConfidential>
    <CaseCompanyNames xmlns="dc463f71-b30c-4ab2-9473-d307f9d35888">Puget Sound Energy;Avista Corporation</CaseCompanyNames>
    <Nickname xmlns="http://schemas.microsoft.com/sharepoint/v3" xsi:nil="true"/>
    <DocketNumber xmlns="dc463f71-b30c-4ab2-9473-d307f9d35888">200629</DocketNumber>
    <AgendaOrder xmlns="dc463f71-b30c-4ab2-9473-d307f9d35888">false</AgendaOrder>
    <SignificantOrder xmlns="dc463f71-b30c-4ab2-9473-d307f9d35888">false</SignificantOrder>
    <DelegatedOrder xmlns="dc463f71-b30c-4ab2-9473-d307f9d35888">false</DelegatedOrder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PSEWeb Document" ma:contentTypeID="0x010100C0D18F09767D4CD89C64898810CBD73900E6B8023F13E7B248BA452372193178E8" ma:contentTypeVersion="5" ma:contentTypeDescription="PSEWeb Document Content Type" ma:contentTypeScope="" ma:versionID="b08b0eb56b54af51861e41c102204b1c">
  <xsd:schema xmlns:xsd="http://www.w3.org/2001/XMLSchema" xmlns:xs="http://www.w3.org/2001/XMLSchema" xmlns:p="http://schemas.microsoft.com/office/2006/metadata/properties" xmlns:ns1="http://schemas.microsoft.com/sharepoint/v3" xmlns:ns2="c88183fd-330d-436d-b273-061d0bb81990" xmlns:ns3="http://schemas.microsoft.com/sharepoint/v3/fields" xmlns:ns4="359eb0a9-3221-4dcc-8574-cee4d5e4954c" targetNamespace="http://schemas.microsoft.com/office/2006/metadata/properties" ma:root="true" ma:fieldsID="be3cacb2e7a030768d0afdc1ba835019" ns1:_="" ns2:_="" ns3:_="" ns4:_="">
    <xsd:import namespace="http://schemas.microsoft.com/sharepoint/v3"/>
    <xsd:import namespace="c88183fd-330d-436d-b273-061d0bb81990"/>
    <xsd:import namespace="http://schemas.microsoft.com/sharepoint/v3/fields"/>
    <xsd:import namespace="359eb0a9-3221-4dcc-8574-cee4d5e4954c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1:Audience" minOccurs="0"/>
                <xsd:element ref="ns3:_Identifier" minOccurs="0"/>
                <xsd:element ref="ns2:Document_x0020_Category" minOccurs="0"/>
                <xsd:element ref="ns2:Document_x0020_Version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udience" ma:index="13" nillable="true" ma:displayName="Target Audiences" ma:description="" ma:internalName="Audienc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183fd-330d-436d-b273-061d0bb81990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Enterprise Keywords" ma:fieldId="{23f27201-bee3-471e-b2e7-b64fd8b7ca38}" ma:taxonomyMulti="true" ma:sspId="b78b92c0-6fcf-41e8-8e0a-7e25a782965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ab44039b-deb1-4f2b-b16a-bf564d7c7a46}" ma:internalName="TaxCatchAll" ma:showField="CatchAllData" ma:web="359eb0a9-3221-4dcc-8574-cee4d5e49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ab44039b-deb1-4f2b-b16a-bf564d7c7a46}" ma:internalName="TaxCatchAllLabel" ma:readOnly="true" ma:showField="CatchAllDataLabel" ma:web="359eb0a9-3221-4dcc-8574-cee4d5e495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_x0020_Category" ma:index="15" nillable="true" ma:displayName="Document Category" ma:format="Dropdown" ma:internalName="Document_x0020_Category">
      <xsd:simpleType>
        <xsd:restriction base="dms:Choice">
          <xsd:enumeration value="Guideline"/>
          <xsd:enumeration value="Other"/>
          <xsd:enumeration value="Policy"/>
        </xsd:restriction>
      </xsd:simpleType>
    </xsd:element>
    <xsd:element name="Document_x0020_Version" ma:index="16" nillable="true" ma:displayName="Document Version" ma:internalName="Document_x0020_Vers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Identifier" ma:index="14" nillable="true" ma:displayName="Form Number" ma:description="An identifying string or number, usually conforming to a formal identification system" ma:internalName="_Identifier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eb0a9-3221-4dcc-8574-cee4d5e4954c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 ma:index="12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6D338B-AFC8-4A97-8CDD-AFD52530EA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F146F2-F477-41FD-BF28-C30871935235}"/>
</file>

<file path=customXml/itemProps3.xml><?xml version="1.0" encoding="utf-8"?>
<ds:datastoreItem xmlns:ds="http://schemas.openxmlformats.org/officeDocument/2006/customXml" ds:itemID="{334B9D0E-E37D-4BD5-80E6-00607FAD305C}"/>
</file>

<file path=customXml/itemProps4.xml><?xml version="1.0" encoding="utf-8"?>
<ds:datastoreItem xmlns:ds="http://schemas.openxmlformats.org/officeDocument/2006/customXml" ds:itemID="{7EAEEA8F-A971-467A-B8EA-97EF8D16F951}">
  <ds:schemaRefs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sharepoint/v3"/>
    <ds:schemaRef ds:uri="http://purl.org/dc/elements/1.1/"/>
    <ds:schemaRef ds:uri="http://schemas.microsoft.com/sharepoint/v3/fields"/>
    <ds:schemaRef ds:uri="359eb0a9-3221-4dcc-8574-cee4d5e4954c"/>
    <ds:schemaRef ds:uri="c88183fd-330d-436d-b273-061d0bb81990"/>
    <ds:schemaRef ds:uri="http://schemas.microsoft.com/office/2006/metadata/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108FFC8E-9CC7-4581-900E-CEA5FF19C1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88183fd-330d-436d-b273-061d0bb81990"/>
    <ds:schemaRef ds:uri="http://schemas.microsoft.com/sharepoint/v3/fields"/>
    <ds:schemaRef ds:uri="359eb0a9-3221-4dcc-8574-cee4d5e495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PSE_PPT_Template</Template>
  <TotalTime>422</TotalTime>
  <Words>729</Words>
  <Application>Microsoft Office PowerPoint</Application>
  <PresentationFormat>On-screen Show (4:3)</PresentationFormat>
  <Paragraphs>93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PSE_PPT_Template</vt:lpstr>
      <vt:lpstr>PSE Energy Assistance Programs</vt:lpstr>
      <vt:lpstr>PSE Low Income Weatherization </vt:lpstr>
      <vt:lpstr>PSE Low Income Weatherization: Eligibility</vt:lpstr>
      <vt:lpstr>PSE Low Income Weatherization: Prioritizing Customers</vt:lpstr>
      <vt:lpstr>PSE Low Income Weatherization: Definitions</vt:lpstr>
      <vt:lpstr>PSE Bill Assistance Programs </vt:lpstr>
      <vt:lpstr>PSE Bill Assistance Programs </vt:lpstr>
      <vt:lpstr>PSE Bill Assistance Programs </vt:lpstr>
      <vt:lpstr>PSE Bill Assistance: Prioritizing Customers</vt:lpstr>
    </vt:vector>
  </TitlesOfParts>
  <Company>Puget Sound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Hope for the Commons</dc:title>
  <dc:creator>Sandy Sieg</dc:creator>
  <cp:lastModifiedBy>White, Kendra (UTC)</cp:lastModifiedBy>
  <cp:revision>94</cp:revision>
  <dcterms:created xsi:type="dcterms:W3CDTF">2014-07-11T22:40:57Z</dcterms:created>
  <dcterms:modified xsi:type="dcterms:W3CDTF">2020-12-01T17:41:48Z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0x0101006E56B4D1795A2E4DB2F0B01679ED314A00A3B43D01B5C61746B0B19C44B436F8B1</vt:lpwstr>
  </property>
  <property fmtid="{D5CDD505-2E9C-101B-9397-08002B2CF9AE}" pid="3" name="_dlc_DocIdItemGuid">
    <vt:lpwstr>e49eba89-75d2-4877-88f9-afd232bd5e8f</vt:lpwstr>
  </property>
  <property fmtid="{D5CDD505-2E9C-101B-9397-08002B2CF9AE}" pid="4" name="TaxKeyword">
    <vt:lpwstr/>
  </property>
  <property fmtid="{D5CDD505-2E9C-101B-9397-08002B2CF9AE}" pid="6" name="EfsecDocumentType">
    <vt:lpwstr>Documents</vt:lpwstr>
  </property>
  <property fmtid="{D5CDD505-2E9C-101B-9397-08002B2CF9AE}" pid="12" name="IsOfficialRecord">
    <vt:bool>false</vt:bool>
  </property>
  <property fmtid="{D5CDD505-2E9C-101B-9397-08002B2CF9AE}" pid="13" name="IsVisibleToEfsecCouncil">
    <vt:bool>false</vt:bool>
  </property>
  <property fmtid="{D5CDD505-2E9C-101B-9397-08002B2CF9AE}" pid="14" name="_docset_NoMedatataSyncRequired">
    <vt:lpwstr>False</vt:lpwstr>
  </property>
  <property fmtid="{D5CDD505-2E9C-101B-9397-08002B2CF9AE}" pid="15" name="IsEFSEC">
    <vt:bool>false</vt:bool>
  </property>
</Properties>
</file>