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0.xml" ContentType="application/vnd.openxmlformats-officedocument.presentationml.slide+xml"/>
  <Override PartName="/ppt/slides/slide11.xml" ContentType="application/vnd.openxmlformats-officedocument.presentationml.slide+xml"/>
  <Override PartName="/ppt/presentation.xml" ContentType="application/vnd.openxmlformats-officedocument.presentationml.presentation.main+xml"/>
  <Override PartName="/ppt/slides/slide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83" r:id="rId6"/>
    <p:sldId id="264" r:id="rId7"/>
    <p:sldId id="269" r:id="rId8"/>
    <p:sldId id="276" r:id="rId9"/>
    <p:sldId id="278" r:id="rId10"/>
    <p:sldId id="277" r:id="rId11"/>
    <p:sldId id="280" r:id="rId12"/>
    <p:sldId id="279" r:id="rId13"/>
    <p:sldId id="282" r:id="rId14"/>
    <p:sldId id="27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536" autoAdjust="0"/>
  </p:normalViewPr>
  <p:slideViewPr>
    <p:cSldViewPr>
      <p:cViewPr varScale="1">
        <p:scale>
          <a:sx n="98" d="100"/>
          <a:sy n="98" d="100"/>
        </p:scale>
        <p:origin x="129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openxmlformats.org/officeDocument/2006/relationships/customXml" Target="../customXml/item4.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C644F7-0314-40AC-B0AB-8406E0B705F2}" type="datetimeFigureOut">
              <a:rPr lang="en-US" smtClean="0"/>
              <a:t>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D42F89-CDA8-42D8-B7EA-731D7F2B463D}" type="slidenum">
              <a:rPr lang="en-US" smtClean="0"/>
              <a:t>‹#›</a:t>
            </a:fld>
            <a:endParaRPr lang="en-US" dirty="0"/>
          </a:p>
        </p:txBody>
      </p:sp>
    </p:spTree>
    <p:extLst>
      <p:ext uri="{BB962C8B-B14F-4D97-AF65-F5344CB8AC3E}">
        <p14:creationId xmlns:p14="http://schemas.microsoft.com/office/powerpoint/2010/main" val="3613876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C644F7-0314-40AC-B0AB-8406E0B705F2}" type="datetimeFigureOut">
              <a:rPr lang="en-US" smtClean="0"/>
              <a:t>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D42F89-CDA8-42D8-B7EA-731D7F2B463D}" type="slidenum">
              <a:rPr lang="en-US" smtClean="0"/>
              <a:t>‹#›</a:t>
            </a:fld>
            <a:endParaRPr lang="en-US" dirty="0"/>
          </a:p>
        </p:txBody>
      </p:sp>
    </p:spTree>
    <p:extLst>
      <p:ext uri="{BB962C8B-B14F-4D97-AF65-F5344CB8AC3E}">
        <p14:creationId xmlns:p14="http://schemas.microsoft.com/office/powerpoint/2010/main" val="1114220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C644F7-0314-40AC-B0AB-8406E0B705F2}" type="datetimeFigureOut">
              <a:rPr lang="en-US" smtClean="0"/>
              <a:t>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D42F89-CDA8-42D8-B7EA-731D7F2B463D}" type="slidenum">
              <a:rPr lang="en-US" smtClean="0"/>
              <a:t>‹#›</a:t>
            </a:fld>
            <a:endParaRPr lang="en-US" dirty="0"/>
          </a:p>
        </p:txBody>
      </p:sp>
    </p:spTree>
    <p:extLst>
      <p:ext uri="{BB962C8B-B14F-4D97-AF65-F5344CB8AC3E}">
        <p14:creationId xmlns:p14="http://schemas.microsoft.com/office/powerpoint/2010/main" val="41586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C644F7-0314-40AC-B0AB-8406E0B705F2}" type="datetimeFigureOut">
              <a:rPr lang="en-US" smtClean="0"/>
              <a:t>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D42F89-CDA8-42D8-B7EA-731D7F2B463D}" type="slidenum">
              <a:rPr lang="en-US" smtClean="0"/>
              <a:t>‹#›</a:t>
            </a:fld>
            <a:endParaRPr lang="en-US" dirty="0"/>
          </a:p>
        </p:txBody>
      </p:sp>
    </p:spTree>
    <p:extLst>
      <p:ext uri="{BB962C8B-B14F-4D97-AF65-F5344CB8AC3E}">
        <p14:creationId xmlns:p14="http://schemas.microsoft.com/office/powerpoint/2010/main" val="14471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C644F7-0314-40AC-B0AB-8406E0B705F2}" type="datetimeFigureOut">
              <a:rPr lang="en-US" smtClean="0"/>
              <a:t>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D42F89-CDA8-42D8-B7EA-731D7F2B463D}" type="slidenum">
              <a:rPr lang="en-US" smtClean="0"/>
              <a:t>‹#›</a:t>
            </a:fld>
            <a:endParaRPr lang="en-US" dirty="0"/>
          </a:p>
        </p:txBody>
      </p:sp>
    </p:spTree>
    <p:extLst>
      <p:ext uri="{BB962C8B-B14F-4D97-AF65-F5344CB8AC3E}">
        <p14:creationId xmlns:p14="http://schemas.microsoft.com/office/powerpoint/2010/main" val="1558829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C644F7-0314-40AC-B0AB-8406E0B705F2}" type="datetimeFigureOut">
              <a:rPr lang="en-US" smtClean="0"/>
              <a:t>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D42F89-CDA8-42D8-B7EA-731D7F2B463D}" type="slidenum">
              <a:rPr lang="en-US" smtClean="0"/>
              <a:t>‹#›</a:t>
            </a:fld>
            <a:endParaRPr lang="en-US" dirty="0"/>
          </a:p>
        </p:txBody>
      </p:sp>
    </p:spTree>
    <p:extLst>
      <p:ext uri="{BB962C8B-B14F-4D97-AF65-F5344CB8AC3E}">
        <p14:creationId xmlns:p14="http://schemas.microsoft.com/office/powerpoint/2010/main" val="4209340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C644F7-0314-40AC-B0AB-8406E0B705F2}" type="datetimeFigureOut">
              <a:rPr lang="en-US" smtClean="0"/>
              <a:t>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D42F89-CDA8-42D8-B7EA-731D7F2B463D}" type="slidenum">
              <a:rPr lang="en-US" smtClean="0"/>
              <a:t>‹#›</a:t>
            </a:fld>
            <a:endParaRPr lang="en-US" dirty="0"/>
          </a:p>
        </p:txBody>
      </p:sp>
    </p:spTree>
    <p:extLst>
      <p:ext uri="{BB962C8B-B14F-4D97-AF65-F5344CB8AC3E}">
        <p14:creationId xmlns:p14="http://schemas.microsoft.com/office/powerpoint/2010/main" val="2234520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C644F7-0314-40AC-B0AB-8406E0B705F2}" type="datetimeFigureOut">
              <a:rPr lang="en-US" smtClean="0"/>
              <a:t>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D42F89-CDA8-42D8-B7EA-731D7F2B463D}" type="slidenum">
              <a:rPr lang="en-US" smtClean="0"/>
              <a:t>‹#›</a:t>
            </a:fld>
            <a:endParaRPr lang="en-US" dirty="0"/>
          </a:p>
        </p:txBody>
      </p:sp>
    </p:spTree>
    <p:extLst>
      <p:ext uri="{BB962C8B-B14F-4D97-AF65-F5344CB8AC3E}">
        <p14:creationId xmlns:p14="http://schemas.microsoft.com/office/powerpoint/2010/main" val="2845893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C644F7-0314-40AC-B0AB-8406E0B705F2}" type="datetimeFigureOut">
              <a:rPr lang="en-US" smtClean="0"/>
              <a:t>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D42F89-CDA8-42D8-B7EA-731D7F2B463D}" type="slidenum">
              <a:rPr lang="en-US" smtClean="0"/>
              <a:t>‹#›</a:t>
            </a:fld>
            <a:endParaRPr lang="en-US" dirty="0"/>
          </a:p>
        </p:txBody>
      </p:sp>
    </p:spTree>
    <p:extLst>
      <p:ext uri="{BB962C8B-B14F-4D97-AF65-F5344CB8AC3E}">
        <p14:creationId xmlns:p14="http://schemas.microsoft.com/office/powerpoint/2010/main" val="2027569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C644F7-0314-40AC-B0AB-8406E0B705F2}" type="datetimeFigureOut">
              <a:rPr lang="en-US" smtClean="0"/>
              <a:t>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D42F89-CDA8-42D8-B7EA-731D7F2B463D}" type="slidenum">
              <a:rPr lang="en-US" smtClean="0"/>
              <a:t>‹#›</a:t>
            </a:fld>
            <a:endParaRPr lang="en-US" dirty="0"/>
          </a:p>
        </p:txBody>
      </p:sp>
    </p:spTree>
    <p:extLst>
      <p:ext uri="{BB962C8B-B14F-4D97-AF65-F5344CB8AC3E}">
        <p14:creationId xmlns:p14="http://schemas.microsoft.com/office/powerpoint/2010/main" val="212682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C644F7-0314-40AC-B0AB-8406E0B705F2}" type="datetimeFigureOut">
              <a:rPr lang="en-US" smtClean="0"/>
              <a:t>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D42F89-CDA8-42D8-B7EA-731D7F2B463D}" type="slidenum">
              <a:rPr lang="en-US" smtClean="0"/>
              <a:t>‹#›</a:t>
            </a:fld>
            <a:endParaRPr lang="en-US" dirty="0"/>
          </a:p>
        </p:txBody>
      </p:sp>
    </p:spTree>
    <p:extLst>
      <p:ext uri="{BB962C8B-B14F-4D97-AF65-F5344CB8AC3E}">
        <p14:creationId xmlns:p14="http://schemas.microsoft.com/office/powerpoint/2010/main" val="75520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C644F7-0314-40AC-B0AB-8406E0B705F2}" type="datetimeFigureOut">
              <a:rPr lang="en-US" smtClean="0"/>
              <a:t>1/5/2018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D42F89-CDA8-42D8-B7EA-731D7F2B463D}" type="slidenum">
              <a:rPr lang="en-US" smtClean="0"/>
              <a:t>‹#›</a:t>
            </a:fld>
            <a:endParaRPr lang="en-US" dirty="0"/>
          </a:p>
        </p:txBody>
      </p:sp>
    </p:spTree>
    <p:extLst>
      <p:ext uri="{BB962C8B-B14F-4D97-AF65-F5344CB8AC3E}">
        <p14:creationId xmlns:p14="http://schemas.microsoft.com/office/powerpoint/2010/main" val="2638999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838199"/>
          </a:xfrm>
        </p:spPr>
        <p:txBody>
          <a:bodyPr>
            <a:normAutofit/>
          </a:bodyPr>
          <a:lstStyle/>
          <a:p>
            <a:r>
              <a:rPr lang="en-US" sz="3200" dirty="0" smtClean="0"/>
              <a:t>Procedural Rules and Ethics January 8, 2018</a:t>
            </a:r>
            <a:endParaRPr lang="en-US" sz="3200" dirty="0"/>
          </a:p>
        </p:txBody>
      </p:sp>
      <p:sp>
        <p:nvSpPr>
          <p:cNvPr id="3" name="Subtitle 2"/>
          <p:cNvSpPr>
            <a:spLocks noGrp="1"/>
          </p:cNvSpPr>
          <p:nvPr>
            <p:ph type="subTitle" idx="1"/>
          </p:nvPr>
        </p:nvSpPr>
        <p:spPr>
          <a:xfrm>
            <a:off x="1371600" y="2133600"/>
            <a:ext cx="6400800" cy="3505200"/>
          </a:xfrm>
        </p:spPr>
        <p:txBody>
          <a:bodyPr>
            <a:normAutofit fontScale="85000" lnSpcReduction="20000"/>
          </a:bodyPr>
          <a:lstStyle/>
          <a:p>
            <a:r>
              <a:rPr lang="en-US" dirty="0" smtClean="0"/>
              <a:t>Legal Ethics in</a:t>
            </a:r>
          </a:p>
          <a:p>
            <a:r>
              <a:rPr lang="en-US" dirty="0" smtClean="0"/>
              <a:t>UTC Practice</a:t>
            </a:r>
            <a:endParaRPr lang="en-US" dirty="0"/>
          </a:p>
          <a:p>
            <a:endParaRPr lang="en-US" dirty="0"/>
          </a:p>
          <a:p>
            <a:endParaRPr lang="en-US" dirty="0"/>
          </a:p>
          <a:p>
            <a:pPr marL="4114800" algn="l"/>
            <a:r>
              <a:rPr lang="en-US" dirty="0" smtClean="0"/>
              <a:t>Greg </a:t>
            </a:r>
            <a:r>
              <a:rPr lang="en-US" dirty="0"/>
              <a:t>Kopta</a:t>
            </a:r>
          </a:p>
          <a:p>
            <a:pPr marL="4114800" algn="l"/>
            <a:r>
              <a:rPr lang="en-US" dirty="0" smtClean="0"/>
              <a:t>Director</a:t>
            </a:r>
            <a:r>
              <a:rPr lang="en-US" dirty="0"/>
              <a:t>, </a:t>
            </a:r>
            <a:endParaRPr lang="en-US" dirty="0" smtClean="0"/>
          </a:p>
          <a:p>
            <a:pPr marL="4114800" algn="l"/>
            <a:r>
              <a:rPr lang="en-US" dirty="0" smtClean="0"/>
              <a:t>Administrative</a:t>
            </a:r>
          </a:p>
          <a:p>
            <a:pPr marL="4114800" algn="l"/>
            <a:r>
              <a:rPr lang="en-US" dirty="0" smtClean="0"/>
              <a:t>Law Division</a:t>
            </a:r>
            <a:endParaRPr lang="en-US" dirty="0"/>
          </a:p>
          <a:p>
            <a:endParaRPr lang="en-US" dirty="0"/>
          </a:p>
        </p:txBody>
      </p:sp>
      <p:pic>
        <p:nvPicPr>
          <p:cNvPr id="4" name="Picture 6" descr="UTC 2006 Logo Onl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140017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3200400"/>
            <a:ext cx="4114800" cy="2743200"/>
          </a:xfrm>
          <a:prstGeom prst="rect">
            <a:avLst/>
          </a:prstGeom>
        </p:spPr>
      </p:pic>
    </p:spTree>
    <p:extLst>
      <p:ext uri="{BB962C8B-B14F-4D97-AF65-F5344CB8AC3E}">
        <p14:creationId xmlns:p14="http://schemas.microsoft.com/office/powerpoint/2010/main" val="178887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Sample</a:t>
            </a:r>
            <a:br>
              <a:rPr lang="en-US" sz="3600" dirty="0" smtClean="0"/>
            </a:br>
            <a:endParaRPr lang="en-US" sz="3600"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“Where the evidence adduced by [the Company] was so overwhelming as to be completely unassailable, the Initial Order simply “moved the goalposts” – revising prior Commission orders to make the unassailable facts no longer relevant. Oftentimes the goal posts were moved without any notice to [the Company], based on inconsequential or ambiguous evidence. And to add insult to injury, </a:t>
            </a:r>
            <a:r>
              <a:rPr lang="en-US" dirty="0" smtClean="0">
                <a:solidFill>
                  <a:srgbClr val="FF0000"/>
                </a:solidFill>
              </a:rPr>
              <a:t>whenever evidence could be found – or in some cases invented </a:t>
            </a:r>
            <a:r>
              <a:rPr lang="en-US" dirty="0" smtClean="0"/>
              <a:t>– that would support the Petitioner’s or Staff’s cases, the case was freely and liberally expanded to allow fines and retroactively find that [the Company] will not provide its service to the satisfaction of the Commission.”</a:t>
            </a:r>
          </a:p>
        </p:txBody>
      </p:sp>
      <p:pic>
        <p:nvPicPr>
          <p:cNvPr id="4" name="Picture 6" descr="UTC 2006 Logo Onl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140017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337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a:bodyPr>
          <a:lstStyle/>
          <a:p>
            <a:r>
              <a:rPr lang="en-US" sz="3600" dirty="0" smtClean="0"/>
              <a:t>Discussion</a:t>
            </a:r>
            <a:endParaRPr lang="en-US" sz="3600"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43000" y="1905000"/>
            <a:ext cx="6934200" cy="3200400"/>
          </a:xfrm>
        </p:spPr>
      </p:pic>
      <p:pic>
        <p:nvPicPr>
          <p:cNvPr id="4" name="Picture 6" descr="UTC 2006 Logo Onl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28600"/>
            <a:ext cx="140017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87295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
            </a:r>
            <a:br>
              <a:rPr lang="en-US" sz="3600" dirty="0" smtClean="0"/>
            </a:br>
            <a:endParaRPr lang="en-US" sz="3600" dirty="0"/>
          </a:p>
        </p:txBody>
      </p:sp>
      <p:sp>
        <p:nvSpPr>
          <p:cNvPr id="3" name="Content Placeholder 2"/>
          <p:cNvSpPr>
            <a:spLocks noGrp="1"/>
          </p:cNvSpPr>
          <p:nvPr>
            <p:ph idx="1"/>
          </p:nvPr>
        </p:nvSpPr>
        <p:spPr/>
        <p:txBody>
          <a:bodyPr>
            <a:normAutofit/>
          </a:bodyPr>
          <a:lstStyle/>
          <a:p>
            <a:pPr marL="0" indent="0">
              <a:buNone/>
            </a:pPr>
            <a:r>
              <a:rPr lang="en-US" dirty="0" smtClean="0"/>
              <a:t> </a:t>
            </a:r>
          </a:p>
        </p:txBody>
      </p:sp>
      <p:pic>
        <p:nvPicPr>
          <p:cNvPr id="4" name="Picture 6" descr="UTC 2006 Logo Onl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140017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4900" y="990600"/>
            <a:ext cx="6934200" cy="5334000"/>
          </a:xfrm>
          <a:prstGeom prst="rect">
            <a:avLst/>
          </a:prstGeom>
        </p:spPr>
      </p:pic>
    </p:spTree>
    <p:extLst>
      <p:ext uri="{BB962C8B-B14F-4D97-AF65-F5344CB8AC3E}">
        <p14:creationId xmlns:p14="http://schemas.microsoft.com/office/powerpoint/2010/main" val="1602993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WAC 480-07-345(3)</a:t>
            </a:r>
            <a:br>
              <a:rPr lang="en-US" sz="3600" dirty="0" smtClean="0"/>
            </a:br>
            <a:r>
              <a:rPr lang="en-US" sz="3600" dirty="0" smtClean="0"/>
              <a:t>Appearance and Practice Before the Commission</a:t>
            </a:r>
            <a:br>
              <a:rPr lang="en-US" sz="3600" dirty="0" smtClean="0"/>
            </a:br>
            <a:endParaRPr lang="en-US" sz="3600" dirty="0"/>
          </a:p>
        </p:txBody>
      </p:sp>
      <p:sp>
        <p:nvSpPr>
          <p:cNvPr id="3" name="Content Placeholder 2"/>
          <p:cNvSpPr>
            <a:spLocks noGrp="1"/>
          </p:cNvSpPr>
          <p:nvPr>
            <p:ph idx="1"/>
          </p:nvPr>
        </p:nvSpPr>
        <p:spPr>
          <a:xfrm>
            <a:off x="457200" y="1371600"/>
            <a:ext cx="8229600" cy="4754563"/>
          </a:xfrm>
        </p:spPr>
        <p:txBody>
          <a:bodyPr>
            <a:normAutofit/>
          </a:bodyPr>
          <a:lstStyle/>
          <a:p>
            <a:r>
              <a:rPr lang="en-US" sz="2400" b="1" dirty="0" smtClean="0"/>
              <a:t>Unethical </a:t>
            </a:r>
            <a:r>
              <a:rPr lang="en-US" sz="2400" b="1" dirty="0"/>
              <a:t>conduct is not permitted.</a:t>
            </a:r>
            <a:r>
              <a:rPr lang="en-US" sz="2400" dirty="0"/>
              <a:t> </a:t>
            </a:r>
            <a:r>
              <a:rPr lang="en-US" sz="2400" dirty="0">
                <a:solidFill>
                  <a:srgbClr val="FF0000"/>
                </a:solidFill>
              </a:rPr>
              <a:t>Persons appearing in proceedings before the commission in a representative capacity must conform to the standards of ethical conduct required of attorneys before the courts of Washington</a:t>
            </a:r>
            <a:r>
              <a:rPr lang="en-US" sz="2400" dirty="0"/>
              <a:t>. </a:t>
            </a:r>
            <a:r>
              <a:rPr lang="en-US" sz="2400" dirty="0" smtClean="0"/>
              <a:t>. . . If </a:t>
            </a:r>
            <a:r>
              <a:rPr lang="en-US" sz="2400" dirty="0"/>
              <a:t>any representative fails to conform to those standards, the commission may exclude the person from the proceeding, may report the ethical violation to any appropriate licensing authority, and may refuse to permit the person to appear before the commission in a representative capacity in any future proceeding</a:t>
            </a:r>
            <a:r>
              <a:rPr lang="en-US" sz="2400" dirty="0" smtClean="0"/>
              <a:t>.</a:t>
            </a:r>
          </a:p>
          <a:p>
            <a:pPr marL="0" indent="0">
              <a:buNone/>
            </a:pPr>
            <a:endParaRPr lang="en-US" dirty="0" smtClean="0"/>
          </a:p>
        </p:txBody>
      </p:sp>
      <p:pic>
        <p:nvPicPr>
          <p:cNvPr id="4" name="Picture 6" descr="UTC 2006 Logo Onl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140017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00200" y="5107172"/>
            <a:ext cx="5593080" cy="1677988"/>
          </a:xfrm>
          <a:prstGeom prst="rect">
            <a:avLst/>
          </a:prstGeom>
        </p:spPr>
      </p:pic>
    </p:spTree>
    <p:extLst>
      <p:ext uri="{BB962C8B-B14F-4D97-AF65-F5344CB8AC3E}">
        <p14:creationId xmlns:p14="http://schemas.microsoft.com/office/powerpoint/2010/main" val="720499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RPC 3.3</a:t>
            </a:r>
            <a:br>
              <a:rPr lang="en-US" sz="3600" dirty="0" smtClean="0"/>
            </a:br>
            <a:r>
              <a:rPr lang="en-US" sz="3600" dirty="0" smtClean="0"/>
              <a:t>Candor Toward the Tribunal</a:t>
            </a:r>
            <a:endParaRPr lang="en-US" sz="3600"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(a) </a:t>
            </a:r>
            <a:r>
              <a:rPr lang="en-US" dirty="0">
                <a:solidFill>
                  <a:srgbClr val="FF0000"/>
                </a:solidFill>
              </a:rPr>
              <a:t>A lawyer shall not knowingly: </a:t>
            </a:r>
            <a:endParaRPr lang="en-US" dirty="0" smtClean="0">
              <a:solidFill>
                <a:srgbClr val="FF0000"/>
              </a:solidFill>
            </a:endParaRPr>
          </a:p>
          <a:p>
            <a:pPr marL="971550" lvl="1" indent="-514350">
              <a:spcBef>
                <a:spcPts val="600"/>
              </a:spcBef>
              <a:buAutoNum type="arabicParenBoth"/>
            </a:pPr>
            <a:r>
              <a:rPr lang="en-US" dirty="0" smtClean="0">
                <a:solidFill>
                  <a:srgbClr val="FF0000"/>
                </a:solidFill>
              </a:rPr>
              <a:t>make a </a:t>
            </a:r>
            <a:r>
              <a:rPr lang="en-US" dirty="0">
                <a:solidFill>
                  <a:srgbClr val="FF0000"/>
                </a:solidFill>
              </a:rPr>
              <a:t>false statement of </a:t>
            </a:r>
            <a:r>
              <a:rPr lang="en-US" dirty="0" smtClean="0">
                <a:solidFill>
                  <a:srgbClr val="FF0000"/>
                </a:solidFill>
              </a:rPr>
              <a:t>fact or</a:t>
            </a:r>
          </a:p>
          <a:p>
            <a:pPr marL="457200" lvl="1" indent="0">
              <a:spcBef>
                <a:spcPts val="0"/>
              </a:spcBef>
              <a:buNone/>
            </a:pPr>
            <a:r>
              <a:rPr lang="en-US" dirty="0">
                <a:solidFill>
                  <a:srgbClr val="FF0000"/>
                </a:solidFill>
              </a:rPr>
              <a:t>	</a:t>
            </a:r>
            <a:r>
              <a:rPr lang="en-US" dirty="0" smtClean="0">
                <a:solidFill>
                  <a:srgbClr val="FF0000"/>
                </a:solidFill>
              </a:rPr>
              <a:t>law </a:t>
            </a:r>
            <a:r>
              <a:rPr lang="en-US" dirty="0">
                <a:solidFill>
                  <a:srgbClr val="FF0000"/>
                </a:solidFill>
              </a:rPr>
              <a:t>to a tribunal </a:t>
            </a:r>
            <a:r>
              <a:rPr lang="en-US" dirty="0"/>
              <a:t>or fail </a:t>
            </a:r>
            <a:r>
              <a:rPr lang="en-US" dirty="0" smtClean="0"/>
              <a:t>to correct </a:t>
            </a:r>
          </a:p>
          <a:p>
            <a:pPr marL="457200" lvl="1" indent="0">
              <a:spcBef>
                <a:spcPts val="0"/>
              </a:spcBef>
              <a:buNone/>
            </a:pPr>
            <a:r>
              <a:rPr lang="en-US" dirty="0"/>
              <a:t>	</a:t>
            </a:r>
            <a:r>
              <a:rPr lang="en-US" dirty="0" smtClean="0"/>
              <a:t>a </a:t>
            </a:r>
            <a:r>
              <a:rPr lang="en-US" dirty="0"/>
              <a:t>false statement of </a:t>
            </a:r>
            <a:r>
              <a:rPr lang="en-US" dirty="0" smtClean="0"/>
              <a:t>material fact</a:t>
            </a:r>
          </a:p>
          <a:p>
            <a:pPr marL="457200" lvl="1" indent="0">
              <a:spcBef>
                <a:spcPts val="0"/>
              </a:spcBef>
              <a:buNone/>
            </a:pPr>
            <a:r>
              <a:rPr lang="en-US" dirty="0"/>
              <a:t>	</a:t>
            </a:r>
            <a:r>
              <a:rPr lang="en-US" dirty="0" smtClean="0"/>
              <a:t>or </a:t>
            </a:r>
            <a:r>
              <a:rPr lang="en-US" dirty="0"/>
              <a:t>law previously </a:t>
            </a:r>
            <a:r>
              <a:rPr lang="en-US" dirty="0" smtClean="0"/>
              <a:t>made to the</a:t>
            </a:r>
          </a:p>
          <a:p>
            <a:pPr marL="457200" lvl="1" indent="0">
              <a:spcBef>
                <a:spcPts val="0"/>
              </a:spcBef>
              <a:buNone/>
            </a:pPr>
            <a:r>
              <a:rPr lang="en-US" dirty="0" smtClean="0"/>
              <a:t>	made to the tribunal </a:t>
            </a:r>
            <a:r>
              <a:rPr lang="en-US" dirty="0"/>
              <a:t>by the lawyer; </a:t>
            </a:r>
            <a:endParaRPr lang="en-US" dirty="0" smtClean="0"/>
          </a:p>
          <a:p>
            <a:pPr marL="457200" lvl="1" indent="-914400">
              <a:buNone/>
            </a:pPr>
            <a:r>
              <a:rPr lang="en-US" dirty="0" smtClean="0"/>
              <a:t>	(2)	fail </a:t>
            </a:r>
            <a:r>
              <a:rPr lang="en-US" dirty="0"/>
              <a:t>to disclose a material fact to a tribunal when disclosure is </a:t>
            </a:r>
            <a:endParaRPr lang="en-US" dirty="0" smtClean="0"/>
          </a:p>
          <a:p>
            <a:pPr marL="457200" lvl="1" indent="-914400">
              <a:spcBef>
                <a:spcPts val="0"/>
              </a:spcBef>
              <a:buNone/>
            </a:pPr>
            <a:r>
              <a:rPr lang="en-US" dirty="0"/>
              <a:t>	</a:t>
            </a:r>
            <a:r>
              <a:rPr lang="en-US" dirty="0" smtClean="0"/>
              <a:t>	necessary </a:t>
            </a:r>
            <a:r>
              <a:rPr lang="en-US" dirty="0"/>
              <a:t>to avoid assisting a criminal or fraudulent act by </a:t>
            </a:r>
            <a:r>
              <a:rPr lang="en-US" dirty="0" smtClean="0"/>
              <a:t>the</a:t>
            </a:r>
          </a:p>
          <a:p>
            <a:pPr marL="457200" lvl="1" indent="-914400">
              <a:spcBef>
                <a:spcPts val="0"/>
              </a:spcBef>
              <a:buNone/>
            </a:pPr>
            <a:r>
              <a:rPr lang="en-US" dirty="0"/>
              <a:t>	</a:t>
            </a:r>
            <a:r>
              <a:rPr lang="en-US" dirty="0" smtClean="0"/>
              <a:t>	client </a:t>
            </a:r>
            <a:r>
              <a:rPr lang="en-US" dirty="0"/>
              <a:t>unless such disclosure is prohibited by Rule 1.6; </a:t>
            </a:r>
            <a:endParaRPr lang="en-US" dirty="0" smtClean="0"/>
          </a:p>
          <a:p>
            <a:pPr marL="457200" lvl="1" indent="0">
              <a:buNone/>
            </a:pPr>
            <a:r>
              <a:rPr lang="en-US" dirty="0" smtClean="0"/>
              <a:t>(3)	</a:t>
            </a:r>
            <a:r>
              <a:rPr lang="en-US" dirty="0" smtClean="0">
                <a:solidFill>
                  <a:srgbClr val="FF0000"/>
                </a:solidFill>
              </a:rPr>
              <a:t>fail </a:t>
            </a:r>
            <a:r>
              <a:rPr lang="en-US" dirty="0">
                <a:solidFill>
                  <a:srgbClr val="FF0000"/>
                </a:solidFill>
              </a:rPr>
              <a:t>to disclose to the tribunal legal authority in the controlling </a:t>
            </a:r>
            <a:endParaRPr lang="en-US" dirty="0" smtClean="0">
              <a:solidFill>
                <a:srgbClr val="FF0000"/>
              </a:solidFill>
            </a:endParaRPr>
          </a:p>
          <a:p>
            <a:pPr marL="457200" lvl="1" indent="0">
              <a:spcBef>
                <a:spcPts val="0"/>
              </a:spcBef>
              <a:buNone/>
            </a:pPr>
            <a:r>
              <a:rPr lang="en-US" dirty="0">
                <a:solidFill>
                  <a:srgbClr val="FF0000"/>
                </a:solidFill>
              </a:rPr>
              <a:t>	</a:t>
            </a:r>
            <a:r>
              <a:rPr lang="en-US" dirty="0" smtClean="0">
                <a:solidFill>
                  <a:srgbClr val="FF0000"/>
                </a:solidFill>
              </a:rPr>
              <a:t>jurisdiction </a:t>
            </a:r>
            <a:r>
              <a:rPr lang="en-US" dirty="0">
                <a:solidFill>
                  <a:srgbClr val="FF0000"/>
                </a:solidFill>
              </a:rPr>
              <a:t>known to the lawyer to be directly adverse to the </a:t>
            </a:r>
            <a:endParaRPr lang="en-US" dirty="0" smtClean="0">
              <a:solidFill>
                <a:srgbClr val="FF0000"/>
              </a:solidFill>
            </a:endParaRPr>
          </a:p>
          <a:p>
            <a:pPr marL="457200" lvl="1" indent="0">
              <a:spcBef>
                <a:spcPts val="0"/>
              </a:spcBef>
              <a:buNone/>
            </a:pPr>
            <a:r>
              <a:rPr lang="en-US" dirty="0">
                <a:solidFill>
                  <a:srgbClr val="FF0000"/>
                </a:solidFill>
              </a:rPr>
              <a:t>	</a:t>
            </a:r>
            <a:r>
              <a:rPr lang="en-US" dirty="0" smtClean="0">
                <a:solidFill>
                  <a:srgbClr val="FF0000"/>
                </a:solidFill>
              </a:rPr>
              <a:t>position </a:t>
            </a:r>
            <a:r>
              <a:rPr lang="en-US" dirty="0">
                <a:solidFill>
                  <a:srgbClr val="FF0000"/>
                </a:solidFill>
              </a:rPr>
              <a:t>of the client and not disclosed by the opposing party</a:t>
            </a:r>
            <a:r>
              <a:rPr lang="en-US" dirty="0"/>
              <a:t>; </a:t>
            </a:r>
            <a:r>
              <a:rPr lang="en-US" dirty="0" smtClean="0"/>
              <a:t>	or </a:t>
            </a:r>
          </a:p>
          <a:p>
            <a:pPr marL="457200" lvl="1" indent="0">
              <a:buNone/>
            </a:pPr>
            <a:r>
              <a:rPr lang="en-US" dirty="0" smtClean="0"/>
              <a:t>(4)	offer </a:t>
            </a:r>
            <a:r>
              <a:rPr lang="en-US" dirty="0"/>
              <a:t>evidence that the lawyer knows to be false. </a:t>
            </a:r>
            <a:r>
              <a:rPr lang="en-US" dirty="0" smtClean="0"/>
              <a:t> </a:t>
            </a:r>
          </a:p>
        </p:txBody>
      </p:sp>
      <p:pic>
        <p:nvPicPr>
          <p:cNvPr id="4" name="Picture 6" descr="UTC 2006 Logo Onl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140017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2600" y="1600200"/>
            <a:ext cx="3352800" cy="1752600"/>
          </a:xfrm>
          <a:prstGeom prst="rect">
            <a:avLst/>
          </a:prstGeom>
        </p:spPr>
      </p:pic>
    </p:spTree>
    <p:extLst>
      <p:ext uri="{BB962C8B-B14F-4D97-AF65-F5344CB8AC3E}">
        <p14:creationId xmlns:p14="http://schemas.microsoft.com/office/powerpoint/2010/main" val="4198443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RPC 3.3</a:t>
            </a:r>
            <a:br>
              <a:rPr lang="en-US" sz="3600" dirty="0" smtClean="0"/>
            </a:br>
            <a:r>
              <a:rPr lang="en-US" sz="3600" dirty="0" smtClean="0"/>
              <a:t>Comment</a:t>
            </a:r>
            <a:endParaRPr lang="en-US" sz="3600" dirty="0"/>
          </a:p>
        </p:txBody>
      </p:sp>
      <p:sp>
        <p:nvSpPr>
          <p:cNvPr id="3" name="Content Placeholder 2"/>
          <p:cNvSpPr>
            <a:spLocks noGrp="1"/>
          </p:cNvSpPr>
          <p:nvPr>
            <p:ph idx="1"/>
          </p:nvPr>
        </p:nvSpPr>
        <p:spPr/>
        <p:txBody>
          <a:bodyPr>
            <a:normAutofit fontScale="70000" lnSpcReduction="20000"/>
          </a:bodyPr>
          <a:lstStyle/>
          <a:p>
            <a:pPr marL="0" indent="0">
              <a:spcBef>
                <a:spcPts val="0"/>
              </a:spcBef>
              <a:buNone/>
            </a:pPr>
            <a:r>
              <a:rPr lang="en-US" dirty="0"/>
              <a:t>[2] </a:t>
            </a:r>
            <a:r>
              <a:rPr lang="en-US" dirty="0">
                <a:solidFill>
                  <a:srgbClr val="FF0000"/>
                </a:solidFill>
              </a:rPr>
              <a:t>This Rule sets forth the special duties of lawyers as officers of the court to avoid conduct that undermines the integrity of the adjudicative process. </a:t>
            </a:r>
            <a:r>
              <a:rPr lang="en-US" dirty="0"/>
              <a:t>A lawyer acting as an advocate in an adjudicative proceeding has an obligation to present the client's case with persuasive force. Performance of that duty while maintaining confidences of the client, however, is qualified by the advocate's duty of candor to the tribunal. Consequently, although a lawyer in an adversary proceeding is not required to present an </a:t>
            </a:r>
            <a:r>
              <a:rPr lang="en-US" dirty="0" smtClean="0"/>
              <a:t>impartial</a:t>
            </a:r>
          </a:p>
          <a:p>
            <a:pPr marL="3657600" indent="0">
              <a:spcBef>
                <a:spcPts val="0"/>
              </a:spcBef>
              <a:buNone/>
            </a:pPr>
            <a:r>
              <a:rPr lang="en-US" dirty="0"/>
              <a:t>e</a:t>
            </a:r>
            <a:r>
              <a:rPr lang="en-US" dirty="0" smtClean="0"/>
              <a:t>xposition of the law or to </a:t>
            </a:r>
            <a:r>
              <a:rPr lang="en-US" dirty="0"/>
              <a:t>vouch for the evidence submitted in a cause, the lawyer must not allow the tribunal to be misled by false statements of law or fact or evidence that the lawyer knows to be false. </a:t>
            </a:r>
            <a:r>
              <a:rPr lang="en-US" dirty="0" smtClean="0"/>
              <a:t> </a:t>
            </a:r>
          </a:p>
        </p:txBody>
      </p:sp>
      <p:pic>
        <p:nvPicPr>
          <p:cNvPr id="4" name="Picture 6" descr="UTC 2006 Logo Onl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140017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3890074"/>
            <a:ext cx="3429000" cy="2129725"/>
          </a:xfrm>
          <a:prstGeom prst="rect">
            <a:avLst/>
          </a:prstGeom>
        </p:spPr>
      </p:pic>
    </p:spTree>
    <p:extLst>
      <p:ext uri="{BB962C8B-B14F-4D97-AF65-F5344CB8AC3E}">
        <p14:creationId xmlns:p14="http://schemas.microsoft.com/office/powerpoint/2010/main" val="1031745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RPC 3.4</a:t>
            </a:r>
            <a:br>
              <a:rPr lang="en-US" sz="3600" dirty="0" smtClean="0"/>
            </a:br>
            <a:r>
              <a:rPr lang="en-US" sz="3600" dirty="0" smtClean="0"/>
              <a:t>Fairness to Opposing Party</a:t>
            </a:r>
            <a:endParaRPr lang="en-US" sz="3600" dirty="0"/>
          </a:p>
        </p:txBody>
      </p:sp>
      <p:sp>
        <p:nvSpPr>
          <p:cNvPr id="3" name="Content Placeholder 2"/>
          <p:cNvSpPr>
            <a:spLocks noGrp="1"/>
          </p:cNvSpPr>
          <p:nvPr>
            <p:ph idx="1"/>
          </p:nvPr>
        </p:nvSpPr>
        <p:spPr>
          <a:xfrm>
            <a:off x="457200" y="1463676"/>
            <a:ext cx="8229600" cy="4662487"/>
          </a:xfrm>
        </p:spPr>
        <p:txBody>
          <a:bodyPr>
            <a:normAutofit fontScale="55000" lnSpcReduction="20000"/>
          </a:bodyPr>
          <a:lstStyle/>
          <a:p>
            <a:pPr marL="0" indent="0">
              <a:buNone/>
            </a:pPr>
            <a:r>
              <a:rPr lang="en-US" dirty="0" smtClean="0">
                <a:solidFill>
                  <a:srgbClr val="FF0000"/>
                </a:solidFill>
              </a:rPr>
              <a:t>A </a:t>
            </a:r>
            <a:r>
              <a:rPr lang="en-US" dirty="0">
                <a:solidFill>
                  <a:srgbClr val="FF0000"/>
                </a:solidFill>
              </a:rPr>
              <a:t>lawyer shall not</a:t>
            </a:r>
            <a:r>
              <a:rPr lang="en-US" dirty="0"/>
              <a:t>: </a:t>
            </a:r>
            <a:endParaRPr lang="en-US" dirty="0" smtClean="0"/>
          </a:p>
          <a:p>
            <a:pPr marL="0" indent="0">
              <a:buNone/>
            </a:pPr>
            <a:r>
              <a:rPr lang="en-US" dirty="0" smtClean="0"/>
              <a:t>	(</a:t>
            </a:r>
            <a:r>
              <a:rPr lang="en-US" dirty="0"/>
              <a:t>a) unlawfully obstruct another party's access to evidence or unlawfully alter, destroy or conceal a document or other material having potential evidentiary value. A lawyer shall not counsel or assist another person to do any such act; </a:t>
            </a:r>
            <a:endParaRPr lang="en-US" dirty="0" smtClean="0"/>
          </a:p>
          <a:p>
            <a:pPr marL="0" indent="0">
              <a:buNone/>
            </a:pPr>
            <a:r>
              <a:rPr lang="en-US" dirty="0"/>
              <a:t>	</a:t>
            </a:r>
            <a:r>
              <a:rPr lang="en-US" dirty="0" smtClean="0"/>
              <a:t>(</a:t>
            </a:r>
            <a:r>
              <a:rPr lang="en-US" dirty="0"/>
              <a:t>b) falsify evidence, counsel or assist a witness to testify falsely, or offer an inducement to a witness that is prohibited by law; </a:t>
            </a:r>
            <a:endParaRPr lang="en-US" dirty="0" smtClean="0"/>
          </a:p>
          <a:p>
            <a:pPr marL="0" indent="0">
              <a:buNone/>
            </a:pPr>
            <a:r>
              <a:rPr lang="en-US" dirty="0"/>
              <a:t>	</a:t>
            </a:r>
            <a:r>
              <a:rPr lang="en-US" dirty="0" smtClean="0"/>
              <a:t>(</a:t>
            </a:r>
            <a:r>
              <a:rPr lang="en-US" dirty="0"/>
              <a:t>c) knowingly disobey an obligation under the rules of a tribunal except for an open refusal based on an assertion that no valid obligation exists; </a:t>
            </a:r>
            <a:endParaRPr lang="en-US" dirty="0" smtClean="0"/>
          </a:p>
          <a:p>
            <a:pPr marL="0" indent="0">
              <a:buNone/>
            </a:pPr>
            <a:r>
              <a:rPr lang="en-US" dirty="0"/>
              <a:t>	</a:t>
            </a:r>
            <a:r>
              <a:rPr lang="en-US" dirty="0" smtClean="0"/>
              <a:t>(</a:t>
            </a:r>
            <a:r>
              <a:rPr lang="en-US" dirty="0"/>
              <a:t>d) in pretrial procedure, </a:t>
            </a:r>
            <a:r>
              <a:rPr lang="en-US" dirty="0">
                <a:solidFill>
                  <a:srgbClr val="FF0000"/>
                </a:solidFill>
              </a:rPr>
              <a:t>make a frivolous discovery request or fail to make reasonably diligent effort to comply with a legally proper discovery request by an opposing party</a:t>
            </a:r>
            <a:r>
              <a:rPr lang="en-US" dirty="0"/>
              <a:t>; or </a:t>
            </a:r>
            <a:endParaRPr lang="en-US" dirty="0" smtClean="0"/>
          </a:p>
          <a:p>
            <a:pPr marL="0" indent="0">
              <a:spcBef>
                <a:spcPts val="0"/>
              </a:spcBef>
              <a:buNone/>
            </a:pPr>
            <a:r>
              <a:rPr lang="en-US" dirty="0"/>
              <a:t>	</a:t>
            </a:r>
            <a:r>
              <a:rPr lang="en-US" dirty="0" smtClean="0"/>
              <a:t>(</a:t>
            </a:r>
            <a:r>
              <a:rPr lang="en-US" dirty="0"/>
              <a:t>e) in trial, allude to any matter that the lawyer does not reasonably believe is relevant or that will not be supported by admissible evidence, assert personal </a:t>
            </a:r>
            <a:endParaRPr lang="en-US" dirty="0" smtClean="0"/>
          </a:p>
          <a:p>
            <a:pPr marL="0" indent="0">
              <a:spcBef>
                <a:spcPts val="0"/>
              </a:spcBef>
              <a:buNone/>
            </a:pPr>
            <a:r>
              <a:rPr lang="en-US" dirty="0" smtClean="0"/>
              <a:t>knowledge </a:t>
            </a:r>
            <a:r>
              <a:rPr lang="en-US" dirty="0"/>
              <a:t>of facts in issue except when </a:t>
            </a:r>
            <a:endParaRPr lang="en-US" dirty="0" smtClean="0"/>
          </a:p>
          <a:p>
            <a:pPr marL="0" indent="0">
              <a:spcBef>
                <a:spcPts val="0"/>
              </a:spcBef>
              <a:buNone/>
            </a:pPr>
            <a:r>
              <a:rPr lang="en-US" dirty="0" smtClean="0"/>
              <a:t>testifying as </a:t>
            </a:r>
            <a:r>
              <a:rPr lang="en-US" dirty="0"/>
              <a:t>a witness, or </a:t>
            </a:r>
            <a:r>
              <a:rPr lang="en-US" dirty="0">
                <a:solidFill>
                  <a:srgbClr val="FF0000"/>
                </a:solidFill>
              </a:rPr>
              <a:t>state personal </a:t>
            </a:r>
            <a:endParaRPr lang="en-US" dirty="0" smtClean="0">
              <a:solidFill>
                <a:srgbClr val="FF0000"/>
              </a:solidFill>
            </a:endParaRPr>
          </a:p>
          <a:p>
            <a:pPr marL="0" indent="0">
              <a:spcBef>
                <a:spcPts val="0"/>
              </a:spcBef>
              <a:buNone/>
            </a:pPr>
            <a:r>
              <a:rPr lang="en-US" dirty="0" smtClean="0">
                <a:solidFill>
                  <a:srgbClr val="FF0000"/>
                </a:solidFill>
              </a:rPr>
              <a:t>opinion </a:t>
            </a:r>
            <a:r>
              <a:rPr lang="en-US" dirty="0">
                <a:solidFill>
                  <a:srgbClr val="FF0000"/>
                </a:solidFill>
              </a:rPr>
              <a:t>as to the </a:t>
            </a:r>
            <a:r>
              <a:rPr lang="en-US" dirty="0" smtClean="0">
                <a:solidFill>
                  <a:srgbClr val="FF0000"/>
                </a:solidFill>
              </a:rPr>
              <a:t>justness </a:t>
            </a:r>
            <a:r>
              <a:rPr lang="en-US" dirty="0">
                <a:solidFill>
                  <a:srgbClr val="FF0000"/>
                </a:solidFill>
              </a:rPr>
              <a:t>of a cause, the </a:t>
            </a:r>
            <a:endParaRPr lang="en-US" dirty="0" smtClean="0">
              <a:solidFill>
                <a:srgbClr val="FF0000"/>
              </a:solidFill>
            </a:endParaRPr>
          </a:p>
          <a:p>
            <a:pPr marL="0" indent="0">
              <a:spcBef>
                <a:spcPts val="0"/>
              </a:spcBef>
              <a:buNone/>
            </a:pPr>
            <a:r>
              <a:rPr lang="en-US" dirty="0" smtClean="0">
                <a:solidFill>
                  <a:srgbClr val="FF0000"/>
                </a:solidFill>
              </a:rPr>
              <a:t>credibility </a:t>
            </a:r>
            <a:r>
              <a:rPr lang="en-US" dirty="0">
                <a:solidFill>
                  <a:srgbClr val="FF0000"/>
                </a:solidFill>
              </a:rPr>
              <a:t>of a witness</a:t>
            </a:r>
            <a:r>
              <a:rPr lang="en-US" dirty="0"/>
              <a:t>, </a:t>
            </a:r>
            <a:r>
              <a:rPr lang="en-US" dirty="0" smtClean="0"/>
              <a:t>the </a:t>
            </a:r>
            <a:r>
              <a:rPr lang="en-US" dirty="0"/>
              <a:t>culpability of </a:t>
            </a:r>
            <a:endParaRPr lang="en-US" dirty="0" smtClean="0"/>
          </a:p>
          <a:p>
            <a:pPr marL="0" indent="0">
              <a:spcBef>
                <a:spcPts val="0"/>
              </a:spcBef>
              <a:buNone/>
            </a:pPr>
            <a:r>
              <a:rPr lang="en-US" dirty="0" smtClean="0"/>
              <a:t>a </a:t>
            </a:r>
            <a:r>
              <a:rPr lang="en-US" dirty="0"/>
              <a:t>civil litigant or the guilt or </a:t>
            </a:r>
            <a:r>
              <a:rPr lang="en-US" dirty="0" smtClean="0"/>
              <a:t>innocence </a:t>
            </a:r>
            <a:r>
              <a:rPr lang="en-US" dirty="0"/>
              <a:t>of </a:t>
            </a:r>
            <a:endParaRPr lang="en-US" dirty="0" smtClean="0"/>
          </a:p>
          <a:p>
            <a:pPr marL="0" indent="0">
              <a:spcBef>
                <a:spcPts val="0"/>
              </a:spcBef>
              <a:buNone/>
            </a:pPr>
            <a:r>
              <a:rPr lang="en-US" dirty="0" smtClean="0"/>
              <a:t>an </a:t>
            </a:r>
            <a:r>
              <a:rPr lang="en-US" dirty="0"/>
              <a:t>accused. </a:t>
            </a:r>
            <a:r>
              <a:rPr lang="en-US" dirty="0" smtClean="0"/>
              <a:t> </a:t>
            </a:r>
          </a:p>
        </p:txBody>
      </p:sp>
      <p:pic>
        <p:nvPicPr>
          <p:cNvPr id="4" name="Picture 6" descr="UTC 2006 Logo Onl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140017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45106" y="4648200"/>
            <a:ext cx="3505200" cy="1981200"/>
          </a:xfrm>
          <a:prstGeom prst="rect">
            <a:avLst/>
          </a:prstGeom>
        </p:spPr>
      </p:pic>
    </p:spTree>
    <p:extLst>
      <p:ext uri="{BB962C8B-B14F-4D97-AF65-F5344CB8AC3E}">
        <p14:creationId xmlns:p14="http://schemas.microsoft.com/office/powerpoint/2010/main" val="1872657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RPC 3.5</a:t>
            </a:r>
            <a:br>
              <a:rPr lang="en-US" sz="3600" dirty="0" smtClean="0"/>
            </a:br>
            <a:r>
              <a:rPr lang="en-US" sz="3600" dirty="0" smtClean="0"/>
              <a:t>Impartiality and Decorum of the Tribunal</a:t>
            </a:r>
            <a:endParaRPr lang="en-US" sz="3600" dirty="0"/>
          </a:p>
        </p:txBody>
      </p:sp>
      <p:sp>
        <p:nvSpPr>
          <p:cNvPr id="3" name="Content Placeholder 2"/>
          <p:cNvSpPr>
            <a:spLocks noGrp="1"/>
          </p:cNvSpPr>
          <p:nvPr>
            <p:ph idx="1"/>
          </p:nvPr>
        </p:nvSpPr>
        <p:spPr/>
        <p:txBody>
          <a:bodyPr>
            <a:normAutofit fontScale="92500"/>
          </a:bodyPr>
          <a:lstStyle/>
          <a:p>
            <a:pPr marL="3657600" indent="0">
              <a:buNone/>
            </a:pPr>
            <a:r>
              <a:rPr lang="en-US" dirty="0">
                <a:solidFill>
                  <a:srgbClr val="C00000"/>
                </a:solidFill>
              </a:rPr>
              <a:t>A lawyer shall not</a:t>
            </a:r>
            <a:r>
              <a:rPr lang="en-US" dirty="0"/>
              <a:t>: </a:t>
            </a:r>
            <a:endParaRPr lang="en-US" dirty="0" smtClean="0"/>
          </a:p>
          <a:p>
            <a:pPr marL="3657600" indent="0">
              <a:buNone/>
            </a:pPr>
            <a:r>
              <a:rPr lang="en-US" dirty="0" smtClean="0"/>
              <a:t>(</a:t>
            </a:r>
            <a:r>
              <a:rPr lang="en-US" dirty="0"/>
              <a:t>a) seek to influence a </a:t>
            </a:r>
            <a:r>
              <a:rPr lang="en-US" dirty="0" smtClean="0"/>
              <a:t>judge . . . </a:t>
            </a:r>
            <a:r>
              <a:rPr lang="en-US" dirty="0"/>
              <a:t>or other official by means prohibited by law; </a:t>
            </a:r>
            <a:endParaRPr lang="en-US" dirty="0" smtClean="0"/>
          </a:p>
          <a:p>
            <a:pPr marL="0" indent="0">
              <a:buNone/>
            </a:pPr>
            <a:r>
              <a:rPr lang="en-US" dirty="0"/>
              <a:t>	</a:t>
            </a:r>
            <a:r>
              <a:rPr lang="en-US" dirty="0" smtClean="0"/>
              <a:t>(</a:t>
            </a:r>
            <a:r>
              <a:rPr lang="en-US" dirty="0"/>
              <a:t>b) communicate ex parte with such a person during the proceeding unless authorized to do so by law or court order; </a:t>
            </a:r>
            <a:r>
              <a:rPr lang="en-US" dirty="0" smtClean="0"/>
              <a:t>. . . or</a:t>
            </a:r>
          </a:p>
          <a:p>
            <a:pPr marL="0" indent="0">
              <a:buNone/>
            </a:pPr>
            <a:r>
              <a:rPr lang="en-US" dirty="0"/>
              <a:t>	</a:t>
            </a:r>
            <a:r>
              <a:rPr lang="en-US" dirty="0" smtClean="0"/>
              <a:t> (</a:t>
            </a:r>
            <a:r>
              <a:rPr lang="en-US" dirty="0"/>
              <a:t>d) </a:t>
            </a:r>
            <a:r>
              <a:rPr lang="en-US" dirty="0">
                <a:solidFill>
                  <a:srgbClr val="C00000"/>
                </a:solidFill>
              </a:rPr>
              <a:t>engage in conduct intended to disrupt a tribunal</a:t>
            </a:r>
            <a:r>
              <a:rPr lang="en-US" dirty="0"/>
              <a:t>. </a:t>
            </a:r>
            <a:r>
              <a:rPr lang="en-US" dirty="0" smtClean="0"/>
              <a:t> </a:t>
            </a:r>
          </a:p>
          <a:p>
            <a:pPr marL="0" indent="0">
              <a:buNone/>
            </a:pPr>
            <a:endParaRPr lang="en-US" dirty="0" smtClean="0"/>
          </a:p>
          <a:p>
            <a:pPr marL="0" indent="0">
              <a:buNone/>
            </a:pPr>
            <a:endParaRPr lang="en-US" dirty="0" smtClean="0"/>
          </a:p>
          <a:p>
            <a:pPr marL="0" indent="0">
              <a:buNone/>
            </a:pPr>
            <a:endParaRPr lang="en-US" dirty="0" smtClean="0"/>
          </a:p>
        </p:txBody>
      </p:sp>
      <p:pic>
        <p:nvPicPr>
          <p:cNvPr id="4" name="Picture 6" descr="UTC 2006 Logo Onl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140017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1371600"/>
            <a:ext cx="3429000" cy="2239962"/>
          </a:xfrm>
          <a:prstGeom prst="rect">
            <a:avLst/>
          </a:prstGeom>
        </p:spPr>
      </p:pic>
    </p:spTree>
    <p:extLst>
      <p:ext uri="{BB962C8B-B14F-4D97-AF65-F5344CB8AC3E}">
        <p14:creationId xmlns:p14="http://schemas.microsoft.com/office/powerpoint/2010/main" val="16879250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RPC 3.5</a:t>
            </a:r>
            <a:br>
              <a:rPr lang="en-US" sz="3600" dirty="0" smtClean="0"/>
            </a:br>
            <a:r>
              <a:rPr lang="en-US" sz="3600" dirty="0" smtClean="0"/>
              <a:t>Comment</a:t>
            </a:r>
            <a:endParaRPr lang="en-US" sz="3600" dirty="0"/>
          </a:p>
        </p:txBody>
      </p:sp>
      <p:sp>
        <p:nvSpPr>
          <p:cNvPr id="3" name="Content Placeholder 2"/>
          <p:cNvSpPr>
            <a:spLocks noGrp="1"/>
          </p:cNvSpPr>
          <p:nvPr>
            <p:ph idx="1"/>
          </p:nvPr>
        </p:nvSpPr>
        <p:spPr/>
        <p:txBody>
          <a:bodyPr>
            <a:normAutofit/>
          </a:bodyPr>
          <a:lstStyle/>
          <a:p>
            <a:pPr marL="0" indent="0">
              <a:buNone/>
            </a:pPr>
            <a:r>
              <a:rPr lang="en-US" dirty="0"/>
              <a:t>[4] The advocate's function is to present evidence and argument so that the cause may be decided according to law. </a:t>
            </a:r>
            <a:r>
              <a:rPr lang="en-US" dirty="0">
                <a:solidFill>
                  <a:srgbClr val="FF0000"/>
                </a:solidFill>
              </a:rPr>
              <a:t>Refraining from abusive or obstreperous conduct is a corollary of the advocate's right to speak on behalf of litigants.</a:t>
            </a:r>
            <a:r>
              <a:rPr lang="en-US" dirty="0">
                <a:solidFill>
                  <a:srgbClr val="C00000"/>
                </a:solidFill>
              </a:rPr>
              <a:t> </a:t>
            </a:r>
            <a:endParaRPr lang="en-US" dirty="0" smtClean="0"/>
          </a:p>
        </p:txBody>
      </p:sp>
      <p:pic>
        <p:nvPicPr>
          <p:cNvPr id="4" name="Picture 6" descr="UTC 2006 Logo Onl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140017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400" y="4114800"/>
            <a:ext cx="2762250" cy="2590800"/>
          </a:xfrm>
          <a:prstGeom prst="rect">
            <a:avLst/>
          </a:prstGeom>
        </p:spPr>
      </p:pic>
    </p:spTree>
    <p:extLst>
      <p:ext uri="{BB962C8B-B14F-4D97-AF65-F5344CB8AC3E}">
        <p14:creationId xmlns:p14="http://schemas.microsoft.com/office/powerpoint/2010/main" val="9502779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Sample</a:t>
            </a:r>
            <a:br>
              <a:rPr lang="en-US" sz="3600" dirty="0" smtClean="0"/>
            </a:br>
            <a:endParaRPr lang="en-US" sz="3600"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“The implications here are troubling, to say the least of [Company] management practices which include an open declaration of resistance against a nonprofit tribal electric utility . . . . </a:t>
            </a:r>
            <a:r>
              <a:rPr lang="en-US" dirty="0" smtClean="0">
                <a:solidFill>
                  <a:srgbClr val="FF0000"/>
                </a:solidFill>
              </a:rPr>
              <a:t>Although the WUTC may not be the ultimate forum to address the historical pattern of mistreatment of Native Americans in this state, the Commission should also not perpetuate such practices by tacit sanction</a:t>
            </a:r>
            <a:r>
              <a:rPr lang="en-US" dirty="0" smtClean="0"/>
              <a:t>. Sufficient for present purposes, the apparent indignation and scrutiny levied upon [Intervenor], which the Company has not been remiss to play up on brief, should also be applied equally to a utility whose practices are unquestionably the charge of the Commission to monitor and address, if wayward or wanting in some respect . . . .”</a:t>
            </a:r>
          </a:p>
        </p:txBody>
      </p:sp>
      <p:pic>
        <p:nvPicPr>
          <p:cNvPr id="4" name="Picture 6" descr="UTC 2006 Logo Onl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140017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9116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ocketNumber xmlns="dc463f71-b30c-4ab2-9473-d307f9d35888">130355</DocketNumber>
    <IndustryCode xmlns="dc463f71-b30c-4ab2-9473-d307f9d35888">499</IndustryCode>
    <Prefix xmlns="dc463f71-b30c-4ab2-9473-d307f9d35888">A</Prefix>
    <Visibility xmlns="dc463f71-b30c-4ab2-9473-d307f9d35888">Full Visibility</Visibility>
    <DocumentSetType xmlns="dc463f71-b30c-4ab2-9473-d307f9d35888">Presentation</DocumentSetType>
    <IsConfidential xmlns="dc463f71-b30c-4ab2-9473-d307f9d35888">false</IsConfidential>
    <CaseType xmlns="dc463f71-b30c-4ab2-9473-d307f9d35888">Rulemaking</CaseType>
    <CaseStatus xmlns="dc463f71-b30c-4ab2-9473-d307f9d35888">Closed</CaseStatus>
    <OpenedDate xmlns="dc463f71-b30c-4ab2-9473-d307f9d35888">2013-03-12T07:00:00+00:00</OpenedDate>
    <Date1 xmlns="dc463f71-b30c-4ab2-9473-d307f9d35888">2018-01-05T19:01:05+00:00</Date1>
    <IsDocumentOrder xmlns="dc463f71-b30c-4ab2-9473-d307f9d35888">false</IsDocumentOrder>
    <IsHighlyConfidential xmlns="dc463f71-b30c-4ab2-9473-d307f9d35888">false</IsHighlyConfidential>
    <CaseCompanyNames xmlns="dc463f71-b30c-4ab2-9473-d307f9d35888" xsi:nil="true"/>
    <Nickname xmlns="http://schemas.microsoft.com/sharepoint/v3" xsi:nil="true"/>
    <AgendaOrder xmlns="dc463f71-b30c-4ab2-9473-d307f9d35888">false</AgendaOrder>
    <SignificantOrder xmlns="dc463f71-b30c-4ab2-9473-d307f9d35888">false</SignificantOrder>
    <DelegatedOrder xmlns="dc463f71-b30c-4ab2-9473-d307f9d35888">false</DelegatedOrder>
  </documentManagement>
</p:properties>
</file>

<file path=customXml/item3.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BF646EE6BD3DCD449D83A8777965FB75" ma:contentTypeVersion="135" ma:contentTypeDescription="" ma:contentTypeScope="" ma:versionID="06b914707586abd0f1efeab881c4bb24">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4ccd4140794adb7bccf17b21b5812a9d"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015f1b76-b32e-440f-80a7-f0ca4d8a872c" ContentTypeId="0x0101006E56B4D1795A2E4DB2F0B01679ED314A" PreviousValue="true"/>
</file>

<file path=customXml/itemProps1.xml><?xml version="1.0" encoding="utf-8"?>
<ds:datastoreItem xmlns:ds="http://schemas.openxmlformats.org/officeDocument/2006/customXml" ds:itemID="{4F85FF12-E1C1-4247-855B-1A679D476817}">
  <ds:schemaRefs>
    <ds:schemaRef ds:uri="http://schemas.microsoft.com/sharepoint/v3/contenttype/forms"/>
  </ds:schemaRefs>
</ds:datastoreItem>
</file>

<file path=customXml/itemProps2.xml><?xml version="1.0" encoding="utf-8"?>
<ds:datastoreItem xmlns:ds="http://schemas.openxmlformats.org/officeDocument/2006/customXml" ds:itemID="{6C8FFC50-5030-48B8-A704-8C33E072B5BA}">
  <ds:schemaRefs>
    <ds:schemaRef ds:uri="http://purl.org/dc/elements/1.1/"/>
    <ds:schemaRef ds:uri="http://schemas.microsoft.com/office/2006/metadata/properties"/>
    <ds:schemaRef ds:uri="http://purl.org/dc/terms/"/>
    <ds:schemaRef ds:uri="http://schemas.microsoft.com/office/2006/documentManagement/types"/>
    <ds:schemaRef ds:uri="http://www.w3.org/XML/1998/namespace"/>
    <ds:schemaRef ds:uri="http://schemas.openxmlformats.org/package/2006/metadata/core-properties"/>
    <ds:schemaRef ds:uri="http://purl.org/dc/dcmitype/"/>
    <ds:schemaRef ds:uri="http://schemas.microsoft.com/office/infopath/2007/PartnerControls"/>
    <ds:schemaRef ds:uri="fb371240-bfad-4c00-bc9b-0e9ef8fe056a"/>
  </ds:schemaRefs>
</ds:datastoreItem>
</file>

<file path=customXml/itemProps3.xml><?xml version="1.0" encoding="utf-8"?>
<ds:datastoreItem xmlns:ds="http://schemas.openxmlformats.org/officeDocument/2006/customXml" ds:itemID="{3D4EBC10-3C58-4C34-9187-2CCAAA26EC61}"/>
</file>

<file path=customXml/itemProps4.xml><?xml version="1.0" encoding="utf-8"?>
<ds:datastoreItem xmlns:ds="http://schemas.openxmlformats.org/officeDocument/2006/customXml" ds:itemID="{9648CD92-7FD8-47AF-B658-A815A0328C9F}"/>
</file>

<file path=docProps/app.xml><?xml version="1.0" encoding="utf-8"?>
<Properties xmlns="http://schemas.openxmlformats.org/officeDocument/2006/extended-properties" xmlns:vt="http://schemas.openxmlformats.org/officeDocument/2006/docPropsVTypes">
  <TotalTime>3129</TotalTime>
  <Words>600</Words>
  <Application>Microsoft Office PowerPoint</Application>
  <PresentationFormat>On-screen Show (4:3)</PresentationFormat>
  <Paragraphs>56</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Procedural Rules and Ethics January 8, 2018</vt:lpstr>
      <vt:lpstr> </vt:lpstr>
      <vt:lpstr>WAC 480-07-345(3) Appearance and Practice Before the Commission </vt:lpstr>
      <vt:lpstr>RPC 3.3 Candor Toward the Tribunal</vt:lpstr>
      <vt:lpstr>RPC 3.3 Comment</vt:lpstr>
      <vt:lpstr>RPC 3.4 Fairness to Opposing Party</vt:lpstr>
      <vt:lpstr>RPC 3.5 Impartiality and Decorum of the Tribunal</vt:lpstr>
      <vt:lpstr>RPC 3.5 Comment</vt:lpstr>
      <vt:lpstr>Sample </vt:lpstr>
      <vt:lpstr>Sample </vt:lpstr>
      <vt:lpstr>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1-8-18</dc:title>
  <dc:creator>Walker, Kippi (UTC)</dc:creator>
  <cp:lastModifiedBy>Doyle, Paige (UTC)</cp:lastModifiedBy>
  <cp:revision>132</cp:revision>
  <dcterms:created xsi:type="dcterms:W3CDTF">2012-09-04T15:45:02Z</dcterms:created>
  <dcterms:modified xsi:type="dcterms:W3CDTF">2018-01-05T15:08:26Z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0x0101006E56B4D1795A2E4DB2F0B01679ED314A00BF646EE6BD3DCD449D83A8777965FB75</vt:lpwstr>
  </property>
  <property fmtid="{D5CDD505-2E9C-101B-9397-08002B2CF9AE}" pid="4" name="EfsecDocumentType">
    <vt:lpwstr>Documents</vt:lpwstr>
  </property>
  <property fmtid="{D5CDD505-2E9C-101B-9397-08002B2CF9AE}" pid="9" name="IsOfficialRecord">
    <vt:bool>false</vt:bool>
  </property>
  <property fmtid="{D5CDD505-2E9C-101B-9397-08002B2CF9AE}" pid="10" name="IsVisibleToEfsecCouncil">
    <vt:bool>false</vt:bool>
  </property>
  <property fmtid="{D5CDD505-2E9C-101B-9397-08002B2CF9AE}" pid="16" name="_docset_NoMedatataSyncRequired">
    <vt:lpwstr>False</vt:lpwstr>
  </property>
  <property fmtid="{D5CDD505-2E9C-101B-9397-08002B2CF9AE}" pid="17" name="IsEFSEC">
    <vt:bool>false</vt:bool>
  </property>
</Properties>
</file>