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entation.xml" ContentType="application/vnd.openxmlformats-officedocument.presentationml.presentation.main+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4.xml" ContentType="application/vnd.openxmlformats-officedocument.presentationml.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38.xml" ContentType="application/vnd.openxmlformats-officedocument.presentationml.slideLayout+xml"/>
  <Override PartName="/ppt/slideMasters/slideMaster1.xml" ContentType="application/vnd.openxmlformats-officedocument.presentationml.slideMaster+xml"/>
  <Override PartName="/ppt/slideLayouts/slideLayout60.xml" ContentType="application/vnd.openxmlformats-officedocument.presentationml.slideLayout+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4.xml" ContentType="application/vnd.openxmlformats-officedocument.theme+xml"/>
  <Override PartName="/ppt/theme/theme3.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765" r:id="rId2"/>
    <p:sldMasterId id="2147483713" r:id="rId3"/>
    <p:sldMasterId id="2147483726" r:id="rId4"/>
    <p:sldMasterId id="2147483752" r:id="rId5"/>
  </p:sldMasterIdLst>
  <p:notesMasterIdLst>
    <p:notesMasterId r:id="rId24"/>
  </p:notesMasterIdLst>
  <p:handoutMasterIdLst>
    <p:handoutMasterId r:id="rId25"/>
  </p:handoutMasterIdLst>
  <p:sldIdLst>
    <p:sldId id="261" r:id="rId6"/>
    <p:sldId id="262" r:id="rId7"/>
    <p:sldId id="263" r:id="rId8"/>
    <p:sldId id="264" r:id="rId9"/>
    <p:sldId id="265" r:id="rId10"/>
    <p:sldId id="266" r:id="rId11"/>
    <p:sldId id="282" r:id="rId12"/>
    <p:sldId id="267" r:id="rId13"/>
    <p:sldId id="271" r:id="rId14"/>
    <p:sldId id="276" r:id="rId15"/>
    <p:sldId id="278" r:id="rId16"/>
    <p:sldId id="268" r:id="rId17"/>
    <p:sldId id="280" r:id="rId18"/>
    <p:sldId id="281" r:id="rId19"/>
    <p:sldId id="277" r:id="rId20"/>
    <p:sldId id="283" r:id="rId21"/>
    <p:sldId id="269" r:id="rId22"/>
    <p:sldId id="273"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FC0D5"/>
    <a:srgbClr val="008C98"/>
    <a:srgbClr val="D1D1D1"/>
    <a:srgbClr val="737373"/>
    <a:srgbClr val="A2A2A2"/>
    <a:srgbClr val="8FB5CD"/>
    <a:srgbClr val="C9C9C9"/>
    <a:srgbClr val="BEBEBE"/>
    <a:srgbClr val="D0E1E2"/>
    <a:srgbClr val="6666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notesViewPr>
    <p:cSldViewPr snapToGrid="0">
      <p:cViewPr varScale="1">
        <p:scale>
          <a:sx n="62" d="100"/>
          <a:sy n="62" d="100"/>
        </p:scale>
        <p:origin x="3154" y="77"/>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33" Type="http://schemas.openxmlformats.org/officeDocument/2006/relationships/customXml" Target="../customXml/item4.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32" Type="http://schemas.openxmlformats.org/officeDocument/2006/relationships/customXml" Target="../customXml/item3.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customXml" Target="../customXml/item2.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openxmlformats.org/officeDocument/2006/relationships/customXml" Target="../customXml/item1.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3C17492-551A-4461-97CC-7A52F127136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AF2BD5A-1E9C-415D-9F91-F06A5A81A5C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BEC9DE-A288-4A5D-BD36-6A5B36AB7601}" type="datetimeFigureOut">
              <a:rPr lang="en-US" smtClean="0"/>
              <a:t>6/23/2023</a:t>
            </a:fld>
            <a:endParaRPr lang="en-US"/>
          </a:p>
        </p:txBody>
      </p:sp>
      <p:sp>
        <p:nvSpPr>
          <p:cNvPr id="4" name="Footer Placeholder 3">
            <a:extLst>
              <a:ext uri="{FF2B5EF4-FFF2-40B4-BE49-F238E27FC236}">
                <a16:creationId xmlns:a16="http://schemas.microsoft.com/office/drawing/2014/main" id="{4851CF50-0BB8-4612-A413-7AF0B753B8F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134C31D-B600-4FDB-B49D-60090128855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4A82F0F-4F58-4CDD-8262-92411204C643}" type="slidenum">
              <a:rPr lang="en-US" smtClean="0"/>
              <a:t>‹#›</a:t>
            </a:fld>
            <a:endParaRPr lang="en-US"/>
          </a:p>
        </p:txBody>
      </p:sp>
    </p:spTree>
    <p:extLst>
      <p:ext uri="{BB962C8B-B14F-4D97-AF65-F5344CB8AC3E}">
        <p14:creationId xmlns:p14="http://schemas.microsoft.com/office/powerpoint/2010/main" val="23724642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B22C38-F289-4132-8904-2B3B7FC63616}" type="datetimeFigureOut">
              <a:rPr lang="en-US" smtClean="0"/>
              <a:t>6/23/2023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190BB6-D562-4468-A27C-667268885B4C}" type="slidenum">
              <a:rPr lang="en-US" smtClean="0"/>
              <a:t>‹#›</a:t>
            </a:fld>
            <a:endParaRPr lang="en-US"/>
          </a:p>
        </p:txBody>
      </p:sp>
    </p:spTree>
    <p:extLst>
      <p:ext uri="{BB962C8B-B14F-4D97-AF65-F5344CB8AC3E}">
        <p14:creationId xmlns:p14="http://schemas.microsoft.com/office/powerpoint/2010/main" val="27481420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F4151-A4A1-4BB3-B596-66B995D023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0D3C23-AE8A-4B5E-ACFA-52A0CCF89BE1}"/>
              </a:ext>
            </a:extLst>
          </p:cNvPr>
          <p:cNvSpPr>
            <a:spLocks noGrp="1"/>
          </p:cNvSpPr>
          <p:nvPr>
            <p:ph type="subTitle" idx="1"/>
          </p:nvPr>
        </p:nvSpPr>
        <p:spPr>
          <a:xfrm>
            <a:off x="1524000" y="3602038"/>
            <a:ext cx="9144000" cy="1655762"/>
          </a:xfrm>
        </p:spPr>
        <p:txBody>
          <a:bodyPr/>
          <a:lstStyle>
            <a:lvl1pPr marL="0" indent="0" algn="ctr">
              <a:buNone/>
              <a:defRPr sz="24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AF99E148-F0F0-41EB-AD0C-C63A2BE42DC2}"/>
              </a:ext>
            </a:extLst>
          </p:cNvPr>
          <p:cNvSpPr>
            <a:spLocks noGrp="1"/>
          </p:cNvSpPr>
          <p:nvPr>
            <p:ph type="ftr" sz="quarter" idx="11"/>
          </p:nvPr>
        </p:nvSpPr>
        <p:spPr>
          <a:xfrm>
            <a:off x="3205417" y="6356348"/>
            <a:ext cx="5014351" cy="365125"/>
          </a:xfrm>
          <a:prstGeom prst="rect">
            <a:avLst/>
          </a:prstGeom>
        </p:spPr>
        <p:txBody>
          <a:bodyPr/>
          <a:lstStyle>
            <a:lvl1pPr>
              <a:defRPr sz="1400"/>
            </a:lvl1pPr>
          </a:lstStyle>
          <a:p>
            <a:endParaRPr lang="en-US" dirty="0"/>
          </a:p>
        </p:txBody>
      </p:sp>
      <p:sp>
        <p:nvSpPr>
          <p:cNvPr id="6" name="Slide Number Placeholder 5">
            <a:extLst>
              <a:ext uri="{FF2B5EF4-FFF2-40B4-BE49-F238E27FC236}">
                <a16:creationId xmlns:a16="http://schemas.microsoft.com/office/drawing/2014/main" id="{5F6FAD58-EB0F-4B0C-B3B6-A964E7A04B42}"/>
              </a:ext>
            </a:extLst>
          </p:cNvPr>
          <p:cNvSpPr>
            <a:spLocks noGrp="1"/>
          </p:cNvSpPr>
          <p:nvPr>
            <p:ph type="sldNum" sz="quarter" idx="12"/>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7" name="Date Placeholder 10">
            <a:extLst>
              <a:ext uri="{FF2B5EF4-FFF2-40B4-BE49-F238E27FC236}">
                <a16:creationId xmlns:a16="http://schemas.microsoft.com/office/drawing/2014/main" id="{FD4B071B-E1FD-496A-99F1-A555F071312F}"/>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0C87ADE8-E3DB-4A96-BB78-E03B5FDD3092}" type="datetime1">
              <a:rPr lang="en-US" smtClean="0"/>
              <a:t>6/23/2023</a:t>
            </a:fld>
            <a:endParaRPr lang="en-US" dirty="0"/>
          </a:p>
        </p:txBody>
      </p:sp>
    </p:spTree>
    <p:extLst>
      <p:ext uri="{BB962C8B-B14F-4D97-AF65-F5344CB8AC3E}">
        <p14:creationId xmlns:p14="http://schemas.microsoft.com/office/powerpoint/2010/main" val="3713655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373CC-F07B-4DDC-9F6F-0B00E22AF0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B26F3F-82FF-4658-8BEA-7A2BB1A487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733AEFA-26C3-42B3-92DC-933B964688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0D8D4289-B4BD-4A58-A9C6-F30D168406B9}"/>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9" name="Slide Number Placeholder 5">
            <a:extLst>
              <a:ext uri="{FF2B5EF4-FFF2-40B4-BE49-F238E27FC236}">
                <a16:creationId xmlns:a16="http://schemas.microsoft.com/office/drawing/2014/main" id="{5B92CFD0-AE40-4AED-9DA6-371E474F62DC}"/>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12908789-E3F4-4A43-8B0A-9D482B106A7F}"/>
              </a:ext>
            </a:extLst>
          </p:cNvPr>
          <p:cNvSpPr>
            <a:spLocks noGrp="1"/>
          </p:cNvSpPr>
          <p:nvPr>
            <p:ph type="dt" sz="half" idx="10"/>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CC5612E9-131A-4F5E-9A54-9881DC442547}" type="datetime1">
              <a:rPr lang="en-US" smtClean="0"/>
              <a:t>6/23/2023</a:t>
            </a:fld>
            <a:endParaRPr lang="en-US" dirty="0"/>
          </a:p>
        </p:txBody>
      </p:sp>
    </p:spTree>
    <p:extLst>
      <p:ext uri="{BB962C8B-B14F-4D97-AF65-F5344CB8AC3E}">
        <p14:creationId xmlns:p14="http://schemas.microsoft.com/office/powerpoint/2010/main" val="1032552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095CE-F87E-4487-9367-9F3452CB03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41ED45F-DF97-4D3A-A0E9-75C57A5AA4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4987917E-2FBA-410D-8569-EDE5BDE450FF}"/>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9" name="Slide Number Placeholder 5">
            <a:extLst>
              <a:ext uri="{FF2B5EF4-FFF2-40B4-BE49-F238E27FC236}">
                <a16:creationId xmlns:a16="http://schemas.microsoft.com/office/drawing/2014/main" id="{84726656-84E1-4608-B804-9C3422DA17FC}"/>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AFA3BDDD-0F4D-454D-8F47-CDD675A11E20}"/>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F4E3BF41-FC7E-4117-B210-076732939D6B}" type="datetime1">
              <a:rPr lang="en-US" smtClean="0"/>
              <a:t>6/23/2023</a:t>
            </a:fld>
            <a:endParaRPr lang="en-US" dirty="0"/>
          </a:p>
        </p:txBody>
      </p:sp>
    </p:spTree>
    <p:extLst>
      <p:ext uri="{BB962C8B-B14F-4D97-AF65-F5344CB8AC3E}">
        <p14:creationId xmlns:p14="http://schemas.microsoft.com/office/powerpoint/2010/main" val="2147671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009EDD-FC0F-4C7B-BE2F-84F0848B790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4347140-B4BB-4A10-880F-D78CCC193E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4AA77634-6EEB-4576-9A7D-1392587E4437}"/>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9" name="Slide Number Placeholder 5">
            <a:extLst>
              <a:ext uri="{FF2B5EF4-FFF2-40B4-BE49-F238E27FC236}">
                <a16:creationId xmlns:a16="http://schemas.microsoft.com/office/drawing/2014/main" id="{1C0A7ECD-8A0B-4DF8-A2F8-486E9C009E49}"/>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EFB71D98-53EE-459E-A729-3613EA8BC86F}"/>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9351B17B-AC1E-41E2-B787-2A2953545DF2}" type="datetime1">
              <a:rPr lang="en-US" smtClean="0"/>
              <a:t>6/23/2023</a:t>
            </a:fld>
            <a:endParaRPr lang="en-US" dirty="0"/>
          </a:p>
        </p:txBody>
      </p:sp>
    </p:spTree>
    <p:extLst>
      <p:ext uri="{BB962C8B-B14F-4D97-AF65-F5344CB8AC3E}">
        <p14:creationId xmlns:p14="http://schemas.microsoft.com/office/powerpoint/2010/main" val="2227886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F4151-A4A1-4BB3-B596-66B995D023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0D3C23-AE8A-4B5E-ACFA-52A0CCF89BE1}"/>
              </a:ext>
            </a:extLst>
          </p:cNvPr>
          <p:cNvSpPr>
            <a:spLocks noGrp="1"/>
          </p:cNvSpPr>
          <p:nvPr>
            <p:ph type="subTitle" idx="1"/>
          </p:nvPr>
        </p:nvSpPr>
        <p:spPr>
          <a:xfrm>
            <a:off x="1524000" y="3602038"/>
            <a:ext cx="9144000" cy="1655762"/>
          </a:xfrm>
        </p:spPr>
        <p:txBody>
          <a:bodyPr/>
          <a:lstStyle>
            <a:lvl1pPr marL="0" indent="0" algn="ctr">
              <a:buNone/>
              <a:defRPr sz="24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AF99E148-F0F0-41EB-AD0C-C63A2BE42DC2}"/>
              </a:ext>
            </a:extLst>
          </p:cNvPr>
          <p:cNvSpPr>
            <a:spLocks noGrp="1"/>
          </p:cNvSpPr>
          <p:nvPr>
            <p:ph type="ftr" sz="quarter" idx="11"/>
          </p:nvPr>
        </p:nvSpPr>
        <p:spPr>
          <a:xfrm>
            <a:off x="3205417" y="6356348"/>
            <a:ext cx="5014351" cy="365125"/>
          </a:xfrm>
          <a:prstGeom prst="rect">
            <a:avLst/>
          </a:prstGeom>
        </p:spPr>
        <p:txBody>
          <a:bodyPr/>
          <a:lstStyle>
            <a:lvl1pPr>
              <a:defRPr sz="1400"/>
            </a:lvl1pPr>
          </a:lstStyle>
          <a:p>
            <a:endParaRPr lang="en-US" dirty="0"/>
          </a:p>
        </p:txBody>
      </p:sp>
      <p:sp>
        <p:nvSpPr>
          <p:cNvPr id="6" name="Slide Number Placeholder 5">
            <a:extLst>
              <a:ext uri="{FF2B5EF4-FFF2-40B4-BE49-F238E27FC236}">
                <a16:creationId xmlns:a16="http://schemas.microsoft.com/office/drawing/2014/main" id="{5F6FAD58-EB0F-4B0C-B3B6-A964E7A04B42}"/>
              </a:ext>
            </a:extLst>
          </p:cNvPr>
          <p:cNvSpPr>
            <a:spLocks noGrp="1"/>
          </p:cNvSpPr>
          <p:nvPr>
            <p:ph type="sldNum" sz="quarter" idx="12"/>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7" name="Date Placeholder 10">
            <a:extLst>
              <a:ext uri="{FF2B5EF4-FFF2-40B4-BE49-F238E27FC236}">
                <a16:creationId xmlns:a16="http://schemas.microsoft.com/office/drawing/2014/main" id="{FD4B071B-E1FD-496A-99F1-A555F071312F}"/>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A392AE0D-F9F6-4A58-9CEB-0269D136873E}" type="datetime1">
              <a:rPr lang="en-US" smtClean="0"/>
              <a:t>6/23/2023</a:t>
            </a:fld>
            <a:endParaRPr lang="en-US" dirty="0"/>
          </a:p>
        </p:txBody>
      </p:sp>
    </p:spTree>
    <p:extLst>
      <p:ext uri="{BB962C8B-B14F-4D97-AF65-F5344CB8AC3E}">
        <p14:creationId xmlns:p14="http://schemas.microsoft.com/office/powerpoint/2010/main" val="659606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E7ABB-9761-4A46-B4B6-5919AE303D9A}"/>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5ECAAEC3-2BF0-454B-9C57-602CAC5A6C6A}"/>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4">
            <a:extLst>
              <a:ext uri="{FF2B5EF4-FFF2-40B4-BE49-F238E27FC236}">
                <a16:creationId xmlns:a16="http://schemas.microsoft.com/office/drawing/2014/main" id="{C2C7E76C-C63B-425D-ADCE-C247B8148498}"/>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9" name="Slide Number Placeholder 5">
            <a:extLst>
              <a:ext uri="{FF2B5EF4-FFF2-40B4-BE49-F238E27FC236}">
                <a16:creationId xmlns:a16="http://schemas.microsoft.com/office/drawing/2014/main" id="{5C3DA208-19ED-4BDF-89F7-A3B28FF852CA}"/>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8883174D-4D5F-4968-BC31-31F4BC6576ED}"/>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7BCF45BA-6027-4073-BB25-7C84FFD3734A}" type="datetime1">
              <a:rPr lang="en-US" smtClean="0"/>
              <a:t>6/23/2023</a:t>
            </a:fld>
            <a:endParaRPr lang="en-US" dirty="0"/>
          </a:p>
        </p:txBody>
      </p:sp>
    </p:spTree>
    <p:extLst>
      <p:ext uri="{BB962C8B-B14F-4D97-AF65-F5344CB8AC3E}">
        <p14:creationId xmlns:p14="http://schemas.microsoft.com/office/powerpoint/2010/main" val="3048318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A833B-9415-46AD-AFBE-5BEE53EB7D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83BF42-6CD0-4B1F-B1F9-6A1EF3E6E9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8" name="Footer Placeholder 4">
            <a:extLst>
              <a:ext uri="{FF2B5EF4-FFF2-40B4-BE49-F238E27FC236}">
                <a16:creationId xmlns:a16="http://schemas.microsoft.com/office/drawing/2014/main" id="{541C43BB-B232-4126-9A7B-7D7488BBF11B}"/>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9" name="Slide Number Placeholder 5">
            <a:extLst>
              <a:ext uri="{FF2B5EF4-FFF2-40B4-BE49-F238E27FC236}">
                <a16:creationId xmlns:a16="http://schemas.microsoft.com/office/drawing/2014/main" id="{0729AE28-DE1E-4492-9253-4EE022317545}"/>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1BBE0C14-4351-49F0-B21B-FEBA96AF7A62}"/>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79E50452-0BAC-4A5A-8E7E-6EE4C57226EF}" type="datetime1">
              <a:rPr lang="en-US" smtClean="0"/>
              <a:t>6/23/2023</a:t>
            </a:fld>
            <a:endParaRPr lang="en-US" dirty="0"/>
          </a:p>
        </p:txBody>
      </p:sp>
    </p:spTree>
    <p:extLst>
      <p:ext uri="{BB962C8B-B14F-4D97-AF65-F5344CB8AC3E}">
        <p14:creationId xmlns:p14="http://schemas.microsoft.com/office/powerpoint/2010/main" val="2580693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53A95-0635-457C-B82A-3058C3EC5E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4980A7-F3C7-4CA5-8AE5-6F3CCA3FF8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FE74B80-2E2C-4608-8F1B-B142770288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ooter Placeholder 4">
            <a:extLst>
              <a:ext uri="{FF2B5EF4-FFF2-40B4-BE49-F238E27FC236}">
                <a16:creationId xmlns:a16="http://schemas.microsoft.com/office/drawing/2014/main" id="{CD11A8C5-6CA5-408F-9C28-4248E6BFC9EE}"/>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10" name="Slide Number Placeholder 5">
            <a:extLst>
              <a:ext uri="{FF2B5EF4-FFF2-40B4-BE49-F238E27FC236}">
                <a16:creationId xmlns:a16="http://schemas.microsoft.com/office/drawing/2014/main" id="{9543F4AD-7FA7-41C3-AB34-C2678FFA5875}"/>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1" name="Date Placeholder 10">
            <a:extLst>
              <a:ext uri="{FF2B5EF4-FFF2-40B4-BE49-F238E27FC236}">
                <a16:creationId xmlns:a16="http://schemas.microsoft.com/office/drawing/2014/main" id="{548C655D-5A7B-4E50-BCCF-46EC8499B2DA}"/>
              </a:ext>
            </a:extLst>
          </p:cNvPr>
          <p:cNvSpPr>
            <a:spLocks noGrp="1"/>
          </p:cNvSpPr>
          <p:nvPr>
            <p:ph type="dt" sz="half" idx="10"/>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2F9AB1BE-84D5-4850-8C02-4842D67FB870}" type="datetime1">
              <a:rPr lang="en-US" smtClean="0"/>
              <a:t>6/23/2023</a:t>
            </a:fld>
            <a:endParaRPr lang="en-US" dirty="0"/>
          </a:p>
        </p:txBody>
      </p:sp>
    </p:spTree>
    <p:extLst>
      <p:ext uri="{BB962C8B-B14F-4D97-AF65-F5344CB8AC3E}">
        <p14:creationId xmlns:p14="http://schemas.microsoft.com/office/powerpoint/2010/main" val="370870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B3CCB-D16A-4F12-9F04-94015E4C0E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0099078-0CC7-4A2C-A501-89D4E4990870}"/>
              </a:ext>
            </a:extLst>
          </p:cNvPr>
          <p:cNvSpPr>
            <a:spLocks noGrp="1"/>
          </p:cNvSpPr>
          <p:nvPr>
            <p:ph type="body" idx="1"/>
          </p:nvPr>
        </p:nvSpPr>
        <p:spPr>
          <a:xfrm>
            <a:off x="839788" y="1681163"/>
            <a:ext cx="5157787"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EAF57BE0-F39B-4CBE-97B2-96D9F38864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0210D3-F4C3-4EBF-921F-E4EDF8D96B64}"/>
              </a:ext>
            </a:extLst>
          </p:cNvPr>
          <p:cNvSpPr>
            <a:spLocks noGrp="1"/>
          </p:cNvSpPr>
          <p:nvPr>
            <p:ph type="body" sz="quarter" idx="3"/>
          </p:nvPr>
        </p:nvSpPr>
        <p:spPr>
          <a:xfrm>
            <a:off x="6172200" y="1681163"/>
            <a:ext cx="5183188"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4DA97F72-FA21-4B9D-BDBA-478F141B1E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Footer Placeholder 4">
            <a:extLst>
              <a:ext uri="{FF2B5EF4-FFF2-40B4-BE49-F238E27FC236}">
                <a16:creationId xmlns:a16="http://schemas.microsoft.com/office/drawing/2014/main" id="{FD348E08-FC3A-4921-886A-335575A7FCDF}"/>
              </a:ext>
            </a:extLst>
          </p:cNvPr>
          <p:cNvSpPr>
            <a:spLocks noGrp="1"/>
          </p:cNvSpPr>
          <p:nvPr>
            <p:ph type="ftr" sz="quarter" idx="10"/>
          </p:nvPr>
        </p:nvSpPr>
        <p:spPr>
          <a:xfrm>
            <a:off x="3205417" y="6356348"/>
            <a:ext cx="5014351" cy="365125"/>
          </a:xfrm>
          <a:prstGeom prst="rect">
            <a:avLst/>
          </a:prstGeom>
        </p:spPr>
        <p:txBody>
          <a:bodyPr/>
          <a:lstStyle>
            <a:lvl1pPr>
              <a:defRPr sz="1400"/>
            </a:lvl1pPr>
          </a:lstStyle>
          <a:p>
            <a:endParaRPr lang="en-US" dirty="0"/>
          </a:p>
        </p:txBody>
      </p:sp>
      <p:sp>
        <p:nvSpPr>
          <p:cNvPr id="12" name="Slide Number Placeholder 5">
            <a:extLst>
              <a:ext uri="{FF2B5EF4-FFF2-40B4-BE49-F238E27FC236}">
                <a16:creationId xmlns:a16="http://schemas.microsoft.com/office/drawing/2014/main" id="{7D7FD7FC-F296-4DC1-90DC-962361D9E314}"/>
              </a:ext>
            </a:extLst>
          </p:cNvPr>
          <p:cNvSpPr>
            <a:spLocks noGrp="1"/>
          </p:cNvSpPr>
          <p:nvPr>
            <p:ph type="sldNum" sz="quarter" idx="11"/>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3" name="Date Placeholder 10">
            <a:extLst>
              <a:ext uri="{FF2B5EF4-FFF2-40B4-BE49-F238E27FC236}">
                <a16:creationId xmlns:a16="http://schemas.microsoft.com/office/drawing/2014/main" id="{F501BA75-7023-4F8A-A513-9B492A9B3FCB}"/>
              </a:ext>
            </a:extLst>
          </p:cNvPr>
          <p:cNvSpPr>
            <a:spLocks noGrp="1"/>
          </p:cNvSpPr>
          <p:nvPr>
            <p:ph type="dt" sz="half" idx="1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8AAEAF65-C3CD-46EC-A061-FCDE9E8FA050}" type="datetime1">
              <a:rPr lang="en-US" smtClean="0"/>
              <a:t>6/23/2023</a:t>
            </a:fld>
            <a:endParaRPr lang="en-US" dirty="0"/>
          </a:p>
        </p:txBody>
      </p:sp>
    </p:spTree>
    <p:extLst>
      <p:ext uri="{BB962C8B-B14F-4D97-AF65-F5344CB8AC3E}">
        <p14:creationId xmlns:p14="http://schemas.microsoft.com/office/powerpoint/2010/main" val="2515182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ree 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B3CCB-D16A-4F12-9F04-94015E4C0E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0099078-0CC7-4A2C-A501-89D4E4990870}"/>
              </a:ext>
            </a:extLst>
          </p:cNvPr>
          <p:cNvSpPr>
            <a:spLocks noGrp="1"/>
          </p:cNvSpPr>
          <p:nvPr>
            <p:ph type="body" idx="1"/>
          </p:nvPr>
        </p:nvSpPr>
        <p:spPr>
          <a:xfrm>
            <a:off x="468419" y="1690688"/>
            <a:ext cx="3686030"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EAF57BE0-F39B-4CBE-97B2-96D9F388644E}"/>
              </a:ext>
            </a:extLst>
          </p:cNvPr>
          <p:cNvSpPr>
            <a:spLocks noGrp="1"/>
          </p:cNvSpPr>
          <p:nvPr>
            <p:ph sz="half" idx="2"/>
          </p:nvPr>
        </p:nvSpPr>
        <p:spPr>
          <a:xfrm>
            <a:off x="468419" y="2514600"/>
            <a:ext cx="368603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60210D3-F4C3-4EBF-921F-E4EDF8D96B64}"/>
              </a:ext>
            </a:extLst>
          </p:cNvPr>
          <p:cNvSpPr>
            <a:spLocks noGrp="1"/>
          </p:cNvSpPr>
          <p:nvPr>
            <p:ph type="body" sz="quarter" idx="3"/>
          </p:nvPr>
        </p:nvSpPr>
        <p:spPr>
          <a:xfrm>
            <a:off x="4263930" y="1690688"/>
            <a:ext cx="3704183"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4DA97F72-FA21-4B9D-BDBA-478F141B1ED4}"/>
              </a:ext>
            </a:extLst>
          </p:cNvPr>
          <p:cNvSpPr>
            <a:spLocks noGrp="1"/>
          </p:cNvSpPr>
          <p:nvPr>
            <p:ph sz="quarter" idx="4"/>
          </p:nvPr>
        </p:nvSpPr>
        <p:spPr>
          <a:xfrm>
            <a:off x="4263930" y="2514600"/>
            <a:ext cx="370418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4">
            <a:extLst>
              <a:ext uri="{FF2B5EF4-FFF2-40B4-BE49-F238E27FC236}">
                <a16:creationId xmlns:a16="http://schemas.microsoft.com/office/drawing/2014/main" id="{9D26F8DB-EC3B-42F3-AA59-18FB07ADA25A}"/>
              </a:ext>
            </a:extLst>
          </p:cNvPr>
          <p:cNvSpPr>
            <a:spLocks noGrp="1"/>
          </p:cNvSpPr>
          <p:nvPr>
            <p:ph type="body" sz="quarter" idx="14"/>
          </p:nvPr>
        </p:nvSpPr>
        <p:spPr>
          <a:xfrm>
            <a:off x="8077594" y="1690688"/>
            <a:ext cx="3704183"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Content Placeholder 5">
            <a:extLst>
              <a:ext uri="{FF2B5EF4-FFF2-40B4-BE49-F238E27FC236}">
                <a16:creationId xmlns:a16="http://schemas.microsoft.com/office/drawing/2014/main" id="{C0D84630-C9D1-4753-9685-546135899452}"/>
              </a:ext>
            </a:extLst>
          </p:cNvPr>
          <p:cNvSpPr>
            <a:spLocks noGrp="1"/>
          </p:cNvSpPr>
          <p:nvPr>
            <p:ph sz="quarter" idx="15"/>
          </p:nvPr>
        </p:nvSpPr>
        <p:spPr>
          <a:xfrm>
            <a:off x="8077594" y="2514600"/>
            <a:ext cx="370418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Footer Placeholder 4">
            <a:extLst>
              <a:ext uri="{FF2B5EF4-FFF2-40B4-BE49-F238E27FC236}">
                <a16:creationId xmlns:a16="http://schemas.microsoft.com/office/drawing/2014/main" id="{854557AD-8D0F-4495-94C7-EC3FFBE48920}"/>
              </a:ext>
            </a:extLst>
          </p:cNvPr>
          <p:cNvSpPr>
            <a:spLocks noGrp="1"/>
          </p:cNvSpPr>
          <p:nvPr>
            <p:ph type="ftr" sz="quarter" idx="16"/>
          </p:nvPr>
        </p:nvSpPr>
        <p:spPr>
          <a:xfrm>
            <a:off x="3205417" y="6356348"/>
            <a:ext cx="5014351" cy="365125"/>
          </a:xfrm>
          <a:prstGeom prst="rect">
            <a:avLst/>
          </a:prstGeom>
        </p:spPr>
        <p:txBody>
          <a:bodyPr/>
          <a:lstStyle>
            <a:lvl1pPr>
              <a:defRPr sz="1400"/>
            </a:lvl1pPr>
          </a:lstStyle>
          <a:p>
            <a:endParaRPr lang="en-US" dirty="0"/>
          </a:p>
        </p:txBody>
      </p:sp>
      <p:sp>
        <p:nvSpPr>
          <p:cNvPr id="14" name="Slide Number Placeholder 5">
            <a:extLst>
              <a:ext uri="{FF2B5EF4-FFF2-40B4-BE49-F238E27FC236}">
                <a16:creationId xmlns:a16="http://schemas.microsoft.com/office/drawing/2014/main" id="{9494BB13-D8B6-4F37-AAF1-46B71CB02F49}"/>
              </a:ext>
            </a:extLst>
          </p:cNvPr>
          <p:cNvSpPr>
            <a:spLocks noGrp="1"/>
          </p:cNvSpPr>
          <p:nvPr>
            <p:ph type="sldNum" sz="quarter" idx="17"/>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5" name="Date Placeholder 10">
            <a:extLst>
              <a:ext uri="{FF2B5EF4-FFF2-40B4-BE49-F238E27FC236}">
                <a16:creationId xmlns:a16="http://schemas.microsoft.com/office/drawing/2014/main" id="{A9A71350-7D5D-47AC-B83C-F472D72E9C86}"/>
              </a:ext>
            </a:extLst>
          </p:cNvPr>
          <p:cNvSpPr>
            <a:spLocks noGrp="1"/>
          </p:cNvSpPr>
          <p:nvPr>
            <p:ph type="dt" sz="half" idx="18"/>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0D93E9CA-9A8F-419A-8DF5-C7EE5349F24E}" type="datetime1">
              <a:rPr lang="en-US" smtClean="0"/>
              <a:t>6/23/2023</a:t>
            </a:fld>
            <a:endParaRPr lang="en-US" dirty="0"/>
          </a:p>
        </p:txBody>
      </p:sp>
    </p:spTree>
    <p:extLst>
      <p:ext uri="{BB962C8B-B14F-4D97-AF65-F5344CB8AC3E}">
        <p14:creationId xmlns:p14="http://schemas.microsoft.com/office/powerpoint/2010/main" val="1661578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5AB5-230B-4827-B21C-5A2C75E5AAF9}"/>
              </a:ext>
            </a:extLst>
          </p:cNvPr>
          <p:cNvSpPr>
            <a:spLocks noGrp="1"/>
          </p:cNvSpPr>
          <p:nvPr>
            <p:ph type="title"/>
          </p:nvPr>
        </p:nvSpPr>
        <p:spPr/>
        <p:txBody>
          <a:bodyPr/>
          <a:lstStyle/>
          <a:p>
            <a:r>
              <a:rPr lang="en-US"/>
              <a:t>Click to edit Master title style</a:t>
            </a:r>
          </a:p>
        </p:txBody>
      </p:sp>
      <p:sp>
        <p:nvSpPr>
          <p:cNvPr id="7" name="Footer Placeholder 4">
            <a:extLst>
              <a:ext uri="{FF2B5EF4-FFF2-40B4-BE49-F238E27FC236}">
                <a16:creationId xmlns:a16="http://schemas.microsoft.com/office/drawing/2014/main" id="{98ECC130-CB41-42B9-9CDE-02DE59DC8096}"/>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8" name="Slide Number Placeholder 5">
            <a:extLst>
              <a:ext uri="{FF2B5EF4-FFF2-40B4-BE49-F238E27FC236}">
                <a16:creationId xmlns:a16="http://schemas.microsoft.com/office/drawing/2014/main" id="{AB327A7B-A760-445B-AE5A-69C2A9AEDCDF}"/>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9" name="Date Placeholder 10">
            <a:extLst>
              <a:ext uri="{FF2B5EF4-FFF2-40B4-BE49-F238E27FC236}">
                <a16:creationId xmlns:a16="http://schemas.microsoft.com/office/drawing/2014/main" id="{9FBEC95A-10E1-48B0-96DF-06761F59D18C}"/>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43156DF2-9BCC-48DD-88BA-27259C9BE1B1}" type="datetime1">
              <a:rPr lang="en-US" smtClean="0"/>
              <a:t>6/23/2023</a:t>
            </a:fld>
            <a:endParaRPr lang="en-US" dirty="0"/>
          </a:p>
        </p:txBody>
      </p:sp>
    </p:spTree>
    <p:extLst>
      <p:ext uri="{BB962C8B-B14F-4D97-AF65-F5344CB8AC3E}">
        <p14:creationId xmlns:p14="http://schemas.microsoft.com/office/powerpoint/2010/main" val="2786352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E7ABB-9761-4A46-B4B6-5919AE303D9A}"/>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5ECAAEC3-2BF0-454B-9C57-602CAC5A6C6A}"/>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4">
            <a:extLst>
              <a:ext uri="{FF2B5EF4-FFF2-40B4-BE49-F238E27FC236}">
                <a16:creationId xmlns:a16="http://schemas.microsoft.com/office/drawing/2014/main" id="{C2C7E76C-C63B-425D-ADCE-C247B8148498}"/>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9" name="Slide Number Placeholder 5">
            <a:extLst>
              <a:ext uri="{FF2B5EF4-FFF2-40B4-BE49-F238E27FC236}">
                <a16:creationId xmlns:a16="http://schemas.microsoft.com/office/drawing/2014/main" id="{5C3DA208-19ED-4BDF-89F7-A3B28FF852CA}"/>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8883174D-4D5F-4968-BC31-31F4BC6576ED}"/>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29950744-D7BD-46FF-85DD-C92EA702DC22}" type="datetime1">
              <a:rPr lang="en-US" smtClean="0"/>
              <a:t>6/23/2023</a:t>
            </a:fld>
            <a:endParaRPr lang="en-US" dirty="0"/>
          </a:p>
        </p:txBody>
      </p:sp>
    </p:spTree>
    <p:extLst>
      <p:ext uri="{BB962C8B-B14F-4D97-AF65-F5344CB8AC3E}">
        <p14:creationId xmlns:p14="http://schemas.microsoft.com/office/powerpoint/2010/main" val="2690100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Footer Placeholder 4">
            <a:extLst>
              <a:ext uri="{FF2B5EF4-FFF2-40B4-BE49-F238E27FC236}">
                <a16:creationId xmlns:a16="http://schemas.microsoft.com/office/drawing/2014/main" id="{289877BC-A11B-42B8-8DF9-B582CB35FB47}"/>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7" name="Slide Number Placeholder 5">
            <a:extLst>
              <a:ext uri="{FF2B5EF4-FFF2-40B4-BE49-F238E27FC236}">
                <a16:creationId xmlns:a16="http://schemas.microsoft.com/office/drawing/2014/main" id="{CEF2522F-8913-4CF6-9BA8-B6865F0FD678}"/>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8" name="Date Placeholder 10">
            <a:extLst>
              <a:ext uri="{FF2B5EF4-FFF2-40B4-BE49-F238E27FC236}">
                <a16:creationId xmlns:a16="http://schemas.microsoft.com/office/drawing/2014/main" id="{FC1DF195-3D58-4873-BA94-B26B35FD406A}"/>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1A2A9EA1-306A-4770-8EA8-1A20371613D7}" type="datetime1">
              <a:rPr lang="en-US" smtClean="0"/>
              <a:t>6/23/2023</a:t>
            </a:fld>
            <a:endParaRPr lang="en-US" dirty="0"/>
          </a:p>
        </p:txBody>
      </p:sp>
    </p:spTree>
    <p:extLst>
      <p:ext uri="{BB962C8B-B14F-4D97-AF65-F5344CB8AC3E}">
        <p14:creationId xmlns:p14="http://schemas.microsoft.com/office/powerpoint/2010/main" val="59108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E8629-6FC5-47AC-8E51-9D4EF9A005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42CB65-5E63-42A0-BE81-46E8D38DF4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D1A4AE7-7FD1-4772-81B0-57F608424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Footer Placeholder 4">
            <a:extLst>
              <a:ext uri="{FF2B5EF4-FFF2-40B4-BE49-F238E27FC236}">
                <a16:creationId xmlns:a16="http://schemas.microsoft.com/office/drawing/2014/main" id="{3F082061-1AB3-462F-A872-D7E58F0E9368}"/>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10" name="Slide Number Placeholder 5">
            <a:extLst>
              <a:ext uri="{FF2B5EF4-FFF2-40B4-BE49-F238E27FC236}">
                <a16:creationId xmlns:a16="http://schemas.microsoft.com/office/drawing/2014/main" id="{A4918258-D46F-4AC1-8A71-EDD454B08C23}"/>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1" name="Date Placeholder 10">
            <a:extLst>
              <a:ext uri="{FF2B5EF4-FFF2-40B4-BE49-F238E27FC236}">
                <a16:creationId xmlns:a16="http://schemas.microsoft.com/office/drawing/2014/main" id="{FFB7C4FF-55F7-422F-BB96-B252C13F3EE9}"/>
              </a:ext>
            </a:extLst>
          </p:cNvPr>
          <p:cNvSpPr>
            <a:spLocks noGrp="1"/>
          </p:cNvSpPr>
          <p:nvPr>
            <p:ph type="dt" sz="half" idx="10"/>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72149F87-424E-4C12-B573-A842CC4A258B}" type="datetime1">
              <a:rPr lang="en-US" smtClean="0"/>
              <a:t>6/23/2023</a:t>
            </a:fld>
            <a:endParaRPr lang="en-US" dirty="0"/>
          </a:p>
        </p:txBody>
      </p:sp>
    </p:spTree>
    <p:extLst>
      <p:ext uri="{BB962C8B-B14F-4D97-AF65-F5344CB8AC3E}">
        <p14:creationId xmlns:p14="http://schemas.microsoft.com/office/powerpoint/2010/main" val="1187603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373CC-F07B-4DDC-9F6F-0B00E22AF0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B26F3F-82FF-4658-8BEA-7A2BB1A487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733AEFA-26C3-42B3-92DC-933B964688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0D8D4289-B4BD-4A58-A9C6-F30D168406B9}"/>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9" name="Slide Number Placeholder 5">
            <a:extLst>
              <a:ext uri="{FF2B5EF4-FFF2-40B4-BE49-F238E27FC236}">
                <a16:creationId xmlns:a16="http://schemas.microsoft.com/office/drawing/2014/main" id="{5B92CFD0-AE40-4AED-9DA6-371E474F62DC}"/>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12908789-E3F4-4A43-8B0A-9D482B106A7F}"/>
              </a:ext>
            </a:extLst>
          </p:cNvPr>
          <p:cNvSpPr>
            <a:spLocks noGrp="1"/>
          </p:cNvSpPr>
          <p:nvPr>
            <p:ph type="dt" sz="half" idx="10"/>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8FA952A6-165B-4DE8-9FB0-7EF7D33FF971}" type="datetime1">
              <a:rPr lang="en-US" smtClean="0"/>
              <a:t>6/23/2023</a:t>
            </a:fld>
            <a:endParaRPr lang="en-US" dirty="0"/>
          </a:p>
        </p:txBody>
      </p:sp>
    </p:spTree>
    <p:extLst>
      <p:ext uri="{BB962C8B-B14F-4D97-AF65-F5344CB8AC3E}">
        <p14:creationId xmlns:p14="http://schemas.microsoft.com/office/powerpoint/2010/main" val="2762156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095CE-F87E-4487-9367-9F3452CB03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41ED45F-DF97-4D3A-A0E9-75C57A5AA4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4987917E-2FBA-410D-8569-EDE5BDE450FF}"/>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9" name="Slide Number Placeholder 5">
            <a:extLst>
              <a:ext uri="{FF2B5EF4-FFF2-40B4-BE49-F238E27FC236}">
                <a16:creationId xmlns:a16="http://schemas.microsoft.com/office/drawing/2014/main" id="{84726656-84E1-4608-B804-9C3422DA17FC}"/>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AFA3BDDD-0F4D-454D-8F47-CDD675A11E20}"/>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26883B6B-4341-4E89-A0B5-7424F5C6373A}" type="datetime1">
              <a:rPr lang="en-US" smtClean="0"/>
              <a:t>6/23/2023</a:t>
            </a:fld>
            <a:endParaRPr lang="en-US" dirty="0"/>
          </a:p>
        </p:txBody>
      </p:sp>
    </p:spTree>
    <p:extLst>
      <p:ext uri="{BB962C8B-B14F-4D97-AF65-F5344CB8AC3E}">
        <p14:creationId xmlns:p14="http://schemas.microsoft.com/office/powerpoint/2010/main" val="3651717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009EDD-FC0F-4C7B-BE2F-84F0848B790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4347140-B4BB-4A10-880F-D78CCC193E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4AA77634-6EEB-4576-9A7D-1392587E4437}"/>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9" name="Slide Number Placeholder 5">
            <a:extLst>
              <a:ext uri="{FF2B5EF4-FFF2-40B4-BE49-F238E27FC236}">
                <a16:creationId xmlns:a16="http://schemas.microsoft.com/office/drawing/2014/main" id="{1C0A7ECD-8A0B-4DF8-A2F8-486E9C009E49}"/>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EFB71D98-53EE-459E-A729-3613EA8BC86F}"/>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7EBE8D41-15C4-42F2-BA3B-5EEAC2C82A95}" type="datetime1">
              <a:rPr lang="en-US" smtClean="0"/>
              <a:t>6/23/2023</a:t>
            </a:fld>
            <a:endParaRPr lang="en-US" dirty="0"/>
          </a:p>
        </p:txBody>
      </p:sp>
    </p:spTree>
    <p:extLst>
      <p:ext uri="{BB962C8B-B14F-4D97-AF65-F5344CB8AC3E}">
        <p14:creationId xmlns:p14="http://schemas.microsoft.com/office/powerpoint/2010/main" val="3241466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D1D1D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F4151-A4A1-4BB3-B596-66B995D023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0D3C23-AE8A-4B5E-ACFA-52A0CCF89BE1}"/>
              </a:ext>
            </a:extLst>
          </p:cNvPr>
          <p:cNvSpPr>
            <a:spLocks noGrp="1"/>
          </p:cNvSpPr>
          <p:nvPr>
            <p:ph type="subTitle" idx="1"/>
          </p:nvPr>
        </p:nvSpPr>
        <p:spPr>
          <a:xfrm>
            <a:off x="1524000" y="3602038"/>
            <a:ext cx="9144000" cy="1655762"/>
          </a:xfrm>
        </p:spPr>
        <p:txBody>
          <a:bodyPr/>
          <a:lstStyle>
            <a:lvl1pPr marL="0" indent="0" algn="ctr">
              <a:buNone/>
              <a:defRPr sz="24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8" name="Footer Placeholder 4">
            <a:extLst>
              <a:ext uri="{FF2B5EF4-FFF2-40B4-BE49-F238E27FC236}">
                <a16:creationId xmlns:a16="http://schemas.microsoft.com/office/drawing/2014/main" id="{0A02A933-4748-43F9-BCCA-7F165561FF6C}"/>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0F53C4AC-3ADF-4103-B8AB-DE19C6978762}"/>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113AEB97-1057-4ADF-A629-BE860D1648A4}"/>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144744F6-8B82-4281-AFC5-74D928D6B751}" type="datetime1">
              <a:rPr lang="en-US" smtClean="0"/>
              <a:t>6/23/2023</a:t>
            </a:fld>
            <a:endParaRPr lang="en-US" dirty="0"/>
          </a:p>
        </p:txBody>
      </p:sp>
    </p:spTree>
    <p:extLst>
      <p:ext uri="{BB962C8B-B14F-4D97-AF65-F5344CB8AC3E}">
        <p14:creationId xmlns:p14="http://schemas.microsoft.com/office/powerpoint/2010/main" val="489204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D1D1D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E7ABB-9761-4A46-B4B6-5919AE303D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CAAEC3-2BF0-454B-9C57-602CAC5A6C6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8AE20D15-E83B-4445-B750-124BEBA5B7F0}"/>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785A52B5-08E4-43B7-BA6A-43FAE6DB3296}"/>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EA0F127E-A991-4026-8FAC-1B09872F61CC}"/>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55520724-80F9-4566-9F6B-0D89BE550E5C}" type="datetime1">
              <a:rPr lang="en-US" smtClean="0"/>
              <a:t>6/23/2023</a:t>
            </a:fld>
            <a:endParaRPr lang="en-US" dirty="0"/>
          </a:p>
        </p:txBody>
      </p:sp>
    </p:spTree>
    <p:extLst>
      <p:ext uri="{BB962C8B-B14F-4D97-AF65-F5344CB8AC3E}">
        <p14:creationId xmlns:p14="http://schemas.microsoft.com/office/powerpoint/2010/main" val="2759686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rgbClr val="D1D1D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A833B-9415-46AD-AFBE-5BEE53EB7D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83BF42-6CD0-4B1F-B1F9-6A1EF3E6E9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8" name="Footer Placeholder 4">
            <a:extLst>
              <a:ext uri="{FF2B5EF4-FFF2-40B4-BE49-F238E27FC236}">
                <a16:creationId xmlns:a16="http://schemas.microsoft.com/office/drawing/2014/main" id="{57350E28-AE2C-4DFD-8A1F-ACE0DCF5AB6E}"/>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E69CCB17-2400-41C3-9E72-C7ECEB04EEC7}"/>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BA15FCEE-216B-4063-B495-3E3555A8288C}"/>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5FDE37D6-A2A1-4D74-982F-55F56FAD2266}" type="datetime1">
              <a:rPr lang="en-US" smtClean="0"/>
              <a:t>6/23/2023</a:t>
            </a:fld>
            <a:endParaRPr lang="en-US" dirty="0"/>
          </a:p>
        </p:txBody>
      </p:sp>
    </p:spTree>
    <p:extLst>
      <p:ext uri="{BB962C8B-B14F-4D97-AF65-F5344CB8AC3E}">
        <p14:creationId xmlns:p14="http://schemas.microsoft.com/office/powerpoint/2010/main" val="2562430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rgbClr val="D1D1D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53A95-0635-457C-B82A-3058C3EC5E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4980A7-F3C7-4CA5-8AE5-6F3CCA3FF8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FE74B80-2E2C-4608-8F1B-B142770288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ooter Placeholder 4">
            <a:extLst>
              <a:ext uri="{FF2B5EF4-FFF2-40B4-BE49-F238E27FC236}">
                <a16:creationId xmlns:a16="http://schemas.microsoft.com/office/drawing/2014/main" id="{63DA3AB7-F517-44AB-B230-817477A7F6EB}"/>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10" name="Slide Number Placeholder 5">
            <a:extLst>
              <a:ext uri="{FF2B5EF4-FFF2-40B4-BE49-F238E27FC236}">
                <a16:creationId xmlns:a16="http://schemas.microsoft.com/office/drawing/2014/main" id="{D36B5828-E30B-47D7-93E9-47441F9406AA}"/>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1" name="Date Placeholder 10">
            <a:extLst>
              <a:ext uri="{FF2B5EF4-FFF2-40B4-BE49-F238E27FC236}">
                <a16:creationId xmlns:a16="http://schemas.microsoft.com/office/drawing/2014/main" id="{B9D149BE-AC24-49E4-BA58-55569AAA57C6}"/>
              </a:ext>
            </a:extLst>
          </p:cNvPr>
          <p:cNvSpPr>
            <a:spLocks noGrp="1"/>
          </p:cNvSpPr>
          <p:nvPr>
            <p:ph type="dt" sz="half" idx="10"/>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2CA44C63-615F-4231-B2A1-22E621EC6625}" type="datetime1">
              <a:rPr lang="en-US" smtClean="0"/>
              <a:t>6/23/2023</a:t>
            </a:fld>
            <a:endParaRPr lang="en-US" dirty="0"/>
          </a:p>
        </p:txBody>
      </p:sp>
    </p:spTree>
    <p:extLst>
      <p:ext uri="{BB962C8B-B14F-4D97-AF65-F5344CB8AC3E}">
        <p14:creationId xmlns:p14="http://schemas.microsoft.com/office/powerpoint/2010/main" val="568240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rgbClr val="D1D1D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B3CCB-D16A-4F12-9F04-94015E4C0E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0099078-0CC7-4A2C-A501-89D4E4990870}"/>
              </a:ext>
            </a:extLst>
          </p:cNvPr>
          <p:cNvSpPr>
            <a:spLocks noGrp="1"/>
          </p:cNvSpPr>
          <p:nvPr>
            <p:ph type="body" idx="1"/>
          </p:nvPr>
        </p:nvSpPr>
        <p:spPr>
          <a:xfrm>
            <a:off x="839788" y="1681163"/>
            <a:ext cx="5157787"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EAF57BE0-F39B-4CBE-97B2-96D9F38864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0210D3-F4C3-4EBF-921F-E4EDF8D96B64}"/>
              </a:ext>
            </a:extLst>
          </p:cNvPr>
          <p:cNvSpPr>
            <a:spLocks noGrp="1"/>
          </p:cNvSpPr>
          <p:nvPr>
            <p:ph type="body" sz="quarter" idx="3"/>
          </p:nvPr>
        </p:nvSpPr>
        <p:spPr>
          <a:xfrm>
            <a:off x="6172200" y="1681163"/>
            <a:ext cx="5183188"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4DA97F72-FA21-4B9D-BDBA-478F141B1E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Footer Placeholder 4">
            <a:extLst>
              <a:ext uri="{FF2B5EF4-FFF2-40B4-BE49-F238E27FC236}">
                <a16:creationId xmlns:a16="http://schemas.microsoft.com/office/drawing/2014/main" id="{AEA8F98D-8AA8-42F6-AC8A-61E2D69C6F99}"/>
              </a:ext>
            </a:extLst>
          </p:cNvPr>
          <p:cNvSpPr>
            <a:spLocks noGrp="1"/>
          </p:cNvSpPr>
          <p:nvPr>
            <p:ph type="ftr" sz="quarter" idx="10"/>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12" name="Slide Number Placeholder 5">
            <a:extLst>
              <a:ext uri="{FF2B5EF4-FFF2-40B4-BE49-F238E27FC236}">
                <a16:creationId xmlns:a16="http://schemas.microsoft.com/office/drawing/2014/main" id="{07D6ED30-4061-41A8-A38C-F4931443B708}"/>
              </a:ext>
            </a:extLst>
          </p:cNvPr>
          <p:cNvSpPr>
            <a:spLocks noGrp="1"/>
          </p:cNvSpPr>
          <p:nvPr>
            <p:ph type="sldNum" sz="quarter" idx="11"/>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3" name="Date Placeholder 10">
            <a:extLst>
              <a:ext uri="{FF2B5EF4-FFF2-40B4-BE49-F238E27FC236}">
                <a16:creationId xmlns:a16="http://schemas.microsoft.com/office/drawing/2014/main" id="{6DB47723-5729-4D05-BCB8-D34875A42864}"/>
              </a:ext>
            </a:extLst>
          </p:cNvPr>
          <p:cNvSpPr>
            <a:spLocks noGrp="1"/>
          </p:cNvSpPr>
          <p:nvPr>
            <p:ph type="dt" sz="half" idx="1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3544B71B-2F68-46A9-82B7-F5DA990009F8}" type="datetime1">
              <a:rPr lang="en-US" smtClean="0"/>
              <a:t>6/23/2023</a:t>
            </a:fld>
            <a:endParaRPr lang="en-US" dirty="0"/>
          </a:p>
        </p:txBody>
      </p:sp>
    </p:spTree>
    <p:extLst>
      <p:ext uri="{BB962C8B-B14F-4D97-AF65-F5344CB8AC3E}">
        <p14:creationId xmlns:p14="http://schemas.microsoft.com/office/powerpoint/2010/main" val="2466919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A833B-9415-46AD-AFBE-5BEE53EB7D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83BF42-6CD0-4B1F-B1F9-6A1EF3E6E9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8" name="Footer Placeholder 4">
            <a:extLst>
              <a:ext uri="{FF2B5EF4-FFF2-40B4-BE49-F238E27FC236}">
                <a16:creationId xmlns:a16="http://schemas.microsoft.com/office/drawing/2014/main" id="{541C43BB-B232-4126-9A7B-7D7488BBF11B}"/>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9" name="Slide Number Placeholder 5">
            <a:extLst>
              <a:ext uri="{FF2B5EF4-FFF2-40B4-BE49-F238E27FC236}">
                <a16:creationId xmlns:a16="http://schemas.microsoft.com/office/drawing/2014/main" id="{0729AE28-DE1E-4492-9253-4EE022317545}"/>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1BBE0C14-4351-49F0-B21B-FEBA96AF7A62}"/>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860E78CE-4EF7-409E-B6A4-FF170190D9FE}" type="datetime1">
              <a:rPr lang="en-US" smtClean="0"/>
              <a:t>6/23/2023</a:t>
            </a:fld>
            <a:endParaRPr lang="en-US" dirty="0"/>
          </a:p>
        </p:txBody>
      </p:sp>
    </p:spTree>
    <p:extLst>
      <p:ext uri="{BB962C8B-B14F-4D97-AF65-F5344CB8AC3E}">
        <p14:creationId xmlns:p14="http://schemas.microsoft.com/office/powerpoint/2010/main" val="1827720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hree Comparison">
    <p:bg>
      <p:bgPr>
        <a:solidFill>
          <a:srgbClr val="D1D1D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B3CCB-D16A-4F12-9F04-94015E4C0E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0099078-0CC7-4A2C-A501-89D4E4990870}"/>
              </a:ext>
            </a:extLst>
          </p:cNvPr>
          <p:cNvSpPr>
            <a:spLocks noGrp="1"/>
          </p:cNvSpPr>
          <p:nvPr>
            <p:ph type="body" idx="1"/>
          </p:nvPr>
        </p:nvSpPr>
        <p:spPr>
          <a:xfrm>
            <a:off x="468419" y="1690688"/>
            <a:ext cx="3686030"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EAF57BE0-F39B-4CBE-97B2-96D9F388644E}"/>
              </a:ext>
            </a:extLst>
          </p:cNvPr>
          <p:cNvSpPr>
            <a:spLocks noGrp="1"/>
          </p:cNvSpPr>
          <p:nvPr>
            <p:ph sz="half" idx="2"/>
          </p:nvPr>
        </p:nvSpPr>
        <p:spPr>
          <a:xfrm>
            <a:off x="468419" y="2514600"/>
            <a:ext cx="368603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60210D3-F4C3-4EBF-921F-E4EDF8D96B64}"/>
              </a:ext>
            </a:extLst>
          </p:cNvPr>
          <p:cNvSpPr>
            <a:spLocks noGrp="1"/>
          </p:cNvSpPr>
          <p:nvPr>
            <p:ph type="body" sz="quarter" idx="3"/>
          </p:nvPr>
        </p:nvSpPr>
        <p:spPr>
          <a:xfrm>
            <a:off x="4263930" y="1690688"/>
            <a:ext cx="3704183"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4DA97F72-FA21-4B9D-BDBA-478F141B1ED4}"/>
              </a:ext>
            </a:extLst>
          </p:cNvPr>
          <p:cNvSpPr>
            <a:spLocks noGrp="1"/>
          </p:cNvSpPr>
          <p:nvPr>
            <p:ph sz="quarter" idx="4"/>
          </p:nvPr>
        </p:nvSpPr>
        <p:spPr>
          <a:xfrm>
            <a:off x="4263930" y="2514600"/>
            <a:ext cx="370418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4">
            <a:extLst>
              <a:ext uri="{FF2B5EF4-FFF2-40B4-BE49-F238E27FC236}">
                <a16:creationId xmlns:a16="http://schemas.microsoft.com/office/drawing/2014/main" id="{9D26F8DB-EC3B-42F3-AA59-18FB07ADA25A}"/>
              </a:ext>
            </a:extLst>
          </p:cNvPr>
          <p:cNvSpPr>
            <a:spLocks noGrp="1"/>
          </p:cNvSpPr>
          <p:nvPr>
            <p:ph type="body" sz="quarter" idx="14"/>
          </p:nvPr>
        </p:nvSpPr>
        <p:spPr>
          <a:xfrm>
            <a:off x="8077594" y="1690688"/>
            <a:ext cx="3704183"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Content Placeholder 5">
            <a:extLst>
              <a:ext uri="{FF2B5EF4-FFF2-40B4-BE49-F238E27FC236}">
                <a16:creationId xmlns:a16="http://schemas.microsoft.com/office/drawing/2014/main" id="{C0D84630-C9D1-4753-9685-546135899452}"/>
              </a:ext>
            </a:extLst>
          </p:cNvPr>
          <p:cNvSpPr>
            <a:spLocks noGrp="1"/>
          </p:cNvSpPr>
          <p:nvPr>
            <p:ph sz="quarter" idx="15"/>
          </p:nvPr>
        </p:nvSpPr>
        <p:spPr>
          <a:xfrm>
            <a:off x="8077594" y="2514600"/>
            <a:ext cx="370418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Footer Placeholder 4">
            <a:extLst>
              <a:ext uri="{FF2B5EF4-FFF2-40B4-BE49-F238E27FC236}">
                <a16:creationId xmlns:a16="http://schemas.microsoft.com/office/drawing/2014/main" id="{AC4F189B-1526-4FB9-AAA2-86AD6FB38309}"/>
              </a:ext>
            </a:extLst>
          </p:cNvPr>
          <p:cNvSpPr>
            <a:spLocks noGrp="1"/>
          </p:cNvSpPr>
          <p:nvPr>
            <p:ph type="ftr" sz="quarter" idx="16"/>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14" name="Slide Number Placeholder 5">
            <a:extLst>
              <a:ext uri="{FF2B5EF4-FFF2-40B4-BE49-F238E27FC236}">
                <a16:creationId xmlns:a16="http://schemas.microsoft.com/office/drawing/2014/main" id="{8B473E49-CEBD-4C2A-8EC9-153B34915EA3}"/>
              </a:ext>
            </a:extLst>
          </p:cNvPr>
          <p:cNvSpPr>
            <a:spLocks noGrp="1"/>
          </p:cNvSpPr>
          <p:nvPr>
            <p:ph type="sldNum" sz="quarter" idx="17"/>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5" name="Date Placeholder 10">
            <a:extLst>
              <a:ext uri="{FF2B5EF4-FFF2-40B4-BE49-F238E27FC236}">
                <a16:creationId xmlns:a16="http://schemas.microsoft.com/office/drawing/2014/main" id="{AA16B09B-D917-4F1D-B409-986D4E779068}"/>
              </a:ext>
            </a:extLst>
          </p:cNvPr>
          <p:cNvSpPr>
            <a:spLocks noGrp="1"/>
          </p:cNvSpPr>
          <p:nvPr>
            <p:ph type="dt" sz="half" idx="18"/>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E2479CA3-BABA-43B5-B2BE-D3A9DA02A9D4}" type="datetime1">
              <a:rPr lang="en-US" smtClean="0"/>
              <a:t>6/23/2023</a:t>
            </a:fld>
            <a:endParaRPr lang="en-US" dirty="0"/>
          </a:p>
        </p:txBody>
      </p:sp>
    </p:spTree>
    <p:extLst>
      <p:ext uri="{BB962C8B-B14F-4D97-AF65-F5344CB8AC3E}">
        <p14:creationId xmlns:p14="http://schemas.microsoft.com/office/powerpoint/2010/main" val="762149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rgbClr val="D1D1D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5AB5-230B-4827-B21C-5A2C75E5AAF9}"/>
              </a:ext>
            </a:extLst>
          </p:cNvPr>
          <p:cNvSpPr>
            <a:spLocks noGrp="1"/>
          </p:cNvSpPr>
          <p:nvPr>
            <p:ph type="title"/>
          </p:nvPr>
        </p:nvSpPr>
        <p:spPr/>
        <p:txBody>
          <a:bodyPr/>
          <a:lstStyle/>
          <a:p>
            <a:r>
              <a:rPr lang="en-US"/>
              <a:t>Click to edit Master title style</a:t>
            </a:r>
          </a:p>
        </p:txBody>
      </p:sp>
      <p:sp>
        <p:nvSpPr>
          <p:cNvPr id="7" name="Footer Placeholder 4">
            <a:extLst>
              <a:ext uri="{FF2B5EF4-FFF2-40B4-BE49-F238E27FC236}">
                <a16:creationId xmlns:a16="http://schemas.microsoft.com/office/drawing/2014/main" id="{98C8B9E2-5C20-470A-AE20-86220ADADB76}"/>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8" name="Slide Number Placeholder 5">
            <a:extLst>
              <a:ext uri="{FF2B5EF4-FFF2-40B4-BE49-F238E27FC236}">
                <a16:creationId xmlns:a16="http://schemas.microsoft.com/office/drawing/2014/main" id="{F77AE835-339A-4B5D-9EA2-7CE484C4BB65}"/>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9" name="Date Placeholder 10">
            <a:extLst>
              <a:ext uri="{FF2B5EF4-FFF2-40B4-BE49-F238E27FC236}">
                <a16:creationId xmlns:a16="http://schemas.microsoft.com/office/drawing/2014/main" id="{CA893B8D-250B-4B21-ABA3-0F28BE4603C2}"/>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3CECFFF5-9ADD-4F21-8A2C-DAE8F69CE37A}" type="datetime1">
              <a:rPr lang="en-US" smtClean="0"/>
              <a:t>6/23/2023</a:t>
            </a:fld>
            <a:endParaRPr lang="en-US" dirty="0"/>
          </a:p>
        </p:txBody>
      </p:sp>
    </p:spTree>
    <p:extLst>
      <p:ext uri="{BB962C8B-B14F-4D97-AF65-F5344CB8AC3E}">
        <p14:creationId xmlns:p14="http://schemas.microsoft.com/office/powerpoint/2010/main" val="608543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D1D1D1"/>
        </a:solidFill>
        <a:effectLst/>
      </p:bgPr>
    </p:bg>
    <p:spTree>
      <p:nvGrpSpPr>
        <p:cNvPr id="1" name=""/>
        <p:cNvGrpSpPr/>
        <p:nvPr/>
      </p:nvGrpSpPr>
      <p:grpSpPr>
        <a:xfrm>
          <a:off x="0" y="0"/>
          <a:ext cx="0" cy="0"/>
          <a:chOff x="0" y="0"/>
          <a:chExt cx="0" cy="0"/>
        </a:xfrm>
      </p:grpSpPr>
      <p:sp>
        <p:nvSpPr>
          <p:cNvPr id="6" name="Footer Placeholder 4">
            <a:extLst>
              <a:ext uri="{FF2B5EF4-FFF2-40B4-BE49-F238E27FC236}">
                <a16:creationId xmlns:a16="http://schemas.microsoft.com/office/drawing/2014/main" id="{D28DE9E4-A5AC-46AF-975E-DB2E01282816}"/>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7" name="Slide Number Placeholder 5">
            <a:extLst>
              <a:ext uri="{FF2B5EF4-FFF2-40B4-BE49-F238E27FC236}">
                <a16:creationId xmlns:a16="http://schemas.microsoft.com/office/drawing/2014/main" id="{B4BEEDBC-5B53-41C2-854D-EE970C15FF4D}"/>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8" name="Date Placeholder 10">
            <a:extLst>
              <a:ext uri="{FF2B5EF4-FFF2-40B4-BE49-F238E27FC236}">
                <a16:creationId xmlns:a16="http://schemas.microsoft.com/office/drawing/2014/main" id="{DD16DA69-3599-47C1-946C-A1A9EFB3FB78}"/>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F6C97ED9-DC65-4A4C-B045-E0922824FE53}" type="datetime1">
              <a:rPr lang="en-US" smtClean="0"/>
              <a:t>6/23/2023</a:t>
            </a:fld>
            <a:endParaRPr lang="en-US" dirty="0"/>
          </a:p>
        </p:txBody>
      </p:sp>
    </p:spTree>
    <p:extLst>
      <p:ext uri="{BB962C8B-B14F-4D97-AF65-F5344CB8AC3E}">
        <p14:creationId xmlns:p14="http://schemas.microsoft.com/office/powerpoint/2010/main" val="1809983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rgbClr val="D1D1D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E8629-6FC5-47AC-8E51-9D4EF9A005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42CB65-5E63-42A0-BE81-46E8D38DF4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D1A4AE7-7FD1-4772-81B0-57F608424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Footer Placeholder 4">
            <a:extLst>
              <a:ext uri="{FF2B5EF4-FFF2-40B4-BE49-F238E27FC236}">
                <a16:creationId xmlns:a16="http://schemas.microsoft.com/office/drawing/2014/main" id="{CEEB9AB8-F4F2-4339-9342-DABBFA6E6A9E}"/>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10" name="Slide Number Placeholder 5">
            <a:extLst>
              <a:ext uri="{FF2B5EF4-FFF2-40B4-BE49-F238E27FC236}">
                <a16:creationId xmlns:a16="http://schemas.microsoft.com/office/drawing/2014/main" id="{60F20509-6662-427D-B092-56580059BC32}"/>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1" name="Date Placeholder 10">
            <a:extLst>
              <a:ext uri="{FF2B5EF4-FFF2-40B4-BE49-F238E27FC236}">
                <a16:creationId xmlns:a16="http://schemas.microsoft.com/office/drawing/2014/main" id="{DF00C339-D3D3-4CF8-87BE-3872A6DE7304}"/>
              </a:ext>
            </a:extLst>
          </p:cNvPr>
          <p:cNvSpPr>
            <a:spLocks noGrp="1"/>
          </p:cNvSpPr>
          <p:nvPr>
            <p:ph type="dt" sz="half" idx="10"/>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D70ED465-FC7F-47D5-8B67-7FA2BA06742C}" type="datetime1">
              <a:rPr lang="en-US" smtClean="0"/>
              <a:t>6/23/2023</a:t>
            </a:fld>
            <a:endParaRPr lang="en-US" dirty="0"/>
          </a:p>
        </p:txBody>
      </p:sp>
    </p:spTree>
    <p:extLst>
      <p:ext uri="{BB962C8B-B14F-4D97-AF65-F5344CB8AC3E}">
        <p14:creationId xmlns:p14="http://schemas.microsoft.com/office/powerpoint/2010/main" val="1013855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rgbClr val="D1D1D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373CC-F07B-4DDC-9F6F-0B00E22AF0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B26F3F-82FF-4658-8BEA-7A2BB1A487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733AEFA-26C3-42B3-92DC-933B964688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6125EF2B-29FD-4BC7-8C96-F05FA6698E9F}"/>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FE4E3EE6-E921-45D6-B457-CDE75A1C7FB5}"/>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90972E8F-0635-45EA-8A8B-399DD660D3B8}"/>
              </a:ext>
            </a:extLst>
          </p:cNvPr>
          <p:cNvSpPr>
            <a:spLocks noGrp="1"/>
          </p:cNvSpPr>
          <p:nvPr>
            <p:ph type="dt" sz="half" idx="10"/>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6A909C2E-C10F-4B16-A370-94654CC1E1C5}" type="datetime1">
              <a:rPr lang="en-US" smtClean="0"/>
              <a:t>6/23/2023</a:t>
            </a:fld>
            <a:endParaRPr lang="en-US" dirty="0"/>
          </a:p>
        </p:txBody>
      </p:sp>
    </p:spTree>
    <p:extLst>
      <p:ext uri="{BB962C8B-B14F-4D97-AF65-F5344CB8AC3E}">
        <p14:creationId xmlns:p14="http://schemas.microsoft.com/office/powerpoint/2010/main" val="2374895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rgbClr val="D1D1D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095CE-F87E-4487-9367-9F3452CB03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41ED45F-DF97-4D3A-A0E9-75C57A5AA4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CDF3DB6F-2F23-4D03-9EB0-CFF963117393}"/>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F56B5693-D1E6-48D0-A741-D9BBB5E6245E}"/>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CED01FBC-551B-427C-B727-DD4842B0075B}"/>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8FF17A2D-48AB-4F13-A51A-EBBAC60004BA}" type="datetime1">
              <a:rPr lang="en-US" smtClean="0"/>
              <a:t>6/23/2023</a:t>
            </a:fld>
            <a:endParaRPr lang="en-US" dirty="0"/>
          </a:p>
        </p:txBody>
      </p:sp>
    </p:spTree>
    <p:extLst>
      <p:ext uri="{BB962C8B-B14F-4D97-AF65-F5344CB8AC3E}">
        <p14:creationId xmlns:p14="http://schemas.microsoft.com/office/powerpoint/2010/main" val="4175438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solidFill>
          <a:srgbClr val="D1D1D1"/>
        </a:solidFill>
        <a:effectLst/>
      </p:bgPr>
    </p:bg>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009EDD-FC0F-4C7B-BE2F-84F0848B790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4347140-B4BB-4A10-880F-D78CCC193E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2C66176E-9695-4AF2-AD85-D75753E26CA8}"/>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405B4961-E84B-40C9-9204-347D5A5EB831}"/>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48E24DA2-867E-4B9B-B72B-F5D2B689C1C3}"/>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088FF1F1-C8CD-47C9-9782-5CACE8A31BA7}" type="datetime1">
              <a:rPr lang="en-US" smtClean="0"/>
              <a:t>6/23/2023</a:t>
            </a:fld>
            <a:endParaRPr lang="en-US" dirty="0"/>
          </a:p>
        </p:txBody>
      </p:sp>
    </p:spTree>
    <p:extLst>
      <p:ext uri="{BB962C8B-B14F-4D97-AF65-F5344CB8AC3E}">
        <p14:creationId xmlns:p14="http://schemas.microsoft.com/office/powerpoint/2010/main" val="1415369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9FC0D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F4151-A4A1-4BB3-B596-66B995D023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0D3C23-AE8A-4B5E-ACFA-52A0CCF89BE1}"/>
              </a:ext>
            </a:extLst>
          </p:cNvPr>
          <p:cNvSpPr>
            <a:spLocks noGrp="1"/>
          </p:cNvSpPr>
          <p:nvPr>
            <p:ph type="subTitle" idx="1"/>
          </p:nvPr>
        </p:nvSpPr>
        <p:spPr>
          <a:xfrm>
            <a:off x="1524000" y="3602038"/>
            <a:ext cx="9144000" cy="1655762"/>
          </a:xfrm>
        </p:spPr>
        <p:txBody>
          <a:bodyPr/>
          <a:lstStyle>
            <a:lvl1pPr marL="0" indent="0" algn="ctr">
              <a:buNone/>
              <a:defRPr sz="24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8" name="Footer Placeholder 4">
            <a:extLst>
              <a:ext uri="{FF2B5EF4-FFF2-40B4-BE49-F238E27FC236}">
                <a16:creationId xmlns:a16="http://schemas.microsoft.com/office/drawing/2014/main" id="{0A02A933-4748-43F9-BCCA-7F165561FF6C}"/>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0F53C4AC-3ADF-4103-B8AB-DE19C6978762}"/>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113AEB97-1057-4ADF-A629-BE860D1648A4}"/>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BEB48987-DE6B-47E7-9513-3B0F0FE93740}" type="datetime1">
              <a:rPr lang="en-US" smtClean="0"/>
              <a:t>6/23/2023</a:t>
            </a:fld>
            <a:endParaRPr lang="en-US" dirty="0"/>
          </a:p>
        </p:txBody>
      </p:sp>
    </p:spTree>
    <p:extLst>
      <p:ext uri="{BB962C8B-B14F-4D97-AF65-F5344CB8AC3E}">
        <p14:creationId xmlns:p14="http://schemas.microsoft.com/office/powerpoint/2010/main" val="1348500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9FC0D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E7ABB-9761-4A46-B4B6-5919AE303D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CAAEC3-2BF0-454B-9C57-602CAC5A6C6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8AE20D15-E83B-4445-B750-124BEBA5B7F0}"/>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785A52B5-08E4-43B7-BA6A-43FAE6DB3296}"/>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EA0F127E-A991-4026-8FAC-1B09872F61CC}"/>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AAF60A89-3C8D-4836-920F-CE4F77FB1B8C}" type="datetime1">
              <a:rPr lang="en-US" smtClean="0"/>
              <a:t>6/23/2023</a:t>
            </a:fld>
            <a:endParaRPr lang="en-US" dirty="0"/>
          </a:p>
        </p:txBody>
      </p:sp>
    </p:spTree>
    <p:extLst>
      <p:ext uri="{BB962C8B-B14F-4D97-AF65-F5344CB8AC3E}">
        <p14:creationId xmlns:p14="http://schemas.microsoft.com/office/powerpoint/2010/main" val="8093360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rgbClr val="9FC0D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A833B-9415-46AD-AFBE-5BEE53EB7D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83BF42-6CD0-4B1F-B1F9-6A1EF3E6E9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8" name="Footer Placeholder 4">
            <a:extLst>
              <a:ext uri="{FF2B5EF4-FFF2-40B4-BE49-F238E27FC236}">
                <a16:creationId xmlns:a16="http://schemas.microsoft.com/office/drawing/2014/main" id="{57350E28-AE2C-4DFD-8A1F-ACE0DCF5AB6E}"/>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E69CCB17-2400-41C3-9E72-C7ECEB04EEC7}"/>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BA15FCEE-216B-4063-B495-3E3555A8288C}"/>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DF2E42AE-FA0D-4BAB-9174-F2306D6B5BB3}" type="datetime1">
              <a:rPr lang="en-US" smtClean="0"/>
              <a:t>6/23/2023</a:t>
            </a:fld>
            <a:endParaRPr lang="en-US" dirty="0"/>
          </a:p>
        </p:txBody>
      </p:sp>
    </p:spTree>
    <p:extLst>
      <p:ext uri="{BB962C8B-B14F-4D97-AF65-F5344CB8AC3E}">
        <p14:creationId xmlns:p14="http://schemas.microsoft.com/office/powerpoint/2010/main" val="4125940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53A95-0635-457C-B82A-3058C3EC5E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4980A7-F3C7-4CA5-8AE5-6F3CCA3FF8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FE74B80-2E2C-4608-8F1B-B142770288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ooter Placeholder 4">
            <a:extLst>
              <a:ext uri="{FF2B5EF4-FFF2-40B4-BE49-F238E27FC236}">
                <a16:creationId xmlns:a16="http://schemas.microsoft.com/office/drawing/2014/main" id="{CD11A8C5-6CA5-408F-9C28-4248E6BFC9EE}"/>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10" name="Slide Number Placeholder 5">
            <a:extLst>
              <a:ext uri="{FF2B5EF4-FFF2-40B4-BE49-F238E27FC236}">
                <a16:creationId xmlns:a16="http://schemas.microsoft.com/office/drawing/2014/main" id="{9543F4AD-7FA7-41C3-AB34-C2678FFA5875}"/>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1" name="Date Placeholder 10">
            <a:extLst>
              <a:ext uri="{FF2B5EF4-FFF2-40B4-BE49-F238E27FC236}">
                <a16:creationId xmlns:a16="http://schemas.microsoft.com/office/drawing/2014/main" id="{548C655D-5A7B-4E50-BCCF-46EC8499B2DA}"/>
              </a:ext>
            </a:extLst>
          </p:cNvPr>
          <p:cNvSpPr>
            <a:spLocks noGrp="1"/>
          </p:cNvSpPr>
          <p:nvPr>
            <p:ph type="dt" sz="half" idx="10"/>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EF3C3B3F-5408-47DC-9A24-B209668AF2BD}" type="datetime1">
              <a:rPr lang="en-US" smtClean="0"/>
              <a:t>6/23/2023</a:t>
            </a:fld>
            <a:endParaRPr lang="en-US" dirty="0"/>
          </a:p>
        </p:txBody>
      </p:sp>
    </p:spTree>
    <p:extLst>
      <p:ext uri="{BB962C8B-B14F-4D97-AF65-F5344CB8AC3E}">
        <p14:creationId xmlns:p14="http://schemas.microsoft.com/office/powerpoint/2010/main" val="3008715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rgbClr val="9FC0D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53A95-0635-457C-B82A-3058C3EC5E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4980A7-F3C7-4CA5-8AE5-6F3CCA3FF8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FE74B80-2E2C-4608-8F1B-B142770288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ooter Placeholder 4">
            <a:extLst>
              <a:ext uri="{FF2B5EF4-FFF2-40B4-BE49-F238E27FC236}">
                <a16:creationId xmlns:a16="http://schemas.microsoft.com/office/drawing/2014/main" id="{63DA3AB7-F517-44AB-B230-817477A7F6EB}"/>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10" name="Slide Number Placeholder 5">
            <a:extLst>
              <a:ext uri="{FF2B5EF4-FFF2-40B4-BE49-F238E27FC236}">
                <a16:creationId xmlns:a16="http://schemas.microsoft.com/office/drawing/2014/main" id="{D36B5828-E30B-47D7-93E9-47441F9406AA}"/>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1" name="Date Placeholder 10">
            <a:extLst>
              <a:ext uri="{FF2B5EF4-FFF2-40B4-BE49-F238E27FC236}">
                <a16:creationId xmlns:a16="http://schemas.microsoft.com/office/drawing/2014/main" id="{B9D149BE-AC24-49E4-BA58-55569AAA57C6}"/>
              </a:ext>
            </a:extLst>
          </p:cNvPr>
          <p:cNvSpPr>
            <a:spLocks noGrp="1"/>
          </p:cNvSpPr>
          <p:nvPr>
            <p:ph type="dt" sz="half" idx="10"/>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9935E845-D853-4D22-9909-5CA38A92DD3C}" type="datetime1">
              <a:rPr lang="en-US" smtClean="0"/>
              <a:t>6/23/2023</a:t>
            </a:fld>
            <a:endParaRPr lang="en-US" dirty="0"/>
          </a:p>
        </p:txBody>
      </p:sp>
    </p:spTree>
    <p:extLst>
      <p:ext uri="{BB962C8B-B14F-4D97-AF65-F5344CB8AC3E}">
        <p14:creationId xmlns:p14="http://schemas.microsoft.com/office/powerpoint/2010/main" val="4192458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rgbClr val="9FC0D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B3CCB-D16A-4F12-9F04-94015E4C0E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0099078-0CC7-4A2C-A501-89D4E4990870}"/>
              </a:ext>
            </a:extLst>
          </p:cNvPr>
          <p:cNvSpPr>
            <a:spLocks noGrp="1"/>
          </p:cNvSpPr>
          <p:nvPr>
            <p:ph type="body" idx="1"/>
          </p:nvPr>
        </p:nvSpPr>
        <p:spPr>
          <a:xfrm>
            <a:off x="839788" y="1681163"/>
            <a:ext cx="5157787"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EAF57BE0-F39B-4CBE-97B2-96D9F38864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0210D3-F4C3-4EBF-921F-E4EDF8D96B64}"/>
              </a:ext>
            </a:extLst>
          </p:cNvPr>
          <p:cNvSpPr>
            <a:spLocks noGrp="1"/>
          </p:cNvSpPr>
          <p:nvPr>
            <p:ph type="body" sz="quarter" idx="3"/>
          </p:nvPr>
        </p:nvSpPr>
        <p:spPr>
          <a:xfrm>
            <a:off x="6172200" y="1681163"/>
            <a:ext cx="5183188"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4DA97F72-FA21-4B9D-BDBA-478F141B1E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Footer Placeholder 4">
            <a:extLst>
              <a:ext uri="{FF2B5EF4-FFF2-40B4-BE49-F238E27FC236}">
                <a16:creationId xmlns:a16="http://schemas.microsoft.com/office/drawing/2014/main" id="{AEA8F98D-8AA8-42F6-AC8A-61E2D69C6F99}"/>
              </a:ext>
            </a:extLst>
          </p:cNvPr>
          <p:cNvSpPr>
            <a:spLocks noGrp="1"/>
          </p:cNvSpPr>
          <p:nvPr>
            <p:ph type="ftr" sz="quarter" idx="10"/>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12" name="Slide Number Placeholder 5">
            <a:extLst>
              <a:ext uri="{FF2B5EF4-FFF2-40B4-BE49-F238E27FC236}">
                <a16:creationId xmlns:a16="http://schemas.microsoft.com/office/drawing/2014/main" id="{07D6ED30-4061-41A8-A38C-F4931443B708}"/>
              </a:ext>
            </a:extLst>
          </p:cNvPr>
          <p:cNvSpPr>
            <a:spLocks noGrp="1"/>
          </p:cNvSpPr>
          <p:nvPr>
            <p:ph type="sldNum" sz="quarter" idx="11"/>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3" name="Date Placeholder 10">
            <a:extLst>
              <a:ext uri="{FF2B5EF4-FFF2-40B4-BE49-F238E27FC236}">
                <a16:creationId xmlns:a16="http://schemas.microsoft.com/office/drawing/2014/main" id="{6DB47723-5729-4D05-BCB8-D34875A42864}"/>
              </a:ext>
            </a:extLst>
          </p:cNvPr>
          <p:cNvSpPr>
            <a:spLocks noGrp="1"/>
          </p:cNvSpPr>
          <p:nvPr>
            <p:ph type="dt" sz="half" idx="1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36E322CE-A131-4CC3-A56C-BA539F0097DB}" type="datetime1">
              <a:rPr lang="en-US" smtClean="0"/>
              <a:t>6/23/2023</a:t>
            </a:fld>
            <a:endParaRPr lang="en-US" dirty="0"/>
          </a:p>
        </p:txBody>
      </p:sp>
    </p:spTree>
    <p:extLst>
      <p:ext uri="{BB962C8B-B14F-4D97-AF65-F5344CB8AC3E}">
        <p14:creationId xmlns:p14="http://schemas.microsoft.com/office/powerpoint/2010/main" val="1616337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hree Comparison">
    <p:bg>
      <p:bgPr>
        <a:solidFill>
          <a:srgbClr val="9FC0D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B3CCB-D16A-4F12-9F04-94015E4C0E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0099078-0CC7-4A2C-A501-89D4E4990870}"/>
              </a:ext>
            </a:extLst>
          </p:cNvPr>
          <p:cNvSpPr>
            <a:spLocks noGrp="1"/>
          </p:cNvSpPr>
          <p:nvPr>
            <p:ph type="body" idx="1"/>
          </p:nvPr>
        </p:nvSpPr>
        <p:spPr>
          <a:xfrm>
            <a:off x="468419" y="1690688"/>
            <a:ext cx="3686030"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EAF57BE0-F39B-4CBE-97B2-96D9F388644E}"/>
              </a:ext>
            </a:extLst>
          </p:cNvPr>
          <p:cNvSpPr>
            <a:spLocks noGrp="1"/>
          </p:cNvSpPr>
          <p:nvPr>
            <p:ph sz="half" idx="2"/>
          </p:nvPr>
        </p:nvSpPr>
        <p:spPr>
          <a:xfrm>
            <a:off x="468419" y="2514600"/>
            <a:ext cx="368603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60210D3-F4C3-4EBF-921F-E4EDF8D96B64}"/>
              </a:ext>
            </a:extLst>
          </p:cNvPr>
          <p:cNvSpPr>
            <a:spLocks noGrp="1"/>
          </p:cNvSpPr>
          <p:nvPr>
            <p:ph type="body" sz="quarter" idx="3"/>
          </p:nvPr>
        </p:nvSpPr>
        <p:spPr>
          <a:xfrm>
            <a:off x="4263930" y="1690688"/>
            <a:ext cx="3704183"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4DA97F72-FA21-4B9D-BDBA-478F141B1ED4}"/>
              </a:ext>
            </a:extLst>
          </p:cNvPr>
          <p:cNvSpPr>
            <a:spLocks noGrp="1"/>
          </p:cNvSpPr>
          <p:nvPr>
            <p:ph sz="quarter" idx="4"/>
          </p:nvPr>
        </p:nvSpPr>
        <p:spPr>
          <a:xfrm>
            <a:off x="4263930" y="2514600"/>
            <a:ext cx="370418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4">
            <a:extLst>
              <a:ext uri="{FF2B5EF4-FFF2-40B4-BE49-F238E27FC236}">
                <a16:creationId xmlns:a16="http://schemas.microsoft.com/office/drawing/2014/main" id="{9D26F8DB-EC3B-42F3-AA59-18FB07ADA25A}"/>
              </a:ext>
            </a:extLst>
          </p:cNvPr>
          <p:cNvSpPr>
            <a:spLocks noGrp="1"/>
          </p:cNvSpPr>
          <p:nvPr>
            <p:ph type="body" sz="quarter" idx="14"/>
          </p:nvPr>
        </p:nvSpPr>
        <p:spPr>
          <a:xfrm>
            <a:off x="8077594" y="1690688"/>
            <a:ext cx="3704183"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Content Placeholder 5">
            <a:extLst>
              <a:ext uri="{FF2B5EF4-FFF2-40B4-BE49-F238E27FC236}">
                <a16:creationId xmlns:a16="http://schemas.microsoft.com/office/drawing/2014/main" id="{C0D84630-C9D1-4753-9685-546135899452}"/>
              </a:ext>
            </a:extLst>
          </p:cNvPr>
          <p:cNvSpPr>
            <a:spLocks noGrp="1"/>
          </p:cNvSpPr>
          <p:nvPr>
            <p:ph sz="quarter" idx="15"/>
          </p:nvPr>
        </p:nvSpPr>
        <p:spPr>
          <a:xfrm>
            <a:off x="8077594" y="2514600"/>
            <a:ext cx="370418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Footer Placeholder 4">
            <a:extLst>
              <a:ext uri="{FF2B5EF4-FFF2-40B4-BE49-F238E27FC236}">
                <a16:creationId xmlns:a16="http://schemas.microsoft.com/office/drawing/2014/main" id="{AC4F189B-1526-4FB9-AAA2-86AD6FB38309}"/>
              </a:ext>
            </a:extLst>
          </p:cNvPr>
          <p:cNvSpPr>
            <a:spLocks noGrp="1"/>
          </p:cNvSpPr>
          <p:nvPr>
            <p:ph type="ftr" sz="quarter" idx="16"/>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14" name="Slide Number Placeholder 5">
            <a:extLst>
              <a:ext uri="{FF2B5EF4-FFF2-40B4-BE49-F238E27FC236}">
                <a16:creationId xmlns:a16="http://schemas.microsoft.com/office/drawing/2014/main" id="{8B473E49-CEBD-4C2A-8EC9-153B34915EA3}"/>
              </a:ext>
            </a:extLst>
          </p:cNvPr>
          <p:cNvSpPr>
            <a:spLocks noGrp="1"/>
          </p:cNvSpPr>
          <p:nvPr>
            <p:ph type="sldNum" sz="quarter" idx="17"/>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5" name="Date Placeholder 10">
            <a:extLst>
              <a:ext uri="{FF2B5EF4-FFF2-40B4-BE49-F238E27FC236}">
                <a16:creationId xmlns:a16="http://schemas.microsoft.com/office/drawing/2014/main" id="{AA16B09B-D917-4F1D-B409-986D4E779068}"/>
              </a:ext>
            </a:extLst>
          </p:cNvPr>
          <p:cNvSpPr>
            <a:spLocks noGrp="1"/>
          </p:cNvSpPr>
          <p:nvPr>
            <p:ph type="dt" sz="half" idx="18"/>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DBD0076B-E5A7-47E3-B933-D955D3F32FF2}" type="datetime1">
              <a:rPr lang="en-US" smtClean="0"/>
              <a:t>6/23/2023</a:t>
            </a:fld>
            <a:endParaRPr lang="en-US" dirty="0"/>
          </a:p>
        </p:txBody>
      </p:sp>
    </p:spTree>
    <p:extLst>
      <p:ext uri="{BB962C8B-B14F-4D97-AF65-F5344CB8AC3E}">
        <p14:creationId xmlns:p14="http://schemas.microsoft.com/office/powerpoint/2010/main" val="130013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rgbClr val="9FC0D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5AB5-230B-4827-B21C-5A2C75E5AAF9}"/>
              </a:ext>
            </a:extLst>
          </p:cNvPr>
          <p:cNvSpPr>
            <a:spLocks noGrp="1"/>
          </p:cNvSpPr>
          <p:nvPr>
            <p:ph type="title"/>
          </p:nvPr>
        </p:nvSpPr>
        <p:spPr/>
        <p:txBody>
          <a:bodyPr/>
          <a:lstStyle/>
          <a:p>
            <a:r>
              <a:rPr lang="en-US"/>
              <a:t>Click to edit Master title style</a:t>
            </a:r>
          </a:p>
        </p:txBody>
      </p:sp>
      <p:sp>
        <p:nvSpPr>
          <p:cNvPr id="7" name="Footer Placeholder 4">
            <a:extLst>
              <a:ext uri="{FF2B5EF4-FFF2-40B4-BE49-F238E27FC236}">
                <a16:creationId xmlns:a16="http://schemas.microsoft.com/office/drawing/2014/main" id="{98C8B9E2-5C20-470A-AE20-86220ADADB76}"/>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8" name="Slide Number Placeholder 5">
            <a:extLst>
              <a:ext uri="{FF2B5EF4-FFF2-40B4-BE49-F238E27FC236}">
                <a16:creationId xmlns:a16="http://schemas.microsoft.com/office/drawing/2014/main" id="{F77AE835-339A-4B5D-9EA2-7CE484C4BB65}"/>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9" name="Date Placeholder 10">
            <a:extLst>
              <a:ext uri="{FF2B5EF4-FFF2-40B4-BE49-F238E27FC236}">
                <a16:creationId xmlns:a16="http://schemas.microsoft.com/office/drawing/2014/main" id="{CA893B8D-250B-4B21-ABA3-0F28BE4603C2}"/>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1633236F-7D74-43F6-9BD6-C63B42C2CD2E}" type="datetime1">
              <a:rPr lang="en-US" smtClean="0"/>
              <a:t>6/23/2023</a:t>
            </a:fld>
            <a:endParaRPr lang="en-US" dirty="0"/>
          </a:p>
        </p:txBody>
      </p:sp>
    </p:spTree>
    <p:extLst>
      <p:ext uri="{BB962C8B-B14F-4D97-AF65-F5344CB8AC3E}">
        <p14:creationId xmlns:p14="http://schemas.microsoft.com/office/powerpoint/2010/main" val="3277118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9FC0D5"/>
        </a:solidFill>
        <a:effectLst/>
      </p:bgPr>
    </p:bg>
    <p:spTree>
      <p:nvGrpSpPr>
        <p:cNvPr id="1" name=""/>
        <p:cNvGrpSpPr/>
        <p:nvPr/>
      </p:nvGrpSpPr>
      <p:grpSpPr>
        <a:xfrm>
          <a:off x="0" y="0"/>
          <a:ext cx="0" cy="0"/>
          <a:chOff x="0" y="0"/>
          <a:chExt cx="0" cy="0"/>
        </a:xfrm>
      </p:grpSpPr>
      <p:sp>
        <p:nvSpPr>
          <p:cNvPr id="6" name="Footer Placeholder 4">
            <a:extLst>
              <a:ext uri="{FF2B5EF4-FFF2-40B4-BE49-F238E27FC236}">
                <a16:creationId xmlns:a16="http://schemas.microsoft.com/office/drawing/2014/main" id="{D28DE9E4-A5AC-46AF-975E-DB2E01282816}"/>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7" name="Slide Number Placeholder 5">
            <a:extLst>
              <a:ext uri="{FF2B5EF4-FFF2-40B4-BE49-F238E27FC236}">
                <a16:creationId xmlns:a16="http://schemas.microsoft.com/office/drawing/2014/main" id="{B4BEEDBC-5B53-41C2-854D-EE970C15FF4D}"/>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8" name="Date Placeholder 10">
            <a:extLst>
              <a:ext uri="{FF2B5EF4-FFF2-40B4-BE49-F238E27FC236}">
                <a16:creationId xmlns:a16="http://schemas.microsoft.com/office/drawing/2014/main" id="{DD16DA69-3599-47C1-946C-A1A9EFB3FB78}"/>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24F9EEF1-F703-4D89-9411-B76A091B882D}" type="datetime1">
              <a:rPr lang="en-US" smtClean="0"/>
              <a:t>6/23/2023</a:t>
            </a:fld>
            <a:endParaRPr lang="en-US" dirty="0"/>
          </a:p>
        </p:txBody>
      </p:sp>
    </p:spTree>
    <p:extLst>
      <p:ext uri="{BB962C8B-B14F-4D97-AF65-F5344CB8AC3E}">
        <p14:creationId xmlns:p14="http://schemas.microsoft.com/office/powerpoint/2010/main" val="3630998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rgbClr val="9FC0D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E8629-6FC5-47AC-8E51-9D4EF9A005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42CB65-5E63-42A0-BE81-46E8D38DF4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D1A4AE7-7FD1-4772-81B0-57F608424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Footer Placeholder 4">
            <a:extLst>
              <a:ext uri="{FF2B5EF4-FFF2-40B4-BE49-F238E27FC236}">
                <a16:creationId xmlns:a16="http://schemas.microsoft.com/office/drawing/2014/main" id="{CEEB9AB8-F4F2-4339-9342-DABBFA6E6A9E}"/>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10" name="Slide Number Placeholder 5">
            <a:extLst>
              <a:ext uri="{FF2B5EF4-FFF2-40B4-BE49-F238E27FC236}">
                <a16:creationId xmlns:a16="http://schemas.microsoft.com/office/drawing/2014/main" id="{60F20509-6662-427D-B092-56580059BC32}"/>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1" name="Date Placeholder 10">
            <a:extLst>
              <a:ext uri="{FF2B5EF4-FFF2-40B4-BE49-F238E27FC236}">
                <a16:creationId xmlns:a16="http://schemas.microsoft.com/office/drawing/2014/main" id="{DF00C339-D3D3-4CF8-87BE-3872A6DE7304}"/>
              </a:ext>
            </a:extLst>
          </p:cNvPr>
          <p:cNvSpPr>
            <a:spLocks noGrp="1"/>
          </p:cNvSpPr>
          <p:nvPr>
            <p:ph type="dt" sz="half" idx="10"/>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0B2437B4-0F2E-4193-9678-62EC842494C2}" type="datetime1">
              <a:rPr lang="en-US" smtClean="0"/>
              <a:t>6/23/2023</a:t>
            </a:fld>
            <a:endParaRPr lang="en-US" dirty="0"/>
          </a:p>
        </p:txBody>
      </p:sp>
    </p:spTree>
    <p:extLst>
      <p:ext uri="{BB962C8B-B14F-4D97-AF65-F5344CB8AC3E}">
        <p14:creationId xmlns:p14="http://schemas.microsoft.com/office/powerpoint/2010/main" val="126165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rgbClr val="9FC0D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373CC-F07B-4DDC-9F6F-0B00E22AF0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B26F3F-82FF-4658-8BEA-7A2BB1A487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733AEFA-26C3-42B3-92DC-933B964688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6125EF2B-29FD-4BC7-8C96-F05FA6698E9F}"/>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FE4E3EE6-E921-45D6-B457-CDE75A1C7FB5}"/>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90972E8F-0635-45EA-8A8B-399DD660D3B8}"/>
              </a:ext>
            </a:extLst>
          </p:cNvPr>
          <p:cNvSpPr>
            <a:spLocks noGrp="1"/>
          </p:cNvSpPr>
          <p:nvPr>
            <p:ph type="dt" sz="half" idx="10"/>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AD2FDEB9-AF23-4B5F-B8D7-B829F5AA4B15}" type="datetime1">
              <a:rPr lang="en-US" smtClean="0"/>
              <a:t>6/23/2023</a:t>
            </a:fld>
            <a:endParaRPr lang="en-US" dirty="0"/>
          </a:p>
        </p:txBody>
      </p:sp>
    </p:spTree>
    <p:extLst>
      <p:ext uri="{BB962C8B-B14F-4D97-AF65-F5344CB8AC3E}">
        <p14:creationId xmlns:p14="http://schemas.microsoft.com/office/powerpoint/2010/main" val="649562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rgbClr val="9FC0D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095CE-F87E-4487-9367-9F3452CB03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41ED45F-DF97-4D3A-A0E9-75C57A5AA4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CDF3DB6F-2F23-4D03-9EB0-CFF963117393}"/>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F56B5693-D1E6-48D0-A741-D9BBB5E6245E}"/>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CED01FBC-551B-427C-B727-DD4842B0075B}"/>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F506338F-4600-44B4-BD24-EC3DDACA54BF}" type="datetime1">
              <a:rPr lang="en-US" smtClean="0"/>
              <a:t>6/23/2023</a:t>
            </a:fld>
            <a:endParaRPr lang="en-US" dirty="0"/>
          </a:p>
        </p:txBody>
      </p:sp>
    </p:spTree>
    <p:extLst>
      <p:ext uri="{BB962C8B-B14F-4D97-AF65-F5344CB8AC3E}">
        <p14:creationId xmlns:p14="http://schemas.microsoft.com/office/powerpoint/2010/main" val="4070988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solidFill>
          <a:srgbClr val="9FC0D5"/>
        </a:solidFill>
        <a:effectLst/>
      </p:bgPr>
    </p:bg>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009EDD-FC0F-4C7B-BE2F-84F0848B790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4347140-B4BB-4A10-880F-D78CCC193E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2C66176E-9695-4AF2-AD85-D75753E26CA8}"/>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405B4961-E84B-40C9-9204-347D5A5EB831}"/>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48E24DA2-867E-4B9B-B72B-F5D2B689C1C3}"/>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0A5736CB-B09C-42C0-9880-E2668AF48F02}" type="datetime1">
              <a:rPr lang="en-US" smtClean="0"/>
              <a:t>6/23/2023</a:t>
            </a:fld>
            <a:endParaRPr lang="en-US" dirty="0"/>
          </a:p>
        </p:txBody>
      </p:sp>
    </p:spTree>
    <p:extLst>
      <p:ext uri="{BB962C8B-B14F-4D97-AF65-F5344CB8AC3E}">
        <p14:creationId xmlns:p14="http://schemas.microsoft.com/office/powerpoint/2010/main" val="3335427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F4151-A4A1-4BB3-B596-66B995D023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0D3C23-AE8A-4B5E-ACFA-52A0CCF89BE1}"/>
              </a:ext>
            </a:extLst>
          </p:cNvPr>
          <p:cNvSpPr>
            <a:spLocks noGrp="1"/>
          </p:cNvSpPr>
          <p:nvPr>
            <p:ph type="subTitle" idx="1"/>
          </p:nvPr>
        </p:nvSpPr>
        <p:spPr>
          <a:xfrm>
            <a:off x="1524000" y="3602038"/>
            <a:ext cx="9144000" cy="1655762"/>
          </a:xfrm>
        </p:spPr>
        <p:txBody>
          <a:bodyPr/>
          <a:lstStyle>
            <a:lvl1pPr marL="0" indent="0" algn="ctr">
              <a:buNone/>
              <a:defRPr sz="24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8" name="Footer Placeholder 4">
            <a:extLst>
              <a:ext uri="{FF2B5EF4-FFF2-40B4-BE49-F238E27FC236}">
                <a16:creationId xmlns:a16="http://schemas.microsoft.com/office/drawing/2014/main" id="{0A02A933-4748-43F9-BCCA-7F165561FF6C}"/>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0F53C4AC-3ADF-4103-B8AB-DE19C6978762}"/>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113AEB97-1057-4ADF-A629-BE860D1648A4}"/>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E79A7A3F-09DE-4753-B876-B23F6440EA1C}" type="datetime1">
              <a:rPr lang="en-US" smtClean="0"/>
              <a:t>6/23/2023</a:t>
            </a:fld>
            <a:endParaRPr lang="en-US" dirty="0"/>
          </a:p>
        </p:txBody>
      </p:sp>
    </p:spTree>
    <p:extLst>
      <p:ext uri="{BB962C8B-B14F-4D97-AF65-F5344CB8AC3E}">
        <p14:creationId xmlns:p14="http://schemas.microsoft.com/office/powerpoint/2010/main" val="4022174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B3CCB-D16A-4F12-9F04-94015E4C0E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0099078-0CC7-4A2C-A501-89D4E4990870}"/>
              </a:ext>
            </a:extLst>
          </p:cNvPr>
          <p:cNvSpPr>
            <a:spLocks noGrp="1"/>
          </p:cNvSpPr>
          <p:nvPr>
            <p:ph type="body" idx="1"/>
          </p:nvPr>
        </p:nvSpPr>
        <p:spPr>
          <a:xfrm>
            <a:off x="839788" y="1681163"/>
            <a:ext cx="5157787"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EAF57BE0-F39B-4CBE-97B2-96D9F38864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0210D3-F4C3-4EBF-921F-E4EDF8D96B64}"/>
              </a:ext>
            </a:extLst>
          </p:cNvPr>
          <p:cNvSpPr>
            <a:spLocks noGrp="1"/>
          </p:cNvSpPr>
          <p:nvPr>
            <p:ph type="body" sz="quarter" idx="3"/>
          </p:nvPr>
        </p:nvSpPr>
        <p:spPr>
          <a:xfrm>
            <a:off x="6172200" y="1681163"/>
            <a:ext cx="5183188"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4DA97F72-FA21-4B9D-BDBA-478F141B1E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Footer Placeholder 4">
            <a:extLst>
              <a:ext uri="{FF2B5EF4-FFF2-40B4-BE49-F238E27FC236}">
                <a16:creationId xmlns:a16="http://schemas.microsoft.com/office/drawing/2014/main" id="{FD348E08-FC3A-4921-886A-335575A7FCDF}"/>
              </a:ext>
            </a:extLst>
          </p:cNvPr>
          <p:cNvSpPr>
            <a:spLocks noGrp="1"/>
          </p:cNvSpPr>
          <p:nvPr>
            <p:ph type="ftr" sz="quarter" idx="10"/>
          </p:nvPr>
        </p:nvSpPr>
        <p:spPr>
          <a:xfrm>
            <a:off x="3205417" y="6356348"/>
            <a:ext cx="5014351" cy="365125"/>
          </a:xfrm>
          <a:prstGeom prst="rect">
            <a:avLst/>
          </a:prstGeom>
        </p:spPr>
        <p:txBody>
          <a:bodyPr/>
          <a:lstStyle>
            <a:lvl1pPr>
              <a:defRPr sz="1400"/>
            </a:lvl1pPr>
          </a:lstStyle>
          <a:p>
            <a:endParaRPr lang="en-US" dirty="0"/>
          </a:p>
        </p:txBody>
      </p:sp>
      <p:sp>
        <p:nvSpPr>
          <p:cNvPr id="12" name="Slide Number Placeholder 5">
            <a:extLst>
              <a:ext uri="{FF2B5EF4-FFF2-40B4-BE49-F238E27FC236}">
                <a16:creationId xmlns:a16="http://schemas.microsoft.com/office/drawing/2014/main" id="{7D7FD7FC-F296-4DC1-90DC-962361D9E314}"/>
              </a:ext>
            </a:extLst>
          </p:cNvPr>
          <p:cNvSpPr>
            <a:spLocks noGrp="1"/>
          </p:cNvSpPr>
          <p:nvPr>
            <p:ph type="sldNum" sz="quarter" idx="11"/>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3" name="Date Placeholder 10">
            <a:extLst>
              <a:ext uri="{FF2B5EF4-FFF2-40B4-BE49-F238E27FC236}">
                <a16:creationId xmlns:a16="http://schemas.microsoft.com/office/drawing/2014/main" id="{F501BA75-7023-4F8A-A513-9B492A9B3FCB}"/>
              </a:ext>
            </a:extLst>
          </p:cNvPr>
          <p:cNvSpPr>
            <a:spLocks noGrp="1"/>
          </p:cNvSpPr>
          <p:nvPr>
            <p:ph type="dt" sz="half" idx="1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9447B947-6BF8-47A4-BAA5-C59B84838625}" type="datetime1">
              <a:rPr lang="en-US" smtClean="0"/>
              <a:t>6/23/2023</a:t>
            </a:fld>
            <a:endParaRPr lang="en-US" dirty="0"/>
          </a:p>
        </p:txBody>
      </p:sp>
    </p:spTree>
    <p:extLst>
      <p:ext uri="{BB962C8B-B14F-4D97-AF65-F5344CB8AC3E}">
        <p14:creationId xmlns:p14="http://schemas.microsoft.com/office/powerpoint/2010/main" val="1632038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E7ABB-9761-4A46-B4B6-5919AE303D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CAAEC3-2BF0-454B-9C57-602CAC5A6C6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8AE20D15-E83B-4445-B750-124BEBA5B7F0}"/>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785A52B5-08E4-43B7-BA6A-43FAE6DB3296}"/>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EA0F127E-A991-4026-8FAC-1B09872F61CC}"/>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32D4C774-A95E-46F7-B729-4E6D7B2A3431}" type="datetime1">
              <a:rPr lang="en-US" smtClean="0"/>
              <a:t>6/23/2023</a:t>
            </a:fld>
            <a:endParaRPr lang="en-US" dirty="0"/>
          </a:p>
        </p:txBody>
      </p:sp>
    </p:spTree>
    <p:extLst>
      <p:ext uri="{BB962C8B-B14F-4D97-AF65-F5344CB8AC3E}">
        <p14:creationId xmlns:p14="http://schemas.microsoft.com/office/powerpoint/2010/main" val="525414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A833B-9415-46AD-AFBE-5BEE53EB7D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83BF42-6CD0-4B1F-B1F9-6A1EF3E6E9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8" name="Footer Placeholder 4">
            <a:extLst>
              <a:ext uri="{FF2B5EF4-FFF2-40B4-BE49-F238E27FC236}">
                <a16:creationId xmlns:a16="http://schemas.microsoft.com/office/drawing/2014/main" id="{57350E28-AE2C-4DFD-8A1F-ACE0DCF5AB6E}"/>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E69CCB17-2400-41C3-9E72-C7ECEB04EEC7}"/>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BA15FCEE-216B-4063-B495-3E3555A8288C}"/>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67720771-39F4-47B5-ABF2-01F4429212B5}" type="datetime1">
              <a:rPr lang="en-US" smtClean="0"/>
              <a:t>6/23/2023</a:t>
            </a:fld>
            <a:endParaRPr lang="en-US" dirty="0"/>
          </a:p>
        </p:txBody>
      </p:sp>
    </p:spTree>
    <p:extLst>
      <p:ext uri="{BB962C8B-B14F-4D97-AF65-F5344CB8AC3E}">
        <p14:creationId xmlns:p14="http://schemas.microsoft.com/office/powerpoint/2010/main" val="1972875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53A95-0635-457C-B82A-3058C3EC5E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4980A7-F3C7-4CA5-8AE5-6F3CCA3FF8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FE74B80-2E2C-4608-8F1B-B142770288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ooter Placeholder 4">
            <a:extLst>
              <a:ext uri="{FF2B5EF4-FFF2-40B4-BE49-F238E27FC236}">
                <a16:creationId xmlns:a16="http://schemas.microsoft.com/office/drawing/2014/main" id="{63DA3AB7-F517-44AB-B230-817477A7F6EB}"/>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10" name="Slide Number Placeholder 5">
            <a:extLst>
              <a:ext uri="{FF2B5EF4-FFF2-40B4-BE49-F238E27FC236}">
                <a16:creationId xmlns:a16="http://schemas.microsoft.com/office/drawing/2014/main" id="{D36B5828-E30B-47D7-93E9-47441F9406AA}"/>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1" name="Date Placeholder 10">
            <a:extLst>
              <a:ext uri="{FF2B5EF4-FFF2-40B4-BE49-F238E27FC236}">
                <a16:creationId xmlns:a16="http://schemas.microsoft.com/office/drawing/2014/main" id="{B9D149BE-AC24-49E4-BA58-55569AAA57C6}"/>
              </a:ext>
            </a:extLst>
          </p:cNvPr>
          <p:cNvSpPr>
            <a:spLocks noGrp="1"/>
          </p:cNvSpPr>
          <p:nvPr>
            <p:ph type="dt" sz="half" idx="10"/>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69096AB2-C664-47DD-8D28-7EE3AD955578}" type="datetime1">
              <a:rPr lang="en-US" smtClean="0"/>
              <a:t>6/23/2023</a:t>
            </a:fld>
            <a:endParaRPr lang="en-US" dirty="0"/>
          </a:p>
        </p:txBody>
      </p:sp>
    </p:spTree>
    <p:extLst>
      <p:ext uri="{BB962C8B-B14F-4D97-AF65-F5344CB8AC3E}">
        <p14:creationId xmlns:p14="http://schemas.microsoft.com/office/powerpoint/2010/main" val="2877938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B3CCB-D16A-4F12-9F04-94015E4C0E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0099078-0CC7-4A2C-A501-89D4E4990870}"/>
              </a:ext>
            </a:extLst>
          </p:cNvPr>
          <p:cNvSpPr>
            <a:spLocks noGrp="1"/>
          </p:cNvSpPr>
          <p:nvPr>
            <p:ph type="body" idx="1"/>
          </p:nvPr>
        </p:nvSpPr>
        <p:spPr>
          <a:xfrm>
            <a:off x="839788" y="1681163"/>
            <a:ext cx="5157787"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EAF57BE0-F39B-4CBE-97B2-96D9F38864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0210D3-F4C3-4EBF-921F-E4EDF8D96B64}"/>
              </a:ext>
            </a:extLst>
          </p:cNvPr>
          <p:cNvSpPr>
            <a:spLocks noGrp="1"/>
          </p:cNvSpPr>
          <p:nvPr>
            <p:ph type="body" sz="quarter" idx="3"/>
          </p:nvPr>
        </p:nvSpPr>
        <p:spPr>
          <a:xfrm>
            <a:off x="6172200" y="1681163"/>
            <a:ext cx="5183188"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4DA97F72-FA21-4B9D-BDBA-478F141B1E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Footer Placeholder 4">
            <a:extLst>
              <a:ext uri="{FF2B5EF4-FFF2-40B4-BE49-F238E27FC236}">
                <a16:creationId xmlns:a16="http://schemas.microsoft.com/office/drawing/2014/main" id="{AEA8F98D-8AA8-42F6-AC8A-61E2D69C6F99}"/>
              </a:ext>
            </a:extLst>
          </p:cNvPr>
          <p:cNvSpPr>
            <a:spLocks noGrp="1"/>
          </p:cNvSpPr>
          <p:nvPr>
            <p:ph type="ftr" sz="quarter" idx="10"/>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12" name="Slide Number Placeholder 5">
            <a:extLst>
              <a:ext uri="{FF2B5EF4-FFF2-40B4-BE49-F238E27FC236}">
                <a16:creationId xmlns:a16="http://schemas.microsoft.com/office/drawing/2014/main" id="{07D6ED30-4061-41A8-A38C-F4931443B708}"/>
              </a:ext>
            </a:extLst>
          </p:cNvPr>
          <p:cNvSpPr>
            <a:spLocks noGrp="1"/>
          </p:cNvSpPr>
          <p:nvPr>
            <p:ph type="sldNum" sz="quarter" idx="11"/>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3" name="Date Placeholder 10">
            <a:extLst>
              <a:ext uri="{FF2B5EF4-FFF2-40B4-BE49-F238E27FC236}">
                <a16:creationId xmlns:a16="http://schemas.microsoft.com/office/drawing/2014/main" id="{6DB47723-5729-4D05-BCB8-D34875A42864}"/>
              </a:ext>
            </a:extLst>
          </p:cNvPr>
          <p:cNvSpPr>
            <a:spLocks noGrp="1"/>
          </p:cNvSpPr>
          <p:nvPr>
            <p:ph type="dt" sz="half" idx="1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7ADFCD5F-758A-439E-8B09-218363C40417}" type="datetime1">
              <a:rPr lang="en-US" smtClean="0"/>
              <a:t>6/23/2023</a:t>
            </a:fld>
            <a:endParaRPr lang="en-US" dirty="0"/>
          </a:p>
        </p:txBody>
      </p:sp>
    </p:spTree>
    <p:extLst>
      <p:ext uri="{BB962C8B-B14F-4D97-AF65-F5344CB8AC3E}">
        <p14:creationId xmlns:p14="http://schemas.microsoft.com/office/powerpoint/2010/main" val="2557061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hree 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B3CCB-D16A-4F12-9F04-94015E4C0E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0099078-0CC7-4A2C-A501-89D4E4990870}"/>
              </a:ext>
            </a:extLst>
          </p:cNvPr>
          <p:cNvSpPr>
            <a:spLocks noGrp="1"/>
          </p:cNvSpPr>
          <p:nvPr>
            <p:ph type="body" idx="1"/>
          </p:nvPr>
        </p:nvSpPr>
        <p:spPr>
          <a:xfrm>
            <a:off x="468419" y="1690688"/>
            <a:ext cx="3686030"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EAF57BE0-F39B-4CBE-97B2-96D9F388644E}"/>
              </a:ext>
            </a:extLst>
          </p:cNvPr>
          <p:cNvSpPr>
            <a:spLocks noGrp="1"/>
          </p:cNvSpPr>
          <p:nvPr>
            <p:ph sz="half" idx="2"/>
          </p:nvPr>
        </p:nvSpPr>
        <p:spPr>
          <a:xfrm>
            <a:off x="468419" y="2514600"/>
            <a:ext cx="368603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60210D3-F4C3-4EBF-921F-E4EDF8D96B64}"/>
              </a:ext>
            </a:extLst>
          </p:cNvPr>
          <p:cNvSpPr>
            <a:spLocks noGrp="1"/>
          </p:cNvSpPr>
          <p:nvPr>
            <p:ph type="body" sz="quarter" idx="3"/>
          </p:nvPr>
        </p:nvSpPr>
        <p:spPr>
          <a:xfrm>
            <a:off x="4263930" y="1690688"/>
            <a:ext cx="3704183"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4DA97F72-FA21-4B9D-BDBA-478F141B1ED4}"/>
              </a:ext>
            </a:extLst>
          </p:cNvPr>
          <p:cNvSpPr>
            <a:spLocks noGrp="1"/>
          </p:cNvSpPr>
          <p:nvPr>
            <p:ph sz="quarter" idx="4"/>
          </p:nvPr>
        </p:nvSpPr>
        <p:spPr>
          <a:xfrm>
            <a:off x="4263930" y="2514600"/>
            <a:ext cx="370418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4">
            <a:extLst>
              <a:ext uri="{FF2B5EF4-FFF2-40B4-BE49-F238E27FC236}">
                <a16:creationId xmlns:a16="http://schemas.microsoft.com/office/drawing/2014/main" id="{9D26F8DB-EC3B-42F3-AA59-18FB07ADA25A}"/>
              </a:ext>
            </a:extLst>
          </p:cNvPr>
          <p:cNvSpPr>
            <a:spLocks noGrp="1"/>
          </p:cNvSpPr>
          <p:nvPr>
            <p:ph type="body" sz="quarter" idx="14"/>
          </p:nvPr>
        </p:nvSpPr>
        <p:spPr>
          <a:xfrm>
            <a:off x="8077594" y="1690688"/>
            <a:ext cx="3704183"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Content Placeholder 5">
            <a:extLst>
              <a:ext uri="{FF2B5EF4-FFF2-40B4-BE49-F238E27FC236}">
                <a16:creationId xmlns:a16="http://schemas.microsoft.com/office/drawing/2014/main" id="{C0D84630-C9D1-4753-9685-546135899452}"/>
              </a:ext>
            </a:extLst>
          </p:cNvPr>
          <p:cNvSpPr>
            <a:spLocks noGrp="1"/>
          </p:cNvSpPr>
          <p:nvPr>
            <p:ph sz="quarter" idx="15"/>
          </p:nvPr>
        </p:nvSpPr>
        <p:spPr>
          <a:xfrm>
            <a:off x="8077594" y="2514600"/>
            <a:ext cx="370418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Footer Placeholder 4">
            <a:extLst>
              <a:ext uri="{FF2B5EF4-FFF2-40B4-BE49-F238E27FC236}">
                <a16:creationId xmlns:a16="http://schemas.microsoft.com/office/drawing/2014/main" id="{AC4F189B-1526-4FB9-AAA2-86AD6FB38309}"/>
              </a:ext>
            </a:extLst>
          </p:cNvPr>
          <p:cNvSpPr>
            <a:spLocks noGrp="1"/>
          </p:cNvSpPr>
          <p:nvPr>
            <p:ph type="ftr" sz="quarter" idx="16"/>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14" name="Slide Number Placeholder 5">
            <a:extLst>
              <a:ext uri="{FF2B5EF4-FFF2-40B4-BE49-F238E27FC236}">
                <a16:creationId xmlns:a16="http://schemas.microsoft.com/office/drawing/2014/main" id="{8B473E49-CEBD-4C2A-8EC9-153B34915EA3}"/>
              </a:ext>
            </a:extLst>
          </p:cNvPr>
          <p:cNvSpPr>
            <a:spLocks noGrp="1"/>
          </p:cNvSpPr>
          <p:nvPr>
            <p:ph type="sldNum" sz="quarter" idx="17"/>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5" name="Date Placeholder 10">
            <a:extLst>
              <a:ext uri="{FF2B5EF4-FFF2-40B4-BE49-F238E27FC236}">
                <a16:creationId xmlns:a16="http://schemas.microsoft.com/office/drawing/2014/main" id="{AA16B09B-D917-4F1D-B409-986D4E779068}"/>
              </a:ext>
            </a:extLst>
          </p:cNvPr>
          <p:cNvSpPr>
            <a:spLocks noGrp="1"/>
          </p:cNvSpPr>
          <p:nvPr>
            <p:ph type="dt" sz="half" idx="18"/>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3D969460-C660-4895-BD10-A17844EB6805}" type="datetime1">
              <a:rPr lang="en-US" smtClean="0"/>
              <a:t>6/23/2023</a:t>
            </a:fld>
            <a:endParaRPr lang="en-US" dirty="0"/>
          </a:p>
        </p:txBody>
      </p:sp>
    </p:spTree>
    <p:extLst>
      <p:ext uri="{BB962C8B-B14F-4D97-AF65-F5344CB8AC3E}">
        <p14:creationId xmlns:p14="http://schemas.microsoft.com/office/powerpoint/2010/main" val="3491286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5AB5-230B-4827-B21C-5A2C75E5AAF9}"/>
              </a:ext>
            </a:extLst>
          </p:cNvPr>
          <p:cNvSpPr>
            <a:spLocks noGrp="1"/>
          </p:cNvSpPr>
          <p:nvPr>
            <p:ph type="title"/>
          </p:nvPr>
        </p:nvSpPr>
        <p:spPr/>
        <p:txBody>
          <a:bodyPr/>
          <a:lstStyle/>
          <a:p>
            <a:r>
              <a:rPr lang="en-US"/>
              <a:t>Click to edit Master title style</a:t>
            </a:r>
          </a:p>
        </p:txBody>
      </p:sp>
      <p:sp>
        <p:nvSpPr>
          <p:cNvPr id="7" name="Footer Placeholder 4">
            <a:extLst>
              <a:ext uri="{FF2B5EF4-FFF2-40B4-BE49-F238E27FC236}">
                <a16:creationId xmlns:a16="http://schemas.microsoft.com/office/drawing/2014/main" id="{98C8B9E2-5C20-470A-AE20-86220ADADB76}"/>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8" name="Slide Number Placeholder 5">
            <a:extLst>
              <a:ext uri="{FF2B5EF4-FFF2-40B4-BE49-F238E27FC236}">
                <a16:creationId xmlns:a16="http://schemas.microsoft.com/office/drawing/2014/main" id="{F77AE835-339A-4B5D-9EA2-7CE484C4BB65}"/>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9" name="Date Placeholder 10">
            <a:extLst>
              <a:ext uri="{FF2B5EF4-FFF2-40B4-BE49-F238E27FC236}">
                <a16:creationId xmlns:a16="http://schemas.microsoft.com/office/drawing/2014/main" id="{CA893B8D-250B-4B21-ABA3-0F28BE4603C2}"/>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307868B4-B394-4F49-A69C-5141351F9C6A}" type="datetime1">
              <a:rPr lang="en-US" smtClean="0"/>
              <a:t>6/23/2023</a:t>
            </a:fld>
            <a:endParaRPr lang="en-US" dirty="0"/>
          </a:p>
        </p:txBody>
      </p:sp>
    </p:spTree>
    <p:extLst>
      <p:ext uri="{BB962C8B-B14F-4D97-AF65-F5344CB8AC3E}">
        <p14:creationId xmlns:p14="http://schemas.microsoft.com/office/powerpoint/2010/main" val="3074276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Footer Placeholder 4">
            <a:extLst>
              <a:ext uri="{FF2B5EF4-FFF2-40B4-BE49-F238E27FC236}">
                <a16:creationId xmlns:a16="http://schemas.microsoft.com/office/drawing/2014/main" id="{D28DE9E4-A5AC-46AF-975E-DB2E01282816}"/>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7" name="Slide Number Placeholder 5">
            <a:extLst>
              <a:ext uri="{FF2B5EF4-FFF2-40B4-BE49-F238E27FC236}">
                <a16:creationId xmlns:a16="http://schemas.microsoft.com/office/drawing/2014/main" id="{B4BEEDBC-5B53-41C2-854D-EE970C15FF4D}"/>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8" name="Date Placeholder 10">
            <a:extLst>
              <a:ext uri="{FF2B5EF4-FFF2-40B4-BE49-F238E27FC236}">
                <a16:creationId xmlns:a16="http://schemas.microsoft.com/office/drawing/2014/main" id="{DD16DA69-3599-47C1-946C-A1A9EFB3FB78}"/>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D4708EB8-6180-4B91-876C-1EEBC936B96E}" type="datetime1">
              <a:rPr lang="en-US" smtClean="0"/>
              <a:t>6/23/2023</a:t>
            </a:fld>
            <a:endParaRPr lang="en-US" dirty="0"/>
          </a:p>
        </p:txBody>
      </p:sp>
    </p:spTree>
    <p:extLst>
      <p:ext uri="{BB962C8B-B14F-4D97-AF65-F5344CB8AC3E}">
        <p14:creationId xmlns:p14="http://schemas.microsoft.com/office/powerpoint/2010/main" val="3962552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E8629-6FC5-47AC-8E51-9D4EF9A005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42CB65-5E63-42A0-BE81-46E8D38DF4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D1A4AE7-7FD1-4772-81B0-57F608424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Footer Placeholder 4">
            <a:extLst>
              <a:ext uri="{FF2B5EF4-FFF2-40B4-BE49-F238E27FC236}">
                <a16:creationId xmlns:a16="http://schemas.microsoft.com/office/drawing/2014/main" id="{CEEB9AB8-F4F2-4339-9342-DABBFA6E6A9E}"/>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10" name="Slide Number Placeholder 5">
            <a:extLst>
              <a:ext uri="{FF2B5EF4-FFF2-40B4-BE49-F238E27FC236}">
                <a16:creationId xmlns:a16="http://schemas.microsoft.com/office/drawing/2014/main" id="{60F20509-6662-427D-B092-56580059BC32}"/>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1" name="Date Placeholder 10">
            <a:extLst>
              <a:ext uri="{FF2B5EF4-FFF2-40B4-BE49-F238E27FC236}">
                <a16:creationId xmlns:a16="http://schemas.microsoft.com/office/drawing/2014/main" id="{DF00C339-D3D3-4CF8-87BE-3872A6DE7304}"/>
              </a:ext>
            </a:extLst>
          </p:cNvPr>
          <p:cNvSpPr>
            <a:spLocks noGrp="1"/>
          </p:cNvSpPr>
          <p:nvPr>
            <p:ph type="dt" sz="half" idx="10"/>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1A2BFD9F-6B89-4EF4-9EC9-08A80032FD63}" type="datetime1">
              <a:rPr lang="en-US" smtClean="0"/>
              <a:t>6/23/2023</a:t>
            </a:fld>
            <a:endParaRPr lang="en-US" dirty="0"/>
          </a:p>
        </p:txBody>
      </p:sp>
    </p:spTree>
    <p:extLst>
      <p:ext uri="{BB962C8B-B14F-4D97-AF65-F5344CB8AC3E}">
        <p14:creationId xmlns:p14="http://schemas.microsoft.com/office/powerpoint/2010/main" val="298424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373CC-F07B-4DDC-9F6F-0B00E22AF0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B26F3F-82FF-4658-8BEA-7A2BB1A487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733AEFA-26C3-42B3-92DC-933B964688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6125EF2B-29FD-4BC7-8C96-F05FA6698E9F}"/>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FE4E3EE6-E921-45D6-B457-CDE75A1C7FB5}"/>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90972E8F-0635-45EA-8A8B-399DD660D3B8}"/>
              </a:ext>
            </a:extLst>
          </p:cNvPr>
          <p:cNvSpPr>
            <a:spLocks noGrp="1"/>
          </p:cNvSpPr>
          <p:nvPr>
            <p:ph type="dt" sz="half" idx="10"/>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6541BB6C-523A-4252-BDD2-DB7D1E7F036D}" type="datetime1">
              <a:rPr lang="en-US" smtClean="0"/>
              <a:t>6/23/2023</a:t>
            </a:fld>
            <a:endParaRPr lang="en-US" dirty="0"/>
          </a:p>
        </p:txBody>
      </p:sp>
    </p:spTree>
    <p:extLst>
      <p:ext uri="{BB962C8B-B14F-4D97-AF65-F5344CB8AC3E}">
        <p14:creationId xmlns:p14="http://schemas.microsoft.com/office/powerpoint/2010/main" val="3654050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095CE-F87E-4487-9367-9F3452CB03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41ED45F-DF97-4D3A-A0E9-75C57A5AA4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CDF3DB6F-2F23-4D03-9EB0-CFF963117393}"/>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F56B5693-D1E6-48D0-A741-D9BBB5E6245E}"/>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CED01FBC-551B-427C-B727-DD4842B0075B}"/>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0032C277-1C1C-4959-B584-33FD20D48001}" type="datetime1">
              <a:rPr lang="en-US" smtClean="0"/>
              <a:t>6/23/2023</a:t>
            </a:fld>
            <a:endParaRPr lang="en-US" dirty="0"/>
          </a:p>
        </p:txBody>
      </p:sp>
    </p:spTree>
    <p:extLst>
      <p:ext uri="{BB962C8B-B14F-4D97-AF65-F5344CB8AC3E}">
        <p14:creationId xmlns:p14="http://schemas.microsoft.com/office/powerpoint/2010/main" val="2469569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hree 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B3CCB-D16A-4F12-9F04-94015E4C0E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0099078-0CC7-4A2C-A501-89D4E4990870}"/>
              </a:ext>
            </a:extLst>
          </p:cNvPr>
          <p:cNvSpPr>
            <a:spLocks noGrp="1"/>
          </p:cNvSpPr>
          <p:nvPr>
            <p:ph type="body" idx="1"/>
          </p:nvPr>
        </p:nvSpPr>
        <p:spPr>
          <a:xfrm>
            <a:off x="468419" y="1690688"/>
            <a:ext cx="3686030"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EAF57BE0-F39B-4CBE-97B2-96D9F388644E}"/>
              </a:ext>
            </a:extLst>
          </p:cNvPr>
          <p:cNvSpPr>
            <a:spLocks noGrp="1"/>
          </p:cNvSpPr>
          <p:nvPr>
            <p:ph sz="half" idx="2"/>
          </p:nvPr>
        </p:nvSpPr>
        <p:spPr>
          <a:xfrm>
            <a:off x="468419" y="2514600"/>
            <a:ext cx="368603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60210D3-F4C3-4EBF-921F-E4EDF8D96B64}"/>
              </a:ext>
            </a:extLst>
          </p:cNvPr>
          <p:cNvSpPr>
            <a:spLocks noGrp="1"/>
          </p:cNvSpPr>
          <p:nvPr>
            <p:ph type="body" sz="quarter" idx="3"/>
          </p:nvPr>
        </p:nvSpPr>
        <p:spPr>
          <a:xfrm>
            <a:off x="4263930" y="1690688"/>
            <a:ext cx="3704183"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4DA97F72-FA21-4B9D-BDBA-478F141B1ED4}"/>
              </a:ext>
            </a:extLst>
          </p:cNvPr>
          <p:cNvSpPr>
            <a:spLocks noGrp="1"/>
          </p:cNvSpPr>
          <p:nvPr>
            <p:ph sz="quarter" idx="4"/>
          </p:nvPr>
        </p:nvSpPr>
        <p:spPr>
          <a:xfrm>
            <a:off x="4263930" y="2514600"/>
            <a:ext cx="370418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4">
            <a:extLst>
              <a:ext uri="{FF2B5EF4-FFF2-40B4-BE49-F238E27FC236}">
                <a16:creationId xmlns:a16="http://schemas.microsoft.com/office/drawing/2014/main" id="{9D26F8DB-EC3B-42F3-AA59-18FB07ADA25A}"/>
              </a:ext>
            </a:extLst>
          </p:cNvPr>
          <p:cNvSpPr>
            <a:spLocks noGrp="1"/>
          </p:cNvSpPr>
          <p:nvPr>
            <p:ph type="body" sz="quarter" idx="14"/>
          </p:nvPr>
        </p:nvSpPr>
        <p:spPr>
          <a:xfrm>
            <a:off x="8077594" y="1690688"/>
            <a:ext cx="3704183"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Content Placeholder 5">
            <a:extLst>
              <a:ext uri="{FF2B5EF4-FFF2-40B4-BE49-F238E27FC236}">
                <a16:creationId xmlns:a16="http://schemas.microsoft.com/office/drawing/2014/main" id="{C0D84630-C9D1-4753-9685-546135899452}"/>
              </a:ext>
            </a:extLst>
          </p:cNvPr>
          <p:cNvSpPr>
            <a:spLocks noGrp="1"/>
          </p:cNvSpPr>
          <p:nvPr>
            <p:ph sz="quarter" idx="15"/>
          </p:nvPr>
        </p:nvSpPr>
        <p:spPr>
          <a:xfrm>
            <a:off x="8077594" y="2514600"/>
            <a:ext cx="370418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Footer Placeholder 4">
            <a:extLst>
              <a:ext uri="{FF2B5EF4-FFF2-40B4-BE49-F238E27FC236}">
                <a16:creationId xmlns:a16="http://schemas.microsoft.com/office/drawing/2014/main" id="{854557AD-8D0F-4495-94C7-EC3FFBE48920}"/>
              </a:ext>
            </a:extLst>
          </p:cNvPr>
          <p:cNvSpPr>
            <a:spLocks noGrp="1"/>
          </p:cNvSpPr>
          <p:nvPr>
            <p:ph type="ftr" sz="quarter" idx="16"/>
          </p:nvPr>
        </p:nvSpPr>
        <p:spPr>
          <a:xfrm>
            <a:off x="3205417" y="6356348"/>
            <a:ext cx="5014351" cy="365125"/>
          </a:xfrm>
          <a:prstGeom prst="rect">
            <a:avLst/>
          </a:prstGeom>
        </p:spPr>
        <p:txBody>
          <a:bodyPr/>
          <a:lstStyle>
            <a:lvl1pPr>
              <a:defRPr sz="1400"/>
            </a:lvl1pPr>
          </a:lstStyle>
          <a:p>
            <a:endParaRPr lang="en-US" dirty="0"/>
          </a:p>
        </p:txBody>
      </p:sp>
      <p:sp>
        <p:nvSpPr>
          <p:cNvPr id="14" name="Slide Number Placeholder 5">
            <a:extLst>
              <a:ext uri="{FF2B5EF4-FFF2-40B4-BE49-F238E27FC236}">
                <a16:creationId xmlns:a16="http://schemas.microsoft.com/office/drawing/2014/main" id="{9494BB13-D8B6-4F37-AAF1-46B71CB02F49}"/>
              </a:ext>
            </a:extLst>
          </p:cNvPr>
          <p:cNvSpPr>
            <a:spLocks noGrp="1"/>
          </p:cNvSpPr>
          <p:nvPr>
            <p:ph type="sldNum" sz="quarter" idx="17"/>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5" name="Date Placeholder 10">
            <a:extLst>
              <a:ext uri="{FF2B5EF4-FFF2-40B4-BE49-F238E27FC236}">
                <a16:creationId xmlns:a16="http://schemas.microsoft.com/office/drawing/2014/main" id="{A9A71350-7D5D-47AC-B83C-F472D72E9C86}"/>
              </a:ext>
            </a:extLst>
          </p:cNvPr>
          <p:cNvSpPr>
            <a:spLocks noGrp="1"/>
          </p:cNvSpPr>
          <p:nvPr>
            <p:ph type="dt" sz="half" idx="18"/>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644824DC-A8D6-4866-8137-869CEC1B5690}" type="datetime1">
              <a:rPr lang="en-US" smtClean="0"/>
              <a:t>6/23/2023</a:t>
            </a:fld>
            <a:endParaRPr lang="en-US" dirty="0"/>
          </a:p>
        </p:txBody>
      </p:sp>
    </p:spTree>
    <p:extLst>
      <p:ext uri="{BB962C8B-B14F-4D97-AF65-F5344CB8AC3E}">
        <p14:creationId xmlns:p14="http://schemas.microsoft.com/office/powerpoint/2010/main" val="4122600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009EDD-FC0F-4C7B-BE2F-84F0848B790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4347140-B4BB-4A10-880F-D78CCC193E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2C66176E-9695-4AF2-AD85-D75753E26CA8}"/>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405B4961-E84B-40C9-9204-347D5A5EB831}"/>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48E24DA2-867E-4B9B-B72B-F5D2B689C1C3}"/>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F10DA241-A6E2-4FF2-8412-D3E17F4A3841}" type="datetime1">
              <a:rPr lang="en-US" smtClean="0"/>
              <a:t>6/23/2023</a:t>
            </a:fld>
            <a:endParaRPr lang="en-US" dirty="0"/>
          </a:p>
        </p:txBody>
      </p:sp>
    </p:spTree>
    <p:extLst>
      <p:ext uri="{BB962C8B-B14F-4D97-AF65-F5344CB8AC3E}">
        <p14:creationId xmlns:p14="http://schemas.microsoft.com/office/powerpoint/2010/main" val="1461390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5AB5-230B-4827-B21C-5A2C75E5AAF9}"/>
              </a:ext>
            </a:extLst>
          </p:cNvPr>
          <p:cNvSpPr>
            <a:spLocks noGrp="1"/>
          </p:cNvSpPr>
          <p:nvPr>
            <p:ph type="title"/>
          </p:nvPr>
        </p:nvSpPr>
        <p:spPr/>
        <p:txBody>
          <a:bodyPr/>
          <a:lstStyle/>
          <a:p>
            <a:r>
              <a:rPr lang="en-US"/>
              <a:t>Click to edit Master title style</a:t>
            </a:r>
          </a:p>
        </p:txBody>
      </p:sp>
      <p:sp>
        <p:nvSpPr>
          <p:cNvPr id="7" name="Footer Placeholder 4">
            <a:extLst>
              <a:ext uri="{FF2B5EF4-FFF2-40B4-BE49-F238E27FC236}">
                <a16:creationId xmlns:a16="http://schemas.microsoft.com/office/drawing/2014/main" id="{98ECC130-CB41-42B9-9CDE-02DE59DC8096}"/>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8" name="Slide Number Placeholder 5">
            <a:extLst>
              <a:ext uri="{FF2B5EF4-FFF2-40B4-BE49-F238E27FC236}">
                <a16:creationId xmlns:a16="http://schemas.microsoft.com/office/drawing/2014/main" id="{AB327A7B-A760-445B-AE5A-69C2A9AEDCDF}"/>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9" name="Date Placeholder 10">
            <a:extLst>
              <a:ext uri="{FF2B5EF4-FFF2-40B4-BE49-F238E27FC236}">
                <a16:creationId xmlns:a16="http://schemas.microsoft.com/office/drawing/2014/main" id="{9FBEC95A-10E1-48B0-96DF-06761F59D18C}"/>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284FFC07-C0F8-4316-9F8A-0F615978F292}" type="datetime1">
              <a:rPr lang="en-US" smtClean="0"/>
              <a:t>6/23/2023</a:t>
            </a:fld>
            <a:endParaRPr lang="en-US" dirty="0"/>
          </a:p>
        </p:txBody>
      </p:sp>
    </p:spTree>
    <p:extLst>
      <p:ext uri="{BB962C8B-B14F-4D97-AF65-F5344CB8AC3E}">
        <p14:creationId xmlns:p14="http://schemas.microsoft.com/office/powerpoint/2010/main" val="1077657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Footer Placeholder 4">
            <a:extLst>
              <a:ext uri="{FF2B5EF4-FFF2-40B4-BE49-F238E27FC236}">
                <a16:creationId xmlns:a16="http://schemas.microsoft.com/office/drawing/2014/main" id="{289877BC-A11B-42B8-8DF9-B582CB35FB47}"/>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7" name="Slide Number Placeholder 5">
            <a:extLst>
              <a:ext uri="{FF2B5EF4-FFF2-40B4-BE49-F238E27FC236}">
                <a16:creationId xmlns:a16="http://schemas.microsoft.com/office/drawing/2014/main" id="{CEF2522F-8913-4CF6-9BA8-B6865F0FD678}"/>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8" name="Date Placeholder 10">
            <a:extLst>
              <a:ext uri="{FF2B5EF4-FFF2-40B4-BE49-F238E27FC236}">
                <a16:creationId xmlns:a16="http://schemas.microsoft.com/office/drawing/2014/main" id="{FC1DF195-3D58-4873-BA94-B26B35FD406A}"/>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79FBDFF5-9E71-4333-849F-21B061A2F3B7}" type="datetime1">
              <a:rPr lang="en-US" smtClean="0"/>
              <a:t>6/23/2023</a:t>
            </a:fld>
            <a:endParaRPr lang="en-US" dirty="0"/>
          </a:p>
        </p:txBody>
      </p:sp>
    </p:spTree>
    <p:extLst>
      <p:ext uri="{BB962C8B-B14F-4D97-AF65-F5344CB8AC3E}">
        <p14:creationId xmlns:p14="http://schemas.microsoft.com/office/powerpoint/2010/main" val="3221791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E8629-6FC5-47AC-8E51-9D4EF9A005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42CB65-5E63-42A0-BE81-46E8D38DF4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D1A4AE7-7FD1-4772-81B0-57F608424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Footer Placeholder 4">
            <a:extLst>
              <a:ext uri="{FF2B5EF4-FFF2-40B4-BE49-F238E27FC236}">
                <a16:creationId xmlns:a16="http://schemas.microsoft.com/office/drawing/2014/main" id="{3F082061-1AB3-462F-A872-D7E58F0E9368}"/>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10" name="Slide Number Placeholder 5">
            <a:extLst>
              <a:ext uri="{FF2B5EF4-FFF2-40B4-BE49-F238E27FC236}">
                <a16:creationId xmlns:a16="http://schemas.microsoft.com/office/drawing/2014/main" id="{A4918258-D46F-4AC1-8A71-EDD454B08C23}"/>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1" name="Date Placeholder 10">
            <a:extLst>
              <a:ext uri="{FF2B5EF4-FFF2-40B4-BE49-F238E27FC236}">
                <a16:creationId xmlns:a16="http://schemas.microsoft.com/office/drawing/2014/main" id="{FFB7C4FF-55F7-422F-BB96-B252C13F3EE9}"/>
              </a:ext>
            </a:extLst>
          </p:cNvPr>
          <p:cNvSpPr>
            <a:spLocks noGrp="1"/>
          </p:cNvSpPr>
          <p:nvPr>
            <p:ph type="dt" sz="half" idx="10"/>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53324017-F44C-4C60-82B7-323AB9BB1091}" type="datetime1">
              <a:rPr lang="en-US" smtClean="0"/>
              <a:t>6/23/2023</a:t>
            </a:fld>
            <a:endParaRPr lang="en-US" dirty="0"/>
          </a:p>
        </p:txBody>
      </p:sp>
    </p:spTree>
    <p:extLst>
      <p:ext uri="{BB962C8B-B14F-4D97-AF65-F5344CB8AC3E}">
        <p14:creationId xmlns:p14="http://schemas.microsoft.com/office/powerpoint/2010/main" val="913585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666666"/>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C42514-5CA6-4ACB-8F58-4A98AF74D5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59B774-E3FF-42E1-BEEC-4F4D61A28C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descr="CNG-Color-300dpi">
            <a:extLst>
              <a:ext uri="{FF2B5EF4-FFF2-40B4-BE49-F238E27FC236}">
                <a16:creationId xmlns:a16="http://schemas.microsoft.com/office/drawing/2014/main" id="{F6605928-7E92-45B5-BC8C-7775092157FA}"/>
              </a:ext>
            </a:extLst>
          </p:cNvPr>
          <p:cNvPicPr/>
          <p:nvPr userDrawn="1"/>
        </p:nvPicPr>
        <p:blipFill>
          <a:blip r:embed="rId14">
            <a:extLst>
              <a:ext uri="{28A0092B-C50C-407E-A947-70E740481C1C}">
                <a14:useLocalDpi xmlns:a14="http://schemas.microsoft.com/office/drawing/2010/main" val="0"/>
              </a:ext>
            </a:extLst>
          </a:blip>
          <a:srcRect b="15152"/>
          <a:stretch>
            <a:fillRect/>
          </a:stretch>
        </p:blipFill>
        <p:spPr bwMode="auto">
          <a:xfrm>
            <a:off x="321622" y="5786118"/>
            <a:ext cx="2679700" cy="935355"/>
          </a:xfrm>
          <a:prstGeom prst="rect">
            <a:avLst/>
          </a:prstGeom>
          <a:noFill/>
        </p:spPr>
      </p:pic>
      <p:sp>
        <p:nvSpPr>
          <p:cNvPr id="8" name="Footer Placeholder 4">
            <a:extLst>
              <a:ext uri="{FF2B5EF4-FFF2-40B4-BE49-F238E27FC236}">
                <a16:creationId xmlns:a16="http://schemas.microsoft.com/office/drawing/2014/main" id="{63A595E8-0B33-4E99-AB79-BDF08702B7E7}"/>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9" name="Slide Number Placeholder 5">
            <a:extLst>
              <a:ext uri="{FF2B5EF4-FFF2-40B4-BE49-F238E27FC236}">
                <a16:creationId xmlns:a16="http://schemas.microsoft.com/office/drawing/2014/main" id="{46B87F5F-0E8D-4D10-B2BC-8D751655D1D9}"/>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70D6D5F2-422A-47AD-A736-6DE774763F6A}"/>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648B1A78-23B8-41C9-8924-05542C717F06}" type="datetime1">
              <a:rPr lang="en-US" smtClean="0"/>
              <a:t>6/23/2023</a:t>
            </a:fld>
            <a:endParaRPr lang="en-US" dirty="0"/>
          </a:p>
        </p:txBody>
      </p:sp>
    </p:spTree>
    <p:extLst>
      <p:ext uri="{BB962C8B-B14F-4D97-AF65-F5344CB8AC3E}">
        <p14:creationId xmlns:p14="http://schemas.microsoft.com/office/powerpoint/2010/main" val="173011430"/>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0"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C42514-5CA6-4ACB-8F58-4A98AF74D5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59B774-E3FF-42E1-BEEC-4F4D61A28C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descr="CNG-Color-300dpi">
            <a:extLst>
              <a:ext uri="{FF2B5EF4-FFF2-40B4-BE49-F238E27FC236}">
                <a16:creationId xmlns:a16="http://schemas.microsoft.com/office/drawing/2014/main" id="{F6605928-7E92-45B5-BC8C-7775092157FA}"/>
              </a:ext>
            </a:extLst>
          </p:cNvPr>
          <p:cNvPicPr/>
          <p:nvPr userDrawn="1"/>
        </p:nvPicPr>
        <p:blipFill>
          <a:blip r:embed="rId14">
            <a:extLst>
              <a:ext uri="{28A0092B-C50C-407E-A947-70E740481C1C}">
                <a14:useLocalDpi xmlns:a14="http://schemas.microsoft.com/office/drawing/2010/main" val="0"/>
              </a:ext>
            </a:extLst>
          </a:blip>
          <a:srcRect b="15152"/>
          <a:stretch>
            <a:fillRect/>
          </a:stretch>
        </p:blipFill>
        <p:spPr bwMode="auto">
          <a:xfrm>
            <a:off x="184150" y="5798978"/>
            <a:ext cx="2679700" cy="935355"/>
          </a:xfrm>
          <a:prstGeom prst="rect">
            <a:avLst/>
          </a:prstGeom>
          <a:noFill/>
        </p:spPr>
      </p:pic>
      <p:sp>
        <p:nvSpPr>
          <p:cNvPr id="8" name="Footer Placeholder 4">
            <a:extLst>
              <a:ext uri="{FF2B5EF4-FFF2-40B4-BE49-F238E27FC236}">
                <a16:creationId xmlns:a16="http://schemas.microsoft.com/office/drawing/2014/main" id="{63A595E8-0B33-4E99-AB79-BDF08702B7E7}"/>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9" name="Slide Number Placeholder 5">
            <a:extLst>
              <a:ext uri="{FF2B5EF4-FFF2-40B4-BE49-F238E27FC236}">
                <a16:creationId xmlns:a16="http://schemas.microsoft.com/office/drawing/2014/main" id="{46B87F5F-0E8D-4D10-B2BC-8D751655D1D9}"/>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70D6D5F2-422A-47AD-A736-6DE774763F6A}"/>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FDD7E438-F437-4F54-9656-39156BCC0D5C}" type="datetime1">
              <a:rPr lang="en-US" smtClean="0"/>
              <a:t>6/23/2023</a:t>
            </a:fld>
            <a:endParaRPr lang="en-US" dirty="0"/>
          </a:p>
        </p:txBody>
      </p:sp>
    </p:spTree>
    <p:extLst>
      <p:ext uri="{BB962C8B-B14F-4D97-AF65-F5344CB8AC3E}">
        <p14:creationId xmlns:p14="http://schemas.microsoft.com/office/powerpoint/2010/main" val="2278696026"/>
      </p:ext>
    </p:extLst>
  </p:cSld>
  <p:clrMap bg1="dk1" tx1="lt1" bg2="dk2" tx2="lt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Lst>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D1D1D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C42514-5CA6-4ACB-8F58-4A98AF74D5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59B774-E3FF-42E1-BEEC-4F4D61A28C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descr="CNG-Color-300dpi">
            <a:extLst>
              <a:ext uri="{FF2B5EF4-FFF2-40B4-BE49-F238E27FC236}">
                <a16:creationId xmlns:a16="http://schemas.microsoft.com/office/drawing/2014/main" id="{F6605928-7E92-45B5-BC8C-7775092157FA}"/>
              </a:ext>
            </a:extLst>
          </p:cNvPr>
          <p:cNvPicPr/>
          <p:nvPr userDrawn="1"/>
        </p:nvPicPr>
        <p:blipFill>
          <a:blip r:embed="rId14">
            <a:extLst>
              <a:ext uri="{28A0092B-C50C-407E-A947-70E740481C1C}">
                <a14:useLocalDpi xmlns:a14="http://schemas.microsoft.com/office/drawing/2010/main" val="0"/>
              </a:ext>
            </a:extLst>
          </a:blip>
          <a:srcRect b="15152"/>
          <a:stretch>
            <a:fillRect/>
          </a:stretch>
        </p:blipFill>
        <p:spPr bwMode="auto">
          <a:xfrm>
            <a:off x="280059" y="5786118"/>
            <a:ext cx="2679700" cy="935355"/>
          </a:xfrm>
          <a:prstGeom prst="rect">
            <a:avLst/>
          </a:prstGeom>
          <a:noFill/>
        </p:spPr>
      </p:pic>
      <p:sp>
        <p:nvSpPr>
          <p:cNvPr id="8" name="Footer Placeholder 4">
            <a:extLst>
              <a:ext uri="{FF2B5EF4-FFF2-40B4-BE49-F238E27FC236}">
                <a16:creationId xmlns:a16="http://schemas.microsoft.com/office/drawing/2014/main" id="{CCBFF5FC-BD03-41A2-8F83-15901BCFF2C9}"/>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4F562331-5992-4E30-B6DD-BF684C4A7E3C}"/>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56123BF5-57EE-4382-B2BB-A29402A7766C}"/>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73A139DF-C02D-495E-9170-655EA7D34045}" type="datetime1">
              <a:rPr lang="en-US" smtClean="0"/>
              <a:t>6/23/2023</a:t>
            </a:fld>
            <a:endParaRPr lang="en-US" dirty="0"/>
          </a:p>
        </p:txBody>
      </p:sp>
    </p:spTree>
    <p:extLst>
      <p:ext uri="{BB962C8B-B14F-4D97-AF65-F5344CB8AC3E}">
        <p14:creationId xmlns:p14="http://schemas.microsoft.com/office/powerpoint/2010/main" val="3192853690"/>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9FC0D5"/>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C42514-5CA6-4ACB-8F58-4A98AF74D5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59B774-E3FF-42E1-BEEC-4F4D61A28C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descr="CNG-Color-300dpi">
            <a:extLst>
              <a:ext uri="{FF2B5EF4-FFF2-40B4-BE49-F238E27FC236}">
                <a16:creationId xmlns:a16="http://schemas.microsoft.com/office/drawing/2014/main" id="{F6605928-7E92-45B5-BC8C-7775092157FA}"/>
              </a:ext>
            </a:extLst>
          </p:cNvPr>
          <p:cNvPicPr/>
          <p:nvPr userDrawn="1"/>
        </p:nvPicPr>
        <p:blipFill>
          <a:blip r:embed="rId14">
            <a:extLst>
              <a:ext uri="{28A0092B-C50C-407E-A947-70E740481C1C}">
                <a14:useLocalDpi xmlns:a14="http://schemas.microsoft.com/office/drawing/2010/main" val="0"/>
              </a:ext>
            </a:extLst>
          </a:blip>
          <a:srcRect b="15152"/>
          <a:stretch>
            <a:fillRect/>
          </a:stretch>
        </p:blipFill>
        <p:spPr bwMode="auto">
          <a:xfrm>
            <a:off x="317154" y="5786118"/>
            <a:ext cx="2679700" cy="935355"/>
          </a:xfrm>
          <a:prstGeom prst="rect">
            <a:avLst/>
          </a:prstGeom>
          <a:noFill/>
        </p:spPr>
      </p:pic>
      <p:sp>
        <p:nvSpPr>
          <p:cNvPr id="8" name="Footer Placeholder 4">
            <a:extLst>
              <a:ext uri="{FF2B5EF4-FFF2-40B4-BE49-F238E27FC236}">
                <a16:creationId xmlns:a16="http://schemas.microsoft.com/office/drawing/2014/main" id="{CCBFF5FC-BD03-41A2-8F83-15901BCFF2C9}"/>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4F562331-5992-4E30-B6DD-BF684C4A7E3C}"/>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56123BF5-57EE-4382-B2BB-A29402A7766C}"/>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73A820B2-05B4-40A9-A353-93E4CB0AF63E}" type="datetime1">
              <a:rPr lang="en-US" smtClean="0"/>
              <a:t>6/23/2023</a:t>
            </a:fld>
            <a:endParaRPr lang="en-US" dirty="0"/>
          </a:p>
        </p:txBody>
      </p:sp>
    </p:spTree>
    <p:extLst>
      <p:ext uri="{BB962C8B-B14F-4D97-AF65-F5344CB8AC3E}">
        <p14:creationId xmlns:p14="http://schemas.microsoft.com/office/powerpoint/2010/main" val="3238363671"/>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Lst>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C42514-5CA6-4ACB-8F58-4A98AF74D5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59B774-E3FF-42E1-BEEC-4F4D61A28C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descr="CNG-Color-300dpi">
            <a:extLst>
              <a:ext uri="{FF2B5EF4-FFF2-40B4-BE49-F238E27FC236}">
                <a16:creationId xmlns:a16="http://schemas.microsoft.com/office/drawing/2014/main" id="{F6605928-7E92-45B5-BC8C-7775092157FA}"/>
              </a:ext>
            </a:extLst>
          </p:cNvPr>
          <p:cNvPicPr/>
          <p:nvPr userDrawn="1"/>
        </p:nvPicPr>
        <p:blipFill>
          <a:blip r:embed="rId14">
            <a:extLst>
              <a:ext uri="{28A0092B-C50C-407E-A947-70E740481C1C}">
                <a14:useLocalDpi xmlns:a14="http://schemas.microsoft.com/office/drawing/2010/main" val="0"/>
              </a:ext>
            </a:extLst>
          </a:blip>
          <a:srcRect b="15152"/>
          <a:stretch>
            <a:fillRect/>
          </a:stretch>
        </p:blipFill>
        <p:spPr bwMode="auto">
          <a:xfrm>
            <a:off x="184150" y="5844222"/>
            <a:ext cx="2679700" cy="935355"/>
          </a:xfrm>
          <a:prstGeom prst="rect">
            <a:avLst/>
          </a:prstGeom>
          <a:noFill/>
        </p:spPr>
      </p:pic>
      <p:sp>
        <p:nvSpPr>
          <p:cNvPr id="8" name="Footer Placeholder 4">
            <a:extLst>
              <a:ext uri="{FF2B5EF4-FFF2-40B4-BE49-F238E27FC236}">
                <a16:creationId xmlns:a16="http://schemas.microsoft.com/office/drawing/2014/main" id="{CCBFF5FC-BD03-41A2-8F83-15901BCFF2C9}"/>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4F562331-5992-4E30-B6DD-BF684C4A7E3C}"/>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56123BF5-57EE-4382-B2BB-A29402A7766C}"/>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5C50B195-AF3C-4922-97F3-955E1FE68638}" type="datetime1">
              <a:rPr lang="en-US" smtClean="0"/>
              <a:t>6/23/2023</a:t>
            </a:fld>
            <a:endParaRPr lang="en-US" dirty="0"/>
          </a:p>
        </p:txBody>
      </p:sp>
    </p:spTree>
    <p:extLst>
      <p:ext uri="{BB962C8B-B14F-4D97-AF65-F5344CB8AC3E}">
        <p14:creationId xmlns:p14="http://schemas.microsoft.com/office/powerpoint/2010/main" val="1564282089"/>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Lst>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05017-88A4-463F-B0A9-1A872EA9AF35}"/>
              </a:ext>
            </a:extLst>
          </p:cNvPr>
          <p:cNvSpPr>
            <a:spLocks noGrp="1"/>
          </p:cNvSpPr>
          <p:nvPr>
            <p:ph type="ctrTitle"/>
          </p:nvPr>
        </p:nvSpPr>
        <p:spPr/>
        <p:txBody>
          <a:bodyPr>
            <a:normAutofit fontScale="90000"/>
          </a:bodyPr>
          <a:lstStyle/>
          <a:p>
            <a:r>
              <a:rPr lang="en-US" dirty="0"/>
              <a:t>Cascade Arrearage Relief and Energy Savings (CARES) Program</a:t>
            </a:r>
          </a:p>
        </p:txBody>
      </p:sp>
      <p:sp>
        <p:nvSpPr>
          <p:cNvPr id="3" name="Subtitle 2">
            <a:extLst>
              <a:ext uri="{FF2B5EF4-FFF2-40B4-BE49-F238E27FC236}">
                <a16:creationId xmlns:a16="http://schemas.microsoft.com/office/drawing/2014/main" id="{CC25BC37-9B51-43B2-5E5E-8AEAB4E270A3}"/>
              </a:ext>
            </a:extLst>
          </p:cNvPr>
          <p:cNvSpPr>
            <a:spLocks noGrp="1"/>
          </p:cNvSpPr>
          <p:nvPr>
            <p:ph type="subTitle" idx="1"/>
          </p:nvPr>
        </p:nvSpPr>
        <p:spPr>
          <a:xfrm>
            <a:off x="1696720" y="3734118"/>
            <a:ext cx="9144000" cy="797242"/>
          </a:xfrm>
        </p:spPr>
        <p:txBody>
          <a:bodyPr>
            <a:normAutofit/>
          </a:bodyPr>
          <a:lstStyle/>
          <a:p>
            <a:r>
              <a:rPr lang="en-US" sz="3300" b="1" dirty="0">
                <a:cs typeface="Calibri" panose="020F0502020204030204" pitchFamily="34" charset="0"/>
              </a:rPr>
              <a:t>Program Parameters from the Small Group</a:t>
            </a:r>
          </a:p>
        </p:txBody>
      </p:sp>
    </p:spTree>
    <p:extLst>
      <p:ext uri="{BB962C8B-B14F-4D97-AF65-F5344CB8AC3E}">
        <p14:creationId xmlns:p14="http://schemas.microsoft.com/office/powerpoint/2010/main" val="4078831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D01DF-E675-596E-9E10-8DD79A892F48}"/>
              </a:ext>
            </a:extLst>
          </p:cNvPr>
          <p:cNvSpPr>
            <a:spLocks noGrp="1"/>
          </p:cNvSpPr>
          <p:nvPr>
            <p:ph type="title"/>
          </p:nvPr>
        </p:nvSpPr>
        <p:spPr>
          <a:xfrm>
            <a:off x="1002178" y="297175"/>
            <a:ext cx="10515600" cy="970763"/>
          </a:xfrm>
        </p:spPr>
        <p:txBody>
          <a:bodyPr/>
          <a:lstStyle/>
          <a:p>
            <a:r>
              <a:rPr lang="en-US" dirty="0"/>
              <a:t>Agreements with Agencies</a:t>
            </a:r>
          </a:p>
        </p:txBody>
      </p:sp>
      <p:sp>
        <p:nvSpPr>
          <p:cNvPr id="3" name="Content Placeholder 2">
            <a:extLst>
              <a:ext uri="{FF2B5EF4-FFF2-40B4-BE49-F238E27FC236}">
                <a16:creationId xmlns:a16="http://schemas.microsoft.com/office/drawing/2014/main" id="{BAD0FF57-73E7-27DA-E052-DEDB032FD5B0}"/>
              </a:ext>
            </a:extLst>
          </p:cNvPr>
          <p:cNvSpPr>
            <a:spLocks noGrp="1"/>
          </p:cNvSpPr>
          <p:nvPr>
            <p:ph idx="1"/>
          </p:nvPr>
        </p:nvSpPr>
        <p:spPr>
          <a:xfrm>
            <a:off x="906383" y="1253330"/>
            <a:ext cx="10379234" cy="4558190"/>
          </a:xfrm>
        </p:spPr>
        <p:txBody>
          <a:bodyPr>
            <a:normAutofit fontScale="92500" lnSpcReduction="10000"/>
          </a:bodyPr>
          <a:lstStyle/>
          <a:p>
            <a:pPr>
              <a:lnSpc>
                <a:spcPct val="150000"/>
              </a:lnSpc>
              <a:spcBef>
                <a:spcPts val="0"/>
              </a:spcBef>
              <a:spcAft>
                <a:spcPts val="1200"/>
              </a:spcAft>
            </a:pPr>
            <a:r>
              <a:rPr lang="en-US" b="1" dirty="0">
                <a:solidFill>
                  <a:schemeClr val="accent1"/>
                </a:solidFill>
                <a:cs typeface="Calibri" panose="020F0502020204030204" pitchFamily="34" charset="0"/>
              </a:rPr>
              <a:t>Cascade will apply and expend the LIHEAP credit before applying the bill discount.</a:t>
            </a:r>
          </a:p>
          <a:p>
            <a:pPr>
              <a:lnSpc>
                <a:spcPct val="150000"/>
              </a:lnSpc>
              <a:spcBef>
                <a:spcPts val="0"/>
              </a:spcBef>
              <a:spcAft>
                <a:spcPts val="1200"/>
              </a:spcAft>
            </a:pPr>
            <a:r>
              <a:rPr lang="en-US" b="1" dirty="0">
                <a:solidFill>
                  <a:schemeClr val="accent1"/>
                </a:solidFill>
                <a:cs typeface="Calibri" panose="020F0502020204030204" pitchFamily="34" charset="0"/>
              </a:rPr>
              <a:t>Cascade will provide the Agencies with pre- and post-energy discount bill amounts in the Assist Portal.</a:t>
            </a:r>
          </a:p>
          <a:p>
            <a:pPr>
              <a:lnSpc>
                <a:spcPct val="150000"/>
              </a:lnSpc>
              <a:spcBef>
                <a:spcPts val="0"/>
              </a:spcBef>
              <a:spcAft>
                <a:spcPts val="1200"/>
              </a:spcAft>
            </a:pPr>
            <a:r>
              <a:rPr lang="en-US" b="1" dirty="0">
                <a:solidFill>
                  <a:schemeClr val="accent1"/>
                </a:solidFill>
                <a:cs typeface="Calibri" panose="020F0502020204030204" pitchFamily="34" charset="0"/>
              </a:rPr>
              <a:t>Cascade will proactively communicate with customers near the end of their term of service in the program to ensure they reapply in a timely manner. </a:t>
            </a:r>
          </a:p>
          <a:p>
            <a:pPr>
              <a:lnSpc>
                <a:spcPct val="150000"/>
              </a:lnSpc>
              <a:spcBef>
                <a:spcPts val="0"/>
              </a:spcBef>
            </a:pPr>
            <a:endParaRPr lang="en-US" b="1" dirty="0">
              <a:solidFill>
                <a:schemeClr val="accent1"/>
              </a:solidFill>
              <a:cs typeface="Calibri" panose="020F0502020204030204" pitchFamily="34" charset="0"/>
            </a:endParaRPr>
          </a:p>
          <a:p>
            <a:pPr>
              <a:lnSpc>
                <a:spcPct val="150000"/>
              </a:lnSpc>
              <a:spcBef>
                <a:spcPts val="0"/>
              </a:spcBef>
            </a:pPr>
            <a:endParaRPr lang="en-US" b="1" dirty="0">
              <a:solidFill>
                <a:schemeClr val="accent1"/>
              </a:solidFill>
              <a:cs typeface="Calibri" panose="020F0502020204030204" pitchFamily="34" charset="0"/>
            </a:endParaRPr>
          </a:p>
          <a:p>
            <a:pPr marL="0" indent="0">
              <a:lnSpc>
                <a:spcPct val="150000"/>
              </a:lnSpc>
              <a:spcBef>
                <a:spcPts val="0"/>
              </a:spcBef>
              <a:buNone/>
            </a:pP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5A697257-036F-252B-8972-BC9DF7F9F6EF}"/>
              </a:ext>
            </a:extLst>
          </p:cNvPr>
          <p:cNvSpPr>
            <a:spLocks noGrp="1"/>
          </p:cNvSpPr>
          <p:nvPr>
            <p:ph type="sldNum" sz="quarter" idx="4"/>
          </p:nvPr>
        </p:nvSpPr>
        <p:spPr/>
        <p:txBody>
          <a:bodyPr/>
          <a:lstStyle/>
          <a:p>
            <a:fld id="{24F087FD-2E3A-464B-BCAB-4FA285FBA3B7}" type="slidenum">
              <a:rPr lang="en-US" smtClean="0"/>
              <a:pPr/>
              <a:t>10</a:t>
            </a:fld>
            <a:endParaRPr lang="en-US" dirty="0"/>
          </a:p>
        </p:txBody>
      </p:sp>
      <p:sp>
        <p:nvSpPr>
          <p:cNvPr id="5" name="Date Placeholder 4">
            <a:extLst>
              <a:ext uri="{FF2B5EF4-FFF2-40B4-BE49-F238E27FC236}">
                <a16:creationId xmlns:a16="http://schemas.microsoft.com/office/drawing/2014/main" id="{38C5DF41-4A0B-56AD-A8A6-49CC8FE3F47F}"/>
              </a:ext>
            </a:extLst>
          </p:cNvPr>
          <p:cNvSpPr>
            <a:spLocks noGrp="1"/>
          </p:cNvSpPr>
          <p:nvPr>
            <p:ph type="dt" sz="half" idx="2"/>
          </p:nvPr>
        </p:nvSpPr>
        <p:spPr/>
        <p:txBody>
          <a:bodyPr/>
          <a:lstStyle/>
          <a:p>
            <a:fld id="{55520724-80F9-4566-9F6B-0D89BE550E5C}" type="datetime1">
              <a:rPr lang="en-US" smtClean="0"/>
              <a:t>6/23/2023</a:t>
            </a:fld>
            <a:endParaRPr lang="en-US" dirty="0"/>
          </a:p>
        </p:txBody>
      </p:sp>
    </p:spTree>
    <p:extLst>
      <p:ext uri="{BB962C8B-B14F-4D97-AF65-F5344CB8AC3E}">
        <p14:creationId xmlns:p14="http://schemas.microsoft.com/office/powerpoint/2010/main" val="1999589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D01DF-E675-596E-9E10-8DD79A892F48}"/>
              </a:ext>
            </a:extLst>
          </p:cNvPr>
          <p:cNvSpPr>
            <a:spLocks noGrp="1"/>
          </p:cNvSpPr>
          <p:nvPr>
            <p:ph type="title"/>
          </p:nvPr>
        </p:nvSpPr>
        <p:spPr>
          <a:xfrm>
            <a:off x="1002178" y="297175"/>
            <a:ext cx="10515600" cy="970763"/>
          </a:xfrm>
        </p:spPr>
        <p:txBody>
          <a:bodyPr/>
          <a:lstStyle/>
          <a:p>
            <a:r>
              <a:rPr lang="en-US" dirty="0"/>
              <a:t>Agreements with Agencies</a:t>
            </a:r>
          </a:p>
        </p:txBody>
      </p:sp>
      <p:sp>
        <p:nvSpPr>
          <p:cNvPr id="3" name="Content Placeholder 2">
            <a:extLst>
              <a:ext uri="{FF2B5EF4-FFF2-40B4-BE49-F238E27FC236}">
                <a16:creationId xmlns:a16="http://schemas.microsoft.com/office/drawing/2014/main" id="{BAD0FF57-73E7-27DA-E052-DEDB032FD5B0}"/>
              </a:ext>
            </a:extLst>
          </p:cNvPr>
          <p:cNvSpPr>
            <a:spLocks noGrp="1"/>
          </p:cNvSpPr>
          <p:nvPr>
            <p:ph idx="1"/>
          </p:nvPr>
        </p:nvSpPr>
        <p:spPr>
          <a:xfrm>
            <a:off x="906383" y="1124505"/>
            <a:ext cx="10379234" cy="4608989"/>
          </a:xfrm>
        </p:spPr>
        <p:txBody>
          <a:bodyPr>
            <a:normAutofit fontScale="25000" lnSpcReduction="20000"/>
          </a:bodyPr>
          <a:lstStyle/>
          <a:p>
            <a:pPr>
              <a:lnSpc>
                <a:spcPct val="150000"/>
              </a:lnSpc>
              <a:spcBef>
                <a:spcPts val="0"/>
              </a:spcBef>
              <a:spcAft>
                <a:spcPts val="1200"/>
              </a:spcAft>
            </a:pPr>
            <a:r>
              <a:rPr lang="en-US" sz="9600" b="1" dirty="0">
                <a:solidFill>
                  <a:schemeClr val="accent1"/>
                </a:solidFill>
                <a:cs typeface="Calibri" panose="020F0502020204030204" pitchFamily="34" charset="0"/>
              </a:rPr>
              <a:t>Arrearage relief will be offered upfront rather than monthly and these customers will be offered extended time payment arrangements (up to 24 months).</a:t>
            </a:r>
          </a:p>
          <a:p>
            <a:pPr>
              <a:lnSpc>
                <a:spcPct val="150000"/>
              </a:lnSpc>
              <a:spcBef>
                <a:spcPts val="0"/>
              </a:spcBef>
              <a:spcAft>
                <a:spcPts val="1200"/>
              </a:spcAft>
            </a:pPr>
            <a:r>
              <a:rPr lang="en-US" sz="9600" b="1" dirty="0">
                <a:solidFill>
                  <a:schemeClr val="accent1"/>
                </a:solidFill>
                <a:cs typeface="Calibri" panose="020F0502020204030204" pitchFamily="34" charset="0"/>
              </a:rPr>
              <a:t>Arrearage relief will be capped at $1,000, once per 24-months.</a:t>
            </a:r>
          </a:p>
          <a:p>
            <a:pPr>
              <a:lnSpc>
                <a:spcPct val="150000"/>
              </a:lnSpc>
              <a:spcBef>
                <a:spcPts val="0"/>
              </a:spcBef>
              <a:spcAft>
                <a:spcPts val="1200"/>
              </a:spcAft>
            </a:pPr>
            <a:r>
              <a:rPr lang="en-US" sz="9600" b="1" dirty="0">
                <a:solidFill>
                  <a:schemeClr val="accent1"/>
                </a:solidFill>
                <a:cs typeface="Calibri" panose="020F0502020204030204" pitchFamily="34" charset="0"/>
              </a:rPr>
              <a:t>Annual reporting will include the total dollars spent, dollars discounted from energy bills, dollars allocated for arrearage relief, administrative costs incurred by the Agencies, the number of households served per each Agency, program expenditures on marketing, an overview of CBO activities, and a comparison of program results with the previous program year. </a:t>
            </a:r>
          </a:p>
          <a:p>
            <a:pPr>
              <a:lnSpc>
                <a:spcPct val="150000"/>
              </a:lnSpc>
              <a:spcBef>
                <a:spcPts val="0"/>
              </a:spcBef>
            </a:pPr>
            <a:endParaRPr lang="en-US" b="1" dirty="0">
              <a:solidFill>
                <a:schemeClr val="accent1"/>
              </a:solidFill>
              <a:cs typeface="Calibri" panose="020F0502020204030204" pitchFamily="34" charset="0"/>
            </a:endParaRPr>
          </a:p>
          <a:p>
            <a:pPr marL="0" indent="0">
              <a:lnSpc>
                <a:spcPct val="150000"/>
              </a:lnSpc>
              <a:spcBef>
                <a:spcPts val="0"/>
              </a:spcBef>
              <a:buNone/>
            </a:pP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5A697257-036F-252B-8972-BC9DF7F9F6EF}"/>
              </a:ext>
            </a:extLst>
          </p:cNvPr>
          <p:cNvSpPr>
            <a:spLocks noGrp="1"/>
          </p:cNvSpPr>
          <p:nvPr>
            <p:ph type="sldNum" sz="quarter" idx="4"/>
          </p:nvPr>
        </p:nvSpPr>
        <p:spPr/>
        <p:txBody>
          <a:bodyPr/>
          <a:lstStyle/>
          <a:p>
            <a:fld id="{24F087FD-2E3A-464B-BCAB-4FA285FBA3B7}" type="slidenum">
              <a:rPr lang="en-US" smtClean="0"/>
              <a:pPr/>
              <a:t>11</a:t>
            </a:fld>
            <a:endParaRPr lang="en-US" dirty="0"/>
          </a:p>
        </p:txBody>
      </p:sp>
      <p:sp>
        <p:nvSpPr>
          <p:cNvPr id="5" name="Date Placeholder 4">
            <a:extLst>
              <a:ext uri="{FF2B5EF4-FFF2-40B4-BE49-F238E27FC236}">
                <a16:creationId xmlns:a16="http://schemas.microsoft.com/office/drawing/2014/main" id="{38C5DF41-4A0B-56AD-A8A6-49CC8FE3F47F}"/>
              </a:ext>
            </a:extLst>
          </p:cNvPr>
          <p:cNvSpPr>
            <a:spLocks noGrp="1"/>
          </p:cNvSpPr>
          <p:nvPr>
            <p:ph type="dt" sz="half" idx="2"/>
          </p:nvPr>
        </p:nvSpPr>
        <p:spPr/>
        <p:txBody>
          <a:bodyPr/>
          <a:lstStyle/>
          <a:p>
            <a:fld id="{55520724-80F9-4566-9F6B-0D89BE550E5C}" type="datetime1">
              <a:rPr lang="en-US" smtClean="0"/>
              <a:t>6/23/2023</a:t>
            </a:fld>
            <a:endParaRPr lang="en-US" dirty="0"/>
          </a:p>
        </p:txBody>
      </p:sp>
    </p:spTree>
    <p:extLst>
      <p:ext uri="{BB962C8B-B14F-4D97-AF65-F5344CB8AC3E}">
        <p14:creationId xmlns:p14="http://schemas.microsoft.com/office/powerpoint/2010/main" val="2670599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D01DF-E675-596E-9E10-8DD79A892F48}"/>
              </a:ext>
            </a:extLst>
          </p:cNvPr>
          <p:cNvSpPr>
            <a:spLocks noGrp="1"/>
          </p:cNvSpPr>
          <p:nvPr>
            <p:ph type="title"/>
          </p:nvPr>
        </p:nvSpPr>
        <p:spPr>
          <a:xfrm>
            <a:off x="838200" y="116300"/>
            <a:ext cx="10515600" cy="1139403"/>
          </a:xfrm>
        </p:spPr>
        <p:txBody>
          <a:bodyPr/>
          <a:lstStyle/>
          <a:p>
            <a:r>
              <a:rPr lang="en-US" dirty="0"/>
              <a:t>Terms and Conditions</a:t>
            </a:r>
          </a:p>
        </p:txBody>
      </p:sp>
      <p:sp>
        <p:nvSpPr>
          <p:cNvPr id="3" name="Content Placeholder 2">
            <a:extLst>
              <a:ext uri="{FF2B5EF4-FFF2-40B4-BE49-F238E27FC236}">
                <a16:creationId xmlns:a16="http://schemas.microsoft.com/office/drawing/2014/main" id="{BAD0FF57-73E7-27DA-E052-DEDB032FD5B0}"/>
              </a:ext>
            </a:extLst>
          </p:cNvPr>
          <p:cNvSpPr>
            <a:spLocks noGrp="1"/>
          </p:cNvSpPr>
          <p:nvPr>
            <p:ph idx="1"/>
          </p:nvPr>
        </p:nvSpPr>
        <p:spPr>
          <a:xfrm>
            <a:off x="1018903" y="984069"/>
            <a:ext cx="10429164" cy="5094514"/>
          </a:xfrm>
        </p:spPr>
        <p:txBody>
          <a:bodyPr>
            <a:normAutofit fontScale="47500" lnSpcReduction="20000"/>
          </a:bodyPr>
          <a:lstStyle/>
          <a:p>
            <a:pPr>
              <a:lnSpc>
                <a:spcPct val="150000"/>
              </a:lnSpc>
            </a:pPr>
            <a:r>
              <a:rPr lang="en-US" sz="5100" b="1" dirty="0">
                <a:solidFill>
                  <a:schemeClr val="accent1"/>
                </a:solidFill>
                <a:cs typeface="Calibri" panose="020F0502020204030204" pitchFamily="34" charset="0"/>
              </a:rPr>
              <a:t>A customer may only self-certify once during a program year.</a:t>
            </a:r>
          </a:p>
          <a:p>
            <a:pPr marL="285750" indent="-285750">
              <a:lnSpc>
                <a:spcPct val="150000"/>
              </a:lnSpc>
            </a:pPr>
            <a:r>
              <a:rPr lang="en-US" sz="5100" b="1" dirty="0">
                <a:solidFill>
                  <a:schemeClr val="accent1"/>
                </a:solidFill>
                <a:cs typeface="Calibri" panose="020F0502020204030204" pitchFamily="34" charset="0"/>
              </a:rPr>
              <a:t>WEAF will be discontinued but LIHEAP and Winter Help will continue to be available.</a:t>
            </a:r>
          </a:p>
          <a:p>
            <a:pPr marL="285750" indent="-285750">
              <a:lnSpc>
                <a:spcPct val="150000"/>
              </a:lnSpc>
            </a:pPr>
            <a:r>
              <a:rPr lang="en-US" sz="5100" b="1" dirty="0">
                <a:solidFill>
                  <a:schemeClr val="accent1"/>
                </a:solidFill>
                <a:cs typeface="Calibri" panose="020F0502020204030204" pitchFamily="34" charset="0"/>
              </a:rPr>
              <a:t>Term of service will be 24 months and that term will restart with each application or assistance grant.</a:t>
            </a:r>
          </a:p>
          <a:p>
            <a:pPr marL="285750" indent="-285750">
              <a:lnSpc>
                <a:spcPct val="150000"/>
              </a:lnSpc>
            </a:pPr>
            <a:r>
              <a:rPr lang="en-US" sz="5100" b="1" dirty="0">
                <a:solidFill>
                  <a:schemeClr val="accent1"/>
                </a:solidFill>
                <a:cs typeface="Calibri" panose="020F0502020204030204" pitchFamily="34" charset="0"/>
              </a:rPr>
              <a:t>Customers will not be required to report a change in income but may voluntarily do so.</a:t>
            </a:r>
          </a:p>
          <a:p>
            <a:pPr marL="285750" indent="-285750">
              <a:lnSpc>
                <a:spcPct val="150000"/>
              </a:lnSpc>
            </a:pPr>
            <a:r>
              <a:rPr lang="en-US" sz="5100" b="1" dirty="0">
                <a:solidFill>
                  <a:schemeClr val="accent1"/>
                </a:solidFill>
                <a:cs typeface="Calibri" panose="020F0502020204030204" pitchFamily="34" charset="0"/>
              </a:rPr>
              <a:t>Medically fragile and fixed income customers will not have special provisions.</a:t>
            </a:r>
          </a:p>
          <a:p>
            <a:endParaRPr lang="en-US" dirty="0"/>
          </a:p>
          <a:p>
            <a:endParaRPr lang="en-US" dirty="0"/>
          </a:p>
        </p:txBody>
      </p:sp>
      <p:sp>
        <p:nvSpPr>
          <p:cNvPr id="4" name="Slide Number Placeholder 3">
            <a:extLst>
              <a:ext uri="{FF2B5EF4-FFF2-40B4-BE49-F238E27FC236}">
                <a16:creationId xmlns:a16="http://schemas.microsoft.com/office/drawing/2014/main" id="{5A697257-036F-252B-8972-BC9DF7F9F6EF}"/>
              </a:ext>
            </a:extLst>
          </p:cNvPr>
          <p:cNvSpPr>
            <a:spLocks noGrp="1"/>
          </p:cNvSpPr>
          <p:nvPr>
            <p:ph type="sldNum" sz="quarter" idx="4"/>
          </p:nvPr>
        </p:nvSpPr>
        <p:spPr/>
        <p:txBody>
          <a:bodyPr/>
          <a:lstStyle/>
          <a:p>
            <a:fld id="{24F087FD-2E3A-464B-BCAB-4FA285FBA3B7}" type="slidenum">
              <a:rPr lang="en-US" smtClean="0"/>
              <a:pPr/>
              <a:t>12</a:t>
            </a:fld>
            <a:endParaRPr lang="en-US" dirty="0"/>
          </a:p>
        </p:txBody>
      </p:sp>
      <p:sp>
        <p:nvSpPr>
          <p:cNvPr id="5" name="Date Placeholder 4">
            <a:extLst>
              <a:ext uri="{FF2B5EF4-FFF2-40B4-BE49-F238E27FC236}">
                <a16:creationId xmlns:a16="http://schemas.microsoft.com/office/drawing/2014/main" id="{38C5DF41-4A0B-56AD-A8A6-49CC8FE3F47F}"/>
              </a:ext>
            </a:extLst>
          </p:cNvPr>
          <p:cNvSpPr>
            <a:spLocks noGrp="1"/>
          </p:cNvSpPr>
          <p:nvPr>
            <p:ph type="dt" sz="half" idx="2"/>
          </p:nvPr>
        </p:nvSpPr>
        <p:spPr/>
        <p:txBody>
          <a:bodyPr/>
          <a:lstStyle/>
          <a:p>
            <a:fld id="{55520724-80F9-4566-9F6B-0D89BE550E5C}" type="datetime1">
              <a:rPr lang="en-US" smtClean="0"/>
              <a:t>6/23/2023</a:t>
            </a:fld>
            <a:endParaRPr lang="en-US" dirty="0"/>
          </a:p>
        </p:txBody>
      </p:sp>
    </p:spTree>
    <p:extLst>
      <p:ext uri="{BB962C8B-B14F-4D97-AF65-F5344CB8AC3E}">
        <p14:creationId xmlns:p14="http://schemas.microsoft.com/office/powerpoint/2010/main" val="2871037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D01DF-E675-596E-9E10-8DD79A892F48}"/>
              </a:ext>
            </a:extLst>
          </p:cNvPr>
          <p:cNvSpPr>
            <a:spLocks noGrp="1"/>
          </p:cNvSpPr>
          <p:nvPr>
            <p:ph type="title"/>
          </p:nvPr>
        </p:nvSpPr>
        <p:spPr>
          <a:xfrm>
            <a:off x="1002178" y="297175"/>
            <a:ext cx="10515600" cy="970763"/>
          </a:xfrm>
        </p:spPr>
        <p:txBody>
          <a:bodyPr/>
          <a:lstStyle/>
          <a:p>
            <a:r>
              <a:rPr lang="en-US" dirty="0"/>
              <a:t>Agency Fees</a:t>
            </a:r>
          </a:p>
        </p:txBody>
      </p:sp>
      <p:sp>
        <p:nvSpPr>
          <p:cNvPr id="3" name="Content Placeholder 2">
            <a:extLst>
              <a:ext uri="{FF2B5EF4-FFF2-40B4-BE49-F238E27FC236}">
                <a16:creationId xmlns:a16="http://schemas.microsoft.com/office/drawing/2014/main" id="{BAD0FF57-73E7-27DA-E052-DEDB032FD5B0}"/>
              </a:ext>
            </a:extLst>
          </p:cNvPr>
          <p:cNvSpPr>
            <a:spLocks noGrp="1"/>
          </p:cNvSpPr>
          <p:nvPr>
            <p:ph idx="1"/>
          </p:nvPr>
        </p:nvSpPr>
        <p:spPr>
          <a:xfrm>
            <a:off x="906383" y="1253331"/>
            <a:ext cx="10379234" cy="4875866"/>
          </a:xfrm>
        </p:spPr>
        <p:txBody>
          <a:bodyPr>
            <a:normAutofit fontScale="77500" lnSpcReduction="20000"/>
          </a:bodyPr>
          <a:lstStyle/>
          <a:p>
            <a:pPr>
              <a:lnSpc>
                <a:spcPct val="150000"/>
              </a:lnSpc>
              <a:spcBef>
                <a:spcPts val="0"/>
              </a:spcBef>
              <a:spcAft>
                <a:spcPts val="1200"/>
              </a:spcAft>
            </a:pPr>
            <a:r>
              <a:rPr lang="en-US" b="1" dirty="0">
                <a:solidFill>
                  <a:schemeClr val="accent1"/>
                </a:solidFill>
                <a:cs typeface="Calibri" panose="020F0502020204030204" pitchFamily="34" charset="0"/>
              </a:rPr>
              <a:t>In the first year, the administrative fee will be 25% of forecasted program year payouts with no post program year true-up. </a:t>
            </a:r>
          </a:p>
          <a:p>
            <a:pPr>
              <a:lnSpc>
                <a:spcPct val="150000"/>
              </a:lnSpc>
              <a:spcBef>
                <a:spcPts val="0"/>
              </a:spcBef>
              <a:spcAft>
                <a:spcPts val="1200"/>
              </a:spcAft>
            </a:pPr>
            <a:r>
              <a:rPr lang="en-US" b="1" dirty="0">
                <a:solidFill>
                  <a:schemeClr val="accent1"/>
                </a:solidFill>
                <a:cs typeface="Calibri" panose="020F0502020204030204" pitchFamily="34" charset="0"/>
              </a:rPr>
              <a:t>For year one, the payment will be based on an assumed enrollment of 10% of qualified customers within each county.</a:t>
            </a:r>
          </a:p>
          <a:p>
            <a:pPr>
              <a:lnSpc>
                <a:spcPct val="150000"/>
              </a:lnSpc>
              <a:spcBef>
                <a:spcPts val="0"/>
              </a:spcBef>
              <a:spcAft>
                <a:spcPts val="1200"/>
              </a:spcAft>
            </a:pPr>
            <a:r>
              <a:rPr lang="en-US" b="1" dirty="0">
                <a:solidFill>
                  <a:schemeClr val="accent1"/>
                </a:solidFill>
                <a:cs typeface="Calibri" panose="020F0502020204030204" pitchFamily="34" charset="0"/>
              </a:rPr>
              <a:t>In subsequent years, each agency will be given the administrative fee equal to 25% of the sum of energy discounts and arrearage relief paid to the customers they enrolled in the prior program year (exact process TBD).</a:t>
            </a:r>
          </a:p>
          <a:p>
            <a:pPr>
              <a:lnSpc>
                <a:spcPct val="150000"/>
              </a:lnSpc>
              <a:spcBef>
                <a:spcPts val="0"/>
              </a:spcBef>
              <a:spcAft>
                <a:spcPts val="1200"/>
              </a:spcAft>
            </a:pPr>
            <a:r>
              <a:rPr lang="en-US" b="1" dirty="0">
                <a:solidFill>
                  <a:schemeClr val="accent1"/>
                </a:solidFill>
                <a:cs typeface="Calibri" panose="020F0502020204030204" pitchFamily="34" charset="0"/>
              </a:rPr>
              <a:t>Cascade will pay agencies their administrative fee in two payments: 50% in October and 50% in January.</a:t>
            </a:r>
          </a:p>
          <a:p>
            <a:pPr marL="0" indent="0">
              <a:lnSpc>
                <a:spcPct val="150000"/>
              </a:lnSpc>
              <a:spcBef>
                <a:spcPts val="0"/>
              </a:spcBef>
              <a:buNone/>
            </a:pPr>
            <a:endParaRPr lang="en-US" b="1" dirty="0">
              <a:solidFill>
                <a:schemeClr val="accent1"/>
              </a:solidFill>
              <a:cs typeface="Calibri" panose="020F0502020204030204" pitchFamily="34" charset="0"/>
            </a:endParaRPr>
          </a:p>
          <a:p>
            <a:pPr marL="0" indent="0">
              <a:lnSpc>
                <a:spcPct val="150000"/>
              </a:lnSpc>
              <a:spcBef>
                <a:spcPts val="0"/>
              </a:spcBef>
              <a:buNone/>
            </a:pP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5A697257-036F-252B-8972-BC9DF7F9F6EF}"/>
              </a:ext>
            </a:extLst>
          </p:cNvPr>
          <p:cNvSpPr>
            <a:spLocks noGrp="1"/>
          </p:cNvSpPr>
          <p:nvPr>
            <p:ph type="sldNum" sz="quarter" idx="4"/>
          </p:nvPr>
        </p:nvSpPr>
        <p:spPr/>
        <p:txBody>
          <a:bodyPr/>
          <a:lstStyle/>
          <a:p>
            <a:fld id="{24F087FD-2E3A-464B-BCAB-4FA285FBA3B7}" type="slidenum">
              <a:rPr lang="en-US" smtClean="0"/>
              <a:pPr/>
              <a:t>13</a:t>
            </a:fld>
            <a:endParaRPr lang="en-US" dirty="0"/>
          </a:p>
        </p:txBody>
      </p:sp>
      <p:sp>
        <p:nvSpPr>
          <p:cNvPr id="5" name="Date Placeholder 4">
            <a:extLst>
              <a:ext uri="{FF2B5EF4-FFF2-40B4-BE49-F238E27FC236}">
                <a16:creationId xmlns:a16="http://schemas.microsoft.com/office/drawing/2014/main" id="{38C5DF41-4A0B-56AD-A8A6-49CC8FE3F47F}"/>
              </a:ext>
            </a:extLst>
          </p:cNvPr>
          <p:cNvSpPr>
            <a:spLocks noGrp="1"/>
          </p:cNvSpPr>
          <p:nvPr>
            <p:ph type="dt" sz="half" idx="2"/>
          </p:nvPr>
        </p:nvSpPr>
        <p:spPr/>
        <p:txBody>
          <a:bodyPr/>
          <a:lstStyle/>
          <a:p>
            <a:fld id="{55520724-80F9-4566-9F6B-0D89BE550E5C}" type="datetime1">
              <a:rPr lang="en-US" smtClean="0"/>
              <a:t>6/23/2023</a:t>
            </a:fld>
            <a:endParaRPr lang="en-US" dirty="0"/>
          </a:p>
        </p:txBody>
      </p:sp>
    </p:spTree>
    <p:extLst>
      <p:ext uri="{BB962C8B-B14F-4D97-AF65-F5344CB8AC3E}">
        <p14:creationId xmlns:p14="http://schemas.microsoft.com/office/powerpoint/2010/main" val="3146316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D01DF-E675-596E-9E10-8DD79A892F48}"/>
              </a:ext>
            </a:extLst>
          </p:cNvPr>
          <p:cNvSpPr>
            <a:spLocks noGrp="1"/>
          </p:cNvSpPr>
          <p:nvPr>
            <p:ph type="title"/>
          </p:nvPr>
        </p:nvSpPr>
        <p:spPr>
          <a:xfrm>
            <a:off x="1002178" y="297175"/>
            <a:ext cx="10515600" cy="970763"/>
          </a:xfrm>
        </p:spPr>
        <p:txBody>
          <a:bodyPr/>
          <a:lstStyle/>
          <a:p>
            <a:r>
              <a:rPr lang="en-US"/>
              <a:t>CARES </a:t>
            </a:r>
            <a:r>
              <a:rPr lang="en-US" dirty="0"/>
              <a:t>Program Cost Recovery</a:t>
            </a:r>
          </a:p>
        </p:txBody>
      </p:sp>
      <p:sp>
        <p:nvSpPr>
          <p:cNvPr id="3" name="Content Placeholder 2">
            <a:extLst>
              <a:ext uri="{FF2B5EF4-FFF2-40B4-BE49-F238E27FC236}">
                <a16:creationId xmlns:a16="http://schemas.microsoft.com/office/drawing/2014/main" id="{BAD0FF57-73E7-27DA-E052-DEDB032FD5B0}"/>
              </a:ext>
            </a:extLst>
          </p:cNvPr>
          <p:cNvSpPr>
            <a:spLocks noGrp="1"/>
          </p:cNvSpPr>
          <p:nvPr>
            <p:ph idx="1"/>
          </p:nvPr>
        </p:nvSpPr>
        <p:spPr>
          <a:xfrm>
            <a:off x="906383" y="1253331"/>
            <a:ext cx="10379234" cy="4351338"/>
          </a:xfrm>
        </p:spPr>
        <p:txBody>
          <a:bodyPr>
            <a:normAutofit fontScale="85000" lnSpcReduction="10000"/>
          </a:bodyPr>
          <a:lstStyle/>
          <a:p>
            <a:pPr>
              <a:lnSpc>
                <a:spcPct val="150000"/>
              </a:lnSpc>
              <a:spcBef>
                <a:spcPts val="0"/>
              </a:spcBef>
              <a:spcAft>
                <a:spcPts val="1200"/>
              </a:spcAft>
            </a:pPr>
            <a:r>
              <a:rPr lang="en-US" b="1" dirty="0">
                <a:solidFill>
                  <a:schemeClr val="accent1"/>
                </a:solidFill>
                <a:cs typeface="Calibri" panose="020F0502020204030204" pitchFamily="34" charset="0"/>
              </a:rPr>
              <a:t>Forecasted program cost will be allocated for recovery from each rate schedule based on customer class base revenue as determined in the Company’s most current rate case. </a:t>
            </a:r>
          </a:p>
          <a:p>
            <a:pPr>
              <a:lnSpc>
                <a:spcPct val="150000"/>
              </a:lnSpc>
              <a:spcBef>
                <a:spcPts val="0"/>
              </a:spcBef>
              <a:spcAft>
                <a:spcPts val="1200"/>
              </a:spcAft>
            </a:pPr>
            <a:r>
              <a:rPr lang="en-US" b="1" dirty="0">
                <a:solidFill>
                  <a:schemeClr val="accent1"/>
                </a:solidFill>
                <a:cs typeface="Calibri" panose="020F0502020204030204" pitchFamily="34" charset="0"/>
              </a:rPr>
              <a:t>Monthly per </a:t>
            </a:r>
            <a:r>
              <a:rPr lang="en-US" b="1" dirty="0" err="1">
                <a:solidFill>
                  <a:schemeClr val="accent1"/>
                </a:solidFill>
                <a:cs typeface="Calibri" panose="020F0502020204030204" pitchFamily="34" charset="0"/>
              </a:rPr>
              <a:t>therm</a:t>
            </a:r>
            <a:r>
              <a:rPr lang="en-US" b="1" dirty="0">
                <a:solidFill>
                  <a:schemeClr val="accent1"/>
                </a:solidFill>
                <a:cs typeface="Calibri" panose="020F0502020204030204" pitchFamily="34" charset="0"/>
              </a:rPr>
              <a:t> charges will be derived by dividing the customer class cost recovery allocations by the annual </a:t>
            </a:r>
            <a:r>
              <a:rPr lang="en-US" b="1" dirty="0" err="1">
                <a:solidFill>
                  <a:schemeClr val="accent1"/>
                </a:solidFill>
                <a:cs typeface="Calibri" panose="020F0502020204030204" pitchFamily="34" charset="0"/>
              </a:rPr>
              <a:t>therm</a:t>
            </a:r>
            <a:r>
              <a:rPr lang="en-US" b="1" dirty="0">
                <a:solidFill>
                  <a:schemeClr val="accent1"/>
                </a:solidFill>
                <a:cs typeface="Calibri" panose="020F0502020204030204" pitchFamily="34" charset="0"/>
              </a:rPr>
              <a:t> usage for each rate class.</a:t>
            </a:r>
          </a:p>
          <a:p>
            <a:pPr>
              <a:lnSpc>
                <a:spcPct val="150000"/>
              </a:lnSpc>
              <a:spcBef>
                <a:spcPts val="0"/>
              </a:spcBef>
              <a:spcAft>
                <a:spcPts val="1200"/>
              </a:spcAft>
            </a:pPr>
            <a:r>
              <a:rPr lang="en-US" b="1" dirty="0">
                <a:solidFill>
                  <a:schemeClr val="accent1"/>
                </a:solidFill>
                <a:cs typeface="Calibri" panose="020F0502020204030204" pitchFamily="34" charset="0"/>
              </a:rPr>
              <a:t>After year-one, the cost recovery will include the sum of forecasted program costs as well as any overage or underage from the prior program year.  </a:t>
            </a:r>
          </a:p>
          <a:p>
            <a:pPr marL="0" indent="0">
              <a:lnSpc>
                <a:spcPct val="150000"/>
              </a:lnSpc>
              <a:spcBef>
                <a:spcPts val="0"/>
              </a:spcBef>
              <a:buNone/>
            </a:pPr>
            <a:endParaRPr lang="en-US" b="1" dirty="0">
              <a:solidFill>
                <a:schemeClr val="accent1"/>
              </a:solidFill>
              <a:cs typeface="Calibri" panose="020F0502020204030204" pitchFamily="34" charset="0"/>
            </a:endParaRPr>
          </a:p>
          <a:p>
            <a:pPr marL="0" indent="0">
              <a:lnSpc>
                <a:spcPct val="150000"/>
              </a:lnSpc>
              <a:spcBef>
                <a:spcPts val="0"/>
              </a:spcBef>
              <a:buNone/>
            </a:pP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5A697257-036F-252B-8972-BC9DF7F9F6EF}"/>
              </a:ext>
            </a:extLst>
          </p:cNvPr>
          <p:cNvSpPr>
            <a:spLocks noGrp="1"/>
          </p:cNvSpPr>
          <p:nvPr>
            <p:ph type="sldNum" sz="quarter" idx="4"/>
          </p:nvPr>
        </p:nvSpPr>
        <p:spPr/>
        <p:txBody>
          <a:bodyPr/>
          <a:lstStyle/>
          <a:p>
            <a:fld id="{24F087FD-2E3A-464B-BCAB-4FA285FBA3B7}" type="slidenum">
              <a:rPr lang="en-US" smtClean="0"/>
              <a:pPr/>
              <a:t>14</a:t>
            </a:fld>
            <a:endParaRPr lang="en-US" dirty="0"/>
          </a:p>
        </p:txBody>
      </p:sp>
      <p:sp>
        <p:nvSpPr>
          <p:cNvPr id="5" name="Date Placeholder 4">
            <a:extLst>
              <a:ext uri="{FF2B5EF4-FFF2-40B4-BE49-F238E27FC236}">
                <a16:creationId xmlns:a16="http://schemas.microsoft.com/office/drawing/2014/main" id="{38C5DF41-4A0B-56AD-A8A6-49CC8FE3F47F}"/>
              </a:ext>
            </a:extLst>
          </p:cNvPr>
          <p:cNvSpPr>
            <a:spLocks noGrp="1"/>
          </p:cNvSpPr>
          <p:nvPr>
            <p:ph type="dt" sz="half" idx="2"/>
          </p:nvPr>
        </p:nvSpPr>
        <p:spPr/>
        <p:txBody>
          <a:bodyPr/>
          <a:lstStyle/>
          <a:p>
            <a:fld id="{55520724-80F9-4566-9F6B-0D89BE550E5C}" type="datetime1">
              <a:rPr lang="en-US" smtClean="0"/>
              <a:t>6/23/2023</a:t>
            </a:fld>
            <a:endParaRPr lang="en-US" dirty="0"/>
          </a:p>
        </p:txBody>
      </p:sp>
    </p:spTree>
    <p:extLst>
      <p:ext uri="{BB962C8B-B14F-4D97-AF65-F5344CB8AC3E}">
        <p14:creationId xmlns:p14="http://schemas.microsoft.com/office/powerpoint/2010/main" val="2311584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D01DF-E675-596E-9E10-8DD79A892F48}"/>
              </a:ext>
            </a:extLst>
          </p:cNvPr>
          <p:cNvSpPr>
            <a:spLocks noGrp="1"/>
          </p:cNvSpPr>
          <p:nvPr>
            <p:ph type="title"/>
          </p:nvPr>
        </p:nvSpPr>
        <p:spPr>
          <a:xfrm>
            <a:off x="1002178" y="121006"/>
            <a:ext cx="10515600" cy="970763"/>
          </a:xfrm>
        </p:spPr>
        <p:txBody>
          <a:bodyPr/>
          <a:lstStyle/>
          <a:p>
            <a:r>
              <a:rPr lang="en-US" dirty="0"/>
              <a:t>Questions to ask in a Couple Years</a:t>
            </a:r>
          </a:p>
        </p:txBody>
      </p:sp>
      <p:sp>
        <p:nvSpPr>
          <p:cNvPr id="3" name="Content Placeholder 2">
            <a:extLst>
              <a:ext uri="{FF2B5EF4-FFF2-40B4-BE49-F238E27FC236}">
                <a16:creationId xmlns:a16="http://schemas.microsoft.com/office/drawing/2014/main" id="{BAD0FF57-73E7-27DA-E052-DEDB032FD5B0}"/>
              </a:ext>
            </a:extLst>
          </p:cNvPr>
          <p:cNvSpPr>
            <a:spLocks noGrp="1"/>
          </p:cNvSpPr>
          <p:nvPr>
            <p:ph idx="1"/>
          </p:nvPr>
        </p:nvSpPr>
        <p:spPr>
          <a:xfrm>
            <a:off x="1002178" y="1027118"/>
            <a:ext cx="10379234" cy="4736652"/>
          </a:xfrm>
        </p:spPr>
        <p:txBody>
          <a:bodyPr>
            <a:normAutofit fontScale="70000" lnSpcReduction="20000"/>
          </a:bodyPr>
          <a:lstStyle/>
          <a:p>
            <a:pPr>
              <a:lnSpc>
                <a:spcPct val="150000"/>
              </a:lnSpc>
              <a:spcBef>
                <a:spcPts val="0"/>
              </a:spcBef>
              <a:spcAft>
                <a:spcPts val="1200"/>
              </a:spcAft>
            </a:pPr>
            <a:r>
              <a:rPr lang="en-US" b="1" dirty="0">
                <a:solidFill>
                  <a:schemeClr val="accent1"/>
                </a:solidFill>
                <a:cs typeface="Calibri" panose="020F0502020204030204" pitchFamily="34" charset="0"/>
              </a:rPr>
              <a:t>Should medically fragile customers be treated differently? Should they be removed from the income verification process?</a:t>
            </a:r>
          </a:p>
          <a:p>
            <a:pPr>
              <a:lnSpc>
                <a:spcPct val="150000"/>
              </a:lnSpc>
              <a:spcBef>
                <a:spcPts val="0"/>
              </a:spcBef>
              <a:spcAft>
                <a:spcPts val="1200"/>
              </a:spcAft>
            </a:pPr>
            <a:r>
              <a:rPr lang="en-US" b="1" dirty="0">
                <a:solidFill>
                  <a:schemeClr val="accent1"/>
                </a:solidFill>
                <a:cs typeface="Calibri" panose="020F0502020204030204" pitchFamily="34" charset="0"/>
              </a:rPr>
              <a:t>Should fixed income customers remain enrolled for a term longer than 24-months?</a:t>
            </a:r>
          </a:p>
          <a:p>
            <a:pPr>
              <a:lnSpc>
                <a:spcPct val="150000"/>
              </a:lnSpc>
              <a:spcBef>
                <a:spcPts val="0"/>
              </a:spcBef>
              <a:spcAft>
                <a:spcPts val="1200"/>
              </a:spcAft>
            </a:pPr>
            <a:r>
              <a:rPr lang="en-US" b="1" dirty="0">
                <a:solidFill>
                  <a:schemeClr val="accent1"/>
                </a:solidFill>
                <a:cs typeface="Calibri" panose="020F0502020204030204" pitchFamily="34" charset="0"/>
              </a:rPr>
              <a:t>Is the hardcopy application being used?</a:t>
            </a:r>
          </a:p>
          <a:p>
            <a:pPr>
              <a:lnSpc>
                <a:spcPct val="150000"/>
              </a:lnSpc>
              <a:spcBef>
                <a:spcPts val="0"/>
              </a:spcBef>
              <a:spcAft>
                <a:spcPts val="1200"/>
              </a:spcAft>
            </a:pPr>
            <a:r>
              <a:rPr lang="en-US" b="1" dirty="0">
                <a:solidFill>
                  <a:schemeClr val="accent1"/>
                </a:solidFill>
                <a:cs typeface="Calibri" panose="020F0502020204030204" pitchFamily="34" charset="0"/>
              </a:rPr>
              <a:t>Has the payment of arrearage relief upfront worked well, or should the program offer 1/12 the of the arrearage discount each month for a year?</a:t>
            </a:r>
          </a:p>
          <a:p>
            <a:pPr>
              <a:lnSpc>
                <a:spcPct val="150000"/>
              </a:lnSpc>
              <a:spcBef>
                <a:spcPts val="0"/>
              </a:spcBef>
              <a:spcAft>
                <a:spcPts val="1200"/>
              </a:spcAft>
            </a:pPr>
            <a:r>
              <a:rPr lang="en-US" b="1" dirty="0">
                <a:solidFill>
                  <a:schemeClr val="accent1"/>
                </a:solidFill>
                <a:cs typeface="Calibri" panose="020F0502020204030204" pitchFamily="34" charset="0"/>
              </a:rPr>
              <a:t>Was agency payment sufficient for their experienced workload?</a:t>
            </a:r>
          </a:p>
          <a:p>
            <a:pPr>
              <a:lnSpc>
                <a:spcPct val="150000"/>
              </a:lnSpc>
              <a:spcBef>
                <a:spcPts val="0"/>
              </a:spcBef>
              <a:spcAft>
                <a:spcPts val="1200"/>
              </a:spcAft>
            </a:pPr>
            <a:r>
              <a:rPr lang="en-US" b="1" dirty="0">
                <a:solidFill>
                  <a:schemeClr val="accent1"/>
                </a:solidFill>
                <a:cs typeface="Calibri" panose="020F0502020204030204" pitchFamily="34" charset="0"/>
              </a:rPr>
              <a:t>Is the arrearage relief cap of $1,000 set at the right level?</a:t>
            </a:r>
          </a:p>
          <a:p>
            <a:pPr>
              <a:lnSpc>
                <a:spcPct val="150000"/>
              </a:lnSpc>
              <a:spcBef>
                <a:spcPts val="0"/>
              </a:spcBef>
              <a:spcAft>
                <a:spcPts val="1200"/>
              </a:spcAft>
            </a:pPr>
            <a:r>
              <a:rPr lang="en-US" sz="2900" b="1" dirty="0">
                <a:solidFill>
                  <a:schemeClr val="accent1"/>
                </a:solidFill>
                <a:cs typeface="Calibri" panose="020F0502020204030204" pitchFamily="34" charset="0"/>
              </a:rPr>
              <a:t>Should the energy discount be capped at 900 </a:t>
            </a:r>
            <a:r>
              <a:rPr lang="en-US" sz="2900" b="1" dirty="0" err="1">
                <a:solidFill>
                  <a:schemeClr val="accent1"/>
                </a:solidFill>
                <a:cs typeface="Calibri" panose="020F0502020204030204" pitchFamily="34" charset="0"/>
              </a:rPr>
              <a:t>therms</a:t>
            </a:r>
            <a:r>
              <a:rPr lang="en-US" sz="2900" b="1" dirty="0">
                <a:solidFill>
                  <a:schemeClr val="accent1"/>
                </a:solidFill>
                <a:cs typeface="Calibri" panose="020F0502020204030204" pitchFamily="34" charset="0"/>
              </a:rPr>
              <a:t> per 24-month term?</a:t>
            </a:r>
          </a:p>
          <a:p>
            <a:pPr>
              <a:lnSpc>
                <a:spcPct val="150000"/>
              </a:lnSpc>
              <a:spcBef>
                <a:spcPts val="0"/>
              </a:spcBef>
            </a:pPr>
            <a:endParaRPr lang="en-US" b="1" dirty="0">
              <a:solidFill>
                <a:schemeClr val="accent1"/>
              </a:solidFill>
              <a:cs typeface="Calibri" panose="020F0502020204030204" pitchFamily="34" charset="0"/>
            </a:endParaRPr>
          </a:p>
          <a:p>
            <a:pPr marL="0" indent="0">
              <a:lnSpc>
                <a:spcPct val="150000"/>
              </a:lnSpc>
              <a:spcBef>
                <a:spcPts val="0"/>
              </a:spcBef>
              <a:buNone/>
            </a:pPr>
            <a:endParaRPr lang="en-US" b="1" dirty="0">
              <a:solidFill>
                <a:schemeClr val="accent1"/>
              </a:solidFill>
              <a:cs typeface="Calibri" panose="020F0502020204030204" pitchFamily="34" charset="0"/>
            </a:endParaRPr>
          </a:p>
          <a:p>
            <a:pPr marL="0" indent="0">
              <a:lnSpc>
                <a:spcPct val="150000"/>
              </a:lnSpc>
              <a:spcBef>
                <a:spcPts val="0"/>
              </a:spcBef>
              <a:buNone/>
            </a:pP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5A697257-036F-252B-8972-BC9DF7F9F6EF}"/>
              </a:ext>
            </a:extLst>
          </p:cNvPr>
          <p:cNvSpPr>
            <a:spLocks noGrp="1"/>
          </p:cNvSpPr>
          <p:nvPr>
            <p:ph type="sldNum" sz="quarter" idx="4"/>
          </p:nvPr>
        </p:nvSpPr>
        <p:spPr/>
        <p:txBody>
          <a:bodyPr/>
          <a:lstStyle/>
          <a:p>
            <a:fld id="{24F087FD-2E3A-464B-BCAB-4FA285FBA3B7}" type="slidenum">
              <a:rPr lang="en-US" smtClean="0"/>
              <a:pPr/>
              <a:t>15</a:t>
            </a:fld>
            <a:endParaRPr lang="en-US" dirty="0"/>
          </a:p>
        </p:txBody>
      </p:sp>
      <p:sp>
        <p:nvSpPr>
          <p:cNvPr id="5" name="Date Placeholder 4">
            <a:extLst>
              <a:ext uri="{FF2B5EF4-FFF2-40B4-BE49-F238E27FC236}">
                <a16:creationId xmlns:a16="http://schemas.microsoft.com/office/drawing/2014/main" id="{38C5DF41-4A0B-56AD-A8A6-49CC8FE3F47F}"/>
              </a:ext>
            </a:extLst>
          </p:cNvPr>
          <p:cNvSpPr>
            <a:spLocks noGrp="1"/>
          </p:cNvSpPr>
          <p:nvPr>
            <p:ph type="dt" sz="half" idx="2"/>
          </p:nvPr>
        </p:nvSpPr>
        <p:spPr/>
        <p:txBody>
          <a:bodyPr/>
          <a:lstStyle/>
          <a:p>
            <a:fld id="{55520724-80F9-4566-9F6B-0D89BE550E5C}" type="datetime1">
              <a:rPr lang="en-US" smtClean="0"/>
              <a:t>6/23/2023</a:t>
            </a:fld>
            <a:endParaRPr lang="en-US" dirty="0"/>
          </a:p>
        </p:txBody>
      </p:sp>
    </p:spTree>
    <p:extLst>
      <p:ext uri="{BB962C8B-B14F-4D97-AF65-F5344CB8AC3E}">
        <p14:creationId xmlns:p14="http://schemas.microsoft.com/office/powerpoint/2010/main" val="3301732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D01DF-E675-596E-9E10-8DD79A892F48}"/>
              </a:ext>
            </a:extLst>
          </p:cNvPr>
          <p:cNvSpPr>
            <a:spLocks noGrp="1"/>
          </p:cNvSpPr>
          <p:nvPr>
            <p:ph type="title"/>
          </p:nvPr>
        </p:nvSpPr>
        <p:spPr>
          <a:xfrm>
            <a:off x="1002178" y="297175"/>
            <a:ext cx="10515600" cy="970763"/>
          </a:xfrm>
        </p:spPr>
        <p:txBody>
          <a:bodyPr/>
          <a:lstStyle/>
          <a:p>
            <a:r>
              <a:rPr lang="en-US" dirty="0"/>
              <a:t>Questions to ask in a Couple Years</a:t>
            </a:r>
          </a:p>
        </p:txBody>
      </p:sp>
      <p:sp>
        <p:nvSpPr>
          <p:cNvPr id="3" name="Content Placeholder 2">
            <a:extLst>
              <a:ext uri="{FF2B5EF4-FFF2-40B4-BE49-F238E27FC236}">
                <a16:creationId xmlns:a16="http://schemas.microsoft.com/office/drawing/2014/main" id="{BAD0FF57-73E7-27DA-E052-DEDB032FD5B0}"/>
              </a:ext>
            </a:extLst>
          </p:cNvPr>
          <p:cNvSpPr>
            <a:spLocks noGrp="1"/>
          </p:cNvSpPr>
          <p:nvPr>
            <p:ph idx="1"/>
          </p:nvPr>
        </p:nvSpPr>
        <p:spPr>
          <a:xfrm>
            <a:off x="1002178" y="1060674"/>
            <a:ext cx="10379234" cy="4736652"/>
          </a:xfrm>
        </p:spPr>
        <p:txBody>
          <a:bodyPr>
            <a:normAutofit fontScale="92500" lnSpcReduction="10000"/>
          </a:bodyPr>
          <a:lstStyle/>
          <a:p>
            <a:pPr>
              <a:spcBef>
                <a:spcPts val="0"/>
              </a:spcBef>
              <a:spcAft>
                <a:spcPts val="0"/>
              </a:spcAft>
            </a:pPr>
            <a:endParaRPr lang="en-US" dirty="0">
              <a:effectLst/>
            </a:endParaRPr>
          </a:p>
          <a:p>
            <a:pPr marL="228600" marR="0" lvl="1">
              <a:lnSpc>
                <a:spcPct val="130000"/>
              </a:lnSpc>
              <a:spcBef>
                <a:spcPts val="0"/>
              </a:spcBef>
              <a:spcAft>
                <a:spcPts val="1200"/>
              </a:spcAft>
            </a:pPr>
            <a:r>
              <a:rPr lang="en-US" sz="2200" b="1" dirty="0">
                <a:solidFill>
                  <a:schemeClr val="accent1"/>
                </a:solidFill>
                <a:cs typeface="Calibri" panose="020F0502020204030204" pitchFamily="34" charset="0"/>
              </a:rPr>
              <a:t>Is the tier 5 (8%) discount enough to get customers in the door? Should we raise it to 10%?</a:t>
            </a:r>
          </a:p>
          <a:p>
            <a:pPr marL="228600" marR="0" lvl="1">
              <a:lnSpc>
                <a:spcPct val="130000"/>
              </a:lnSpc>
              <a:spcBef>
                <a:spcPts val="0"/>
              </a:spcBef>
              <a:spcAft>
                <a:spcPts val="1200"/>
              </a:spcAft>
            </a:pPr>
            <a:r>
              <a:rPr lang="en-US" sz="2200" b="1" dirty="0">
                <a:solidFill>
                  <a:schemeClr val="accent1"/>
                </a:solidFill>
                <a:cs typeface="Calibri" panose="020F0502020204030204" pitchFamily="34" charset="0"/>
              </a:rPr>
              <a:t>Is allowing only one self-attestation per program year sufficient to lowering a barrier to access assistance? </a:t>
            </a:r>
          </a:p>
          <a:p>
            <a:pPr marL="228600" marR="0" lvl="1">
              <a:lnSpc>
                <a:spcPct val="130000"/>
              </a:lnSpc>
              <a:spcBef>
                <a:spcPts val="0"/>
              </a:spcBef>
              <a:spcAft>
                <a:spcPts val="1200"/>
              </a:spcAft>
            </a:pPr>
            <a:r>
              <a:rPr lang="en-US" sz="2200" b="1" dirty="0">
                <a:solidFill>
                  <a:schemeClr val="accent1"/>
                </a:solidFill>
                <a:cs typeface="Calibri" panose="020F0502020204030204" pitchFamily="34" charset="0"/>
              </a:rPr>
              <a:t>Categorical eligibility: what other programs should be eligible for auto-enrollment? </a:t>
            </a:r>
          </a:p>
          <a:p>
            <a:pPr marL="228600" marR="0" lvl="1">
              <a:lnSpc>
                <a:spcPct val="130000"/>
              </a:lnSpc>
              <a:spcBef>
                <a:spcPts val="0"/>
              </a:spcBef>
              <a:spcAft>
                <a:spcPts val="1200"/>
              </a:spcAft>
            </a:pPr>
            <a:r>
              <a:rPr lang="en-US" sz="2200" b="1" dirty="0">
                <a:solidFill>
                  <a:schemeClr val="accent1"/>
                </a:solidFill>
                <a:cs typeface="Calibri" panose="020F0502020204030204" pitchFamily="34" charset="0"/>
              </a:rPr>
              <a:t>Is (up to) 5% the percentage we want to continue with for random selection for income verification?</a:t>
            </a:r>
          </a:p>
          <a:p>
            <a:pPr marL="228600" marR="0" lvl="1">
              <a:lnSpc>
                <a:spcPct val="130000"/>
              </a:lnSpc>
              <a:spcBef>
                <a:spcPts val="0"/>
              </a:spcBef>
              <a:spcAft>
                <a:spcPts val="1200"/>
              </a:spcAft>
            </a:pPr>
            <a:r>
              <a:rPr lang="en-US" sz="2200" b="1" dirty="0">
                <a:solidFill>
                  <a:schemeClr val="accent1"/>
                </a:solidFill>
                <a:cs typeface="Calibri" panose="020F0502020204030204" pitchFamily="34" charset="0"/>
              </a:rPr>
              <a:t>Should we continue with random selection for income verification or would a propensity model be better?</a:t>
            </a:r>
          </a:p>
          <a:p>
            <a:pPr marL="228600" marR="0" lvl="1">
              <a:lnSpc>
                <a:spcPct val="130000"/>
              </a:lnSpc>
              <a:spcBef>
                <a:spcPts val="0"/>
              </a:spcBef>
              <a:spcAft>
                <a:spcPts val="1200"/>
              </a:spcAft>
            </a:pPr>
            <a:r>
              <a:rPr lang="en-US" sz="2200" b="1" dirty="0">
                <a:solidFill>
                  <a:schemeClr val="accent1"/>
                </a:solidFill>
                <a:cs typeface="Calibri" panose="020F0502020204030204" pitchFamily="34" charset="0"/>
              </a:rPr>
              <a:t>What parts of the program process, application, and outreach are confusing to customers?</a:t>
            </a:r>
          </a:p>
          <a:p>
            <a:pPr marL="0" indent="0">
              <a:lnSpc>
                <a:spcPct val="150000"/>
              </a:lnSpc>
              <a:spcBef>
                <a:spcPts val="0"/>
              </a:spcBef>
              <a:spcAft>
                <a:spcPts val="1200"/>
              </a:spcAft>
              <a:buNone/>
            </a:pPr>
            <a:endParaRPr lang="en-US" b="1" dirty="0">
              <a:solidFill>
                <a:schemeClr val="accent1"/>
              </a:solidFill>
              <a:cs typeface="Calibri" panose="020F0502020204030204" pitchFamily="34" charset="0"/>
            </a:endParaRPr>
          </a:p>
          <a:p>
            <a:pPr marL="0" indent="0">
              <a:lnSpc>
                <a:spcPct val="150000"/>
              </a:lnSpc>
              <a:spcBef>
                <a:spcPts val="0"/>
              </a:spcBef>
              <a:buNone/>
            </a:pPr>
            <a:endParaRPr lang="en-US" b="1" dirty="0">
              <a:solidFill>
                <a:schemeClr val="accent1"/>
              </a:solidFill>
              <a:cs typeface="Calibri" panose="020F0502020204030204" pitchFamily="34" charset="0"/>
            </a:endParaRPr>
          </a:p>
          <a:p>
            <a:pPr marL="0" indent="0">
              <a:lnSpc>
                <a:spcPct val="150000"/>
              </a:lnSpc>
              <a:spcBef>
                <a:spcPts val="0"/>
              </a:spcBef>
              <a:buNone/>
            </a:pP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5A697257-036F-252B-8972-BC9DF7F9F6EF}"/>
              </a:ext>
            </a:extLst>
          </p:cNvPr>
          <p:cNvSpPr>
            <a:spLocks noGrp="1"/>
          </p:cNvSpPr>
          <p:nvPr>
            <p:ph type="sldNum" sz="quarter" idx="4"/>
          </p:nvPr>
        </p:nvSpPr>
        <p:spPr/>
        <p:txBody>
          <a:bodyPr/>
          <a:lstStyle/>
          <a:p>
            <a:fld id="{24F087FD-2E3A-464B-BCAB-4FA285FBA3B7}" type="slidenum">
              <a:rPr lang="en-US" smtClean="0"/>
              <a:pPr/>
              <a:t>16</a:t>
            </a:fld>
            <a:endParaRPr lang="en-US" dirty="0"/>
          </a:p>
        </p:txBody>
      </p:sp>
      <p:sp>
        <p:nvSpPr>
          <p:cNvPr id="5" name="Date Placeholder 4">
            <a:extLst>
              <a:ext uri="{FF2B5EF4-FFF2-40B4-BE49-F238E27FC236}">
                <a16:creationId xmlns:a16="http://schemas.microsoft.com/office/drawing/2014/main" id="{38C5DF41-4A0B-56AD-A8A6-49CC8FE3F47F}"/>
              </a:ext>
            </a:extLst>
          </p:cNvPr>
          <p:cNvSpPr>
            <a:spLocks noGrp="1"/>
          </p:cNvSpPr>
          <p:nvPr>
            <p:ph type="dt" sz="half" idx="2"/>
          </p:nvPr>
        </p:nvSpPr>
        <p:spPr/>
        <p:txBody>
          <a:bodyPr/>
          <a:lstStyle/>
          <a:p>
            <a:fld id="{55520724-80F9-4566-9F6B-0D89BE550E5C}" type="datetime1">
              <a:rPr lang="en-US" smtClean="0"/>
              <a:t>6/23/2023</a:t>
            </a:fld>
            <a:endParaRPr lang="en-US" dirty="0"/>
          </a:p>
        </p:txBody>
      </p:sp>
    </p:spTree>
    <p:extLst>
      <p:ext uri="{BB962C8B-B14F-4D97-AF65-F5344CB8AC3E}">
        <p14:creationId xmlns:p14="http://schemas.microsoft.com/office/powerpoint/2010/main" val="410627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772C7-09D1-4B6A-D43F-11D3FD47F301}"/>
              </a:ext>
            </a:extLst>
          </p:cNvPr>
          <p:cNvSpPr>
            <a:spLocks noGrp="1"/>
          </p:cNvSpPr>
          <p:nvPr>
            <p:ph type="ctrTitle"/>
          </p:nvPr>
        </p:nvSpPr>
        <p:spPr>
          <a:xfrm>
            <a:off x="986673" y="375397"/>
            <a:ext cx="9144000" cy="687049"/>
          </a:xfrm>
        </p:spPr>
        <p:txBody>
          <a:bodyPr>
            <a:normAutofit fontScale="90000"/>
          </a:bodyPr>
          <a:lstStyle/>
          <a:p>
            <a:pPr algn="l"/>
            <a:r>
              <a:rPr lang="en-US" dirty="0"/>
              <a:t>Unresolved Items</a:t>
            </a:r>
          </a:p>
        </p:txBody>
      </p:sp>
      <p:sp>
        <p:nvSpPr>
          <p:cNvPr id="3" name="Subtitle 2">
            <a:extLst>
              <a:ext uri="{FF2B5EF4-FFF2-40B4-BE49-F238E27FC236}">
                <a16:creationId xmlns:a16="http://schemas.microsoft.com/office/drawing/2014/main" id="{6144D669-1F7A-A5A9-13D8-E876040F1842}"/>
              </a:ext>
            </a:extLst>
          </p:cNvPr>
          <p:cNvSpPr>
            <a:spLocks noGrp="1"/>
          </p:cNvSpPr>
          <p:nvPr>
            <p:ph type="subTitle" idx="1"/>
          </p:nvPr>
        </p:nvSpPr>
        <p:spPr>
          <a:xfrm>
            <a:off x="1146927" y="1064863"/>
            <a:ext cx="9651701" cy="4755823"/>
          </a:xfrm>
        </p:spPr>
        <p:txBody>
          <a:bodyPr>
            <a:normAutofit/>
          </a:bodyPr>
          <a:lstStyle/>
          <a:p>
            <a:pPr marL="342900" indent="-342900" algn="l">
              <a:lnSpc>
                <a:spcPct val="140000"/>
              </a:lnSpc>
              <a:spcBef>
                <a:spcPts val="0"/>
              </a:spcBef>
              <a:spcAft>
                <a:spcPts val="1200"/>
              </a:spcAft>
              <a:buFont typeface="Arial" panose="020B0604020202020204" pitchFamily="34" charset="0"/>
              <a:buChar char="•"/>
            </a:pPr>
            <a:r>
              <a:rPr lang="en-US" sz="2800" b="1" dirty="0"/>
              <a:t>Program marketing, the details of the joint-communications plan</a:t>
            </a:r>
          </a:p>
          <a:p>
            <a:pPr marL="342900" indent="-342900" algn="l">
              <a:lnSpc>
                <a:spcPct val="140000"/>
              </a:lnSpc>
              <a:spcBef>
                <a:spcPts val="0"/>
              </a:spcBef>
              <a:spcAft>
                <a:spcPts val="1200"/>
              </a:spcAft>
              <a:buFont typeface="Arial" panose="020B0604020202020204" pitchFamily="34" charset="0"/>
              <a:buChar char="•"/>
            </a:pPr>
            <a:r>
              <a:rPr lang="en-US" sz="2800" b="1" dirty="0"/>
              <a:t>Should we have a process for exceptions to the arrearage relief (and possibly energy discount) cap(s)?</a:t>
            </a:r>
          </a:p>
          <a:p>
            <a:pPr marL="342900" indent="-342900" algn="l">
              <a:lnSpc>
                <a:spcPct val="140000"/>
              </a:lnSpc>
              <a:spcBef>
                <a:spcPts val="0"/>
              </a:spcBef>
              <a:spcAft>
                <a:spcPts val="1200"/>
              </a:spcAft>
              <a:buFont typeface="Arial" panose="020B0604020202020204" pitchFamily="34" charset="0"/>
              <a:buChar char="•"/>
            </a:pPr>
            <a:r>
              <a:rPr lang="en-US" sz="2800" b="1" dirty="0"/>
              <a:t>What key performance indicators should be tracked to ensure program effectiveness and efficiency?</a:t>
            </a:r>
          </a:p>
          <a:p>
            <a:pPr algn="l"/>
            <a:endParaRPr lang="en-US" dirty="0"/>
          </a:p>
          <a:p>
            <a:pPr algn="l"/>
            <a:endParaRPr lang="en-US" dirty="0"/>
          </a:p>
        </p:txBody>
      </p:sp>
    </p:spTree>
    <p:extLst>
      <p:ext uri="{BB962C8B-B14F-4D97-AF65-F5344CB8AC3E}">
        <p14:creationId xmlns:p14="http://schemas.microsoft.com/office/powerpoint/2010/main" val="1954312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D4885-CA44-FBE2-5A61-2419AB4C1E79}"/>
              </a:ext>
            </a:extLst>
          </p:cNvPr>
          <p:cNvSpPr>
            <a:spLocks noGrp="1"/>
          </p:cNvSpPr>
          <p:nvPr>
            <p:ph type="title"/>
          </p:nvPr>
        </p:nvSpPr>
        <p:spPr>
          <a:xfrm>
            <a:off x="831850" y="1709738"/>
            <a:ext cx="10515600" cy="1719262"/>
          </a:xfrm>
        </p:spPr>
        <p:txBody>
          <a:bodyPr>
            <a:normAutofit/>
          </a:bodyPr>
          <a:lstStyle/>
          <a:p>
            <a:pPr algn="ctr"/>
            <a:r>
              <a:rPr lang="en-US" sz="7600" dirty="0"/>
              <a:t>QUESTIONS?</a:t>
            </a:r>
          </a:p>
        </p:txBody>
      </p:sp>
      <p:sp>
        <p:nvSpPr>
          <p:cNvPr id="4" name="Slide Number Placeholder 3">
            <a:extLst>
              <a:ext uri="{FF2B5EF4-FFF2-40B4-BE49-F238E27FC236}">
                <a16:creationId xmlns:a16="http://schemas.microsoft.com/office/drawing/2014/main" id="{CAFC02E0-B40B-CCD8-13DE-D34E4097C7DF}"/>
              </a:ext>
            </a:extLst>
          </p:cNvPr>
          <p:cNvSpPr>
            <a:spLocks noGrp="1"/>
          </p:cNvSpPr>
          <p:nvPr>
            <p:ph type="sldNum" sz="quarter" idx="4"/>
          </p:nvPr>
        </p:nvSpPr>
        <p:spPr/>
        <p:txBody>
          <a:bodyPr/>
          <a:lstStyle/>
          <a:p>
            <a:fld id="{24F087FD-2E3A-464B-BCAB-4FA285FBA3B7}" type="slidenum">
              <a:rPr lang="en-US" smtClean="0"/>
              <a:pPr/>
              <a:t>18</a:t>
            </a:fld>
            <a:endParaRPr lang="en-US" dirty="0"/>
          </a:p>
        </p:txBody>
      </p:sp>
      <p:sp>
        <p:nvSpPr>
          <p:cNvPr id="5" name="Date Placeholder 4">
            <a:extLst>
              <a:ext uri="{FF2B5EF4-FFF2-40B4-BE49-F238E27FC236}">
                <a16:creationId xmlns:a16="http://schemas.microsoft.com/office/drawing/2014/main" id="{77E8B45A-5BD3-F0C0-F427-5E63FC3CD729}"/>
              </a:ext>
            </a:extLst>
          </p:cNvPr>
          <p:cNvSpPr>
            <a:spLocks noGrp="1"/>
          </p:cNvSpPr>
          <p:nvPr>
            <p:ph type="dt" sz="half" idx="2"/>
          </p:nvPr>
        </p:nvSpPr>
        <p:spPr/>
        <p:txBody>
          <a:bodyPr/>
          <a:lstStyle/>
          <a:p>
            <a:fld id="{5FDE37D6-A2A1-4D74-982F-55F56FAD2266}" type="datetime1">
              <a:rPr lang="en-US" smtClean="0"/>
              <a:t>6/23/2023</a:t>
            </a:fld>
            <a:endParaRPr lang="en-US" dirty="0"/>
          </a:p>
        </p:txBody>
      </p:sp>
    </p:spTree>
    <p:extLst>
      <p:ext uri="{BB962C8B-B14F-4D97-AF65-F5344CB8AC3E}">
        <p14:creationId xmlns:p14="http://schemas.microsoft.com/office/powerpoint/2010/main" val="68688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C10A7-3E41-428D-4626-6D6DEE7CD563}"/>
              </a:ext>
            </a:extLst>
          </p:cNvPr>
          <p:cNvSpPr>
            <a:spLocks noGrp="1"/>
          </p:cNvSpPr>
          <p:nvPr>
            <p:ph type="title"/>
          </p:nvPr>
        </p:nvSpPr>
        <p:spPr>
          <a:xfrm>
            <a:off x="861500" y="136528"/>
            <a:ext cx="10515600" cy="1065256"/>
          </a:xfrm>
        </p:spPr>
        <p:txBody>
          <a:bodyPr/>
          <a:lstStyle/>
          <a:p>
            <a:r>
              <a:rPr lang="en-US" dirty="0"/>
              <a:t>CARES Program Goals</a:t>
            </a:r>
          </a:p>
        </p:txBody>
      </p:sp>
      <p:sp>
        <p:nvSpPr>
          <p:cNvPr id="3" name="Slide Number Placeholder 2">
            <a:extLst>
              <a:ext uri="{FF2B5EF4-FFF2-40B4-BE49-F238E27FC236}">
                <a16:creationId xmlns:a16="http://schemas.microsoft.com/office/drawing/2014/main" id="{BBBB1206-0B24-D55C-4284-8E72BE786216}"/>
              </a:ext>
            </a:extLst>
          </p:cNvPr>
          <p:cNvSpPr>
            <a:spLocks noGrp="1"/>
          </p:cNvSpPr>
          <p:nvPr>
            <p:ph type="sldNum" sz="quarter" idx="4"/>
          </p:nvPr>
        </p:nvSpPr>
        <p:spPr/>
        <p:txBody>
          <a:bodyPr/>
          <a:lstStyle/>
          <a:p>
            <a:fld id="{24F087FD-2E3A-464B-BCAB-4FA285FBA3B7}" type="slidenum">
              <a:rPr lang="en-US" smtClean="0"/>
              <a:pPr/>
              <a:t>2</a:t>
            </a:fld>
            <a:endParaRPr lang="en-US" dirty="0"/>
          </a:p>
        </p:txBody>
      </p:sp>
      <p:sp>
        <p:nvSpPr>
          <p:cNvPr id="4" name="Date Placeholder 3">
            <a:extLst>
              <a:ext uri="{FF2B5EF4-FFF2-40B4-BE49-F238E27FC236}">
                <a16:creationId xmlns:a16="http://schemas.microsoft.com/office/drawing/2014/main" id="{32C99EF4-79CF-5D03-F245-40DFB8EFAB33}"/>
              </a:ext>
            </a:extLst>
          </p:cNvPr>
          <p:cNvSpPr>
            <a:spLocks noGrp="1"/>
          </p:cNvSpPr>
          <p:nvPr>
            <p:ph type="dt" sz="half" idx="2"/>
          </p:nvPr>
        </p:nvSpPr>
        <p:spPr/>
        <p:txBody>
          <a:bodyPr/>
          <a:lstStyle/>
          <a:p>
            <a:fld id="{3CECFFF5-9ADD-4F21-8A2C-DAE8F69CE37A}" type="datetime1">
              <a:rPr lang="en-US" smtClean="0"/>
              <a:t>6/23/2023</a:t>
            </a:fld>
            <a:endParaRPr lang="en-US" dirty="0"/>
          </a:p>
        </p:txBody>
      </p:sp>
      <p:sp>
        <p:nvSpPr>
          <p:cNvPr id="5" name="TextBox 4">
            <a:extLst>
              <a:ext uri="{FF2B5EF4-FFF2-40B4-BE49-F238E27FC236}">
                <a16:creationId xmlns:a16="http://schemas.microsoft.com/office/drawing/2014/main" id="{BA9B8405-C7E4-1E07-003C-6F08CAB4F776}"/>
              </a:ext>
            </a:extLst>
          </p:cNvPr>
          <p:cNvSpPr txBox="1"/>
          <p:nvPr/>
        </p:nvSpPr>
        <p:spPr>
          <a:xfrm>
            <a:off x="861500" y="1052251"/>
            <a:ext cx="9926944" cy="4247317"/>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2800" b="1" dirty="0">
                <a:solidFill>
                  <a:schemeClr val="accent1"/>
                </a:solidFill>
                <a:cs typeface="Calibri" panose="020F0502020204030204" pitchFamily="34" charset="0"/>
              </a:rPr>
              <a:t>Reduce energy burden</a:t>
            </a:r>
          </a:p>
          <a:p>
            <a:pPr marL="285750" indent="-285750">
              <a:lnSpc>
                <a:spcPct val="150000"/>
              </a:lnSpc>
              <a:buFont typeface="Arial" panose="020B0604020202020204" pitchFamily="34" charset="0"/>
              <a:buChar char="•"/>
            </a:pPr>
            <a:r>
              <a:rPr lang="en-US" sz="2800" b="1" dirty="0">
                <a:solidFill>
                  <a:schemeClr val="accent1"/>
                </a:solidFill>
                <a:cs typeface="Calibri" panose="020F0502020204030204" pitchFamily="34" charset="0"/>
              </a:rPr>
              <a:t>Keep customers connected</a:t>
            </a:r>
          </a:p>
          <a:p>
            <a:pPr marL="285750" indent="-285750">
              <a:lnSpc>
                <a:spcPct val="150000"/>
              </a:lnSpc>
              <a:buFont typeface="Arial" panose="020B0604020202020204" pitchFamily="34" charset="0"/>
              <a:buChar char="•"/>
            </a:pPr>
            <a:r>
              <a:rPr lang="en-US" sz="2800" b="1" dirty="0">
                <a:solidFill>
                  <a:schemeClr val="accent1"/>
                </a:solidFill>
                <a:cs typeface="Calibri" panose="020F0502020204030204" pitchFamily="34" charset="0"/>
              </a:rPr>
              <a:t>Increase participation</a:t>
            </a:r>
          </a:p>
          <a:p>
            <a:pPr marL="285750" indent="-285750">
              <a:lnSpc>
                <a:spcPct val="150000"/>
              </a:lnSpc>
              <a:buFont typeface="Arial" panose="020B0604020202020204" pitchFamily="34" charset="0"/>
              <a:buChar char="•"/>
            </a:pPr>
            <a:r>
              <a:rPr lang="en-US" sz="2800" b="1" dirty="0">
                <a:solidFill>
                  <a:schemeClr val="accent1"/>
                </a:solidFill>
                <a:cs typeface="Calibri" panose="020F0502020204030204" pitchFamily="34" charset="0"/>
              </a:rPr>
              <a:t>Create a data-driven evaluation</a:t>
            </a:r>
          </a:p>
          <a:p>
            <a:pPr marL="285750" indent="-285750">
              <a:lnSpc>
                <a:spcPct val="150000"/>
              </a:lnSpc>
              <a:buFont typeface="Arial" panose="020B0604020202020204" pitchFamily="34" charset="0"/>
              <a:buChar char="•"/>
            </a:pPr>
            <a:r>
              <a:rPr lang="en-US" sz="2800" b="1" dirty="0">
                <a:solidFill>
                  <a:schemeClr val="accent1"/>
                </a:solidFill>
                <a:cs typeface="Calibri" panose="020F0502020204030204" pitchFamily="34" charset="0"/>
              </a:rPr>
              <a:t>Supplement LIHEAP</a:t>
            </a:r>
          </a:p>
          <a:p>
            <a:pPr marL="285750" indent="-285750">
              <a:lnSpc>
                <a:spcPct val="150000"/>
              </a:lnSpc>
              <a:buFont typeface="Arial" panose="020B0604020202020204" pitchFamily="34" charset="0"/>
              <a:buChar char="•"/>
            </a:pPr>
            <a:r>
              <a:rPr lang="en-US" sz="2800" b="1" dirty="0">
                <a:solidFill>
                  <a:schemeClr val="accent1"/>
                </a:solidFill>
                <a:cs typeface="Calibri" panose="020F0502020204030204" pitchFamily="34" charset="0"/>
              </a:rPr>
              <a:t>File June 30, 2023, and launch program October 1, 2023</a:t>
            </a:r>
          </a:p>
          <a:p>
            <a:endParaRPr lang="en-US" dirty="0"/>
          </a:p>
        </p:txBody>
      </p:sp>
    </p:spTree>
    <p:extLst>
      <p:ext uri="{BB962C8B-B14F-4D97-AF65-F5344CB8AC3E}">
        <p14:creationId xmlns:p14="http://schemas.microsoft.com/office/powerpoint/2010/main" val="3256420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D1CB2-6B5A-0F71-759C-BA6A1FBD4A94}"/>
              </a:ext>
            </a:extLst>
          </p:cNvPr>
          <p:cNvSpPr>
            <a:spLocks noGrp="1"/>
          </p:cNvSpPr>
          <p:nvPr>
            <p:ph type="title"/>
          </p:nvPr>
        </p:nvSpPr>
        <p:spPr>
          <a:xfrm>
            <a:off x="838200" y="16781"/>
            <a:ext cx="10515600" cy="1325563"/>
          </a:xfrm>
        </p:spPr>
        <p:txBody>
          <a:bodyPr/>
          <a:lstStyle/>
          <a:p>
            <a:r>
              <a:rPr lang="en-US" dirty="0"/>
              <a:t>CARES Program Eligibility	</a:t>
            </a:r>
          </a:p>
        </p:txBody>
      </p:sp>
      <p:sp>
        <p:nvSpPr>
          <p:cNvPr id="4" name="Slide Number Placeholder 3">
            <a:extLst>
              <a:ext uri="{FF2B5EF4-FFF2-40B4-BE49-F238E27FC236}">
                <a16:creationId xmlns:a16="http://schemas.microsoft.com/office/drawing/2014/main" id="{0449873B-5B6D-3DDD-7998-0EBB9B0C7926}"/>
              </a:ext>
            </a:extLst>
          </p:cNvPr>
          <p:cNvSpPr>
            <a:spLocks noGrp="1"/>
          </p:cNvSpPr>
          <p:nvPr>
            <p:ph type="sldNum" sz="quarter" idx="4"/>
          </p:nvPr>
        </p:nvSpPr>
        <p:spPr/>
        <p:txBody>
          <a:bodyPr/>
          <a:lstStyle/>
          <a:p>
            <a:fld id="{24F087FD-2E3A-464B-BCAB-4FA285FBA3B7}" type="slidenum">
              <a:rPr lang="en-US" smtClean="0"/>
              <a:pPr/>
              <a:t>3</a:t>
            </a:fld>
            <a:endParaRPr lang="en-US" dirty="0"/>
          </a:p>
        </p:txBody>
      </p:sp>
      <p:sp>
        <p:nvSpPr>
          <p:cNvPr id="5" name="Date Placeholder 4">
            <a:extLst>
              <a:ext uri="{FF2B5EF4-FFF2-40B4-BE49-F238E27FC236}">
                <a16:creationId xmlns:a16="http://schemas.microsoft.com/office/drawing/2014/main" id="{04BBEF52-F175-FC0E-AA77-F848A88E9EC7}"/>
              </a:ext>
            </a:extLst>
          </p:cNvPr>
          <p:cNvSpPr>
            <a:spLocks noGrp="1"/>
          </p:cNvSpPr>
          <p:nvPr>
            <p:ph type="dt" sz="half" idx="2"/>
          </p:nvPr>
        </p:nvSpPr>
        <p:spPr/>
        <p:txBody>
          <a:bodyPr/>
          <a:lstStyle/>
          <a:p>
            <a:fld id="{55520724-80F9-4566-9F6B-0D89BE550E5C}" type="datetime1">
              <a:rPr lang="en-US" smtClean="0"/>
              <a:t>6/23/2023</a:t>
            </a:fld>
            <a:endParaRPr lang="en-US" dirty="0"/>
          </a:p>
        </p:txBody>
      </p:sp>
      <p:sp>
        <p:nvSpPr>
          <p:cNvPr id="11" name="TextBox 10">
            <a:extLst>
              <a:ext uri="{FF2B5EF4-FFF2-40B4-BE49-F238E27FC236}">
                <a16:creationId xmlns:a16="http://schemas.microsoft.com/office/drawing/2014/main" id="{4F886A8E-8D33-FA4F-E1E5-68C3FDF38916}"/>
              </a:ext>
            </a:extLst>
          </p:cNvPr>
          <p:cNvSpPr txBox="1"/>
          <p:nvPr/>
        </p:nvSpPr>
        <p:spPr>
          <a:xfrm>
            <a:off x="807441" y="1162187"/>
            <a:ext cx="10851158" cy="2308324"/>
          </a:xfrm>
          <a:prstGeom prst="rect">
            <a:avLst/>
          </a:prstGeom>
          <a:noFill/>
        </p:spPr>
        <p:txBody>
          <a:bodyPr wrap="square" rtlCol="0">
            <a:spAutoFit/>
          </a:bodyPr>
          <a:lstStyle/>
          <a:p>
            <a:pPr>
              <a:tabLst>
                <a:tab pos="6057900" algn="r"/>
              </a:tabLst>
            </a:pPr>
            <a:r>
              <a:rPr lang="en-US" sz="2200" b="1" dirty="0">
                <a:solidFill>
                  <a:schemeClr val="accent1"/>
                </a:solidFill>
                <a:cs typeface="Calibri" panose="020F0502020204030204" pitchFamily="34" charset="0"/>
              </a:rPr>
              <a:t>Customers may self-attest their household income to a Community Action Agency.</a:t>
            </a:r>
          </a:p>
          <a:p>
            <a:pPr marL="0" marR="0">
              <a:spcBef>
                <a:spcPts val="0"/>
              </a:spcBef>
              <a:spcAft>
                <a:spcPts val="0"/>
              </a:spcAft>
              <a:tabLst>
                <a:tab pos="6057900" algn="r"/>
              </a:tabLst>
            </a:pPr>
            <a:endParaRPr lang="en-US" sz="2200" b="1" dirty="0">
              <a:solidFill>
                <a:schemeClr val="accent1"/>
              </a:solidFill>
              <a:ea typeface="Times New Roman" panose="02020603050405020304" pitchFamily="18" charset="0"/>
            </a:endParaRPr>
          </a:p>
          <a:p>
            <a:pPr marL="0" marR="0">
              <a:spcBef>
                <a:spcPts val="0"/>
              </a:spcBef>
              <a:spcAft>
                <a:spcPts val="0"/>
              </a:spcAft>
              <a:tabLst>
                <a:tab pos="6057900" algn="r"/>
              </a:tabLst>
            </a:pPr>
            <a:r>
              <a:rPr lang="en-US" sz="2200" b="1" dirty="0">
                <a:solidFill>
                  <a:schemeClr val="accent1"/>
                </a:solidFill>
                <a:effectLst/>
                <a:ea typeface="Times New Roman" panose="02020603050405020304" pitchFamily="18" charset="0"/>
              </a:rPr>
              <a:t>A customer’s household is eligible for the program if the combined household </a:t>
            </a:r>
            <a:r>
              <a:rPr lang="en-US" sz="2200" b="1" u="sng" dirty="0">
                <a:solidFill>
                  <a:schemeClr val="accent1"/>
                </a:solidFill>
                <a:effectLst/>
                <a:ea typeface="Times New Roman" panose="02020603050405020304" pitchFamily="18" charset="0"/>
              </a:rPr>
              <a:t>adjusted gross income</a:t>
            </a:r>
            <a:r>
              <a:rPr lang="en-US" sz="2200" b="1" dirty="0">
                <a:solidFill>
                  <a:schemeClr val="accent1"/>
                </a:solidFill>
                <a:effectLst/>
                <a:ea typeface="Times New Roman" panose="02020603050405020304" pitchFamily="18" charset="0"/>
              </a:rPr>
              <a:t> does not exceed 80% of Area </a:t>
            </a:r>
            <a:r>
              <a:rPr lang="en-US" sz="2200" b="1" dirty="0">
                <a:solidFill>
                  <a:schemeClr val="accent1"/>
                </a:solidFill>
                <a:ea typeface="Times New Roman" panose="02020603050405020304" pitchFamily="18" charset="0"/>
              </a:rPr>
              <a:t>M</a:t>
            </a:r>
            <a:r>
              <a:rPr lang="en-US" sz="2200" b="1" dirty="0">
                <a:solidFill>
                  <a:schemeClr val="accent1"/>
                </a:solidFill>
                <a:effectLst/>
                <a:ea typeface="Times New Roman" panose="02020603050405020304" pitchFamily="18" charset="0"/>
              </a:rPr>
              <a:t>edian </a:t>
            </a:r>
            <a:r>
              <a:rPr lang="en-US" sz="2200" b="1" dirty="0">
                <a:solidFill>
                  <a:schemeClr val="accent1"/>
                </a:solidFill>
                <a:ea typeface="Times New Roman" panose="02020603050405020304" pitchFamily="18" charset="0"/>
              </a:rPr>
              <a:t>I</a:t>
            </a:r>
            <a:r>
              <a:rPr lang="en-US" sz="2200" b="1" dirty="0">
                <a:solidFill>
                  <a:schemeClr val="accent1"/>
                </a:solidFill>
                <a:effectLst/>
                <a:ea typeface="Times New Roman" panose="02020603050405020304" pitchFamily="18" charset="0"/>
              </a:rPr>
              <a:t>ncome (AMI) or 200% Federal Poverty Level (FPL), adjusted for number of occupants in the household.</a:t>
            </a:r>
          </a:p>
          <a:p>
            <a:pPr marL="0" marR="0">
              <a:spcBef>
                <a:spcPts val="0"/>
              </a:spcBef>
              <a:spcAft>
                <a:spcPts val="0"/>
              </a:spcAft>
              <a:tabLst>
                <a:tab pos="6057900" algn="r"/>
              </a:tabLst>
            </a:pPr>
            <a:endParaRPr lang="en-US" sz="1200" b="1" dirty="0">
              <a:solidFill>
                <a:schemeClr val="accent1"/>
              </a:solidFill>
            </a:endParaRPr>
          </a:p>
          <a:p>
            <a:pPr marL="0" marR="0">
              <a:spcBef>
                <a:spcPts val="0"/>
              </a:spcBef>
              <a:spcAft>
                <a:spcPts val="0"/>
              </a:spcAft>
              <a:tabLst>
                <a:tab pos="6057900" algn="r"/>
              </a:tabLst>
            </a:pPr>
            <a:endParaRPr lang="en-US" sz="2200" dirty="0">
              <a:solidFill>
                <a:schemeClr val="accent1"/>
              </a:solidFill>
            </a:endParaRPr>
          </a:p>
        </p:txBody>
      </p:sp>
      <p:sp>
        <p:nvSpPr>
          <p:cNvPr id="12" name="Title 1">
            <a:extLst>
              <a:ext uri="{FF2B5EF4-FFF2-40B4-BE49-F238E27FC236}">
                <a16:creationId xmlns:a16="http://schemas.microsoft.com/office/drawing/2014/main" id="{4ADD6972-1150-F8E9-EBF0-021C6B33D566}"/>
              </a:ext>
            </a:extLst>
          </p:cNvPr>
          <p:cNvSpPr txBox="1">
            <a:spLocks/>
          </p:cNvSpPr>
          <p:nvPr/>
        </p:nvSpPr>
        <p:spPr>
          <a:xfrm>
            <a:off x="838200" y="3001525"/>
            <a:ext cx="10515600" cy="99506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t>Adjusted Gross Income	</a:t>
            </a:r>
          </a:p>
        </p:txBody>
      </p:sp>
      <p:graphicFrame>
        <p:nvGraphicFramePr>
          <p:cNvPr id="13" name="Table 12">
            <a:extLst>
              <a:ext uri="{FF2B5EF4-FFF2-40B4-BE49-F238E27FC236}">
                <a16:creationId xmlns:a16="http://schemas.microsoft.com/office/drawing/2014/main" id="{ED6CFF00-B7DA-CF41-CC8A-910F1C80FA48}"/>
              </a:ext>
            </a:extLst>
          </p:cNvPr>
          <p:cNvGraphicFramePr>
            <a:graphicFrameLocks noGrp="1"/>
          </p:cNvGraphicFramePr>
          <p:nvPr>
            <p:extLst>
              <p:ext uri="{D42A27DB-BD31-4B8C-83A1-F6EECF244321}">
                <p14:modId xmlns:p14="http://schemas.microsoft.com/office/powerpoint/2010/main" val="171576041"/>
              </p:ext>
            </p:extLst>
          </p:nvPr>
        </p:nvGraphicFramePr>
        <p:xfrm>
          <a:off x="1648690" y="3856475"/>
          <a:ext cx="8894620" cy="1883425"/>
        </p:xfrm>
        <a:graphic>
          <a:graphicData uri="http://schemas.openxmlformats.org/drawingml/2006/table">
            <a:tbl>
              <a:tblPr firstRow="1" firstCol="1" bandRow="1"/>
              <a:tblGrid>
                <a:gridCol w="2964239">
                  <a:extLst>
                    <a:ext uri="{9D8B030D-6E8A-4147-A177-3AD203B41FA5}">
                      <a16:colId xmlns:a16="http://schemas.microsoft.com/office/drawing/2014/main" val="1189145422"/>
                    </a:ext>
                  </a:extLst>
                </a:gridCol>
                <a:gridCol w="4607066">
                  <a:extLst>
                    <a:ext uri="{9D8B030D-6E8A-4147-A177-3AD203B41FA5}">
                      <a16:colId xmlns:a16="http://schemas.microsoft.com/office/drawing/2014/main" val="3444843178"/>
                    </a:ext>
                  </a:extLst>
                </a:gridCol>
                <a:gridCol w="1323315">
                  <a:extLst>
                    <a:ext uri="{9D8B030D-6E8A-4147-A177-3AD203B41FA5}">
                      <a16:colId xmlns:a16="http://schemas.microsoft.com/office/drawing/2014/main" val="3780892383"/>
                    </a:ext>
                  </a:extLst>
                </a:gridCol>
              </a:tblGrid>
              <a:tr h="242784">
                <a:tc>
                  <a:txBody>
                    <a:bodyPr/>
                    <a:lstStyle/>
                    <a:p>
                      <a:pPr marL="0" marR="0" algn="ctr">
                        <a:spcBef>
                          <a:spcPts val="0"/>
                        </a:spcBef>
                        <a:spcAft>
                          <a:spcPts val="0"/>
                        </a:spcAft>
                      </a:pPr>
                      <a:r>
                        <a:rPr lang="en-US" sz="1400" b="1" dirty="0">
                          <a:solidFill>
                            <a:schemeClr val="bg1"/>
                          </a:solidFill>
                          <a:effectLst/>
                          <a:latin typeface="+mn-lt"/>
                          <a:ea typeface="Times New Roman" panose="02020603050405020304" pitchFamily="18" charset="0"/>
                        </a:rPr>
                        <a:t>Gross Income Type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ctr">
                        <a:spcBef>
                          <a:spcPts val="0"/>
                        </a:spcBef>
                        <a:spcAft>
                          <a:spcPts val="0"/>
                        </a:spcAft>
                      </a:pPr>
                      <a:r>
                        <a:rPr lang="en-US" sz="1400" b="1" dirty="0">
                          <a:solidFill>
                            <a:schemeClr val="bg1"/>
                          </a:solidFill>
                          <a:effectLst/>
                          <a:latin typeface="+mn-lt"/>
                          <a:ea typeface="Times New Roman" panose="02020603050405020304" pitchFamily="18" charset="0"/>
                        </a:rPr>
                        <a:t>Types of Income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ctr">
                        <a:spcBef>
                          <a:spcPts val="0"/>
                        </a:spcBef>
                        <a:spcAft>
                          <a:spcPts val="0"/>
                        </a:spcAft>
                      </a:pPr>
                      <a:r>
                        <a:rPr lang="en-US" sz="1400" b="1" dirty="0">
                          <a:solidFill>
                            <a:schemeClr val="bg1"/>
                          </a:solidFill>
                          <a:effectLst/>
                          <a:latin typeface="+mn-lt"/>
                          <a:ea typeface="Times New Roman" panose="02020603050405020304" pitchFamily="18" charset="0"/>
                        </a:rPr>
                        <a:t>Gross Deduction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1099100044"/>
                  </a:ext>
                </a:extLst>
              </a:tr>
              <a:tr h="242784">
                <a:tc>
                  <a:txBody>
                    <a:bodyPr/>
                    <a:lstStyle/>
                    <a:p>
                      <a:pPr marL="0" marR="0">
                        <a:spcBef>
                          <a:spcPts val="0"/>
                        </a:spcBef>
                        <a:spcAft>
                          <a:spcPts val="0"/>
                        </a:spcAft>
                      </a:pPr>
                      <a:r>
                        <a:rPr lang="en-US" sz="1400" b="1" dirty="0">
                          <a:solidFill>
                            <a:schemeClr val="bg1"/>
                          </a:solidFill>
                          <a:effectLst/>
                          <a:latin typeface="+mn-lt"/>
                          <a:ea typeface="Times New Roman" panose="02020603050405020304" pitchFamily="18" charset="0"/>
                        </a:rPr>
                        <a:t>Fixed Income, not taxed</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spcBef>
                          <a:spcPts val="0"/>
                        </a:spcBef>
                        <a:spcAft>
                          <a:spcPts val="0"/>
                        </a:spcAft>
                      </a:pPr>
                      <a:r>
                        <a:rPr lang="en-US" sz="1400" b="1">
                          <a:solidFill>
                            <a:schemeClr val="bg1"/>
                          </a:solidFill>
                          <a:effectLst/>
                          <a:latin typeface="+mn-lt"/>
                          <a:ea typeface="Times New Roman" panose="02020603050405020304" pitchFamily="18" charset="0"/>
                        </a:rPr>
                        <a:t>SSA, SSDI, SSI, Pension, Unemployment, VA</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ctr">
                        <a:spcBef>
                          <a:spcPts val="0"/>
                        </a:spcBef>
                        <a:spcAft>
                          <a:spcPts val="0"/>
                        </a:spcAft>
                      </a:pPr>
                      <a:r>
                        <a:rPr lang="en-US" sz="1400" b="1" dirty="0">
                          <a:solidFill>
                            <a:schemeClr val="bg1"/>
                          </a:solidFill>
                          <a:effectLst/>
                          <a:latin typeface="+mn-lt"/>
                          <a:ea typeface="Times New Roman" panose="02020603050405020304" pitchFamily="18" charset="0"/>
                        </a:rPr>
                        <a:t>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4286887874"/>
                  </a:ext>
                </a:extLst>
              </a:tr>
              <a:tr h="242784">
                <a:tc>
                  <a:txBody>
                    <a:bodyPr/>
                    <a:lstStyle/>
                    <a:p>
                      <a:pPr marL="0" marR="0">
                        <a:spcBef>
                          <a:spcPts val="0"/>
                        </a:spcBef>
                        <a:spcAft>
                          <a:spcPts val="0"/>
                        </a:spcAft>
                      </a:pPr>
                      <a:r>
                        <a:rPr lang="en-US" sz="1400" b="1" dirty="0">
                          <a:solidFill>
                            <a:schemeClr val="bg1"/>
                          </a:solidFill>
                          <a:effectLst/>
                          <a:latin typeface="+mn-lt"/>
                          <a:ea typeface="Times New Roman" panose="02020603050405020304" pitchFamily="18" charset="0"/>
                        </a:rPr>
                        <a:t>Fixed income, taxed</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spcBef>
                          <a:spcPts val="0"/>
                        </a:spcBef>
                        <a:spcAft>
                          <a:spcPts val="0"/>
                        </a:spcAft>
                      </a:pPr>
                      <a:r>
                        <a:rPr lang="en-US" sz="1400" b="1" dirty="0">
                          <a:solidFill>
                            <a:schemeClr val="bg1"/>
                          </a:solidFill>
                          <a:effectLst/>
                          <a:latin typeface="+mn-lt"/>
                          <a:ea typeface="Times New Roman" panose="02020603050405020304" pitchFamily="18" charset="0"/>
                        </a:rPr>
                        <a:t>SSA, SSDI, Pension, Unemployment</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ctr">
                        <a:spcBef>
                          <a:spcPts val="0"/>
                        </a:spcBef>
                        <a:spcAft>
                          <a:spcPts val="0"/>
                        </a:spcAft>
                      </a:pPr>
                      <a:r>
                        <a:rPr lang="en-US" sz="1400" b="1" dirty="0">
                          <a:solidFill>
                            <a:schemeClr val="bg1"/>
                          </a:solidFill>
                          <a:effectLst/>
                          <a:latin typeface="+mn-lt"/>
                          <a:ea typeface="Times New Roman" panose="02020603050405020304" pitchFamily="18" charset="0"/>
                        </a:rPr>
                        <a:t>10%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2926611474"/>
                  </a:ext>
                </a:extLst>
              </a:tr>
              <a:tr h="242784">
                <a:tc>
                  <a:txBody>
                    <a:bodyPr/>
                    <a:lstStyle/>
                    <a:p>
                      <a:pPr marL="0" marR="0">
                        <a:spcBef>
                          <a:spcPts val="0"/>
                        </a:spcBef>
                        <a:spcAft>
                          <a:spcPts val="0"/>
                        </a:spcAft>
                      </a:pPr>
                      <a:r>
                        <a:rPr lang="en-US" sz="1400" b="1" dirty="0">
                          <a:solidFill>
                            <a:schemeClr val="bg1"/>
                          </a:solidFill>
                          <a:effectLst/>
                          <a:latin typeface="+mn-lt"/>
                          <a:ea typeface="Times New Roman" panose="02020603050405020304" pitchFamily="18" charset="0"/>
                        </a:rPr>
                        <a:t>Earned Income, taxed</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spcBef>
                          <a:spcPts val="0"/>
                        </a:spcBef>
                        <a:spcAft>
                          <a:spcPts val="0"/>
                        </a:spcAft>
                      </a:pPr>
                      <a:r>
                        <a:rPr lang="en-US" sz="1400" b="1" dirty="0">
                          <a:solidFill>
                            <a:schemeClr val="bg1"/>
                          </a:solidFill>
                          <a:effectLst/>
                          <a:latin typeface="+mn-lt"/>
                          <a:ea typeface="Times New Roman" panose="02020603050405020304" pitchFamily="18" charset="0"/>
                        </a:rPr>
                        <a:t>Regular earnings from a job</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ctr">
                        <a:spcBef>
                          <a:spcPts val="0"/>
                        </a:spcBef>
                        <a:spcAft>
                          <a:spcPts val="0"/>
                        </a:spcAft>
                      </a:pPr>
                      <a:r>
                        <a:rPr lang="en-US" sz="1400" b="1" dirty="0">
                          <a:solidFill>
                            <a:schemeClr val="bg1"/>
                          </a:solidFill>
                          <a:effectLst/>
                          <a:latin typeface="+mn-lt"/>
                          <a:ea typeface="Times New Roman" panose="02020603050405020304" pitchFamily="18" charset="0"/>
                        </a:rPr>
                        <a:t>20%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2471749765"/>
                  </a:ext>
                </a:extLst>
              </a:tr>
              <a:tr h="485569">
                <a:tc>
                  <a:txBody>
                    <a:bodyPr/>
                    <a:lstStyle/>
                    <a:p>
                      <a:pPr marL="0" marR="0">
                        <a:spcBef>
                          <a:spcPts val="0"/>
                        </a:spcBef>
                        <a:spcAft>
                          <a:spcPts val="0"/>
                        </a:spcAft>
                      </a:pPr>
                      <a:r>
                        <a:rPr lang="en-US" sz="1400" b="1" dirty="0">
                          <a:solidFill>
                            <a:schemeClr val="bg1"/>
                          </a:solidFill>
                          <a:effectLst/>
                          <a:latin typeface="+mn-lt"/>
                          <a:ea typeface="Times New Roman" panose="02020603050405020304" pitchFamily="18" charset="0"/>
                        </a:rPr>
                        <a:t>Self-Employment</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spcBef>
                          <a:spcPts val="0"/>
                        </a:spcBef>
                        <a:spcAft>
                          <a:spcPts val="0"/>
                        </a:spcAft>
                      </a:pPr>
                      <a:r>
                        <a:rPr lang="en-US" sz="1400" b="1" dirty="0">
                          <a:solidFill>
                            <a:schemeClr val="bg1"/>
                          </a:solidFill>
                          <a:effectLst/>
                          <a:latin typeface="+mn-lt"/>
                          <a:ea typeface="Times New Roman" panose="02020603050405020304" pitchFamily="18" charset="0"/>
                        </a:rPr>
                        <a:t>1040 or Any type of self-employment that has costs associated with it</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ctr">
                        <a:spcBef>
                          <a:spcPts val="0"/>
                        </a:spcBef>
                        <a:spcAft>
                          <a:spcPts val="0"/>
                        </a:spcAft>
                      </a:pPr>
                      <a:r>
                        <a:rPr lang="en-US" sz="1400" b="1" dirty="0">
                          <a:solidFill>
                            <a:schemeClr val="bg1"/>
                          </a:solidFill>
                          <a:effectLst/>
                          <a:latin typeface="+mn-lt"/>
                          <a:ea typeface="Times New Roman" panose="02020603050405020304" pitchFamily="18" charset="0"/>
                        </a:rPr>
                        <a:t>50%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3992008294"/>
                  </a:ext>
                </a:extLst>
              </a:tr>
              <a:tr h="242784">
                <a:tc>
                  <a:txBody>
                    <a:bodyPr/>
                    <a:lstStyle/>
                    <a:p>
                      <a:pPr marL="0" marR="0">
                        <a:spcBef>
                          <a:spcPts val="0"/>
                        </a:spcBef>
                        <a:spcAft>
                          <a:spcPts val="0"/>
                        </a:spcAft>
                      </a:pPr>
                      <a:r>
                        <a:rPr lang="en-US" sz="1400" b="1">
                          <a:solidFill>
                            <a:schemeClr val="bg1"/>
                          </a:solidFill>
                          <a:effectLst/>
                          <a:latin typeface="+mn-lt"/>
                          <a:ea typeface="Times New Roman" panose="02020603050405020304" pitchFamily="18" charset="0"/>
                        </a:rPr>
                        <a:t>Other Cash Income</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spcBef>
                          <a:spcPts val="0"/>
                        </a:spcBef>
                        <a:spcAft>
                          <a:spcPts val="0"/>
                        </a:spcAft>
                      </a:pPr>
                      <a:r>
                        <a:rPr lang="en-US" sz="1400" b="1" dirty="0">
                          <a:solidFill>
                            <a:schemeClr val="bg1"/>
                          </a:solidFill>
                          <a:effectLst/>
                          <a:latin typeface="+mn-lt"/>
                          <a:ea typeface="Times New Roman" panose="02020603050405020304" pitchFamily="18" charset="0"/>
                        </a:rPr>
                        <a:t>TANF, Child Support</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ctr">
                        <a:spcBef>
                          <a:spcPts val="0"/>
                        </a:spcBef>
                        <a:spcAft>
                          <a:spcPts val="0"/>
                        </a:spcAft>
                      </a:pPr>
                      <a:r>
                        <a:rPr lang="en-US" sz="1400" b="1" dirty="0">
                          <a:solidFill>
                            <a:schemeClr val="bg1"/>
                          </a:solidFill>
                          <a:effectLst/>
                          <a:latin typeface="+mn-lt"/>
                          <a:ea typeface="Times New Roman" panose="02020603050405020304" pitchFamily="18" charset="0"/>
                        </a:rPr>
                        <a:t>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3344577027"/>
                  </a:ext>
                </a:extLst>
              </a:tr>
            </a:tbl>
          </a:graphicData>
        </a:graphic>
      </p:graphicFrame>
    </p:spTree>
    <p:extLst>
      <p:ext uri="{BB962C8B-B14F-4D97-AF65-F5344CB8AC3E}">
        <p14:creationId xmlns:p14="http://schemas.microsoft.com/office/powerpoint/2010/main" val="3418209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D1CB2-6B5A-0F71-759C-BA6A1FBD4A94}"/>
              </a:ext>
            </a:extLst>
          </p:cNvPr>
          <p:cNvSpPr>
            <a:spLocks noGrp="1"/>
          </p:cNvSpPr>
          <p:nvPr>
            <p:ph type="title"/>
          </p:nvPr>
        </p:nvSpPr>
        <p:spPr>
          <a:xfrm>
            <a:off x="868959" y="136527"/>
            <a:ext cx="10515600" cy="1325563"/>
          </a:xfrm>
        </p:spPr>
        <p:txBody>
          <a:bodyPr/>
          <a:lstStyle/>
          <a:p>
            <a:r>
              <a:rPr lang="en-US" dirty="0"/>
              <a:t>Applying for CARES 	</a:t>
            </a:r>
          </a:p>
        </p:txBody>
      </p:sp>
      <p:sp>
        <p:nvSpPr>
          <p:cNvPr id="4" name="Slide Number Placeholder 3">
            <a:extLst>
              <a:ext uri="{FF2B5EF4-FFF2-40B4-BE49-F238E27FC236}">
                <a16:creationId xmlns:a16="http://schemas.microsoft.com/office/drawing/2014/main" id="{0449873B-5B6D-3DDD-7998-0EBB9B0C7926}"/>
              </a:ext>
            </a:extLst>
          </p:cNvPr>
          <p:cNvSpPr>
            <a:spLocks noGrp="1"/>
          </p:cNvSpPr>
          <p:nvPr>
            <p:ph type="sldNum" sz="quarter" idx="4"/>
          </p:nvPr>
        </p:nvSpPr>
        <p:spPr/>
        <p:txBody>
          <a:bodyPr/>
          <a:lstStyle/>
          <a:p>
            <a:fld id="{24F087FD-2E3A-464B-BCAB-4FA285FBA3B7}" type="slidenum">
              <a:rPr lang="en-US" smtClean="0"/>
              <a:pPr/>
              <a:t>4</a:t>
            </a:fld>
            <a:endParaRPr lang="en-US" dirty="0"/>
          </a:p>
        </p:txBody>
      </p:sp>
      <p:sp>
        <p:nvSpPr>
          <p:cNvPr id="5" name="Date Placeholder 4">
            <a:extLst>
              <a:ext uri="{FF2B5EF4-FFF2-40B4-BE49-F238E27FC236}">
                <a16:creationId xmlns:a16="http://schemas.microsoft.com/office/drawing/2014/main" id="{04BBEF52-F175-FC0E-AA77-F848A88E9EC7}"/>
              </a:ext>
            </a:extLst>
          </p:cNvPr>
          <p:cNvSpPr>
            <a:spLocks noGrp="1"/>
          </p:cNvSpPr>
          <p:nvPr>
            <p:ph type="dt" sz="half" idx="2"/>
          </p:nvPr>
        </p:nvSpPr>
        <p:spPr/>
        <p:txBody>
          <a:bodyPr/>
          <a:lstStyle/>
          <a:p>
            <a:fld id="{55520724-80F9-4566-9F6B-0D89BE550E5C}" type="datetime1">
              <a:rPr lang="en-US" smtClean="0"/>
              <a:t>6/23/2023</a:t>
            </a:fld>
            <a:endParaRPr lang="en-US" dirty="0"/>
          </a:p>
        </p:txBody>
      </p:sp>
      <p:sp>
        <p:nvSpPr>
          <p:cNvPr id="11" name="TextBox 10">
            <a:extLst>
              <a:ext uri="{FF2B5EF4-FFF2-40B4-BE49-F238E27FC236}">
                <a16:creationId xmlns:a16="http://schemas.microsoft.com/office/drawing/2014/main" id="{4F886A8E-8D33-FA4F-E1E5-68C3FDF38916}"/>
              </a:ext>
            </a:extLst>
          </p:cNvPr>
          <p:cNvSpPr txBox="1"/>
          <p:nvPr/>
        </p:nvSpPr>
        <p:spPr>
          <a:xfrm>
            <a:off x="807441" y="1200785"/>
            <a:ext cx="10851158" cy="5139869"/>
          </a:xfrm>
          <a:prstGeom prst="rect">
            <a:avLst/>
          </a:prstGeom>
          <a:noFill/>
        </p:spPr>
        <p:txBody>
          <a:bodyPr wrap="square" rtlCol="0">
            <a:spAutoFit/>
          </a:bodyPr>
          <a:lstStyle/>
          <a:p>
            <a:pPr marL="342900" indent="-342900">
              <a:lnSpc>
                <a:spcPct val="150000"/>
              </a:lnSpc>
              <a:spcAft>
                <a:spcPts val="1200"/>
              </a:spcAft>
              <a:buFont typeface="Arial" panose="020B0604020202020204" pitchFamily="34" charset="0"/>
              <a:buChar char="•"/>
              <a:tabLst>
                <a:tab pos="6057900" algn="r"/>
              </a:tabLst>
            </a:pPr>
            <a:r>
              <a:rPr lang="en-US" sz="2600" b="1" dirty="0">
                <a:solidFill>
                  <a:schemeClr val="accent1"/>
                </a:solidFill>
              </a:rPr>
              <a:t>Call or visit a Community Action Agency</a:t>
            </a:r>
          </a:p>
          <a:p>
            <a:pPr marL="342900" marR="0" indent="-342900">
              <a:lnSpc>
                <a:spcPct val="150000"/>
              </a:lnSpc>
              <a:spcAft>
                <a:spcPts val="1200"/>
              </a:spcAft>
              <a:buFont typeface="Arial" panose="020B0604020202020204" pitchFamily="34" charset="0"/>
              <a:buChar char="•"/>
              <a:tabLst>
                <a:tab pos="6057900" algn="r"/>
              </a:tabLst>
            </a:pPr>
            <a:r>
              <a:rPr lang="en-US" sz="2600" b="1" dirty="0">
                <a:solidFill>
                  <a:schemeClr val="accent1"/>
                </a:solidFill>
              </a:rPr>
              <a:t>Self-attest to being a qualifying household income</a:t>
            </a:r>
          </a:p>
          <a:p>
            <a:pPr marL="342900" marR="0" indent="-342900">
              <a:lnSpc>
                <a:spcPct val="150000"/>
              </a:lnSpc>
              <a:spcAft>
                <a:spcPts val="1200"/>
              </a:spcAft>
              <a:buFont typeface="Arial" panose="020B0604020202020204" pitchFamily="34" charset="0"/>
              <a:buChar char="•"/>
              <a:tabLst>
                <a:tab pos="6057900" algn="r"/>
              </a:tabLst>
            </a:pPr>
            <a:r>
              <a:rPr lang="en-US" sz="2600" b="1" dirty="0">
                <a:solidFill>
                  <a:schemeClr val="accent1"/>
                </a:solidFill>
              </a:rPr>
              <a:t>Complete an online form found on Cascade’s webpage</a:t>
            </a:r>
          </a:p>
          <a:p>
            <a:pPr marL="342900" marR="0" indent="-342900">
              <a:lnSpc>
                <a:spcPct val="150000"/>
              </a:lnSpc>
              <a:spcAft>
                <a:spcPts val="1200"/>
              </a:spcAft>
              <a:buFont typeface="Arial" panose="020B0604020202020204" pitchFamily="34" charset="0"/>
              <a:buChar char="•"/>
              <a:tabLst>
                <a:tab pos="6057900" algn="r"/>
              </a:tabLst>
            </a:pPr>
            <a:r>
              <a:rPr lang="en-US" sz="2600" b="1" dirty="0">
                <a:solidFill>
                  <a:schemeClr val="accent1"/>
                </a:solidFill>
              </a:rPr>
              <a:t>Mail or turn in a hardcopy application</a:t>
            </a:r>
          </a:p>
          <a:p>
            <a:pPr marR="0">
              <a:lnSpc>
                <a:spcPct val="150000"/>
              </a:lnSpc>
              <a:spcAft>
                <a:spcPts val="1200"/>
              </a:spcAft>
              <a:tabLst>
                <a:tab pos="6057900" algn="r"/>
              </a:tabLst>
            </a:pPr>
            <a:r>
              <a:rPr lang="en-US" sz="2600" b="1" dirty="0">
                <a:solidFill>
                  <a:schemeClr val="accent1"/>
                </a:solidFill>
              </a:rPr>
              <a:t>The agencies will act as the gateway for the CARES program as well as LIHEAP and other assistance programs. </a:t>
            </a:r>
          </a:p>
          <a:p>
            <a:pPr marR="0">
              <a:spcBef>
                <a:spcPts val="0"/>
              </a:spcBef>
              <a:spcAft>
                <a:spcPts val="0"/>
              </a:spcAft>
              <a:tabLst>
                <a:tab pos="6057900" algn="r"/>
              </a:tabLst>
            </a:pPr>
            <a:endParaRPr lang="en-US" sz="2200" dirty="0">
              <a:latin typeface="Calibri" panose="020F0502020204030204" pitchFamily="34" charset="0"/>
            </a:endParaRPr>
          </a:p>
          <a:p>
            <a:pPr marL="0" marR="0">
              <a:spcBef>
                <a:spcPts val="0"/>
              </a:spcBef>
              <a:spcAft>
                <a:spcPts val="0"/>
              </a:spcAft>
              <a:tabLst>
                <a:tab pos="6057900" algn="r"/>
              </a:tabLst>
            </a:pPr>
            <a:endParaRPr lang="en-US" sz="2200" dirty="0"/>
          </a:p>
        </p:txBody>
      </p:sp>
    </p:spTree>
    <p:extLst>
      <p:ext uri="{BB962C8B-B14F-4D97-AF65-F5344CB8AC3E}">
        <p14:creationId xmlns:p14="http://schemas.microsoft.com/office/powerpoint/2010/main" val="428572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D1CB2-6B5A-0F71-759C-BA6A1FBD4A94}"/>
              </a:ext>
            </a:extLst>
          </p:cNvPr>
          <p:cNvSpPr>
            <a:spLocks noGrp="1"/>
          </p:cNvSpPr>
          <p:nvPr>
            <p:ph type="title"/>
          </p:nvPr>
        </p:nvSpPr>
        <p:spPr>
          <a:xfrm>
            <a:off x="838200" y="247679"/>
            <a:ext cx="10515600" cy="1325563"/>
          </a:xfrm>
        </p:spPr>
        <p:txBody>
          <a:bodyPr/>
          <a:lstStyle/>
          <a:p>
            <a:r>
              <a:rPr lang="en-US" dirty="0"/>
              <a:t>CARES Rate and Arrearage Relief Percentages	</a:t>
            </a:r>
          </a:p>
        </p:txBody>
      </p:sp>
      <p:sp>
        <p:nvSpPr>
          <p:cNvPr id="4" name="Slide Number Placeholder 3">
            <a:extLst>
              <a:ext uri="{FF2B5EF4-FFF2-40B4-BE49-F238E27FC236}">
                <a16:creationId xmlns:a16="http://schemas.microsoft.com/office/drawing/2014/main" id="{0449873B-5B6D-3DDD-7998-0EBB9B0C7926}"/>
              </a:ext>
            </a:extLst>
          </p:cNvPr>
          <p:cNvSpPr>
            <a:spLocks noGrp="1"/>
          </p:cNvSpPr>
          <p:nvPr>
            <p:ph type="sldNum" sz="quarter" idx="4"/>
          </p:nvPr>
        </p:nvSpPr>
        <p:spPr/>
        <p:txBody>
          <a:bodyPr/>
          <a:lstStyle/>
          <a:p>
            <a:fld id="{24F087FD-2E3A-464B-BCAB-4FA285FBA3B7}" type="slidenum">
              <a:rPr lang="en-US" smtClean="0"/>
              <a:pPr/>
              <a:t>5</a:t>
            </a:fld>
            <a:endParaRPr lang="en-US" dirty="0"/>
          </a:p>
        </p:txBody>
      </p:sp>
      <p:sp>
        <p:nvSpPr>
          <p:cNvPr id="5" name="Date Placeholder 4">
            <a:extLst>
              <a:ext uri="{FF2B5EF4-FFF2-40B4-BE49-F238E27FC236}">
                <a16:creationId xmlns:a16="http://schemas.microsoft.com/office/drawing/2014/main" id="{04BBEF52-F175-FC0E-AA77-F848A88E9EC7}"/>
              </a:ext>
            </a:extLst>
          </p:cNvPr>
          <p:cNvSpPr>
            <a:spLocks noGrp="1"/>
          </p:cNvSpPr>
          <p:nvPr>
            <p:ph type="dt" sz="half" idx="2"/>
          </p:nvPr>
        </p:nvSpPr>
        <p:spPr/>
        <p:txBody>
          <a:bodyPr/>
          <a:lstStyle/>
          <a:p>
            <a:fld id="{55520724-80F9-4566-9F6B-0D89BE550E5C}" type="datetime1">
              <a:rPr lang="en-US" smtClean="0"/>
              <a:t>6/23/2023</a:t>
            </a:fld>
            <a:endParaRPr lang="en-US" dirty="0"/>
          </a:p>
        </p:txBody>
      </p:sp>
      <p:graphicFrame>
        <p:nvGraphicFramePr>
          <p:cNvPr id="7" name="Table 6">
            <a:extLst>
              <a:ext uri="{FF2B5EF4-FFF2-40B4-BE49-F238E27FC236}">
                <a16:creationId xmlns:a16="http://schemas.microsoft.com/office/drawing/2014/main" id="{D1B328A7-FDDF-7477-6491-58B97534005A}"/>
              </a:ext>
            </a:extLst>
          </p:cNvPr>
          <p:cNvGraphicFramePr>
            <a:graphicFrameLocks noGrp="1"/>
          </p:cNvGraphicFramePr>
          <p:nvPr>
            <p:extLst>
              <p:ext uri="{D42A27DB-BD31-4B8C-83A1-F6EECF244321}">
                <p14:modId xmlns:p14="http://schemas.microsoft.com/office/powerpoint/2010/main" val="3171654466"/>
              </p:ext>
            </p:extLst>
          </p:nvPr>
        </p:nvGraphicFramePr>
        <p:xfrm>
          <a:off x="1784664" y="1709892"/>
          <a:ext cx="8622671" cy="2918097"/>
        </p:xfrm>
        <a:graphic>
          <a:graphicData uri="http://schemas.openxmlformats.org/drawingml/2006/table">
            <a:tbl>
              <a:tblPr firstRow="1" firstCol="1" bandRow="1"/>
              <a:tblGrid>
                <a:gridCol w="955040">
                  <a:extLst>
                    <a:ext uri="{9D8B030D-6E8A-4147-A177-3AD203B41FA5}">
                      <a16:colId xmlns:a16="http://schemas.microsoft.com/office/drawing/2014/main" val="974888676"/>
                    </a:ext>
                  </a:extLst>
                </a:gridCol>
                <a:gridCol w="1574800">
                  <a:extLst>
                    <a:ext uri="{9D8B030D-6E8A-4147-A177-3AD203B41FA5}">
                      <a16:colId xmlns:a16="http://schemas.microsoft.com/office/drawing/2014/main" val="800618198"/>
                    </a:ext>
                  </a:extLst>
                </a:gridCol>
                <a:gridCol w="1680503">
                  <a:extLst>
                    <a:ext uri="{9D8B030D-6E8A-4147-A177-3AD203B41FA5}">
                      <a16:colId xmlns:a16="http://schemas.microsoft.com/office/drawing/2014/main" val="2917807445"/>
                    </a:ext>
                  </a:extLst>
                </a:gridCol>
                <a:gridCol w="2206164">
                  <a:extLst>
                    <a:ext uri="{9D8B030D-6E8A-4147-A177-3AD203B41FA5}">
                      <a16:colId xmlns:a16="http://schemas.microsoft.com/office/drawing/2014/main" val="465558159"/>
                    </a:ext>
                  </a:extLst>
                </a:gridCol>
                <a:gridCol w="2206164">
                  <a:extLst>
                    <a:ext uri="{9D8B030D-6E8A-4147-A177-3AD203B41FA5}">
                      <a16:colId xmlns:a16="http://schemas.microsoft.com/office/drawing/2014/main" val="1927103468"/>
                    </a:ext>
                  </a:extLst>
                </a:gridCol>
              </a:tblGrid>
              <a:tr h="376457">
                <a:tc>
                  <a:txBody>
                    <a:bodyPr/>
                    <a:lstStyle/>
                    <a:p>
                      <a:pPr marL="0" marR="0" algn="ctr">
                        <a:spcBef>
                          <a:spcPts val="0"/>
                        </a:spcBef>
                        <a:spcAft>
                          <a:spcPts val="0"/>
                        </a:spcAft>
                        <a:tabLst>
                          <a:tab pos="6057900" algn="r"/>
                        </a:tabLst>
                      </a:pPr>
                      <a:r>
                        <a:rPr lang="en-US" sz="2200" b="1" dirty="0">
                          <a:solidFill>
                            <a:schemeClr val="bg1"/>
                          </a:solidFill>
                          <a:effectLst/>
                          <a:latin typeface="Calibri" panose="020F0502020204030204" pitchFamily="34" charset="0"/>
                          <a:ea typeface="Times New Roman" panose="02020603050405020304" pitchFamily="18" charset="0"/>
                        </a:rPr>
                        <a:t> </a:t>
                      </a:r>
                      <a:endParaRPr lang="en-US" sz="2200" b="1"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gridSpan="2">
                  <a:txBody>
                    <a:bodyPr/>
                    <a:lstStyle/>
                    <a:p>
                      <a:pPr marL="0" marR="0" algn="ctr" defTabSz="914400" rtl="0" eaLnBrk="1" latinLnBrk="0" hangingPunct="1">
                        <a:spcBef>
                          <a:spcPts val="0"/>
                        </a:spcBef>
                        <a:spcAft>
                          <a:spcPts val="0"/>
                        </a:spcAft>
                        <a:tabLst>
                          <a:tab pos="6057900" algn="r"/>
                        </a:tabLst>
                      </a:pPr>
                      <a:r>
                        <a:rPr lang="en-US" sz="2200" b="1" kern="1200" dirty="0">
                          <a:solidFill>
                            <a:schemeClr val="bg1"/>
                          </a:solidFill>
                          <a:effectLst/>
                          <a:latin typeface="+mn-lt"/>
                          <a:ea typeface="Times New Roman" panose="02020603050405020304" pitchFamily="18" charset="0"/>
                          <a:cs typeface="+mn-cs"/>
                        </a:rPr>
                        <a:t>Income Tier Level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hMerge="1">
                  <a:txBody>
                    <a:bodyPr/>
                    <a:lstStyle/>
                    <a:p>
                      <a:endParaRPr lang="en-US"/>
                    </a:p>
                  </a:txBody>
                  <a:tcPr/>
                </a:tc>
                <a:tc rowSpan="2">
                  <a:txBody>
                    <a:bodyPr/>
                    <a:lstStyle/>
                    <a:p>
                      <a:pPr marL="0" marR="0" algn="ctr">
                        <a:spcBef>
                          <a:spcPts val="0"/>
                        </a:spcBef>
                        <a:spcAft>
                          <a:spcPts val="0"/>
                        </a:spcAft>
                        <a:tabLst>
                          <a:tab pos="6057900" algn="r"/>
                        </a:tabLst>
                      </a:pPr>
                      <a:endParaRPr lang="en-US" sz="2200" b="1" dirty="0">
                        <a:solidFill>
                          <a:schemeClr val="bg1"/>
                        </a:solidFill>
                        <a:effectLst/>
                        <a:latin typeface="+mn-lt"/>
                        <a:ea typeface="Times New Roman" panose="02020603050405020304" pitchFamily="18" charset="0"/>
                      </a:endParaRPr>
                    </a:p>
                    <a:p>
                      <a:pPr marL="0" marR="0" algn="ctr">
                        <a:spcBef>
                          <a:spcPts val="0"/>
                        </a:spcBef>
                        <a:spcAft>
                          <a:spcPts val="0"/>
                        </a:spcAft>
                        <a:tabLst>
                          <a:tab pos="6057900" algn="r"/>
                        </a:tabLst>
                      </a:pPr>
                      <a:endParaRPr lang="en-US" sz="2200" b="1" dirty="0">
                        <a:solidFill>
                          <a:schemeClr val="bg1"/>
                        </a:solidFill>
                        <a:effectLst/>
                        <a:latin typeface="+mn-lt"/>
                        <a:ea typeface="Times New Roman" panose="02020603050405020304" pitchFamily="18" charset="0"/>
                      </a:endParaRPr>
                    </a:p>
                    <a:p>
                      <a:pPr marL="0" marR="0" algn="ctr">
                        <a:spcBef>
                          <a:spcPts val="0"/>
                        </a:spcBef>
                        <a:spcAft>
                          <a:spcPts val="0"/>
                        </a:spcAft>
                        <a:tabLst>
                          <a:tab pos="6057900" algn="r"/>
                        </a:tabLst>
                      </a:pPr>
                      <a:r>
                        <a:rPr lang="en-US" sz="2200" b="1" dirty="0">
                          <a:solidFill>
                            <a:schemeClr val="bg1"/>
                          </a:solidFill>
                          <a:effectLst/>
                          <a:latin typeface="+mn-lt"/>
                          <a:ea typeface="Times New Roman" panose="02020603050405020304" pitchFamily="18" charset="0"/>
                        </a:rPr>
                        <a:t>Energy Discount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rowSpan="2">
                  <a:txBody>
                    <a:bodyPr/>
                    <a:lstStyle/>
                    <a:p>
                      <a:pPr marL="0" marR="0" algn="ctr">
                        <a:spcBef>
                          <a:spcPts val="0"/>
                        </a:spcBef>
                        <a:spcAft>
                          <a:spcPts val="0"/>
                        </a:spcAft>
                        <a:tabLst>
                          <a:tab pos="6057900" algn="r"/>
                        </a:tabLst>
                      </a:pPr>
                      <a:r>
                        <a:rPr lang="en-US" sz="2200" b="1" dirty="0">
                          <a:solidFill>
                            <a:schemeClr val="bg1"/>
                          </a:solidFill>
                          <a:effectLst/>
                          <a:latin typeface="+mn-lt"/>
                          <a:ea typeface="Times New Roman" panose="02020603050405020304" pitchFamily="18" charset="0"/>
                        </a:rPr>
                        <a:t>Arrearage Relief*</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solidFill>
                      <a:schemeClr val="tx1"/>
                    </a:solidFill>
                  </a:tcPr>
                </a:tc>
                <a:extLst>
                  <a:ext uri="{0D108BD9-81ED-4DB2-BD59-A6C34878D82A}">
                    <a16:rowId xmlns:a16="http://schemas.microsoft.com/office/drawing/2014/main" val="4175762114"/>
                  </a:ext>
                </a:extLst>
              </a:tr>
              <a:tr h="636071">
                <a:tc>
                  <a:txBody>
                    <a:bodyPr/>
                    <a:lstStyle/>
                    <a:p>
                      <a:pPr marL="0" marR="0" algn="ctr">
                        <a:spcBef>
                          <a:spcPts val="0"/>
                        </a:spcBef>
                        <a:spcAft>
                          <a:spcPts val="0"/>
                        </a:spcAft>
                        <a:tabLst>
                          <a:tab pos="6057900" algn="r"/>
                        </a:tabLst>
                      </a:pPr>
                      <a:endParaRPr lang="en-US" sz="2200" b="1" dirty="0">
                        <a:solidFill>
                          <a:schemeClr val="bg1"/>
                        </a:solidFill>
                        <a:effectLst/>
                        <a:latin typeface="+mn-lt"/>
                        <a:ea typeface="Times New Roman" panose="02020603050405020304" pitchFamily="18" charset="0"/>
                      </a:endParaRPr>
                    </a:p>
                    <a:p>
                      <a:pPr marL="0" marR="0" algn="ctr">
                        <a:spcBef>
                          <a:spcPts val="0"/>
                        </a:spcBef>
                        <a:spcAft>
                          <a:spcPts val="0"/>
                        </a:spcAft>
                        <a:tabLst>
                          <a:tab pos="6057900" algn="r"/>
                        </a:tabLst>
                      </a:pPr>
                      <a:r>
                        <a:rPr lang="en-US" sz="2200" b="1" dirty="0">
                          <a:solidFill>
                            <a:schemeClr val="bg1"/>
                          </a:solidFill>
                          <a:effectLst/>
                          <a:latin typeface="+mn-lt"/>
                          <a:ea typeface="Times New Roman" panose="02020603050405020304" pitchFamily="18" charset="0"/>
                        </a:rPr>
                        <a:t>Tier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ctr" defTabSz="914400" rtl="0" eaLnBrk="1" latinLnBrk="0" hangingPunct="1">
                        <a:spcBef>
                          <a:spcPts val="0"/>
                        </a:spcBef>
                        <a:spcAft>
                          <a:spcPts val="0"/>
                        </a:spcAft>
                        <a:tabLst>
                          <a:tab pos="6057900" algn="r"/>
                        </a:tabLst>
                      </a:pPr>
                      <a:endParaRPr lang="en-US" sz="2200" b="1" kern="1200" dirty="0">
                        <a:solidFill>
                          <a:schemeClr val="bg1"/>
                        </a:solidFill>
                        <a:effectLst/>
                        <a:latin typeface="+mn-lt"/>
                        <a:ea typeface="Times New Roman" panose="02020603050405020304" pitchFamily="18" charset="0"/>
                        <a:cs typeface="+mn-cs"/>
                      </a:endParaRPr>
                    </a:p>
                    <a:p>
                      <a:pPr marL="0" marR="0" algn="ctr" defTabSz="914400" rtl="0" eaLnBrk="1" latinLnBrk="0" hangingPunct="1">
                        <a:spcBef>
                          <a:spcPts val="0"/>
                        </a:spcBef>
                        <a:spcAft>
                          <a:spcPts val="0"/>
                        </a:spcAft>
                        <a:tabLst>
                          <a:tab pos="6057900" algn="r"/>
                        </a:tabLst>
                      </a:pPr>
                      <a:r>
                        <a:rPr lang="en-US" sz="2200" b="1" kern="1200" dirty="0">
                          <a:solidFill>
                            <a:schemeClr val="bg1"/>
                          </a:solidFill>
                          <a:effectLst/>
                          <a:latin typeface="+mn-lt"/>
                          <a:ea typeface="Times New Roman" panose="02020603050405020304" pitchFamily="18" charset="0"/>
                          <a:cs typeface="+mn-cs"/>
                        </a:rPr>
                        <a:t>FPL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ctr" defTabSz="914400" rtl="0" eaLnBrk="1" latinLnBrk="0" hangingPunct="1">
                        <a:spcBef>
                          <a:spcPts val="0"/>
                        </a:spcBef>
                        <a:spcAft>
                          <a:spcPts val="0"/>
                        </a:spcAft>
                        <a:tabLst>
                          <a:tab pos="6057900" algn="r"/>
                        </a:tabLst>
                      </a:pPr>
                      <a:endParaRPr lang="en-US" sz="2200" b="1" kern="1200" dirty="0">
                        <a:solidFill>
                          <a:schemeClr val="bg1"/>
                        </a:solidFill>
                        <a:effectLst/>
                        <a:latin typeface="+mn-lt"/>
                        <a:ea typeface="Times New Roman" panose="02020603050405020304" pitchFamily="18" charset="0"/>
                        <a:cs typeface="+mn-cs"/>
                      </a:endParaRPr>
                    </a:p>
                    <a:p>
                      <a:pPr marL="0" marR="0" algn="ctr" defTabSz="914400" rtl="0" eaLnBrk="1" latinLnBrk="0" hangingPunct="1">
                        <a:spcBef>
                          <a:spcPts val="0"/>
                        </a:spcBef>
                        <a:spcAft>
                          <a:spcPts val="0"/>
                        </a:spcAft>
                        <a:tabLst>
                          <a:tab pos="6057900" algn="r"/>
                        </a:tabLst>
                      </a:pPr>
                      <a:r>
                        <a:rPr lang="en-US" sz="2200" b="1" kern="1200" dirty="0">
                          <a:solidFill>
                            <a:schemeClr val="bg1"/>
                          </a:solidFill>
                          <a:effectLst/>
                          <a:latin typeface="+mn-lt"/>
                          <a:ea typeface="Times New Roman" panose="02020603050405020304" pitchFamily="18" charset="0"/>
                          <a:cs typeface="+mn-cs"/>
                        </a:rPr>
                        <a:t>AMI</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8323474"/>
                  </a:ext>
                </a:extLst>
              </a:tr>
              <a:tr h="376457">
                <a:tc>
                  <a:txBody>
                    <a:bodyPr/>
                    <a:lstStyle/>
                    <a:p>
                      <a:pPr marL="0" marR="0" algn="ctr">
                        <a:spcBef>
                          <a:spcPts val="0"/>
                        </a:spcBef>
                        <a:spcAft>
                          <a:spcPts val="0"/>
                        </a:spcAft>
                        <a:tabLst>
                          <a:tab pos="6057900" algn="r"/>
                        </a:tabLst>
                      </a:pPr>
                      <a:r>
                        <a:rPr lang="en-US" sz="2200" b="1">
                          <a:solidFill>
                            <a:schemeClr val="bg1"/>
                          </a:solidFill>
                          <a:effectLst/>
                          <a:latin typeface="+mn-lt"/>
                          <a:ea typeface="Times New Roman" panose="02020603050405020304" pitchFamily="18" charset="0"/>
                        </a:rPr>
                        <a:t>1</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ctr">
                        <a:spcBef>
                          <a:spcPts val="0"/>
                        </a:spcBef>
                        <a:spcAft>
                          <a:spcPts val="0"/>
                        </a:spcAft>
                        <a:tabLst>
                          <a:tab pos="6057900" algn="r"/>
                        </a:tabLst>
                      </a:pPr>
                      <a:r>
                        <a:rPr lang="en-US" sz="2200" b="1">
                          <a:solidFill>
                            <a:schemeClr val="bg1"/>
                          </a:solidFill>
                          <a:effectLst/>
                          <a:latin typeface="+mn-lt"/>
                          <a:ea typeface="Times New Roman" panose="02020603050405020304" pitchFamily="18" charset="0"/>
                        </a:rPr>
                        <a:t>0-20%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ctr">
                        <a:spcBef>
                          <a:spcPts val="0"/>
                        </a:spcBef>
                        <a:spcAft>
                          <a:spcPts val="0"/>
                        </a:spcAft>
                        <a:tabLst>
                          <a:tab pos="6057900" algn="r"/>
                        </a:tabLst>
                      </a:pPr>
                      <a:r>
                        <a:rPr lang="en-US" sz="2200" b="1">
                          <a:solidFill>
                            <a:schemeClr val="bg1"/>
                          </a:solidFill>
                          <a:effectLst/>
                          <a:latin typeface="+mn-lt"/>
                          <a:ea typeface="Times New Roman" panose="02020603050405020304" pitchFamily="18" charset="0"/>
                        </a:rPr>
                        <a:t>0-4%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ctr">
                        <a:spcBef>
                          <a:spcPts val="0"/>
                        </a:spcBef>
                        <a:spcAft>
                          <a:spcPts val="0"/>
                        </a:spcAft>
                        <a:tabLst>
                          <a:tab pos="6057900" algn="r"/>
                        </a:tabLst>
                      </a:pPr>
                      <a:r>
                        <a:rPr lang="en-US" sz="2200" b="1" dirty="0">
                          <a:solidFill>
                            <a:schemeClr val="bg1"/>
                          </a:solidFill>
                          <a:effectLst/>
                          <a:latin typeface="+mn-lt"/>
                          <a:ea typeface="Times New Roman" panose="02020603050405020304" pitchFamily="18" charset="0"/>
                        </a:rPr>
                        <a:t>90%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ctr" defTabSz="914400" rtl="0" eaLnBrk="1" latinLnBrk="0" hangingPunct="1">
                        <a:lnSpc>
                          <a:spcPct val="115000"/>
                        </a:lnSpc>
                        <a:spcBef>
                          <a:spcPts val="0"/>
                        </a:spcBef>
                        <a:spcAft>
                          <a:spcPts val="0"/>
                        </a:spcAft>
                        <a:tabLst>
                          <a:tab pos="6057900" algn="r"/>
                        </a:tabLst>
                      </a:pPr>
                      <a:r>
                        <a:rPr lang="en-US" sz="2200" b="1" kern="1200" dirty="0">
                          <a:solidFill>
                            <a:schemeClr val="bg1"/>
                          </a:solidFill>
                          <a:effectLst/>
                          <a:latin typeface="+mn-lt"/>
                          <a:ea typeface="Times New Roman" panose="02020603050405020304" pitchFamily="18" charset="0"/>
                          <a:cs typeface="+mn-cs"/>
                        </a:rPr>
                        <a:t>100%</a:t>
                      </a:r>
                      <a:endParaRPr lang="en-US" sz="2200" b="1" kern="1200" dirty="0">
                        <a:solidFill>
                          <a:schemeClr val="bg1"/>
                        </a:solidFill>
                        <a:effectLst/>
                        <a:latin typeface="+mn-lt"/>
                        <a:ea typeface="Calibri" panose="020F0502020204030204" pitchFamily="34" charset="0"/>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3714253742"/>
                  </a:ext>
                </a:extLst>
              </a:tr>
              <a:tr h="376457">
                <a:tc>
                  <a:txBody>
                    <a:bodyPr/>
                    <a:lstStyle/>
                    <a:p>
                      <a:pPr marL="0" marR="0" algn="ctr">
                        <a:spcBef>
                          <a:spcPts val="0"/>
                        </a:spcBef>
                        <a:spcAft>
                          <a:spcPts val="0"/>
                        </a:spcAft>
                        <a:tabLst>
                          <a:tab pos="6057900" algn="r"/>
                        </a:tabLst>
                      </a:pPr>
                      <a:r>
                        <a:rPr lang="en-US" sz="2200" b="1">
                          <a:solidFill>
                            <a:schemeClr val="bg1"/>
                          </a:solidFill>
                          <a:effectLst/>
                          <a:latin typeface="+mn-lt"/>
                          <a:ea typeface="Times New Roman" panose="02020603050405020304" pitchFamily="18" charset="0"/>
                        </a:rPr>
                        <a:t>2</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ctr">
                        <a:spcBef>
                          <a:spcPts val="0"/>
                        </a:spcBef>
                        <a:spcAft>
                          <a:spcPts val="0"/>
                        </a:spcAft>
                        <a:tabLst>
                          <a:tab pos="6057900" algn="r"/>
                        </a:tabLst>
                      </a:pPr>
                      <a:r>
                        <a:rPr lang="en-US" sz="2200" b="1">
                          <a:solidFill>
                            <a:schemeClr val="bg1"/>
                          </a:solidFill>
                          <a:effectLst/>
                          <a:latin typeface="+mn-lt"/>
                          <a:ea typeface="Times New Roman" panose="02020603050405020304" pitchFamily="18" charset="0"/>
                        </a:rPr>
                        <a:t>21-50%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ctr">
                        <a:spcBef>
                          <a:spcPts val="0"/>
                        </a:spcBef>
                        <a:spcAft>
                          <a:spcPts val="0"/>
                        </a:spcAft>
                        <a:tabLst>
                          <a:tab pos="6057900" algn="r"/>
                        </a:tabLst>
                      </a:pPr>
                      <a:r>
                        <a:rPr lang="en-US" sz="2200" b="1">
                          <a:solidFill>
                            <a:schemeClr val="bg1"/>
                          </a:solidFill>
                          <a:effectLst/>
                          <a:latin typeface="+mn-lt"/>
                          <a:ea typeface="Times New Roman" panose="02020603050405020304" pitchFamily="18" charset="0"/>
                        </a:rPr>
                        <a:t>5-12%</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ctr">
                        <a:spcBef>
                          <a:spcPts val="0"/>
                        </a:spcBef>
                        <a:spcAft>
                          <a:spcPts val="0"/>
                        </a:spcAft>
                        <a:tabLst>
                          <a:tab pos="6057900" algn="r"/>
                        </a:tabLst>
                      </a:pPr>
                      <a:r>
                        <a:rPr lang="en-US" sz="2200" b="1" dirty="0">
                          <a:solidFill>
                            <a:schemeClr val="bg1"/>
                          </a:solidFill>
                          <a:effectLst/>
                          <a:latin typeface="+mn-lt"/>
                          <a:ea typeface="Times New Roman" panose="02020603050405020304" pitchFamily="18" charset="0"/>
                        </a:rPr>
                        <a:t>71%</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ctr" defTabSz="914400" rtl="0" eaLnBrk="1" latinLnBrk="0" hangingPunct="1">
                        <a:lnSpc>
                          <a:spcPct val="115000"/>
                        </a:lnSpc>
                        <a:spcBef>
                          <a:spcPts val="0"/>
                        </a:spcBef>
                        <a:spcAft>
                          <a:spcPts val="0"/>
                        </a:spcAft>
                        <a:tabLst>
                          <a:tab pos="6057900" algn="r"/>
                        </a:tabLst>
                      </a:pPr>
                      <a:r>
                        <a:rPr lang="en-US" sz="2200" b="1" kern="1200" dirty="0">
                          <a:solidFill>
                            <a:schemeClr val="bg1"/>
                          </a:solidFill>
                          <a:effectLst/>
                          <a:latin typeface="+mn-lt"/>
                          <a:ea typeface="Times New Roman" panose="02020603050405020304" pitchFamily="18" charset="0"/>
                          <a:cs typeface="+mn-cs"/>
                        </a:rPr>
                        <a:t>100%</a:t>
                      </a:r>
                      <a:endParaRPr lang="en-US" sz="2200" b="1" kern="1200" dirty="0">
                        <a:solidFill>
                          <a:schemeClr val="bg1"/>
                        </a:solidFill>
                        <a:effectLst/>
                        <a:latin typeface="+mn-lt"/>
                        <a:ea typeface="Calibri" panose="020F0502020204030204" pitchFamily="34" charset="0"/>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2160428466"/>
                  </a:ext>
                </a:extLst>
              </a:tr>
              <a:tr h="376457">
                <a:tc>
                  <a:txBody>
                    <a:bodyPr/>
                    <a:lstStyle/>
                    <a:p>
                      <a:pPr marL="0" marR="0" algn="ctr">
                        <a:spcBef>
                          <a:spcPts val="0"/>
                        </a:spcBef>
                        <a:spcAft>
                          <a:spcPts val="0"/>
                        </a:spcAft>
                        <a:tabLst>
                          <a:tab pos="6057900" algn="r"/>
                        </a:tabLst>
                      </a:pPr>
                      <a:r>
                        <a:rPr lang="en-US" sz="2200" b="1">
                          <a:solidFill>
                            <a:schemeClr val="bg1"/>
                          </a:solidFill>
                          <a:effectLst/>
                          <a:latin typeface="+mn-lt"/>
                          <a:ea typeface="Times New Roman" panose="02020603050405020304" pitchFamily="18" charset="0"/>
                        </a:rPr>
                        <a:t>3</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ctr">
                        <a:spcBef>
                          <a:spcPts val="0"/>
                        </a:spcBef>
                        <a:spcAft>
                          <a:spcPts val="0"/>
                        </a:spcAft>
                        <a:tabLst>
                          <a:tab pos="6057900" algn="r"/>
                        </a:tabLst>
                      </a:pPr>
                      <a:r>
                        <a:rPr lang="en-US" sz="2200" b="1">
                          <a:solidFill>
                            <a:schemeClr val="bg1"/>
                          </a:solidFill>
                          <a:effectLst/>
                          <a:latin typeface="+mn-lt"/>
                          <a:ea typeface="Times New Roman" panose="02020603050405020304" pitchFamily="18" charset="0"/>
                        </a:rPr>
                        <a:t>51-100%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ctr">
                        <a:spcBef>
                          <a:spcPts val="0"/>
                        </a:spcBef>
                        <a:spcAft>
                          <a:spcPts val="0"/>
                        </a:spcAft>
                        <a:tabLst>
                          <a:tab pos="6057900" algn="r"/>
                        </a:tabLst>
                      </a:pPr>
                      <a:r>
                        <a:rPr lang="en-US" sz="2200" b="1">
                          <a:solidFill>
                            <a:schemeClr val="bg1"/>
                          </a:solidFill>
                          <a:effectLst/>
                          <a:latin typeface="+mn-lt"/>
                          <a:ea typeface="Times New Roman" panose="02020603050405020304" pitchFamily="18" charset="0"/>
                        </a:rPr>
                        <a:t>13-24%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ctr">
                        <a:spcBef>
                          <a:spcPts val="0"/>
                        </a:spcBef>
                        <a:spcAft>
                          <a:spcPts val="0"/>
                        </a:spcAft>
                        <a:tabLst>
                          <a:tab pos="6057900" algn="r"/>
                        </a:tabLst>
                      </a:pPr>
                      <a:r>
                        <a:rPr lang="en-US" sz="2200" b="1" dirty="0">
                          <a:solidFill>
                            <a:schemeClr val="bg1"/>
                          </a:solidFill>
                          <a:effectLst/>
                          <a:latin typeface="+mn-lt"/>
                          <a:ea typeface="Times New Roman" panose="02020603050405020304" pitchFamily="18" charset="0"/>
                        </a:rPr>
                        <a:t>40%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ctr" defTabSz="914400" rtl="0" eaLnBrk="1" latinLnBrk="0" hangingPunct="1">
                        <a:lnSpc>
                          <a:spcPct val="115000"/>
                        </a:lnSpc>
                        <a:spcBef>
                          <a:spcPts val="0"/>
                        </a:spcBef>
                        <a:spcAft>
                          <a:spcPts val="0"/>
                        </a:spcAft>
                        <a:tabLst>
                          <a:tab pos="6057900" algn="r"/>
                        </a:tabLst>
                      </a:pPr>
                      <a:r>
                        <a:rPr lang="en-US" sz="2200" b="1" kern="1200" dirty="0">
                          <a:solidFill>
                            <a:schemeClr val="bg1"/>
                          </a:solidFill>
                          <a:effectLst/>
                          <a:latin typeface="+mn-lt"/>
                          <a:ea typeface="Times New Roman" panose="02020603050405020304" pitchFamily="18" charset="0"/>
                          <a:cs typeface="+mn-cs"/>
                        </a:rPr>
                        <a:t>90%</a:t>
                      </a:r>
                      <a:endParaRPr lang="en-US" sz="2200" b="1" kern="1200" dirty="0">
                        <a:solidFill>
                          <a:schemeClr val="bg1"/>
                        </a:solidFill>
                        <a:effectLst/>
                        <a:latin typeface="+mn-lt"/>
                        <a:ea typeface="Calibri" panose="020F0502020204030204" pitchFamily="34" charset="0"/>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2233526592"/>
                  </a:ext>
                </a:extLst>
              </a:tr>
              <a:tr h="376457">
                <a:tc>
                  <a:txBody>
                    <a:bodyPr/>
                    <a:lstStyle/>
                    <a:p>
                      <a:pPr marL="0" marR="0" algn="ctr">
                        <a:spcBef>
                          <a:spcPts val="0"/>
                        </a:spcBef>
                        <a:spcAft>
                          <a:spcPts val="0"/>
                        </a:spcAft>
                        <a:tabLst>
                          <a:tab pos="6057900" algn="r"/>
                        </a:tabLst>
                      </a:pPr>
                      <a:r>
                        <a:rPr lang="en-US" sz="2200" b="1">
                          <a:solidFill>
                            <a:schemeClr val="bg1"/>
                          </a:solidFill>
                          <a:effectLst/>
                          <a:latin typeface="+mn-lt"/>
                          <a:ea typeface="Times New Roman" panose="02020603050405020304" pitchFamily="18" charset="0"/>
                        </a:rPr>
                        <a:t>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ctr">
                        <a:spcBef>
                          <a:spcPts val="0"/>
                        </a:spcBef>
                        <a:spcAft>
                          <a:spcPts val="0"/>
                        </a:spcAft>
                        <a:tabLst>
                          <a:tab pos="6057900" algn="r"/>
                        </a:tabLst>
                      </a:pPr>
                      <a:r>
                        <a:rPr lang="en-US" sz="2200" b="1" dirty="0">
                          <a:solidFill>
                            <a:schemeClr val="bg1"/>
                          </a:solidFill>
                          <a:effectLst/>
                          <a:latin typeface="+mn-lt"/>
                          <a:ea typeface="Times New Roman" panose="02020603050405020304" pitchFamily="18" charset="0"/>
                        </a:rPr>
                        <a:t>101-150%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ctr">
                        <a:spcBef>
                          <a:spcPts val="0"/>
                        </a:spcBef>
                        <a:spcAft>
                          <a:spcPts val="0"/>
                        </a:spcAft>
                        <a:tabLst>
                          <a:tab pos="6057900" algn="r"/>
                        </a:tabLst>
                      </a:pPr>
                      <a:r>
                        <a:rPr lang="en-US" sz="2200" b="1">
                          <a:solidFill>
                            <a:schemeClr val="bg1"/>
                          </a:solidFill>
                          <a:effectLst/>
                          <a:latin typeface="+mn-lt"/>
                          <a:ea typeface="Times New Roman" panose="02020603050405020304" pitchFamily="18" charset="0"/>
                        </a:rPr>
                        <a:t>15-36%</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ctr">
                        <a:spcBef>
                          <a:spcPts val="0"/>
                        </a:spcBef>
                        <a:spcAft>
                          <a:spcPts val="0"/>
                        </a:spcAft>
                        <a:tabLst>
                          <a:tab pos="6057900" algn="r"/>
                        </a:tabLst>
                      </a:pPr>
                      <a:r>
                        <a:rPr lang="en-US" sz="2200" b="1" dirty="0">
                          <a:solidFill>
                            <a:schemeClr val="bg1"/>
                          </a:solidFill>
                          <a:effectLst/>
                          <a:latin typeface="+mn-lt"/>
                          <a:ea typeface="Times New Roman" panose="02020603050405020304" pitchFamily="18" charset="0"/>
                        </a:rPr>
                        <a:t>15%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ctr" defTabSz="914400" rtl="0" eaLnBrk="1" latinLnBrk="0" hangingPunct="1">
                        <a:lnSpc>
                          <a:spcPct val="115000"/>
                        </a:lnSpc>
                        <a:spcBef>
                          <a:spcPts val="0"/>
                        </a:spcBef>
                        <a:spcAft>
                          <a:spcPts val="0"/>
                        </a:spcAft>
                        <a:tabLst>
                          <a:tab pos="6057900" algn="r"/>
                        </a:tabLst>
                      </a:pPr>
                      <a:r>
                        <a:rPr lang="en-US" sz="2200" b="1" kern="1200" dirty="0">
                          <a:solidFill>
                            <a:schemeClr val="bg1"/>
                          </a:solidFill>
                          <a:effectLst/>
                          <a:latin typeface="+mn-lt"/>
                          <a:ea typeface="Times New Roman" panose="02020603050405020304" pitchFamily="18" charset="0"/>
                          <a:cs typeface="+mn-cs"/>
                        </a:rPr>
                        <a:t>70%</a:t>
                      </a:r>
                      <a:endParaRPr lang="en-US" sz="2200" b="1" kern="1200" dirty="0">
                        <a:solidFill>
                          <a:schemeClr val="bg1"/>
                        </a:solidFill>
                        <a:effectLst/>
                        <a:latin typeface="+mn-lt"/>
                        <a:ea typeface="Calibri" panose="020F0502020204030204" pitchFamily="34" charset="0"/>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857882201"/>
                  </a:ext>
                </a:extLst>
              </a:tr>
              <a:tr h="0">
                <a:tc>
                  <a:txBody>
                    <a:bodyPr/>
                    <a:lstStyle/>
                    <a:p>
                      <a:pPr marL="0" marR="0" algn="ctr">
                        <a:spcBef>
                          <a:spcPts val="0"/>
                        </a:spcBef>
                        <a:spcAft>
                          <a:spcPts val="0"/>
                        </a:spcAft>
                        <a:tabLst>
                          <a:tab pos="6057900" algn="r"/>
                        </a:tabLst>
                      </a:pPr>
                      <a:r>
                        <a:rPr lang="en-US" sz="2200" b="1">
                          <a:solidFill>
                            <a:schemeClr val="bg1"/>
                          </a:solidFill>
                          <a:effectLst/>
                          <a:latin typeface="+mn-lt"/>
                          <a:ea typeface="Times New Roman" panose="02020603050405020304" pitchFamily="18" charset="0"/>
                        </a:rPr>
                        <a:t>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ctr">
                        <a:spcBef>
                          <a:spcPts val="0"/>
                        </a:spcBef>
                        <a:spcAft>
                          <a:spcPts val="0"/>
                        </a:spcAft>
                        <a:tabLst>
                          <a:tab pos="6057900" algn="r"/>
                        </a:tabLst>
                      </a:pPr>
                      <a:r>
                        <a:rPr lang="en-US" sz="2200" b="1">
                          <a:solidFill>
                            <a:schemeClr val="bg1"/>
                          </a:solidFill>
                          <a:effectLst/>
                          <a:latin typeface="+mn-lt"/>
                          <a:ea typeface="Times New Roman" panose="02020603050405020304" pitchFamily="18" charset="0"/>
                        </a:rPr>
                        <a:t>151-200%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ctr">
                        <a:spcBef>
                          <a:spcPts val="0"/>
                        </a:spcBef>
                        <a:spcAft>
                          <a:spcPts val="0"/>
                        </a:spcAft>
                        <a:tabLst>
                          <a:tab pos="6057900" algn="r"/>
                        </a:tabLst>
                      </a:pPr>
                      <a:r>
                        <a:rPr lang="en-US" sz="2200" b="1">
                          <a:solidFill>
                            <a:schemeClr val="bg1"/>
                          </a:solidFill>
                          <a:effectLst/>
                          <a:latin typeface="+mn-lt"/>
                          <a:ea typeface="Times New Roman" panose="02020603050405020304" pitchFamily="18" charset="0"/>
                        </a:rPr>
                        <a:t>37-80%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ctr">
                        <a:spcBef>
                          <a:spcPts val="0"/>
                        </a:spcBef>
                        <a:spcAft>
                          <a:spcPts val="0"/>
                        </a:spcAft>
                        <a:tabLst>
                          <a:tab pos="6057900" algn="r"/>
                        </a:tabLst>
                      </a:pPr>
                      <a:r>
                        <a:rPr lang="en-US" sz="2200" b="1" dirty="0">
                          <a:solidFill>
                            <a:schemeClr val="bg1"/>
                          </a:solidFill>
                          <a:effectLst/>
                          <a:latin typeface="+mn-lt"/>
                          <a:ea typeface="Times New Roman" panose="02020603050405020304" pitchFamily="18" charset="0"/>
                        </a:rPr>
                        <a:t>8%</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ctr" defTabSz="914400" rtl="0" eaLnBrk="1" latinLnBrk="0" hangingPunct="1">
                        <a:lnSpc>
                          <a:spcPct val="115000"/>
                        </a:lnSpc>
                        <a:spcBef>
                          <a:spcPts val="0"/>
                        </a:spcBef>
                        <a:spcAft>
                          <a:spcPts val="0"/>
                        </a:spcAft>
                        <a:tabLst>
                          <a:tab pos="6057900" algn="r"/>
                        </a:tabLst>
                      </a:pPr>
                      <a:r>
                        <a:rPr lang="en-US" sz="2200" b="1" kern="1200" dirty="0">
                          <a:solidFill>
                            <a:schemeClr val="bg1"/>
                          </a:solidFill>
                          <a:effectLst/>
                          <a:latin typeface="+mn-lt"/>
                          <a:ea typeface="Times New Roman" panose="02020603050405020304" pitchFamily="18" charset="0"/>
                          <a:cs typeface="+mn-cs"/>
                        </a:rPr>
                        <a:t>50%</a:t>
                      </a:r>
                      <a:endParaRPr lang="en-US" sz="2200" b="1" kern="1200" dirty="0">
                        <a:solidFill>
                          <a:schemeClr val="bg1"/>
                        </a:solidFill>
                        <a:effectLst/>
                        <a:latin typeface="+mn-lt"/>
                        <a:ea typeface="Calibri" panose="020F0502020204030204" pitchFamily="34" charset="0"/>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2340212606"/>
                  </a:ext>
                </a:extLst>
              </a:tr>
            </a:tbl>
          </a:graphicData>
        </a:graphic>
      </p:graphicFrame>
      <p:sp>
        <p:nvSpPr>
          <p:cNvPr id="3" name="TextBox 2">
            <a:extLst>
              <a:ext uri="{FF2B5EF4-FFF2-40B4-BE49-F238E27FC236}">
                <a16:creationId xmlns:a16="http://schemas.microsoft.com/office/drawing/2014/main" id="{C654C9E0-54B1-CE70-4E55-016AF8842FBE}"/>
              </a:ext>
            </a:extLst>
          </p:cNvPr>
          <p:cNvSpPr txBox="1"/>
          <p:nvPr/>
        </p:nvSpPr>
        <p:spPr>
          <a:xfrm>
            <a:off x="1694576" y="4805576"/>
            <a:ext cx="9487949" cy="1036181"/>
          </a:xfrm>
          <a:prstGeom prst="rect">
            <a:avLst/>
          </a:prstGeom>
          <a:noFill/>
        </p:spPr>
        <p:txBody>
          <a:bodyPr wrap="square" rtlCol="0">
            <a:spAutoFit/>
          </a:bodyPr>
          <a:lstStyle/>
          <a:p>
            <a:pPr marL="342900" indent="-342900">
              <a:lnSpc>
                <a:spcPct val="150000"/>
              </a:lnSpc>
              <a:spcAft>
                <a:spcPts val="1200"/>
              </a:spcAft>
              <a:buFont typeface="Arial" panose="020B0604020202020204" pitchFamily="34" charset="0"/>
              <a:buChar char="•"/>
              <a:tabLst>
                <a:tab pos="6057900" algn="r"/>
              </a:tabLst>
            </a:pPr>
            <a:r>
              <a:rPr lang="en-US" b="1" dirty="0">
                <a:solidFill>
                  <a:schemeClr val="accent1"/>
                </a:solidFill>
              </a:rPr>
              <a:t>Arrearage relief will be provided upfront rather than over a 12-month period.</a:t>
            </a:r>
          </a:p>
          <a:p>
            <a:pPr marL="342900" indent="-342900">
              <a:lnSpc>
                <a:spcPct val="150000"/>
              </a:lnSpc>
              <a:spcAft>
                <a:spcPts val="1200"/>
              </a:spcAft>
              <a:buFont typeface="Arial" panose="020B0604020202020204" pitchFamily="34" charset="0"/>
              <a:buChar char="•"/>
              <a:tabLst>
                <a:tab pos="6057900" algn="r"/>
              </a:tabLst>
            </a:pPr>
            <a:r>
              <a:rPr lang="en-US" b="1" dirty="0">
                <a:solidFill>
                  <a:schemeClr val="accent1"/>
                </a:solidFill>
              </a:rPr>
              <a:t>Arrearage relief is capped at $1,000 once per 24-month program term (tentative agreement). </a:t>
            </a:r>
          </a:p>
        </p:txBody>
      </p:sp>
    </p:spTree>
    <p:extLst>
      <p:ext uri="{BB962C8B-B14F-4D97-AF65-F5344CB8AC3E}">
        <p14:creationId xmlns:p14="http://schemas.microsoft.com/office/powerpoint/2010/main" val="1763292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63074-DC38-9212-A7F3-6B3F85EAD604}"/>
              </a:ext>
            </a:extLst>
          </p:cNvPr>
          <p:cNvSpPr>
            <a:spLocks noGrp="1"/>
          </p:cNvSpPr>
          <p:nvPr>
            <p:ph type="title"/>
          </p:nvPr>
        </p:nvSpPr>
        <p:spPr>
          <a:xfrm>
            <a:off x="838200" y="69025"/>
            <a:ext cx="10515600" cy="941170"/>
          </a:xfrm>
        </p:spPr>
        <p:txBody>
          <a:bodyPr/>
          <a:lstStyle/>
          <a:p>
            <a:r>
              <a:rPr lang="en-US" dirty="0"/>
              <a:t>Post-Qualification Income Verification</a:t>
            </a:r>
          </a:p>
        </p:txBody>
      </p:sp>
      <p:sp>
        <p:nvSpPr>
          <p:cNvPr id="4" name="Slide Number Placeholder 3">
            <a:extLst>
              <a:ext uri="{FF2B5EF4-FFF2-40B4-BE49-F238E27FC236}">
                <a16:creationId xmlns:a16="http://schemas.microsoft.com/office/drawing/2014/main" id="{E5FE6295-9AF8-566F-0968-178288513C3E}"/>
              </a:ext>
            </a:extLst>
          </p:cNvPr>
          <p:cNvSpPr>
            <a:spLocks noGrp="1"/>
          </p:cNvSpPr>
          <p:nvPr>
            <p:ph type="sldNum" sz="quarter" idx="4"/>
          </p:nvPr>
        </p:nvSpPr>
        <p:spPr/>
        <p:txBody>
          <a:bodyPr/>
          <a:lstStyle/>
          <a:p>
            <a:fld id="{24F087FD-2E3A-464B-BCAB-4FA285FBA3B7}" type="slidenum">
              <a:rPr lang="en-US" smtClean="0"/>
              <a:pPr/>
              <a:t>6</a:t>
            </a:fld>
            <a:endParaRPr lang="en-US" dirty="0"/>
          </a:p>
        </p:txBody>
      </p:sp>
      <p:sp>
        <p:nvSpPr>
          <p:cNvPr id="5" name="Date Placeholder 4">
            <a:extLst>
              <a:ext uri="{FF2B5EF4-FFF2-40B4-BE49-F238E27FC236}">
                <a16:creationId xmlns:a16="http://schemas.microsoft.com/office/drawing/2014/main" id="{9802AC54-85A5-D44F-26DE-C815D083C468}"/>
              </a:ext>
            </a:extLst>
          </p:cNvPr>
          <p:cNvSpPr>
            <a:spLocks noGrp="1"/>
          </p:cNvSpPr>
          <p:nvPr>
            <p:ph type="dt" sz="half" idx="2"/>
          </p:nvPr>
        </p:nvSpPr>
        <p:spPr/>
        <p:txBody>
          <a:bodyPr/>
          <a:lstStyle/>
          <a:p>
            <a:fld id="{55520724-80F9-4566-9F6B-0D89BE550E5C}" type="datetime1">
              <a:rPr lang="en-US" smtClean="0"/>
              <a:t>6/23/2023</a:t>
            </a:fld>
            <a:endParaRPr lang="en-US" dirty="0"/>
          </a:p>
        </p:txBody>
      </p:sp>
      <p:sp>
        <p:nvSpPr>
          <p:cNvPr id="7" name="TextBox 6">
            <a:extLst>
              <a:ext uri="{FF2B5EF4-FFF2-40B4-BE49-F238E27FC236}">
                <a16:creationId xmlns:a16="http://schemas.microsoft.com/office/drawing/2014/main" id="{52D58B07-F20F-ECDF-080F-CB3364913D16}"/>
              </a:ext>
            </a:extLst>
          </p:cNvPr>
          <p:cNvSpPr txBox="1"/>
          <p:nvPr/>
        </p:nvSpPr>
        <p:spPr>
          <a:xfrm>
            <a:off x="167780" y="1010195"/>
            <a:ext cx="11745547" cy="4739759"/>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3200" b="1" dirty="0">
                <a:solidFill>
                  <a:schemeClr val="accent1"/>
                </a:solidFill>
                <a:cs typeface="Calibri" panose="020F0502020204030204" pitchFamily="34" charset="0"/>
              </a:rPr>
              <a:t>Up to five percent </a:t>
            </a:r>
            <a:r>
              <a:rPr lang="en-US" sz="2800" b="1" dirty="0">
                <a:solidFill>
                  <a:schemeClr val="accent1"/>
                </a:solidFill>
                <a:cs typeface="Calibri" panose="020F0502020204030204" pitchFamily="34" charset="0"/>
              </a:rPr>
              <a:t>of self-attested applications not scheduled for a LIHEAP appointment may be randomly selected for income verification and provided to the Agencies at the beginning of each month through the Assist Portal.</a:t>
            </a:r>
          </a:p>
          <a:p>
            <a:pPr marL="742950" lvl="1" indent="-285750">
              <a:spcAft>
                <a:spcPts val="1200"/>
              </a:spcAft>
              <a:buFont typeface="Arial" panose="020B0604020202020204" pitchFamily="34" charset="0"/>
              <a:buChar char="•"/>
            </a:pPr>
            <a:r>
              <a:rPr lang="en-US" sz="2600" b="1" dirty="0">
                <a:solidFill>
                  <a:schemeClr val="accent1"/>
                </a:solidFill>
                <a:cs typeface="Calibri" panose="020F0502020204030204" pitchFamily="34" charset="0"/>
              </a:rPr>
              <a:t>Cascade will send a letter or email notifying the customer of the income verification process.</a:t>
            </a:r>
          </a:p>
          <a:p>
            <a:pPr marL="742950" lvl="1" indent="-285750">
              <a:spcAft>
                <a:spcPts val="1200"/>
              </a:spcAft>
              <a:buFont typeface="Arial" panose="020B0604020202020204" pitchFamily="34" charset="0"/>
              <a:buChar char="•"/>
            </a:pPr>
            <a:r>
              <a:rPr lang="en-US" sz="2600" b="1" dirty="0">
                <a:solidFill>
                  <a:schemeClr val="accent1"/>
                </a:solidFill>
                <a:cs typeface="Calibri" panose="020F0502020204030204" pitchFamily="34" charset="0"/>
              </a:rPr>
              <a:t>The Agency will attempt to verify income for 90 days, sending the customer up to four communications.</a:t>
            </a:r>
          </a:p>
          <a:p>
            <a:pPr marL="742950" lvl="1" indent="-285750">
              <a:spcAft>
                <a:spcPts val="1200"/>
              </a:spcAft>
              <a:buFont typeface="Arial" panose="020B0604020202020204" pitchFamily="34" charset="0"/>
              <a:buChar char="•"/>
            </a:pPr>
            <a:r>
              <a:rPr lang="en-US" sz="2600" b="1" dirty="0">
                <a:solidFill>
                  <a:schemeClr val="accent1"/>
                </a:solidFill>
                <a:cs typeface="Calibri" panose="020F0502020204030204" pitchFamily="34" charset="0"/>
              </a:rPr>
              <a:t>If after 90 days the customer has not verified income, Cascade will send a letter to notify the customer that the discount will be discontinued.</a:t>
            </a:r>
          </a:p>
        </p:txBody>
      </p:sp>
    </p:spTree>
    <p:extLst>
      <p:ext uri="{BB962C8B-B14F-4D97-AF65-F5344CB8AC3E}">
        <p14:creationId xmlns:p14="http://schemas.microsoft.com/office/powerpoint/2010/main" val="2463812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63074-DC38-9212-A7F3-6B3F85EAD604}"/>
              </a:ext>
            </a:extLst>
          </p:cNvPr>
          <p:cNvSpPr>
            <a:spLocks noGrp="1"/>
          </p:cNvSpPr>
          <p:nvPr>
            <p:ph type="title"/>
          </p:nvPr>
        </p:nvSpPr>
        <p:spPr>
          <a:xfrm>
            <a:off x="838200" y="69025"/>
            <a:ext cx="10515600" cy="941170"/>
          </a:xfrm>
        </p:spPr>
        <p:txBody>
          <a:bodyPr/>
          <a:lstStyle/>
          <a:p>
            <a:r>
              <a:rPr lang="en-US" dirty="0"/>
              <a:t>Post-Qualification Income Verification</a:t>
            </a:r>
          </a:p>
        </p:txBody>
      </p:sp>
      <p:sp>
        <p:nvSpPr>
          <p:cNvPr id="4" name="Slide Number Placeholder 3">
            <a:extLst>
              <a:ext uri="{FF2B5EF4-FFF2-40B4-BE49-F238E27FC236}">
                <a16:creationId xmlns:a16="http://schemas.microsoft.com/office/drawing/2014/main" id="{E5FE6295-9AF8-566F-0968-178288513C3E}"/>
              </a:ext>
            </a:extLst>
          </p:cNvPr>
          <p:cNvSpPr>
            <a:spLocks noGrp="1"/>
          </p:cNvSpPr>
          <p:nvPr>
            <p:ph type="sldNum" sz="quarter" idx="4"/>
          </p:nvPr>
        </p:nvSpPr>
        <p:spPr/>
        <p:txBody>
          <a:bodyPr/>
          <a:lstStyle/>
          <a:p>
            <a:fld id="{24F087FD-2E3A-464B-BCAB-4FA285FBA3B7}" type="slidenum">
              <a:rPr lang="en-US" smtClean="0"/>
              <a:pPr/>
              <a:t>7</a:t>
            </a:fld>
            <a:endParaRPr lang="en-US" dirty="0"/>
          </a:p>
        </p:txBody>
      </p:sp>
      <p:sp>
        <p:nvSpPr>
          <p:cNvPr id="5" name="Date Placeholder 4">
            <a:extLst>
              <a:ext uri="{FF2B5EF4-FFF2-40B4-BE49-F238E27FC236}">
                <a16:creationId xmlns:a16="http://schemas.microsoft.com/office/drawing/2014/main" id="{9802AC54-85A5-D44F-26DE-C815D083C468}"/>
              </a:ext>
            </a:extLst>
          </p:cNvPr>
          <p:cNvSpPr>
            <a:spLocks noGrp="1"/>
          </p:cNvSpPr>
          <p:nvPr>
            <p:ph type="dt" sz="half" idx="2"/>
          </p:nvPr>
        </p:nvSpPr>
        <p:spPr/>
        <p:txBody>
          <a:bodyPr/>
          <a:lstStyle/>
          <a:p>
            <a:fld id="{55520724-80F9-4566-9F6B-0D89BE550E5C}" type="datetime1">
              <a:rPr lang="en-US" smtClean="0"/>
              <a:t>6/23/2023</a:t>
            </a:fld>
            <a:endParaRPr lang="en-US" dirty="0"/>
          </a:p>
        </p:txBody>
      </p:sp>
      <p:sp>
        <p:nvSpPr>
          <p:cNvPr id="7" name="TextBox 6">
            <a:extLst>
              <a:ext uri="{FF2B5EF4-FFF2-40B4-BE49-F238E27FC236}">
                <a16:creationId xmlns:a16="http://schemas.microsoft.com/office/drawing/2014/main" id="{52D58B07-F20F-ECDF-080F-CB3364913D16}"/>
              </a:ext>
            </a:extLst>
          </p:cNvPr>
          <p:cNvSpPr txBox="1"/>
          <p:nvPr/>
        </p:nvSpPr>
        <p:spPr>
          <a:xfrm>
            <a:off x="431800" y="843677"/>
            <a:ext cx="11075127" cy="5170646"/>
          </a:xfrm>
          <a:prstGeom prst="rect">
            <a:avLst/>
          </a:prstGeom>
          <a:noFill/>
        </p:spPr>
        <p:txBody>
          <a:bodyPr wrap="square" rtlCol="0">
            <a:spAutoFit/>
          </a:bodyPr>
          <a:lstStyle/>
          <a:p>
            <a:pPr marL="742950" lvl="1" indent="-285750">
              <a:spcAft>
                <a:spcPts val="1200"/>
              </a:spcAft>
              <a:buFont typeface="Arial" panose="020B0604020202020204" pitchFamily="34" charset="0"/>
              <a:buChar char="•"/>
            </a:pPr>
            <a:r>
              <a:rPr lang="en-US" sz="3000" b="1" dirty="0">
                <a:solidFill>
                  <a:schemeClr val="accent1"/>
                </a:solidFill>
                <a:cs typeface="Calibri" panose="020F0502020204030204" pitchFamily="34" charset="0"/>
              </a:rPr>
              <a:t>If a customer verifies income within two months of being removed from the program (within 180 days of service initiation), a discount will be applied retroactively.</a:t>
            </a:r>
          </a:p>
          <a:p>
            <a:pPr marL="742950" lvl="1" indent="-285750">
              <a:spcAft>
                <a:spcPts val="1200"/>
              </a:spcAft>
              <a:buFont typeface="Arial" panose="020B0604020202020204" pitchFamily="34" charset="0"/>
              <a:buChar char="•"/>
            </a:pPr>
            <a:r>
              <a:rPr lang="en-US" sz="3000" b="1" dirty="0">
                <a:solidFill>
                  <a:schemeClr val="accent1"/>
                </a:solidFill>
                <a:cs typeface="Calibri" panose="020F0502020204030204" pitchFamily="34" charset="0"/>
              </a:rPr>
              <a:t>If a customer verifies income within 60 days of being removed from CARES, the customer will be refunded for the time they were not on the program.</a:t>
            </a:r>
            <a:endParaRPr lang="en-US" sz="3000" dirty="0"/>
          </a:p>
          <a:p>
            <a:pPr marL="742950" lvl="1" indent="-285750">
              <a:spcAft>
                <a:spcPts val="1200"/>
              </a:spcAft>
              <a:buFont typeface="Arial" panose="020B0604020202020204" pitchFamily="34" charset="0"/>
              <a:buChar char="•"/>
            </a:pPr>
            <a:r>
              <a:rPr lang="en-US" sz="3000" b="1" dirty="0">
                <a:solidFill>
                  <a:schemeClr val="accent1"/>
                </a:solidFill>
                <a:cs typeface="Calibri" panose="020F0502020204030204" pitchFamily="34" charset="0"/>
              </a:rPr>
              <a:t>Agencies may use alternate methods to verify income for non-responsive individuals.</a:t>
            </a:r>
          </a:p>
          <a:p>
            <a:pPr marL="742950" lvl="1" indent="-285750">
              <a:spcAft>
                <a:spcPts val="1200"/>
              </a:spcAft>
              <a:buFont typeface="Arial" panose="020B0604020202020204" pitchFamily="34" charset="0"/>
              <a:buChar char="•"/>
            </a:pPr>
            <a:r>
              <a:rPr lang="en-US" sz="3000" b="1" dirty="0">
                <a:solidFill>
                  <a:schemeClr val="accent1"/>
                </a:solidFill>
                <a:cs typeface="Calibri" panose="020F0502020204030204" pitchFamily="34" charset="0"/>
              </a:rPr>
              <a:t>Enrolled customers who do not verify income will not be required to pay back discounts.</a:t>
            </a:r>
          </a:p>
        </p:txBody>
      </p:sp>
    </p:spTree>
    <p:extLst>
      <p:ext uri="{BB962C8B-B14F-4D97-AF65-F5344CB8AC3E}">
        <p14:creationId xmlns:p14="http://schemas.microsoft.com/office/powerpoint/2010/main" val="4106375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CE758-78C8-D67C-B6FC-DC11B7FB2761}"/>
              </a:ext>
            </a:extLst>
          </p:cNvPr>
          <p:cNvSpPr>
            <a:spLocks noGrp="1"/>
          </p:cNvSpPr>
          <p:nvPr>
            <p:ph type="title"/>
          </p:nvPr>
        </p:nvSpPr>
        <p:spPr>
          <a:xfrm>
            <a:off x="838200" y="0"/>
            <a:ext cx="10515600" cy="1325563"/>
          </a:xfrm>
        </p:spPr>
        <p:txBody>
          <a:bodyPr/>
          <a:lstStyle/>
          <a:p>
            <a:r>
              <a:rPr lang="en-US" dirty="0"/>
              <a:t>Auto-Enrollment</a:t>
            </a:r>
          </a:p>
        </p:txBody>
      </p:sp>
      <p:sp>
        <p:nvSpPr>
          <p:cNvPr id="3" name="Content Placeholder 2">
            <a:extLst>
              <a:ext uri="{FF2B5EF4-FFF2-40B4-BE49-F238E27FC236}">
                <a16:creationId xmlns:a16="http://schemas.microsoft.com/office/drawing/2014/main" id="{E4B62754-9C0E-5823-BA22-811C3D145642}"/>
              </a:ext>
            </a:extLst>
          </p:cNvPr>
          <p:cNvSpPr>
            <a:spLocks noGrp="1"/>
          </p:cNvSpPr>
          <p:nvPr>
            <p:ph idx="1"/>
          </p:nvPr>
        </p:nvSpPr>
        <p:spPr>
          <a:xfrm>
            <a:off x="838200" y="957802"/>
            <a:ext cx="10994680" cy="5177788"/>
          </a:xfrm>
        </p:spPr>
        <p:txBody>
          <a:bodyPr>
            <a:normAutofit fontScale="25000" lnSpcReduction="20000"/>
          </a:bodyPr>
          <a:lstStyle/>
          <a:p>
            <a:pPr>
              <a:lnSpc>
                <a:spcPct val="150000"/>
              </a:lnSpc>
              <a:spcAft>
                <a:spcPts val="1200"/>
              </a:spcAft>
            </a:pPr>
            <a:r>
              <a:rPr lang="en-US" sz="11200" b="1" dirty="0">
                <a:solidFill>
                  <a:schemeClr val="accent1"/>
                </a:solidFill>
                <a:cs typeface="Calibri" panose="020F0502020204030204" pitchFamily="34" charset="0"/>
              </a:rPr>
              <a:t>Cascade will auto-enroll all customers who received WEAF, LIHEAP, or Winter Help in the prior program year into the energy discount.</a:t>
            </a:r>
          </a:p>
          <a:p>
            <a:pPr lvl="1">
              <a:lnSpc>
                <a:spcPct val="150000"/>
              </a:lnSpc>
              <a:spcAft>
                <a:spcPts val="1200"/>
              </a:spcAft>
            </a:pPr>
            <a:r>
              <a:rPr lang="en-US" sz="9200" b="1" dirty="0">
                <a:solidFill>
                  <a:schemeClr val="accent1"/>
                </a:solidFill>
                <a:cs typeface="Calibri" panose="020F0502020204030204" pitchFamily="34" charset="0"/>
              </a:rPr>
              <a:t>Assist Portal data and Agency data (LIHEAP) will be used to enroll customers into the correct tier.</a:t>
            </a:r>
          </a:p>
          <a:p>
            <a:pPr marL="742950" lvl="1" indent="-285750">
              <a:lnSpc>
                <a:spcPct val="150000"/>
              </a:lnSpc>
              <a:spcAft>
                <a:spcPts val="1200"/>
              </a:spcAft>
            </a:pPr>
            <a:r>
              <a:rPr lang="en-US" sz="9200" b="1" dirty="0">
                <a:solidFill>
                  <a:schemeClr val="accent1"/>
                </a:solidFill>
                <a:cs typeface="Calibri" panose="020F0502020204030204" pitchFamily="34" charset="0"/>
              </a:rPr>
              <a:t>When FPL/AMI data is not available for customers who only qualified for LIHEAP, the Company will auto-enroll customers into Tier 4.</a:t>
            </a:r>
          </a:p>
          <a:p>
            <a:pPr marL="742950" lvl="1" indent="-285750">
              <a:lnSpc>
                <a:spcPct val="150000"/>
              </a:lnSpc>
              <a:spcAft>
                <a:spcPts val="1200"/>
              </a:spcAft>
            </a:pPr>
            <a:r>
              <a:rPr lang="en-US" sz="9200" b="1" dirty="0">
                <a:solidFill>
                  <a:schemeClr val="accent1"/>
                </a:solidFill>
                <a:cs typeface="Calibri" panose="020F0502020204030204" pitchFamily="34" charset="0"/>
              </a:rPr>
              <a:t>Auto-enrolled customers may provide income information to qualify for a more discounted tier.</a:t>
            </a:r>
          </a:p>
          <a:p>
            <a:pPr marL="742950" lvl="1" indent="-285750"/>
            <a:endParaRPr lang="en-US" sz="1800" b="1" dirty="0">
              <a:solidFill>
                <a:schemeClr val="accent1"/>
              </a:solidFill>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EE123F10-30D5-544C-8931-544AAB59F616}"/>
              </a:ext>
            </a:extLst>
          </p:cNvPr>
          <p:cNvSpPr>
            <a:spLocks noGrp="1"/>
          </p:cNvSpPr>
          <p:nvPr>
            <p:ph type="sldNum" sz="quarter" idx="4"/>
          </p:nvPr>
        </p:nvSpPr>
        <p:spPr/>
        <p:txBody>
          <a:bodyPr/>
          <a:lstStyle/>
          <a:p>
            <a:fld id="{24F087FD-2E3A-464B-BCAB-4FA285FBA3B7}" type="slidenum">
              <a:rPr lang="en-US" smtClean="0"/>
              <a:pPr/>
              <a:t>8</a:t>
            </a:fld>
            <a:endParaRPr lang="en-US" dirty="0"/>
          </a:p>
        </p:txBody>
      </p:sp>
      <p:sp>
        <p:nvSpPr>
          <p:cNvPr id="5" name="Date Placeholder 4">
            <a:extLst>
              <a:ext uri="{FF2B5EF4-FFF2-40B4-BE49-F238E27FC236}">
                <a16:creationId xmlns:a16="http://schemas.microsoft.com/office/drawing/2014/main" id="{127C3566-19FE-3167-912E-2881ADCD0083}"/>
              </a:ext>
            </a:extLst>
          </p:cNvPr>
          <p:cNvSpPr>
            <a:spLocks noGrp="1"/>
          </p:cNvSpPr>
          <p:nvPr>
            <p:ph type="dt" sz="half" idx="2"/>
          </p:nvPr>
        </p:nvSpPr>
        <p:spPr/>
        <p:txBody>
          <a:bodyPr/>
          <a:lstStyle/>
          <a:p>
            <a:fld id="{55520724-80F9-4566-9F6B-0D89BE550E5C}" type="datetime1">
              <a:rPr lang="en-US" smtClean="0"/>
              <a:t>6/23/2023</a:t>
            </a:fld>
            <a:endParaRPr lang="en-US" dirty="0"/>
          </a:p>
        </p:txBody>
      </p:sp>
    </p:spTree>
    <p:extLst>
      <p:ext uri="{BB962C8B-B14F-4D97-AF65-F5344CB8AC3E}">
        <p14:creationId xmlns:p14="http://schemas.microsoft.com/office/powerpoint/2010/main" val="2007704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CE758-78C8-D67C-B6FC-DC11B7FB2761}"/>
              </a:ext>
            </a:extLst>
          </p:cNvPr>
          <p:cNvSpPr>
            <a:spLocks noGrp="1"/>
          </p:cNvSpPr>
          <p:nvPr>
            <p:ph type="title"/>
          </p:nvPr>
        </p:nvSpPr>
        <p:spPr>
          <a:xfrm>
            <a:off x="975360" y="232850"/>
            <a:ext cx="10515600" cy="1325563"/>
          </a:xfrm>
        </p:spPr>
        <p:txBody>
          <a:bodyPr/>
          <a:lstStyle/>
          <a:p>
            <a:r>
              <a:rPr lang="en-US" dirty="0"/>
              <a:t>Community Based Organizations</a:t>
            </a:r>
          </a:p>
        </p:txBody>
      </p:sp>
      <p:sp>
        <p:nvSpPr>
          <p:cNvPr id="3" name="Content Placeholder 2">
            <a:extLst>
              <a:ext uri="{FF2B5EF4-FFF2-40B4-BE49-F238E27FC236}">
                <a16:creationId xmlns:a16="http://schemas.microsoft.com/office/drawing/2014/main" id="{E4B62754-9C0E-5823-BA22-811C3D145642}"/>
              </a:ext>
            </a:extLst>
          </p:cNvPr>
          <p:cNvSpPr>
            <a:spLocks noGrp="1"/>
          </p:cNvSpPr>
          <p:nvPr>
            <p:ph idx="1"/>
          </p:nvPr>
        </p:nvSpPr>
        <p:spPr>
          <a:xfrm>
            <a:off x="1092859" y="1253331"/>
            <a:ext cx="10820400" cy="4351338"/>
          </a:xfrm>
        </p:spPr>
        <p:txBody>
          <a:bodyPr>
            <a:normAutofit fontScale="92500" lnSpcReduction="20000"/>
          </a:bodyPr>
          <a:lstStyle/>
          <a:p>
            <a:pPr marL="285750" indent="-285750">
              <a:lnSpc>
                <a:spcPct val="150000"/>
              </a:lnSpc>
            </a:pPr>
            <a:r>
              <a:rPr lang="en-US" sz="2900" b="1" dirty="0">
                <a:solidFill>
                  <a:schemeClr val="accent1"/>
                </a:solidFill>
                <a:cs typeface="Calibri" panose="020F0502020204030204" pitchFamily="34" charset="0"/>
              </a:rPr>
              <a:t>Agencies will contract with Community Based Organizations (CBOs) to improve outreach to all customers for a pilot period of three years (Oct. 1, 2023, through Sept. 30, 2026).</a:t>
            </a:r>
          </a:p>
          <a:p>
            <a:pPr marL="285750" indent="-285750">
              <a:lnSpc>
                <a:spcPct val="150000"/>
              </a:lnSpc>
            </a:pPr>
            <a:r>
              <a:rPr lang="en-US" sz="2900" b="1" dirty="0">
                <a:solidFill>
                  <a:schemeClr val="accent1"/>
                </a:solidFill>
                <a:cs typeface="Calibri" panose="020F0502020204030204" pitchFamily="34" charset="0"/>
              </a:rPr>
              <a:t>Funding for CBOs---$73K in the first year and up to 5% of the WEAF annual budget each year thereafter---will be provided to agencies at the start of each program year.</a:t>
            </a:r>
          </a:p>
          <a:p>
            <a:pPr marL="285750" indent="-285750">
              <a:lnSpc>
                <a:spcPct val="150000"/>
              </a:lnSpc>
              <a:buFont typeface="Arial" panose="020B0604020202020204" pitchFamily="34" charset="0"/>
              <a:buChar char="•"/>
            </a:pPr>
            <a:r>
              <a:rPr lang="en-US" sz="2900" b="1" dirty="0">
                <a:solidFill>
                  <a:schemeClr val="accent1"/>
                </a:solidFill>
                <a:cs typeface="Calibri" panose="020F0502020204030204" pitchFamily="34" charset="0"/>
              </a:rPr>
              <a:t>Agencies will provide quarterly reporting on CBO activities.</a:t>
            </a:r>
          </a:p>
          <a:p>
            <a:pPr marL="742950" lvl="1" indent="-285750"/>
            <a:endParaRPr lang="en-US" sz="1800" b="1" dirty="0">
              <a:solidFill>
                <a:schemeClr val="accent1"/>
              </a:solidFill>
              <a:cs typeface="Calibri" panose="020F0502020204030204" pitchFamily="34" charset="0"/>
            </a:endParaRPr>
          </a:p>
          <a:p>
            <a:pPr marL="742950" lvl="1" indent="-285750"/>
            <a:endParaRPr lang="en-US" sz="1800" b="1" dirty="0">
              <a:solidFill>
                <a:schemeClr val="accent1"/>
              </a:solidFill>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EE123F10-30D5-544C-8931-544AAB59F616}"/>
              </a:ext>
            </a:extLst>
          </p:cNvPr>
          <p:cNvSpPr>
            <a:spLocks noGrp="1"/>
          </p:cNvSpPr>
          <p:nvPr>
            <p:ph type="sldNum" sz="quarter" idx="4"/>
          </p:nvPr>
        </p:nvSpPr>
        <p:spPr/>
        <p:txBody>
          <a:bodyPr/>
          <a:lstStyle/>
          <a:p>
            <a:fld id="{24F087FD-2E3A-464B-BCAB-4FA285FBA3B7}" type="slidenum">
              <a:rPr lang="en-US" smtClean="0"/>
              <a:pPr/>
              <a:t>9</a:t>
            </a:fld>
            <a:endParaRPr lang="en-US" dirty="0"/>
          </a:p>
        </p:txBody>
      </p:sp>
      <p:sp>
        <p:nvSpPr>
          <p:cNvPr id="5" name="Date Placeholder 4">
            <a:extLst>
              <a:ext uri="{FF2B5EF4-FFF2-40B4-BE49-F238E27FC236}">
                <a16:creationId xmlns:a16="http://schemas.microsoft.com/office/drawing/2014/main" id="{127C3566-19FE-3167-912E-2881ADCD0083}"/>
              </a:ext>
            </a:extLst>
          </p:cNvPr>
          <p:cNvSpPr>
            <a:spLocks noGrp="1"/>
          </p:cNvSpPr>
          <p:nvPr>
            <p:ph type="dt" sz="half" idx="2"/>
          </p:nvPr>
        </p:nvSpPr>
        <p:spPr/>
        <p:txBody>
          <a:bodyPr/>
          <a:lstStyle/>
          <a:p>
            <a:fld id="{55520724-80F9-4566-9F6B-0D89BE550E5C}" type="datetime1">
              <a:rPr lang="en-US" smtClean="0"/>
              <a:t>6/23/2023</a:t>
            </a:fld>
            <a:endParaRPr lang="en-US" dirty="0"/>
          </a:p>
        </p:txBody>
      </p:sp>
    </p:spTree>
    <p:extLst>
      <p:ext uri="{BB962C8B-B14F-4D97-AF65-F5344CB8AC3E}">
        <p14:creationId xmlns:p14="http://schemas.microsoft.com/office/powerpoint/2010/main" val="1165296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ark Gray Theme">
  <a:themeElements>
    <a:clrScheme name="Cascade">
      <a:dk1>
        <a:srgbClr val="000000"/>
      </a:dk1>
      <a:lt1>
        <a:sysClr val="window" lastClr="FFFFFF"/>
      </a:lt1>
      <a:dk2>
        <a:srgbClr val="335B74"/>
      </a:dk2>
      <a:lt2>
        <a:srgbClr val="DFE3E5"/>
      </a:lt2>
      <a:accent1>
        <a:srgbClr val="008C98"/>
      </a:accent1>
      <a:accent2>
        <a:srgbClr val="A6B727"/>
      </a:accent2>
      <a:accent3>
        <a:srgbClr val="F69200"/>
      </a:accent3>
      <a:accent4>
        <a:srgbClr val="838383"/>
      </a:accent4>
      <a:accent5>
        <a:srgbClr val="FEC306"/>
      </a:accent5>
      <a:accent6>
        <a:srgbClr val="DF5327"/>
      </a:accent6>
      <a:hlink>
        <a:srgbClr val="B26B02"/>
      </a:hlink>
      <a:folHlink>
        <a:srgbClr val="418AB3"/>
      </a:folHlink>
    </a:clrScheme>
    <a:fontScheme name="CNG">
      <a:majorFont>
        <a:latin typeface="Yu Mincho Demibold"/>
        <a:ea typeface=""/>
        <a:cs typeface=""/>
      </a:majorFont>
      <a:minorFont>
        <a:latin typeface="Yu Minch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NG Template" id="{22F5954A-7D7E-477A-90A8-F395F86F10A2}" vid="{2FF32DB5-16D4-4B52-ACF0-E8C00D61A2B0}"/>
    </a:ext>
  </a:extLst>
</a:theme>
</file>

<file path=ppt/theme/theme2.xml><?xml version="1.0" encoding="utf-8"?>
<a:theme xmlns:a="http://schemas.openxmlformats.org/drawingml/2006/main" name="Blue Theme">
  <a:themeElements>
    <a:clrScheme name="Cascade">
      <a:dk1>
        <a:srgbClr val="000000"/>
      </a:dk1>
      <a:lt1>
        <a:sysClr val="window" lastClr="FFFFFF"/>
      </a:lt1>
      <a:dk2>
        <a:srgbClr val="335B74"/>
      </a:dk2>
      <a:lt2>
        <a:srgbClr val="DFE3E5"/>
      </a:lt2>
      <a:accent1>
        <a:srgbClr val="008C98"/>
      </a:accent1>
      <a:accent2>
        <a:srgbClr val="A6B727"/>
      </a:accent2>
      <a:accent3>
        <a:srgbClr val="F69200"/>
      </a:accent3>
      <a:accent4>
        <a:srgbClr val="838383"/>
      </a:accent4>
      <a:accent5>
        <a:srgbClr val="FEC306"/>
      </a:accent5>
      <a:accent6>
        <a:srgbClr val="DF5327"/>
      </a:accent6>
      <a:hlink>
        <a:srgbClr val="B26B02"/>
      </a:hlink>
      <a:folHlink>
        <a:srgbClr val="418AB3"/>
      </a:folHlink>
    </a:clrScheme>
    <a:fontScheme name="CNG">
      <a:majorFont>
        <a:latin typeface="Yu Mincho Demibold"/>
        <a:ea typeface=""/>
        <a:cs typeface=""/>
      </a:majorFont>
      <a:minorFont>
        <a:latin typeface="Yu Minch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NG Template" id="{22F5954A-7D7E-477A-90A8-F395F86F10A2}" vid="{0BD6E898-B615-42B9-9E37-CD4BE129565F}"/>
    </a:ext>
  </a:extLst>
</a:theme>
</file>

<file path=ppt/theme/theme3.xml><?xml version="1.0" encoding="utf-8"?>
<a:theme xmlns:a="http://schemas.openxmlformats.org/drawingml/2006/main" name="Light Gray Theme">
  <a:themeElements>
    <a:clrScheme name="Cascade">
      <a:dk1>
        <a:srgbClr val="000000"/>
      </a:dk1>
      <a:lt1>
        <a:sysClr val="window" lastClr="FFFFFF"/>
      </a:lt1>
      <a:dk2>
        <a:srgbClr val="335B74"/>
      </a:dk2>
      <a:lt2>
        <a:srgbClr val="DFE3E5"/>
      </a:lt2>
      <a:accent1>
        <a:srgbClr val="008C98"/>
      </a:accent1>
      <a:accent2>
        <a:srgbClr val="A6B727"/>
      </a:accent2>
      <a:accent3>
        <a:srgbClr val="F69200"/>
      </a:accent3>
      <a:accent4>
        <a:srgbClr val="838383"/>
      </a:accent4>
      <a:accent5>
        <a:srgbClr val="FEC306"/>
      </a:accent5>
      <a:accent6>
        <a:srgbClr val="DF5327"/>
      </a:accent6>
      <a:hlink>
        <a:srgbClr val="B26B02"/>
      </a:hlink>
      <a:folHlink>
        <a:srgbClr val="418AB3"/>
      </a:folHlink>
    </a:clrScheme>
    <a:fontScheme name="CNG">
      <a:majorFont>
        <a:latin typeface="Yu Mincho Demibold"/>
        <a:ea typeface=""/>
        <a:cs typeface=""/>
      </a:majorFont>
      <a:minorFont>
        <a:latin typeface="Yu Minch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NG Template" id="{22F5954A-7D7E-477A-90A8-F395F86F10A2}" vid="{692C9084-DD68-4A39-8C3C-9CDC68475A6E}"/>
    </a:ext>
  </a:extLst>
</a:theme>
</file>

<file path=ppt/theme/theme4.xml><?xml version="1.0" encoding="utf-8"?>
<a:theme xmlns:a="http://schemas.openxmlformats.org/drawingml/2006/main" name="Light Blue Theme">
  <a:themeElements>
    <a:clrScheme name="Cascade">
      <a:dk1>
        <a:srgbClr val="000000"/>
      </a:dk1>
      <a:lt1>
        <a:sysClr val="window" lastClr="FFFFFF"/>
      </a:lt1>
      <a:dk2>
        <a:srgbClr val="335B74"/>
      </a:dk2>
      <a:lt2>
        <a:srgbClr val="DFE3E5"/>
      </a:lt2>
      <a:accent1>
        <a:srgbClr val="008C98"/>
      </a:accent1>
      <a:accent2>
        <a:srgbClr val="A6B727"/>
      </a:accent2>
      <a:accent3>
        <a:srgbClr val="F69200"/>
      </a:accent3>
      <a:accent4>
        <a:srgbClr val="838383"/>
      </a:accent4>
      <a:accent5>
        <a:srgbClr val="FEC306"/>
      </a:accent5>
      <a:accent6>
        <a:srgbClr val="DF5327"/>
      </a:accent6>
      <a:hlink>
        <a:srgbClr val="B26B02"/>
      </a:hlink>
      <a:folHlink>
        <a:srgbClr val="418AB3"/>
      </a:folHlink>
    </a:clrScheme>
    <a:fontScheme name="CNG">
      <a:majorFont>
        <a:latin typeface="Yu Mincho Demibold"/>
        <a:ea typeface=""/>
        <a:cs typeface=""/>
      </a:majorFont>
      <a:minorFont>
        <a:latin typeface="Yu Minch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NG Template" id="{22F5954A-7D7E-477A-90A8-F395F86F10A2}" vid="{EA95F683-AD57-4482-864F-85818FBE1CE7}"/>
    </a:ext>
  </a:extLst>
</a:theme>
</file>

<file path=ppt/theme/theme5.xml><?xml version="1.0" encoding="utf-8"?>
<a:theme xmlns:a="http://schemas.openxmlformats.org/drawingml/2006/main" name="White Theme">
  <a:themeElements>
    <a:clrScheme name="Cascade">
      <a:dk1>
        <a:srgbClr val="000000"/>
      </a:dk1>
      <a:lt1>
        <a:sysClr val="window" lastClr="FFFFFF"/>
      </a:lt1>
      <a:dk2>
        <a:srgbClr val="335B74"/>
      </a:dk2>
      <a:lt2>
        <a:srgbClr val="DFE3E5"/>
      </a:lt2>
      <a:accent1>
        <a:srgbClr val="008C98"/>
      </a:accent1>
      <a:accent2>
        <a:srgbClr val="A6B727"/>
      </a:accent2>
      <a:accent3>
        <a:srgbClr val="F69200"/>
      </a:accent3>
      <a:accent4>
        <a:srgbClr val="838383"/>
      </a:accent4>
      <a:accent5>
        <a:srgbClr val="FEC306"/>
      </a:accent5>
      <a:accent6>
        <a:srgbClr val="DF5327"/>
      </a:accent6>
      <a:hlink>
        <a:srgbClr val="B26B02"/>
      </a:hlink>
      <a:folHlink>
        <a:srgbClr val="418AB3"/>
      </a:folHlink>
    </a:clrScheme>
    <a:fontScheme name="CNG">
      <a:majorFont>
        <a:latin typeface="Yu Mincho Demibold"/>
        <a:ea typeface=""/>
        <a:cs typeface=""/>
      </a:majorFont>
      <a:minorFont>
        <a:latin typeface="Yu Minch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NG Template" id="{22F5954A-7D7E-477A-90A8-F395F86F10A2}" vid="{94FED8A5-B3B3-4BD8-BB77-FC31DE57D1E1}"/>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015f1b76-b32e-440f-80a7-f0ca4d8a872c" ContentTypeId="0x0101006E56B4D1795A2E4DB2F0B01679ED314A" PreviousValue="true"/>
</file>

<file path=customXml/item2.xml><?xml version="1.0" encoding="utf-8"?>
<ct:contentTypeSchema xmlns:ct="http://schemas.microsoft.com/office/2006/metadata/contentType" xmlns:ma="http://schemas.microsoft.com/office/2006/metadata/properties/metaAttributes" ct:_="" ma:_="" ma:contentTypeName="Filed Document" ma:contentTypeID="0x0101006E56B4D1795A2E4DB2F0B01679ED314A003E4F6BCA26D4124898A947854461FAE8" ma:contentTypeVersion="44" ma:contentTypeDescription="" ma:contentTypeScope="" ma:versionID="04d8f703f5bd88e2dedb0ceddeacae86">
  <xsd:schema xmlns:xsd="http://www.w3.org/2001/XMLSchema" xmlns:xs="http://www.w3.org/2001/XMLSchema" xmlns:p="http://schemas.microsoft.com/office/2006/metadata/properties" xmlns:ns1="http://schemas.microsoft.com/sharepoint/v3" xmlns:ns2="dc463f71-b30c-4ab2-9473-d307f9d35888" targetNamespace="http://schemas.microsoft.com/office/2006/metadata/properties" ma:root="true" ma:fieldsID="5371b12cbd0ca12feeca5b6edfa8e73e" ns1:_="" ns2:_="">
    <xsd:import namespace="http://schemas.microsoft.com/sharepoint/v3"/>
    <xsd:import namespace="dc463f71-b30c-4ab2-9473-d307f9d35888"/>
    <xsd:element name="properties">
      <xsd:complexType>
        <xsd:sequence>
          <xsd:element name="documentManagement">
            <xsd:complexType>
              <xsd:all>
                <xsd:element ref="ns2:IsConfidential" minOccurs="0"/>
                <xsd:element ref="ns2:IsHighlyConfidential" minOccurs="0"/>
                <xsd:element ref="ns2:Date1" minOccurs="0"/>
                <xsd:element ref="ns2:DocketNumber" minOccurs="0"/>
                <xsd:element ref="ns2:DocumentSetType" minOccurs="0"/>
                <xsd:element ref="ns2:IndustryCode" minOccurs="0"/>
                <xsd:element ref="ns2:CaseType" minOccurs="0"/>
                <xsd:element ref="ns2:CaseStatus" minOccurs="0"/>
                <xsd:element ref="ns2:AgendaOrder" minOccurs="0"/>
                <xsd:element ref="ns2:DelegatedOrder" minOccurs="0"/>
                <xsd:element ref="ns2:IsDocumentOrder" minOccurs="0"/>
                <xsd:element ref="ns2:CaseCompanyNames" minOccurs="0"/>
                <xsd:element ref="ns2:OpenedDate" minOccurs="0"/>
                <xsd:element ref="ns2:Prefix" minOccurs="0"/>
                <xsd:element ref="ns2:Visibility" minOccurs="0"/>
                <xsd:element ref="ns1:Nickname" minOccurs="0"/>
                <xsd:element ref="ns2:SignificantOr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Nickname" ma:index="17" nillable="true" ma:displayName="Nickname" ma:internalName="Nicknam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c463f71-b30c-4ab2-9473-d307f9d35888" elementFormDefault="qualified">
    <xsd:import namespace="http://schemas.microsoft.com/office/2006/documentManagement/types"/>
    <xsd:import namespace="http://schemas.microsoft.com/office/infopath/2007/PartnerControls"/>
    <xsd:element name="IsConfidential" ma:index="2" nillable="true" ma:displayName="Is Confidential" ma:default="0" ma:internalName="IsConfidential" ma:readOnly="false">
      <xsd:simpleType>
        <xsd:restriction base="dms:Boolean"/>
      </xsd:simpleType>
    </xsd:element>
    <xsd:element name="IsHighlyConfidential" ma:index="3" nillable="true" ma:displayName="Is Highly Confidential" ma:default="0" ma:internalName="IsHighlyConfidential" ma:readOnly="false">
      <xsd:simpleType>
        <xsd:restriction base="dms:Boolean"/>
      </xsd:simpleType>
    </xsd:element>
    <xsd:element name="Date1" ma:index="4" nillable="true" ma:displayName="Date" ma:default="[today]" ma:description="Date the document set was requested" ma:format="DateOnly" ma:internalName="Date1" ma:readOnly="false">
      <xsd:simpleType>
        <xsd:restriction base="dms:DateTime"/>
      </xsd:simpleType>
    </xsd:element>
    <xsd:element name="DocketNumber" ma:index="5" nillable="true" ma:displayName="Docket Number" ma:internalName="DocketNumber" ma:readOnly="false">
      <xsd:simpleType>
        <xsd:restriction base="dms:Text">
          <xsd:maxLength value="255"/>
        </xsd:restriction>
      </xsd:simpleType>
    </xsd:element>
    <xsd:element name="DocumentSetType" ma:index="6" nillable="true" ma:displayName="Document Set Type" ma:internalName="DocumentSetType" ma:readOnly="false">
      <xsd:simpleType>
        <xsd:restriction base="dms:Text">
          <xsd:maxLength value="255"/>
        </xsd:restriction>
      </xsd:simpleType>
    </xsd:element>
    <xsd:element name="IndustryCode" ma:index="7" nillable="true" ma:displayName="Industry Code" ma:internalName="IndustryCode" ma:readOnly="false">
      <xsd:simpleType>
        <xsd:restriction base="dms:Text">
          <xsd:maxLength value="255"/>
        </xsd:restriction>
      </xsd:simpleType>
    </xsd:element>
    <xsd:element name="CaseType" ma:index="8" nillable="true" ma:displayName="CaseType" ma:internalName="CaseType" ma:readOnly="false">
      <xsd:simpleType>
        <xsd:restriction base="dms:Text">
          <xsd:maxLength value="255"/>
        </xsd:restriction>
      </xsd:simpleType>
    </xsd:element>
    <xsd:element name="CaseStatus" ma:index="9" nillable="true" ma:displayName="CaseStatus" ma:internalName="CaseStatus" ma:readOnly="false">
      <xsd:simpleType>
        <xsd:restriction base="dms:Text">
          <xsd:maxLength value="255"/>
        </xsd:restriction>
      </xsd:simpleType>
    </xsd:element>
    <xsd:element name="AgendaOrder" ma:index="10" nillable="true" ma:displayName="Agenda Order" ma:default="0" ma:internalName="AgendaOrder" ma:readOnly="false">
      <xsd:simpleType>
        <xsd:restriction base="dms:Boolean"/>
      </xsd:simpleType>
    </xsd:element>
    <xsd:element name="DelegatedOrder" ma:index="11" nillable="true" ma:displayName="DelegatedOrder" ma:default="0" ma:description="Is this a delegated order?" ma:internalName="DelegatedOrder" ma:readOnly="false">
      <xsd:simpleType>
        <xsd:restriction base="dms:Boolean"/>
      </xsd:simpleType>
    </xsd:element>
    <xsd:element name="IsDocumentOrder" ma:index="12" nillable="true" ma:displayName="IsDocumentOrder" ma:default="0" ma:internalName="IsDocumentOrder" ma:readOnly="false">
      <xsd:simpleType>
        <xsd:restriction base="dms:Boolean"/>
      </xsd:simpleType>
    </xsd:element>
    <xsd:element name="CaseCompanyNames" ma:index="13" nillable="true" ma:displayName="Company Names" ma:description="Company names delimited by ;" ma:internalName="CaseCompanyNames" ma:readOnly="false">
      <xsd:simpleType>
        <xsd:restriction base="dms:Note">
          <xsd:maxLength value="255"/>
        </xsd:restriction>
      </xsd:simpleType>
    </xsd:element>
    <xsd:element name="OpenedDate" ma:index="14" nillable="true" ma:displayName="OpenedDate" ma:format="DateOnly" ma:internalName="OpenedDate">
      <xsd:simpleType>
        <xsd:restriction base="dms:DateTime"/>
      </xsd:simpleType>
    </xsd:element>
    <xsd:element name="Prefix" ma:index="15" nillable="true" ma:displayName="Prefix" ma:description="Docket number prefix" ma:internalName="Prefix">
      <xsd:simpleType>
        <xsd:restriction base="dms:Text">
          <xsd:maxLength value="255"/>
        </xsd:restriction>
      </xsd:simpleType>
    </xsd:element>
    <xsd:element name="Visibility" ma:index="16" nillable="true" ma:displayName="Visibility" ma:default="Full Visibility" ma:format="Dropdown" ma:internalName="Visibility" ma:readOnly="false">
      <xsd:simpleType>
        <xsd:restriction base="dms:Choice">
          <xsd:enumeration value="Full Visibility"/>
        </xsd:restriction>
      </xsd:simpleType>
    </xsd:element>
    <xsd:element name="SignificantOrder" ma:index="24" nillable="true" ma:displayName="SignificantOrder" ma:default="0" ma:description="Whether this document set contains a significant order" ma:internalName="SignificantOrder">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refix xmlns="dc463f71-b30c-4ab2-9473-d307f9d35888">UG</Prefix>
    <DocumentSetType xmlns="dc463f71-b30c-4ab2-9473-d307f9d35888">Compliance</DocumentSetType>
    <Visibility xmlns="dc463f71-b30c-4ab2-9473-d307f9d35888">Full Visibility</Visibility>
    <IsConfidential xmlns="dc463f71-b30c-4ab2-9473-d307f9d35888">false</IsConfidential>
    <AgendaOrder xmlns="dc463f71-b30c-4ab2-9473-d307f9d35888">false</AgendaOrder>
    <CaseType xmlns="dc463f71-b30c-4ab2-9473-d307f9d35888">Tariff Revision</CaseType>
    <IndustryCode xmlns="dc463f71-b30c-4ab2-9473-d307f9d35888">150</IndustryCode>
    <CaseStatus xmlns="dc463f71-b30c-4ab2-9473-d307f9d35888">Formal</CaseStatus>
    <OpenedDate xmlns="dc463f71-b30c-4ab2-9473-d307f9d35888">2021-09-30T07:00:00+00:00</OpenedDate>
    <SignificantOrder xmlns="dc463f71-b30c-4ab2-9473-d307f9d35888">false</SignificantOrder>
    <Date1 xmlns="dc463f71-b30c-4ab2-9473-d307f9d35888">2023-06-23T07:00:00+00:00</Date1>
    <IsDocumentOrder xmlns="dc463f71-b30c-4ab2-9473-d307f9d35888">false</IsDocumentOrder>
    <IsHighlyConfidential xmlns="dc463f71-b30c-4ab2-9473-d307f9d35888">false</IsHighlyConfidential>
    <CaseCompanyNames xmlns="dc463f71-b30c-4ab2-9473-d307f9d35888">Cascade Natural Gas Corporation</CaseCompanyNames>
    <Nickname xmlns="http://schemas.microsoft.com/sharepoint/v3" xsi:nil="true"/>
    <DocketNumber xmlns="dc463f71-b30c-4ab2-9473-d307f9d35888">210755</DocketNumber>
    <DelegatedOrder xmlns="dc463f71-b30c-4ab2-9473-d307f9d35888">false</DelegatedOrder>
  </documentManagement>
</p:properties>
</file>

<file path=customXml/itemProps1.xml><?xml version="1.0" encoding="utf-8"?>
<ds:datastoreItem xmlns:ds="http://schemas.openxmlformats.org/officeDocument/2006/customXml" ds:itemID="{74575543-CDD5-4039-B8FA-5B52BB7A4AA4}"/>
</file>

<file path=customXml/itemProps2.xml><?xml version="1.0" encoding="utf-8"?>
<ds:datastoreItem xmlns:ds="http://schemas.openxmlformats.org/officeDocument/2006/customXml" ds:itemID="{E3FA024A-9FF3-47FA-8724-E5913C024DA7}"/>
</file>

<file path=customXml/itemProps3.xml><?xml version="1.0" encoding="utf-8"?>
<ds:datastoreItem xmlns:ds="http://schemas.openxmlformats.org/officeDocument/2006/customXml" ds:itemID="{A92F1E3A-3299-45F6-8722-466C93FE3896}"/>
</file>

<file path=customXml/itemProps4.xml><?xml version="1.0" encoding="utf-8"?>
<ds:datastoreItem xmlns:ds="http://schemas.openxmlformats.org/officeDocument/2006/customXml" ds:itemID="{CD656F54-34A0-4DD1-A8DF-EB32B54CCDE7}"/>
</file>

<file path=docProps/app.xml><?xml version="1.0" encoding="utf-8"?>
<Properties xmlns="http://schemas.openxmlformats.org/officeDocument/2006/extended-properties" xmlns:vt="http://schemas.openxmlformats.org/officeDocument/2006/docPropsVTypes">
  <Template/>
  <TotalTime>3508</TotalTime>
  <Words>1424</Words>
  <Application>Microsoft Office PowerPoint</Application>
  <PresentationFormat>Widescreen</PresentationFormat>
  <Paragraphs>189</Paragraphs>
  <Slides>18</Slides>
  <Notes>0</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18</vt:i4>
      </vt:variant>
    </vt:vector>
  </HeadingPairs>
  <TitlesOfParts>
    <vt:vector size="28" baseType="lpstr">
      <vt:lpstr>Yu Mincho Demibold</vt:lpstr>
      <vt:lpstr>Yu Mincho Light</vt:lpstr>
      <vt:lpstr>Arial</vt:lpstr>
      <vt:lpstr>Calibri</vt:lpstr>
      <vt:lpstr>Times New Roman</vt:lpstr>
      <vt:lpstr>Dark Gray Theme</vt:lpstr>
      <vt:lpstr>Blue Theme</vt:lpstr>
      <vt:lpstr>Light Gray Theme</vt:lpstr>
      <vt:lpstr>Light Blue Theme</vt:lpstr>
      <vt:lpstr>White Theme</vt:lpstr>
      <vt:lpstr>Cascade Arrearage Relief and Energy Savings (CARES) Program</vt:lpstr>
      <vt:lpstr>CARES Program Goals</vt:lpstr>
      <vt:lpstr>CARES Program Eligibility </vt:lpstr>
      <vt:lpstr>Applying for CARES  </vt:lpstr>
      <vt:lpstr>CARES Rate and Arrearage Relief Percentages </vt:lpstr>
      <vt:lpstr>Post-Qualification Income Verification</vt:lpstr>
      <vt:lpstr>Post-Qualification Income Verification</vt:lpstr>
      <vt:lpstr>Auto-Enrollment</vt:lpstr>
      <vt:lpstr>Community Based Organizations</vt:lpstr>
      <vt:lpstr>Agreements with Agencies</vt:lpstr>
      <vt:lpstr>Agreements with Agencies</vt:lpstr>
      <vt:lpstr>Terms and Conditions</vt:lpstr>
      <vt:lpstr>Agency Fees</vt:lpstr>
      <vt:lpstr>CARES Program Cost Recovery</vt:lpstr>
      <vt:lpstr>Questions to ask in a Couple Years</vt:lpstr>
      <vt:lpstr>Questions to ask in a Couple Years</vt:lpstr>
      <vt:lpstr>Unresolved Items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Mickelson, Christopher</dc:creator>
  <cp:keywords>Cascade Natural Gas Presentation Template</cp:keywords>
  <cp:lastModifiedBy>Doyle, Andrew (UTC)</cp:lastModifiedBy>
  <cp:revision>30</cp:revision>
  <dcterms:created xsi:type="dcterms:W3CDTF">2021-01-12T21:58:52Z</dcterms:created>
  <dcterms:modified xsi:type="dcterms:W3CDTF">2023-06-23T16:21:15Z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0x0101006E56B4D1795A2E4DB2F0B01679ED314A003E4F6BCA26D4124898A947854461FAE8</vt:lpwstr>
  </property>
  <property fmtid="{D5CDD505-2E9C-101B-9397-08002B2CF9AE}" pid="3" name="_docset_NoMedatataSyncRequired">
    <vt:lpwstr>False</vt:lpwstr>
  </property>
</Properties>
</file>