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603" r:id="rId2"/>
    <p:sldId id="565" r:id="rId3"/>
    <p:sldId id="615" r:id="rId4"/>
    <p:sldId id="613" r:id="rId5"/>
    <p:sldId id="614" r:id="rId6"/>
    <p:sldId id="616" r:id="rId7"/>
    <p:sldId id="617"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9" autoAdjust="0"/>
    <p:restoredTop sz="63031" autoAdjust="0"/>
  </p:normalViewPr>
  <p:slideViewPr>
    <p:cSldViewPr snapToGrid="0" snapToObjects="1">
      <p:cViewPr>
        <p:scale>
          <a:sx n="65" d="100"/>
          <a:sy n="65" d="100"/>
        </p:scale>
        <p:origin x="-924" y="72"/>
      </p:cViewPr>
      <p:guideLst>
        <p:guide orient="horz" pos="2160"/>
        <p:guide pos="288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0543586-E432-C948-A291-1A065A03A43B}" type="datetime1">
              <a:rPr lang="en-US" smtClean="0"/>
              <a:t>08/15/2017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4921846-C4E9-C74F-9022-A4D65720385F}" type="slidenum">
              <a:rPr lang="en-US"/>
              <a:pPr>
                <a:defRPr/>
              </a:pPr>
              <a:t>‹#›</a:t>
            </a:fld>
            <a:endParaRPr lang="en-US" dirty="0"/>
          </a:p>
        </p:txBody>
      </p:sp>
    </p:spTree>
    <p:extLst>
      <p:ext uri="{BB962C8B-B14F-4D97-AF65-F5344CB8AC3E}">
        <p14:creationId xmlns:p14="http://schemas.microsoft.com/office/powerpoint/2010/main" val="23108903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81DB27E-41B9-F648-BC01-FB5D99B811C1}" type="datetime1">
              <a:rPr lang="en-US" smtClean="0"/>
              <a:t>08/15/2017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6D75DCE-1D89-6C4E-AF08-F49C4E678B04}" type="slidenum">
              <a:rPr lang="en-US"/>
              <a:pPr>
                <a:defRPr/>
              </a:pPr>
              <a:t>‹#›</a:t>
            </a:fld>
            <a:endParaRPr lang="en-US" dirty="0"/>
          </a:p>
        </p:txBody>
      </p:sp>
    </p:spTree>
    <p:extLst>
      <p:ext uri="{BB962C8B-B14F-4D97-AF65-F5344CB8AC3E}">
        <p14:creationId xmlns:p14="http://schemas.microsoft.com/office/powerpoint/2010/main" val="3546473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digenousrising.org/wp-content/uploads/2015/12/Final-KITG-Declaration_Dec2015_ENGLISH.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ature.com/nclimate/journal/v5/n6/full/nclimate2572.html" TargetMode="External"/><Relationship Id="rId5" Type="http://schemas.openxmlformats.org/officeDocument/2006/relationships/hyperlink" Target="http://newsroom.unfccc.int/unfccc-newsroom/finale-cop21/" TargetMode="External"/><Relationship Id="rId4" Type="http://schemas.openxmlformats.org/officeDocument/2006/relationships/hyperlink" Target="http://www.collectif-scientifique-gaz-de-schiste.com/fr/accueil/images/pdf/texteschoisis/McGlade_et_al-2015-Natur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5 slides come from Dr. Tracey Osborne, School of Geography and Development,</a:t>
            </a:r>
            <a:r>
              <a:rPr lang="en-US" baseline="0" dirty="0" smtClean="0"/>
              <a:t> University of Arizona.  She uses conservative estimates of international climate scientists for the climate mapping and carbon that can be burned before most serious climate impacts occur such as  with sea level rise and flooding of low lying areas like impoverished nation of Bangladesh and much of Florida and disappearance of small island nations.   Last two slides are photos I have taken.</a:t>
            </a:r>
          </a:p>
          <a:p>
            <a:endParaRPr lang="en-US" baseline="0" dirty="0" smtClean="0"/>
          </a:p>
          <a:p>
            <a:r>
              <a:rPr lang="en-US" baseline="0" dirty="0" smtClean="0"/>
              <a:t>-Bob Zeigler</a:t>
            </a:r>
            <a:endParaRPr lang="en-US" dirty="0"/>
          </a:p>
        </p:txBody>
      </p:sp>
      <p:sp>
        <p:nvSpPr>
          <p:cNvPr id="4" name="Slide Number Placeholder 3"/>
          <p:cNvSpPr>
            <a:spLocks noGrp="1"/>
          </p:cNvSpPr>
          <p:nvPr>
            <p:ph type="sldNum" sz="quarter" idx="10"/>
          </p:nvPr>
        </p:nvSpPr>
        <p:spPr/>
        <p:txBody>
          <a:bodyPr/>
          <a:lstStyle/>
          <a:p>
            <a:pPr>
              <a:defRPr/>
            </a:pPr>
            <a:fld id="{F6D75DCE-1D89-6C4E-AF08-F49C4E678B04}" type="slidenum">
              <a:rPr lang="en-US" smtClean="0"/>
              <a:pPr>
                <a:defRPr/>
              </a:pPr>
              <a:t>1</a:t>
            </a:fld>
            <a:endParaRPr lang="en-US" dirty="0"/>
          </a:p>
        </p:txBody>
      </p:sp>
    </p:spTree>
    <p:extLst>
      <p:ext uri="{BB962C8B-B14F-4D97-AF65-F5344CB8AC3E}">
        <p14:creationId xmlns:p14="http://schemas.microsoft.com/office/powerpoint/2010/main" val="170884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D75DCE-1D89-6C4E-AF08-F49C4E678B04}" type="slidenum">
              <a:rPr lang="en-US" smtClean="0"/>
              <a:pPr>
                <a:defRPr/>
              </a:pPr>
              <a:t>2</a:t>
            </a:fld>
            <a:endParaRPr lang="en-US" dirty="0"/>
          </a:p>
        </p:txBody>
      </p:sp>
    </p:spTree>
    <p:extLst>
      <p:ext uri="{BB962C8B-B14F-4D97-AF65-F5344CB8AC3E}">
        <p14:creationId xmlns:p14="http://schemas.microsoft.com/office/powerpoint/2010/main" val="210995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128"/>
                <a:cs typeface="ＭＳ Ｐゴシック" charset="-128"/>
              </a:rPr>
              <a:t>From University of Arizona</a:t>
            </a:r>
            <a:r>
              <a:rPr lang="en-US" sz="1200" b="0" i="0" kern="1200" baseline="0" dirty="0" smtClean="0">
                <a:solidFill>
                  <a:schemeClr val="tx1"/>
                </a:solidFill>
                <a:effectLst/>
                <a:latin typeface="+mn-lt"/>
                <a:ea typeface="ＭＳ Ｐゴシック" charset="-128"/>
                <a:cs typeface="ＭＳ Ｐゴシック" charset="-128"/>
              </a:rPr>
              <a:t> Climate Alliance Mapping project Web Page</a:t>
            </a:r>
            <a:endParaRPr lang="en-US" sz="1200" b="0" i="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128"/>
                <a:cs typeface="ＭＳ Ｐゴシック" charset="-128"/>
              </a:rPr>
              <a:t>during COP21, indigenous peoples and their allies released </a:t>
            </a:r>
            <a:r>
              <a:rPr lang="en-US" sz="1200" b="0" i="0" kern="1200" dirty="0" smtClean="0">
                <a:solidFill>
                  <a:schemeClr val="tx1"/>
                </a:solidFill>
                <a:effectLst/>
                <a:latin typeface="+mn-lt"/>
                <a:ea typeface="ＭＳ Ｐゴシック" charset="-128"/>
                <a:cs typeface="ＭＳ Ｐゴシック" charset="-128"/>
                <a:hlinkClick r:id="rId3"/>
              </a:rPr>
              <a:t>a declaration</a:t>
            </a:r>
            <a:r>
              <a:rPr lang="en-US" sz="1200" b="0" i="0" kern="1200" dirty="0" smtClean="0">
                <a:solidFill>
                  <a:schemeClr val="tx1"/>
                </a:solidFill>
                <a:effectLst/>
                <a:latin typeface="+mn-lt"/>
                <a:ea typeface="ＭＳ Ｐゴシック" charset="-128"/>
                <a:cs typeface="ＭＳ Ｐゴシック" charset="-128"/>
              </a:rPr>
              <a:t> urging world governments to keep fossil fuels in the ground.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128"/>
                <a:cs typeface="ＭＳ Ｐゴシック" charset="-128"/>
              </a:rPr>
              <a:t>These actions are supported by </a:t>
            </a:r>
            <a:r>
              <a:rPr lang="en-US" sz="1200" b="0" i="0" kern="1200" dirty="0" smtClean="0">
                <a:solidFill>
                  <a:schemeClr val="tx1"/>
                </a:solidFill>
                <a:effectLst/>
                <a:latin typeface="+mn-lt"/>
                <a:ea typeface="ＭＳ Ｐゴシック" charset="-128"/>
                <a:cs typeface="ＭＳ Ｐゴシック" charset="-128"/>
                <a:hlinkClick r:id="rId4"/>
              </a:rPr>
              <a:t>recent research</a:t>
            </a:r>
            <a:r>
              <a:rPr lang="en-US" sz="1200" b="0" i="0" kern="1200" dirty="0" smtClean="0">
                <a:solidFill>
                  <a:schemeClr val="tx1"/>
                </a:solidFill>
                <a:effectLst/>
                <a:latin typeface="+mn-lt"/>
                <a:ea typeface="ＭＳ Ｐゴシック" charset="-128"/>
                <a:cs typeface="ＭＳ Ｐゴシック" charset="-128"/>
              </a:rPr>
              <a:t>, which concludes that globally, over 80% of coal, 50% of gas and 30% of oil reserves are “unburnable” before 2050 under the goal to limit average temperature rise to no more than 2°C. However, the 2015 </a:t>
            </a:r>
            <a:r>
              <a:rPr lang="en-US" sz="1200" b="0" i="0" kern="1200" dirty="0" smtClean="0">
                <a:solidFill>
                  <a:schemeClr val="tx1"/>
                </a:solidFill>
                <a:effectLst/>
                <a:latin typeface="+mn-lt"/>
                <a:ea typeface="ＭＳ Ｐゴシック" charset="-128"/>
                <a:cs typeface="ＭＳ Ｐゴシック" charset="-128"/>
                <a:hlinkClick r:id="rId5"/>
              </a:rPr>
              <a:t>Paris Climate Agreement</a:t>
            </a:r>
            <a:r>
              <a:rPr lang="en-US" sz="1200" b="0" i="0" kern="1200" dirty="0" smtClean="0">
                <a:solidFill>
                  <a:schemeClr val="tx1"/>
                </a:solidFill>
                <a:effectLst/>
                <a:latin typeface="+mn-lt"/>
                <a:ea typeface="ＭＳ Ｐゴシック" charset="-128"/>
                <a:cs typeface="ＭＳ Ｐゴシック" charset="-128"/>
              </a:rPr>
              <a:t> recognizes that a 1.5°C warming limit will better protect the most vulnerable communities from the worst impacts of climate change. </a:t>
            </a:r>
            <a:r>
              <a:rPr lang="en-US" sz="1200" b="0" i="0" kern="1200" dirty="0" smtClean="0">
                <a:solidFill>
                  <a:schemeClr val="tx1"/>
                </a:solidFill>
                <a:effectLst/>
                <a:latin typeface="+mn-lt"/>
                <a:ea typeface="ＭＳ Ｐゴシック" charset="-128"/>
                <a:cs typeface="ＭＳ Ｐゴシック" charset="-128"/>
                <a:hlinkClick r:id="rId6"/>
              </a:rPr>
              <a:t>Studies show</a:t>
            </a:r>
            <a:r>
              <a:rPr lang="en-US" sz="1200" b="0" i="0" kern="1200" dirty="0" smtClean="0">
                <a:solidFill>
                  <a:schemeClr val="tx1"/>
                </a:solidFill>
                <a:effectLst/>
                <a:latin typeface="+mn-lt"/>
                <a:ea typeface="ＭＳ Ｐゴシック" charset="-128"/>
                <a:cs typeface="ＭＳ Ｐゴシック" charset="-128"/>
              </a:rPr>
              <a:t> that 1.5°C requires a transition to net zero carbon emissions worldwide to be achieved between 2045 and 2060. </a:t>
            </a:r>
            <a:r>
              <a:rPr lang="en-US" sz="1200" b="1" i="0" kern="1200" dirty="0" smtClean="0">
                <a:solidFill>
                  <a:schemeClr val="tx1"/>
                </a:solidFill>
                <a:effectLst/>
                <a:latin typeface="+mn-lt"/>
                <a:ea typeface="ＭＳ Ｐゴシック" charset="-128"/>
                <a:cs typeface="ＭＳ Ｐゴシック" charset="-128"/>
              </a:rPr>
              <a:t>This requires that more than 80% of known fossil fuel reserves remain in the ground.</a:t>
            </a:r>
            <a:endParaRPr lang="en-US" b="1" dirty="0">
              <a:effectLst/>
            </a:endParaRPr>
          </a:p>
        </p:txBody>
      </p:sp>
      <p:sp>
        <p:nvSpPr>
          <p:cNvPr id="4" name="Slide Number Placeholder 3"/>
          <p:cNvSpPr>
            <a:spLocks noGrp="1"/>
          </p:cNvSpPr>
          <p:nvPr>
            <p:ph type="sldNum" sz="quarter" idx="10"/>
          </p:nvPr>
        </p:nvSpPr>
        <p:spPr/>
        <p:txBody>
          <a:bodyPr/>
          <a:lstStyle/>
          <a:p>
            <a:fld id="{9D2EA47A-5B47-644F-B16B-3BD6146ED9E7}" type="slidenum">
              <a:rPr lang="en-US" smtClean="0"/>
              <a:t>3</a:t>
            </a:fld>
            <a:endParaRPr lang="en-US"/>
          </a:p>
        </p:txBody>
      </p:sp>
    </p:spTree>
    <p:extLst>
      <p:ext uri="{BB962C8B-B14F-4D97-AF65-F5344CB8AC3E}">
        <p14:creationId xmlns:p14="http://schemas.microsoft.com/office/powerpoint/2010/main" val="148540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D75DCE-1D89-6C4E-AF08-F49C4E678B04}" type="slidenum">
              <a:rPr lang="en-US" smtClean="0"/>
              <a:pPr>
                <a:defRPr/>
              </a:pPr>
              <a:t>5</a:t>
            </a:fld>
            <a:endParaRPr lang="en-US" dirty="0"/>
          </a:p>
        </p:txBody>
      </p:sp>
    </p:spTree>
    <p:extLst>
      <p:ext uri="{BB962C8B-B14F-4D97-AF65-F5344CB8AC3E}">
        <p14:creationId xmlns:p14="http://schemas.microsoft.com/office/powerpoint/2010/main" val="4518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have testified  at Port hearing on  impacts of Port’s shipping fracking proppants</a:t>
            </a:r>
            <a:r>
              <a:rPr lang="en-US" baseline="0" dirty="0" smtClean="0"/>
              <a:t> including</a:t>
            </a:r>
            <a:r>
              <a:rPr lang="en-US" dirty="0" smtClean="0"/>
              <a:t> young people on how this action of the port was</a:t>
            </a:r>
            <a:r>
              <a:rPr lang="en-US" baseline="0" dirty="0" smtClean="0"/>
              <a:t> robbing them of a future.  The Port Commission was non responsive and continued to ship more fracking materials and have them stored on port property for future shipments and resulting frustration in our communities.</a:t>
            </a:r>
            <a:endParaRPr lang="en-US" dirty="0"/>
          </a:p>
        </p:txBody>
      </p:sp>
      <p:sp>
        <p:nvSpPr>
          <p:cNvPr id="4" name="Slide Number Placeholder 3"/>
          <p:cNvSpPr>
            <a:spLocks noGrp="1"/>
          </p:cNvSpPr>
          <p:nvPr>
            <p:ph type="sldNum" sz="quarter" idx="10"/>
          </p:nvPr>
        </p:nvSpPr>
        <p:spPr/>
        <p:txBody>
          <a:bodyPr/>
          <a:lstStyle/>
          <a:p>
            <a:pPr>
              <a:defRPr/>
            </a:pPr>
            <a:fld id="{F6D75DCE-1D89-6C4E-AF08-F49C4E678B04}" type="slidenum">
              <a:rPr lang="en-US" smtClean="0"/>
              <a:pPr>
                <a:defRPr/>
              </a:pPr>
              <a:t>6</a:t>
            </a:fld>
            <a:endParaRPr lang="en-US" dirty="0"/>
          </a:p>
        </p:txBody>
      </p:sp>
    </p:spTree>
    <p:extLst>
      <p:ext uri="{BB962C8B-B14F-4D97-AF65-F5344CB8AC3E}">
        <p14:creationId xmlns:p14="http://schemas.microsoft.com/office/powerpoint/2010/main" val="192109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D75DCE-1D89-6C4E-AF08-F49C4E678B04}" type="slidenum">
              <a:rPr lang="en-US" smtClean="0"/>
              <a:pPr>
                <a:defRPr/>
              </a:pPr>
              <a:t>7</a:t>
            </a:fld>
            <a:endParaRPr lang="en-US" dirty="0"/>
          </a:p>
        </p:txBody>
      </p:sp>
    </p:spTree>
    <p:extLst>
      <p:ext uri="{BB962C8B-B14F-4D97-AF65-F5344CB8AC3E}">
        <p14:creationId xmlns:p14="http://schemas.microsoft.com/office/powerpoint/2010/main" val="35236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5" name="Rounded Rectangle 4"/>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9"/>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49A9C50-49CC-0642-9B08-6A702E810315}" type="datetime1">
              <a:rPr lang="en-US" smtClean="0"/>
              <a:t>08/15/2017</a:t>
            </a:fld>
            <a:endParaRPr lang="en-US" dirty="0"/>
          </a:p>
        </p:txBody>
      </p:sp>
      <p:sp>
        <p:nvSpPr>
          <p:cNvPr id="12" name="Footer Placeholder 16"/>
          <p:cNvSpPr>
            <a:spLocks noGrp="1"/>
          </p:cNvSpPr>
          <p:nvPr>
            <p:ph type="ftr" sz="quarter" idx="11"/>
          </p:nvPr>
        </p:nvSpPr>
        <p:spPr/>
        <p:txBody>
          <a:bodyPr/>
          <a:lstStyle>
            <a:lvl1pPr>
              <a:defRPr dirty="0"/>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A746BCB9-AE0A-3245-BF9B-DBFECD38BDB7}" type="slidenum">
              <a:rPr lang="en-US"/>
              <a:pPr>
                <a:defRPr/>
              </a:pPr>
              <a:t>‹#›</a:t>
            </a:fld>
            <a:endParaRPr lang="en-US" dirty="0"/>
          </a:p>
        </p:txBody>
      </p:sp>
    </p:spTree>
    <p:extLst>
      <p:ext uri="{BB962C8B-B14F-4D97-AF65-F5344CB8AC3E}">
        <p14:creationId xmlns:p14="http://schemas.microsoft.com/office/powerpoint/2010/main" val="17073909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4478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4478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810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fld id="{BF13F2F1-C755-234A-90AF-3F07EF8F6065}" type="datetime1">
              <a:rPr lang="en-US" smtClean="0"/>
              <a:t>08/15/2017</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1B75EC7A-5C11-4B4D-9737-21A50F1046EF}" type="slidenum">
              <a:rPr lang="en-US"/>
              <a:pPr>
                <a:defRPr/>
              </a:pPr>
              <a:t>‹#›</a:t>
            </a:fld>
            <a:endParaRPr lang="en-US" dirty="0"/>
          </a:p>
        </p:txBody>
      </p:sp>
    </p:spTree>
    <p:extLst>
      <p:ext uri="{BB962C8B-B14F-4D97-AF65-F5344CB8AC3E}">
        <p14:creationId xmlns:p14="http://schemas.microsoft.com/office/powerpoint/2010/main" val="152906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4478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76800" y="1447800"/>
            <a:ext cx="3810000" cy="4572000"/>
          </a:xfrm>
        </p:spPr>
        <p:txBody>
          <a:bodyPr/>
          <a:lstStyle/>
          <a:p>
            <a:pPr lvl="0"/>
            <a:endParaRPr lang="en-US" noProof="0" dirty="0"/>
          </a:p>
        </p:txBody>
      </p:sp>
      <p:sp>
        <p:nvSpPr>
          <p:cNvPr id="5" name="Date Placeholder 13"/>
          <p:cNvSpPr>
            <a:spLocks noGrp="1"/>
          </p:cNvSpPr>
          <p:nvPr>
            <p:ph type="dt" sz="half" idx="10"/>
          </p:nvPr>
        </p:nvSpPr>
        <p:spPr/>
        <p:txBody>
          <a:bodyPr/>
          <a:lstStyle>
            <a:lvl1pPr>
              <a:defRPr/>
            </a:lvl1pPr>
          </a:lstStyle>
          <a:p>
            <a:pPr>
              <a:defRPr/>
            </a:pPr>
            <a:fld id="{5E94CE32-ABED-9446-8C60-AB87F8FFA009}" type="datetime1">
              <a:rPr lang="en-US" smtClean="0"/>
              <a:t>08/15/2017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E691D07-DCE1-0B40-9236-5BC5BB4C3EF7}" type="slidenum">
              <a:rPr lang="en-US"/>
              <a:pPr>
                <a:defRPr/>
              </a:pPr>
              <a:t>‹#›</a:t>
            </a:fld>
            <a:endParaRPr lang="en-US" dirty="0"/>
          </a:p>
        </p:txBody>
      </p:sp>
    </p:spTree>
    <p:extLst>
      <p:ext uri="{BB962C8B-B14F-4D97-AF65-F5344CB8AC3E}">
        <p14:creationId xmlns:p14="http://schemas.microsoft.com/office/powerpoint/2010/main" val="385259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D0885529-4EC8-BA48-B01B-0BDFD2DAF5B6}" type="datetime1">
              <a:rPr lang="en-US" smtClean="0"/>
              <a:t>08/15/2017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D9DCA9B-0068-EC4D-B8FD-DFA41F3E2FB5}" type="slidenum">
              <a:rPr lang="en-US"/>
              <a:pPr>
                <a:defRPr/>
              </a:pPr>
              <a:t>‹#›</a:t>
            </a:fld>
            <a:endParaRPr lang="en-US" dirty="0"/>
          </a:p>
        </p:txBody>
      </p:sp>
    </p:spTree>
    <p:extLst>
      <p:ext uri="{BB962C8B-B14F-4D97-AF65-F5344CB8AC3E}">
        <p14:creationId xmlns:p14="http://schemas.microsoft.com/office/powerpoint/2010/main" val="5358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6CDF5F-2D14-0847-8EE1-7CC995B04769}" type="datetime1">
              <a:rPr lang="en-US" smtClean="0"/>
              <a:t>08/15/2017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21FF6E9-0F7E-CD49-8255-CC48674D5CC7}" type="slidenum">
              <a:rPr lang="en-US"/>
              <a:pPr>
                <a:defRPr/>
              </a:pPr>
              <a:t>‹#›</a:t>
            </a:fld>
            <a:endParaRPr lang="en-US" dirty="0"/>
          </a:p>
        </p:txBody>
      </p:sp>
    </p:spTree>
    <p:extLst>
      <p:ext uri="{BB962C8B-B14F-4D97-AF65-F5344CB8AC3E}">
        <p14:creationId xmlns:p14="http://schemas.microsoft.com/office/powerpoint/2010/main" val="14868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A245CB-1FA0-284F-BCFB-9A6616F17904}" type="datetime1">
              <a:rPr lang="en-US" smtClean="0"/>
              <a:t>08/15/2017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4EA7858-B844-DC4A-A7DD-9449CA8B3215}" type="slidenum">
              <a:rPr lang="en-US"/>
              <a:pPr>
                <a:defRPr/>
              </a:pPr>
              <a:t>‹#›</a:t>
            </a:fld>
            <a:endParaRPr lang="en-US" dirty="0"/>
          </a:p>
        </p:txBody>
      </p:sp>
    </p:spTree>
    <p:extLst>
      <p:ext uri="{BB962C8B-B14F-4D97-AF65-F5344CB8AC3E}">
        <p14:creationId xmlns:p14="http://schemas.microsoft.com/office/powerpoint/2010/main" val="169606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6D9B260-5195-C84F-9423-991D73BF6473}" type="datetime1">
              <a:rPr lang="en-US" smtClean="0"/>
              <a:t>08/15/2017</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5CEE209-784F-484E-9C74-269BA0026EE3}" type="slidenum">
              <a:rPr lang="en-US"/>
              <a:pPr>
                <a:defRPr/>
              </a:pPr>
              <a:t>‹#›</a:t>
            </a:fld>
            <a:endParaRPr lang="en-US" dirty="0"/>
          </a:p>
        </p:txBody>
      </p:sp>
    </p:spTree>
    <p:extLst>
      <p:ext uri="{BB962C8B-B14F-4D97-AF65-F5344CB8AC3E}">
        <p14:creationId xmlns:p14="http://schemas.microsoft.com/office/powerpoint/2010/main" val="48812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D23E8B0-C2F7-934C-9E1A-2E235B81C009}" type="datetime1">
              <a:rPr lang="en-US" smtClean="0"/>
              <a:t>08/15/2017</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832893F-DFE7-514A-8849-320BA18DE8C7}" type="slidenum">
              <a:rPr lang="en-US"/>
              <a:pPr>
                <a:defRPr/>
              </a:pPr>
              <a:t>‹#›</a:t>
            </a:fld>
            <a:endParaRPr lang="en-US" dirty="0"/>
          </a:p>
        </p:txBody>
      </p:sp>
    </p:spTree>
    <p:extLst>
      <p:ext uri="{BB962C8B-B14F-4D97-AF65-F5344CB8AC3E}">
        <p14:creationId xmlns:p14="http://schemas.microsoft.com/office/powerpoint/2010/main" val="417315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7AA834C-9F50-B740-BD96-6D815FD50753}" type="datetime1">
              <a:rPr lang="en-US" smtClean="0"/>
              <a:t>08/15/2017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9883557-7580-B74A-8A70-24C12DB0FD66}" type="slidenum">
              <a:rPr lang="en-US"/>
              <a:pPr>
                <a:defRPr/>
              </a:pPr>
              <a:t>‹#›</a:t>
            </a:fld>
            <a:endParaRPr lang="en-US" dirty="0"/>
          </a:p>
        </p:txBody>
      </p:sp>
    </p:spTree>
    <p:extLst>
      <p:ext uri="{BB962C8B-B14F-4D97-AF65-F5344CB8AC3E}">
        <p14:creationId xmlns:p14="http://schemas.microsoft.com/office/powerpoint/2010/main" val="78743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0427E8F-4B62-494F-9802-8480E43E124B}" type="datetime1">
              <a:rPr lang="en-US" smtClean="0"/>
              <a:t>08/15/2017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53F373-F0B4-EA4F-B1D3-AD00275EF52A}" type="slidenum">
              <a:rPr lang="en-US"/>
              <a:pPr>
                <a:defRPr/>
              </a:pPr>
              <a:t>‹#›</a:t>
            </a:fld>
            <a:endParaRPr lang="en-US" dirty="0"/>
          </a:p>
        </p:txBody>
      </p:sp>
    </p:spTree>
    <p:extLst>
      <p:ext uri="{BB962C8B-B14F-4D97-AF65-F5344CB8AC3E}">
        <p14:creationId xmlns:p14="http://schemas.microsoft.com/office/powerpoint/2010/main" val="193981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2"/>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273D95-2D59-854C-9569-6DA5368C767B}" type="datetime1">
              <a:rPr lang="en-US" smtClean="0"/>
              <a:t>08/15/2017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F22001A-BBCF-5A48-8806-29E159310A60}" type="slidenum">
              <a:rPr lang="en-US"/>
              <a:pPr>
                <a:defRPr/>
              </a:pPr>
              <a:t>‹#›</a:t>
            </a:fld>
            <a:endParaRPr lang="en-US" dirty="0"/>
          </a:p>
        </p:txBody>
      </p:sp>
    </p:spTree>
    <p:extLst>
      <p:ext uri="{BB962C8B-B14F-4D97-AF65-F5344CB8AC3E}">
        <p14:creationId xmlns:p14="http://schemas.microsoft.com/office/powerpoint/2010/main" val="117572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4478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4478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7598FFC3-3817-164E-AFDF-B7997578A7BF}" type="datetime1">
              <a:rPr lang="en-US" smtClean="0"/>
              <a:t>08/15/2017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3125384-E724-2641-9285-B1F1526ADE3C}" type="slidenum">
              <a:rPr lang="en-US"/>
              <a:pPr>
                <a:defRPr/>
              </a:pPr>
              <a:t>‹#›</a:t>
            </a:fld>
            <a:endParaRPr lang="en-US" dirty="0"/>
          </a:p>
        </p:txBody>
      </p:sp>
    </p:spTree>
    <p:extLst>
      <p:ext uri="{BB962C8B-B14F-4D97-AF65-F5344CB8AC3E}">
        <p14:creationId xmlns:p14="http://schemas.microsoft.com/office/powerpoint/2010/main" val="243909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8" name="Rounded Rectangle 7"/>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Perpetua" charset="0"/>
              </a:defRPr>
            </a:lvl1pPr>
          </a:lstStyle>
          <a:p>
            <a:pPr>
              <a:defRPr/>
            </a:pPr>
            <a:fld id="{5F9273AD-59D6-B847-ABB4-000662498B1E}" type="datetime1">
              <a:rPr lang="en-US" smtClean="0"/>
              <a:t>08/15/2017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charset="0"/>
              </a:defRPr>
            </a:lvl1pPr>
          </a:lstStyle>
          <a:p>
            <a:pPr>
              <a:defRPr/>
            </a:pPr>
            <a:fld id="{E9F7610D-A769-334C-81D7-494545D9E01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3"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hf sldNum="0" hdr="0" ftr="0" dt="0"/>
  <p:txStyles>
    <p:title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p:titleStyle>
    <p:bodyStyle>
      <a:lvl1pPr marL="273050" indent="-273050" algn="l" rtl="0" eaLnBrk="0" fontAlgn="base" hangingPunct="0">
        <a:spcBef>
          <a:spcPts val="575"/>
        </a:spcBef>
        <a:spcAft>
          <a:spcPct val="0"/>
        </a:spcAft>
        <a:buClr>
          <a:schemeClr val="accent1"/>
        </a:buClr>
        <a:buSzPct val="85000"/>
        <a:buFont typeface="Wingdings 2" charset="0"/>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0"/>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0"/>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0"/>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imatealliancemap.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sz="quarter" idx="1"/>
          </p:nvPr>
        </p:nvPicPr>
        <p:blipFill rotWithShape="1">
          <a:blip r:embed="rId4">
            <a:extLst>
              <a:ext uri="{28A0092B-C50C-407E-A947-70E740481C1C}">
                <a14:useLocalDpi xmlns:a14="http://schemas.microsoft.com/office/drawing/2010/main" val="0"/>
              </a:ext>
            </a:extLst>
          </a:blip>
          <a:srcRect t="12319"/>
          <a:stretch/>
        </p:blipFill>
        <p:spPr>
          <a:xfrm>
            <a:off x="192221" y="1396272"/>
            <a:ext cx="8785528" cy="4814529"/>
          </a:xfrm>
        </p:spPr>
      </p:pic>
      <p:sp>
        <p:nvSpPr>
          <p:cNvPr id="5" name="TextBox 4"/>
          <p:cNvSpPr txBox="1"/>
          <p:nvPr/>
        </p:nvSpPr>
        <p:spPr>
          <a:xfrm>
            <a:off x="1191545" y="443355"/>
            <a:ext cx="6380480" cy="1200329"/>
          </a:xfrm>
          <a:prstGeom prst="rect">
            <a:avLst/>
          </a:prstGeom>
          <a:noFill/>
        </p:spPr>
        <p:txBody>
          <a:bodyPr wrap="square" rtlCol="0">
            <a:spAutoFit/>
          </a:bodyPr>
          <a:lstStyle/>
          <a:p>
            <a:r>
              <a:rPr lang="en-US" sz="3600" dirty="0">
                <a:solidFill>
                  <a:schemeClr val="bg1"/>
                </a:solidFill>
                <a:hlinkClick r:id="rId3"/>
              </a:rPr>
              <a:t>https://climatealliancemap.org/</a:t>
            </a:r>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27401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334378" y="285008"/>
            <a:ext cx="8581218" cy="1008897"/>
          </a:xfrm>
        </p:spPr>
        <p:txBody>
          <a:bodyPr/>
          <a:lstStyle/>
          <a:p>
            <a:r>
              <a:rPr lang="en-US" dirty="0">
                <a:solidFill>
                  <a:schemeClr val="bg2"/>
                </a:solidFill>
                <a:latin typeface="Franklin Gothic Book" charset="0"/>
                <a:ea typeface="ＭＳ Ｐゴシック" charset="0"/>
                <a:cs typeface="ＭＳ Ｐゴシック" charset="0"/>
              </a:rPr>
              <a:t>Carbon </a:t>
            </a:r>
            <a:r>
              <a:rPr lang="en-US" dirty="0" smtClean="0">
                <a:solidFill>
                  <a:schemeClr val="bg2"/>
                </a:solidFill>
                <a:latin typeface="Franklin Gothic Book" charset="0"/>
                <a:ea typeface="ＭＳ Ｐゴシック" charset="0"/>
                <a:cs typeface="ＭＳ Ｐゴシック" charset="0"/>
              </a:rPr>
              <a:t>Budget</a:t>
            </a:r>
            <a:endParaRPr lang="en-US" dirty="0">
              <a:solidFill>
                <a:schemeClr val="bg2"/>
              </a:solidFill>
              <a:latin typeface="Franklin Gothic Book" charset="0"/>
              <a:ea typeface="ＭＳ Ｐゴシック" charset="0"/>
              <a:cs typeface="ＭＳ Ｐゴシック" charset="0"/>
            </a:endParaRPr>
          </a:p>
        </p:txBody>
      </p:sp>
      <p:pic>
        <p:nvPicPr>
          <p:cNvPr id="3" name="Picture 2" descr="IPCC_carbonbudg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4" y="1682973"/>
            <a:ext cx="8609402" cy="4836580"/>
          </a:xfrm>
          <a:prstGeom prst="rect">
            <a:avLst/>
          </a:prstGeom>
        </p:spPr>
      </p:pic>
    </p:spTree>
    <p:extLst>
      <p:ext uri="{BB962C8B-B14F-4D97-AF65-F5344CB8AC3E}">
        <p14:creationId xmlns:p14="http://schemas.microsoft.com/office/powerpoint/2010/main" val="160380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4400" y="274638"/>
            <a:ext cx="7772400" cy="852413"/>
          </a:xfrm>
        </p:spPr>
        <p:txBody>
          <a:bodyPr>
            <a:normAutofit/>
          </a:bodyPr>
          <a:lstStyle/>
          <a:p>
            <a:r>
              <a:rPr lang="en-US" dirty="0" smtClean="0">
                <a:solidFill>
                  <a:schemeClr val="bg2"/>
                </a:solidFill>
              </a:rPr>
              <a:t>Unburnable Carbon</a:t>
            </a:r>
            <a:endParaRPr lang="en-US" dirty="0">
              <a:solidFill>
                <a:schemeClr val="bg2"/>
              </a:solidFill>
            </a:endParaRPr>
          </a:p>
        </p:txBody>
      </p:sp>
      <p:sp>
        <p:nvSpPr>
          <p:cNvPr id="12" name="Content Placeholder 11"/>
          <p:cNvSpPr>
            <a:spLocks noGrp="1"/>
          </p:cNvSpPr>
          <p:nvPr>
            <p:ph sz="half" idx="2"/>
          </p:nvPr>
        </p:nvSpPr>
        <p:spPr>
          <a:xfrm>
            <a:off x="5394960" y="1625601"/>
            <a:ext cx="3749040" cy="4572000"/>
          </a:xfrm>
        </p:spPr>
        <p:txBody>
          <a:bodyPr>
            <a:normAutofit fontScale="92500" lnSpcReduction="20000"/>
          </a:bodyPr>
          <a:lstStyle/>
          <a:p>
            <a:r>
              <a:rPr lang="en-US" dirty="0" smtClean="0">
                <a:solidFill>
                  <a:schemeClr val="bg1"/>
                </a:solidFill>
              </a:rPr>
              <a:t>University of College London study finds the following must stay underground:</a:t>
            </a:r>
          </a:p>
          <a:p>
            <a:pPr lvl="1"/>
            <a:r>
              <a:rPr lang="en-US" dirty="0" smtClean="0">
                <a:solidFill>
                  <a:schemeClr val="bg1"/>
                </a:solidFill>
              </a:rPr>
              <a:t>82%: Coal</a:t>
            </a:r>
          </a:p>
          <a:p>
            <a:pPr lvl="1"/>
            <a:r>
              <a:rPr lang="en-US" dirty="0" smtClean="0">
                <a:solidFill>
                  <a:schemeClr val="bg1"/>
                </a:solidFill>
              </a:rPr>
              <a:t>49%: Natural gas</a:t>
            </a:r>
          </a:p>
          <a:p>
            <a:pPr lvl="1"/>
            <a:r>
              <a:rPr lang="en-US" dirty="0" smtClean="0">
                <a:solidFill>
                  <a:schemeClr val="bg1"/>
                </a:solidFill>
              </a:rPr>
              <a:t>33%: Oil</a:t>
            </a:r>
          </a:p>
          <a:p>
            <a:pPr lvl="1"/>
            <a:endParaRPr lang="en-US" dirty="0" smtClean="0">
              <a:solidFill>
                <a:schemeClr val="bg1"/>
              </a:solidFill>
            </a:endParaRPr>
          </a:p>
          <a:p>
            <a:r>
              <a:rPr lang="en-US" dirty="0" smtClean="0">
                <a:solidFill>
                  <a:schemeClr val="bg1"/>
                </a:solidFill>
              </a:rPr>
              <a:t>Fossil fuel development in the Arctic, any exploitation of unconventional oil, and any </a:t>
            </a:r>
            <a:r>
              <a:rPr lang="en-US" dirty="0">
                <a:solidFill>
                  <a:schemeClr val="bg1"/>
                </a:solidFill>
              </a:rPr>
              <a:t>further </a:t>
            </a:r>
            <a:r>
              <a:rPr lang="en-US" dirty="0" smtClean="0">
                <a:solidFill>
                  <a:schemeClr val="bg1"/>
                </a:solidFill>
              </a:rPr>
              <a:t>investment in new fossil fuel resources are inconsistent with CC mitigation efforts.</a:t>
            </a:r>
            <a:endParaRPr lang="en-US" dirty="0">
              <a:solidFill>
                <a:schemeClr val="bg1"/>
              </a:solidFill>
            </a:endParaRPr>
          </a:p>
        </p:txBody>
      </p:sp>
      <p:sp>
        <p:nvSpPr>
          <p:cNvPr id="13" name="TextBox 12"/>
          <p:cNvSpPr txBox="1"/>
          <p:nvPr/>
        </p:nvSpPr>
        <p:spPr>
          <a:xfrm>
            <a:off x="2218271" y="1487102"/>
            <a:ext cx="1608667" cy="276999"/>
          </a:xfrm>
          <a:prstGeom prst="rect">
            <a:avLst/>
          </a:prstGeom>
          <a:noFill/>
        </p:spPr>
        <p:txBody>
          <a:bodyPr wrap="square" rtlCol="0">
            <a:spAutoFit/>
          </a:bodyPr>
          <a:lstStyle/>
          <a:p>
            <a:r>
              <a:rPr lang="en-US" sz="1200" dirty="0" smtClean="0"/>
              <a:t>With CCS technology</a:t>
            </a:r>
            <a:endParaRPr lang="en-US" sz="1200" dirty="0"/>
          </a:p>
        </p:txBody>
      </p:sp>
      <p:pic>
        <p:nvPicPr>
          <p:cNvPr id="3" name="Content Placeholder 2"/>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r="40094"/>
          <a:stretch/>
        </p:blipFill>
        <p:spPr>
          <a:xfrm>
            <a:off x="391886" y="1447800"/>
            <a:ext cx="4807131" cy="4513758"/>
          </a:xfrm>
        </p:spPr>
      </p:pic>
    </p:spTree>
    <p:extLst>
      <p:ext uri="{BB962C8B-B14F-4D97-AF65-F5344CB8AC3E}">
        <p14:creationId xmlns:p14="http://schemas.microsoft.com/office/powerpoint/2010/main" val="473360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9623" y="308161"/>
            <a:ext cx="8446247" cy="6334685"/>
          </a:xfrm>
        </p:spPr>
      </p:pic>
    </p:spTree>
    <p:extLst>
      <p:ext uri="{BB962C8B-B14F-4D97-AF65-F5344CB8AC3E}">
        <p14:creationId xmlns:p14="http://schemas.microsoft.com/office/powerpoint/2010/main" val="212176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4340" y="286871"/>
            <a:ext cx="8534400" cy="6400800"/>
          </a:xfrm>
        </p:spPr>
      </p:pic>
    </p:spTree>
    <p:extLst>
      <p:ext uri="{BB962C8B-B14F-4D97-AF65-F5344CB8AC3E}">
        <p14:creationId xmlns:p14="http://schemas.microsoft.com/office/powerpoint/2010/main" val="62238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Protest over Continued Shipment and Storage of Proppants at Olympia Port</a:t>
            </a:r>
            <a:endParaRPr lang="en-US" sz="2800" dirty="0"/>
          </a:p>
        </p:txBody>
      </p:sp>
      <p:pic>
        <p:nvPicPr>
          <p:cNvPr id="1026" name="Picture 2" descr="C:\Users\BobZ\Pictures\2016 B after June\Standing Rock Sioux\No Fracking Sands Rally\Best\DSCN1665.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63677" y="1394338"/>
            <a:ext cx="7890387" cy="493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0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0" cy="114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142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718D2FBB09848246B6FD4A5A815592E3" ma:contentTypeVersion="92" ma:contentTypeDescription="" ma:contentTypeScope="" ma:versionID="22aef20f0bee0b57018fbd7776052d46">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88f51cce7439777dbacc0aa8de4abac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Document</DocumentSetType>
    <Visibility xmlns="dc463f71-b30c-4ab2-9473-d307f9d35888" xsi:nil="true"/>
    <IsConfidential xmlns="dc463f71-b30c-4ab2-9473-d307f9d35888">false</IsConfidential>
    <AgendaOrder xmlns="dc463f71-b30c-4ab2-9473-d307f9d35888">false</AgendaOrder>
    <CaseType xmlns="dc463f71-b30c-4ab2-9473-d307f9d35888">Tariff Revision</CaseType>
    <IndustryCode xmlns="dc463f71-b30c-4ab2-9473-d307f9d35888">140</IndustryCode>
    <CaseStatus xmlns="dc463f71-b30c-4ab2-9473-d307f9d35888">Closed</CaseStatus>
    <OpenedDate xmlns="dc463f71-b30c-4ab2-9473-d307f9d35888">2017-01-13T08:00:00+00:00</OpenedDate>
    <Date1 xmlns="dc463f71-b30c-4ab2-9473-d307f9d35888">2017-10-11T07:00:00+00:00</Date1>
    <IsDocumentOrder xmlns="dc463f71-b30c-4ab2-9473-d307f9d35888" xsi:nil="true"/>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170033</DocketNumber>
    <DelegatedOrder xmlns="dc463f71-b30c-4ab2-9473-d307f9d35888">false</DelegatedOrder>
    <SignificantOrder xmlns="dc463f71-b30c-4ab2-9473-d307f9d35888">false</SignificantOrder>
  </documentManagement>
</p:properties>
</file>

<file path=customXml/itemProps1.xml><?xml version="1.0" encoding="utf-8"?>
<ds:datastoreItem xmlns:ds="http://schemas.openxmlformats.org/officeDocument/2006/customXml" ds:itemID="{1D7BBEF3-381E-4C26-8B20-451A96957094}"/>
</file>

<file path=customXml/itemProps2.xml><?xml version="1.0" encoding="utf-8"?>
<ds:datastoreItem xmlns:ds="http://schemas.openxmlformats.org/officeDocument/2006/customXml" ds:itemID="{B3116710-8BC6-4A65-96F9-30EFE7EA3CEA}"/>
</file>

<file path=customXml/itemProps3.xml><?xml version="1.0" encoding="utf-8"?>
<ds:datastoreItem xmlns:ds="http://schemas.openxmlformats.org/officeDocument/2006/customXml" ds:itemID="{397E220A-A486-449C-AC55-ACB078637D9E}"/>
</file>

<file path=customXml/itemProps4.xml><?xml version="1.0" encoding="utf-8"?>
<ds:datastoreItem xmlns:ds="http://schemas.openxmlformats.org/officeDocument/2006/customXml" ds:itemID="{CF26C47C-2448-4568-AF9D-79C5131788B2}"/>
</file>

<file path=docProps/app.xml><?xml version="1.0" encoding="utf-8"?>
<Properties xmlns="http://schemas.openxmlformats.org/officeDocument/2006/extended-properties" xmlns:vt="http://schemas.openxmlformats.org/officeDocument/2006/docPropsVTypes">
  <Template>Equity.thmx</Template>
  <TotalTime>118868</TotalTime>
  <Words>245</Words>
  <Application>Microsoft Office PowerPoint</Application>
  <PresentationFormat>On-screen Show (4:3)</PresentationFormat>
  <Paragraphs>26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Equity</vt:lpstr>
      <vt:lpstr>PowerPoint Presentation</vt:lpstr>
      <vt:lpstr>Carbon Budget</vt:lpstr>
      <vt:lpstr>Unburnable Carbon</vt:lpstr>
      <vt:lpstr>PowerPoint Presentation</vt:lpstr>
      <vt:lpstr>PowerPoint Presentation</vt:lpstr>
      <vt:lpstr>Why Protest over Continued Shipment and Storage of Proppants at Olympia Port</vt:lpstr>
      <vt:lpstr>PowerPoint Presentation</vt:lpstr>
    </vt:vector>
  </TitlesOfParts>
  <Company>The 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Current Use and Impacts</dc:title>
  <dc:creator>Tracey Osborne</dc:creator>
  <cp:lastModifiedBy>BobZ</cp:lastModifiedBy>
  <cp:revision>727</cp:revision>
  <cp:lastPrinted>2016-02-25T16:19:05Z</cp:lastPrinted>
  <dcterms:created xsi:type="dcterms:W3CDTF">2012-02-24T06:47:41Z</dcterms:created>
  <dcterms:modified xsi:type="dcterms:W3CDTF">2017-08-15T19:47:18Z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0x0101006E56B4D1795A2E4DB2F0B01679ED314A00718D2FBB09848246B6FD4A5A815592E3</vt:lpwstr>
  </property>
  <property fmtid="{D5CDD505-2E9C-101B-9397-08002B2CF9AE}" pid="3" name="_docset_NoMedatataSyncRequired">
    <vt:lpwstr>False</vt:lpwstr>
  </property>
  <property fmtid="{D5CDD505-2E9C-101B-9397-08002B2CF9AE}" pid="4" name="IsEFSEC">
    <vt:bool>false</vt:bool>
  </property>
</Properties>
</file>