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diagrams/data1.xml" ContentType="application/vnd.openxmlformats-officedocument.drawingml.diagramData+xml"/>
  <Override PartName="/ppt/slides/slide1.xml" ContentType="application/vnd.openxmlformats-officedocument.presentationml.slide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3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6.xml" ContentType="application/vnd.openxmlformats-officedocument.presentationml.slideLayout+xml"/>
  <Override PartName="/ppt/diagrams/colors1.xml" ContentType="application/vnd.openxmlformats-officedocument.drawingml.diagramColors+xml"/>
  <Override PartName="/ppt/diagrams/layout1.xml" ContentType="application/vnd.openxmlformats-officedocument.drawingml.diagramLayout+xml"/>
  <Override PartName="/ppt/theme/themeOverride1.xml" ContentType="application/vnd.openxmlformats-officedocument.themeOverride+xml"/>
  <Override PartName="/ppt/diagrams/drawing1.xml" ContentType="application/vnd.ms-office.drawingml.diagramDrawing+xml"/>
  <Override PartName="/ppt/diagrams/quickStyle1.xml" ContentType="application/vnd.openxmlformats-officedocument.drawingml.diagramStyl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1" r:id="rId5"/>
    <p:sldMasterId id="2147483675" r:id="rId6"/>
  </p:sldMasterIdLst>
  <p:notesMasterIdLst>
    <p:notesMasterId r:id="rId11"/>
  </p:notesMasterIdLst>
  <p:sldIdLst>
    <p:sldId id="265" r:id="rId7"/>
    <p:sldId id="264" r:id="rId8"/>
    <p:sldId id="261" r:id="rId9"/>
    <p:sldId id="26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85" autoAdjust="0"/>
    <p:restoredTop sz="94660"/>
  </p:normalViewPr>
  <p:slideViewPr>
    <p:cSldViewPr>
      <p:cViewPr varScale="1">
        <p:scale>
          <a:sx n="107" d="100"/>
          <a:sy n="107" d="100"/>
        </p:scale>
        <p:origin x="1672" y="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A92E06-4D84-4FBD-92E5-4DB097D8D96F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D393DF3-9F7A-4429-9223-26CF203A97F9}">
      <dgm:prSet phldrT="[Text]" custT="1"/>
      <dgm:spPr/>
      <dgm:t>
        <a:bodyPr/>
        <a:lstStyle/>
        <a:p>
          <a:r>
            <a:rPr lang="en-US" sz="1200" dirty="0" smtClean="0"/>
            <a:t>What is our responsibility?</a:t>
          </a:r>
          <a:endParaRPr lang="en-US" sz="1200" dirty="0"/>
        </a:p>
      </dgm:t>
    </dgm:pt>
    <dgm:pt modelId="{F805B966-D06A-452D-887A-4B9EABDEAEF3}" type="parTrans" cxnId="{77C29C5B-27C8-4779-9551-35EFE3A53E7D}">
      <dgm:prSet/>
      <dgm:spPr/>
      <dgm:t>
        <a:bodyPr/>
        <a:lstStyle/>
        <a:p>
          <a:endParaRPr lang="en-US"/>
        </a:p>
      </dgm:t>
    </dgm:pt>
    <dgm:pt modelId="{4116C77C-D6F5-4C62-B905-76A949B7BAC7}" type="sibTrans" cxnId="{77C29C5B-27C8-4779-9551-35EFE3A53E7D}">
      <dgm:prSet/>
      <dgm:spPr/>
      <dgm:t>
        <a:bodyPr/>
        <a:lstStyle/>
        <a:p>
          <a:endParaRPr lang="en-US"/>
        </a:p>
      </dgm:t>
    </dgm:pt>
    <dgm:pt modelId="{682297FC-9094-45A0-BDE3-D7F5624F0A4C}">
      <dgm:prSet phldrT="[Text]" custT="1"/>
      <dgm:spPr/>
      <dgm:t>
        <a:bodyPr/>
        <a:lstStyle/>
        <a:p>
          <a:r>
            <a:rPr lang="en-US" sz="1200" dirty="0" smtClean="0"/>
            <a:t>NW Power Act</a:t>
          </a:r>
          <a:endParaRPr lang="en-US" sz="1200" dirty="0"/>
        </a:p>
      </dgm:t>
    </dgm:pt>
    <dgm:pt modelId="{15B6D5BD-65C1-418B-B32D-54ACF5933416}" type="parTrans" cxnId="{AE3668A6-20E3-4394-996E-879359423A84}">
      <dgm:prSet/>
      <dgm:spPr/>
      <dgm:t>
        <a:bodyPr/>
        <a:lstStyle/>
        <a:p>
          <a:endParaRPr lang="en-US"/>
        </a:p>
      </dgm:t>
    </dgm:pt>
    <dgm:pt modelId="{3F81CE51-FF0F-4783-B2C8-0F917FC97A5E}" type="sibTrans" cxnId="{AE3668A6-20E3-4394-996E-879359423A84}">
      <dgm:prSet/>
      <dgm:spPr/>
      <dgm:t>
        <a:bodyPr/>
        <a:lstStyle/>
        <a:p>
          <a:endParaRPr lang="en-US"/>
        </a:p>
      </dgm:t>
    </dgm:pt>
    <dgm:pt modelId="{DB38CC2C-B2DC-4E6B-B9C1-8A11BC631486}">
      <dgm:prSet phldrT="[Text]" custT="1"/>
      <dgm:spPr/>
      <dgm:t>
        <a:bodyPr/>
        <a:lstStyle/>
        <a:p>
          <a:r>
            <a:rPr lang="en-US" sz="1200" dirty="0" smtClean="0"/>
            <a:t>What is requested?</a:t>
          </a:r>
          <a:endParaRPr lang="en-US" sz="1200" dirty="0"/>
        </a:p>
      </dgm:t>
    </dgm:pt>
    <dgm:pt modelId="{66ED31ED-00C8-4EB2-B892-078C21BCD4F0}" type="parTrans" cxnId="{6836FFB5-A8C0-4DF0-9262-906DBF2CB520}">
      <dgm:prSet/>
      <dgm:spPr/>
      <dgm:t>
        <a:bodyPr/>
        <a:lstStyle/>
        <a:p>
          <a:endParaRPr lang="en-US"/>
        </a:p>
      </dgm:t>
    </dgm:pt>
    <dgm:pt modelId="{1CA8950B-5496-4C61-B2D4-997EAA4B895D}" type="sibTrans" cxnId="{6836FFB5-A8C0-4DF0-9262-906DBF2CB520}">
      <dgm:prSet/>
      <dgm:spPr/>
      <dgm:t>
        <a:bodyPr/>
        <a:lstStyle/>
        <a:p>
          <a:endParaRPr lang="en-US"/>
        </a:p>
      </dgm:t>
    </dgm:pt>
    <dgm:pt modelId="{A120E3F4-58CB-4488-97B8-587ABC0A76B3}">
      <dgm:prSet phldrT="[Text]" custT="1"/>
      <dgm:spPr/>
      <dgm:t>
        <a:bodyPr anchor="ctr"/>
        <a:lstStyle/>
        <a:p>
          <a:r>
            <a:rPr lang="en-US" sz="1200" dirty="0" smtClean="0"/>
            <a:t>Regional Dialogue Contracts</a:t>
          </a:r>
          <a:endParaRPr lang="en-US" sz="1200" dirty="0"/>
        </a:p>
      </dgm:t>
    </dgm:pt>
    <dgm:pt modelId="{30E7D80B-6615-42A4-B9B8-A29D625ABFD4}" type="parTrans" cxnId="{858B6F2A-03FA-4776-B501-5246DAD463EF}">
      <dgm:prSet/>
      <dgm:spPr/>
      <dgm:t>
        <a:bodyPr/>
        <a:lstStyle/>
        <a:p>
          <a:endParaRPr lang="en-US"/>
        </a:p>
      </dgm:t>
    </dgm:pt>
    <dgm:pt modelId="{F1241C0E-5E04-45C8-9682-2AABC637DD5E}" type="sibTrans" cxnId="{858B6F2A-03FA-4776-B501-5246DAD463EF}">
      <dgm:prSet/>
      <dgm:spPr/>
      <dgm:t>
        <a:bodyPr/>
        <a:lstStyle/>
        <a:p>
          <a:endParaRPr lang="en-US"/>
        </a:p>
      </dgm:t>
    </dgm:pt>
    <dgm:pt modelId="{C4A832CF-6E9F-4DE4-98F0-4E9635E9D5AC}">
      <dgm:prSet phldrT="[Text]" custT="1"/>
      <dgm:spPr/>
      <dgm:t>
        <a:bodyPr/>
        <a:lstStyle/>
        <a:p>
          <a:r>
            <a:rPr lang="en-US" sz="1200" dirty="0" smtClean="0"/>
            <a:t>How much do we need?</a:t>
          </a:r>
          <a:endParaRPr lang="en-US" sz="1200" dirty="0"/>
        </a:p>
      </dgm:t>
    </dgm:pt>
    <dgm:pt modelId="{2261D263-36FF-4614-9AE6-1A1AE80DAB5D}" type="parTrans" cxnId="{281F2833-7240-4A09-B0BA-455EB4FEEDCB}">
      <dgm:prSet/>
      <dgm:spPr/>
      <dgm:t>
        <a:bodyPr/>
        <a:lstStyle/>
        <a:p>
          <a:endParaRPr lang="en-US"/>
        </a:p>
      </dgm:t>
    </dgm:pt>
    <dgm:pt modelId="{02A535CD-2248-4DCE-82A4-A92F8F4A678B}" type="sibTrans" cxnId="{281F2833-7240-4A09-B0BA-455EB4FEEDCB}">
      <dgm:prSet/>
      <dgm:spPr/>
      <dgm:t>
        <a:bodyPr/>
        <a:lstStyle/>
        <a:p>
          <a:endParaRPr lang="en-US"/>
        </a:p>
      </dgm:t>
    </dgm:pt>
    <dgm:pt modelId="{301DCCB7-C963-458A-8274-548B9C0DFDED}">
      <dgm:prSet phldrT="[Text]" custT="1"/>
      <dgm:spPr/>
      <dgm:t>
        <a:bodyPr/>
        <a:lstStyle/>
        <a:p>
          <a:r>
            <a:rPr lang="en-US" sz="1200" dirty="0" smtClean="0"/>
            <a:t>BPA White Book</a:t>
          </a:r>
          <a:endParaRPr lang="en-US" sz="1200" dirty="0"/>
        </a:p>
      </dgm:t>
    </dgm:pt>
    <dgm:pt modelId="{A9EFC3CB-B346-4DA4-B3C3-66E4F98AD08E}" type="parTrans" cxnId="{CAAF7021-B54C-434C-9842-51BDA734C071}">
      <dgm:prSet/>
      <dgm:spPr/>
      <dgm:t>
        <a:bodyPr/>
        <a:lstStyle/>
        <a:p>
          <a:endParaRPr lang="en-US"/>
        </a:p>
      </dgm:t>
    </dgm:pt>
    <dgm:pt modelId="{B91883EC-B50D-4582-8DF1-0ABF005A0762}" type="sibTrans" cxnId="{CAAF7021-B54C-434C-9842-51BDA734C071}">
      <dgm:prSet/>
      <dgm:spPr/>
      <dgm:t>
        <a:bodyPr/>
        <a:lstStyle/>
        <a:p>
          <a:endParaRPr lang="en-US"/>
        </a:p>
      </dgm:t>
    </dgm:pt>
    <dgm:pt modelId="{12EB193F-8311-4F2F-B954-9EB9A0CB7A56}">
      <dgm:prSet custT="1"/>
      <dgm:spPr/>
      <dgm:t>
        <a:bodyPr/>
        <a:lstStyle/>
        <a:p>
          <a:r>
            <a:rPr lang="en-US" sz="1200" dirty="0" smtClean="0"/>
            <a:t>Serve </a:t>
          </a:r>
          <a:r>
            <a:rPr lang="en-US" sz="1200" b="1" dirty="0" smtClean="0"/>
            <a:t>net requirements </a:t>
          </a:r>
          <a:r>
            <a:rPr lang="en-US" sz="1200" dirty="0" smtClean="0"/>
            <a:t>on request</a:t>
          </a:r>
          <a:endParaRPr lang="en-US" sz="1200" dirty="0"/>
        </a:p>
      </dgm:t>
    </dgm:pt>
    <dgm:pt modelId="{2CA406B8-8E4A-4B32-9E39-B36006DDCCE1}" type="parTrans" cxnId="{2209CBC1-2CB4-44B9-8BD7-0C50C76FCB93}">
      <dgm:prSet/>
      <dgm:spPr/>
      <dgm:t>
        <a:bodyPr/>
        <a:lstStyle/>
        <a:p>
          <a:endParaRPr lang="en-US"/>
        </a:p>
      </dgm:t>
    </dgm:pt>
    <dgm:pt modelId="{5D038E24-B955-4B3C-BFED-5A140DC230DD}" type="sibTrans" cxnId="{2209CBC1-2CB4-44B9-8BD7-0C50C76FCB93}">
      <dgm:prSet/>
      <dgm:spPr/>
      <dgm:t>
        <a:bodyPr/>
        <a:lstStyle/>
        <a:p>
          <a:endParaRPr lang="en-US"/>
        </a:p>
      </dgm:t>
    </dgm:pt>
    <dgm:pt modelId="{668C50F3-4387-4E0F-A0B6-396554681656}">
      <dgm:prSet custT="1"/>
      <dgm:spPr/>
      <dgm:t>
        <a:bodyPr/>
        <a:lstStyle/>
        <a:p>
          <a:r>
            <a:rPr lang="en-US" sz="1200" dirty="0" smtClean="0"/>
            <a:t>Created the NW Power and Conservation Council</a:t>
          </a:r>
          <a:endParaRPr lang="en-US" sz="1200" dirty="0"/>
        </a:p>
      </dgm:t>
    </dgm:pt>
    <dgm:pt modelId="{724DB159-9800-44E6-8A0A-8DC7B90D4825}" type="parTrans" cxnId="{DC9358B2-BCCB-4E6F-A066-95BF811AF0C0}">
      <dgm:prSet/>
      <dgm:spPr/>
      <dgm:t>
        <a:bodyPr/>
        <a:lstStyle/>
        <a:p>
          <a:endParaRPr lang="en-US"/>
        </a:p>
      </dgm:t>
    </dgm:pt>
    <dgm:pt modelId="{B9A3F7BA-0303-4C6B-B5BB-C35C3F8E8F26}" type="sibTrans" cxnId="{DC9358B2-BCCB-4E6F-A066-95BF811AF0C0}">
      <dgm:prSet/>
      <dgm:spPr/>
      <dgm:t>
        <a:bodyPr/>
        <a:lstStyle/>
        <a:p>
          <a:endParaRPr lang="en-US"/>
        </a:p>
      </dgm:t>
    </dgm:pt>
    <dgm:pt modelId="{E315DB70-76C3-499F-BACD-062B337340C3}">
      <dgm:prSet custT="1"/>
      <dgm:spPr/>
      <dgm:t>
        <a:bodyPr/>
        <a:lstStyle/>
        <a:p>
          <a:r>
            <a:rPr lang="en-US" sz="1200" smtClean="0"/>
            <a:t>NERC Definitions</a:t>
          </a:r>
          <a:endParaRPr lang="en-US" sz="1200" dirty="0"/>
        </a:p>
      </dgm:t>
    </dgm:pt>
    <dgm:pt modelId="{DAEE377A-706B-440A-8DEB-FAB0A26FE2AA}" type="parTrans" cxnId="{99C59B42-E1CB-42E7-B95E-FC1906B63D09}">
      <dgm:prSet/>
      <dgm:spPr/>
      <dgm:t>
        <a:bodyPr/>
        <a:lstStyle/>
        <a:p>
          <a:endParaRPr lang="en-US"/>
        </a:p>
      </dgm:t>
    </dgm:pt>
    <dgm:pt modelId="{9B4EC9CE-BDCD-4B18-9E67-B8163541E2D0}" type="sibTrans" cxnId="{99C59B42-E1CB-42E7-B95E-FC1906B63D09}">
      <dgm:prSet/>
      <dgm:spPr/>
      <dgm:t>
        <a:bodyPr/>
        <a:lstStyle/>
        <a:p>
          <a:endParaRPr lang="en-US"/>
        </a:p>
      </dgm:t>
    </dgm:pt>
    <dgm:pt modelId="{A10656F7-0489-444E-BABE-47452A3D878F}">
      <dgm:prSet custT="1"/>
      <dgm:spPr/>
      <dgm:t>
        <a:bodyPr/>
        <a:lstStyle/>
        <a:p>
          <a:r>
            <a:rPr lang="en-US" sz="1200" dirty="0" smtClean="0"/>
            <a:t>RA as </a:t>
          </a:r>
          <a:r>
            <a:rPr lang="en-US" sz="1200" b="1" dirty="0" smtClean="0"/>
            <a:t>reliability</a:t>
          </a:r>
          <a:r>
            <a:rPr lang="en-US" sz="1200" dirty="0" smtClean="0"/>
            <a:t> obligation</a:t>
          </a:r>
          <a:endParaRPr lang="en-US" sz="1200" dirty="0"/>
        </a:p>
      </dgm:t>
    </dgm:pt>
    <dgm:pt modelId="{E2D01637-0147-4ADC-8B4D-51E3D07E28C6}" type="parTrans" cxnId="{8FEC0E16-6473-404B-A5B8-5113D0C372AF}">
      <dgm:prSet/>
      <dgm:spPr/>
      <dgm:t>
        <a:bodyPr/>
        <a:lstStyle/>
        <a:p>
          <a:endParaRPr lang="en-US"/>
        </a:p>
      </dgm:t>
    </dgm:pt>
    <dgm:pt modelId="{801B37E9-24C1-49FD-90C5-9A85B6068C15}" type="sibTrans" cxnId="{8FEC0E16-6473-404B-A5B8-5113D0C372AF}">
      <dgm:prSet/>
      <dgm:spPr/>
      <dgm:t>
        <a:bodyPr/>
        <a:lstStyle/>
        <a:p>
          <a:endParaRPr lang="en-US"/>
        </a:p>
      </dgm:t>
    </dgm:pt>
    <dgm:pt modelId="{01E3AD93-5FE0-41F6-BE65-AAF784621C83}">
      <dgm:prSet phldrT="[Text]" custT="1"/>
      <dgm:spPr/>
      <dgm:t>
        <a:bodyPr/>
        <a:lstStyle/>
        <a:p>
          <a:r>
            <a:rPr lang="en-US" sz="1200" dirty="0" smtClean="0"/>
            <a:t>How do we implement?</a:t>
          </a:r>
          <a:endParaRPr lang="en-US" sz="1200" dirty="0"/>
        </a:p>
      </dgm:t>
    </dgm:pt>
    <dgm:pt modelId="{BACD89C4-9168-4F59-B5ED-CCAF231C90ED}" type="parTrans" cxnId="{7CED14D7-A4EF-42C5-8A00-C5272B837E1E}">
      <dgm:prSet/>
      <dgm:spPr/>
      <dgm:t>
        <a:bodyPr/>
        <a:lstStyle/>
        <a:p>
          <a:endParaRPr lang="en-US"/>
        </a:p>
      </dgm:t>
    </dgm:pt>
    <dgm:pt modelId="{EE5BB0F3-C9A6-4137-9979-F25984533BE5}" type="sibTrans" cxnId="{7CED14D7-A4EF-42C5-8A00-C5272B837E1E}">
      <dgm:prSet/>
      <dgm:spPr/>
      <dgm:t>
        <a:bodyPr/>
        <a:lstStyle/>
        <a:p>
          <a:endParaRPr lang="en-US"/>
        </a:p>
      </dgm:t>
    </dgm:pt>
    <dgm:pt modelId="{DCD3AFFA-1D93-44A2-AC6F-5D5A8A1D1454}">
      <dgm:prSet phldrT="[Text]" custT="1"/>
      <dgm:spPr/>
      <dgm:t>
        <a:bodyPr/>
        <a:lstStyle/>
        <a:p>
          <a:r>
            <a:rPr lang="en-US" sz="1200" dirty="0" smtClean="0"/>
            <a:t>How do we recover costs?</a:t>
          </a:r>
          <a:endParaRPr lang="en-US" sz="1200" dirty="0"/>
        </a:p>
      </dgm:t>
    </dgm:pt>
    <dgm:pt modelId="{0D6C8511-1440-426D-9F63-FF2B93548959}" type="parTrans" cxnId="{2482A370-7075-43DF-8539-829DE3E51C31}">
      <dgm:prSet/>
      <dgm:spPr/>
      <dgm:t>
        <a:bodyPr/>
        <a:lstStyle/>
        <a:p>
          <a:endParaRPr lang="en-US"/>
        </a:p>
      </dgm:t>
    </dgm:pt>
    <dgm:pt modelId="{2275DFFF-1FE6-4A3D-B00F-043F9A1FEF53}" type="sibTrans" cxnId="{2482A370-7075-43DF-8539-829DE3E51C31}">
      <dgm:prSet/>
      <dgm:spPr/>
      <dgm:t>
        <a:bodyPr/>
        <a:lstStyle/>
        <a:p>
          <a:endParaRPr lang="en-US"/>
        </a:p>
      </dgm:t>
    </dgm:pt>
    <dgm:pt modelId="{D2360C13-1980-40C2-B9F2-E7898D7FA075}">
      <dgm:prSet custT="1"/>
      <dgm:spPr/>
      <dgm:t>
        <a:bodyPr anchor="ctr"/>
        <a:lstStyle/>
        <a:p>
          <a:r>
            <a:rPr lang="en-US" sz="1200" dirty="0" smtClean="0"/>
            <a:t>Load Following</a:t>
          </a:r>
          <a:endParaRPr lang="en-US" sz="1200" dirty="0"/>
        </a:p>
      </dgm:t>
    </dgm:pt>
    <dgm:pt modelId="{628F5A23-0667-43FC-A9C1-5A45948BD113}" type="parTrans" cxnId="{E04DA7B9-18B6-4291-84F4-6A4FBF69A617}">
      <dgm:prSet/>
      <dgm:spPr/>
      <dgm:t>
        <a:bodyPr/>
        <a:lstStyle/>
        <a:p>
          <a:endParaRPr lang="en-US"/>
        </a:p>
      </dgm:t>
    </dgm:pt>
    <dgm:pt modelId="{EFF07739-1243-4C4B-97C9-60EB806105BD}" type="sibTrans" cxnId="{E04DA7B9-18B6-4291-84F4-6A4FBF69A617}">
      <dgm:prSet/>
      <dgm:spPr/>
      <dgm:t>
        <a:bodyPr/>
        <a:lstStyle/>
        <a:p>
          <a:endParaRPr lang="en-US"/>
        </a:p>
      </dgm:t>
    </dgm:pt>
    <dgm:pt modelId="{BEE8104A-9D45-4B53-A2E8-7778D7F7D2AF}">
      <dgm:prSet custT="1"/>
      <dgm:spPr/>
      <dgm:t>
        <a:bodyPr anchor="ctr"/>
        <a:lstStyle/>
        <a:p>
          <a:r>
            <a:rPr lang="en-US" sz="1200" dirty="0" smtClean="0"/>
            <a:t>Slice and Block</a:t>
          </a:r>
          <a:endParaRPr lang="en-US" sz="1200" dirty="0"/>
        </a:p>
      </dgm:t>
    </dgm:pt>
    <dgm:pt modelId="{1619378F-08BE-4412-A3DD-5E29380F1849}" type="parTrans" cxnId="{CAF90BBC-E35D-433C-A035-20722B9906B2}">
      <dgm:prSet/>
      <dgm:spPr/>
      <dgm:t>
        <a:bodyPr/>
        <a:lstStyle/>
        <a:p>
          <a:endParaRPr lang="en-US"/>
        </a:p>
      </dgm:t>
    </dgm:pt>
    <dgm:pt modelId="{E77D7175-531D-4795-82B7-60BA1A2A49E5}" type="sibTrans" cxnId="{CAF90BBC-E35D-433C-A035-20722B9906B2}">
      <dgm:prSet/>
      <dgm:spPr/>
      <dgm:t>
        <a:bodyPr/>
        <a:lstStyle/>
        <a:p>
          <a:endParaRPr lang="en-US"/>
        </a:p>
      </dgm:t>
    </dgm:pt>
    <dgm:pt modelId="{655558C8-9369-48FE-9CCC-2AA135954D95}">
      <dgm:prSet custT="1"/>
      <dgm:spPr/>
      <dgm:t>
        <a:bodyPr anchor="b"/>
        <a:lstStyle/>
        <a:p>
          <a:r>
            <a:rPr lang="en-US" sz="1200" dirty="0" smtClean="0"/>
            <a:t>Resource Plan</a:t>
          </a:r>
          <a:endParaRPr lang="en-US" sz="1200" dirty="0"/>
        </a:p>
      </dgm:t>
    </dgm:pt>
    <dgm:pt modelId="{972CB6C4-1F14-4B36-8475-556FA0976960}" type="parTrans" cxnId="{1BC10EDC-7373-4A6C-858E-9F6908EEFC3F}">
      <dgm:prSet/>
      <dgm:spPr/>
      <dgm:t>
        <a:bodyPr/>
        <a:lstStyle/>
        <a:p>
          <a:endParaRPr lang="en-US"/>
        </a:p>
      </dgm:t>
    </dgm:pt>
    <dgm:pt modelId="{60C884A2-F6E4-44D5-BD7A-79DBCDD548B3}" type="sibTrans" cxnId="{1BC10EDC-7373-4A6C-858E-9F6908EEFC3F}">
      <dgm:prSet/>
      <dgm:spPr/>
      <dgm:t>
        <a:bodyPr/>
        <a:lstStyle/>
        <a:p>
          <a:endParaRPr lang="en-US"/>
        </a:p>
      </dgm:t>
    </dgm:pt>
    <dgm:pt modelId="{7B731356-2824-4162-89A8-61DC77FD7F77}">
      <dgm:prSet custT="1"/>
      <dgm:spPr/>
      <dgm:t>
        <a:bodyPr anchor="b"/>
        <a:lstStyle/>
        <a:p>
          <a:r>
            <a:rPr lang="en-US" sz="1200" dirty="0" smtClean="0"/>
            <a:t>Energy Efficiency Programs</a:t>
          </a:r>
          <a:endParaRPr lang="en-US" sz="1200" dirty="0"/>
        </a:p>
      </dgm:t>
    </dgm:pt>
    <dgm:pt modelId="{82553598-3E0A-497B-B609-CACFD749DBA5}" type="parTrans" cxnId="{9D5F535F-6A25-45B1-BA08-0F21F2040283}">
      <dgm:prSet/>
      <dgm:spPr/>
      <dgm:t>
        <a:bodyPr/>
        <a:lstStyle/>
        <a:p>
          <a:endParaRPr lang="en-US"/>
        </a:p>
      </dgm:t>
    </dgm:pt>
    <dgm:pt modelId="{7083CFB2-D5C7-4BE1-8F93-9E4E9D5BC100}" type="sibTrans" cxnId="{9D5F535F-6A25-45B1-BA08-0F21F2040283}">
      <dgm:prSet/>
      <dgm:spPr/>
      <dgm:t>
        <a:bodyPr/>
        <a:lstStyle/>
        <a:p>
          <a:endParaRPr lang="en-US"/>
        </a:p>
      </dgm:t>
    </dgm:pt>
    <dgm:pt modelId="{CD29BD66-3FDC-4CF9-A862-5211C5F91715}">
      <dgm:prSet phldrT="[Text]" custT="1"/>
      <dgm:spPr/>
      <dgm:t>
        <a:bodyPr/>
        <a:lstStyle/>
        <a:p>
          <a:r>
            <a:rPr lang="en-US" sz="1200" dirty="0" smtClean="0"/>
            <a:t>BPA Rate Cases</a:t>
          </a:r>
          <a:endParaRPr lang="en-US" sz="1200" dirty="0"/>
        </a:p>
      </dgm:t>
    </dgm:pt>
    <dgm:pt modelId="{33A3EAF9-1AF0-4051-8264-01EB07DD3B90}" type="parTrans" cxnId="{D8D155BE-588D-4874-AD96-882449B5B6AB}">
      <dgm:prSet/>
      <dgm:spPr/>
      <dgm:t>
        <a:bodyPr/>
        <a:lstStyle/>
        <a:p>
          <a:endParaRPr lang="en-US"/>
        </a:p>
      </dgm:t>
    </dgm:pt>
    <dgm:pt modelId="{847EA959-2F36-494E-B381-C7E04AAA22EF}" type="sibTrans" cxnId="{D8D155BE-588D-4874-AD96-882449B5B6AB}">
      <dgm:prSet/>
      <dgm:spPr/>
      <dgm:t>
        <a:bodyPr/>
        <a:lstStyle/>
        <a:p>
          <a:endParaRPr lang="en-US"/>
        </a:p>
      </dgm:t>
    </dgm:pt>
    <dgm:pt modelId="{5CC8CBBE-9023-4482-B407-4AC6A1FD3DF6}">
      <dgm:prSet custT="1"/>
      <dgm:spPr/>
      <dgm:t>
        <a:bodyPr/>
        <a:lstStyle/>
        <a:p>
          <a:r>
            <a:rPr lang="en-US" sz="1200" dirty="0" smtClean="0"/>
            <a:t>Every 2 years</a:t>
          </a:r>
          <a:endParaRPr lang="en-US" sz="1200" dirty="0"/>
        </a:p>
      </dgm:t>
    </dgm:pt>
    <dgm:pt modelId="{85C6B231-B56C-4993-8005-50DFFB9057C9}" type="parTrans" cxnId="{8805A68C-7682-4B9D-8046-91A372990D79}">
      <dgm:prSet/>
      <dgm:spPr/>
      <dgm:t>
        <a:bodyPr/>
        <a:lstStyle/>
        <a:p>
          <a:endParaRPr lang="en-US"/>
        </a:p>
      </dgm:t>
    </dgm:pt>
    <dgm:pt modelId="{1DAF5D50-FE27-4503-804D-3E78DCDA2060}" type="sibTrans" cxnId="{8805A68C-7682-4B9D-8046-91A372990D79}">
      <dgm:prSet/>
      <dgm:spPr/>
      <dgm:t>
        <a:bodyPr/>
        <a:lstStyle/>
        <a:p>
          <a:endParaRPr lang="en-US"/>
        </a:p>
      </dgm:t>
    </dgm:pt>
    <dgm:pt modelId="{E1A9242F-2621-4FEB-B876-053A21E53C86}">
      <dgm:prSet phldrT="[Text]" custT="1"/>
      <dgm:spPr/>
      <dgm:t>
        <a:bodyPr anchor="ctr"/>
        <a:lstStyle/>
        <a:p>
          <a:r>
            <a:rPr lang="en-US" sz="1200" dirty="0" smtClean="0"/>
            <a:t>Operations and Marketing</a:t>
          </a:r>
          <a:endParaRPr lang="en-US" sz="1200" dirty="0"/>
        </a:p>
      </dgm:t>
    </dgm:pt>
    <dgm:pt modelId="{0DC0AF97-EA96-4B70-9288-4D95BB75A8AC}" type="parTrans" cxnId="{172DC484-6540-4262-95D6-0F8D4F1061EF}">
      <dgm:prSet/>
      <dgm:spPr/>
      <dgm:t>
        <a:bodyPr/>
        <a:lstStyle/>
        <a:p>
          <a:endParaRPr lang="en-US"/>
        </a:p>
      </dgm:t>
    </dgm:pt>
    <dgm:pt modelId="{47994CC2-F967-4A07-B333-E18DE9B66C5C}" type="sibTrans" cxnId="{172DC484-6540-4262-95D6-0F8D4F1061EF}">
      <dgm:prSet/>
      <dgm:spPr/>
      <dgm:t>
        <a:bodyPr/>
        <a:lstStyle/>
        <a:p>
          <a:endParaRPr lang="en-US"/>
        </a:p>
      </dgm:t>
    </dgm:pt>
    <dgm:pt modelId="{5423673C-BD66-42BA-BE3F-192027F52874}">
      <dgm:prSet custT="1"/>
      <dgm:spPr/>
      <dgm:t>
        <a:bodyPr anchor="ctr"/>
        <a:lstStyle/>
        <a:p>
          <a:r>
            <a:rPr lang="en-US" sz="1200" dirty="0" smtClean="0"/>
            <a:t>Short term planning and forecasting</a:t>
          </a:r>
          <a:endParaRPr lang="en-US" sz="1200" dirty="0"/>
        </a:p>
      </dgm:t>
    </dgm:pt>
    <dgm:pt modelId="{482A476F-86CB-4C40-92CD-462D41CCA1CB}" type="parTrans" cxnId="{0BD316FC-0BEE-485D-8009-1866A7CD1D45}">
      <dgm:prSet/>
      <dgm:spPr/>
      <dgm:t>
        <a:bodyPr/>
        <a:lstStyle/>
        <a:p>
          <a:endParaRPr lang="en-US"/>
        </a:p>
      </dgm:t>
    </dgm:pt>
    <dgm:pt modelId="{B07466F6-202B-495A-85FE-63A22313E593}" type="sibTrans" cxnId="{0BD316FC-0BEE-485D-8009-1866A7CD1D45}">
      <dgm:prSet/>
      <dgm:spPr/>
      <dgm:t>
        <a:bodyPr/>
        <a:lstStyle/>
        <a:p>
          <a:endParaRPr lang="en-US"/>
        </a:p>
      </dgm:t>
    </dgm:pt>
    <dgm:pt modelId="{1FB4A157-2B76-4255-A8BC-7967EDF34614}">
      <dgm:prSet custScaleY="129313" custT="1"/>
      <dgm:spPr/>
      <dgm:t>
        <a:bodyPr/>
        <a:lstStyle/>
        <a:p>
          <a:r>
            <a:rPr lang="en-US" sz="1200" smtClean="0"/>
            <a:t>Load Serving Entity resources</a:t>
          </a:r>
          <a:endParaRPr lang="en-US" sz="1200" dirty="0"/>
        </a:p>
      </dgm:t>
    </dgm:pt>
    <dgm:pt modelId="{2BE2D59E-6704-4ADD-ADB1-7B4B20428C26}" type="parTrans" cxnId="{48E36BFE-0630-4A75-9810-1170E79396D7}">
      <dgm:prSet/>
      <dgm:spPr/>
      <dgm:t>
        <a:bodyPr/>
        <a:lstStyle/>
        <a:p>
          <a:endParaRPr lang="en-US"/>
        </a:p>
      </dgm:t>
    </dgm:pt>
    <dgm:pt modelId="{7C97F2C5-B749-4016-ADFA-49BD613E5286}" type="sibTrans" cxnId="{48E36BFE-0630-4A75-9810-1170E79396D7}">
      <dgm:prSet/>
      <dgm:spPr/>
      <dgm:t>
        <a:bodyPr/>
        <a:lstStyle/>
        <a:p>
          <a:endParaRPr lang="en-US"/>
        </a:p>
      </dgm:t>
    </dgm:pt>
    <dgm:pt modelId="{425B190E-EF1D-453B-8FCB-3E9108807D01}">
      <dgm:prSet custT="1"/>
      <dgm:spPr/>
      <dgm:t>
        <a:bodyPr/>
        <a:lstStyle/>
        <a:p>
          <a:r>
            <a:rPr lang="en-US" sz="1200" dirty="0" smtClean="0"/>
            <a:t>How do we ensure we have enough?</a:t>
          </a:r>
          <a:endParaRPr lang="en-US" sz="1200" dirty="0"/>
        </a:p>
      </dgm:t>
    </dgm:pt>
    <dgm:pt modelId="{92ADEB77-3561-4E1D-A506-76EA8A35F6A7}" type="parTrans" cxnId="{7734FAE2-5F64-4E69-BFF5-D966B3D04153}">
      <dgm:prSet/>
      <dgm:spPr/>
      <dgm:t>
        <a:bodyPr/>
        <a:lstStyle/>
        <a:p>
          <a:endParaRPr lang="en-US"/>
        </a:p>
      </dgm:t>
    </dgm:pt>
    <dgm:pt modelId="{7E6AE463-727B-493D-9332-93ACE679CA54}" type="sibTrans" cxnId="{7734FAE2-5F64-4E69-BFF5-D966B3D04153}">
      <dgm:prSet/>
      <dgm:spPr/>
      <dgm:t>
        <a:bodyPr/>
        <a:lstStyle/>
        <a:p>
          <a:endParaRPr lang="en-US"/>
        </a:p>
      </dgm:t>
    </dgm:pt>
    <dgm:pt modelId="{91B96856-2C5A-4AEB-BAD7-98CEBF8D06BF}" type="pres">
      <dgm:prSet presAssocID="{D9A92E06-4D84-4FBD-92E5-4DB097D8D96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F15CB94-3532-4DB5-A154-376460F9EA25}" type="pres">
      <dgm:prSet presAssocID="{D9A92E06-4D84-4FBD-92E5-4DB097D8D96F}" presName="tSp" presStyleCnt="0"/>
      <dgm:spPr/>
    </dgm:pt>
    <dgm:pt modelId="{DB16BC87-1B71-49E7-B26E-EBB49FDFE522}" type="pres">
      <dgm:prSet presAssocID="{D9A92E06-4D84-4FBD-92E5-4DB097D8D96F}" presName="bSp" presStyleCnt="0"/>
      <dgm:spPr/>
    </dgm:pt>
    <dgm:pt modelId="{72AECB7F-F461-4091-9EAB-DE83AC5BB1AC}" type="pres">
      <dgm:prSet presAssocID="{D9A92E06-4D84-4FBD-92E5-4DB097D8D96F}" presName="process" presStyleCnt="0"/>
      <dgm:spPr/>
    </dgm:pt>
    <dgm:pt modelId="{5DE14B59-E21B-4F25-A3FE-B43087BEEEF3}" type="pres">
      <dgm:prSet presAssocID="{2D393DF3-9F7A-4429-9223-26CF203A97F9}" presName="composite1" presStyleCnt="0"/>
      <dgm:spPr/>
    </dgm:pt>
    <dgm:pt modelId="{345C3C72-76E9-4575-B009-BBE2566CF511}" type="pres">
      <dgm:prSet presAssocID="{2D393DF3-9F7A-4429-9223-26CF203A97F9}" presName="dummyNode1" presStyleLbl="node1" presStyleIdx="0" presStyleCnt="6"/>
      <dgm:spPr/>
    </dgm:pt>
    <dgm:pt modelId="{89587CB5-B393-46B5-AC00-65DBA430B6DA}" type="pres">
      <dgm:prSet presAssocID="{2D393DF3-9F7A-4429-9223-26CF203A97F9}" presName="childNode1" presStyleLbl="bgAcc1" presStyleIdx="0" presStyleCnt="6" custScaleX="162416" custScaleY="395278" custLinFactNeighborX="-284" custLinFactNeighborY="-751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A10F71-BB35-4047-A615-254D9EE18DCA}" type="pres">
      <dgm:prSet presAssocID="{2D393DF3-9F7A-4429-9223-26CF203A97F9}" presName="childNode1tx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674D45-B0DB-4D9A-824E-E09EA9906B70}" type="pres">
      <dgm:prSet presAssocID="{2D393DF3-9F7A-4429-9223-26CF203A97F9}" presName="parentNode1" presStyleLbl="node1" presStyleIdx="0" presStyleCnt="6" custScaleX="136327" custScaleY="127612" custLinFactY="64729" custLinFactNeighborX="15129" custLinFactNeighborY="10000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292FB6-FE90-477A-AF97-65040BE58A52}" type="pres">
      <dgm:prSet presAssocID="{2D393DF3-9F7A-4429-9223-26CF203A97F9}" presName="connSite1" presStyleCnt="0"/>
      <dgm:spPr/>
    </dgm:pt>
    <dgm:pt modelId="{6BD95656-E2C1-4DE8-AE1E-96B94BFDBF64}" type="pres">
      <dgm:prSet presAssocID="{4116C77C-D6F5-4C62-B905-76A949B7BAC7}" presName="Name9" presStyleLbl="sibTrans2D1" presStyleIdx="0" presStyleCnt="5" custAng="977267" custLinFactNeighborX="8450" custLinFactNeighborY="23475"/>
      <dgm:spPr/>
      <dgm:t>
        <a:bodyPr/>
        <a:lstStyle/>
        <a:p>
          <a:endParaRPr lang="en-US"/>
        </a:p>
      </dgm:t>
    </dgm:pt>
    <dgm:pt modelId="{211E4406-5E11-429D-BA25-D5EFA418E69A}" type="pres">
      <dgm:prSet presAssocID="{DB38CC2C-B2DC-4E6B-B9C1-8A11BC631486}" presName="composite2" presStyleCnt="0"/>
      <dgm:spPr/>
    </dgm:pt>
    <dgm:pt modelId="{5F6ADA99-88FC-42FD-8283-0175BDFC7BCF}" type="pres">
      <dgm:prSet presAssocID="{DB38CC2C-B2DC-4E6B-B9C1-8A11BC631486}" presName="dummyNode2" presStyleLbl="node1" presStyleIdx="0" presStyleCnt="6"/>
      <dgm:spPr/>
    </dgm:pt>
    <dgm:pt modelId="{F42D782F-D0A1-4534-97DD-1EAF0A52C473}" type="pres">
      <dgm:prSet presAssocID="{DB38CC2C-B2DC-4E6B-B9C1-8A11BC631486}" presName="childNode2" presStyleLbl="bgAcc1" presStyleIdx="1" presStyleCnt="6" custScaleX="131554" custScaleY="218706" custLinFactNeighborX="455" custLinFactNeighborY="233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9A0AE6-9EB0-4B79-A945-3B01857FAF53}" type="pres">
      <dgm:prSet presAssocID="{DB38CC2C-B2DC-4E6B-B9C1-8A11BC631486}" presName="childNode2tx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A03213-CFDC-43EB-8CFE-B83C8E7D25FE}" type="pres">
      <dgm:prSet presAssocID="{DB38CC2C-B2DC-4E6B-B9C1-8A11BC631486}" presName="parentNode2" presStyleLbl="node1" presStyleIdx="1" presStyleCnt="6" custScaleX="113130" custScaleY="149028" custLinFactNeighborX="11521" custLinFactNeighborY="-5058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AEB76E-93CD-4468-BA26-4BE1E9984E9A}" type="pres">
      <dgm:prSet presAssocID="{DB38CC2C-B2DC-4E6B-B9C1-8A11BC631486}" presName="connSite2" presStyleCnt="0"/>
      <dgm:spPr/>
    </dgm:pt>
    <dgm:pt modelId="{FC5ED97B-E9BE-4D03-BE01-129DE23D4699}" type="pres">
      <dgm:prSet presAssocID="{1CA8950B-5496-4C61-B2D4-997EAA4B895D}" presName="Name18" presStyleLbl="sibTrans2D1" presStyleIdx="1" presStyleCnt="5" custAng="20179010" custLinFactNeighborX="431" custLinFactNeighborY="-7156"/>
      <dgm:spPr/>
      <dgm:t>
        <a:bodyPr/>
        <a:lstStyle/>
        <a:p>
          <a:endParaRPr lang="en-US"/>
        </a:p>
      </dgm:t>
    </dgm:pt>
    <dgm:pt modelId="{6566C4CE-4501-4A14-ADB3-FA7B2FF972C4}" type="pres">
      <dgm:prSet presAssocID="{C4A832CF-6E9F-4DE4-98F0-4E9635E9D5AC}" presName="composite1" presStyleCnt="0"/>
      <dgm:spPr/>
    </dgm:pt>
    <dgm:pt modelId="{726275F9-FF78-4AE2-92A5-40E48EF17CAE}" type="pres">
      <dgm:prSet presAssocID="{C4A832CF-6E9F-4DE4-98F0-4E9635E9D5AC}" presName="dummyNode1" presStyleLbl="node1" presStyleIdx="1" presStyleCnt="6"/>
      <dgm:spPr/>
    </dgm:pt>
    <dgm:pt modelId="{CF3CB644-1E23-4488-98AF-0DD25130067B}" type="pres">
      <dgm:prSet presAssocID="{C4A832CF-6E9F-4DE4-98F0-4E9635E9D5AC}" presName="childNode1" presStyleLbl="bgAcc1" presStyleIdx="2" presStyleCnt="6" custScaleX="137551" custScaleY="2042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D67D51-2571-4684-B3A7-2A5EF94A77E7}" type="pres">
      <dgm:prSet presAssocID="{C4A832CF-6E9F-4DE4-98F0-4E9635E9D5AC}" presName="childNode1tx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620375-4AF1-4E06-B912-229EBF395882}" type="pres">
      <dgm:prSet presAssocID="{C4A832CF-6E9F-4DE4-98F0-4E9635E9D5AC}" presName="parentNode1" presStyleLbl="node1" presStyleIdx="2" presStyleCnt="6" custScaleX="118837" custScaleY="145862" custLinFactNeighborX="14599" custLinFactNeighborY="7666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DE619E-91FE-447A-9756-E03468DB3340}" type="pres">
      <dgm:prSet presAssocID="{C4A832CF-6E9F-4DE4-98F0-4E9635E9D5AC}" presName="connSite1" presStyleCnt="0"/>
      <dgm:spPr/>
    </dgm:pt>
    <dgm:pt modelId="{AEFC64D4-C18B-4BC9-8280-7FBDDCCAD70B}" type="pres">
      <dgm:prSet presAssocID="{02A535CD-2248-4DCE-82A4-A92F8F4A678B}" presName="Name9" presStyleLbl="sibTrans2D1" presStyleIdx="2" presStyleCnt="5" custAng="674262" custLinFactNeighborX="-198" custLinFactNeighborY="13060"/>
      <dgm:spPr/>
      <dgm:t>
        <a:bodyPr/>
        <a:lstStyle/>
        <a:p>
          <a:endParaRPr lang="en-US"/>
        </a:p>
      </dgm:t>
    </dgm:pt>
    <dgm:pt modelId="{77AA8342-738F-4FC9-879A-F1A29FB7372B}" type="pres">
      <dgm:prSet presAssocID="{425B190E-EF1D-453B-8FCB-3E9108807D01}" presName="composite2" presStyleCnt="0"/>
      <dgm:spPr/>
    </dgm:pt>
    <dgm:pt modelId="{794E3C40-7CB7-4835-821E-319AB87FE6B3}" type="pres">
      <dgm:prSet presAssocID="{425B190E-EF1D-453B-8FCB-3E9108807D01}" presName="dummyNode2" presStyleLbl="node1" presStyleIdx="2" presStyleCnt="6"/>
      <dgm:spPr/>
    </dgm:pt>
    <dgm:pt modelId="{4A7E8A82-E2D9-43DD-B5C0-C4F842A3030B}" type="pres">
      <dgm:prSet presAssocID="{425B190E-EF1D-453B-8FCB-3E9108807D01}" presName="childNode2" presStyleLbl="bgAcc1" presStyleIdx="3" presStyleCnt="6" custScaleX="124010" custScaleY="2064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C82205-B421-4726-B3A0-D3F1763E6DE7}" type="pres">
      <dgm:prSet presAssocID="{425B190E-EF1D-453B-8FCB-3E9108807D01}" presName="childNode2tx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1F34C6-BC85-48FF-89F6-6FFAA020B4E0}" type="pres">
      <dgm:prSet presAssocID="{425B190E-EF1D-453B-8FCB-3E9108807D01}" presName="parentNode2" presStyleLbl="node1" presStyleIdx="3" presStyleCnt="6" custScaleX="127280" custScaleY="193303" custLinFactNeighborX="4918" custLinFactNeighborY="-7602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101C6B-2256-4630-83E2-D66DCA09EC87}" type="pres">
      <dgm:prSet presAssocID="{425B190E-EF1D-453B-8FCB-3E9108807D01}" presName="connSite2" presStyleCnt="0"/>
      <dgm:spPr/>
    </dgm:pt>
    <dgm:pt modelId="{18E1B8C3-2A86-4500-B62C-D2EC837A5E9C}" type="pres">
      <dgm:prSet presAssocID="{7E6AE463-727B-493D-9332-93ACE679CA54}" presName="Name18" presStyleLbl="sibTrans2D1" presStyleIdx="3" presStyleCnt="5" custAng="20510616"/>
      <dgm:spPr/>
    </dgm:pt>
    <dgm:pt modelId="{ABE5547D-2127-4748-A91D-172332CD48C2}" type="pres">
      <dgm:prSet presAssocID="{DCD3AFFA-1D93-44A2-AC6F-5D5A8A1D1454}" presName="composite1" presStyleCnt="0"/>
      <dgm:spPr/>
    </dgm:pt>
    <dgm:pt modelId="{B654992F-D486-4A93-9DDA-DFB686C8A1EA}" type="pres">
      <dgm:prSet presAssocID="{DCD3AFFA-1D93-44A2-AC6F-5D5A8A1D1454}" presName="dummyNode1" presStyleLbl="node1" presStyleIdx="3" presStyleCnt="6"/>
      <dgm:spPr/>
    </dgm:pt>
    <dgm:pt modelId="{900BD4E1-D627-4132-9AA3-9B99174F79F7}" type="pres">
      <dgm:prSet presAssocID="{DCD3AFFA-1D93-44A2-AC6F-5D5A8A1D1454}" presName="childNode1" presStyleLbl="bgAcc1" presStyleIdx="4" presStyleCnt="6" custScaleX="118338" custScaleY="1763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F49183-B97D-460A-ACE0-476A3AD68595}" type="pres">
      <dgm:prSet presAssocID="{DCD3AFFA-1D93-44A2-AC6F-5D5A8A1D1454}" presName="childNode1tx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38EA3B-2F31-4906-AD46-B37E6202DFA3}" type="pres">
      <dgm:prSet presAssocID="{DCD3AFFA-1D93-44A2-AC6F-5D5A8A1D1454}" presName="parentNode1" presStyleLbl="node1" presStyleIdx="4" presStyleCnt="6" custScaleX="119215" custScaleY="190154" custLinFactNeighborX="-777" custLinFactNeighborY="5313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81BC10-3371-4FB8-AED1-F6A53A35493E}" type="pres">
      <dgm:prSet presAssocID="{DCD3AFFA-1D93-44A2-AC6F-5D5A8A1D1454}" presName="connSite1" presStyleCnt="0"/>
      <dgm:spPr/>
    </dgm:pt>
    <dgm:pt modelId="{9CAFDEDD-0892-4342-972F-1327BB19A239}" type="pres">
      <dgm:prSet presAssocID="{2275DFFF-1FE6-4A3D-B00F-043F9A1FEF53}" presName="Name9" presStyleLbl="sibTrans2D1" presStyleIdx="4" presStyleCnt="5" custAng="514338" custLinFactNeighborX="-967" custLinFactNeighborY="13158"/>
      <dgm:spPr/>
      <dgm:t>
        <a:bodyPr/>
        <a:lstStyle/>
        <a:p>
          <a:endParaRPr lang="en-US"/>
        </a:p>
      </dgm:t>
    </dgm:pt>
    <dgm:pt modelId="{30EDE05F-AC28-4447-B5B8-9AF543CBF5D6}" type="pres">
      <dgm:prSet presAssocID="{01E3AD93-5FE0-41F6-BE65-AAF784621C83}" presName="composite2" presStyleCnt="0"/>
      <dgm:spPr/>
    </dgm:pt>
    <dgm:pt modelId="{4D3A5F8D-3DB3-4D6D-991C-E1372E306AAB}" type="pres">
      <dgm:prSet presAssocID="{01E3AD93-5FE0-41F6-BE65-AAF784621C83}" presName="dummyNode2" presStyleLbl="node1" presStyleIdx="4" presStyleCnt="6"/>
      <dgm:spPr/>
    </dgm:pt>
    <dgm:pt modelId="{D9381504-C261-4629-BE92-7E7CC9757DE4}" type="pres">
      <dgm:prSet presAssocID="{01E3AD93-5FE0-41F6-BE65-AAF784621C83}" presName="childNode2" presStyleLbl="bgAcc1" presStyleIdx="5" presStyleCnt="6" custScaleX="140261" custScaleY="210375" custLinFactNeighborX="1966" custLinFactNeighborY="-234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475884-A016-4788-A662-6159517B3A2F}" type="pres">
      <dgm:prSet presAssocID="{01E3AD93-5FE0-41F6-BE65-AAF784621C83}" presName="childNode2tx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E1918B-FBFE-4B18-B766-1D1F46E4B069}" type="pres">
      <dgm:prSet presAssocID="{01E3AD93-5FE0-41F6-BE65-AAF784621C83}" presName="parentNode2" presStyleLbl="node1" presStyleIdx="5" presStyleCnt="6" custScaleX="116793" custScaleY="126585" custLinFactY="-58514" custLinFactNeighborX="236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B504E8-5CFD-43D5-8DB4-0B7A4F641861}" type="pres">
      <dgm:prSet presAssocID="{01E3AD93-5FE0-41F6-BE65-AAF784621C83}" presName="connSite2" presStyleCnt="0"/>
      <dgm:spPr/>
    </dgm:pt>
  </dgm:ptLst>
  <dgm:cxnLst>
    <dgm:cxn modelId="{ABE4A962-4428-4DF7-8A92-D18DFEA683C2}" type="presOf" srcId="{02A535CD-2248-4DCE-82A4-A92F8F4A678B}" destId="{AEFC64D4-C18B-4BC9-8280-7FBDDCCAD70B}" srcOrd="0" destOrd="0" presId="urn:microsoft.com/office/officeart/2005/8/layout/hProcess4"/>
    <dgm:cxn modelId="{DDF78166-858D-4D3C-85A7-F632ABAC17E4}" type="presOf" srcId="{DCD3AFFA-1D93-44A2-AC6F-5D5A8A1D1454}" destId="{3338EA3B-2F31-4906-AD46-B37E6202DFA3}" srcOrd="0" destOrd="0" presId="urn:microsoft.com/office/officeart/2005/8/layout/hProcess4"/>
    <dgm:cxn modelId="{EA5D4FD4-27C0-4D2F-9958-3DF6DEF6EF0F}" type="presOf" srcId="{7B731356-2824-4162-89A8-61DC77FD7F77}" destId="{2FC82205-B421-4726-B3A0-D3F1763E6DE7}" srcOrd="1" destOrd="1" presId="urn:microsoft.com/office/officeart/2005/8/layout/hProcess4"/>
    <dgm:cxn modelId="{0BD316FC-0BEE-485D-8009-1866A7CD1D45}" srcId="{01E3AD93-5FE0-41F6-BE65-AAF784621C83}" destId="{5423673C-BD66-42BA-BE3F-192027F52874}" srcOrd="1" destOrd="0" parTransId="{482A476F-86CB-4C40-92CD-462D41CCA1CB}" sibTransId="{B07466F6-202B-495A-85FE-63A22313E593}"/>
    <dgm:cxn modelId="{88A9ADD3-2719-4A5D-B5DA-59633649DCE1}" type="presOf" srcId="{D2360C13-1980-40C2-B9F2-E7898D7FA075}" destId="{F42D782F-D0A1-4534-97DD-1EAF0A52C473}" srcOrd="0" destOrd="1" presId="urn:microsoft.com/office/officeart/2005/8/layout/hProcess4"/>
    <dgm:cxn modelId="{C768907F-53B4-47C3-9BE6-3D520A1E5C7D}" type="presOf" srcId="{C4A832CF-6E9F-4DE4-98F0-4E9635E9D5AC}" destId="{DC620375-4AF1-4E06-B912-229EBF395882}" srcOrd="0" destOrd="0" presId="urn:microsoft.com/office/officeart/2005/8/layout/hProcess4"/>
    <dgm:cxn modelId="{444F8598-B4C0-4FA4-95A7-FB68DD58DBC7}" type="presOf" srcId="{425B190E-EF1D-453B-8FCB-3E9108807D01}" destId="{361F34C6-BC85-48FF-89F6-6FFAA020B4E0}" srcOrd="0" destOrd="0" presId="urn:microsoft.com/office/officeart/2005/8/layout/hProcess4"/>
    <dgm:cxn modelId="{CAF90BBC-E35D-433C-A035-20722B9906B2}" srcId="{A120E3F4-58CB-4488-97B8-587ABC0A76B3}" destId="{BEE8104A-9D45-4B53-A2E8-7778D7F7D2AF}" srcOrd="1" destOrd="0" parTransId="{1619378F-08BE-4412-A3DD-5E29380F1849}" sibTransId="{E77D7175-531D-4795-82B7-60BA1A2A49E5}"/>
    <dgm:cxn modelId="{AE3668A6-20E3-4394-996E-879359423A84}" srcId="{2D393DF3-9F7A-4429-9223-26CF203A97F9}" destId="{682297FC-9094-45A0-BDE3-D7F5624F0A4C}" srcOrd="0" destOrd="0" parTransId="{15B6D5BD-65C1-418B-B32D-54ACF5933416}" sibTransId="{3F81CE51-FF0F-4783-B2C8-0F917FC97A5E}"/>
    <dgm:cxn modelId="{044B6956-B8FC-4E50-87CF-95BC0DBC137E}" type="presOf" srcId="{DB38CC2C-B2DC-4E6B-B9C1-8A11BC631486}" destId="{7EA03213-CFDC-43EB-8CFE-B83C8E7D25FE}" srcOrd="0" destOrd="0" presId="urn:microsoft.com/office/officeart/2005/8/layout/hProcess4"/>
    <dgm:cxn modelId="{7F1B4191-9E46-417A-80E8-55DFA74BEE0F}" type="presOf" srcId="{1CA8950B-5496-4C61-B2D4-997EAA4B895D}" destId="{FC5ED97B-E9BE-4D03-BE01-129DE23D4699}" srcOrd="0" destOrd="0" presId="urn:microsoft.com/office/officeart/2005/8/layout/hProcess4"/>
    <dgm:cxn modelId="{77C29C5B-27C8-4779-9551-35EFE3A53E7D}" srcId="{D9A92E06-4D84-4FBD-92E5-4DB097D8D96F}" destId="{2D393DF3-9F7A-4429-9223-26CF203A97F9}" srcOrd="0" destOrd="0" parTransId="{F805B966-D06A-452D-887A-4B9EABDEAEF3}" sibTransId="{4116C77C-D6F5-4C62-B905-76A949B7BAC7}"/>
    <dgm:cxn modelId="{8AC3E24D-2431-4279-8980-4CBA77B9C0A1}" type="presOf" srcId="{5CC8CBBE-9023-4482-B407-4AC6A1FD3DF6}" destId="{900BD4E1-D627-4132-9AA3-9B99174F79F7}" srcOrd="0" destOrd="1" presId="urn:microsoft.com/office/officeart/2005/8/layout/hProcess4"/>
    <dgm:cxn modelId="{281F2833-7240-4A09-B0BA-455EB4FEEDCB}" srcId="{D9A92E06-4D84-4FBD-92E5-4DB097D8D96F}" destId="{C4A832CF-6E9F-4DE4-98F0-4E9635E9D5AC}" srcOrd="2" destOrd="0" parTransId="{2261D263-36FF-4614-9AE6-1A1AE80DAB5D}" sibTransId="{02A535CD-2248-4DCE-82A4-A92F8F4A678B}"/>
    <dgm:cxn modelId="{FBB68198-86F8-4AEE-AEA6-C75BD2F8CA97}" type="presOf" srcId="{12EB193F-8311-4F2F-B954-9EB9A0CB7A56}" destId="{E8A10F71-BB35-4047-A615-254D9EE18DCA}" srcOrd="1" destOrd="1" presId="urn:microsoft.com/office/officeart/2005/8/layout/hProcess4"/>
    <dgm:cxn modelId="{4F01B967-D9D2-4C8C-9AB4-185B99BB9E09}" type="presOf" srcId="{668C50F3-4387-4E0F-A0B6-396554681656}" destId="{89587CB5-B393-46B5-AC00-65DBA430B6DA}" srcOrd="0" destOrd="2" presId="urn:microsoft.com/office/officeart/2005/8/layout/hProcess4"/>
    <dgm:cxn modelId="{48E36BFE-0630-4A75-9810-1170E79396D7}" srcId="{C4A832CF-6E9F-4DE4-98F0-4E9635E9D5AC}" destId="{1FB4A157-2B76-4255-A8BC-7967EDF34614}" srcOrd="1" destOrd="0" parTransId="{2BE2D59E-6704-4ADD-ADB1-7B4B20428C26}" sibTransId="{7C97F2C5-B749-4016-ADFA-49BD613E5286}"/>
    <dgm:cxn modelId="{858B6F2A-03FA-4776-B501-5246DAD463EF}" srcId="{DB38CC2C-B2DC-4E6B-B9C1-8A11BC631486}" destId="{A120E3F4-58CB-4488-97B8-587ABC0A76B3}" srcOrd="0" destOrd="0" parTransId="{30E7D80B-6615-42A4-B9B8-A29D625ABFD4}" sibTransId="{F1241C0E-5E04-45C8-9682-2AABC637DD5E}"/>
    <dgm:cxn modelId="{DC9358B2-BCCB-4E6F-A066-95BF811AF0C0}" srcId="{682297FC-9094-45A0-BDE3-D7F5624F0A4C}" destId="{668C50F3-4387-4E0F-A0B6-396554681656}" srcOrd="1" destOrd="0" parTransId="{724DB159-9800-44E6-8A0A-8DC7B90D4825}" sibTransId="{B9A3F7BA-0303-4C6B-B5BB-C35C3F8E8F26}"/>
    <dgm:cxn modelId="{D3186E04-DDEB-4F1B-BB69-6A20B3F6B866}" type="presOf" srcId="{682297FC-9094-45A0-BDE3-D7F5624F0A4C}" destId="{E8A10F71-BB35-4047-A615-254D9EE18DCA}" srcOrd="1" destOrd="0" presId="urn:microsoft.com/office/officeart/2005/8/layout/hProcess4"/>
    <dgm:cxn modelId="{1AE0FAC7-D12A-42E8-A3AA-1CE6055FC4C0}" type="presOf" srcId="{1FB4A157-2B76-4255-A8BC-7967EDF34614}" destId="{CF3CB644-1E23-4488-98AF-0DD25130067B}" srcOrd="0" destOrd="1" presId="urn:microsoft.com/office/officeart/2005/8/layout/hProcess4"/>
    <dgm:cxn modelId="{9CAE32C0-2AA4-4F8D-9479-93061AECD574}" type="presOf" srcId="{301DCCB7-C963-458A-8274-548B9C0DFDED}" destId="{CF3CB644-1E23-4488-98AF-0DD25130067B}" srcOrd="0" destOrd="0" presId="urn:microsoft.com/office/officeart/2005/8/layout/hProcess4"/>
    <dgm:cxn modelId="{1BC10EDC-7373-4A6C-858E-9F6908EEFC3F}" srcId="{425B190E-EF1D-453B-8FCB-3E9108807D01}" destId="{655558C8-9369-48FE-9CCC-2AA135954D95}" srcOrd="0" destOrd="0" parTransId="{972CB6C4-1F14-4B36-8475-556FA0976960}" sibTransId="{60C884A2-F6E4-44D5-BD7A-79DBCDD548B3}"/>
    <dgm:cxn modelId="{F213CB35-70E1-43B0-A361-C389332CCC49}" type="presOf" srcId="{A10656F7-0489-444E-BABE-47452A3D878F}" destId="{89587CB5-B393-46B5-AC00-65DBA430B6DA}" srcOrd="0" destOrd="4" presId="urn:microsoft.com/office/officeart/2005/8/layout/hProcess4"/>
    <dgm:cxn modelId="{DE3DCE50-37D3-4A31-ADA7-E73C9FC19A6B}" type="presOf" srcId="{301DCCB7-C963-458A-8274-548B9C0DFDED}" destId="{B2D67D51-2571-4684-B3A7-2A5EF94A77E7}" srcOrd="1" destOrd="0" presId="urn:microsoft.com/office/officeart/2005/8/layout/hProcess4"/>
    <dgm:cxn modelId="{E3A976CC-581D-4915-9F28-0570E10E55B2}" type="presOf" srcId="{5423673C-BD66-42BA-BE3F-192027F52874}" destId="{48475884-A016-4788-A662-6159517B3A2F}" srcOrd="1" destOrd="1" presId="urn:microsoft.com/office/officeart/2005/8/layout/hProcess4"/>
    <dgm:cxn modelId="{CAAF7021-B54C-434C-9842-51BDA734C071}" srcId="{C4A832CF-6E9F-4DE4-98F0-4E9635E9D5AC}" destId="{301DCCB7-C963-458A-8274-548B9C0DFDED}" srcOrd="0" destOrd="0" parTransId="{A9EFC3CB-B346-4DA4-B3C3-66E4F98AD08E}" sibTransId="{B91883EC-B50D-4582-8DF1-0ABF005A0762}"/>
    <dgm:cxn modelId="{E28A4818-FC61-439B-B118-10404888ACAC}" type="presOf" srcId="{CD29BD66-3FDC-4CF9-A862-5211C5F91715}" destId="{CFF49183-B97D-460A-ACE0-476A3AD68595}" srcOrd="1" destOrd="0" presId="urn:microsoft.com/office/officeart/2005/8/layout/hProcess4"/>
    <dgm:cxn modelId="{CB4673B0-2753-49D2-801B-AC570A13400A}" type="presOf" srcId="{2D393DF3-9F7A-4429-9223-26CF203A97F9}" destId="{FF674D45-B0DB-4D9A-824E-E09EA9906B70}" srcOrd="0" destOrd="0" presId="urn:microsoft.com/office/officeart/2005/8/layout/hProcess4"/>
    <dgm:cxn modelId="{79F1738E-5CE7-47FE-837B-757106E5CCD8}" type="presOf" srcId="{A120E3F4-58CB-4488-97B8-587ABC0A76B3}" destId="{5F9A0AE6-9EB0-4B79-A945-3B01857FAF53}" srcOrd="1" destOrd="0" presId="urn:microsoft.com/office/officeart/2005/8/layout/hProcess4"/>
    <dgm:cxn modelId="{40949E57-2FE7-4137-BE45-0F68E49DEF6D}" type="presOf" srcId="{D2360C13-1980-40C2-B9F2-E7898D7FA075}" destId="{5F9A0AE6-9EB0-4B79-A945-3B01857FAF53}" srcOrd="1" destOrd="1" presId="urn:microsoft.com/office/officeart/2005/8/layout/hProcess4"/>
    <dgm:cxn modelId="{59B43C54-4517-4BEF-9F89-E8FB03478045}" type="presOf" srcId="{D9A92E06-4D84-4FBD-92E5-4DB097D8D96F}" destId="{91B96856-2C5A-4AEB-BAD7-98CEBF8D06BF}" srcOrd="0" destOrd="0" presId="urn:microsoft.com/office/officeart/2005/8/layout/hProcess4"/>
    <dgm:cxn modelId="{45A62F5D-849C-4D15-AD9D-29EE26D0CA77}" type="presOf" srcId="{12EB193F-8311-4F2F-B954-9EB9A0CB7A56}" destId="{89587CB5-B393-46B5-AC00-65DBA430B6DA}" srcOrd="0" destOrd="1" presId="urn:microsoft.com/office/officeart/2005/8/layout/hProcess4"/>
    <dgm:cxn modelId="{A6A945D2-0B50-42B9-BCE3-E02ADBEFCDE3}" type="presOf" srcId="{CD29BD66-3FDC-4CF9-A862-5211C5F91715}" destId="{900BD4E1-D627-4132-9AA3-9B99174F79F7}" srcOrd="0" destOrd="0" presId="urn:microsoft.com/office/officeart/2005/8/layout/hProcess4"/>
    <dgm:cxn modelId="{40905E23-FFC2-49B7-83F7-05286DACD1ED}" type="presOf" srcId="{1FB4A157-2B76-4255-A8BC-7967EDF34614}" destId="{B2D67D51-2571-4684-B3A7-2A5EF94A77E7}" srcOrd="1" destOrd="1" presId="urn:microsoft.com/office/officeart/2005/8/layout/hProcess4"/>
    <dgm:cxn modelId="{7734FAE2-5F64-4E69-BFF5-D966B3D04153}" srcId="{D9A92E06-4D84-4FBD-92E5-4DB097D8D96F}" destId="{425B190E-EF1D-453B-8FCB-3E9108807D01}" srcOrd="3" destOrd="0" parTransId="{92ADEB77-3561-4E1D-A506-76EA8A35F6A7}" sibTransId="{7E6AE463-727B-493D-9332-93ACE679CA54}"/>
    <dgm:cxn modelId="{D8D155BE-588D-4874-AD96-882449B5B6AB}" srcId="{DCD3AFFA-1D93-44A2-AC6F-5D5A8A1D1454}" destId="{CD29BD66-3FDC-4CF9-A862-5211C5F91715}" srcOrd="0" destOrd="0" parTransId="{33A3EAF9-1AF0-4051-8264-01EB07DD3B90}" sibTransId="{847EA959-2F36-494E-B381-C7E04AAA22EF}"/>
    <dgm:cxn modelId="{E70F6D2C-8E0C-442A-B404-E0383897EEDB}" type="presOf" srcId="{655558C8-9369-48FE-9CCC-2AA135954D95}" destId="{4A7E8A82-E2D9-43DD-B5C0-C4F842A3030B}" srcOrd="0" destOrd="0" presId="urn:microsoft.com/office/officeart/2005/8/layout/hProcess4"/>
    <dgm:cxn modelId="{8805A68C-7682-4B9D-8046-91A372990D79}" srcId="{CD29BD66-3FDC-4CF9-A862-5211C5F91715}" destId="{5CC8CBBE-9023-4482-B407-4AC6A1FD3DF6}" srcOrd="0" destOrd="0" parTransId="{85C6B231-B56C-4993-8005-50DFFB9057C9}" sibTransId="{1DAF5D50-FE27-4503-804D-3E78DCDA2060}"/>
    <dgm:cxn modelId="{BCF0E276-9492-472E-A450-492ADC36537C}" type="presOf" srcId="{A120E3F4-58CB-4488-97B8-587ABC0A76B3}" destId="{F42D782F-D0A1-4534-97DD-1EAF0A52C473}" srcOrd="0" destOrd="0" presId="urn:microsoft.com/office/officeart/2005/8/layout/hProcess4"/>
    <dgm:cxn modelId="{D7EA6783-E736-4A3A-A723-FA85E1A0171F}" type="presOf" srcId="{682297FC-9094-45A0-BDE3-D7F5624F0A4C}" destId="{89587CB5-B393-46B5-AC00-65DBA430B6DA}" srcOrd="0" destOrd="0" presId="urn:microsoft.com/office/officeart/2005/8/layout/hProcess4"/>
    <dgm:cxn modelId="{99C59B42-E1CB-42E7-B95E-FC1906B63D09}" srcId="{2D393DF3-9F7A-4429-9223-26CF203A97F9}" destId="{E315DB70-76C3-499F-BACD-062B337340C3}" srcOrd="1" destOrd="0" parTransId="{DAEE377A-706B-440A-8DEB-FAB0A26FE2AA}" sibTransId="{9B4EC9CE-BDCD-4B18-9E67-B8163541E2D0}"/>
    <dgm:cxn modelId="{A9B2DD59-E760-4B55-ADB2-E1602BD686B8}" type="presOf" srcId="{5423673C-BD66-42BA-BE3F-192027F52874}" destId="{D9381504-C261-4629-BE92-7E7CC9757DE4}" srcOrd="0" destOrd="1" presId="urn:microsoft.com/office/officeart/2005/8/layout/hProcess4"/>
    <dgm:cxn modelId="{914F883D-CB99-4E12-A945-A99BA1100C9D}" type="presOf" srcId="{BEE8104A-9D45-4B53-A2E8-7778D7F7D2AF}" destId="{5F9A0AE6-9EB0-4B79-A945-3B01857FAF53}" srcOrd="1" destOrd="2" presId="urn:microsoft.com/office/officeart/2005/8/layout/hProcess4"/>
    <dgm:cxn modelId="{7F9411C1-A9B5-47C1-9806-41D6F2F6FE82}" type="presOf" srcId="{668C50F3-4387-4E0F-A0B6-396554681656}" destId="{E8A10F71-BB35-4047-A615-254D9EE18DCA}" srcOrd="1" destOrd="2" presId="urn:microsoft.com/office/officeart/2005/8/layout/hProcess4"/>
    <dgm:cxn modelId="{2FA37F83-19DA-4DB6-9693-1A99963FBDB8}" type="presOf" srcId="{E315DB70-76C3-499F-BACD-062B337340C3}" destId="{E8A10F71-BB35-4047-A615-254D9EE18DCA}" srcOrd="1" destOrd="3" presId="urn:microsoft.com/office/officeart/2005/8/layout/hProcess4"/>
    <dgm:cxn modelId="{172DC484-6540-4262-95D6-0F8D4F1061EF}" srcId="{01E3AD93-5FE0-41F6-BE65-AAF784621C83}" destId="{E1A9242F-2621-4FEB-B876-053A21E53C86}" srcOrd="0" destOrd="0" parTransId="{0DC0AF97-EA96-4B70-9288-4D95BB75A8AC}" sibTransId="{47994CC2-F967-4A07-B333-E18DE9B66C5C}"/>
    <dgm:cxn modelId="{4891C730-7108-4DA3-875F-1F59A39A87A0}" type="presOf" srcId="{4116C77C-D6F5-4C62-B905-76A949B7BAC7}" destId="{6BD95656-E2C1-4DE8-AE1E-96B94BFDBF64}" srcOrd="0" destOrd="0" presId="urn:microsoft.com/office/officeart/2005/8/layout/hProcess4"/>
    <dgm:cxn modelId="{A020F124-9C10-4100-8D0F-A4F4DB2CB198}" type="presOf" srcId="{A10656F7-0489-444E-BABE-47452A3D878F}" destId="{E8A10F71-BB35-4047-A615-254D9EE18DCA}" srcOrd="1" destOrd="4" presId="urn:microsoft.com/office/officeart/2005/8/layout/hProcess4"/>
    <dgm:cxn modelId="{A24EC70B-D3CC-4E47-A733-1E5ECA0CEAB8}" type="presOf" srcId="{7B731356-2824-4162-89A8-61DC77FD7F77}" destId="{4A7E8A82-E2D9-43DD-B5C0-C4F842A3030B}" srcOrd="0" destOrd="1" presId="urn:microsoft.com/office/officeart/2005/8/layout/hProcess4"/>
    <dgm:cxn modelId="{E6609348-F540-47D6-B6FE-1089A53E32C5}" type="presOf" srcId="{655558C8-9369-48FE-9CCC-2AA135954D95}" destId="{2FC82205-B421-4726-B3A0-D3F1763E6DE7}" srcOrd="1" destOrd="0" presId="urn:microsoft.com/office/officeart/2005/8/layout/hProcess4"/>
    <dgm:cxn modelId="{2209CBC1-2CB4-44B9-8BD7-0C50C76FCB93}" srcId="{682297FC-9094-45A0-BDE3-D7F5624F0A4C}" destId="{12EB193F-8311-4F2F-B954-9EB9A0CB7A56}" srcOrd="0" destOrd="0" parTransId="{2CA406B8-8E4A-4B32-9E39-B36006DDCCE1}" sibTransId="{5D038E24-B955-4B3C-BFED-5A140DC230DD}"/>
    <dgm:cxn modelId="{6836FFB5-A8C0-4DF0-9262-906DBF2CB520}" srcId="{D9A92E06-4D84-4FBD-92E5-4DB097D8D96F}" destId="{DB38CC2C-B2DC-4E6B-B9C1-8A11BC631486}" srcOrd="1" destOrd="0" parTransId="{66ED31ED-00C8-4EB2-B892-078C21BCD4F0}" sibTransId="{1CA8950B-5496-4C61-B2D4-997EAA4B895D}"/>
    <dgm:cxn modelId="{2482A370-7075-43DF-8539-829DE3E51C31}" srcId="{D9A92E06-4D84-4FBD-92E5-4DB097D8D96F}" destId="{DCD3AFFA-1D93-44A2-AC6F-5D5A8A1D1454}" srcOrd="4" destOrd="0" parTransId="{0D6C8511-1440-426D-9F63-FF2B93548959}" sibTransId="{2275DFFF-1FE6-4A3D-B00F-043F9A1FEF53}"/>
    <dgm:cxn modelId="{A272A532-C521-40BB-BF60-35D6F9DE10C2}" type="presOf" srcId="{5CC8CBBE-9023-4482-B407-4AC6A1FD3DF6}" destId="{CFF49183-B97D-460A-ACE0-476A3AD68595}" srcOrd="1" destOrd="1" presId="urn:microsoft.com/office/officeart/2005/8/layout/hProcess4"/>
    <dgm:cxn modelId="{8FEC0E16-6473-404B-A5B8-5113D0C372AF}" srcId="{E315DB70-76C3-499F-BACD-062B337340C3}" destId="{A10656F7-0489-444E-BABE-47452A3D878F}" srcOrd="0" destOrd="0" parTransId="{E2D01637-0147-4ADC-8B4D-51E3D07E28C6}" sibTransId="{801B37E9-24C1-49FD-90C5-9A85B6068C15}"/>
    <dgm:cxn modelId="{A1067F5A-8853-47CA-B5A7-65E8500BEBEE}" type="presOf" srcId="{01E3AD93-5FE0-41F6-BE65-AAF784621C83}" destId="{21E1918B-FBFE-4B18-B766-1D1F46E4B069}" srcOrd="0" destOrd="0" presId="urn:microsoft.com/office/officeart/2005/8/layout/hProcess4"/>
    <dgm:cxn modelId="{E04DA7B9-18B6-4291-84F4-6A4FBF69A617}" srcId="{A120E3F4-58CB-4488-97B8-587ABC0A76B3}" destId="{D2360C13-1980-40C2-B9F2-E7898D7FA075}" srcOrd="0" destOrd="0" parTransId="{628F5A23-0667-43FC-A9C1-5A45948BD113}" sibTransId="{EFF07739-1243-4C4B-97C9-60EB806105BD}"/>
    <dgm:cxn modelId="{7CED14D7-A4EF-42C5-8A00-C5272B837E1E}" srcId="{D9A92E06-4D84-4FBD-92E5-4DB097D8D96F}" destId="{01E3AD93-5FE0-41F6-BE65-AAF784621C83}" srcOrd="5" destOrd="0" parTransId="{BACD89C4-9168-4F59-B5ED-CCAF231C90ED}" sibTransId="{EE5BB0F3-C9A6-4137-9979-F25984533BE5}"/>
    <dgm:cxn modelId="{B74FDBA4-2FF8-46AC-8CFF-85883A41FCAB}" type="presOf" srcId="{E1A9242F-2621-4FEB-B876-053A21E53C86}" destId="{48475884-A016-4788-A662-6159517B3A2F}" srcOrd="1" destOrd="0" presId="urn:microsoft.com/office/officeart/2005/8/layout/hProcess4"/>
    <dgm:cxn modelId="{5DD7081B-54A9-4297-A483-DD5120D969A7}" type="presOf" srcId="{E315DB70-76C3-499F-BACD-062B337340C3}" destId="{89587CB5-B393-46B5-AC00-65DBA430B6DA}" srcOrd="0" destOrd="3" presId="urn:microsoft.com/office/officeart/2005/8/layout/hProcess4"/>
    <dgm:cxn modelId="{EC0978AF-7022-4C49-8767-620C5FA07435}" type="presOf" srcId="{E1A9242F-2621-4FEB-B876-053A21E53C86}" destId="{D9381504-C261-4629-BE92-7E7CC9757DE4}" srcOrd="0" destOrd="0" presId="urn:microsoft.com/office/officeart/2005/8/layout/hProcess4"/>
    <dgm:cxn modelId="{9D5F535F-6A25-45B1-BA08-0F21F2040283}" srcId="{425B190E-EF1D-453B-8FCB-3E9108807D01}" destId="{7B731356-2824-4162-89A8-61DC77FD7F77}" srcOrd="1" destOrd="0" parTransId="{82553598-3E0A-497B-B609-CACFD749DBA5}" sibTransId="{7083CFB2-D5C7-4BE1-8F93-9E4E9D5BC100}"/>
    <dgm:cxn modelId="{4CE41436-1686-407E-9508-8E37EEF6DFFB}" type="presOf" srcId="{2275DFFF-1FE6-4A3D-B00F-043F9A1FEF53}" destId="{9CAFDEDD-0892-4342-972F-1327BB19A239}" srcOrd="0" destOrd="0" presId="urn:microsoft.com/office/officeart/2005/8/layout/hProcess4"/>
    <dgm:cxn modelId="{26E89123-9E64-44A9-9BFE-8FCC763CBE67}" type="presOf" srcId="{7E6AE463-727B-493D-9332-93ACE679CA54}" destId="{18E1B8C3-2A86-4500-B62C-D2EC837A5E9C}" srcOrd="0" destOrd="0" presId="urn:microsoft.com/office/officeart/2005/8/layout/hProcess4"/>
    <dgm:cxn modelId="{37AB5B91-236C-4272-B6D5-D2F1241D1744}" type="presOf" srcId="{BEE8104A-9D45-4B53-A2E8-7778D7F7D2AF}" destId="{F42D782F-D0A1-4534-97DD-1EAF0A52C473}" srcOrd="0" destOrd="2" presId="urn:microsoft.com/office/officeart/2005/8/layout/hProcess4"/>
    <dgm:cxn modelId="{C8B26459-E6AC-4F16-9C09-699F123F72E2}" type="presParOf" srcId="{91B96856-2C5A-4AEB-BAD7-98CEBF8D06BF}" destId="{9F15CB94-3532-4DB5-A154-376460F9EA25}" srcOrd="0" destOrd="0" presId="urn:microsoft.com/office/officeart/2005/8/layout/hProcess4"/>
    <dgm:cxn modelId="{910C973A-055C-4A2C-9323-52C0E406E187}" type="presParOf" srcId="{91B96856-2C5A-4AEB-BAD7-98CEBF8D06BF}" destId="{DB16BC87-1B71-49E7-B26E-EBB49FDFE522}" srcOrd="1" destOrd="0" presId="urn:microsoft.com/office/officeart/2005/8/layout/hProcess4"/>
    <dgm:cxn modelId="{53F12635-BACB-4EF4-92CF-ABE921EAB1BD}" type="presParOf" srcId="{91B96856-2C5A-4AEB-BAD7-98CEBF8D06BF}" destId="{72AECB7F-F461-4091-9EAB-DE83AC5BB1AC}" srcOrd="2" destOrd="0" presId="urn:microsoft.com/office/officeart/2005/8/layout/hProcess4"/>
    <dgm:cxn modelId="{F52F2119-F387-43DB-A60D-26A21A42D5C4}" type="presParOf" srcId="{72AECB7F-F461-4091-9EAB-DE83AC5BB1AC}" destId="{5DE14B59-E21B-4F25-A3FE-B43087BEEEF3}" srcOrd="0" destOrd="0" presId="urn:microsoft.com/office/officeart/2005/8/layout/hProcess4"/>
    <dgm:cxn modelId="{59C85B75-5434-48AD-AB1C-78CDC0A45AAB}" type="presParOf" srcId="{5DE14B59-E21B-4F25-A3FE-B43087BEEEF3}" destId="{345C3C72-76E9-4575-B009-BBE2566CF511}" srcOrd="0" destOrd="0" presId="urn:microsoft.com/office/officeart/2005/8/layout/hProcess4"/>
    <dgm:cxn modelId="{CAE69989-EF78-4FA9-BA64-F5960EB310C1}" type="presParOf" srcId="{5DE14B59-E21B-4F25-A3FE-B43087BEEEF3}" destId="{89587CB5-B393-46B5-AC00-65DBA430B6DA}" srcOrd="1" destOrd="0" presId="urn:microsoft.com/office/officeart/2005/8/layout/hProcess4"/>
    <dgm:cxn modelId="{A5787908-91CE-4860-B350-50DEEBD7E140}" type="presParOf" srcId="{5DE14B59-E21B-4F25-A3FE-B43087BEEEF3}" destId="{E8A10F71-BB35-4047-A615-254D9EE18DCA}" srcOrd="2" destOrd="0" presId="urn:microsoft.com/office/officeart/2005/8/layout/hProcess4"/>
    <dgm:cxn modelId="{96D69736-E0C5-49C2-93D3-C9326A319922}" type="presParOf" srcId="{5DE14B59-E21B-4F25-A3FE-B43087BEEEF3}" destId="{FF674D45-B0DB-4D9A-824E-E09EA9906B70}" srcOrd="3" destOrd="0" presId="urn:microsoft.com/office/officeart/2005/8/layout/hProcess4"/>
    <dgm:cxn modelId="{E8F09140-9B41-438E-8456-B3D18AC12913}" type="presParOf" srcId="{5DE14B59-E21B-4F25-A3FE-B43087BEEEF3}" destId="{1E292FB6-FE90-477A-AF97-65040BE58A52}" srcOrd="4" destOrd="0" presId="urn:microsoft.com/office/officeart/2005/8/layout/hProcess4"/>
    <dgm:cxn modelId="{66EC9774-900F-49A5-9ACB-3F65FD2567D4}" type="presParOf" srcId="{72AECB7F-F461-4091-9EAB-DE83AC5BB1AC}" destId="{6BD95656-E2C1-4DE8-AE1E-96B94BFDBF64}" srcOrd="1" destOrd="0" presId="urn:microsoft.com/office/officeart/2005/8/layout/hProcess4"/>
    <dgm:cxn modelId="{844EBF6F-6890-44A0-8486-261614BD264B}" type="presParOf" srcId="{72AECB7F-F461-4091-9EAB-DE83AC5BB1AC}" destId="{211E4406-5E11-429D-BA25-D5EFA418E69A}" srcOrd="2" destOrd="0" presId="urn:microsoft.com/office/officeart/2005/8/layout/hProcess4"/>
    <dgm:cxn modelId="{BB64219D-6B56-4197-AD24-F26A4D299789}" type="presParOf" srcId="{211E4406-5E11-429D-BA25-D5EFA418E69A}" destId="{5F6ADA99-88FC-42FD-8283-0175BDFC7BCF}" srcOrd="0" destOrd="0" presId="urn:microsoft.com/office/officeart/2005/8/layout/hProcess4"/>
    <dgm:cxn modelId="{9A12CE9F-5342-423F-9951-F344363F8BA6}" type="presParOf" srcId="{211E4406-5E11-429D-BA25-D5EFA418E69A}" destId="{F42D782F-D0A1-4534-97DD-1EAF0A52C473}" srcOrd="1" destOrd="0" presId="urn:microsoft.com/office/officeart/2005/8/layout/hProcess4"/>
    <dgm:cxn modelId="{BBEBFF19-01F7-4DA5-A840-5F0D7B1E584D}" type="presParOf" srcId="{211E4406-5E11-429D-BA25-D5EFA418E69A}" destId="{5F9A0AE6-9EB0-4B79-A945-3B01857FAF53}" srcOrd="2" destOrd="0" presId="urn:microsoft.com/office/officeart/2005/8/layout/hProcess4"/>
    <dgm:cxn modelId="{E7E55C8A-0617-4B62-B82B-F1FCE8DAA4AF}" type="presParOf" srcId="{211E4406-5E11-429D-BA25-D5EFA418E69A}" destId="{7EA03213-CFDC-43EB-8CFE-B83C8E7D25FE}" srcOrd="3" destOrd="0" presId="urn:microsoft.com/office/officeart/2005/8/layout/hProcess4"/>
    <dgm:cxn modelId="{A2874C91-8628-4272-A94C-7D65312C2754}" type="presParOf" srcId="{211E4406-5E11-429D-BA25-D5EFA418E69A}" destId="{69AEB76E-93CD-4468-BA26-4BE1E9984E9A}" srcOrd="4" destOrd="0" presId="urn:microsoft.com/office/officeart/2005/8/layout/hProcess4"/>
    <dgm:cxn modelId="{6ECDBC8E-607F-4D52-BD94-AC539764D230}" type="presParOf" srcId="{72AECB7F-F461-4091-9EAB-DE83AC5BB1AC}" destId="{FC5ED97B-E9BE-4D03-BE01-129DE23D4699}" srcOrd="3" destOrd="0" presId="urn:microsoft.com/office/officeart/2005/8/layout/hProcess4"/>
    <dgm:cxn modelId="{831C5020-A021-4D0F-A5DC-973E4A20C049}" type="presParOf" srcId="{72AECB7F-F461-4091-9EAB-DE83AC5BB1AC}" destId="{6566C4CE-4501-4A14-ADB3-FA7B2FF972C4}" srcOrd="4" destOrd="0" presId="urn:microsoft.com/office/officeart/2005/8/layout/hProcess4"/>
    <dgm:cxn modelId="{D83899A5-C1C1-4381-A360-139075AA1041}" type="presParOf" srcId="{6566C4CE-4501-4A14-ADB3-FA7B2FF972C4}" destId="{726275F9-FF78-4AE2-92A5-40E48EF17CAE}" srcOrd="0" destOrd="0" presId="urn:microsoft.com/office/officeart/2005/8/layout/hProcess4"/>
    <dgm:cxn modelId="{4BA43602-59E7-4DBB-85C8-E7254161971B}" type="presParOf" srcId="{6566C4CE-4501-4A14-ADB3-FA7B2FF972C4}" destId="{CF3CB644-1E23-4488-98AF-0DD25130067B}" srcOrd="1" destOrd="0" presId="urn:microsoft.com/office/officeart/2005/8/layout/hProcess4"/>
    <dgm:cxn modelId="{E45CDF43-1FDF-4990-B5EE-6135103CFC89}" type="presParOf" srcId="{6566C4CE-4501-4A14-ADB3-FA7B2FF972C4}" destId="{B2D67D51-2571-4684-B3A7-2A5EF94A77E7}" srcOrd="2" destOrd="0" presId="urn:microsoft.com/office/officeart/2005/8/layout/hProcess4"/>
    <dgm:cxn modelId="{069A918F-9334-4A08-ABAC-685B945EE25E}" type="presParOf" srcId="{6566C4CE-4501-4A14-ADB3-FA7B2FF972C4}" destId="{DC620375-4AF1-4E06-B912-229EBF395882}" srcOrd="3" destOrd="0" presId="urn:microsoft.com/office/officeart/2005/8/layout/hProcess4"/>
    <dgm:cxn modelId="{37580D75-7F33-4279-B70F-72FF5664428A}" type="presParOf" srcId="{6566C4CE-4501-4A14-ADB3-FA7B2FF972C4}" destId="{70DE619E-91FE-447A-9756-E03468DB3340}" srcOrd="4" destOrd="0" presId="urn:microsoft.com/office/officeart/2005/8/layout/hProcess4"/>
    <dgm:cxn modelId="{CDB1FF2A-1FDF-487F-835E-E270CFD990A3}" type="presParOf" srcId="{72AECB7F-F461-4091-9EAB-DE83AC5BB1AC}" destId="{AEFC64D4-C18B-4BC9-8280-7FBDDCCAD70B}" srcOrd="5" destOrd="0" presId="urn:microsoft.com/office/officeart/2005/8/layout/hProcess4"/>
    <dgm:cxn modelId="{08152CDA-30D6-4392-90E9-93002732EE01}" type="presParOf" srcId="{72AECB7F-F461-4091-9EAB-DE83AC5BB1AC}" destId="{77AA8342-738F-4FC9-879A-F1A29FB7372B}" srcOrd="6" destOrd="0" presId="urn:microsoft.com/office/officeart/2005/8/layout/hProcess4"/>
    <dgm:cxn modelId="{A1CC1137-09CE-4461-B99E-C4FA63FB07C0}" type="presParOf" srcId="{77AA8342-738F-4FC9-879A-F1A29FB7372B}" destId="{794E3C40-7CB7-4835-821E-319AB87FE6B3}" srcOrd="0" destOrd="0" presId="urn:microsoft.com/office/officeart/2005/8/layout/hProcess4"/>
    <dgm:cxn modelId="{618AE603-630D-463C-BB59-564573A29636}" type="presParOf" srcId="{77AA8342-738F-4FC9-879A-F1A29FB7372B}" destId="{4A7E8A82-E2D9-43DD-B5C0-C4F842A3030B}" srcOrd="1" destOrd="0" presId="urn:microsoft.com/office/officeart/2005/8/layout/hProcess4"/>
    <dgm:cxn modelId="{10A222F5-E1FD-4C30-89BB-4CECB7542564}" type="presParOf" srcId="{77AA8342-738F-4FC9-879A-F1A29FB7372B}" destId="{2FC82205-B421-4726-B3A0-D3F1763E6DE7}" srcOrd="2" destOrd="0" presId="urn:microsoft.com/office/officeart/2005/8/layout/hProcess4"/>
    <dgm:cxn modelId="{E5BD4025-DB18-4480-9AF9-077B722D2AB9}" type="presParOf" srcId="{77AA8342-738F-4FC9-879A-F1A29FB7372B}" destId="{361F34C6-BC85-48FF-89F6-6FFAA020B4E0}" srcOrd="3" destOrd="0" presId="urn:microsoft.com/office/officeart/2005/8/layout/hProcess4"/>
    <dgm:cxn modelId="{479A2D28-645C-46D7-B7A5-D37501DB66C2}" type="presParOf" srcId="{77AA8342-738F-4FC9-879A-F1A29FB7372B}" destId="{2E101C6B-2256-4630-83E2-D66DCA09EC87}" srcOrd="4" destOrd="0" presId="urn:microsoft.com/office/officeart/2005/8/layout/hProcess4"/>
    <dgm:cxn modelId="{718A4037-293D-4AC3-B6ED-0C188DFC8261}" type="presParOf" srcId="{72AECB7F-F461-4091-9EAB-DE83AC5BB1AC}" destId="{18E1B8C3-2A86-4500-B62C-D2EC837A5E9C}" srcOrd="7" destOrd="0" presId="urn:microsoft.com/office/officeart/2005/8/layout/hProcess4"/>
    <dgm:cxn modelId="{93B17D04-38A3-4DA6-8C62-DBEF5593E5AA}" type="presParOf" srcId="{72AECB7F-F461-4091-9EAB-DE83AC5BB1AC}" destId="{ABE5547D-2127-4748-A91D-172332CD48C2}" srcOrd="8" destOrd="0" presId="urn:microsoft.com/office/officeart/2005/8/layout/hProcess4"/>
    <dgm:cxn modelId="{B68157B8-DE64-4458-A870-3FF20EA28F61}" type="presParOf" srcId="{ABE5547D-2127-4748-A91D-172332CD48C2}" destId="{B654992F-D486-4A93-9DDA-DFB686C8A1EA}" srcOrd="0" destOrd="0" presId="urn:microsoft.com/office/officeart/2005/8/layout/hProcess4"/>
    <dgm:cxn modelId="{6AA9A49E-93C1-48A8-A836-FEA067032651}" type="presParOf" srcId="{ABE5547D-2127-4748-A91D-172332CD48C2}" destId="{900BD4E1-D627-4132-9AA3-9B99174F79F7}" srcOrd="1" destOrd="0" presId="urn:microsoft.com/office/officeart/2005/8/layout/hProcess4"/>
    <dgm:cxn modelId="{1D4394B2-D8C5-45ED-8EEC-A333F9B93E0B}" type="presParOf" srcId="{ABE5547D-2127-4748-A91D-172332CD48C2}" destId="{CFF49183-B97D-460A-ACE0-476A3AD68595}" srcOrd="2" destOrd="0" presId="urn:microsoft.com/office/officeart/2005/8/layout/hProcess4"/>
    <dgm:cxn modelId="{6C5EB851-783E-4E60-88D0-FF93B6049DDA}" type="presParOf" srcId="{ABE5547D-2127-4748-A91D-172332CD48C2}" destId="{3338EA3B-2F31-4906-AD46-B37E6202DFA3}" srcOrd="3" destOrd="0" presId="urn:microsoft.com/office/officeart/2005/8/layout/hProcess4"/>
    <dgm:cxn modelId="{E390776A-F415-4C61-B4BC-B2050B31C6C3}" type="presParOf" srcId="{ABE5547D-2127-4748-A91D-172332CD48C2}" destId="{4681BC10-3371-4FB8-AED1-F6A53A35493E}" srcOrd="4" destOrd="0" presId="urn:microsoft.com/office/officeart/2005/8/layout/hProcess4"/>
    <dgm:cxn modelId="{DA27C9D1-061C-4202-AB3A-1DC6B111F82B}" type="presParOf" srcId="{72AECB7F-F461-4091-9EAB-DE83AC5BB1AC}" destId="{9CAFDEDD-0892-4342-972F-1327BB19A239}" srcOrd="9" destOrd="0" presId="urn:microsoft.com/office/officeart/2005/8/layout/hProcess4"/>
    <dgm:cxn modelId="{5A5E70F1-E197-4255-87E7-46EFAEF035F5}" type="presParOf" srcId="{72AECB7F-F461-4091-9EAB-DE83AC5BB1AC}" destId="{30EDE05F-AC28-4447-B5B8-9AF543CBF5D6}" srcOrd="10" destOrd="0" presId="urn:microsoft.com/office/officeart/2005/8/layout/hProcess4"/>
    <dgm:cxn modelId="{6E72192E-9A76-4BF5-852C-CDF3DA951B9C}" type="presParOf" srcId="{30EDE05F-AC28-4447-B5B8-9AF543CBF5D6}" destId="{4D3A5F8D-3DB3-4D6D-991C-E1372E306AAB}" srcOrd="0" destOrd="0" presId="urn:microsoft.com/office/officeart/2005/8/layout/hProcess4"/>
    <dgm:cxn modelId="{61F9DB63-0F51-4EFF-9BBB-AE0F64DDE967}" type="presParOf" srcId="{30EDE05F-AC28-4447-B5B8-9AF543CBF5D6}" destId="{D9381504-C261-4629-BE92-7E7CC9757DE4}" srcOrd="1" destOrd="0" presId="urn:microsoft.com/office/officeart/2005/8/layout/hProcess4"/>
    <dgm:cxn modelId="{CF8A72AA-DF8C-4CBB-8E64-476C5B38148D}" type="presParOf" srcId="{30EDE05F-AC28-4447-B5B8-9AF543CBF5D6}" destId="{48475884-A016-4788-A662-6159517B3A2F}" srcOrd="2" destOrd="0" presId="urn:microsoft.com/office/officeart/2005/8/layout/hProcess4"/>
    <dgm:cxn modelId="{A171E08C-2F7B-4EA2-8E02-837085A5326A}" type="presParOf" srcId="{30EDE05F-AC28-4447-B5B8-9AF543CBF5D6}" destId="{21E1918B-FBFE-4B18-B766-1D1F46E4B069}" srcOrd="3" destOrd="0" presId="urn:microsoft.com/office/officeart/2005/8/layout/hProcess4"/>
    <dgm:cxn modelId="{781E067F-740F-4087-8596-407E732A8B01}" type="presParOf" srcId="{30EDE05F-AC28-4447-B5B8-9AF543CBF5D6}" destId="{54B504E8-5CFD-43D5-8DB4-0B7A4F641861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587CB5-B393-46B5-AC00-65DBA430B6DA}">
      <dsp:nvSpPr>
        <dsp:cNvPr id="0" name=""/>
        <dsp:cNvSpPr/>
      </dsp:nvSpPr>
      <dsp:spPr>
        <a:xfrm>
          <a:off x="2312" y="51578"/>
          <a:ext cx="1448172" cy="29069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NW Power Act</a:t>
          </a:r>
          <a:endParaRPr lang="en-US" sz="1200" kern="1200" dirty="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Serve </a:t>
          </a:r>
          <a:r>
            <a:rPr lang="en-US" sz="1200" b="1" kern="1200" dirty="0" smtClean="0"/>
            <a:t>net requirements </a:t>
          </a:r>
          <a:r>
            <a:rPr lang="en-US" sz="1200" kern="1200" dirty="0" smtClean="0"/>
            <a:t>on request</a:t>
          </a:r>
          <a:endParaRPr lang="en-US" sz="1200" kern="1200" dirty="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Created the NW Power and Conservation Council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smtClean="0"/>
            <a:t>NERC Definitions</a:t>
          </a:r>
          <a:endParaRPr lang="en-US" sz="1200" kern="1200" dirty="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RA as </a:t>
          </a:r>
          <a:r>
            <a:rPr lang="en-US" sz="1200" b="1" kern="1200" dirty="0" smtClean="0"/>
            <a:t>reliability</a:t>
          </a:r>
          <a:r>
            <a:rPr lang="en-US" sz="1200" kern="1200" dirty="0" smtClean="0"/>
            <a:t> obligation</a:t>
          </a:r>
          <a:endParaRPr lang="en-US" sz="1200" kern="1200" dirty="0"/>
        </a:p>
      </dsp:txBody>
      <dsp:txXfrm>
        <a:off x="44728" y="93994"/>
        <a:ext cx="1363340" cy="2199202"/>
      </dsp:txXfrm>
    </dsp:sp>
    <dsp:sp modelId="{6BD95656-E2C1-4DE8-AE1E-96B94BFDBF64}">
      <dsp:nvSpPr>
        <dsp:cNvPr id="0" name=""/>
        <dsp:cNvSpPr/>
      </dsp:nvSpPr>
      <dsp:spPr>
        <a:xfrm rot="977267">
          <a:off x="848153" y="2322601"/>
          <a:ext cx="1303590" cy="1303590"/>
        </a:xfrm>
        <a:prstGeom prst="leftCircularArrow">
          <a:avLst>
            <a:gd name="adj1" fmla="val 2418"/>
            <a:gd name="adj2" fmla="val 292462"/>
            <a:gd name="adj3" fmla="val 809690"/>
            <a:gd name="adj4" fmla="val 7766206"/>
            <a:gd name="adj5" fmla="val 282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674D45-B0DB-4D9A-824E-E09EA9906B70}">
      <dsp:nvSpPr>
        <dsp:cNvPr id="0" name=""/>
        <dsp:cNvSpPr/>
      </dsp:nvSpPr>
      <dsp:spPr>
        <a:xfrm>
          <a:off x="457201" y="2743199"/>
          <a:ext cx="1080490" cy="4022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What is our responsibility?</a:t>
          </a:r>
          <a:endParaRPr lang="en-US" sz="1200" kern="1200" dirty="0"/>
        </a:p>
      </dsp:txBody>
      <dsp:txXfrm>
        <a:off x="468981" y="2754979"/>
        <a:ext cx="1056930" cy="378647"/>
      </dsp:txXfrm>
    </dsp:sp>
    <dsp:sp modelId="{F42D782F-D0A1-4534-97DD-1EAF0A52C473}">
      <dsp:nvSpPr>
        <dsp:cNvPr id="0" name=""/>
        <dsp:cNvSpPr/>
      </dsp:nvSpPr>
      <dsp:spPr>
        <a:xfrm>
          <a:off x="1607160" y="1425218"/>
          <a:ext cx="1172993" cy="16084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Regional Dialogue Contracts</a:t>
          </a:r>
          <a:endParaRPr lang="en-US" sz="1200" kern="1200" dirty="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Load Following</a:t>
          </a:r>
          <a:endParaRPr lang="en-US" sz="1200" kern="1200" dirty="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Slice and Block</a:t>
          </a:r>
          <a:endParaRPr lang="en-US" sz="1200" kern="1200" dirty="0"/>
        </a:p>
      </dsp:txBody>
      <dsp:txXfrm>
        <a:off x="1641516" y="1804233"/>
        <a:ext cx="1104281" cy="1195036"/>
      </dsp:txXfrm>
    </dsp:sp>
    <dsp:sp modelId="{FC5ED97B-E9BE-4D03-BE01-129DE23D4699}">
      <dsp:nvSpPr>
        <dsp:cNvPr id="0" name=""/>
        <dsp:cNvSpPr/>
      </dsp:nvSpPr>
      <dsp:spPr>
        <a:xfrm rot="20179010">
          <a:off x="2243469" y="971937"/>
          <a:ext cx="1278013" cy="1278013"/>
        </a:xfrm>
        <a:prstGeom prst="circularArrow">
          <a:avLst>
            <a:gd name="adj1" fmla="val 2466"/>
            <a:gd name="adj2" fmla="val 298649"/>
            <a:gd name="adj3" fmla="val 20287712"/>
            <a:gd name="adj4" fmla="val 13337382"/>
            <a:gd name="adj5" fmla="val 287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A03213-CFDC-43EB-8CFE-B83C8E7D25FE}">
      <dsp:nvSpPr>
        <dsp:cNvPr id="0" name=""/>
        <dsp:cNvSpPr/>
      </dsp:nvSpPr>
      <dsp:spPr>
        <a:xfrm>
          <a:off x="1981201" y="1295399"/>
          <a:ext cx="896637" cy="4697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What is requested?</a:t>
          </a:r>
          <a:endParaRPr lang="en-US" sz="1200" kern="1200" dirty="0"/>
        </a:p>
      </dsp:txBody>
      <dsp:txXfrm>
        <a:off x="1994958" y="1309156"/>
        <a:ext cx="869123" cy="442192"/>
      </dsp:txXfrm>
    </dsp:sp>
    <dsp:sp modelId="{CF3CB644-1E23-4488-98AF-0DD25130067B}">
      <dsp:nvSpPr>
        <dsp:cNvPr id="0" name=""/>
        <dsp:cNvSpPr/>
      </dsp:nvSpPr>
      <dsp:spPr>
        <a:xfrm>
          <a:off x="2936612" y="1306458"/>
          <a:ext cx="1226465" cy="15018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BPA White Book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smtClean="0"/>
            <a:t>Load Serving Entity resources</a:t>
          </a:r>
          <a:endParaRPr lang="en-US" sz="1200" kern="1200" dirty="0"/>
        </a:p>
      </dsp:txBody>
      <dsp:txXfrm>
        <a:off x="2971174" y="1341020"/>
        <a:ext cx="1157341" cy="1110926"/>
      </dsp:txXfrm>
    </dsp:sp>
    <dsp:sp modelId="{AEFC64D4-C18B-4BC9-8280-7FBDDCCAD70B}">
      <dsp:nvSpPr>
        <dsp:cNvPr id="0" name=""/>
        <dsp:cNvSpPr/>
      </dsp:nvSpPr>
      <dsp:spPr>
        <a:xfrm rot="674262">
          <a:off x="3594720" y="2081511"/>
          <a:ext cx="1124325" cy="1124325"/>
        </a:xfrm>
        <a:prstGeom prst="leftCircularArrow">
          <a:avLst>
            <a:gd name="adj1" fmla="val 2803"/>
            <a:gd name="adj2" fmla="val 342146"/>
            <a:gd name="adj3" fmla="val 940577"/>
            <a:gd name="adj4" fmla="val 7847409"/>
            <a:gd name="adj5" fmla="val 327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620375-4AF1-4E06-B912-229EBF395882}">
      <dsp:nvSpPr>
        <dsp:cNvPr id="0" name=""/>
        <dsp:cNvSpPr/>
      </dsp:nvSpPr>
      <dsp:spPr>
        <a:xfrm>
          <a:off x="3343225" y="2436875"/>
          <a:ext cx="941869" cy="4597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How much do we need?</a:t>
          </a:r>
          <a:endParaRPr lang="en-US" sz="1200" kern="1200" dirty="0"/>
        </a:p>
      </dsp:txBody>
      <dsp:txXfrm>
        <a:off x="3356690" y="2450340"/>
        <a:ext cx="914939" cy="432797"/>
      </dsp:txXfrm>
    </dsp:sp>
    <dsp:sp modelId="{4A7E8A82-E2D9-43DD-B5C0-C4F842A3030B}">
      <dsp:nvSpPr>
        <dsp:cNvPr id="0" name=""/>
        <dsp:cNvSpPr/>
      </dsp:nvSpPr>
      <dsp:spPr>
        <a:xfrm>
          <a:off x="4319472" y="1298446"/>
          <a:ext cx="1105728" cy="15179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b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Resource Plan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Energy Efficiency Programs</a:t>
          </a:r>
          <a:endParaRPr lang="en-US" sz="1200" kern="1200" dirty="0"/>
        </a:p>
      </dsp:txBody>
      <dsp:txXfrm>
        <a:off x="4351858" y="1656098"/>
        <a:ext cx="1040956" cy="1127869"/>
      </dsp:txXfrm>
    </dsp:sp>
    <dsp:sp modelId="{18E1B8C3-2A86-4500-B62C-D2EC837A5E9C}">
      <dsp:nvSpPr>
        <dsp:cNvPr id="0" name=""/>
        <dsp:cNvSpPr/>
      </dsp:nvSpPr>
      <dsp:spPr>
        <a:xfrm rot="20510616">
          <a:off x="4804065" y="955576"/>
          <a:ext cx="1348694" cy="1348694"/>
        </a:xfrm>
        <a:prstGeom prst="circularArrow">
          <a:avLst>
            <a:gd name="adj1" fmla="val 2337"/>
            <a:gd name="adj2" fmla="val 282154"/>
            <a:gd name="adj3" fmla="val 20717633"/>
            <a:gd name="adj4" fmla="val 13750808"/>
            <a:gd name="adj5" fmla="val 272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1F34C6-BC85-48FF-89F6-6FFAA020B4E0}">
      <dsp:nvSpPr>
        <dsp:cNvPr id="0" name=""/>
        <dsp:cNvSpPr/>
      </dsp:nvSpPr>
      <dsp:spPr>
        <a:xfrm>
          <a:off x="4555529" y="1145438"/>
          <a:ext cx="1008786" cy="6092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How do we ensure we have enough?</a:t>
          </a:r>
          <a:endParaRPr lang="en-US" sz="1200" kern="1200" dirty="0"/>
        </a:p>
      </dsp:txBody>
      <dsp:txXfrm>
        <a:off x="4573373" y="1163282"/>
        <a:ext cx="973098" cy="573564"/>
      </dsp:txXfrm>
    </dsp:sp>
    <dsp:sp modelId="{900BD4E1-D627-4132-9AA3-9B99174F79F7}">
      <dsp:nvSpPr>
        <dsp:cNvPr id="0" name=""/>
        <dsp:cNvSpPr/>
      </dsp:nvSpPr>
      <dsp:spPr>
        <a:xfrm>
          <a:off x="5675423" y="1399398"/>
          <a:ext cx="1055153" cy="12972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BPA Rate Cases</a:t>
          </a:r>
          <a:endParaRPr lang="en-US" sz="1200" kern="1200" dirty="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Every 2 years</a:t>
          </a:r>
          <a:endParaRPr lang="en-US" sz="1200" kern="1200" dirty="0"/>
        </a:p>
      </dsp:txBody>
      <dsp:txXfrm>
        <a:off x="5705277" y="1429252"/>
        <a:ext cx="995445" cy="959566"/>
      </dsp:txXfrm>
    </dsp:sp>
    <dsp:sp modelId="{9CAFDEDD-0892-4342-972F-1327BB19A239}">
      <dsp:nvSpPr>
        <dsp:cNvPr id="0" name=""/>
        <dsp:cNvSpPr/>
      </dsp:nvSpPr>
      <dsp:spPr>
        <a:xfrm rot="514338">
          <a:off x="6028823" y="1828553"/>
          <a:ext cx="1406383" cy="1406383"/>
        </a:xfrm>
        <a:prstGeom prst="leftCircularArrow">
          <a:avLst>
            <a:gd name="adj1" fmla="val 2241"/>
            <a:gd name="adj2" fmla="val 269983"/>
            <a:gd name="adj3" fmla="val 625096"/>
            <a:gd name="adj4" fmla="val 7604091"/>
            <a:gd name="adj5" fmla="val 261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38EA3B-2F31-4906-AD46-B37E6202DFA3}">
      <dsp:nvSpPr>
        <dsp:cNvPr id="0" name=""/>
        <dsp:cNvSpPr/>
      </dsp:nvSpPr>
      <dsp:spPr>
        <a:xfrm>
          <a:off x="5873016" y="2283548"/>
          <a:ext cx="944865" cy="5993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How do we recover costs?</a:t>
          </a:r>
          <a:endParaRPr lang="en-US" sz="1200" kern="1200" dirty="0"/>
        </a:p>
      </dsp:txBody>
      <dsp:txXfrm>
        <a:off x="5890570" y="2301102"/>
        <a:ext cx="909757" cy="564219"/>
      </dsp:txXfrm>
    </dsp:sp>
    <dsp:sp modelId="{D9381504-C261-4629-BE92-7E7CC9757DE4}">
      <dsp:nvSpPr>
        <dsp:cNvPr id="0" name=""/>
        <dsp:cNvSpPr/>
      </dsp:nvSpPr>
      <dsp:spPr>
        <a:xfrm>
          <a:off x="6978970" y="1111013"/>
          <a:ext cx="1250629" cy="15471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Operations and Marketing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Short term planning and forecasting</a:t>
          </a:r>
          <a:endParaRPr lang="en-US" sz="1200" kern="1200" dirty="0"/>
        </a:p>
      </dsp:txBody>
      <dsp:txXfrm>
        <a:off x="7014574" y="1478147"/>
        <a:ext cx="1179421" cy="1144401"/>
      </dsp:txXfrm>
    </dsp:sp>
    <dsp:sp modelId="{21E1918B-FBFE-4B18-B766-1D1F46E4B069}">
      <dsp:nvSpPr>
        <dsp:cNvPr id="0" name=""/>
        <dsp:cNvSpPr/>
      </dsp:nvSpPr>
      <dsp:spPr>
        <a:xfrm>
          <a:off x="7303930" y="990600"/>
          <a:ext cx="925669" cy="3989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How do we implement?</a:t>
          </a:r>
          <a:endParaRPr lang="en-US" sz="1200" kern="1200" dirty="0"/>
        </a:p>
      </dsp:txBody>
      <dsp:txXfrm>
        <a:off x="7315615" y="1002285"/>
        <a:ext cx="902299" cy="375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0CABB8-048B-45A7-B7BF-44CF38A42BFA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AF7C84-ADBE-435C-9FA7-3FEC9ED263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611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AF6E4-792C-457C-A2ED-C81C48D2AA2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810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A9A22-551B-4790-9BD5-4610965C06C9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4BAB-0EBE-41F9-A3B1-434998C92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19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A9A22-551B-4790-9BD5-4610965C06C9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4BAB-0EBE-41F9-A3B1-434998C92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3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A9A22-551B-4790-9BD5-4610965C06C9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4BAB-0EBE-41F9-A3B1-434998C92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3246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388"/>
            <a:ext cx="9144000" cy="1441335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515151"/>
                </a:solidFill>
              </a:defRPr>
            </a:lvl1pPr>
          </a:lstStyle>
          <a:p>
            <a:fld id="{4B8BC155-96A9-416C-9A6C-7FA79B5D88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2"/>
            <a:ext cx="556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>
                <a:solidFill>
                  <a:srgbClr val="51515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457200" y="609603"/>
            <a:ext cx="8229600" cy="591431"/>
          </a:xfrm>
        </p:spPr>
        <p:txBody>
          <a:bodyPr>
            <a:noAutofit/>
          </a:bodyPr>
          <a:lstStyle>
            <a:lvl1pPr>
              <a:defRPr sz="3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134782"/>
            <a:ext cx="9296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spc="157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BONNEVILLE</a:t>
            </a:r>
            <a:r>
              <a:rPr lang="en-US" sz="1000" spc="157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POWER ADMINISTRATION</a:t>
            </a:r>
            <a:endParaRPr lang="en-US" sz="1000" spc="157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D358D86-7D13-2041-92B4-E963C48500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688"/>
            <a:ext cx="8229600" cy="4114512"/>
          </a:xfrm>
        </p:spPr>
        <p:txBody>
          <a:bodyPr/>
          <a:lstStyle>
            <a:lvl1pPr>
              <a:defRPr>
                <a:solidFill>
                  <a:srgbClr val="5C462B"/>
                </a:solidFill>
              </a:defRPr>
            </a:lvl1pPr>
            <a:lvl2pPr>
              <a:defRPr>
                <a:solidFill>
                  <a:srgbClr val="515151"/>
                </a:solidFill>
              </a:defRPr>
            </a:lvl2pPr>
            <a:lvl3pPr>
              <a:defRPr>
                <a:solidFill>
                  <a:srgbClr val="515151"/>
                </a:solidFill>
              </a:defRPr>
            </a:lvl3pPr>
            <a:lvl4pPr>
              <a:defRPr>
                <a:solidFill>
                  <a:srgbClr val="515151"/>
                </a:solidFill>
              </a:defRPr>
            </a:lvl4pPr>
            <a:lvl5pPr>
              <a:defRPr>
                <a:solidFill>
                  <a:srgbClr val="51515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4533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A9A22-551B-4790-9BD5-4610965C06C9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4BAB-0EBE-41F9-A3B1-434998C92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4951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A9A22-551B-4790-9BD5-4610965C06C9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4BAB-0EBE-41F9-A3B1-434998C92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7993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A9A22-551B-4790-9BD5-4610965C06C9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4BAB-0EBE-41F9-A3B1-434998C92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5895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A9A22-551B-4790-9BD5-4610965C06C9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4BAB-0EBE-41F9-A3B1-434998C92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3002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A9A22-551B-4790-9BD5-4610965C06C9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4BAB-0EBE-41F9-A3B1-434998C92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4203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A9A22-551B-4790-9BD5-4610965C06C9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4BAB-0EBE-41F9-A3B1-434998C92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5052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A9A22-551B-4790-9BD5-4610965C06C9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4BAB-0EBE-41F9-A3B1-434998C92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271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A9A22-551B-4790-9BD5-4610965C06C9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4BAB-0EBE-41F9-A3B1-434998C92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1353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A9A22-551B-4790-9BD5-4610965C06C9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4BAB-0EBE-41F9-A3B1-434998C92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1980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A9A22-551B-4790-9BD5-4610965C06C9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4BAB-0EBE-41F9-A3B1-434998C92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5728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A9A22-551B-4790-9BD5-4610965C06C9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4BAB-0EBE-41F9-A3B1-434998C92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9035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A9A22-551B-4790-9BD5-4610965C06C9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4BAB-0EBE-41F9-A3B1-434998C92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2169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388"/>
            <a:ext cx="9144000" cy="1441335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515151"/>
                </a:solidFill>
              </a:defRPr>
            </a:lvl1pPr>
          </a:lstStyle>
          <a:p>
            <a:fld id="{4B8BC155-96A9-416C-9A6C-7FA79B5D88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2"/>
            <a:ext cx="556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>
                <a:solidFill>
                  <a:srgbClr val="51515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457200" y="609603"/>
            <a:ext cx="8229600" cy="591431"/>
          </a:xfrm>
        </p:spPr>
        <p:txBody>
          <a:bodyPr>
            <a:noAutofit/>
          </a:bodyPr>
          <a:lstStyle>
            <a:lvl1pPr>
              <a:defRPr sz="3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134782"/>
            <a:ext cx="9296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spc="157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BONNEVILLE</a:t>
            </a:r>
            <a:r>
              <a:rPr lang="en-US" sz="1000" spc="157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POWER ADMINISTRATION</a:t>
            </a:r>
            <a:endParaRPr lang="en-US" sz="1000" spc="157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D358D86-7D13-2041-92B4-E963C48500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688"/>
            <a:ext cx="8229600" cy="4114512"/>
          </a:xfrm>
        </p:spPr>
        <p:txBody>
          <a:bodyPr/>
          <a:lstStyle>
            <a:lvl1pPr>
              <a:defRPr>
                <a:solidFill>
                  <a:srgbClr val="5C462B"/>
                </a:solidFill>
              </a:defRPr>
            </a:lvl1pPr>
            <a:lvl2pPr>
              <a:defRPr>
                <a:solidFill>
                  <a:srgbClr val="515151"/>
                </a:solidFill>
              </a:defRPr>
            </a:lvl2pPr>
            <a:lvl3pPr>
              <a:defRPr>
                <a:solidFill>
                  <a:srgbClr val="515151"/>
                </a:solidFill>
              </a:defRPr>
            </a:lvl3pPr>
            <a:lvl4pPr>
              <a:defRPr>
                <a:solidFill>
                  <a:srgbClr val="515151"/>
                </a:solidFill>
              </a:defRPr>
            </a:lvl4pPr>
            <a:lvl5pPr>
              <a:defRPr>
                <a:solidFill>
                  <a:srgbClr val="51515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388"/>
            <a:ext cx="9144000" cy="1441335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0" y="134782"/>
            <a:ext cx="9296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spc="157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BONNEVILLE</a:t>
            </a:r>
            <a:r>
              <a:rPr lang="en-US" sz="1000" spc="157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POWER ADMINISTRATION</a:t>
            </a:r>
            <a:endParaRPr lang="en-US" sz="1000" spc="157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5897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1463040"/>
          </a:xfrm>
          <a:prstGeom prst="rect">
            <a:avLst/>
          </a:prstGeom>
          <a:solidFill>
            <a:srgbClr val="5C46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  <a:solidFill>
                <a:srgbClr val="D4891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688"/>
            <a:ext cx="8229600" cy="4114512"/>
          </a:xfrm>
        </p:spPr>
        <p:txBody>
          <a:bodyPr/>
          <a:lstStyle>
            <a:lvl1pPr>
              <a:defRPr>
                <a:solidFill>
                  <a:srgbClr val="5C462B"/>
                </a:solidFill>
              </a:defRPr>
            </a:lvl1pPr>
            <a:lvl2pPr>
              <a:defRPr>
                <a:solidFill>
                  <a:srgbClr val="515151"/>
                </a:solidFill>
              </a:defRPr>
            </a:lvl2pPr>
            <a:lvl3pPr>
              <a:defRPr>
                <a:solidFill>
                  <a:srgbClr val="515151"/>
                </a:solidFill>
              </a:defRPr>
            </a:lvl3pPr>
            <a:lvl4pPr>
              <a:defRPr>
                <a:solidFill>
                  <a:srgbClr val="515151"/>
                </a:solidFill>
              </a:defRPr>
            </a:lvl4pPr>
            <a:lvl5pPr>
              <a:defRPr>
                <a:solidFill>
                  <a:srgbClr val="51515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A0C4BAB-0EBE-41F9-A3B1-434998C924B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2"/>
            <a:ext cx="556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>
                <a:solidFill>
                  <a:srgbClr val="51515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3"/>
            <a:ext cx="8229600" cy="591431"/>
          </a:xfrm>
        </p:spPr>
        <p:txBody>
          <a:bodyPr>
            <a:noAutofit/>
          </a:bodyPr>
          <a:lstStyle>
            <a:lvl1pPr>
              <a:defRPr sz="3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134782"/>
            <a:ext cx="9296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spc="157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BONNEVILLE</a:t>
            </a:r>
            <a:r>
              <a:rPr lang="en-US" sz="1000" spc="157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POWER ADMINISTRATION</a:t>
            </a:r>
            <a:endParaRPr lang="en-US" sz="1000" spc="157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7531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bg>
      <p:bgPr>
        <a:solidFill>
          <a:srgbClr val="5C46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0"/>
            <a:ext cx="9144000" cy="31539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00402"/>
            <a:ext cx="7772400" cy="1470025"/>
          </a:xfrm>
        </p:spPr>
        <p:txBody>
          <a:bodyPr>
            <a:normAutofit/>
          </a:bodyPr>
          <a:lstStyle>
            <a:lvl1pPr algn="ctr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3108960"/>
            <a:ext cx="9144000" cy="91440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134782"/>
            <a:ext cx="9296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spc="157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BONNEVILLE</a:t>
            </a:r>
            <a:r>
              <a:rPr lang="en-US" sz="1000" spc="157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POWER ADMINISTRATION</a:t>
            </a:r>
            <a:endParaRPr lang="en-US" sz="1000" spc="157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BPA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5733857"/>
            <a:ext cx="867162" cy="814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2821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49"/>
            <a:ext cx="9144000" cy="315398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3200402"/>
            <a:ext cx="7772400" cy="1470025"/>
          </a:xfrm>
        </p:spPr>
        <p:txBody>
          <a:bodyPr>
            <a:normAutofit/>
          </a:bodyPr>
          <a:lstStyle>
            <a:lvl1pPr algn="ctr">
              <a:defRPr sz="4200">
                <a:solidFill>
                  <a:srgbClr val="5C462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5C462B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3108960"/>
            <a:ext cx="9144000" cy="91440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0" y="134782"/>
            <a:ext cx="9296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spc="157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BONNEVILLE</a:t>
            </a:r>
            <a:r>
              <a:rPr lang="en-US" sz="1000" spc="157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POWER ADMINISTRATION</a:t>
            </a:r>
            <a:endParaRPr lang="en-US" sz="1000" spc="157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5733857"/>
            <a:ext cx="867162" cy="814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0180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rgbClr val="5C46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85800" y="2438402"/>
            <a:ext cx="7772400" cy="1470025"/>
          </a:xfrm>
        </p:spPr>
        <p:txBody>
          <a:bodyPr>
            <a:normAutofit/>
          </a:bodyPr>
          <a:lstStyle>
            <a:lvl1pPr algn="ctr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5733857"/>
            <a:ext cx="867162" cy="814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7867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1463040"/>
          </a:xfrm>
          <a:prstGeom prst="rect">
            <a:avLst/>
          </a:prstGeom>
          <a:solidFill>
            <a:srgbClr val="5C46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  <a:solidFill>
                <a:srgbClr val="D4891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688"/>
            <a:ext cx="8229600" cy="4114512"/>
          </a:xfrm>
        </p:spPr>
        <p:txBody>
          <a:bodyPr/>
          <a:lstStyle>
            <a:lvl1pPr>
              <a:defRPr>
                <a:solidFill>
                  <a:srgbClr val="5C462B"/>
                </a:solidFill>
              </a:defRPr>
            </a:lvl1pPr>
            <a:lvl2pPr>
              <a:defRPr>
                <a:solidFill>
                  <a:srgbClr val="515151"/>
                </a:solidFill>
              </a:defRPr>
            </a:lvl2pPr>
            <a:lvl3pPr>
              <a:defRPr>
                <a:solidFill>
                  <a:srgbClr val="515151"/>
                </a:solidFill>
              </a:defRPr>
            </a:lvl3pPr>
            <a:lvl4pPr>
              <a:defRPr>
                <a:solidFill>
                  <a:srgbClr val="515151"/>
                </a:solidFill>
              </a:defRPr>
            </a:lvl4pPr>
            <a:lvl5pPr>
              <a:defRPr>
                <a:solidFill>
                  <a:srgbClr val="51515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8BC155-96A9-416C-9A6C-7FA79B5D88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2"/>
            <a:ext cx="556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>
                <a:solidFill>
                  <a:srgbClr val="51515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09603"/>
            <a:ext cx="8229600" cy="591431"/>
          </a:xfrm>
        </p:spPr>
        <p:txBody>
          <a:bodyPr>
            <a:noAutofit/>
          </a:bodyPr>
          <a:lstStyle>
            <a:lvl1pPr>
              <a:defRPr sz="3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134782"/>
            <a:ext cx="9296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spc="157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BONNEVILLE</a:t>
            </a:r>
            <a:r>
              <a:rPr lang="en-US" sz="1000" spc="157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POWER ADMINISTRATION</a:t>
            </a:r>
            <a:endParaRPr lang="en-US" sz="1000" spc="157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139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A9A22-551B-4790-9BD5-4610965C06C9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4BAB-0EBE-41F9-A3B1-434998C92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8549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388"/>
            <a:ext cx="9144000" cy="1441335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515151"/>
                </a:solidFill>
              </a:defRPr>
            </a:lvl1pPr>
          </a:lstStyle>
          <a:p>
            <a:fld id="{4B8BC155-96A9-416C-9A6C-7FA79B5D88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2"/>
            <a:ext cx="556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>
                <a:solidFill>
                  <a:srgbClr val="51515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457200" y="609603"/>
            <a:ext cx="8229600" cy="591431"/>
          </a:xfrm>
        </p:spPr>
        <p:txBody>
          <a:bodyPr>
            <a:noAutofit/>
          </a:bodyPr>
          <a:lstStyle>
            <a:lvl1pPr>
              <a:defRPr sz="37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134782"/>
            <a:ext cx="9296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spc="157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BONNEVILLE</a:t>
            </a:r>
            <a:r>
              <a:rPr lang="en-US" sz="1000" spc="1570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POWER ADMINISTRATION</a:t>
            </a:r>
            <a:endParaRPr lang="en-US" sz="1000" spc="157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D358D86-7D13-2041-92B4-E963C48500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688"/>
            <a:ext cx="8229600" cy="4114512"/>
          </a:xfrm>
        </p:spPr>
        <p:txBody>
          <a:bodyPr/>
          <a:lstStyle>
            <a:lvl1pPr>
              <a:defRPr>
                <a:solidFill>
                  <a:srgbClr val="5C462B"/>
                </a:solidFill>
              </a:defRPr>
            </a:lvl1pPr>
            <a:lvl2pPr>
              <a:defRPr>
                <a:solidFill>
                  <a:srgbClr val="515151"/>
                </a:solidFill>
              </a:defRPr>
            </a:lvl2pPr>
            <a:lvl3pPr>
              <a:defRPr>
                <a:solidFill>
                  <a:srgbClr val="515151"/>
                </a:solidFill>
              </a:defRPr>
            </a:lvl3pPr>
            <a:lvl4pPr>
              <a:defRPr>
                <a:solidFill>
                  <a:srgbClr val="515151"/>
                </a:solidFill>
              </a:defRPr>
            </a:lvl4pPr>
            <a:lvl5pPr>
              <a:defRPr>
                <a:solidFill>
                  <a:srgbClr val="51515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75948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B8BC155-96A9-416C-9A6C-7FA79B5D88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2"/>
            <a:ext cx="556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57200" y="731773"/>
            <a:ext cx="8229600" cy="944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5C462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idx="1"/>
          </p:nvPr>
        </p:nvSpPr>
        <p:spPr>
          <a:xfrm>
            <a:off x="457200" y="1805925"/>
            <a:ext cx="8229600" cy="4114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5C462B"/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5008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9834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A9A22-551B-4790-9BD5-4610965C06C9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4BAB-0EBE-41F9-A3B1-434998C92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29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A9A22-551B-4790-9BD5-4610965C06C9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4BAB-0EBE-41F9-A3B1-434998C92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474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A9A22-551B-4790-9BD5-4610965C06C9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4BAB-0EBE-41F9-A3B1-434998C92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845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A9A22-551B-4790-9BD5-4610965C06C9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4BAB-0EBE-41F9-A3B1-434998C92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449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A9A22-551B-4790-9BD5-4610965C06C9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4BAB-0EBE-41F9-A3B1-434998C92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39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A9A22-551B-4790-9BD5-4610965C06C9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C4BAB-0EBE-41F9-A3B1-434998C92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429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A9A22-551B-4790-9BD5-4610965C06C9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C4BAB-0EBE-41F9-A3B1-434998C92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105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A9A22-551B-4790-9BD5-4610965C06C9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C4BAB-0EBE-41F9-A3B1-434998C924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96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-16627"/>
            <a:ext cx="9144000" cy="487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44315"/>
            <a:ext cx="8229600" cy="5914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5925"/>
            <a:ext cx="8229600" cy="4114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2"/>
            <a:ext cx="556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B8BC155-96A9-416C-9A6C-7FA79B5D88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0" y="134782"/>
            <a:ext cx="9296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spc="1570" dirty="0">
                <a:latin typeface="Arial" panose="020B0604020202020204" pitchFamily="34" charset="0"/>
                <a:cs typeface="Arial" panose="020B0604020202020204" pitchFamily="34" charset="0"/>
              </a:rPr>
              <a:t>BONNEVILLE</a:t>
            </a:r>
            <a:r>
              <a:rPr lang="en-US" sz="1000" spc="1570" baseline="0" dirty="0">
                <a:latin typeface="Arial" panose="020B0604020202020204" pitchFamily="34" charset="0"/>
                <a:cs typeface="Arial" panose="020B0604020202020204" pitchFamily="34" charset="0"/>
              </a:rPr>
              <a:t> POWER ADMINISTRATION</a:t>
            </a:r>
            <a:endParaRPr lang="en-US" sz="1000" spc="157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750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</p:sldLayoutIdLst>
  <p:hf hdr="0" ftr="0" dt="0"/>
  <p:txStyles>
    <p:titleStyle>
      <a:lvl1pPr algn="l" defTabSz="914378" rtl="0" eaLnBrk="1" latinLnBrk="0" hangingPunct="1">
        <a:spcBef>
          <a:spcPct val="0"/>
        </a:spcBef>
        <a:buNone/>
        <a:defRPr sz="4000" b="1" kern="1200">
          <a:solidFill>
            <a:srgbClr val="5C462B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892" indent="-342892" algn="l" defTabSz="914378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rgbClr val="5C462B"/>
          </a:solidFill>
          <a:latin typeface="Arial" pitchFamily="34" charset="0"/>
          <a:ea typeface="+mn-ea"/>
          <a:cs typeface="Arial" pitchFamily="34" charset="0"/>
        </a:defRPr>
      </a:lvl1pPr>
      <a:lvl2pPr marL="742931" indent="-285743" algn="l" defTabSz="914378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65000"/>
              <a:lumOff val="35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1142972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600160" indent="-228594" algn="l" defTabSz="914378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2057348" indent="-228594" algn="l" defTabSz="914378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>
              <a:lumMod val="65000"/>
              <a:lumOff val="35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4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200402"/>
            <a:ext cx="7924800" cy="1470025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Washington UTC / </a:t>
            </a:r>
            <a:r>
              <a:rPr lang="en-US" sz="2800" dirty="0" smtClean="0">
                <a:solidFill>
                  <a:schemeClr val="tx1"/>
                </a:solidFill>
              </a:rPr>
              <a:t>Department </a:t>
            </a:r>
            <a:r>
              <a:rPr lang="en-US" sz="2800" dirty="0">
                <a:solidFill>
                  <a:schemeClr val="tx1"/>
                </a:solidFill>
              </a:rPr>
              <a:t>of </a:t>
            </a:r>
            <a:r>
              <a:rPr lang="en-US" sz="2800" dirty="0" smtClean="0">
                <a:solidFill>
                  <a:schemeClr val="tx1"/>
                </a:solidFill>
              </a:rPr>
              <a:t>Commerce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Resource </a:t>
            </a:r>
            <a:r>
              <a:rPr lang="en-US" sz="2800" dirty="0">
                <a:solidFill>
                  <a:schemeClr val="tx1"/>
                </a:solidFill>
              </a:rPr>
              <a:t>Adequacy </a:t>
            </a:r>
            <a:r>
              <a:rPr lang="en-US" sz="2800" dirty="0" smtClean="0">
                <a:solidFill>
                  <a:schemeClr val="tx1"/>
                </a:solidFill>
              </a:rPr>
              <a:t>Forum</a:t>
            </a:r>
            <a:endParaRPr lang="en-US" sz="2800" dirty="0">
              <a:solidFill>
                <a:schemeClr val="tx1"/>
              </a:solidFill>
            </a:endParaRPr>
          </a:p>
        </p:txBody>
      </p:sp>
      <p:sp useBgFill="1"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8006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chemeClr val="bg2">
                    <a:lumMod val="10000"/>
                  </a:schemeClr>
                </a:solidFill>
              </a:rPr>
              <a:t>Rachel Dibble</a:t>
            </a:r>
          </a:p>
          <a:p>
            <a:r>
              <a:rPr lang="en-US" sz="1800" dirty="0" smtClean="0">
                <a:solidFill>
                  <a:schemeClr val="bg2">
                    <a:lumMod val="10000"/>
                  </a:schemeClr>
                </a:solidFill>
              </a:rPr>
              <a:t>Director of Market Initiatives</a:t>
            </a:r>
            <a:endParaRPr lang="en-US" sz="1800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sz="1800" dirty="0" smtClean="0">
                <a:solidFill>
                  <a:schemeClr val="bg2">
                    <a:lumMod val="10000"/>
                  </a:schemeClr>
                </a:solidFill>
              </a:rPr>
              <a:t>Bonneville Power Administration</a:t>
            </a:r>
            <a:endParaRPr lang="en-US" sz="1800" dirty="0" smtClean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sz="1800" dirty="0" smtClean="0">
                <a:solidFill>
                  <a:schemeClr val="bg2">
                    <a:lumMod val="10000"/>
                  </a:schemeClr>
                </a:solidFill>
              </a:rPr>
              <a:t>May 11, 2021</a:t>
            </a:r>
            <a:endParaRPr lang="en-US" sz="18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06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How BPA </a:t>
            </a:r>
            <a:r>
              <a:rPr lang="en-US" sz="4000" b="1" dirty="0"/>
              <a:t>Manages</a:t>
            </a:r>
            <a:r>
              <a:rPr lang="en-US" b="1" dirty="0"/>
              <a:t> Resource Adequacy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7110978"/>
              </p:ext>
            </p:extLst>
          </p:nvPr>
        </p:nvGraphicFramePr>
        <p:xfrm>
          <a:off x="457200" y="1676400"/>
          <a:ext cx="82296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6716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5092360" y="3025424"/>
            <a:ext cx="3455081" cy="2055866"/>
          </a:xfrm>
          <a:custGeom>
            <a:avLst/>
            <a:gdLst>
              <a:gd name="connsiteX0" fmla="*/ 0 w 3455081"/>
              <a:gd name="connsiteY0" fmla="*/ 2012907 h 2055866"/>
              <a:gd name="connsiteX1" fmla="*/ 0 w 3455081"/>
              <a:gd name="connsiteY1" fmla="*/ 2012907 h 2055866"/>
              <a:gd name="connsiteX2" fmla="*/ 6136 w 3455081"/>
              <a:gd name="connsiteY2" fmla="*/ 1957675 h 2055866"/>
              <a:gd name="connsiteX3" fmla="*/ 12273 w 3455081"/>
              <a:gd name="connsiteY3" fmla="*/ 1939264 h 2055866"/>
              <a:gd name="connsiteX4" fmla="*/ 18410 w 3455081"/>
              <a:gd name="connsiteY4" fmla="*/ 1865621 h 2055866"/>
              <a:gd name="connsiteX5" fmla="*/ 42958 w 3455081"/>
              <a:gd name="connsiteY5" fmla="*/ 1779704 h 2055866"/>
              <a:gd name="connsiteX6" fmla="*/ 55232 w 3455081"/>
              <a:gd name="connsiteY6" fmla="*/ 1761294 h 2055866"/>
              <a:gd name="connsiteX7" fmla="*/ 61369 w 3455081"/>
              <a:gd name="connsiteY7" fmla="*/ 1730609 h 2055866"/>
              <a:gd name="connsiteX8" fmla="*/ 79779 w 3455081"/>
              <a:gd name="connsiteY8" fmla="*/ 1675377 h 2055866"/>
              <a:gd name="connsiteX9" fmla="*/ 85916 w 3455081"/>
              <a:gd name="connsiteY9" fmla="*/ 1656966 h 2055866"/>
              <a:gd name="connsiteX10" fmla="*/ 92053 w 3455081"/>
              <a:gd name="connsiteY10" fmla="*/ 1638555 h 2055866"/>
              <a:gd name="connsiteX11" fmla="*/ 110464 w 3455081"/>
              <a:gd name="connsiteY11" fmla="*/ 1552639 h 2055866"/>
              <a:gd name="connsiteX12" fmla="*/ 122738 w 3455081"/>
              <a:gd name="connsiteY12" fmla="*/ 1515817 h 2055866"/>
              <a:gd name="connsiteX13" fmla="*/ 128875 w 3455081"/>
              <a:gd name="connsiteY13" fmla="*/ 1497406 h 2055866"/>
              <a:gd name="connsiteX14" fmla="*/ 135012 w 3455081"/>
              <a:gd name="connsiteY14" fmla="*/ 1472859 h 2055866"/>
              <a:gd name="connsiteX15" fmla="*/ 141149 w 3455081"/>
              <a:gd name="connsiteY15" fmla="*/ 1436037 h 2055866"/>
              <a:gd name="connsiteX16" fmla="*/ 147285 w 3455081"/>
              <a:gd name="connsiteY16" fmla="*/ 1417627 h 2055866"/>
              <a:gd name="connsiteX17" fmla="*/ 159559 w 3455081"/>
              <a:gd name="connsiteY17" fmla="*/ 1368531 h 2055866"/>
              <a:gd name="connsiteX18" fmla="*/ 165696 w 3455081"/>
              <a:gd name="connsiteY18" fmla="*/ 1350121 h 2055866"/>
              <a:gd name="connsiteX19" fmla="*/ 177970 w 3455081"/>
              <a:gd name="connsiteY19" fmla="*/ 1331710 h 2055866"/>
              <a:gd name="connsiteX20" fmla="*/ 190244 w 3455081"/>
              <a:gd name="connsiteY20" fmla="*/ 1294888 h 2055866"/>
              <a:gd name="connsiteX21" fmla="*/ 196381 w 3455081"/>
              <a:gd name="connsiteY21" fmla="*/ 1276478 h 2055866"/>
              <a:gd name="connsiteX22" fmla="*/ 220928 w 3455081"/>
              <a:gd name="connsiteY22" fmla="*/ 1239656 h 2055866"/>
              <a:gd name="connsiteX23" fmla="*/ 227065 w 3455081"/>
              <a:gd name="connsiteY23" fmla="*/ 1221245 h 2055866"/>
              <a:gd name="connsiteX24" fmla="*/ 233202 w 3455081"/>
              <a:gd name="connsiteY24" fmla="*/ 1196698 h 2055866"/>
              <a:gd name="connsiteX25" fmla="*/ 251613 w 3455081"/>
              <a:gd name="connsiteY25" fmla="*/ 1178287 h 2055866"/>
              <a:gd name="connsiteX26" fmla="*/ 270024 w 3455081"/>
              <a:gd name="connsiteY26" fmla="*/ 1141466 h 2055866"/>
              <a:gd name="connsiteX27" fmla="*/ 276161 w 3455081"/>
              <a:gd name="connsiteY27" fmla="*/ 1123055 h 2055866"/>
              <a:gd name="connsiteX28" fmla="*/ 300708 w 3455081"/>
              <a:gd name="connsiteY28" fmla="*/ 1086233 h 2055866"/>
              <a:gd name="connsiteX29" fmla="*/ 331393 w 3455081"/>
              <a:gd name="connsiteY29" fmla="*/ 1031001 h 2055866"/>
              <a:gd name="connsiteX30" fmla="*/ 362077 w 3455081"/>
              <a:gd name="connsiteY30" fmla="*/ 1000317 h 2055866"/>
              <a:gd name="connsiteX31" fmla="*/ 380488 w 3455081"/>
              <a:gd name="connsiteY31" fmla="*/ 994180 h 2055866"/>
              <a:gd name="connsiteX32" fmla="*/ 417310 w 3455081"/>
              <a:gd name="connsiteY32" fmla="*/ 969632 h 2055866"/>
              <a:gd name="connsiteX33" fmla="*/ 435720 w 3455081"/>
              <a:gd name="connsiteY33" fmla="*/ 957358 h 2055866"/>
              <a:gd name="connsiteX34" fmla="*/ 484816 w 3455081"/>
              <a:gd name="connsiteY34" fmla="*/ 945084 h 2055866"/>
              <a:gd name="connsiteX35" fmla="*/ 521637 w 3455081"/>
              <a:gd name="connsiteY35" fmla="*/ 932810 h 2055866"/>
              <a:gd name="connsiteX36" fmla="*/ 570732 w 3455081"/>
              <a:gd name="connsiteY36" fmla="*/ 938947 h 2055866"/>
              <a:gd name="connsiteX37" fmla="*/ 613691 w 3455081"/>
              <a:gd name="connsiteY37" fmla="*/ 951221 h 2055866"/>
              <a:gd name="connsiteX38" fmla="*/ 638238 w 3455081"/>
              <a:gd name="connsiteY38" fmla="*/ 957358 h 2055866"/>
              <a:gd name="connsiteX39" fmla="*/ 668923 w 3455081"/>
              <a:gd name="connsiteY39" fmla="*/ 969632 h 2055866"/>
              <a:gd name="connsiteX40" fmla="*/ 687334 w 3455081"/>
              <a:gd name="connsiteY40" fmla="*/ 975769 h 2055866"/>
              <a:gd name="connsiteX41" fmla="*/ 705745 w 3455081"/>
              <a:gd name="connsiteY41" fmla="*/ 994180 h 2055866"/>
              <a:gd name="connsiteX42" fmla="*/ 742566 w 3455081"/>
              <a:gd name="connsiteY42" fmla="*/ 1018727 h 2055866"/>
              <a:gd name="connsiteX43" fmla="*/ 779387 w 3455081"/>
              <a:gd name="connsiteY43" fmla="*/ 1055549 h 2055866"/>
              <a:gd name="connsiteX44" fmla="*/ 797798 w 3455081"/>
              <a:gd name="connsiteY44" fmla="*/ 1073959 h 2055866"/>
              <a:gd name="connsiteX45" fmla="*/ 828483 w 3455081"/>
              <a:gd name="connsiteY45" fmla="*/ 1129192 h 2055866"/>
              <a:gd name="connsiteX46" fmla="*/ 865304 w 3455081"/>
              <a:gd name="connsiteY46" fmla="*/ 1141466 h 2055866"/>
              <a:gd name="connsiteX47" fmla="*/ 883715 w 3455081"/>
              <a:gd name="connsiteY47" fmla="*/ 1147602 h 2055866"/>
              <a:gd name="connsiteX48" fmla="*/ 914400 w 3455081"/>
              <a:gd name="connsiteY48" fmla="*/ 1153739 h 2055866"/>
              <a:gd name="connsiteX49" fmla="*/ 1006453 w 3455081"/>
              <a:gd name="connsiteY49" fmla="*/ 1147602 h 2055866"/>
              <a:gd name="connsiteX50" fmla="*/ 1043275 w 3455081"/>
              <a:gd name="connsiteY50" fmla="*/ 1135329 h 2055866"/>
              <a:gd name="connsiteX51" fmla="*/ 1067822 w 3455081"/>
              <a:gd name="connsiteY51" fmla="*/ 1116918 h 2055866"/>
              <a:gd name="connsiteX52" fmla="*/ 1110781 w 3455081"/>
              <a:gd name="connsiteY52" fmla="*/ 1098507 h 2055866"/>
              <a:gd name="connsiteX53" fmla="*/ 1129191 w 3455081"/>
              <a:gd name="connsiteY53" fmla="*/ 1086233 h 2055866"/>
              <a:gd name="connsiteX54" fmla="*/ 1135328 w 3455081"/>
              <a:gd name="connsiteY54" fmla="*/ 1067823 h 2055866"/>
              <a:gd name="connsiteX55" fmla="*/ 1147602 w 3455081"/>
              <a:gd name="connsiteY55" fmla="*/ 1049412 h 2055866"/>
              <a:gd name="connsiteX56" fmla="*/ 1159876 w 3455081"/>
              <a:gd name="connsiteY56" fmla="*/ 1024864 h 2055866"/>
              <a:gd name="connsiteX57" fmla="*/ 1172150 w 3455081"/>
              <a:gd name="connsiteY57" fmla="*/ 1006453 h 2055866"/>
              <a:gd name="connsiteX58" fmla="*/ 1184424 w 3455081"/>
              <a:gd name="connsiteY58" fmla="*/ 963495 h 2055866"/>
              <a:gd name="connsiteX59" fmla="*/ 1196698 w 3455081"/>
              <a:gd name="connsiteY59" fmla="*/ 871441 h 2055866"/>
              <a:gd name="connsiteX60" fmla="*/ 1208971 w 3455081"/>
              <a:gd name="connsiteY60" fmla="*/ 822346 h 2055866"/>
              <a:gd name="connsiteX61" fmla="*/ 1215108 w 3455081"/>
              <a:gd name="connsiteY61" fmla="*/ 797798 h 2055866"/>
              <a:gd name="connsiteX62" fmla="*/ 1227382 w 3455081"/>
              <a:gd name="connsiteY62" fmla="*/ 760977 h 2055866"/>
              <a:gd name="connsiteX63" fmla="*/ 1251930 w 3455081"/>
              <a:gd name="connsiteY63" fmla="*/ 687334 h 2055866"/>
              <a:gd name="connsiteX64" fmla="*/ 1264204 w 3455081"/>
              <a:gd name="connsiteY64" fmla="*/ 650512 h 2055866"/>
              <a:gd name="connsiteX65" fmla="*/ 1301025 w 3455081"/>
              <a:gd name="connsiteY65" fmla="*/ 601417 h 2055866"/>
              <a:gd name="connsiteX66" fmla="*/ 1313299 w 3455081"/>
              <a:gd name="connsiteY66" fmla="*/ 583006 h 2055866"/>
              <a:gd name="connsiteX67" fmla="*/ 1331710 w 3455081"/>
              <a:gd name="connsiteY67" fmla="*/ 564596 h 2055866"/>
              <a:gd name="connsiteX68" fmla="*/ 1337847 w 3455081"/>
              <a:gd name="connsiteY68" fmla="*/ 546185 h 2055866"/>
              <a:gd name="connsiteX69" fmla="*/ 1380805 w 3455081"/>
              <a:gd name="connsiteY69" fmla="*/ 521637 h 2055866"/>
              <a:gd name="connsiteX70" fmla="*/ 1429900 w 3455081"/>
              <a:gd name="connsiteY70" fmla="*/ 497090 h 2055866"/>
              <a:gd name="connsiteX71" fmla="*/ 1460585 w 3455081"/>
              <a:gd name="connsiteY71" fmla="*/ 503227 h 2055866"/>
              <a:gd name="connsiteX72" fmla="*/ 1503543 w 3455081"/>
              <a:gd name="connsiteY72" fmla="*/ 546185 h 2055866"/>
              <a:gd name="connsiteX73" fmla="*/ 1540365 w 3455081"/>
              <a:gd name="connsiteY73" fmla="*/ 595280 h 2055866"/>
              <a:gd name="connsiteX74" fmla="*/ 1564912 w 3455081"/>
              <a:gd name="connsiteY74" fmla="*/ 650512 h 2055866"/>
              <a:gd name="connsiteX75" fmla="*/ 1577186 w 3455081"/>
              <a:gd name="connsiteY75" fmla="*/ 699608 h 2055866"/>
              <a:gd name="connsiteX76" fmla="*/ 1589460 w 3455081"/>
              <a:gd name="connsiteY76" fmla="*/ 724155 h 2055866"/>
              <a:gd name="connsiteX77" fmla="*/ 1601734 w 3455081"/>
              <a:gd name="connsiteY77" fmla="*/ 767114 h 2055866"/>
              <a:gd name="connsiteX78" fmla="*/ 1632418 w 3455081"/>
              <a:gd name="connsiteY78" fmla="*/ 822346 h 2055866"/>
              <a:gd name="connsiteX79" fmla="*/ 1644692 w 3455081"/>
              <a:gd name="connsiteY79" fmla="*/ 840757 h 2055866"/>
              <a:gd name="connsiteX80" fmla="*/ 1681514 w 3455081"/>
              <a:gd name="connsiteY80" fmla="*/ 853031 h 2055866"/>
              <a:gd name="connsiteX81" fmla="*/ 1736746 w 3455081"/>
              <a:gd name="connsiteY81" fmla="*/ 846894 h 2055866"/>
              <a:gd name="connsiteX82" fmla="*/ 1779704 w 3455081"/>
              <a:gd name="connsiteY82" fmla="*/ 816209 h 2055866"/>
              <a:gd name="connsiteX83" fmla="*/ 1798115 w 3455081"/>
              <a:gd name="connsiteY83" fmla="*/ 791661 h 2055866"/>
              <a:gd name="connsiteX84" fmla="*/ 1822663 w 3455081"/>
              <a:gd name="connsiteY84" fmla="*/ 767114 h 2055866"/>
              <a:gd name="connsiteX85" fmla="*/ 1841073 w 3455081"/>
              <a:gd name="connsiteY85" fmla="*/ 730292 h 2055866"/>
              <a:gd name="connsiteX86" fmla="*/ 1859484 w 3455081"/>
              <a:gd name="connsiteY86" fmla="*/ 705745 h 2055866"/>
              <a:gd name="connsiteX87" fmla="*/ 1865621 w 3455081"/>
              <a:gd name="connsiteY87" fmla="*/ 687334 h 2055866"/>
              <a:gd name="connsiteX88" fmla="*/ 1877895 w 3455081"/>
              <a:gd name="connsiteY88" fmla="*/ 668923 h 2055866"/>
              <a:gd name="connsiteX89" fmla="*/ 1890169 w 3455081"/>
              <a:gd name="connsiteY89" fmla="*/ 632102 h 2055866"/>
              <a:gd name="connsiteX90" fmla="*/ 1902442 w 3455081"/>
              <a:gd name="connsiteY90" fmla="*/ 589143 h 2055866"/>
              <a:gd name="connsiteX91" fmla="*/ 1908579 w 3455081"/>
              <a:gd name="connsiteY91" fmla="*/ 552322 h 2055866"/>
              <a:gd name="connsiteX92" fmla="*/ 1914716 w 3455081"/>
              <a:gd name="connsiteY92" fmla="*/ 478679 h 2055866"/>
              <a:gd name="connsiteX93" fmla="*/ 1926990 w 3455081"/>
              <a:gd name="connsiteY93" fmla="*/ 325256 h 2055866"/>
              <a:gd name="connsiteX94" fmla="*/ 1933127 w 3455081"/>
              <a:gd name="connsiteY94" fmla="*/ 294572 h 2055866"/>
              <a:gd name="connsiteX95" fmla="*/ 1939264 w 3455081"/>
              <a:gd name="connsiteY95" fmla="*/ 245476 h 2055866"/>
              <a:gd name="connsiteX96" fmla="*/ 1945401 w 3455081"/>
              <a:gd name="connsiteY96" fmla="*/ 208655 h 2055866"/>
              <a:gd name="connsiteX97" fmla="*/ 1951538 w 3455081"/>
              <a:gd name="connsiteY97" fmla="*/ 141149 h 2055866"/>
              <a:gd name="connsiteX98" fmla="*/ 1976085 w 3455081"/>
              <a:gd name="connsiteY98" fmla="*/ 92053 h 2055866"/>
              <a:gd name="connsiteX99" fmla="*/ 1988359 w 3455081"/>
              <a:gd name="connsiteY99" fmla="*/ 61369 h 2055866"/>
              <a:gd name="connsiteX100" fmla="*/ 1994496 w 3455081"/>
              <a:gd name="connsiteY100" fmla="*/ 42958 h 2055866"/>
              <a:gd name="connsiteX101" fmla="*/ 2031318 w 3455081"/>
              <a:gd name="connsiteY101" fmla="*/ 0 h 2055866"/>
              <a:gd name="connsiteX102" fmla="*/ 2049728 w 3455081"/>
              <a:gd name="connsiteY102" fmla="*/ 67506 h 2055866"/>
              <a:gd name="connsiteX103" fmla="*/ 2062002 w 3455081"/>
              <a:gd name="connsiteY103" fmla="*/ 128875 h 2055866"/>
              <a:gd name="connsiteX104" fmla="*/ 2074276 w 3455081"/>
              <a:gd name="connsiteY104" fmla="*/ 220929 h 2055866"/>
              <a:gd name="connsiteX105" fmla="*/ 2080413 w 3455081"/>
              <a:gd name="connsiteY105" fmla="*/ 245476 h 2055866"/>
              <a:gd name="connsiteX106" fmla="*/ 2086550 w 3455081"/>
              <a:gd name="connsiteY106" fmla="*/ 276161 h 2055866"/>
              <a:gd name="connsiteX107" fmla="*/ 2092687 w 3455081"/>
              <a:gd name="connsiteY107" fmla="*/ 294572 h 2055866"/>
              <a:gd name="connsiteX108" fmla="*/ 2098824 w 3455081"/>
              <a:gd name="connsiteY108" fmla="*/ 331393 h 2055866"/>
              <a:gd name="connsiteX109" fmla="*/ 2111098 w 3455081"/>
              <a:gd name="connsiteY109" fmla="*/ 386625 h 2055866"/>
              <a:gd name="connsiteX110" fmla="*/ 2117234 w 3455081"/>
              <a:gd name="connsiteY110" fmla="*/ 435721 h 2055866"/>
              <a:gd name="connsiteX111" fmla="*/ 2123371 w 3455081"/>
              <a:gd name="connsiteY111" fmla="*/ 460268 h 2055866"/>
              <a:gd name="connsiteX112" fmla="*/ 2129508 w 3455081"/>
              <a:gd name="connsiteY112" fmla="*/ 490953 h 2055866"/>
              <a:gd name="connsiteX113" fmla="*/ 2135645 w 3455081"/>
              <a:gd name="connsiteY113" fmla="*/ 515500 h 2055866"/>
              <a:gd name="connsiteX114" fmla="*/ 2141782 w 3455081"/>
              <a:gd name="connsiteY114" fmla="*/ 546185 h 2055866"/>
              <a:gd name="connsiteX115" fmla="*/ 2147919 w 3455081"/>
              <a:gd name="connsiteY115" fmla="*/ 570733 h 2055866"/>
              <a:gd name="connsiteX116" fmla="*/ 2166330 w 3455081"/>
              <a:gd name="connsiteY116" fmla="*/ 656649 h 2055866"/>
              <a:gd name="connsiteX117" fmla="*/ 2190877 w 3455081"/>
              <a:gd name="connsiteY117" fmla="*/ 693471 h 2055866"/>
              <a:gd name="connsiteX118" fmla="*/ 2203151 w 3455081"/>
              <a:gd name="connsiteY118" fmla="*/ 718019 h 2055866"/>
              <a:gd name="connsiteX119" fmla="*/ 2221562 w 3455081"/>
              <a:gd name="connsiteY119" fmla="*/ 754840 h 2055866"/>
              <a:gd name="connsiteX120" fmla="*/ 2239973 w 3455081"/>
              <a:gd name="connsiteY120" fmla="*/ 767114 h 2055866"/>
              <a:gd name="connsiteX121" fmla="*/ 2264520 w 3455081"/>
              <a:gd name="connsiteY121" fmla="*/ 797798 h 2055866"/>
              <a:gd name="connsiteX122" fmla="*/ 2289068 w 3455081"/>
              <a:gd name="connsiteY122" fmla="*/ 834620 h 2055866"/>
              <a:gd name="connsiteX123" fmla="*/ 2387259 w 3455081"/>
              <a:gd name="connsiteY123" fmla="*/ 816209 h 2055866"/>
              <a:gd name="connsiteX124" fmla="*/ 2424080 w 3455081"/>
              <a:gd name="connsiteY124" fmla="*/ 797798 h 2055866"/>
              <a:gd name="connsiteX125" fmla="*/ 2460902 w 3455081"/>
              <a:gd name="connsiteY125" fmla="*/ 760977 h 2055866"/>
              <a:gd name="connsiteX126" fmla="*/ 2497723 w 3455081"/>
              <a:gd name="connsiteY126" fmla="*/ 736429 h 2055866"/>
              <a:gd name="connsiteX127" fmla="*/ 2516134 w 3455081"/>
              <a:gd name="connsiteY127" fmla="*/ 724155 h 2055866"/>
              <a:gd name="connsiteX128" fmla="*/ 2540681 w 3455081"/>
              <a:gd name="connsiteY128" fmla="*/ 730292 h 2055866"/>
              <a:gd name="connsiteX129" fmla="*/ 2565229 w 3455081"/>
              <a:gd name="connsiteY129" fmla="*/ 748703 h 2055866"/>
              <a:gd name="connsiteX130" fmla="*/ 2583640 w 3455081"/>
              <a:gd name="connsiteY130" fmla="*/ 760977 h 2055866"/>
              <a:gd name="connsiteX131" fmla="*/ 2608187 w 3455081"/>
              <a:gd name="connsiteY131" fmla="*/ 797798 h 2055866"/>
              <a:gd name="connsiteX132" fmla="*/ 2620461 w 3455081"/>
              <a:gd name="connsiteY132" fmla="*/ 822346 h 2055866"/>
              <a:gd name="connsiteX133" fmla="*/ 2632735 w 3455081"/>
              <a:gd name="connsiteY133" fmla="*/ 840757 h 2055866"/>
              <a:gd name="connsiteX134" fmla="*/ 2657283 w 3455081"/>
              <a:gd name="connsiteY134" fmla="*/ 902126 h 2055866"/>
              <a:gd name="connsiteX135" fmla="*/ 2669557 w 3455081"/>
              <a:gd name="connsiteY135" fmla="*/ 957358 h 2055866"/>
              <a:gd name="connsiteX136" fmla="*/ 2700241 w 3455081"/>
              <a:gd name="connsiteY136" fmla="*/ 1006453 h 2055866"/>
              <a:gd name="connsiteX137" fmla="*/ 2718652 w 3455081"/>
              <a:gd name="connsiteY137" fmla="*/ 1024864 h 2055866"/>
              <a:gd name="connsiteX138" fmla="*/ 2730926 w 3455081"/>
              <a:gd name="connsiteY138" fmla="*/ 1043275 h 2055866"/>
              <a:gd name="connsiteX139" fmla="*/ 2749336 w 3455081"/>
              <a:gd name="connsiteY139" fmla="*/ 1055549 h 2055866"/>
              <a:gd name="connsiteX140" fmla="*/ 2780021 w 3455081"/>
              <a:gd name="connsiteY140" fmla="*/ 1086233 h 2055866"/>
              <a:gd name="connsiteX141" fmla="*/ 2835253 w 3455081"/>
              <a:gd name="connsiteY141" fmla="*/ 1123055 h 2055866"/>
              <a:gd name="connsiteX142" fmla="*/ 2902759 w 3455081"/>
              <a:gd name="connsiteY142" fmla="*/ 1116918 h 2055866"/>
              <a:gd name="connsiteX143" fmla="*/ 2939581 w 3455081"/>
              <a:gd name="connsiteY143" fmla="*/ 1104644 h 2055866"/>
              <a:gd name="connsiteX144" fmla="*/ 2957991 w 3455081"/>
              <a:gd name="connsiteY144" fmla="*/ 1092370 h 2055866"/>
              <a:gd name="connsiteX145" fmla="*/ 3037771 w 3455081"/>
              <a:gd name="connsiteY145" fmla="*/ 1092370 h 2055866"/>
              <a:gd name="connsiteX146" fmla="*/ 3062319 w 3455081"/>
              <a:gd name="connsiteY146" fmla="*/ 1104644 h 2055866"/>
              <a:gd name="connsiteX147" fmla="*/ 3099140 w 3455081"/>
              <a:gd name="connsiteY147" fmla="*/ 1129192 h 2055866"/>
              <a:gd name="connsiteX148" fmla="*/ 3117551 w 3455081"/>
              <a:gd name="connsiteY148" fmla="*/ 1221245 h 2055866"/>
              <a:gd name="connsiteX149" fmla="*/ 3105277 w 3455081"/>
              <a:gd name="connsiteY149" fmla="*/ 1521954 h 2055866"/>
              <a:gd name="connsiteX150" fmla="*/ 3123688 w 3455081"/>
              <a:gd name="connsiteY150" fmla="*/ 1632419 h 2055866"/>
              <a:gd name="connsiteX151" fmla="*/ 3148236 w 3455081"/>
              <a:gd name="connsiteY151" fmla="*/ 1644692 h 2055866"/>
              <a:gd name="connsiteX152" fmla="*/ 3209605 w 3455081"/>
              <a:gd name="connsiteY152" fmla="*/ 1656966 h 2055866"/>
              <a:gd name="connsiteX153" fmla="*/ 3228016 w 3455081"/>
              <a:gd name="connsiteY153" fmla="*/ 1675377 h 2055866"/>
              <a:gd name="connsiteX154" fmla="*/ 3252563 w 3455081"/>
              <a:gd name="connsiteY154" fmla="*/ 1687651 h 2055866"/>
              <a:gd name="connsiteX155" fmla="*/ 3258700 w 3455081"/>
              <a:gd name="connsiteY155" fmla="*/ 1706061 h 2055866"/>
              <a:gd name="connsiteX156" fmla="*/ 3277111 w 3455081"/>
              <a:gd name="connsiteY156" fmla="*/ 1736746 h 2055866"/>
              <a:gd name="connsiteX157" fmla="*/ 3283248 w 3455081"/>
              <a:gd name="connsiteY157" fmla="*/ 1761294 h 2055866"/>
              <a:gd name="connsiteX158" fmla="*/ 3289385 w 3455081"/>
              <a:gd name="connsiteY158" fmla="*/ 1779704 h 2055866"/>
              <a:gd name="connsiteX159" fmla="*/ 3307796 w 3455081"/>
              <a:gd name="connsiteY159" fmla="*/ 1859484 h 2055866"/>
              <a:gd name="connsiteX160" fmla="*/ 3320069 w 3455081"/>
              <a:gd name="connsiteY160" fmla="*/ 1890169 h 2055866"/>
              <a:gd name="connsiteX161" fmla="*/ 3332343 w 3455081"/>
              <a:gd name="connsiteY161" fmla="*/ 1933127 h 2055866"/>
              <a:gd name="connsiteX162" fmla="*/ 3344617 w 3455081"/>
              <a:gd name="connsiteY162" fmla="*/ 1951538 h 2055866"/>
              <a:gd name="connsiteX163" fmla="*/ 3375302 w 3455081"/>
              <a:gd name="connsiteY163" fmla="*/ 1994496 h 2055866"/>
              <a:gd name="connsiteX164" fmla="*/ 3412123 w 3455081"/>
              <a:gd name="connsiteY164" fmla="*/ 2019044 h 2055866"/>
              <a:gd name="connsiteX165" fmla="*/ 3436671 w 3455081"/>
              <a:gd name="connsiteY165" fmla="*/ 2049729 h 2055866"/>
              <a:gd name="connsiteX166" fmla="*/ 3455081 w 3455081"/>
              <a:gd name="connsiteY166" fmla="*/ 2055866 h 2055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</a:cxnLst>
            <a:rect l="l" t="t" r="r" b="b"/>
            <a:pathLst>
              <a:path w="3455081" h="2055866">
                <a:moveTo>
                  <a:pt x="0" y="2012907"/>
                </a:moveTo>
                <a:lnTo>
                  <a:pt x="0" y="2012907"/>
                </a:lnTo>
                <a:cubicBezTo>
                  <a:pt x="2045" y="1994496"/>
                  <a:pt x="3091" y="1975947"/>
                  <a:pt x="6136" y="1957675"/>
                </a:cubicBezTo>
                <a:cubicBezTo>
                  <a:pt x="7199" y="1951294"/>
                  <a:pt x="11418" y="1945676"/>
                  <a:pt x="12273" y="1939264"/>
                </a:cubicBezTo>
                <a:cubicBezTo>
                  <a:pt x="15529" y="1914847"/>
                  <a:pt x="14756" y="1889981"/>
                  <a:pt x="18410" y="1865621"/>
                </a:cubicBezTo>
                <a:cubicBezTo>
                  <a:pt x="19202" y="1860342"/>
                  <a:pt x="36563" y="1789296"/>
                  <a:pt x="42958" y="1779704"/>
                </a:cubicBezTo>
                <a:lnTo>
                  <a:pt x="55232" y="1761294"/>
                </a:lnTo>
                <a:cubicBezTo>
                  <a:pt x="57278" y="1751066"/>
                  <a:pt x="58625" y="1740672"/>
                  <a:pt x="61369" y="1730609"/>
                </a:cubicBezTo>
                <a:cubicBezTo>
                  <a:pt x="61372" y="1730596"/>
                  <a:pt x="76709" y="1684588"/>
                  <a:pt x="79779" y="1675377"/>
                </a:cubicBezTo>
                <a:lnTo>
                  <a:pt x="85916" y="1656966"/>
                </a:lnTo>
                <a:cubicBezTo>
                  <a:pt x="87962" y="1650829"/>
                  <a:pt x="90989" y="1644936"/>
                  <a:pt x="92053" y="1638555"/>
                </a:cubicBezTo>
                <a:cubicBezTo>
                  <a:pt x="97203" y="1607653"/>
                  <a:pt x="100269" y="1583223"/>
                  <a:pt x="110464" y="1552639"/>
                </a:cubicBezTo>
                <a:lnTo>
                  <a:pt x="122738" y="1515817"/>
                </a:lnTo>
                <a:cubicBezTo>
                  <a:pt x="124784" y="1509680"/>
                  <a:pt x="127306" y="1503682"/>
                  <a:pt x="128875" y="1497406"/>
                </a:cubicBezTo>
                <a:cubicBezTo>
                  <a:pt x="130921" y="1489224"/>
                  <a:pt x="133358" y="1481129"/>
                  <a:pt x="135012" y="1472859"/>
                </a:cubicBezTo>
                <a:cubicBezTo>
                  <a:pt x="137452" y="1460657"/>
                  <a:pt x="138450" y="1448184"/>
                  <a:pt x="141149" y="1436037"/>
                </a:cubicBezTo>
                <a:cubicBezTo>
                  <a:pt x="142552" y="1429722"/>
                  <a:pt x="145583" y="1423868"/>
                  <a:pt x="147285" y="1417627"/>
                </a:cubicBezTo>
                <a:cubicBezTo>
                  <a:pt x="151723" y="1401352"/>
                  <a:pt x="154224" y="1384534"/>
                  <a:pt x="159559" y="1368531"/>
                </a:cubicBezTo>
                <a:cubicBezTo>
                  <a:pt x="161605" y="1362394"/>
                  <a:pt x="162803" y="1355907"/>
                  <a:pt x="165696" y="1350121"/>
                </a:cubicBezTo>
                <a:cubicBezTo>
                  <a:pt x="168995" y="1343524"/>
                  <a:pt x="174974" y="1338450"/>
                  <a:pt x="177970" y="1331710"/>
                </a:cubicBezTo>
                <a:cubicBezTo>
                  <a:pt x="183225" y="1319887"/>
                  <a:pt x="186153" y="1307162"/>
                  <a:pt x="190244" y="1294888"/>
                </a:cubicBezTo>
                <a:cubicBezTo>
                  <a:pt x="192290" y="1288751"/>
                  <a:pt x="192793" y="1281860"/>
                  <a:pt x="196381" y="1276478"/>
                </a:cubicBezTo>
                <a:cubicBezTo>
                  <a:pt x="204563" y="1264204"/>
                  <a:pt x="216263" y="1253650"/>
                  <a:pt x="220928" y="1239656"/>
                </a:cubicBezTo>
                <a:cubicBezTo>
                  <a:pt x="222974" y="1233519"/>
                  <a:pt x="225288" y="1227465"/>
                  <a:pt x="227065" y="1221245"/>
                </a:cubicBezTo>
                <a:cubicBezTo>
                  <a:pt x="229382" y="1213135"/>
                  <a:pt x="229017" y="1204021"/>
                  <a:pt x="233202" y="1196698"/>
                </a:cubicBezTo>
                <a:cubicBezTo>
                  <a:pt x="237508" y="1189163"/>
                  <a:pt x="245476" y="1184424"/>
                  <a:pt x="251613" y="1178287"/>
                </a:cubicBezTo>
                <a:cubicBezTo>
                  <a:pt x="267039" y="1132010"/>
                  <a:pt x="246230" y="1189052"/>
                  <a:pt x="270024" y="1141466"/>
                </a:cubicBezTo>
                <a:cubicBezTo>
                  <a:pt x="272917" y="1135680"/>
                  <a:pt x="273019" y="1128710"/>
                  <a:pt x="276161" y="1123055"/>
                </a:cubicBezTo>
                <a:cubicBezTo>
                  <a:pt x="283325" y="1110160"/>
                  <a:pt x="296043" y="1100227"/>
                  <a:pt x="300708" y="1086233"/>
                </a:cubicBezTo>
                <a:cubicBezTo>
                  <a:pt x="311510" y="1053829"/>
                  <a:pt x="303257" y="1073205"/>
                  <a:pt x="331393" y="1031001"/>
                </a:cubicBezTo>
                <a:cubicBezTo>
                  <a:pt x="343667" y="1012590"/>
                  <a:pt x="341621" y="1010545"/>
                  <a:pt x="362077" y="1000317"/>
                </a:cubicBezTo>
                <a:cubicBezTo>
                  <a:pt x="367863" y="997424"/>
                  <a:pt x="374351" y="996226"/>
                  <a:pt x="380488" y="994180"/>
                </a:cubicBezTo>
                <a:cubicBezTo>
                  <a:pt x="415390" y="959278"/>
                  <a:pt x="381783" y="987396"/>
                  <a:pt x="417310" y="969632"/>
                </a:cubicBezTo>
                <a:cubicBezTo>
                  <a:pt x="423907" y="966334"/>
                  <a:pt x="428789" y="959879"/>
                  <a:pt x="435720" y="957358"/>
                </a:cubicBezTo>
                <a:cubicBezTo>
                  <a:pt x="451573" y="951593"/>
                  <a:pt x="468813" y="950419"/>
                  <a:pt x="484816" y="945084"/>
                </a:cubicBezTo>
                <a:lnTo>
                  <a:pt x="521637" y="932810"/>
                </a:lnTo>
                <a:cubicBezTo>
                  <a:pt x="538002" y="934856"/>
                  <a:pt x="554464" y="936236"/>
                  <a:pt x="570732" y="938947"/>
                </a:cubicBezTo>
                <a:cubicBezTo>
                  <a:pt x="593753" y="942784"/>
                  <a:pt x="593263" y="945384"/>
                  <a:pt x="613691" y="951221"/>
                </a:cubicBezTo>
                <a:cubicBezTo>
                  <a:pt x="621801" y="953538"/>
                  <a:pt x="630237" y="954691"/>
                  <a:pt x="638238" y="957358"/>
                </a:cubicBezTo>
                <a:cubicBezTo>
                  <a:pt x="648689" y="960842"/>
                  <a:pt x="658608" y="965764"/>
                  <a:pt x="668923" y="969632"/>
                </a:cubicBezTo>
                <a:cubicBezTo>
                  <a:pt x="674980" y="971903"/>
                  <a:pt x="681197" y="973723"/>
                  <a:pt x="687334" y="975769"/>
                </a:cubicBezTo>
                <a:cubicBezTo>
                  <a:pt x="693471" y="981906"/>
                  <a:pt x="698894" y="988852"/>
                  <a:pt x="705745" y="994180"/>
                </a:cubicBezTo>
                <a:cubicBezTo>
                  <a:pt x="717389" y="1003236"/>
                  <a:pt x="732136" y="1008296"/>
                  <a:pt x="742566" y="1018727"/>
                </a:cubicBezTo>
                <a:lnTo>
                  <a:pt x="779387" y="1055549"/>
                </a:lnTo>
                <a:lnTo>
                  <a:pt x="797798" y="1073959"/>
                </a:lnTo>
                <a:cubicBezTo>
                  <a:pt x="803202" y="1090170"/>
                  <a:pt x="812656" y="1123916"/>
                  <a:pt x="828483" y="1129192"/>
                </a:cubicBezTo>
                <a:lnTo>
                  <a:pt x="865304" y="1141466"/>
                </a:lnTo>
                <a:cubicBezTo>
                  <a:pt x="871441" y="1143512"/>
                  <a:pt x="877372" y="1146333"/>
                  <a:pt x="883715" y="1147602"/>
                </a:cubicBezTo>
                <a:lnTo>
                  <a:pt x="914400" y="1153739"/>
                </a:lnTo>
                <a:cubicBezTo>
                  <a:pt x="945084" y="1151693"/>
                  <a:pt x="976010" y="1151951"/>
                  <a:pt x="1006453" y="1147602"/>
                </a:cubicBezTo>
                <a:cubicBezTo>
                  <a:pt x="1019261" y="1145772"/>
                  <a:pt x="1043275" y="1135329"/>
                  <a:pt x="1043275" y="1135329"/>
                </a:cubicBezTo>
                <a:cubicBezTo>
                  <a:pt x="1051457" y="1129192"/>
                  <a:pt x="1059149" y="1122339"/>
                  <a:pt x="1067822" y="1116918"/>
                </a:cubicBezTo>
                <a:cubicBezTo>
                  <a:pt x="1085155" y="1106085"/>
                  <a:pt x="1092884" y="1104473"/>
                  <a:pt x="1110781" y="1098507"/>
                </a:cubicBezTo>
                <a:cubicBezTo>
                  <a:pt x="1116918" y="1094416"/>
                  <a:pt x="1124584" y="1091992"/>
                  <a:pt x="1129191" y="1086233"/>
                </a:cubicBezTo>
                <a:cubicBezTo>
                  <a:pt x="1133232" y="1081182"/>
                  <a:pt x="1132435" y="1073609"/>
                  <a:pt x="1135328" y="1067823"/>
                </a:cubicBezTo>
                <a:cubicBezTo>
                  <a:pt x="1138627" y="1061226"/>
                  <a:pt x="1143943" y="1055816"/>
                  <a:pt x="1147602" y="1049412"/>
                </a:cubicBezTo>
                <a:cubicBezTo>
                  <a:pt x="1152141" y="1041469"/>
                  <a:pt x="1155337" y="1032807"/>
                  <a:pt x="1159876" y="1024864"/>
                </a:cubicBezTo>
                <a:cubicBezTo>
                  <a:pt x="1163535" y="1018460"/>
                  <a:pt x="1168851" y="1013050"/>
                  <a:pt x="1172150" y="1006453"/>
                </a:cubicBezTo>
                <a:cubicBezTo>
                  <a:pt x="1176251" y="998251"/>
                  <a:pt x="1182851" y="970575"/>
                  <a:pt x="1184424" y="963495"/>
                </a:cubicBezTo>
                <a:cubicBezTo>
                  <a:pt x="1195931" y="911715"/>
                  <a:pt x="1186886" y="945034"/>
                  <a:pt x="1196698" y="871441"/>
                </a:cubicBezTo>
                <a:cubicBezTo>
                  <a:pt x="1201377" y="836346"/>
                  <a:pt x="1201226" y="849454"/>
                  <a:pt x="1208971" y="822346"/>
                </a:cubicBezTo>
                <a:cubicBezTo>
                  <a:pt x="1211288" y="814236"/>
                  <a:pt x="1212684" y="805877"/>
                  <a:pt x="1215108" y="797798"/>
                </a:cubicBezTo>
                <a:cubicBezTo>
                  <a:pt x="1218826" y="785406"/>
                  <a:pt x="1224244" y="773528"/>
                  <a:pt x="1227382" y="760977"/>
                </a:cubicBezTo>
                <a:cubicBezTo>
                  <a:pt x="1254056" y="654283"/>
                  <a:pt x="1225506" y="753395"/>
                  <a:pt x="1251930" y="687334"/>
                </a:cubicBezTo>
                <a:cubicBezTo>
                  <a:pt x="1256735" y="675321"/>
                  <a:pt x="1256441" y="660862"/>
                  <a:pt x="1264204" y="650512"/>
                </a:cubicBezTo>
                <a:cubicBezTo>
                  <a:pt x="1276478" y="634147"/>
                  <a:pt x="1289678" y="618438"/>
                  <a:pt x="1301025" y="601417"/>
                </a:cubicBezTo>
                <a:cubicBezTo>
                  <a:pt x="1305116" y="595280"/>
                  <a:pt x="1308577" y="588672"/>
                  <a:pt x="1313299" y="583006"/>
                </a:cubicBezTo>
                <a:cubicBezTo>
                  <a:pt x="1318855" y="576339"/>
                  <a:pt x="1325573" y="570733"/>
                  <a:pt x="1331710" y="564596"/>
                </a:cubicBezTo>
                <a:cubicBezTo>
                  <a:pt x="1333756" y="558459"/>
                  <a:pt x="1333706" y="551155"/>
                  <a:pt x="1337847" y="546185"/>
                </a:cubicBezTo>
                <a:cubicBezTo>
                  <a:pt x="1356855" y="523375"/>
                  <a:pt x="1359467" y="531336"/>
                  <a:pt x="1380805" y="521637"/>
                </a:cubicBezTo>
                <a:cubicBezTo>
                  <a:pt x="1397462" y="514066"/>
                  <a:pt x="1429900" y="497090"/>
                  <a:pt x="1429900" y="497090"/>
                </a:cubicBezTo>
                <a:cubicBezTo>
                  <a:pt x="1440128" y="499136"/>
                  <a:pt x="1451906" y="497441"/>
                  <a:pt x="1460585" y="503227"/>
                </a:cubicBezTo>
                <a:cubicBezTo>
                  <a:pt x="1477435" y="514460"/>
                  <a:pt x="1491392" y="529985"/>
                  <a:pt x="1503543" y="546185"/>
                </a:cubicBezTo>
                <a:cubicBezTo>
                  <a:pt x="1515817" y="562550"/>
                  <a:pt x="1531217" y="576983"/>
                  <a:pt x="1540365" y="595280"/>
                </a:cubicBezTo>
                <a:cubicBezTo>
                  <a:pt x="1549754" y="614059"/>
                  <a:pt x="1558645" y="630146"/>
                  <a:pt x="1564912" y="650512"/>
                </a:cubicBezTo>
                <a:cubicBezTo>
                  <a:pt x="1569873" y="666635"/>
                  <a:pt x="1569642" y="684520"/>
                  <a:pt x="1577186" y="699608"/>
                </a:cubicBezTo>
                <a:cubicBezTo>
                  <a:pt x="1581277" y="707790"/>
                  <a:pt x="1585856" y="715747"/>
                  <a:pt x="1589460" y="724155"/>
                </a:cubicBezTo>
                <a:cubicBezTo>
                  <a:pt x="1595766" y="738868"/>
                  <a:pt x="1597285" y="751544"/>
                  <a:pt x="1601734" y="767114"/>
                </a:cubicBezTo>
                <a:cubicBezTo>
                  <a:pt x="1609835" y="795468"/>
                  <a:pt x="1610441" y="789380"/>
                  <a:pt x="1632418" y="822346"/>
                </a:cubicBezTo>
                <a:cubicBezTo>
                  <a:pt x="1636509" y="828483"/>
                  <a:pt x="1637695" y="838425"/>
                  <a:pt x="1644692" y="840757"/>
                </a:cubicBezTo>
                <a:lnTo>
                  <a:pt x="1681514" y="853031"/>
                </a:lnTo>
                <a:cubicBezTo>
                  <a:pt x="1699925" y="850985"/>
                  <a:pt x="1718696" y="851059"/>
                  <a:pt x="1736746" y="846894"/>
                </a:cubicBezTo>
                <a:cubicBezTo>
                  <a:pt x="1755090" y="842661"/>
                  <a:pt x="1768073" y="829778"/>
                  <a:pt x="1779704" y="816209"/>
                </a:cubicBezTo>
                <a:cubicBezTo>
                  <a:pt x="1786361" y="808443"/>
                  <a:pt x="1791380" y="799359"/>
                  <a:pt x="1798115" y="791661"/>
                </a:cubicBezTo>
                <a:cubicBezTo>
                  <a:pt x="1805735" y="782952"/>
                  <a:pt x="1814480" y="775296"/>
                  <a:pt x="1822663" y="767114"/>
                </a:cubicBezTo>
                <a:cubicBezTo>
                  <a:pt x="1828800" y="754840"/>
                  <a:pt x="1834013" y="742059"/>
                  <a:pt x="1841073" y="730292"/>
                </a:cubicBezTo>
                <a:cubicBezTo>
                  <a:pt x="1846335" y="721521"/>
                  <a:pt x="1854409" y="714625"/>
                  <a:pt x="1859484" y="705745"/>
                </a:cubicBezTo>
                <a:cubicBezTo>
                  <a:pt x="1862694" y="700128"/>
                  <a:pt x="1862728" y="693120"/>
                  <a:pt x="1865621" y="687334"/>
                </a:cubicBezTo>
                <a:cubicBezTo>
                  <a:pt x="1868920" y="680737"/>
                  <a:pt x="1874899" y="675663"/>
                  <a:pt x="1877895" y="668923"/>
                </a:cubicBezTo>
                <a:cubicBezTo>
                  <a:pt x="1883150" y="657100"/>
                  <a:pt x="1886078" y="644376"/>
                  <a:pt x="1890169" y="632102"/>
                </a:cubicBezTo>
                <a:cubicBezTo>
                  <a:pt x="1896020" y="614550"/>
                  <a:pt x="1898588" y="608414"/>
                  <a:pt x="1902442" y="589143"/>
                </a:cubicBezTo>
                <a:cubicBezTo>
                  <a:pt x="1904882" y="576942"/>
                  <a:pt x="1906533" y="564596"/>
                  <a:pt x="1908579" y="552322"/>
                </a:cubicBezTo>
                <a:cubicBezTo>
                  <a:pt x="1910625" y="527774"/>
                  <a:pt x="1912896" y="503244"/>
                  <a:pt x="1914716" y="478679"/>
                </a:cubicBezTo>
                <a:cubicBezTo>
                  <a:pt x="1918364" y="429427"/>
                  <a:pt x="1920371" y="374899"/>
                  <a:pt x="1926990" y="325256"/>
                </a:cubicBezTo>
                <a:cubicBezTo>
                  <a:pt x="1928369" y="314917"/>
                  <a:pt x="1931541" y="304881"/>
                  <a:pt x="1933127" y="294572"/>
                </a:cubicBezTo>
                <a:cubicBezTo>
                  <a:pt x="1935635" y="278271"/>
                  <a:pt x="1936932" y="261803"/>
                  <a:pt x="1939264" y="245476"/>
                </a:cubicBezTo>
                <a:cubicBezTo>
                  <a:pt x="1941024" y="233158"/>
                  <a:pt x="1943947" y="221013"/>
                  <a:pt x="1945401" y="208655"/>
                </a:cubicBezTo>
                <a:cubicBezTo>
                  <a:pt x="1948041" y="186215"/>
                  <a:pt x="1945788" y="163000"/>
                  <a:pt x="1951538" y="141149"/>
                </a:cubicBezTo>
                <a:cubicBezTo>
                  <a:pt x="1956194" y="123455"/>
                  <a:pt x="1969290" y="109041"/>
                  <a:pt x="1976085" y="92053"/>
                </a:cubicBezTo>
                <a:cubicBezTo>
                  <a:pt x="1980176" y="81825"/>
                  <a:pt x="1984491" y="71684"/>
                  <a:pt x="1988359" y="61369"/>
                </a:cubicBezTo>
                <a:cubicBezTo>
                  <a:pt x="1990630" y="55312"/>
                  <a:pt x="1991286" y="48575"/>
                  <a:pt x="1994496" y="42958"/>
                </a:cubicBezTo>
                <a:cubicBezTo>
                  <a:pt x="2004994" y="24587"/>
                  <a:pt x="2016807" y="14510"/>
                  <a:pt x="2031318" y="0"/>
                </a:cubicBezTo>
                <a:cubicBezTo>
                  <a:pt x="2043303" y="35957"/>
                  <a:pt x="2043945" y="32809"/>
                  <a:pt x="2049728" y="67506"/>
                </a:cubicBezTo>
                <a:cubicBezTo>
                  <a:pt x="2059130" y="123919"/>
                  <a:pt x="2050240" y="93588"/>
                  <a:pt x="2062002" y="128875"/>
                </a:cubicBezTo>
                <a:cubicBezTo>
                  <a:pt x="2066095" y="165715"/>
                  <a:pt x="2067389" y="186497"/>
                  <a:pt x="2074276" y="220929"/>
                </a:cubicBezTo>
                <a:cubicBezTo>
                  <a:pt x="2075930" y="229199"/>
                  <a:pt x="2078583" y="237243"/>
                  <a:pt x="2080413" y="245476"/>
                </a:cubicBezTo>
                <a:cubicBezTo>
                  <a:pt x="2082676" y="255658"/>
                  <a:pt x="2084020" y="266042"/>
                  <a:pt x="2086550" y="276161"/>
                </a:cubicBezTo>
                <a:cubicBezTo>
                  <a:pt x="2088119" y="282437"/>
                  <a:pt x="2091284" y="288257"/>
                  <a:pt x="2092687" y="294572"/>
                </a:cubicBezTo>
                <a:cubicBezTo>
                  <a:pt x="2095386" y="306719"/>
                  <a:pt x="2096384" y="319192"/>
                  <a:pt x="2098824" y="331393"/>
                </a:cubicBezTo>
                <a:cubicBezTo>
                  <a:pt x="2106966" y="372100"/>
                  <a:pt x="2103956" y="340201"/>
                  <a:pt x="2111098" y="386625"/>
                </a:cubicBezTo>
                <a:cubicBezTo>
                  <a:pt x="2113606" y="402926"/>
                  <a:pt x="2114523" y="419453"/>
                  <a:pt x="2117234" y="435721"/>
                </a:cubicBezTo>
                <a:cubicBezTo>
                  <a:pt x="2118620" y="444040"/>
                  <a:pt x="2121541" y="452035"/>
                  <a:pt x="2123371" y="460268"/>
                </a:cubicBezTo>
                <a:cubicBezTo>
                  <a:pt x="2125634" y="470450"/>
                  <a:pt x="2127245" y="480771"/>
                  <a:pt x="2129508" y="490953"/>
                </a:cubicBezTo>
                <a:cubicBezTo>
                  <a:pt x="2131338" y="499186"/>
                  <a:pt x="2133815" y="507267"/>
                  <a:pt x="2135645" y="515500"/>
                </a:cubicBezTo>
                <a:cubicBezTo>
                  <a:pt x="2137908" y="525682"/>
                  <a:pt x="2139519" y="536002"/>
                  <a:pt x="2141782" y="546185"/>
                </a:cubicBezTo>
                <a:cubicBezTo>
                  <a:pt x="2143612" y="554419"/>
                  <a:pt x="2146532" y="562413"/>
                  <a:pt x="2147919" y="570733"/>
                </a:cubicBezTo>
                <a:cubicBezTo>
                  <a:pt x="2151670" y="593241"/>
                  <a:pt x="2151971" y="635109"/>
                  <a:pt x="2166330" y="656649"/>
                </a:cubicBezTo>
                <a:cubicBezTo>
                  <a:pt x="2174512" y="668923"/>
                  <a:pt x="2184280" y="680277"/>
                  <a:pt x="2190877" y="693471"/>
                </a:cubicBezTo>
                <a:cubicBezTo>
                  <a:pt x="2194968" y="701654"/>
                  <a:pt x="2199547" y="709610"/>
                  <a:pt x="2203151" y="718019"/>
                </a:cubicBezTo>
                <a:cubicBezTo>
                  <a:pt x="2210638" y="735488"/>
                  <a:pt x="2206820" y="740098"/>
                  <a:pt x="2221562" y="754840"/>
                </a:cubicBezTo>
                <a:cubicBezTo>
                  <a:pt x="2226777" y="760055"/>
                  <a:pt x="2233836" y="763023"/>
                  <a:pt x="2239973" y="767114"/>
                </a:cubicBezTo>
                <a:cubicBezTo>
                  <a:pt x="2253793" y="808575"/>
                  <a:pt x="2234627" y="763634"/>
                  <a:pt x="2264520" y="797798"/>
                </a:cubicBezTo>
                <a:cubicBezTo>
                  <a:pt x="2274234" y="808900"/>
                  <a:pt x="2289068" y="834620"/>
                  <a:pt x="2289068" y="834620"/>
                </a:cubicBezTo>
                <a:cubicBezTo>
                  <a:pt x="2434037" y="823468"/>
                  <a:pt x="2330662" y="844508"/>
                  <a:pt x="2387259" y="816209"/>
                </a:cubicBezTo>
                <a:cubicBezTo>
                  <a:pt x="2411632" y="804022"/>
                  <a:pt x="2401466" y="817899"/>
                  <a:pt x="2424080" y="797798"/>
                </a:cubicBezTo>
                <a:cubicBezTo>
                  <a:pt x="2437054" y="786266"/>
                  <a:pt x="2446460" y="770606"/>
                  <a:pt x="2460902" y="760977"/>
                </a:cubicBezTo>
                <a:lnTo>
                  <a:pt x="2497723" y="736429"/>
                </a:lnTo>
                <a:lnTo>
                  <a:pt x="2516134" y="724155"/>
                </a:lnTo>
                <a:cubicBezTo>
                  <a:pt x="2524316" y="726201"/>
                  <a:pt x="2533137" y="726520"/>
                  <a:pt x="2540681" y="730292"/>
                </a:cubicBezTo>
                <a:cubicBezTo>
                  <a:pt x="2549829" y="734866"/>
                  <a:pt x="2556906" y="742758"/>
                  <a:pt x="2565229" y="748703"/>
                </a:cubicBezTo>
                <a:cubicBezTo>
                  <a:pt x="2571231" y="752990"/>
                  <a:pt x="2577503" y="756886"/>
                  <a:pt x="2583640" y="760977"/>
                </a:cubicBezTo>
                <a:cubicBezTo>
                  <a:pt x="2596805" y="800471"/>
                  <a:pt x="2579456" y="757575"/>
                  <a:pt x="2608187" y="797798"/>
                </a:cubicBezTo>
                <a:cubicBezTo>
                  <a:pt x="2613504" y="805242"/>
                  <a:pt x="2615922" y="814403"/>
                  <a:pt x="2620461" y="822346"/>
                </a:cubicBezTo>
                <a:cubicBezTo>
                  <a:pt x="2624120" y="828750"/>
                  <a:pt x="2628644" y="834620"/>
                  <a:pt x="2632735" y="840757"/>
                </a:cubicBezTo>
                <a:cubicBezTo>
                  <a:pt x="2650381" y="911338"/>
                  <a:pt x="2621790" y="804521"/>
                  <a:pt x="2657283" y="902126"/>
                </a:cubicBezTo>
                <a:cubicBezTo>
                  <a:pt x="2662622" y="916807"/>
                  <a:pt x="2662873" y="942319"/>
                  <a:pt x="2669557" y="957358"/>
                </a:cubicBezTo>
                <a:cubicBezTo>
                  <a:pt x="2670701" y="959931"/>
                  <a:pt x="2694373" y="999411"/>
                  <a:pt x="2700241" y="1006453"/>
                </a:cubicBezTo>
                <a:cubicBezTo>
                  <a:pt x="2705797" y="1013120"/>
                  <a:pt x="2713096" y="1018197"/>
                  <a:pt x="2718652" y="1024864"/>
                </a:cubicBezTo>
                <a:cubicBezTo>
                  <a:pt x="2723374" y="1030530"/>
                  <a:pt x="2725711" y="1038059"/>
                  <a:pt x="2730926" y="1043275"/>
                </a:cubicBezTo>
                <a:cubicBezTo>
                  <a:pt x="2736141" y="1048490"/>
                  <a:pt x="2743785" y="1050692"/>
                  <a:pt x="2749336" y="1055549"/>
                </a:cubicBezTo>
                <a:cubicBezTo>
                  <a:pt x="2760222" y="1065074"/>
                  <a:pt x="2769210" y="1076623"/>
                  <a:pt x="2780021" y="1086233"/>
                </a:cubicBezTo>
                <a:cubicBezTo>
                  <a:pt x="2797722" y="1101967"/>
                  <a:pt x="2814911" y="1110850"/>
                  <a:pt x="2835253" y="1123055"/>
                </a:cubicBezTo>
                <a:cubicBezTo>
                  <a:pt x="2857755" y="1121009"/>
                  <a:pt x="2880508" y="1120845"/>
                  <a:pt x="2902759" y="1116918"/>
                </a:cubicBezTo>
                <a:cubicBezTo>
                  <a:pt x="2915500" y="1114670"/>
                  <a:pt x="2939581" y="1104644"/>
                  <a:pt x="2939581" y="1104644"/>
                </a:cubicBezTo>
                <a:cubicBezTo>
                  <a:pt x="2945718" y="1100553"/>
                  <a:pt x="2951394" y="1095668"/>
                  <a:pt x="2957991" y="1092370"/>
                </a:cubicBezTo>
                <a:cubicBezTo>
                  <a:pt x="2985373" y="1078679"/>
                  <a:pt x="3003437" y="1088937"/>
                  <a:pt x="3037771" y="1092370"/>
                </a:cubicBezTo>
                <a:cubicBezTo>
                  <a:pt x="3045954" y="1096461"/>
                  <a:pt x="3054474" y="1099937"/>
                  <a:pt x="3062319" y="1104644"/>
                </a:cubicBezTo>
                <a:cubicBezTo>
                  <a:pt x="3074968" y="1112234"/>
                  <a:pt x="3099140" y="1129192"/>
                  <a:pt x="3099140" y="1129192"/>
                </a:cubicBezTo>
                <a:cubicBezTo>
                  <a:pt x="3100112" y="1133565"/>
                  <a:pt x="3117551" y="1207389"/>
                  <a:pt x="3117551" y="1221245"/>
                </a:cubicBezTo>
                <a:cubicBezTo>
                  <a:pt x="3117551" y="1414498"/>
                  <a:pt x="3117638" y="1398341"/>
                  <a:pt x="3105277" y="1521954"/>
                </a:cubicBezTo>
                <a:cubicBezTo>
                  <a:pt x="3106520" y="1536865"/>
                  <a:pt x="3106759" y="1609848"/>
                  <a:pt x="3123688" y="1632419"/>
                </a:cubicBezTo>
                <a:cubicBezTo>
                  <a:pt x="3129177" y="1639738"/>
                  <a:pt x="3139670" y="1641480"/>
                  <a:pt x="3148236" y="1644692"/>
                </a:cubicBezTo>
                <a:cubicBezTo>
                  <a:pt x="3162886" y="1650186"/>
                  <a:pt x="3196875" y="1654844"/>
                  <a:pt x="3209605" y="1656966"/>
                </a:cubicBezTo>
                <a:cubicBezTo>
                  <a:pt x="3215742" y="1663103"/>
                  <a:pt x="3220954" y="1670332"/>
                  <a:pt x="3228016" y="1675377"/>
                </a:cubicBezTo>
                <a:cubicBezTo>
                  <a:pt x="3235460" y="1680694"/>
                  <a:pt x="3246094" y="1681182"/>
                  <a:pt x="3252563" y="1687651"/>
                </a:cubicBezTo>
                <a:cubicBezTo>
                  <a:pt x="3257137" y="1692225"/>
                  <a:pt x="3255807" y="1700275"/>
                  <a:pt x="3258700" y="1706061"/>
                </a:cubicBezTo>
                <a:cubicBezTo>
                  <a:pt x="3264035" y="1716730"/>
                  <a:pt x="3270974" y="1726518"/>
                  <a:pt x="3277111" y="1736746"/>
                </a:cubicBezTo>
                <a:cubicBezTo>
                  <a:pt x="3279157" y="1744929"/>
                  <a:pt x="3280931" y="1753184"/>
                  <a:pt x="3283248" y="1761294"/>
                </a:cubicBezTo>
                <a:cubicBezTo>
                  <a:pt x="3285025" y="1767514"/>
                  <a:pt x="3287816" y="1773428"/>
                  <a:pt x="3289385" y="1779704"/>
                </a:cubicBezTo>
                <a:cubicBezTo>
                  <a:pt x="3295975" y="1806062"/>
                  <a:pt x="3297610" y="1834017"/>
                  <a:pt x="3307796" y="1859484"/>
                </a:cubicBezTo>
                <a:cubicBezTo>
                  <a:pt x="3311887" y="1869712"/>
                  <a:pt x="3316586" y="1879718"/>
                  <a:pt x="3320069" y="1890169"/>
                </a:cubicBezTo>
                <a:cubicBezTo>
                  <a:pt x="3324002" y="1901967"/>
                  <a:pt x="3326433" y="1921306"/>
                  <a:pt x="3332343" y="1933127"/>
                </a:cubicBezTo>
                <a:cubicBezTo>
                  <a:pt x="3335642" y="1939724"/>
                  <a:pt x="3341621" y="1944798"/>
                  <a:pt x="3344617" y="1951538"/>
                </a:cubicBezTo>
                <a:cubicBezTo>
                  <a:pt x="3364540" y="1996364"/>
                  <a:pt x="3341816" y="1983334"/>
                  <a:pt x="3375302" y="1994496"/>
                </a:cubicBezTo>
                <a:cubicBezTo>
                  <a:pt x="3387576" y="2002679"/>
                  <a:pt x="3403940" y="2006770"/>
                  <a:pt x="3412123" y="2019044"/>
                </a:cubicBezTo>
                <a:cubicBezTo>
                  <a:pt x="3427607" y="2042269"/>
                  <a:pt x="3419182" y="2032240"/>
                  <a:pt x="3436671" y="2049729"/>
                </a:cubicBezTo>
                <a:lnTo>
                  <a:pt x="3455081" y="2055866"/>
                </a:lnTo>
              </a:path>
            </a:pathLst>
          </a:cu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pPr algn="ctr" defTabSz="914400"/>
            <a:r>
              <a:rPr lang="en-US" b="1" dirty="0"/>
              <a:t>Responsibility for Meeting Resource Adequacy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607423" y="5076020"/>
            <a:ext cx="3429000" cy="60960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LF customer resources, if any</a:t>
            </a:r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594383" y="3052895"/>
            <a:ext cx="3455081" cy="2055866"/>
          </a:xfrm>
          <a:custGeom>
            <a:avLst/>
            <a:gdLst>
              <a:gd name="connsiteX0" fmla="*/ 0 w 3455081"/>
              <a:gd name="connsiteY0" fmla="*/ 2012907 h 2055866"/>
              <a:gd name="connsiteX1" fmla="*/ 0 w 3455081"/>
              <a:gd name="connsiteY1" fmla="*/ 2012907 h 2055866"/>
              <a:gd name="connsiteX2" fmla="*/ 6136 w 3455081"/>
              <a:gd name="connsiteY2" fmla="*/ 1957675 h 2055866"/>
              <a:gd name="connsiteX3" fmla="*/ 12273 w 3455081"/>
              <a:gd name="connsiteY3" fmla="*/ 1939264 h 2055866"/>
              <a:gd name="connsiteX4" fmla="*/ 18410 w 3455081"/>
              <a:gd name="connsiteY4" fmla="*/ 1865621 h 2055866"/>
              <a:gd name="connsiteX5" fmla="*/ 42958 w 3455081"/>
              <a:gd name="connsiteY5" fmla="*/ 1779704 h 2055866"/>
              <a:gd name="connsiteX6" fmla="*/ 55232 w 3455081"/>
              <a:gd name="connsiteY6" fmla="*/ 1761294 h 2055866"/>
              <a:gd name="connsiteX7" fmla="*/ 61369 w 3455081"/>
              <a:gd name="connsiteY7" fmla="*/ 1730609 h 2055866"/>
              <a:gd name="connsiteX8" fmla="*/ 79779 w 3455081"/>
              <a:gd name="connsiteY8" fmla="*/ 1675377 h 2055866"/>
              <a:gd name="connsiteX9" fmla="*/ 85916 w 3455081"/>
              <a:gd name="connsiteY9" fmla="*/ 1656966 h 2055866"/>
              <a:gd name="connsiteX10" fmla="*/ 92053 w 3455081"/>
              <a:gd name="connsiteY10" fmla="*/ 1638555 h 2055866"/>
              <a:gd name="connsiteX11" fmla="*/ 110464 w 3455081"/>
              <a:gd name="connsiteY11" fmla="*/ 1552639 h 2055866"/>
              <a:gd name="connsiteX12" fmla="*/ 122738 w 3455081"/>
              <a:gd name="connsiteY12" fmla="*/ 1515817 h 2055866"/>
              <a:gd name="connsiteX13" fmla="*/ 128875 w 3455081"/>
              <a:gd name="connsiteY13" fmla="*/ 1497406 h 2055866"/>
              <a:gd name="connsiteX14" fmla="*/ 135012 w 3455081"/>
              <a:gd name="connsiteY14" fmla="*/ 1472859 h 2055866"/>
              <a:gd name="connsiteX15" fmla="*/ 141149 w 3455081"/>
              <a:gd name="connsiteY15" fmla="*/ 1436037 h 2055866"/>
              <a:gd name="connsiteX16" fmla="*/ 147285 w 3455081"/>
              <a:gd name="connsiteY16" fmla="*/ 1417627 h 2055866"/>
              <a:gd name="connsiteX17" fmla="*/ 159559 w 3455081"/>
              <a:gd name="connsiteY17" fmla="*/ 1368531 h 2055866"/>
              <a:gd name="connsiteX18" fmla="*/ 165696 w 3455081"/>
              <a:gd name="connsiteY18" fmla="*/ 1350121 h 2055866"/>
              <a:gd name="connsiteX19" fmla="*/ 177970 w 3455081"/>
              <a:gd name="connsiteY19" fmla="*/ 1331710 h 2055866"/>
              <a:gd name="connsiteX20" fmla="*/ 190244 w 3455081"/>
              <a:gd name="connsiteY20" fmla="*/ 1294888 h 2055866"/>
              <a:gd name="connsiteX21" fmla="*/ 196381 w 3455081"/>
              <a:gd name="connsiteY21" fmla="*/ 1276478 h 2055866"/>
              <a:gd name="connsiteX22" fmla="*/ 220928 w 3455081"/>
              <a:gd name="connsiteY22" fmla="*/ 1239656 h 2055866"/>
              <a:gd name="connsiteX23" fmla="*/ 227065 w 3455081"/>
              <a:gd name="connsiteY23" fmla="*/ 1221245 h 2055866"/>
              <a:gd name="connsiteX24" fmla="*/ 233202 w 3455081"/>
              <a:gd name="connsiteY24" fmla="*/ 1196698 h 2055866"/>
              <a:gd name="connsiteX25" fmla="*/ 251613 w 3455081"/>
              <a:gd name="connsiteY25" fmla="*/ 1178287 h 2055866"/>
              <a:gd name="connsiteX26" fmla="*/ 270024 w 3455081"/>
              <a:gd name="connsiteY26" fmla="*/ 1141466 h 2055866"/>
              <a:gd name="connsiteX27" fmla="*/ 276161 w 3455081"/>
              <a:gd name="connsiteY27" fmla="*/ 1123055 h 2055866"/>
              <a:gd name="connsiteX28" fmla="*/ 300708 w 3455081"/>
              <a:gd name="connsiteY28" fmla="*/ 1086233 h 2055866"/>
              <a:gd name="connsiteX29" fmla="*/ 331393 w 3455081"/>
              <a:gd name="connsiteY29" fmla="*/ 1031001 h 2055866"/>
              <a:gd name="connsiteX30" fmla="*/ 362077 w 3455081"/>
              <a:gd name="connsiteY30" fmla="*/ 1000317 h 2055866"/>
              <a:gd name="connsiteX31" fmla="*/ 380488 w 3455081"/>
              <a:gd name="connsiteY31" fmla="*/ 994180 h 2055866"/>
              <a:gd name="connsiteX32" fmla="*/ 417310 w 3455081"/>
              <a:gd name="connsiteY32" fmla="*/ 969632 h 2055866"/>
              <a:gd name="connsiteX33" fmla="*/ 435720 w 3455081"/>
              <a:gd name="connsiteY33" fmla="*/ 957358 h 2055866"/>
              <a:gd name="connsiteX34" fmla="*/ 484816 w 3455081"/>
              <a:gd name="connsiteY34" fmla="*/ 945084 h 2055866"/>
              <a:gd name="connsiteX35" fmla="*/ 521637 w 3455081"/>
              <a:gd name="connsiteY35" fmla="*/ 932810 h 2055866"/>
              <a:gd name="connsiteX36" fmla="*/ 570732 w 3455081"/>
              <a:gd name="connsiteY36" fmla="*/ 938947 h 2055866"/>
              <a:gd name="connsiteX37" fmla="*/ 613691 w 3455081"/>
              <a:gd name="connsiteY37" fmla="*/ 951221 h 2055866"/>
              <a:gd name="connsiteX38" fmla="*/ 638238 w 3455081"/>
              <a:gd name="connsiteY38" fmla="*/ 957358 h 2055866"/>
              <a:gd name="connsiteX39" fmla="*/ 668923 w 3455081"/>
              <a:gd name="connsiteY39" fmla="*/ 969632 h 2055866"/>
              <a:gd name="connsiteX40" fmla="*/ 687334 w 3455081"/>
              <a:gd name="connsiteY40" fmla="*/ 975769 h 2055866"/>
              <a:gd name="connsiteX41" fmla="*/ 705745 w 3455081"/>
              <a:gd name="connsiteY41" fmla="*/ 994180 h 2055866"/>
              <a:gd name="connsiteX42" fmla="*/ 742566 w 3455081"/>
              <a:gd name="connsiteY42" fmla="*/ 1018727 h 2055866"/>
              <a:gd name="connsiteX43" fmla="*/ 779387 w 3455081"/>
              <a:gd name="connsiteY43" fmla="*/ 1055549 h 2055866"/>
              <a:gd name="connsiteX44" fmla="*/ 797798 w 3455081"/>
              <a:gd name="connsiteY44" fmla="*/ 1073959 h 2055866"/>
              <a:gd name="connsiteX45" fmla="*/ 828483 w 3455081"/>
              <a:gd name="connsiteY45" fmla="*/ 1129192 h 2055866"/>
              <a:gd name="connsiteX46" fmla="*/ 865304 w 3455081"/>
              <a:gd name="connsiteY46" fmla="*/ 1141466 h 2055866"/>
              <a:gd name="connsiteX47" fmla="*/ 883715 w 3455081"/>
              <a:gd name="connsiteY47" fmla="*/ 1147602 h 2055866"/>
              <a:gd name="connsiteX48" fmla="*/ 914400 w 3455081"/>
              <a:gd name="connsiteY48" fmla="*/ 1153739 h 2055866"/>
              <a:gd name="connsiteX49" fmla="*/ 1006453 w 3455081"/>
              <a:gd name="connsiteY49" fmla="*/ 1147602 h 2055866"/>
              <a:gd name="connsiteX50" fmla="*/ 1043275 w 3455081"/>
              <a:gd name="connsiteY50" fmla="*/ 1135329 h 2055866"/>
              <a:gd name="connsiteX51" fmla="*/ 1067822 w 3455081"/>
              <a:gd name="connsiteY51" fmla="*/ 1116918 h 2055866"/>
              <a:gd name="connsiteX52" fmla="*/ 1110781 w 3455081"/>
              <a:gd name="connsiteY52" fmla="*/ 1098507 h 2055866"/>
              <a:gd name="connsiteX53" fmla="*/ 1129191 w 3455081"/>
              <a:gd name="connsiteY53" fmla="*/ 1086233 h 2055866"/>
              <a:gd name="connsiteX54" fmla="*/ 1135328 w 3455081"/>
              <a:gd name="connsiteY54" fmla="*/ 1067823 h 2055866"/>
              <a:gd name="connsiteX55" fmla="*/ 1147602 w 3455081"/>
              <a:gd name="connsiteY55" fmla="*/ 1049412 h 2055866"/>
              <a:gd name="connsiteX56" fmla="*/ 1159876 w 3455081"/>
              <a:gd name="connsiteY56" fmla="*/ 1024864 h 2055866"/>
              <a:gd name="connsiteX57" fmla="*/ 1172150 w 3455081"/>
              <a:gd name="connsiteY57" fmla="*/ 1006453 h 2055866"/>
              <a:gd name="connsiteX58" fmla="*/ 1184424 w 3455081"/>
              <a:gd name="connsiteY58" fmla="*/ 963495 h 2055866"/>
              <a:gd name="connsiteX59" fmla="*/ 1196698 w 3455081"/>
              <a:gd name="connsiteY59" fmla="*/ 871441 h 2055866"/>
              <a:gd name="connsiteX60" fmla="*/ 1208971 w 3455081"/>
              <a:gd name="connsiteY60" fmla="*/ 822346 h 2055866"/>
              <a:gd name="connsiteX61" fmla="*/ 1215108 w 3455081"/>
              <a:gd name="connsiteY61" fmla="*/ 797798 h 2055866"/>
              <a:gd name="connsiteX62" fmla="*/ 1227382 w 3455081"/>
              <a:gd name="connsiteY62" fmla="*/ 760977 h 2055866"/>
              <a:gd name="connsiteX63" fmla="*/ 1251930 w 3455081"/>
              <a:gd name="connsiteY63" fmla="*/ 687334 h 2055866"/>
              <a:gd name="connsiteX64" fmla="*/ 1264204 w 3455081"/>
              <a:gd name="connsiteY64" fmla="*/ 650512 h 2055866"/>
              <a:gd name="connsiteX65" fmla="*/ 1301025 w 3455081"/>
              <a:gd name="connsiteY65" fmla="*/ 601417 h 2055866"/>
              <a:gd name="connsiteX66" fmla="*/ 1313299 w 3455081"/>
              <a:gd name="connsiteY66" fmla="*/ 583006 h 2055866"/>
              <a:gd name="connsiteX67" fmla="*/ 1331710 w 3455081"/>
              <a:gd name="connsiteY67" fmla="*/ 564596 h 2055866"/>
              <a:gd name="connsiteX68" fmla="*/ 1337847 w 3455081"/>
              <a:gd name="connsiteY68" fmla="*/ 546185 h 2055866"/>
              <a:gd name="connsiteX69" fmla="*/ 1380805 w 3455081"/>
              <a:gd name="connsiteY69" fmla="*/ 521637 h 2055866"/>
              <a:gd name="connsiteX70" fmla="*/ 1429900 w 3455081"/>
              <a:gd name="connsiteY70" fmla="*/ 497090 h 2055866"/>
              <a:gd name="connsiteX71" fmla="*/ 1460585 w 3455081"/>
              <a:gd name="connsiteY71" fmla="*/ 503227 h 2055866"/>
              <a:gd name="connsiteX72" fmla="*/ 1503543 w 3455081"/>
              <a:gd name="connsiteY72" fmla="*/ 546185 h 2055866"/>
              <a:gd name="connsiteX73" fmla="*/ 1540365 w 3455081"/>
              <a:gd name="connsiteY73" fmla="*/ 595280 h 2055866"/>
              <a:gd name="connsiteX74" fmla="*/ 1564912 w 3455081"/>
              <a:gd name="connsiteY74" fmla="*/ 650512 h 2055866"/>
              <a:gd name="connsiteX75" fmla="*/ 1577186 w 3455081"/>
              <a:gd name="connsiteY75" fmla="*/ 699608 h 2055866"/>
              <a:gd name="connsiteX76" fmla="*/ 1589460 w 3455081"/>
              <a:gd name="connsiteY76" fmla="*/ 724155 h 2055866"/>
              <a:gd name="connsiteX77" fmla="*/ 1601734 w 3455081"/>
              <a:gd name="connsiteY77" fmla="*/ 767114 h 2055866"/>
              <a:gd name="connsiteX78" fmla="*/ 1632418 w 3455081"/>
              <a:gd name="connsiteY78" fmla="*/ 822346 h 2055866"/>
              <a:gd name="connsiteX79" fmla="*/ 1644692 w 3455081"/>
              <a:gd name="connsiteY79" fmla="*/ 840757 h 2055866"/>
              <a:gd name="connsiteX80" fmla="*/ 1681514 w 3455081"/>
              <a:gd name="connsiteY80" fmla="*/ 853031 h 2055866"/>
              <a:gd name="connsiteX81" fmla="*/ 1736746 w 3455081"/>
              <a:gd name="connsiteY81" fmla="*/ 846894 h 2055866"/>
              <a:gd name="connsiteX82" fmla="*/ 1779704 w 3455081"/>
              <a:gd name="connsiteY82" fmla="*/ 816209 h 2055866"/>
              <a:gd name="connsiteX83" fmla="*/ 1798115 w 3455081"/>
              <a:gd name="connsiteY83" fmla="*/ 791661 h 2055866"/>
              <a:gd name="connsiteX84" fmla="*/ 1822663 w 3455081"/>
              <a:gd name="connsiteY84" fmla="*/ 767114 h 2055866"/>
              <a:gd name="connsiteX85" fmla="*/ 1841073 w 3455081"/>
              <a:gd name="connsiteY85" fmla="*/ 730292 h 2055866"/>
              <a:gd name="connsiteX86" fmla="*/ 1859484 w 3455081"/>
              <a:gd name="connsiteY86" fmla="*/ 705745 h 2055866"/>
              <a:gd name="connsiteX87" fmla="*/ 1865621 w 3455081"/>
              <a:gd name="connsiteY87" fmla="*/ 687334 h 2055866"/>
              <a:gd name="connsiteX88" fmla="*/ 1877895 w 3455081"/>
              <a:gd name="connsiteY88" fmla="*/ 668923 h 2055866"/>
              <a:gd name="connsiteX89" fmla="*/ 1890169 w 3455081"/>
              <a:gd name="connsiteY89" fmla="*/ 632102 h 2055866"/>
              <a:gd name="connsiteX90" fmla="*/ 1902442 w 3455081"/>
              <a:gd name="connsiteY90" fmla="*/ 589143 h 2055866"/>
              <a:gd name="connsiteX91" fmla="*/ 1908579 w 3455081"/>
              <a:gd name="connsiteY91" fmla="*/ 552322 h 2055866"/>
              <a:gd name="connsiteX92" fmla="*/ 1914716 w 3455081"/>
              <a:gd name="connsiteY92" fmla="*/ 478679 h 2055866"/>
              <a:gd name="connsiteX93" fmla="*/ 1926990 w 3455081"/>
              <a:gd name="connsiteY93" fmla="*/ 325256 h 2055866"/>
              <a:gd name="connsiteX94" fmla="*/ 1933127 w 3455081"/>
              <a:gd name="connsiteY94" fmla="*/ 294572 h 2055866"/>
              <a:gd name="connsiteX95" fmla="*/ 1939264 w 3455081"/>
              <a:gd name="connsiteY95" fmla="*/ 245476 h 2055866"/>
              <a:gd name="connsiteX96" fmla="*/ 1945401 w 3455081"/>
              <a:gd name="connsiteY96" fmla="*/ 208655 h 2055866"/>
              <a:gd name="connsiteX97" fmla="*/ 1951538 w 3455081"/>
              <a:gd name="connsiteY97" fmla="*/ 141149 h 2055866"/>
              <a:gd name="connsiteX98" fmla="*/ 1976085 w 3455081"/>
              <a:gd name="connsiteY98" fmla="*/ 92053 h 2055866"/>
              <a:gd name="connsiteX99" fmla="*/ 1988359 w 3455081"/>
              <a:gd name="connsiteY99" fmla="*/ 61369 h 2055866"/>
              <a:gd name="connsiteX100" fmla="*/ 1994496 w 3455081"/>
              <a:gd name="connsiteY100" fmla="*/ 42958 h 2055866"/>
              <a:gd name="connsiteX101" fmla="*/ 2031318 w 3455081"/>
              <a:gd name="connsiteY101" fmla="*/ 0 h 2055866"/>
              <a:gd name="connsiteX102" fmla="*/ 2049728 w 3455081"/>
              <a:gd name="connsiteY102" fmla="*/ 67506 h 2055866"/>
              <a:gd name="connsiteX103" fmla="*/ 2062002 w 3455081"/>
              <a:gd name="connsiteY103" fmla="*/ 128875 h 2055866"/>
              <a:gd name="connsiteX104" fmla="*/ 2074276 w 3455081"/>
              <a:gd name="connsiteY104" fmla="*/ 220929 h 2055866"/>
              <a:gd name="connsiteX105" fmla="*/ 2080413 w 3455081"/>
              <a:gd name="connsiteY105" fmla="*/ 245476 h 2055866"/>
              <a:gd name="connsiteX106" fmla="*/ 2086550 w 3455081"/>
              <a:gd name="connsiteY106" fmla="*/ 276161 h 2055866"/>
              <a:gd name="connsiteX107" fmla="*/ 2092687 w 3455081"/>
              <a:gd name="connsiteY107" fmla="*/ 294572 h 2055866"/>
              <a:gd name="connsiteX108" fmla="*/ 2098824 w 3455081"/>
              <a:gd name="connsiteY108" fmla="*/ 331393 h 2055866"/>
              <a:gd name="connsiteX109" fmla="*/ 2111098 w 3455081"/>
              <a:gd name="connsiteY109" fmla="*/ 386625 h 2055866"/>
              <a:gd name="connsiteX110" fmla="*/ 2117234 w 3455081"/>
              <a:gd name="connsiteY110" fmla="*/ 435721 h 2055866"/>
              <a:gd name="connsiteX111" fmla="*/ 2123371 w 3455081"/>
              <a:gd name="connsiteY111" fmla="*/ 460268 h 2055866"/>
              <a:gd name="connsiteX112" fmla="*/ 2129508 w 3455081"/>
              <a:gd name="connsiteY112" fmla="*/ 490953 h 2055866"/>
              <a:gd name="connsiteX113" fmla="*/ 2135645 w 3455081"/>
              <a:gd name="connsiteY113" fmla="*/ 515500 h 2055866"/>
              <a:gd name="connsiteX114" fmla="*/ 2141782 w 3455081"/>
              <a:gd name="connsiteY114" fmla="*/ 546185 h 2055866"/>
              <a:gd name="connsiteX115" fmla="*/ 2147919 w 3455081"/>
              <a:gd name="connsiteY115" fmla="*/ 570733 h 2055866"/>
              <a:gd name="connsiteX116" fmla="*/ 2166330 w 3455081"/>
              <a:gd name="connsiteY116" fmla="*/ 656649 h 2055866"/>
              <a:gd name="connsiteX117" fmla="*/ 2190877 w 3455081"/>
              <a:gd name="connsiteY117" fmla="*/ 693471 h 2055866"/>
              <a:gd name="connsiteX118" fmla="*/ 2203151 w 3455081"/>
              <a:gd name="connsiteY118" fmla="*/ 718019 h 2055866"/>
              <a:gd name="connsiteX119" fmla="*/ 2221562 w 3455081"/>
              <a:gd name="connsiteY119" fmla="*/ 754840 h 2055866"/>
              <a:gd name="connsiteX120" fmla="*/ 2239973 w 3455081"/>
              <a:gd name="connsiteY120" fmla="*/ 767114 h 2055866"/>
              <a:gd name="connsiteX121" fmla="*/ 2264520 w 3455081"/>
              <a:gd name="connsiteY121" fmla="*/ 797798 h 2055866"/>
              <a:gd name="connsiteX122" fmla="*/ 2289068 w 3455081"/>
              <a:gd name="connsiteY122" fmla="*/ 834620 h 2055866"/>
              <a:gd name="connsiteX123" fmla="*/ 2387259 w 3455081"/>
              <a:gd name="connsiteY123" fmla="*/ 816209 h 2055866"/>
              <a:gd name="connsiteX124" fmla="*/ 2424080 w 3455081"/>
              <a:gd name="connsiteY124" fmla="*/ 797798 h 2055866"/>
              <a:gd name="connsiteX125" fmla="*/ 2460902 w 3455081"/>
              <a:gd name="connsiteY125" fmla="*/ 760977 h 2055866"/>
              <a:gd name="connsiteX126" fmla="*/ 2497723 w 3455081"/>
              <a:gd name="connsiteY126" fmla="*/ 736429 h 2055866"/>
              <a:gd name="connsiteX127" fmla="*/ 2516134 w 3455081"/>
              <a:gd name="connsiteY127" fmla="*/ 724155 h 2055866"/>
              <a:gd name="connsiteX128" fmla="*/ 2540681 w 3455081"/>
              <a:gd name="connsiteY128" fmla="*/ 730292 h 2055866"/>
              <a:gd name="connsiteX129" fmla="*/ 2565229 w 3455081"/>
              <a:gd name="connsiteY129" fmla="*/ 748703 h 2055866"/>
              <a:gd name="connsiteX130" fmla="*/ 2583640 w 3455081"/>
              <a:gd name="connsiteY130" fmla="*/ 760977 h 2055866"/>
              <a:gd name="connsiteX131" fmla="*/ 2608187 w 3455081"/>
              <a:gd name="connsiteY131" fmla="*/ 797798 h 2055866"/>
              <a:gd name="connsiteX132" fmla="*/ 2620461 w 3455081"/>
              <a:gd name="connsiteY132" fmla="*/ 822346 h 2055866"/>
              <a:gd name="connsiteX133" fmla="*/ 2632735 w 3455081"/>
              <a:gd name="connsiteY133" fmla="*/ 840757 h 2055866"/>
              <a:gd name="connsiteX134" fmla="*/ 2657283 w 3455081"/>
              <a:gd name="connsiteY134" fmla="*/ 902126 h 2055866"/>
              <a:gd name="connsiteX135" fmla="*/ 2669557 w 3455081"/>
              <a:gd name="connsiteY135" fmla="*/ 957358 h 2055866"/>
              <a:gd name="connsiteX136" fmla="*/ 2700241 w 3455081"/>
              <a:gd name="connsiteY136" fmla="*/ 1006453 h 2055866"/>
              <a:gd name="connsiteX137" fmla="*/ 2718652 w 3455081"/>
              <a:gd name="connsiteY137" fmla="*/ 1024864 h 2055866"/>
              <a:gd name="connsiteX138" fmla="*/ 2730926 w 3455081"/>
              <a:gd name="connsiteY138" fmla="*/ 1043275 h 2055866"/>
              <a:gd name="connsiteX139" fmla="*/ 2749336 w 3455081"/>
              <a:gd name="connsiteY139" fmla="*/ 1055549 h 2055866"/>
              <a:gd name="connsiteX140" fmla="*/ 2780021 w 3455081"/>
              <a:gd name="connsiteY140" fmla="*/ 1086233 h 2055866"/>
              <a:gd name="connsiteX141" fmla="*/ 2835253 w 3455081"/>
              <a:gd name="connsiteY141" fmla="*/ 1123055 h 2055866"/>
              <a:gd name="connsiteX142" fmla="*/ 2902759 w 3455081"/>
              <a:gd name="connsiteY142" fmla="*/ 1116918 h 2055866"/>
              <a:gd name="connsiteX143" fmla="*/ 2939581 w 3455081"/>
              <a:gd name="connsiteY143" fmla="*/ 1104644 h 2055866"/>
              <a:gd name="connsiteX144" fmla="*/ 2957991 w 3455081"/>
              <a:gd name="connsiteY144" fmla="*/ 1092370 h 2055866"/>
              <a:gd name="connsiteX145" fmla="*/ 3037771 w 3455081"/>
              <a:gd name="connsiteY145" fmla="*/ 1092370 h 2055866"/>
              <a:gd name="connsiteX146" fmla="*/ 3062319 w 3455081"/>
              <a:gd name="connsiteY146" fmla="*/ 1104644 h 2055866"/>
              <a:gd name="connsiteX147" fmla="*/ 3099140 w 3455081"/>
              <a:gd name="connsiteY147" fmla="*/ 1129192 h 2055866"/>
              <a:gd name="connsiteX148" fmla="*/ 3117551 w 3455081"/>
              <a:gd name="connsiteY148" fmla="*/ 1221245 h 2055866"/>
              <a:gd name="connsiteX149" fmla="*/ 3105277 w 3455081"/>
              <a:gd name="connsiteY149" fmla="*/ 1521954 h 2055866"/>
              <a:gd name="connsiteX150" fmla="*/ 3123688 w 3455081"/>
              <a:gd name="connsiteY150" fmla="*/ 1632419 h 2055866"/>
              <a:gd name="connsiteX151" fmla="*/ 3148236 w 3455081"/>
              <a:gd name="connsiteY151" fmla="*/ 1644692 h 2055866"/>
              <a:gd name="connsiteX152" fmla="*/ 3209605 w 3455081"/>
              <a:gd name="connsiteY152" fmla="*/ 1656966 h 2055866"/>
              <a:gd name="connsiteX153" fmla="*/ 3228016 w 3455081"/>
              <a:gd name="connsiteY153" fmla="*/ 1675377 h 2055866"/>
              <a:gd name="connsiteX154" fmla="*/ 3252563 w 3455081"/>
              <a:gd name="connsiteY154" fmla="*/ 1687651 h 2055866"/>
              <a:gd name="connsiteX155" fmla="*/ 3258700 w 3455081"/>
              <a:gd name="connsiteY155" fmla="*/ 1706061 h 2055866"/>
              <a:gd name="connsiteX156" fmla="*/ 3277111 w 3455081"/>
              <a:gd name="connsiteY156" fmla="*/ 1736746 h 2055866"/>
              <a:gd name="connsiteX157" fmla="*/ 3283248 w 3455081"/>
              <a:gd name="connsiteY157" fmla="*/ 1761294 h 2055866"/>
              <a:gd name="connsiteX158" fmla="*/ 3289385 w 3455081"/>
              <a:gd name="connsiteY158" fmla="*/ 1779704 h 2055866"/>
              <a:gd name="connsiteX159" fmla="*/ 3307796 w 3455081"/>
              <a:gd name="connsiteY159" fmla="*/ 1859484 h 2055866"/>
              <a:gd name="connsiteX160" fmla="*/ 3320069 w 3455081"/>
              <a:gd name="connsiteY160" fmla="*/ 1890169 h 2055866"/>
              <a:gd name="connsiteX161" fmla="*/ 3332343 w 3455081"/>
              <a:gd name="connsiteY161" fmla="*/ 1933127 h 2055866"/>
              <a:gd name="connsiteX162" fmla="*/ 3344617 w 3455081"/>
              <a:gd name="connsiteY162" fmla="*/ 1951538 h 2055866"/>
              <a:gd name="connsiteX163" fmla="*/ 3375302 w 3455081"/>
              <a:gd name="connsiteY163" fmla="*/ 1994496 h 2055866"/>
              <a:gd name="connsiteX164" fmla="*/ 3412123 w 3455081"/>
              <a:gd name="connsiteY164" fmla="*/ 2019044 h 2055866"/>
              <a:gd name="connsiteX165" fmla="*/ 3436671 w 3455081"/>
              <a:gd name="connsiteY165" fmla="*/ 2049729 h 2055866"/>
              <a:gd name="connsiteX166" fmla="*/ 3455081 w 3455081"/>
              <a:gd name="connsiteY166" fmla="*/ 2055866 h 2055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</a:cxnLst>
            <a:rect l="l" t="t" r="r" b="b"/>
            <a:pathLst>
              <a:path w="3455081" h="2055866">
                <a:moveTo>
                  <a:pt x="0" y="2012907"/>
                </a:moveTo>
                <a:lnTo>
                  <a:pt x="0" y="2012907"/>
                </a:lnTo>
                <a:cubicBezTo>
                  <a:pt x="2045" y="1994496"/>
                  <a:pt x="3091" y="1975947"/>
                  <a:pt x="6136" y="1957675"/>
                </a:cubicBezTo>
                <a:cubicBezTo>
                  <a:pt x="7199" y="1951294"/>
                  <a:pt x="11418" y="1945676"/>
                  <a:pt x="12273" y="1939264"/>
                </a:cubicBezTo>
                <a:cubicBezTo>
                  <a:pt x="15529" y="1914847"/>
                  <a:pt x="14756" y="1889981"/>
                  <a:pt x="18410" y="1865621"/>
                </a:cubicBezTo>
                <a:cubicBezTo>
                  <a:pt x="19202" y="1860342"/>
                  <a:pt x="36563" y="1789296"/>
                  <a:pt x="42958" y="1779704"/>
                </a:cubicBezTo>
                <a:lnTo>
                  <a:pt x="55232" y="1761294"/>
                </a:lnTo>
                <a:cubicBezTo>
                  <a:pt x="57278" y="1751066"/>
                  <a:pt x="58625" y="1740672"/>
                  <a:pt x="61369" y="1730609"/>
                </a:cubicBezTo>
                <a:cubicBezTo>
                  <a:pt x="61372" y="1730596"/>
                  <a:pt x="76709" y="1684588"/>
                  <a:pt x="79779" y="1675377"/>
                </a:cubicBezTo>
                <a:lnTo>
                  <a:pt x="85916" y="1656966"/>
                </a:lnTo>
                <a:cubicBezTo>
                  <a:pt x="87962" y="1650829"/>
                  <a:pt x="90989" y="1644936"/>
                  <a:pt x="92053" y="1638555"/>
                </a:cubicBezTo>
                <a:cubicBezTo>
                  <a:pt x="97203" y="1607653"/>
                  <a:pt x="100269" y="1583223"/>
                  <a:pt x="110464" y="1552639"/>
                </a:cubicBezTo>
                <a:lnTo>
                  <a:pt x="122738" y="1515817"/>
                </a:lnTo>
                <a:cubicBezTo>
                  <a:pt x="124784" y="1509680"/>
                  <a:pt x="127306" y="1503682"/>
                  <a:pt x="128875" y="1497406"/>
                </a:cubicBezTo>
                <a:cubicBezTo>
                  <a:pt x="130921" y="1489224"/>
                  <a:pt x="133358" y="1481129"/>
                  <a:pt x="135012" y="1472859"/>
                </a:cubicBezTo>
                <a:cubicBezTo>
                  <a:pt x="137452" y="1460657"/>
                  <a:pt x="138450" y="1448184"/>
                  <a:pt x="141149" y="1436037"/>
                </a:cubicBezTo>
                <a:cubicBezTo>
                  <a:pt x="142552" y="1429722"/>
                  <a:pt x="145583" y="1423868"/>
                  <a:pt x="147285" y="1417627"/>
                </a:cubicBezTo>
                <a:cubicBezTo>
                  <a:pt x="151723" y="1401352"/>
                  <a:pt x="154224" y="1384534"/>
                  <a:pt x="159559" y="1368531"/>
                </a:cubicBezTo>
                <a:cubicBezTo>
                  <a:pt x="161605" y="1362394"/>
                  <a:pt x="162803" y="1355907"/>
                  <a:pt x="165696" y="1350121"/>
                </a:cubicBezTo>
                <a:cubicBezTo>
                  <a:pt x="168995" y="1343524"/>
                  <a:pt x="174974" y="1338450"/>
                  <a:pt x="177970" y="1331710"/>
                </a:cubicBezTo>
                <a:cubicBezTo>
                  <a:pt x="183225" y="1319887"/>
                  <a:pt x="186153" y="1307162"/>
                  <a:pt x="190244" y="1294888"/>
                </a:cubicBezTo>
                <a:cubicBezTo>
                  <a:pt x="192290" y="1288751"/>
                  <a:pt x="192793" y="1281860"/>
                  <a:pt x="196381" y="1276478"/>
                </a:cubicBezTo>
                <a:cubicBezTo>
                  <a:pt x="204563" y="1264204"/>
                  <a:pt x="216263" y="1253650"/>
                  <a:pt x="220928" y="1239656"/>
                </a:cubicBezTo>
                <a:cubicBezTo>
                  <a:pt x="222974" y="1233519"/>
                  <a:pt x="225288" y="1227465"/>
                  <a:pt x="227065" y="1221245"/>
                </a:cubicBezTo>
                <a:cubicBezTo>
                  <a:pt x="229382" y="1213135"/>
                  <a:pt x="229017" y="1204021"/>
                  <a:pt x="233202" y="1196698"/>
                </a:cubicBezTo>
                <a:cubicBezTo>
                  <a:pt x="237508" y="1189163"/>
                  <a:pt x="245476" y="1184424"/>
                  <a:pt x="251613" y="1178287"/>
                </a:cubicBezTo>
                <a:cubicBezTo>
                  <a:pt x="267039" y="1132010"/>
                  <a:pt x="246230" y="1189052"/>
                  <a:pt x="270024" y="1141466"/>
                </a:cubicBezTo>
                <a:cubicBezTo>
                  <a:pt x="272917" y="1135680"/>
                  <a:pt x="273019" y="1128710"/>
                  <a:pt x="276161" y="1123055"/>
                </a:cubicBezTo>
                <a:cubicBezTo>
                  <a:pt x="283325" y="1110160"/>
                  <a:pt x="296043" y="1100227"/>
                  <a:pt x="300708" y="1086233"/>
                </a:cubicBezTo>
                <a:cubicBezTo>
                  <a:pt x="311510" y="1053829"/>
                  <a:pt x="303257" y="1073205"/>
                  <a:pt x="331393" y="1031001"/>
                </a:cubicBezTo>
                <a:cubicBezTo>
                  <a:pt x="343667" y="1012590"/>
                  <a:pt x="341621" y="1010545"/>
                  <a:pt x="362077" y="1000317"/>
                </a:cubicBezTo>
                <a:cubicBezTo>
                  <a:pt x="367863" y="997424"/>
                  <a:pt x="374351" y="996226"/>
                  <a:pt x="380488" y="994180"/>
                </a:cubicBezTo>
                <a:cubicBezTo>
                  <a:pt x="415390" y="959278"/>
                  <a:pt x="381783" y="987396"/>
                  <a:pt x="417310" y="969632"/>
                </a:cubicBezTo>
                <a:cubicBezTo>
                  <a:pt x="423907" y="966334"/>
                  <a:pt x="428789" y="959879"/>
                  <a:pt x="435720" y="957358"/>
                </a:cubicBezTo>
                <a:cubicBezTo>
                  <a:pt x="451573" y="951593"/>
                  <a:pt x="468813" y="950419"/>
                  <a:pt x="484816" y="945084"/>
                </a:cubicBezTo>
                <a:lnTo>
                  <a:pt x="521637" y="932810"/>
                </a:lnTo>
                <a:cubicBezTo>
                  <a:pt x="538002" y="934856"/>
                  <a:pt x="554464" y="936236"/>
                  <a:pt x="570732" y="938947"/>
                </a:cubicBezTo>
                <a:cubicBezTo>
                  <a:pt x="593753" y="942784"/>
                  <a:pt x="593263" y="945384"/>
                  <a:pt x="613691" y="951221"/>
                </a:cubicBezTo>
                <a:cubicBezTo>
                  <a:pt x="621801" y="953538"/>
                  <a:pt x="630237" y="954691"/>
                  <a:pt x="638238" y="957358"/>
                </a:cubicBezTo>
                <a:cubicBezTo>
                  <a:pt x="648689" y="960842"/>
                  <a:pt x="658608" y="965764"/>
                  <a:pt x="668923" y="969632"/>
                </a:cubicBezTo>
                <a:cubicBezTo>
                  <a:pt x="674980" y="971903"/>
                  <a:pt x="681197" y="973723"/>
                  <a:pt x="687334" y="975769"/>
                </a:cubicBezTo>
                <a:cubicBezTo>
                  <a:pt x="693471" y="981906"/>
                  <a:pt x="698894" y="988852"/>
                  <a:pt x="705745" y="994180"/>
                </a:cubicBezTo>
                <a:cubicBezTo>
                  <a:pt x="717389" y="1003236"/>
                  <a:pt x="732136" y="1008296"/>
                  <a:pt x="742566" y="1018727"/>
                </a:cubicBezTo>
                <a:lnTo>
                  <a:pt x="779387" y="1055549"/>
                </a:lnTo>
                <a:lnTo>
                  <a:pt x="797798" y="1073959"/>
                </a:lnTo>
                <a:cubicBezTo>
                  <a:pt x="803202" y="1090170"/>
                  <a:pt x="812656" y="1123916"/>
                  <a:pt x="828483" y="1129192"/>
                </a:cubicBezTo>
                <a:lnTo>
                  <a:pt x="865304" y="1141466"/>
                </a:lnTo>
                <a:cubicBezTo>
                  <a:pt x="871441" y="1143512"/>
                  <a:pt x="877372" y="1146333"/>
                  <a:pt x="883715" y="1147602"/>
                </a:cubicBezTo>
                <a:lnTo>
                  <a:pt x="914400" y="1153739"/>
                </a:lnTo>
                <a:cubicBezTo>
                  <a:pt x="945084" y="1151693"/>
                  <a:pt x="976010" y="1151951"/>
                  <a:pt x="1006453" y="1147602"/>
                </a:cubicBezTo>
                <a:cubicBezTo>
                  <a:pt x="1019261" y="1145772"/>
                  <a:pt x="1043275" y="1135329"/>
                  <a:pt x="1043275" y="1135329"/>
                </a:cubicBezTo>
                <a:cubicBezTo>
                  <a:pt x="1051457" y="1129192"/>
                  <a:pt x="1059149" y="1122339"/>
                  <a:pt x="1067822" y="1116918"/>
                </a:cubicBezTo>
                <a:cubicBezTo>
                  <a:pt x="1085155" y="1106085"/>
                  <a:pt x="1092884" y="1104473"/>
                  <a:pt x="1110781" y="1098507"/>
                </a:cubicBezTo>
                <a:cubicBezTo>
                  <a:pt x="1116918" y="1094416"/>
                  <a:pt x="1124584" y="1091992"/>
                  <a:pt x="1129191" y="1086233"/>
                </a:cubicBezTo>
                <a:cubicBezTo>
                  <a:pt x="1133232" y="1081182"/>
                  <a:pt x="1132435" y="1073609"/>
                  <a:pt x="1135328" y="1067823"/>
                </a:cubicBezTo>
                <a:cubicBezTo>
                  <a:pt x="1138627" y="1061226"/>
                  <a:pt x="1143943" y="1055816"/>
                  <a:pt x="1147602" y="1049412"/>
                </a:cubicBezTo>
                <a:cubicBezTo>
                  <a:pt x="1152141" y="1041469"/>
                  <a:pt x="1155337" y="1032807"/>
                  <a:pt x="1159876" y="1024864"/>
                </a:cubicBezTo>
                <a:cubicBezTo>
                  <a:pt x="1163535" y="1018460"/>
                  <a:pt x="1168851" y="1013050"/>
                  <a:pt x="1172150" y="1006453"/>
                </a:cubicBezTo>
                <a:cubicBezTo>
                  <a:pt x="1176251" y="998251"/>
                  <a:pt x="1182851" y="970575"/>
                  <a:pt x="1184424" y="963495"/>
                </a:cubicBezTo>
                <a:cubicBezTo>
                  <a:pt x="1195931" y="911715"/>
                  <a:pt x="1186886" y="945034"/>
                  <a:pt x="1196698" y="871441"/>
                </a:cubicBezTo>
                <a:cubicBezTo>
                  <a:pt x="1201377" y="836346"/>
                  <a:pt x="1201226" y="849454"/>
                  <a:pt x="1208971" y="822346"/>
                </a:cubicBezTo>
                <a:cubicBezTo>
                  <a:pt x="1211288" y="814236"/>
                  <a:pt x="1212684" y="805877"/>
                  <a:pt x="1215108" y="797798"/>
                </a:cubicBezTo>
                <a:cubicBezTo>
                  <a:pt x="1218826" y="785406"/>
                  <a:pt x="1224244" y="773528"/>
                  <a:pt x="1227382" y="760977"/>
                </a:cubicBezTo>
                <a:cubicBezTo>
                  <a:pt x="1254056" y="654283"/>
                  <a:pt x="1225506" y="753395"/>
                  <a:pt x="1251930" y="687334"/>
                </a:cubicBezTo>
                <a:cubicBezTo>
                  <a:pt x="1256735" y="675321"/>
                  <a:pt x="1256441" y="660862"/>
                  <a:pt x="1264204" y="650512"/>
                </a:cubicBezTo>
                <a:cubicBezTo>
                  <a:pt x="1276478" y="634147"/>
                  <a:pt x="1289678" y="618438"/>
                  <a:pt x="1301025" y="601417"/>
                </a:cubicBezTo>
                <a:cubicBezTo>
                  <a:pt x="1305116" y="595280"/>
                  <a:pt x="1308577" y="588672"/>
                  <a:pt x="1313299" y="583006"/>
                </a:cubicBezTo>
                <a:cubicBezTo>
                  <a:pt x="1318855" y="576339"/>
                  <a:pt x="1325573" y="570733"/>
                  <a:pt x="1331710" y="564596"/>
                </a:cubicBezTo>
                <a:cubicBezTo>
                  <a:pt x="1333756" y="558459"/>
                  <a:pt x="1333706" y="551155"/>
                  <a:pt x="1337847" y="546185"/>
                </a:cubicBezTo>
                <a:cubicBezTo>
                  <a:pt x="1356855" y="523375"/>
                  <a:pt x="1359467" y="531336"/>
                  <a:pt x="1380805" y="521637"/>
                </a:cubicBezTo>
                <a:cubicBezTo>
                  <a:pt x="1397462" y="514066"/>
                  <a:pt x="1429900" y="497090"/>
                  <a:pt x="1429900" y="497090"/>
                </a:cubicBezTo>
                <a:cubicBezTo>
                  <a:pt x="1440128" y="499136"/>
                  <a:pt x="1451906" y="497441"/>
                  <a:pt x="1460585" y="503227"/>
                </a:cubicBezTo>
                <a:cubicBezTo>
                  <a:pt x="1477435" y="514460"/>
                  <a:pt x="1491392" y="529985"/>
                  <a:pt x="1503543" y="546185"/>
                </a:cubicBezTo>
                <a:cubicBezTo>
                  <a:pt x="1515817" y="562550"/>
                  <a:pt x="1531217" y="576983"/>
                  <a:pt x="1540365" y="595280"/>
                </a:cubicBezTo>
                <a:cubicBezTo>
                  <a:pt x="1549754" y="614059"/>
                  <a:pt x="1558645" y="630146"/>
                  <a:pt x="1564912" y="650512"/>
                </a:cubicBezTo>
                <a:cubicBezTo>
                  <a:pt x="1569873" y="666635"/>
                  <a:pt x="1569642" y="684520"/>
                  <a:pt x="1577186" y="699608"/>
                </a:cubicBezTo>
                <a:cubicBezTo>
                  <a:pt x="1581277" y="707790"/>
                  <a:pt x="1585856" y="715747"/>
                  <a:pt x="1589460" y="724155"/>
                </a:cubicBezTo>
                <a:cubicBezTo>
                  <a:pt x="1595766" y="738868"/>
                  <a:pt x="1597285" y="751544"/>
                  <a:pt x="1601734" y="767114"/>
                </a:cubicBezTo>
                <a:cubicBezTo>
                  <a:pt x="1609835" y="795468"/>
                  <a:pt x="1610441" y="789380"/>
                  <a:pt x="1632418" y="822346"/>
                </a:cubicBezTo>
                <a:cubicBezTo>
                  <a:pt x="1636509" y="828483"/>
                  <a:pt x="1637695" y="838425"/>
                  <a:pt x="1644692" y="840757"/>
                </a:cubicBezTo>
                <a:lnTo>
                  <a:pt x="1681514" y="853031"/>
                </a:lnTo>
                <a:cubicBezTo>
                  <a:pt x="1699925" y="850985"/>
                  <a:pt x="1718696" y="851059"/>
                  <a:pt x="1736746" y="846894"/>
                </a:cubicBezTo>
                <a:cubicBezTo>
                  <a:pt x="1755090" y="842661"/>
                  <a:pt x="1768073" y="829778"/>
                  <a:pt x="1779704" y="816209"/>
                </a:cubicBezTo>
                <a:cubicBezTo>
                  <a:pt x="1786361" y="808443"/>
                  <a:pt x="1791380" y="799359"/>
                  <a:pt x="1798115" y="791661"/>
                </a:cubicBezTo>
                <a:cubicBezTo>
                  <a:pt x="1805735" y="782952"/>
                  <a:pt x="1814480" y="775296"/>
                  <a:pt x="1822663" y="767114"/>
                </a:cubicBezTo>
                <a:cubicBezTo>
                  <a:pt x="1828800" y="754840"/>
                  <a:pt x="1834013" y="742059"/>
                  <a:pt x="1841073" y="730292"/>
                </a:cubicBezTo>
                <a:cubicBezTo>
                  <a:pt x="1846335" y="721521"/>
                  <a:pt x="1854409" y="714625"/>
                  <a:pt x="1859484" y="705745"/>
                </a:cubicBezTo>
                <a:cubicBezTo>
                  <a:pt x="1862694" y="700128"/>
                  <a:pt x="1862728" y="693120"/>
                  <a:pt x="1865621" y="687334"/>
                </a:cubicBezTo>
                <a:cubicBezTo>
                  <a:pt x="1868920" y="680737"/>
                  <a:pt x="1874899" y="675663"/>
                  <a:pt x="1877895" y="668923"/>
                </a:cubicBezTo>
                <a:cubicBezTo>
                  <a:pt x="1883150" y="657100"/>
                  <a:pt x="1886078" y="644376"/>
                  <a:pt x="1890169" y="632102"/>
                </a:cubicBezTo>
                <a:cubicBezTo>
                  <a:pt x="1896020" y="614550"/>
                  <a:pt x="1898588" y="608414"/>
                  <a:pt x="1902442" y="589143"/>
                </a:cubicBezTo>
                <a:cubicBezTo>
                  <a:pt x="1904882" y="576942"/>
                  <a:pt x="1906533" y="564596"/>
                  <a:pt x="1908579" y="552322"/>
                </a:cubicBezTo>
                <a:cubicBezTo>
                  <a:pt x="1910625" y="527774"/>
                  <a:pt x="1912896" y="503244"/>
                  <a:pt x="1914716" y="478679"/>
                </a:cubicBezTo>
                <a:cubicBezTo>
                  <a:pt x="1918364" y="429427"/>
                  <a:pt x="1920371" y="374899"/>
                  <a:pt x="1926990" y="325256"/>
                </a:cubicBezTo>
                <a:cubicBezTo>
                  <a:pt x="1928369" y="314917"/>
                  <a:pt x="1931541" y="304881"/>
                  <a:pt x="1933127" y="294572"/>
                </a:cubicBezTo>
                <a:cubicBezTo>
                  <a:pt x="1935635" y="278271"/>
                  <a:pt x="1936932" y="261803"/>
                  <a:pt x="1939264" y="245476"/>
                </a:cubicBezTo>
                <a:cubicBezTo>
                  <a:pt x="1941024" y="233158"/>
                  <a:pt x="1943947" y="221013"/>
                  <a:pt x="1945401" y="208655"/>
                </a:cubicBezTo>
                <a:cubicBezTo>
                  <a:pt x="1948041" y="186215"/>
                  <a:pt x="1945788" y="163000"/>
                  <a:pt x="1951538" y="141149"/>
                </a:cubicBezTo>
                <a:cubicBezTo>
                  <a:pt x="1956194" y="123455"/>
                  <a:pt x="1969290" y="109041"/>
                  <a:pt x="1976085" y="92053"/>
                </a:cubicBezTo>
                <a:cubicBezTo>
                  <a:pt x="1980176" y="81825"/>
                  <a:pt x="1984491" y="71684"/>
                  <a:pt x="1988359" y="61369"/>
                </a:cubicBezTo>
                <a:cubicBezTo>
                  <a:pt x="1990630" y="55312"/>
                  <a:pt x="1991286" y="48575"/>
                  <a:pt x="1994496" y="42958"/>
                </a:cubicBezTo>
                <a:cubicBezTo>
                  <a:pt x="2004994" y="24587"/>
                  <a:pt x="2016807" y="14510"/>
                  <a:pt x="2031318" y="0"/>
                </a:cubicBezTo>
                <a:cubicBezTo>
                  <a:pt x="2043303" y="35957"/>
                  <a:pt x="2043945" y="32809"/>
                  <a:pt x="2049728" y="67506"/>
                </a:cubicBezTo>
                <a:cubicBezTo>
                  <a:pt x="2059130" y="123919"/>
                  <a:pt x="2050240" y="93588"/>
                  <a:pt x="2062002" y="128875"/>
                </a:cubicBezTo>
                <a:cubicBezTo>
                  <a:pt x="2066095" y="165715"/>
                  <a:pt x="2067389" y="186497"/>
                  <a:pt x="2074276" y="220929"/>
                </a:cubicBezTo>
                <a:cubicBezTo>
                  <a:pt x="2075930" y="229199"/>
                  <a:pt x="2078583" y="237243"/>
                  <a:pt x="2080413" y="245476"/>
                </a:cubicBezTo>
                <a:cubicBezTo>
                  <a:pt x="2082676" y="255658"/>
                  <a:pt x="2084020" y="266042"/>
                  <a:pt x="2086550" y="276161"/>
                </a:cubicBezTo>
                <a:cubicBezTo>
                  <a:pt x="2088119" y="282437"/>
                  <a:pt x="2091284" y="288257"/>
                  <a:pt x="2092687" y="294572"/>
                </a:cubicBezTo>
                <a:cubicBezTo>
                  <a:pt x="2095386" y="306719"/>
                  <a:pt x="2096384" y="319192"/>
                  <a:pt x="2098824" y="331393"/>
                </a:cubicBezTo>
                <a:cubicBezTo>
                  <a:pt x="2106966" y="372100"/>
                  <a:pt x="2103956" y="340201"/>
                  <a:pt x="2111098" y="386625"/>
                </a:cubicBezTo>
                <a:cubicBezTo>
                  <a:pt x="2113606" y="402926"/>
                  <a:pt x="2114523" y="419453"/>
                  <a:pt x="2117234" y="435721"/>
                </a:cubicBezTo>
                <a:cubicBezTo>
                  <a:pt x="2118620" y="444040"/>
                  <a:pt x="2121541" y="452035"/>
                  <a:pt x="2123371" y="460268"/>
                </a:cubicBezTo>
                <a:cubicBezTo>
                  <a:pt x="2125634" y="470450"/>
                  <a:pt x="2127245" y="480771"/>
                  <a:pt x="2129508" y="490953"/>
                </a:cubicBezTo>
                <a:cubicBezTo>
                  <a:pt x="2131338" y="499186"/>
                  <a:pt x="2133815" y="507267"/>
                  <a:pt x="2135645" y="515500"/>
                </a:cubicBezTo>
                <a:cubicBezTo>
                  <a:pt x="2137908" y="525682"/>
                  <a:pt x="2139519" y="536002"/>
                  <a:pt x="2141782" y="546185"/>
                </a:cubicBezTo>
                <a:cubicBezTo>
                  <a:pt x="2143612" y="554419"/>
                  <a:pt x="2146532" y="562413"/>
                  <a:pt x="2147919" y="570733"/>
                </a:cubicBezTo>
                <a:cubicBezTo>
                  <a:pt x="2151670" y="593241"/>
                  <a:pt x="2151971" y="635109"/>
                  <a:pt x="2166330" y="656649"/>
                </a:cubicBezTo>
                <a:cubicBezTo>
                  <a:pt x="2174512" y="668923"/>
                  <a:pt x="2184280" y="680277"/>
                  <a:pt x="2190877" y="693471"/>
                </a:cubicBezTo>
                <a:cubicBezTo>
                  <a:pt x="2194968" y="701654"/>
                  <a:pt x="2199547" y="709610"/>
                  <a:pt x="2203151" y="718019"/>
                </a:cubicBezTo>
                <a:cubicBezTo>
                  <a:pt x="2210638" y="735488"/>
                  <a:pt x="2206820" y="740098"/>
                  <a:pt x="2221562" y="754840"/>
                </a:cubicBezTo>
                <a:cubicBezTo>
                  <a:pt x="2226777" y="760055"/>
                  <a:pt x="2233836" y="763023"/>
                  <a:pt x="2239973" y="767114"/>
                </a:cubicBezTo>
                <a:cubicBezTo>
                  <a:pt x="2253793" y="808575"/>
                  <a:pt x="2234627" y="763634"/>
                  <a:pt x="2264520" y="797798"/>
                </a:cubicBezTo>
                <a:cubicBezTo>
                  <a:pt x="2274234" y="808900"/>
                  <a:pt x="2289068" y="834620"/>
                  <a:pt x="2289068" y="834620"/>
                </a:cubicBezTo>
                <a:cubicBezTo>
                  <a:pt x="2434037" y="823468"/>
                  <a:pt x="2330662" y="844508"/>
                  <a:pt x="2387259" y="816209"/>
                </a:cubicBezTo>
                <a:cubicBezTo>
                  <a:pt x="2411632" y="804022"/>
                  <a:pt x="2401466" y="817899"/>
                  <a:pt x="2424080" y="797798"/>
                </a:cubicBezTo>
                <a:cubicBezTo>
                  <a:pt x="2437054" y="786266"/>
                  <a:pt x="2446460" y="770606"/>
                  <a:pt x="2460902" y="760977"/>
                </a:cubicBezTo>
                <a:lnTo>
                  <a:pt x="2497723" y="736429"/>
                </a:lnTo>
                <a:lnTo>
                  <a:pt x="2516134" y="724155"/>
                </a:lnTo>
                <a:cubicBezTo>
                  <a:pt x="2524316" y="726201"/>
                  <a:pt x="2533137" y="726520"/>
                  <a:pt x="2540681" y="730292"/>
                </a:cubicBezTo>
                <a:cubicBezTo>
                  <a:pt x="2549829" y="734866"/>
                  <a:pt x="2556906" y="742758"/>
                  <a:pt x="2565229" y="748703"/>
                </a:cubicBezTo>
                <a:cubicBezTo>
                  <a:pt x="2571231" y="752990"/>
                  <a:pt x="2577503" y="756886"/>
                  <a:pt x="2583640" y="760977"/>
                </a:cubicBezTo>
                <a:cubicBezTo>
                  <a:pt x="2596805" y="800471"/>
                  <a:pt x="2579456" y="757575"/>
                  <a:pt x="2608187" y="797798"/>
                </a:cubicBezTo>
                <a:cubicBezTo>
                  <a:pt x="2613504" y="805242"/>
                  <a:pt x="2615922" y="814403"/>
                  <a:pt x="2620461" y="822346"/>
                </a:cubicBezTo>
                <a:cubicBezTo>
                  <a:pt x="2624120" y="828750"/>
                  <a:pt x="2628644" y="834620"/>
                  <a:pt x="2632735" y="840757"/>
                </a:cubicBezTo>
                <a:cubicBezTo>
                  <a:pt x="2650381" y="911338"/>
                  <a:pt x="2621790" y="804521"/>
                  <a:pt x="2657283" y="902126"/>
                </a:cubicBezTo>
                <a:cubicBezTo>
                  <a:pt x="2662622" y="916807"/>
                  <a:pt x="2662873" y="942319"/>
                  <a:pt x="2669557" y="957358"/>
                </a:cubicBezTo>
                <a:cubicBezTo>
                  <a:pt x="2670701" y="959931"/>
                  <a:pt x="2694373" y="999411"/>
                  <a:pt x="2700241" y="1006453"/>
                </a:cubicBezTo>
                <a:cubicBezTo>
                  <a:pt x="2705797" y="1013120"/>
                  <a:pt x="2713096" y="1018197"/>
                  <a:pt x="2718652" y="1024864"/>
                </a:cubicBezTo>
                <a:cubicBezTo>
                  <a:pt x="2723374" y="1030530"/>
                  <a:pt x="2725711" y="1038059"/>
                  <a:pt x="2730926" y="1043275"/>
                </a:cubicBezTo>
                <a:cubicBezTo>
                  <a:pt x="2736141" y="1048490"/>
                  <a:pt x="2743785" y="1050692"/>
                  <a:pt x="2749336" y="1055549"/>
                </a:cubicBezTo>
                <a:cubicBezTo>
                  <a:pt x="2760222" y="1065074"/>
                  <a:pt x="2769210" y="1076623"/>
                  <a:pt x="2780021" y="1086233"/>
                </a:cubicBezTo>
                <a:cubicBezTo>
                  <a:pt x="2797722" y="1101967"/>
                  <a:pt x="2814911" y="1110850"/>
                  <a:pt x="2835253" y="1123055"/>
                </a:cubicBezTo>
                <a:cubicBezTo>
                  <a:pt x="2857755" y="1121009"/>
                  <a:pt x="2880508" y="1120845"/>
                  <a:pt x="2902759" y="1116918"/>
                </a:cubicBezTo>
                <a:cubicBezTo>
                  <a:pt x="2915500" y="1114670"/>
                  <a:pt x="2939581" y="1104644"/>
                  <a:pt x="2939581" y="1104644"/>
                </a:cubicBezTo>
                <a:cubicBezTo>
                  <a:pt x="2945718" y="1100553"/>
                  <a:pt x="2951394" y="1095668"/>
                  <a:pt x="2957991" y="1092370"/>
                </a:cubicBezTo>
                <a:cubicBezTo>
                  <a:pt x="2985373" y="1078679"/>
                  <a:pt x="3003437" y="1088937"/>
                  <a:pt x="3037771" y="1092370"/>
                </a:cubicBezTo>
                <a:cubicBezTo>
                  <a:pt x="3045954" y="1096461"/>
                  <a:pt x="3054474" y="1099937"/>
                  <a:pt x="3062319" y="1104644"/>
                </a:cubicBezTo>
                <a:cubicBezTo>
                  <a:pt x="3074968" y="1112234"/>
                  <a:pt x="3099140" y="1129192"/>
                  <a:pt x="3099140" y="1129192"/>
                </a:cubicBezTo>
                <a:cubicBezTo>
                  <a:pt x="3100112" y="1133565"/>
                  <a:pt x="3117551" y="1207389"/>
                  <a:pt x="3117551" y="1221245"/>
                </a:cubicBezTo>
                <a:cubicBezTo>
                  <a:pt x="3117551" y="1414498"/>
                  <a:pt x="3117638" y="1398341"/>
                  <a:pt x="3105277" y="1521954"/>
                </a:cubicBezTo>
                <a:cubicBezTo>
                  <a:pt x="3106520" y="1536865"/>
                  <a:pt x="3106759" y="1609848"/>
                  <a:pt x="3123688" y="1632419"/>
                </a:cubicBezTo>
                <a:cubicBezTo>
                  <a:pt x="3129177" y="1639738"/>
                  <a:pt x="3139670" y="1641480"/>
                  <a:pt x="3148236" y="1644692"/>
                </a:cubicBezTo>
                <a:cubicBezTo>
                  <a:pt x="3162886" y="1650186"/>
                  <a:pt x="3196875" y="1654844"/>
                  <a:pt x="3209605" y="1656966"/>
                </a:cubicBezTo>
                <a:cubicBezTo>
                  <a:pt x="3215742" y="1663103"/>
                  <a:pt x="3220954" y="1670332"/>
                  <a:pt x="3228016" y="1675377"/>
                </a:cubicBezTo>
                <a:cubicBezTo>
                  <a:pt x="3235460" y="1680694"/>
                  <a:pt x="3246094" y="1681182"/>
                  <a:pt x="3252563" y="1687651"/>
                </a:cubicBezTo>
                <a:cubicBezTo>
                  <a:pt x="3257137" y="1692225"/>
                  <a:pt x="3255807" y="1700275"/>
                  <a:pt x="3258700" y="1706061"/>
                </a:cubicBezTo>
                <a:cubicBezTo>
                  <a:pt x="3264035" y="1716730"/>
                  <a:pt x="3270974" y="1726518"/>
                  <a:pt x="3277111" y="1736746"/>
                </a:cubicBezTo>
                <a:cubicBezTo>
                  <a:pt x="3279157" y="1744929"/>
                  <a:pt x="3280931" y="1753184"/>
                  <a:pt x="3283248" y="1761294"/>
                </a:cubicBezTo>
                <a:cubicBezTo>
                  <a:pt x="3285025" y="1767514"/>
                  <a:pt x="3287816" y="1773428"/>
                  <a:pt x="3289385" y="1779704"/>
                </a:cubicBezTo>
                <a:cubicBezTo>
                  <a:pt x="3295975" y="1806062"/>
                  <a:pt x="3297610" y="1834017"/>
                  <a:pt x="3307796" y="1859484"/>
                </a:cubicBezTo>
                <a:cubicBezTo>
                  <a:pt x="3311887" y="1869712"/>
                  <a:pt x="3316586" y="1879718"/>
                  <a:pt x="3320069" y="1890169"/>
                </a:cubicBezTo>
                <a:cubicBezTo>
                  <a:pt x="3324002" y="1901967"/>
                  <a:pt x="3326433" y="1921306"/>
                  <a:pt x="3332343" y="1933127"/>
                </a:cubicBezTo>
                <a:cubicBezTo>
                  <a:pt x="3335642" y="1939724"/>
                  <a:pt x="3341621" y="1944798"/>
                  <a:pt x="3344617" y="1951538"/>
                </a:cubicBezTo>
                <a:cubicBezTo>
                  <a:pt x="3364540" y="1996364"/>
                  <a:pt x="3341816" y="1983334"/>
                  <a:pt x="3375302" y="1994496"/>
                </a:cubicBezTo>
                <a:cubicBezTo>
                  <a:pt x="3387576" y="2002679"/>
                  <a:pt x="3403940" y="2006770"/>
                  <a:pt x="3412123" y="2019044"/>
                </a:cubicBezTo>
                <a:cubicBezTo>
                  <a:pt x="3427607" y="2042269"/>
                  <a:pt x="3419182" y="2032240"/>
                  <a:pt x="3436671" y="2049729"/>
                </a:cubicBezTo>
                <a:lnTo>
                  <a:pt x="3455081" y="2055866"/>
                </a:lnTo>
              </a:path>
            </a:pathLst>
          </a:cu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105400" y="5048549"/>
            <a:ext cx="3429000" cy="609600"/>
          </a:xfrm>
          <a:prstGeom prst="rect">
            <a:avLst/>
          </a:pr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35533" y="4376141"/>
            <a:ext cx="2603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BPA Resources/Obligation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562600" y="5073134"/>
            <a:ext cx="2242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BPA Resources (Block)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562599" y="4529003"/>
            <a:ext cx="2165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BPA Resources (Slice)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730710" y="3885830"/>
            <a:ext cx="4221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Slice/Block Customer Resources/Obligation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6793" y="1540531"/>
            <a:ext cx="89972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NW Power Act requires BPA to meet Net Requirements of requesting customers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Net Requirements = (Customer Load – Customer Resources) + Uncertainty/Variability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Uncertainty/Variability includes Resource Adequacy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Where is responsibility for planning for and serving long term/short term uncertainty?</a:t>
            </a:r>
          </a:p>
        </p:txBody>
      </p:sp>
      <p:sp>
        <p:nvSpPr>
          <p:cNvPr id="17" name="Freeform 16"/>
          <p:cNvSpPr/>
          <p:nvPr/>
        </p:nvSpPr>
        <p:spPr>
          <a:xfrm>
            <a:off x="5097937" y="4280611"/>
            <a:ext cx="3443927" cy="795647"/>
          </a:xfrm>
          <a:custGeom>
            <a:avLst/>
            <a:gdLst>
              <a:gd name="connsiteX0" fmla="*/ 0 w 3443927"/>
              <a:gd name="connsiteY0" fmla="*/ 748145 h 795647"/>
              <a:gd name="connsiteX1" fmla="*/ 0 w 3443927"/>
              <a:gd name="connsiteY1" fmla="*/ 748145 h 795647"/>
              <a:gd name="connsiteX2" fmla="*/ 23751 w 3443927"/>
              <a:gd name="connsiteY2" fmla="*/ 700644 h 795647"/>
              <a:gd name="connsiteX3" fmla="*/ 35626 w 3443927"/>
              <a:gd name="connsiteY3" fmla="*/ 605641 h 795647"/>
              <a:gd name="connsiteX4" fmla="*/ 41564 w 3443927"/>
              <a:gd name="connsiteY4" fmla="*/ 570016 h 795647"/>
              <a:gd name="connsiteX5" fmla="*/ 53439 w 3443927"/>
              <a:gd name="connsiteY5" fmla="*/ 522514 h 795647"/>
              <a:gd name="connsiteX6" fmla="*/ 59377 w 3443927"/>
              <a:gd name="connsiteY6" fmla="*/ 480951 h 795647"/>
              <a:gd name="connsiteX7" fmla="*/ 77190 w 3443927"/>
              <a:gd name="connsiteY7" fmla="*/ 391886 h 795647"/>
              <a:gd name="connsiteX8" fmla="*/ 89065 w 3443927"/>
              <a:gd name="connsiteY8" fmla="*/ 356260 h 795647"/>
              <a:gd name="connsiteX9" fmla="*/ 95003 w 3443927"/>
              <a:gd name="connsiteY9" fmla="*/ 338447 h 795647"/>
              <a:gd name="connsiteX10" fmla="*/ 112816 w 3443927"/>
              <a:gd name="connsiteY10" fmla="*/ 267195 h 795647"/>
              <a:gd name="connsiteX11" fmla="*/ 124691 w 3443927"/>
              <a:gd name="connsiteY11" fmla="*/ 255319 h 795647"/>
              <a:gd name="connsiteX12" fmla="*/ 130629 w 3443927"/>
              <a:gd name="connsiteY12" fmla="*/ 237506 h 795647"/>
              <a:gd name="connsiteX13" fmla="*/ 142504 w 3443927"/>
              <a:gd name="connsiteY13" fmla="*/ 172192 h 795647"/>
              <a:gd name="connsiteX14" fmla="*/ 160317 w 3443927"/>
              <a:gd name="connsiteY14" fmla="*/ 136566 h 795647"/>
              <a:gd name="connsiteX15" fmla="*/ 172192 w 3443927"/>
              <a:gd name="connsiteY15" fmla="*/ 100940 h 795647"/>
              <a:gd name="connsiteX16" fmla="*/ 201881 w 3443927"/>
              <a:gd name="connsiteY16" fmla="*/ 83127 h 795647"/>
              <a:gd name="connsiteX17" fmla="*/ 255320 w 3443927"/>
              <a:gd name="connsiteY17" fmla="*/ 59377 h 795647"/>
              <a:gd name="connsiteX18" fmla="*/ 273133 w 3443927"/>
              <a:gd name="connsiteY18" fmla="*/ 53439 h 795647"/>
              <a:gd name="connsiteX19" fmla="*/ 409699 w 3443927"/>
              <a:gd name="connsiteY19" fmla="*/ 41564 h 795647"/>
              <a:gd name="connsiteX20" fmla="*/ 564078 w 3443927"/>
              <a:gd name="connsiteY20" fmla="*/ 47501 h 795647"/>
              <a:gd name="connsiteX21" fmla="*/ 587829 w 3443927"/>
              <a:gd name="connsiteY21" fmla="*/ 53439 h 795647"/>
              <a:gd name="connsiteX22" fmla="*/ 635330 w 3443927"/>
              <a:gd name="connsiteY22" fmla="*/ 59377 h 795647"/>
              <a:gd name="connsiteX23" fmla="*/ 724395 w 3443927"/>
              <a:gd name="connsiteY23" fmla="*/ 89065 h 795647"/>
              <a:gd name="connsiteX24" fmla="*/ 742208 w 3443927"/>
              <a:gd name="connsiteY24" fmla="*/ 95003 h 795647"/>
              <a:gd name="connsiteX25" fmla="*/ 760021 w 3443927"/>
              <a:gd name="connsiteY25" fmla="*/ 100940 h 795647"/>
              <a:gd name="connsiteX26" fmla="*/ 777834 w 3443927"/>
              <a:gd name="connsiteY26" fmla="*/ 112816 h 795647"/>
              <a:gd name="connsiteX27" fmla="*/ 843148 w 3443927"/>
              <a:gd name="connsiteY27" fmla="*/ 130628 h 795647"/>
              <a:gd name="connsiteX28" fmla="*/ 878774 w 3443927"/>
              <a:gd name="connsiteY28" fmla="*/ 148441 h 795647"/>
              <a:gd name="connsiteX29" fmla="*/ 896587 w 3443927"/>
              <a:gd name="connsiteY29" fmla="*/ 154379 h 795647"/>
              <a:gd name="connsiteX30" fmla="*/ 950026 w 3443927"/>
              <a:gd name="connsiteY30" fmla="*/ 166254 h 795647"/>
              <a:gd name="connsiteX31" fmla="*/ 1021278 w 3443927"/>
              <a:gd name="connsiteY31" fmla="*/ 160317 h 795647"/>
              <a:gd name="connsiteX32" fmla="*/ 1086592 w 3443927"/>
              <a:gd name="connsiteY32" fmla="*/ 142504 h 795647"/>
              <a:gd name="connsiteX33" fmla="*/ 1104405 w 3443927"/>
              <a:gd name="connsiteY33" fmla="*/ 130628 h 795647"/>
              <a:gd name="connsiteX34" fmla="*/ 1140031 w 3443927"/>
              <a:gd name="connsiteY34" fmla="*/ 118753 h 795647"/>
              <a:gd name="connsiteX35" fmla="*/ 1169720 w 3443927"/>
              <a:gd name="connsiteY35" fmla="*/ 95003 h 795647"/>
              <a:gd name="connsiteX36" fmla="*/ 1187533 w 3443927"/>
              <a:gd name="connsiteY36" fmla="*/ 89065 h 795647"/>
              <a:gd name="connsiteX37" fmla="*/ 1223159 w 3443927"/>
              <a:gd name="connsiteY37" fmla="*/ 65314 h 795647"/>
              <a:gd name="connsiteX38" fmla="*/ 1240972 w 3443927"/>
              <a:gd name="connsiteY38" fmla="*/ 53439 h 795647"/>
              <a:gd name="connsiteX39" fmla="*/ 1300348 w 3443927"/>
              <a:gd name="connsiteY39" fmla="*/ 41564 h 795647"/>
              <a:gd name="connsiteX40" fmla="*/ 1335974 w 3443927"/>
              <a:gd name="connsiteY40" fmla="*/ 35626 h 795647"/>
              <a:gd name="connsiteX41" fmla="*/ 1353787 w 3443927"/>
              <a:gd name="connsiteY41" fmla="*/ 29688 h 795647"/>
              <a:gd name="connsiteX42" fmla="*/ 1413164 w 3443927"/>
              <a:gd name="connsiteY42" fmla="*/ 17813 h 795647"/>
              <a:gd name="connsiteX43" fmla="*/ 1632857 w 3443927"/>
              <a:gd name="connsiteY43" fmla="*/ 23751 h 795647"/>
              <a:gd name="connsiteX44" fmla="*/ 1680359 w 3443927"/>
              <a:gd name="connsiteY44" fmla="*/ 35626 h 795647"/>
              <a:gd name="connsiteX45" fmla="*/ 1698172 w 3443927"/>
              <a:gd name="connsiteY45" fmla="*/ 47501 h 795647"/>
              <a:gd name="connsiteX46" fmla="*/ 1733798 w 3443927"/>
              <a:gd name="connsiteY46" fmla="*/ 59377 h 795647"/>
              <a:gd name="connsiteX47" fmla="*/ 1751611 w 3443927"/>
              <a:gd name="connsiteY47" fmla="*/ 65314 h 795647"/>
              <a:gd name="connsiteX48" fmla="*/ 1810987 w 3443927"/>
              <a:gd name="connsiteY48" fmla="*/ 53439 h 795647"/>
              <a:gd name="connsiteX49" fmla="*/ 1840676 w 3443927"/>
              <a:gd name="connsiteY49" fmla="*/ 47501 h 795647"/>
              <a:gd name="connsiteX50" fmla="*/ 1858488 w 3443927"/>
              <a:gd name="connsiteY50" fmla="*/ 41564 h 795647"/>
              <a:gd name="connsiteX51" fmla="*/ 1888177 w 3443927"/>
              <a:gd name="connsiteY51" fmla="*/ 17813 h 795647"/>
              <a:gd name="connsiteX52" fmla="*/ 1923803 w 3443927"/>
              <a:gd name="connsiteY52" fmla="*/ 5938 h 795647"/>
              <a:gd name="connsiteX53" fmla="*/ 1941616 w 3443927"/>
              <a:gd name="connsiteY53" fmla="*/ 0 h 795647"/>
              <a:gd name="connsiteX54" fmla="*/ 2066307 w 3443927"/>
              <a:gd name="connsiteY54" fmla="*/ 5938 h 795647"/>
              <a:gd name="connsiteX55" fmla="*/ 2084120 w 3443927"/>
              <a:gd name="connsiteY55" fmla="*/ 17813 h 795647"/>
              <a:gd name="connsiteX56" fmla="*/ 2107870 w 3443927"/>
              <a:gd name="connsiteY56" fmla="*/ 23751 h 795647"/>
              <a:gd name="connsiteX57" fmla="*/ 2143496 w 3443927"/>
              <a:gd name="connsiteY57" fmla="*/ 35626 h 795647"/>
              <a:gd name="connsiteX58" fmla="*/ 2173185 w 3443927"/>
              <a:gd name="connsiteY58" fmla="*/ 53439 h 795647"/>
              <a:gd name="connsiteX59" fmla="*/ 2208811 w 3443927"/>
              <a:gd name="connsiteY59" fmla="*/ 71252 h 795647"/>
              <a:gd name="connsiteX60" fmla="*/ 2232561 w 3443927"/>
              <a:gd name="connsiteY60" fmla="*/ 95003 h 795647"/>
              <a:gd name="connsiteX61" fmla="*/ 2286000 w 3443927"/>
              <a:gd name="connsiteY61" fmla="*/ 130628 h 795647"/>
              <a:gd name="connsiteX62" fmla="*/ 2297876 w 3443927"/>
              <a:gd name="connsiteY62" fmla="*/ 142504 h 795647"/>
              <a:gd name="connsiteX63" fmla="*/ 2315688 w 3443927"/>
              <a:gd name="connsiteY63" fmla="*/ 148441 h 795647"/>
              <a:gd name="connsiteX64" fmla="*/ 2416629 w 3443927"/>
              <a:gd name="connsiteY64" fmla="*/ 154379 h 795647"/>
              <a:gd name="connsiteX65" fmla="*/ 2476005 w 3443927"/>
              <a:gd name="connsiteY65" fmla="*/ 166254 h 795647"/>
              <a:gd name="connsiteX66" fmla="*/ 2547257 w 3443927"/>
              <a:gd name="connsiteY66" fmla="*/ 160317 h 795647"/>
              <a:gd name="connsiteX67" fmla="*/ 2588821 w 3443927"/>
              <a:gd name="connsiteY67" fmla="*/ 148441 h 795647"/>
              <a:gd name="connsiteX68" fmla="*/ 2606634 w 3443927"/>
              <a:gd name="connsiteY68" fmla="*/ 136566 h 795647"/>
              <a:gd name="connsiteX69" fmla="*/ 2642260 w 3443927"/>
              <a:gd name="connsiteY69" fmla="*/ 124691 h 795647"/>
              <a:gd name="connsiteX70" fmla="*/ 2660073 w 3443927"/>
              <a:gd name="connsiteY70" fmla="*/ 118753 h 795647"/>
              <a:gd name="connsiteX71" fmla="*/ 2695699 w 3443927"/>
              <a:gd name="connsiteY71" fmla="*/ 100940 h 795647"/>
              <a:gd name="connsiteX72" fmla="*/ 2749138 w 3443927"/>
              <a:gd name="connsiteY72" fmla="*/ 106878 h 795647"/>
              <a:gd name="connsiteX73" fmla="*/ 2802577 w 3443927"/>
              <a:gd name="connsiteY73" fmla="*/ 124691 h 795647"/>
              <a:gd name="connsiteX74" fmla="*/ 2838203 w 3443927"/>
              <a:gd name="connsiteY74" fmla="*/ 136566 h 795647"/>
              <a:gd name="connsiteX75" fmla="*/ 2891642 w 3443927"/>
              <a:gd name="connsiteY75" fmla="*/ 166254 h 795647"/>
              <a:gd name="connsiteX76" fmla="*/ 2915392 w 3443927"/>
              <a:gd name="connsiteY76" fmla="*/ 190005 h 795647"/>
              <a:gd name="connsiteX77" fmla="*/ 2939143 w 3443927"/>
              <a:gd name="connsiteY77" fmla="*/ 213756 h 795647"/>
              <a:gd name="connsiteX78" fmla="*/ 3034146 w 3443927"/>
              <a:gd name="connsiteY78" fmla="*/ 225631 h 795647"/>
              <a:gd name="connsiteX79" fmla="*/ 3069772 w 3443927"/>
              <a:gd name="connsiteY79" fmla="*/ 243444 h 795647"/>
              <a:gd name="connsiteX80" fmla="*/ 3075709 w 3443927"/>
              <a:gd name="connsiteY80" fmla="*/ 261257 h 795647"/>
              <a:gd name="connsiteX81" fmla="*/ 3099460 w 3443927"/>
              <a:gd name="connsiteY81" fmla="*/ 285008 h 795647"/>
              <a:gd name="connsiteX82" fmla="*/ 3135086 w 3443927"/>
              <a:gd name="connsiteY82" fmla="*/ 314696 h 795647"/>
              <a:gd name="connsiteX83" fmla="*/ 3146961 w 3443927"/>
              <a:gd name="connsiteY83" fmla="*/ 332509 h 795647"/>
              <a:gd name="connsiteX84" fmla="*/ 3158837 w 3443927"/>
              <a:gd name="connsiteY84" fmla="*/ 344384 h 795647"/>
              <a:gd name="connsiteX85" fmla="*/ 3170712 w 3443927"/>
              <a:gd name="connsiteY85" fmla="*/ 380010 h 795647"/>
              <a:gd name="connsiteX86" fmla="*/ 3176650 w 3443927"/>
              <a:gd name="connsiteY86" fmla="*/ 397823 h 795647"/>
              <a:gd name="connsiteX87" fmla="*/ 3194463 w 3443927"/>
              <a:gd name="connsiteY87" fmla="*/ 409699 h 795647"/>
              <a:gd name="connsiteX88" fmla="*/ 3236026 w 3443927"/>
              <a:gd name="connsiteY88" fmla="*/ 421574 h 795647"/>
              <a:gd name="connsiteX89" fmla="*/ 3265714 w 3443927"/>
              <a:gd name="connsiteY89" fmla="*/ 445325 h 795647"/>
              <a:gd name="connsiteX90" fmla="*/ 3277590 w 3443927"/>
              <a:gd name="connsiteY90" fmla="*/ 480951 h 795647"/>
              <a:gd name="connsiteX91" fmla="*/ 3283527 w 3443927"/>
              <a:gd name="connsiteY91" fmla="*/ 498764 h 795647"/>
              <a:gd name="connsiteX92" fmla="*/ 3295403 w 3443927"/>
              <a:gd name="connsiteY92" fmla="*/ 510639 h 795647"/>
              <a:gd name="connsiteX93" fmla="*/ 3307278 w 3443927"/>
              <a:gd name="connsiteY93" fmla="*/ 546265 h 795647"/>
              <a:gd name="connsiteX94" fmla="*/ 3313216 w 3443927"/>
              <a:gd name="connsiteY94" fmla="*/ 564078 h 795647"/>
              <a:gd name="connsiteX95" fmla="*/ 3336966 w 3443927"/>
              <a:gd name="connsiteY95" fmla="*/ 599704 h 795647"/>
              <a:gd name="connsiteX96" fmla="*/ 3342904 w 3443927"/>
              <a:gd name="connsiteY96" fmla="*/ 617517 h 795647"/>
              <a:gd name="connsiteX97" fmla="*/ 3360717 w 3443927"/>
              <a:gd name="connsiteY97" fmla="*/ 635330 h 795647"/>
              <a:gd name="connsiteX98" fmla="*/ 3372592 w 3443927"/>
              <a:gd name="connsiteY98" fmla="*/ 653143 h 795647"/>
              <a:gd name="connsiteX99" fmla="*/ 3378530 w 3443927"/>
              <a:gd name="connsiteY99" fmla="*/ 670956 h 795647"/>
              <a:gd name="connsiteX100" fmla="*/ 3396343 w 3443927"/>
              <a:gd name="connsiteY100" fmla="*/ 682831 h 795647"/>
              <a:gd name="connsiteX101" fmla="*/ 3402281 w 3443927"/>
              <a:gd name="connsiteY101" fmla="*/ 700644 h 795647"/>
              <a:gd name="connsiteX102" fmla="*/ 3414156 w 3443927"/>
              <a:gd name="connsiteY102" fmla="*/ 718457 h 795647"/>
              <a:gd name="connsiteX103" fmla="*/ 3437907 w 3443927"/>
              <a:gd name="connsiteY103" fmla="*/ 765958 h 795647"/>
              <a:gd name="connsiteX104" fmla="*/ 3443844 w 3443927"/>
              <a:gd name="connsiteY104" fmla="*/ 795647 h 795647"/>
              <a:gd name="connsiteX105" fmla="*/ 3443844 w 3443927"/>
              <a:gd name="connsiteY105" fmla="*/ 795647 h 795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</a:cxnLst>
            <a:rect l="l" t="t" r="r" b="b"/>
            <a:pathLst>
              <a:path w="3443927" h="795647">
                <a:moveTo>
                  <a:pt x="0" y="748145"/>
                </a:moveTo>
                <a:lnTo>
                  <a:pt x="0" y="748145"/>
                </a:lnTo>
                <a:cubicBezTo>
                  <a:pt x="7917" y="732311"/>
                  <a:pt x="17797" y="717315"/>
                  <a:pt x="23751" y="700644"/>
                </a:cubicBezTo>
                <a:cubicBezTo>
                  <a:pt x="28952" y="686082"/>
                  <a:pt x="35109" y="609778"/>
                  <a:pt x="35626" y="605641"/>
                </a:cubicBezTo>
                <a:cubicBezTo>
                  <a:pt x="37119" y="593695"/>
                  <a:pt x="39042" y="581788"/>
                  <a:pt x="41564" y="570016"/>
                </a:cubicBezTo>
                <a:cubicBezTo>
                  <a:pt x="44984" y="554057"/>
                  <a:pt x="51131" y="538671"/>
                  <a:pt x="53439" y="522514"/>
                </a:cubicBezTo>
                <a:cubicBezTo>
                  <a:pt x="55418" y="508660"/>
                  <a:pt x="57641" y="494838"/>
                  <a:pt x="59377" y="480951"/>
                </a:cubicBezTo>
                <a:cubicBezTo>
                  <a:pt x="68162" y="410669"/>
                  <a:pt x="58622" y="447589"/>
                  <a:pt x="77190" y="391886"/>
                </a:cubicBezTo>
                <a:lnTo>
                  <a:pt x="89065" y="356260"/>
                </a:lnTo>
                <a:lnTo>
                  <a:pt x="95003" y="338447"/>
                </a:lnTo>
                <a:cubicBezTo>
                  <a:pt x="96966" y="326669"/>
                  <a:pt x="103404" y="276607"/>
                  <a:pt x="112816" y="267195"/>
                </a:cubicBezTo>
                <a:lnTo>
                  <a:pt x="124691" y="255319"/>
                </a:lnTo>
                <a:cubicBezTo>
                  <a:pt x="126670" y="249381"/>
                  <a:pt x="129402" y="243643"/>
                  <a:pt x="130629" y="237506"/>
                </a:cubicBezTo>
                <a:cubicBezTo>
                  <a:pt x="141842" y="181440"/>
                  <a:pt x="130768" y="213266"/>
                  <a:pt x="142504" y="172192"/>
                </a:cubicBezTo>
                <a:cubicBezTo>
                  <a:pt x="155498" y="126715"/>
                  <a:pt x="139498" y="183409"/>
                  <a:pt x="160317" y="136566"/>
                </a:cubicBezTo>
                <a:cubicBezTo>
                  <a:pt x="165401" y="125127"/>
                  <a:pt x="163340" y="109791"/>
                  <a:pt x="172192" y="100940"/>
                </a:cubicBezTo>
                <a:cubicBezTo>
                  <a:pt x="195389" y="77745"/>
                  <a:pt x="171049" y="98543"/>
                  <a:pt x="201881" y="83127"/>
                </a:cubicBezTo>
                <a:cubicBezTo>
                  <a:pt x="258336" y="54899"/>
                  <a:pt x="163411" y="90013"/>
                  <a:pt x="255320" y="59377"/>
                </a:cubicBezTo>
                <a:cubicBezTo>
                  <a:pt x="261258" y="57398"/>
                  <a:pt x="266888" y="53855"/>
                  <a:pt x="273133" y="53439"/>
                </a:cubicBezTo>
                <a:cubicBezTo>
                  <a:pt x="378120" y="46440"/>
                  <a:pt x="332673" y="51191"/>
                  <a:pt x="409699" y="41564"/>
                </a:cubicBezTo>
                <a:cubicBezTo>
                  <a:pt x="461159" y="43543"/>
                  <a:pt x="512694" y="44076"/>
                  <a:pt x="564078" y="47501"/>
                </a:cubicBezTo>
                <a:cubicBezTo>
                  <a:pt x="572221" y="48044"/>
                  <a:pt x="579779" y="52097"/>
                  <a:pt x="587829" y="53439"/>
                </a:cubicBezTo>
                <a:cubicBezTo>
                  <a:pt x="603569" y="56062"/>
                  <a:pt x="619496" y="57398"/>
                  <a:pt x="635330" y="59377"/>
                </a:cubicBezTo>
                <a:lnTo>
                  <a:pt x="724395" y="89065"/>
                </a:lnTo>
                <a:lnTo>
                  <a:pt x="742208" y="95003"/>
                </a:lnTo>
                <a:lnTo>
                  <a:pt x="760021" y="100940"/>
                </a:lnTo>
                <a:cubicBezTo>
                  <a:pt x="765959" y="104899"/>
                  <a:pt x="771313" y="109918"/>
                  <a:pt x="777834" y="112816"/>
                </a:cubicBezTo>
                <a:cubicBezTo>
                  <a:pt x="810591" y="127375"/>
                  <a:pt x="811218" y="122646"/>
                  <a:pt x="843148" y="130628"/>
                </a:cubicBezTo>
                <a:cubicBezTo>
                  <a:pt x="872993" y="138089"/>
                  <a:pt x="849753" y="133931"/>
                  <a:pt x="878774" y="148441"/>
                </a:cubicBezTo>
                <a:cubicBezTo>
                  <a:pt x="884372" y="151240"/>
                  <a:pt x="890569" y="152659"/>
                  <a:pt x="896587" y="154379"/>
                </a:cubicBezTo>
                <a:cubicBezTo>
                  <a:pt x="916157" y="159971"/>
                  <a:pt x="929614" y="162172"/>
                  <a:pt x="950026" y="166254"/>
                </a:cubicBezTo>
                <a:cubicBezTo>
                  <a:pt x="973777" y="164275"/>
                  <a:pt x="997709" y="163852"/>
                  <a:pt x="1021278" y="160317"/>
                </a:cubicBezTo>
                <a:cubicBezTo>
                  <a:pt x="1045619" y="156666"/>
                  <a:pt x="1064505" y="149865"/>
                  <a:pt x="1086592" y="142504"/>
                </a:cubicBezTo>
                <a:cubicBezTo>
                  <a:pt x="1092530" y="138545"/>
                  <a:pt x="1097884" y="133526"/>
                  <a:pt x="1104405" y="130628"/>
                </a:cubicBezTo>
                <a:cubicBezTo>
                  <a:pt x="1115844" y="125544"/>
                  <a:pt x="1140031" y="118753"/>
                  <a:pt x="1140031" y="118753"/>
                </a:cubicBezTo>
                <a:cubicBezTo>
                  <a:pt x="1151077" y="107708"/>
                  <a:pt x="1154740" y="102493"/>
                  <a:pt x="1169720" y="95003"/>
                </a:cubicBezTo>
                <a:cubicBezTo>
                  <a:pt x="1175318" y="92204"/>
                  <a:pt x="1182062" y="92105"/>
                  <a:pt x="1187533" y="89065"/>
                </a:cubicBezTo>
                <a:cubicBezTo>
                  <a:pt x="1200009" y="82134"/>
                  <a:pt x="1211284" y="73231"/>
                  <a:pt x="1223159" y="65314"/>
                </a:cubicBezTo>
                <a:cubicBezTo>
                  <a:pt x="1229097" y="61356"/>
                  <a:pt x="1233974" y="54838"/>
                  <a:pt x="1240972" y="53439"/>
                </a:cubicBezTo>
                <a:cubicBezTo>
                  <a:pt x="1260764" y="49481"/>
                  <a:pt x="1280439" y="44882"/>
                  <a:pt x="1300348" y="41564"/>
                </a:cubicBezTo>
                <a:cubicBezTo>
                  <a:pt x="1312223" y="39585"/>
                  <a:pt x="1324222" y="38238"/>
                  <a:pt x="1335974" y="35626"/>
                </a:cubicBezTo>
                <a:cubicBezTo>
                  <a:pt x="1342084" y="34268"/>
                  <a:pt x="1347769" y="31407"/>
                  <a:pt x="1353787" y="29688"/>
                </a:cubicBezTo>
                <a:cubicBezTo>
                  <a:pt x="1378580" y="22604"/>
                  <a:pt x="1385181" y="22477"/>
                  <a:pt x="1413164" y="17813"/>
                </a:cubicBezTo>
                <a:cubicBezTo>
                  <a:pt x="1486395" y="19792"/>
                  <a:pt x="1559682" y="20267"/>
                  <a:pt x="1632857" y="23751"/>
                </a:cubicBezTo>
                <a:cubicBezTo>
                  <a:pt x="1640350" y="24108"/>
                  <a:pt x="1670543" y="30718"/>
                  <a:pt x="1680359" y="35626"/>
                </a:cubicBezTo>
                <a:cubicBezTo>
                  <a:pt x="1686742" y="38817"/>
                  <a:pt x="1691651" y="44603"/>
                  <a:pt x="1698172" y="47501"/>
                </a:cubicBezTo>
                <a:cubicBezTo>
                  <a:pt x="1709611" y="52585"/>
                  <a:pt x="1721923" y="55419"/>
                  <a:pt x="1733798" y="59377"/>
                </a:cubicBezTo>
                <a:lnTo>
                  <a:pt x="1751611" y="65314"/>
                </a:lnTo>
                <a:lnTo>
                  <a:pt x="1810987" y="53439"/>
                </a:lnTo>
                <a:cubicBezTo>
                  <a:pt x="1820883" y="51460"/>
                  <a:pt x="1831102" y="50692"/>
                  <a:pt x="1840676" y="47501"/>
                </a:cubicBezTo>
                <a:lnTo>
                  <a:pt x="1858488" y="41564"/>
                </a:lnTo>
                <a:cubicBezTo>
                  <a:pt x="1868359" y="31693"/>
                  <a:pt x="1874694" y="23805"/>
                  <a:pt x="1888177" y="17813"/>
                </a:cubicBezTo>
                <a:cubicBezTo>
                  <a:pt x="1899616" y="12729"/>
                  <a:pt x="1911928" y="9896"/>
                  <a:pt x="1923803" y="5938"/>
                </a:cubicBezTo>
                <a:lnTo>
                  <a:pt x="1941616" y="0"/>
                </a:lnTo>
                <a:cubicBezTo>
                  <a:pt x="1983180" y="1979"/>
                  <a:pt x="2025018" y="777"/>
                  <a:pt x="2066307" y="5938"/>
                </a:cubicBezTo>
                <a:cubicBezTo>
                  <a:pt x="2073388" y="6823"/>
                  <a:pt x="2077561" y="15002"/>
                  <a:pt x="2084120" y="17813"/>
                </a:cubicBezTo>
                <a:cubicBezTo>
                  <a:pt x="2091621" y="21028"/>
                  <a:pt x="2100054" y="21406"/>
                  <a:pt x="2107870" y="23751"/>
                </a:cubicBezTo>
                <a:cubicBezTo>
                  <a:pt x="2119860" y="27348"/>
                  <a:pt x="2143496" y="35626"/>
                  <a:pt x="2143496" y="35626"/>
                </a:cubicBezTo>
                <a:cubicBezTo>
                  <a:pt x="2166693" y="58821"/>
                  <a:pt x="2142353" y="38023"/>
                  <a:pt x="2173185" y="53439"/>
                </a:cubicBezTo>
                <a:cubicBezTo>
                  <a:pt x="2219227" y="76460"/>
                  <a:pt x="2164037" y="56327"/>
                  <a:pt x="2208811" y="71252"/>
                </a:cubicBezTo>
                <a:cubicBezTo>
                  <a:pt x="2221124" y="108196"/>
                  <a:pt x="2204413" y="73892"/>
                  <a:pt x="2232561" y="95003"/>
                </a:cubicBezTo>
                <a:cubicBezTo>
                  <a:pt x="2285748" y="134893"/>
                  <a:pt x="2238336" y="118713"/>
                  <a:pt x="2286000" y="130628"/>
                </a:cubicBezTo>
                <a:cubicBezTo>
                  <a:pt x="2289959" y="134587"/>
                  <a:pt x="2293075" y="139624"/>
                  <a:pt x="2297876" y="142504"/>
                </a:cubicBezTo>
                <a:cubicBezTo>
                  <a:pt x="2303243" y="145724"/>
                  <a:pt x="2309461" y="147818"/>
                  <a:pt x="2315688" y="148441"/>
                </a:cubicBezTo>
                <a:cubicBezTo>
                  <a:pt x="2349226" y="151795"/>
                  <a:pt x="2382982" y="152400"/>
                  <a:pt x="2416629" y="154379"/>
                </a:cubicBezTo>
                <a:cubicBezTo>
                  <a:pt x="2432326" y="158304"/>
                  <a:pt x="2461441" y="166254"/>
                  <a:pt x="2476005" y="166254"/>
                </a:cubicBezTo>
                <a:cubicBezTo>
                  <a:pt x="2499838" y="166254"/>
                  <a:pt x="2523506" y="162296"/>
                  <a:pt x="2547257" y="160317"/>
                </a:cubicBezTo>
                <a:cubicBezTo>
                  <a:pt x="2554868" y="158414"/>
                  <a:pt x="2580302" y="152701"/>
                  <a:pt x="2588821" y="148441"/>
                </a:cubicBezTo>
                <a:cubicBezTo>
                  <a:pt x="2595204" y="145250"/>
                  <a:pt x="2600113" y="139464"/>
                  <a:pt x="2606634" y="136566"/>
                </a:cubicBezTo>
                <a:cubicBezTo>
                  <a:pt x="2618073" y="131482"/>
                  <a:pt x="2630385" y="128649"/>
                  <a:pt x="2642260" y="124691"/>
                </a:cubicBezTo>
                <a:cubicBezTo>
                  <a:pt x="2648198" y="122712"/>
                  <a:pt x="2654865" y="122225"/>
                  <a:pt x="2660073" y="118753"/>
                </a:cubicBezTo>
                <a:cubicBezTo>
                  <a:pt x="2683094" y="103406"/>
                  <a:pt x="2671116" y="109135"/>
                  <a:pt x="2695699" y="100940"/>
                </a:cubicBezTo>
                <a:cubicBezTo>
                  <a:pt x="2713512" y="102919"/>
                  <a:pt x="2731563" y="103363"/>
                  <a:pt x="2749138" y="106878"/>
                </a:cubicBezTo>
                <a:cubicBezTo>
                  <a:pt x="2749151" y="106881"/>
                  <a:pt x="2793665" y="121720"/>
                  <a:pt x="2802577" y="124691"/>
                </a:cubicBezTo>
                <a:cubicBezTo>
                  <a:pt x="2802582" y="124693"/>
                  <a:pt x="2838199" y="136563"/>
                  <a:pt x="2838203" y="136566"/>
                </a:cubicBezTo>
                <a:cubicBezTo>
                  <a:pt x="2879037" y="163789"/>
                  <a:pt x="2860289" y="155804"/>
                  <a:pt x="2891642" y="166254"/>
                </a:cubicBezTo>
                <a:cubicBezTo>
                  <a:pt x="2903516" y="201879"/>
                  <a:pt x="2887684" y="170213"/>
                  <a:pt x="2915392" y="190005"/>
                </a:cubicBezTo>
                <a:cubicBezTo>
                  <a:pt x="2924503" y="196513"/>
                  <a:pt x="2928521" y="210216"/>
                  <a:pt x="2939143" y="213756"/>
                </a:cubicBezTo>
                <a:cubicBezTo>
                  <a:pt x="2981438" y="227853"/>
                  <a:pt x="2950716" y="219213"/>
                  <a:pt x="3034146" y="225631"/>
                </a:cubicBezTo>
                <a:cubicBezTo>
                  <a:pt x="3051221" y="229900"/>
                  <a:pt x="3060431" y="227875"/>
                  <a:pt x="3069772" y="243444"/>
                </a:cubicBezTo>
                <a:cubicBezTo>
                  <a:pt x="3072992" y="248811"/>
                  <a:pt x="3072071" y="256164"/>
                  <a:pt x="3075709" y="261257"/>
                </a:cubicBezTo>
                <a:cubicBezTo>
                  <a:pt x="3082217" y="270368"/>
                  <a:pt x="3091543" y="277091"/>
                  <a:pt x="3099460" y="285008"/>
                </a:cubicBezTo>
                <a:cubicBezTo>
                  <a:pt x="3122319" y="307867"/>
                  <a:pt x="3110286" y="298163"/>
                  <a:pt x="3135086" y="314696"/>
                </a:cubicBezTo>
                <a:cubicBezTo>
                  <a:pt x="3139044" y="320634"/>
                  <a:pt x="3142503" y="326937"/>
                  <a:pt x="3146961" y="332509"/>
                </a:cubicBezTo>
                <a:cubicBezTo>
                  <a:pt x="3150458" y="336880"/>
                  <a:pt x="3156333" y="339377"/>
                  <a:pt x="3158837" y="344384"/>
                </a:cubicBezTo>
                <a:cubicBezTo>
                  <a:pt x="3164435" y="355580"/>
                  <a:pt x="3166754" y="368135"/>
                  <a:pt x="3170712" y="380010"/>
                </a:cubicBezTo>
                <a:cubicBezTo>
                  <a:pt x="3172691" y="385948"/>
                  <a:pt x="3171442" y="394351"/>
                  <a:pt x="3176650" y="397823"/>
                </a:cubicBezTo>
                <a:cubicBezTo>
                  <a:pt x="3182588" y="401782"/>
                  <a:pt x="3188080" y="406508"/>
                  <a:pt x="3194463" y="409699"/>
                </a:cubicBezTo>
                <a:cubicBezTo>
                  <a:pt x="3202976" y="413955"/>
                  <a:pt x="3228424" y="419673"/>
                  <a:pt x="3236026" y="421574"/>
                </a:cubicBezTo>
                <a:cubicBezTo>
                  <a:pt x="3242322" y="425771"/>
                  <a:pt x="3261483" y="436862"/>
                  <a:pt x="3265714" y="445325"/>
                </a:cubicBezTo>
                <a:cubicBezTo>
                  <a:pt x="3271312" y="456521"/>
                  <a:pt x="3273632" y="469076"/>
                  <a:pt x="3277590" y="480951"/>
                </a:cubicBezTo>
                <a:cubicBezTo>
                  <a:pt x="3279569" y="486889"/>
                  <a:pt x="3279101" y="494339"/>
                  <a:pt x="3283527" y="498764"/>
                </a:cubicBezTo>
                <a:lnTo>
                  <a:pt x="3295403" y="510639"/>
                </a:lnTo>
                <a:lnTo>
                  <a:pt x="3307278" y="546265"/>
                </a:lnTo>
                <a:cubicBezTo>
                  <a:pt x="3309257" y="552203"/>
                  <a:pt x="3309744" y="558870"/>
                  <a:pt x="3313216" y="564078"/>
                </a:cubicBezTo>
                <a:cubicBezTo>
                  <a:pt x="3321133" y="575953"/>
                  <a:pt x="3332452" y="586164"/>
                  <a:pt x="3336966" y="599704"/>
                </a:cubicBezTo>
                <a:cubicBezTo>
                  <a:pt x="3338945" y="605642"/>
                  <a:pt x="3339432" y="612309"/>
                  <a:pt x="3342904" y="617517"/>
                </a:cubicBezTo>
                <a:cubicBezTo>
                  <a:pt x="3347562" y="624504"/>
                  <a:pt x="3355341" y="628879"/>
                  <a:pt x="3360717" y="635330"/>
                </a:cubicBezTo>
                <a:cubicBezTo>
                  <a:pt x="3365285" y="640812"/>
                  <a:pt x="3369401" y="646760"/>
                  <a:pt x="3372592" y="653143"/>
                </a:cubicBezTo>
                <a:cubicBezTo>
                  <a:pt x="3375391" y="658741"/>
                  <a:pt x="3374620" y="666069"/>
                  <a:pt x="3378530" y="670956"/>
                </a:cubicBezTo>
                <a:cubicBezTo>
                  <a:pt x="3382988" y="676528"/>
                  <a:pt x="3390405" y="678873"/>
                  <a:pt x="3396343" y="682831"/>
                </a:cubicBezTo>
                <a:cubicBezTo>
                  <a:pt x="3398322" y="688769"/>
                  <a:pt x="3399482" y="695046"/>
                  <a:pt x="3402281" y="700644"/>
                </a:cubicBezTo>
                <a:cubicBezTo>
                  <a:pt x="3405472" y="707027"/>
                  <a:pt x="3411258" y="711936"/>
                  <a:pt x="3414156" y="718457"/>
                </a:cubicBezTo>
                <a:cubicBezTo>
                  <a:pt x="3435988" y="767580"/>
                  <a:pt x="3413518" y="741571"/>
                  <a:pt x="3437907" y="765958"/>
                </a:cubicBezTo>
                <a:cubicBezTo>
                  <a:pt x="3445096" y="787527"/>
                  <a:pt x="3443844" y="777512"/>
                  <a:pt x="3443844" y="795647"/>
                </a:cubicBezTo>
                <a:lnTo>
                  <a:pt x="3443844" y="795647"/>
                </a:lnTo>
              </a:path>
            </a:pathLst>
          </a:custGeom>
          <a:solidFill>
            <a:schemeClr val="accent2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BPA Resources (Slice)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5074036" y="5039727"/>
            <a:ext cx="3491728" cy="1895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76647" y="5893147"/>
            <a:ext cx="38905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Load Following Contracts</a:t>
            </a:r>
          </a:p>
          <a:p>
            <a:pPr algn="ctr"/>
            <a:r>
              <a:rPr lang="en-US" dirty="0" smtClean="0"/>
              <a:t>BPA responsible for Resource Adequacy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536374" y="5917291"/>
            <a:ext cx="44397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Slice/Block Contracts</a:t>
            </a:r>
          </a:p>
          <a:p>
            <a:pPr algn="ctr"/>
            <a:r>
              <a:rPr lang="en-US" dirty="0" smtClean="0"/>
              <a:t>Customer responsible for Resource Adequacy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52400" y="2879085"/>
            <a:ext cx="4343400" cy="37503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585114" y="2884033"/>
            <a:ext cx="4343400" cy="37503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3976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3"/>
            <a:ext cx="8534400" cy="59143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b="1" dirty="0"/>
              <a:t>BPA Participation in NWPP RA Program Development</a:t>
            </a:r>
            <a:endParaRPr lang="en-US" sz="2800" b="1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6371955"/>
              </p:ext>
            </p:extLst>
          </p:nvPr>
        </p:nvGraphicFramePr>
        <p:xfrm>
          <a:off x="276843" y="2133600"/>
          <a:ext cx="8590314" cy="42976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590314">
                  <a:extLst>
                    <a:ext uri="{9D8B030D-6E8A-4147-A177-3AD203B41FA5}">
                      <a16:colId xmlns:a16="http://schemas.microsoft.com/office/drawing/2014/main" val="1613155692"/>
                    </a:ext>
                  </a:extLst>
                </a:gridCol>
              </a:tblGrid>
              <a:tr h="3471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Potential Benefits of NWPP RA Program</a:t>
                      </a:r>
                      <a:endParaRPr lang="en-US" sz="18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3164897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b="1" baseline="0" dirty="0" smtClean="0"/>
                        <a:t>Resource adequacy obligations are clear with transparent and enforceable standard</a:t>
                      </a:r>
                      <a:endParaRPr lang="en-US" sz="1800" b="1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dirty="0" smtClean="0"/>
                        <a:t>Visibility and</a:t>
                      </a:r>
                      <a:r>
                        <a:rPr lang="en-US" sz="1800" b="0" baseline="0" dirty="0" smtClean="0"/>
                        <a:t> assurance of accountability for resource adequacy </a:t>
                      </a:r>
                      <a:r>
                        <a:rPr lang="en-US" sz="1800" b="0" dirty="0" smtClean="0"/>
                        <a:t>across the region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Regional utilities have incentive (and clear case) to buy/build capacity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</a:rPr>
                        <a:t>Transmission deliverability is factored into enforceable standard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3030375"/>
                  </a:ext>
                </a:extLst>
              </a:tr>
              <a:tr h="5229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Operational program </a:t>
                      </a:r>
                      <a:r>
                        <a:rPr lang="en-US" sz="1800" b="1" baseline="0" dirty="0" smtClean="0"/>
                        <a:t>provides supply alternative to spot market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baseline="0" dirty="0" smtClean="0"/>
                        <a:t>Additional source to purchase supply when deficit or sell supply when surplus</a:t>
                      </a:r>
                      <a:endParaRPr lang="en-US" sz="18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7694198"/>
                  </a:ext>
                </a:extLst>
              </a:tr>
              <a:tr h="5229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Optimize existing resources and hold less capacity</a:t>
                      </a:r>
                      <a:endParaRPr lang="en-US" sz="1800" dirty="0" smtClean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/>
                        <a:t>Diversity of</a:t>
                      </a:r>
                      <a:r>
                        <a:rPr lang="en-US" sz="1800" baseline="0" dirty="0" smtClean="0"/>
                        <a:t> resources/load/geography allows potential for regional standard to be lower than individual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6824219"/>
                  </a:ext>
                </a:extLst>
              </a:tr>
              <a:tr h="549561">
                <a:tc>
                  <a:txBody>
                    <a:bodyPr/>
                    <a:lstStyle/>
                    <a:p>
                      <a:pPr lvl="0"/>
                      <a:r>
                        <a:rPr lang="en-US" sz="1800" b="1" dirty="0" smtClean="0"/>
                        <a:t>Proactive development of regional program provides: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 smtClean="0"/>
                        <a:t>Opportunity to proactively influence regional</a:t>
                      </a:r>
                      <a:r>
                        <a:rPr lang="en-US" sz="1800" b="0" baseline="0" dirty="0" smtClean="0"/>
                        <a:t> voluntary </a:t>
                      </a:r>
                      <a:r>
                        <a:rPr lang="en-US" sz="1800" b="0" dirty="0" smtClean="0"/>
                        <a:t>structure in advance of any capacity shortfalls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 smtClean="0"/>
                        <a:t>Opportunity to influence any future resource adequacy mandates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435927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1487269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BPA and other participants are evaluating if regional program is a better option for satisfying existing resource adequacy obligations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125103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UE</Prefix>
    <DocumentSetType xmlns="dc463f71-b30c-4ab2-9473-d307f9d35888">Document</DocumentSetType>
    <Visibility xmlns="dc463f71-b30c-4ab2-9473-d307f9d35888">Full Visibility</Visibility>
    <IsConfidential xmlns="dc463f71-b30c-4ab2-9473-d307f9d35888">false</IsConfidential>
    <AgendaOrder xmlns="dc463f71-b30c-4ab2-9473-d307f9d35888">false</AgendaOrder>
    <CaseType xmlns="dc463f71-b30c-4ab2-9473-d307f9d35888">Staff Investigation</CaseType>
    <IndustryCode xmlns="dc463f71-b30c-4ab2-9473-d307f9d35888">140</IndustryCode>
    <CaseStatus xmlns="dc463f71-b30c-4ab2-9473-d307f9d35888">Pending</CaseStatus>
    <OpenedDate xmlns="dc463f71-b30c-4ab2-9473-d307f9d35888">2021-02-12T08:00:00+00:00</OpenedDate>
    <SignificantOrder xmlns="dc463f71-b30c-4ab2-9473-d307f9d35888">false</SignificantOrder>
    <Date1 xmlns="dc463f71-b30c-4ab2-9473-d307f9d35888">2021-05-11T07:00:00+00:00</Date1>
    <IsDocumentOrder xmlns="dc463f71-b30c-4ab2-9473-d307f9d35888">false</IsDocumentOrder>
    <IsHighlyConfidential xmlns="dc463f71-b30c-4ab2-9473-d307f9d35888">false</IsHighlyConfidential>
    <CaseCompanyNames xmlns="dc463f71-b30c-4ab2-9473-d307f9d35888">Avista Corporation;Puget Sound Energy;PacifiCorp</CaseCompanyNames>
    <Nickname xmlns="http://schemas.microsoft.com/sharepoint/v3" xsi:nil="true"/>
    <DocketNumber xmlns="dc463f71-b30c-4ab2-9473-d307f9d35888">210096</DocketNumber>
    <DelegatedOrder xmlns="dc463f71-b30c-4ab2-9473-d307f9d35888">false</DelegatedOrder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F48AA445CC06B144A5A2B4CDB1EAD1C1" ma:contentTypeVersion="44" ma:contentTypeDescription="" ma:contentTypeScope="" ma:versionID="ffea79868ba6d15d0713c92da9e43423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9af6b0a9aa2de783aac4f3d36dbacc3c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Props1.xml><?xml version="1.0" encoding="utf-8"?>
<ds:datastoreItem xmlns:ds="http://schemas.openxmlformats.org/officeDocument/2006/customXml" ds:itemID="{F00624BB-FC1E-47F8-9B8D-939A21D5299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EA8CE44-C19B-4AD8-828C-98CDC1E2FDA6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8208593-16CD-4D26-8403-E9F902D4001A}"/>
</file>

<file path=customXml/itemProps4.xml><?xml version="1.0" encoding="utf-8"?>
<ds:datastoreItem xmlns:ds="http://schemas.openxmlformats.org/officeDocument/2006/customXml" ds:itemID="{5F0E2F19-4673-4238-AB13-05C4880C778F}"/>
</file>

<file path=docProps/app.xml><?xml version="1.0" encoding="utf-8"?>
<Properties xmlns="http://schemas.openxmlformats.org/officeDocument/2006/extended-properties" xmlns:vt="http://schemas.openxmlformats.org/officeDocument/2006/docPropsVTypes">
  <TotalTime>3213</TotalTime>
  <Words>346</Words>
  <Application>Microsoft Office PowerPoint</Application>
  <PresentationFormat>On-screen Show (4:3)</PresentationFormat>
  <Paragraphs>59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1_Office Theme</vt:lpstr>
      <vt:lpstr>2_Office Theme</vt:lpstr>
      <vt:lpstr>Washington UTC / Department of Commerce Resource Adequacy Forum</vt:lpstr>
      <vt:lpstr>How BPA Manages Resource Adequacy </vt:lpstr>
      <vt:lpstr>Responsibility for Meeting Resource Adequacy</vt:lpstr>
      <vt:lpstr>BPA Participation in NWPP RA Program Development</vt:lpstr>
    </vt:vector>
  </TitlesOfParts>
  <Company>Bonneville Power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 Petty</dc:creator>
  <cp:lastModifiedBy>BPA</cp:lastModifiedBy>
  <cp:revision>162</cp:revision>
  <cp:lastPrinted>2016-07-20T17:10:29Z</cp:lastPrinted>
  <dcterms:created xsi:type="dcterms:W3CDTF">2016-07-20T15:44:13Z</dcterms:created>
  <dcterms:modified xsi:type="dcterms:W3CDTF">2021-05-07T19:29:14Z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0x0101006E56B4D1795A2E4DB2F0B01679ED314A00F48AA445CC06B144A5A2B4CDB1EAD1C1</vt:lpwstr>
  </property>
  <property fmtid="{D5CDD505-2E9C-101B-9397-08002B2CF9AE}" pid="3" name="_docset_NoMedatataSyncRequired">
    <vt:lpwstr>False</vt:lpwstr>
  </property>
  <property fmtid="{D5CDD505-2E9C-101B-9397-08002B2CF9AE}" pid="4" name="IsEFSEC">
    <vt:bool>false</vt:bool>
  </property>
</Properties>
</file>