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authors.xml" ContentType="application/vnd.ms-powerpoint.authors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3" r:id="rId5"/>
  </p:sldMasterIdLst>
  <p:notesMasterIdLst>
    <p:notesMasterId r:id="rId22"/>
  </p:notesMasterIdLst>
  <p:handoutMasterIdLst>
    <p:handoutMasterId r:id="rId23"/>
  </p:handoutMasterIdLst>
  <p:sldIdLst>
    <p:sldId id="259" r:id="rId6"/>
    <p:sldId id="261" r:id="rId7"/>
    <p:sldId id="292" r:id="rId8"/>
    <p:sldId id="288" r:id="rId9"/>
    <p:sldId id="268" r:id="rId10"/>
    <p:sldId id="294" r:id="rId11"/>
    <p:sldId id="287" r:id="rId12"/>
    <p:sldId id="295" r:id="rId13"/>
    <p:sldId id="282" r:id="rId14"/>
    <p:sldId id="271" r:id="rId15"/>
    <p:sldId id="283" r:id="rId16"/>
    <p:sldId id="284" r:id="rId17"/>
    <p:sldId id="290" r:id="rId18"/>
    <p:sldId id="267" r:id="rId19"/>
    <p:sldId id="296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2555C8-37FF-C4FC-046B-B859F7265CDF}" name="Singh, Vijay (PacifiCorp)" initials="SV(" userId="S::Vijay.Singh@pacificorp.com::5753c9f1-c7e5-445d-b50a-f22c5914b3f0" providerId="AD"/>
  <p188:author id="{514CEECA-60C7-9A06-2179-FF1D6698172C}" name="Wilding, Michael (PacifiCorp)" initials="MW" userId="S::Michael.Wilding@pacificorp.com::75f42fb8-5c9a-4972-b1f2-d2dd9d26e5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7FF"/>
    <a:srgbClr val="BC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4A9BE-EB19-4707-A6FC-11378B05A172}" v="3115" dt="2024-08-06T19:58:35.344"/>
    <p1510:client id="{AAF49409-75D4-4F61-B63A-2DBA4114F3AA}" v="963" dt="2024-08-06T20:16:12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42" y="2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811C-2E18-4842-8DAB-8FEBF0F08780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7B172-A9A7-3244-9FEB-D7D4FC060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41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67A52-ED4B-47BB-9040-248F5B1B5B4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DCE08-3D94-40E3-B2B2-F1A3A6863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7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57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8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0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1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9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3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8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DCE08-3D94-40E3-B2B2-F1A3A6863E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83CF58E-31B0-4EC2-9642-C6A82CFD3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2840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0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A583-D6C3-7E46-88F9-6A3ACAA36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460" y="874764"/>
            <a:ext cx="11020989" cy="23568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34856" y="3515885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32252" y="3515885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37460" y="3515885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361D9-0645-B34D-9BE4-3D070C427E15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244209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34857" y="929279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32253" y="929278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434857" y="3414675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132253" y="3414674"/>
            <a:ext cx="3626197" cy="23882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12" y="941498"/>
            <a:ext cx="3657019" cy="48614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0F260-7EC2-4045-9B4C-C6F850CC161D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135996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EB05558-5926-2B45-B7A4-6F782CD93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DD455D-C53D-D54D-B800-4F9E6D99B7E5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107523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windmill&#10;&#10;Description automatically generated">
            <a:extLst>
              <a:ext uri="{FF2B5EF4-FFF2-40B4-BE49-F238E27FC236}">
                <a16:creationId xmlns:a16="http://schemas.microsoft.com/office/drawing/2014/main" id="{ABCA14DF-C86A-A649-9757-79083338D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8F79DAE-CC3F-5F43-BA74-E64B5EC23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72930" y="164063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7723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baseball, outdoor, person&#10;&#10;Description automatically generated">
            <a:extLst>
              <a:ext uri="{FF2B5EF4-FFF2-40B4-BE49-F238E27FC236}">
                <a16:creationId xmlns:a16="http://schemas.microsoft.com/office/drawing/2014/main" id="{25DB1BA6-E885-C442-BD4F-B225B1CD8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816FEA8-AEB2-334E-AF1D-B429590C0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84086" y="4671732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9206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B71E4BA2-0D11-E942-A7E4-98A421692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762CE3D-566B-6640-9C71-C1845FE1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5862" y="5785255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5052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FE10DEC7-6626-E44C-8A47-FE59D3D55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E788CC1-9CC4-1C45-8194-516C85050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9818" y="736177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0812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522F074-C49D-F248-812F-ACB52378B3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54EEEED-B09B-0549-81D0-F97B720E0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026" y="178904"/>
            <a:ext cx="5080199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74341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person, building&#10;&#10;Description automatically generated">
            <a:extLst>
              <a:ext uri="{FF2B5EF4-FFF2-40B4-BE49-F238E27FC236}">
                <a16:creationId xmlns:a16="http://schemas.microsoft.com/office/drawing/2014/main" id="{DDCE0A2C-8ACC-E04E-8F6E-46192894D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CB9EB10-2613-7147-998B-814798C2C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547" y="3837186"/>
            <a:ext cx="3229114" cy="167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52394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CFE509FC-4E0A-6B49-B490-E6DE080714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902F9CB-A732-C949-B3F5-AD384C5BC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470" y="5536777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3385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89E7B6E-F1B6-445B-95FA-FCD2244CA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5621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8578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sitting at a desk&#10;&#10;Description automatically generated">
            <a:extLst>
              <a:ext uri="{FF2B5EF4-FFF2-40B4-BE49-F238E27FC236}">
                <a16:creationId xmlns:a16="http://schemas.microsoft.com/office/drawing/2014/main" id="{0A06B632-B6A8-0142-B6E7-2106CC48E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7733C60-D46D-754F-B972-8B4690C31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37434" y="5218725"/>
            <a:ext cx="3427895" cy="150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1545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066ECF9-7DF3-AF47-9CE7-BA8CBB674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E3CAC3E-EA9D-9542-B33C-F64FBFAF6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905" y="374229"/>
            <a:ext cx="3209234" cy="1464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0042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DFED6ECE-1CA3-A244-8190-DDA546E00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55578"/>
            <a:ext cx="5080199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3147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255D8F3-A006-4144-B343-CF842A237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088" cy="6864237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479" y="970576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03674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929CD0-B8D1-2149-BB26-F56A9FA31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" y="1122"/>
            <a:ext cx="12190005" cy="685687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73231"/>
            <a:ext cx="5882336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56870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ootb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F5C64A-1DFD-F948-B587-FD0811758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83" y="-24628"/>
            <a:ext cx="12235783" cy="68826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07" y="663360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2937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Ev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A96C21-0F77-A440-9776-078A06CAB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62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043" y="4570250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59995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AB419583-DD2D-D143-8764-15D74DF12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43" cy="687675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277" y="2663181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000">
                <a:latin typeface="+mn-lt"/>
              </a:defRPr>
            </a:lvl1pPr>
          </a:lstStyle>
          <a:p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1411958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nd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F5B578-ABEB-E74F-A106-A756C3357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6" y="0"/>
            <a:ext cx="12207926" cy="686695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31753" y="2126809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000">
                <a:latin typeface="+mn-lt"/>
              </a:defRPr>
            </a:lvl1pPr>
          </a:lstStyle>
          <a:p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308728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usiness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 Slide Images 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5166" y="680327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409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E9FAA6C-2BCF-47CD-B063-6448296F8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3123"/>
            <a:ext cx="12192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564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2BD2FB86-96E6-574E-97E3-A66EFB61B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8479" y="143843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000">
                <a:latin typeface="+mn-lt"/>
              </a:defRPr>
            </a:lvl1pPr>
          </a:lstStyle>
          <a:p>
            <a:r>
              <a:rPr lang="en-US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93379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Default Image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3221" y="0"/>
            <a:ext cx="7358779" cy="6856201"/>
          </a:xfrm>
          <a:prstGeom prst="rect">
            <a:avLst/>
          </a:prstGeom>
        </p:spPr>
      </p:pic>
      <p:sp>
        <p:nvSpPr>
          <p:cNvPr id="31" name="White Slash"/>
          <p:cNvSpPr/>
          <p:nvPr/>
        </p:nvSpPr>
        <p:spPr>
          <a:xfrm>
            <a:off x="-90062" y="0"/>
            <a:ext cx="10024566" cy="6858000"/>
          </a:xfrm>
          <a:custGeom>
            <a:avLst/>
            <a:gdLst>
              <a:gd name="connsiteX0" fmla="*/ 0 w 10024566"/>
              <a:gd name="connsiteY0" fmla="*/ 0 h 6858000"/>
              <a:gd name="connsiteX1" fmla="*/ 1515566 w 10024566"/>
              <a:gd name="connsiteY1" fmla="*/ 0 h 6858000"/>
              <a:gd name="connsiteX2" fmla="*/ 1827294 w 10024566"/>
              <a:gd name="connsiteY2" fmla="*/ 0 h 6858000"/>
              <a:gd name="connsiteX3" fmla="*/ 5290955 w 10024566"/>
              <a:gd name="connsiteY3" fmla="*/ 0 h 6858000"/>
              <a:gd name="connsiteX4" fmla="*/ 5290961 w 10024566"/>
              <a:gd name="connsiteY4" fmla="*/ 0 h 6858000"/>
              <a:gd name="connsiteX5" fmla="*/ 10024566 w 10024566"/>
              <a:gd name="connsiteY5" fmla="*/ 0 h 6858000"/>
              <a:gd name="connsiteX6" fmla="*/ 5619296 w 10024566"/>
              <a:gd name="connsiteY6" fmla="*/ 6858000 h 6858000"/>
              <a:gd name="connsiteX7" fmla="*/ 0 w 1002456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4566" h="6858000">
                <a:moveTo>
                  <a:pt x="0" y="0"/>
                </a:moveTo>
                <a:lnTo>
                  <a:pt x="1515566" y="0"/>
                </a:lnTo>
                <a:lnTo>
                  <a:pt x="1827294" y="0"/>
                </a:lnTo>
                <a:lnTo>
                  <a:pt x="5290955" y="0"/>
                </a:lnTo>
                <a:lnTo>
                  <a:pt x="5290961" y="0"/>
                </a:lnTo>
                <a:lnTo>
                  <a:pt x="10024566" y="0"/>
                </a:lnTo>
                <a:lnTo>
                  <a:pt x="56192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3" name="Pattern Backgroun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0542" y="0"/>
            <a:ext cx="9824135" cy="5486400"/>
          </a:xfrm>
          <a:custGeom>
            <a:avLst/>
            <a:gdLst>
              <a:gd name="connsiteX0" fmla="*/ 0 w 9824135"/>
              <a:gd name="connsiteY0" fmla="*/ 0 h 5486400"/>
              <a:gd name="connsiteX1" fmla="*/ 22589 w 9824135"/>
              <a:gd name="connsiteY1" fmla="*/ 0 h 5486400"/>
              <a:gd name="connsiteX2" fmla="*/ 206687 w 9824135"/>
              <a:gd name="connsiteY2" fmla="*/ 0 h 5486400"/>
              <a:gd name="connsiteX3" fmla="*/ 556089 w 9824135"/>
              <a:gd name="connsiteY3" fmla="*/ 0 h 5486400"/>
              <a:gd name="connsiteX4" fmla="*/ 599423 w 9824135"/>
              <a:gd name="connsiteY4" fmla="*/ 0 h 5486400"/>
              <a:gd name="connsiteX5" fmla="*/ 1284372 w 9824135"/>
              <a:gd name="connsiteY5" fmla="*/ 0 h 5486400"/>
              <a:gd name="connsiteX6" fmla="*/ 1687391 w 9824135"/>
              <a:gd name="connsiteY6" fmla="*/ 0 h 5486400"/>
              <a:gd name="connsiteX7" fmla="*/ 1696135 w 9824135"/>
              <a:gd name="connsiteY7" fmla="*/ 0 h 5486400"/>
              <a:gd name="connsiteX8" fmla="*/ 2635901 w 9824135"/>
              <a:gd name="connsiteY8" fmla="*/ 0 h 5486400"/>
              <a:gd name="connsiteX9" fmla="*/ 3016935 w 9824135"/>
              <a:gd name="connsiteY9" fmla="*/ 0 h 5486400"/>
              <a:gd name="connsiteX10" fmla="*/ 3266317 w 9824135"/>
              <a:gd name="connsiteY10" fmla="*/ 0 h 5486400"/>
              <a:gd name="connsiteX11" fmla="*/ 6037246 w 9824135"/>
              <a:gd name="connsiteY11" fmla="*/ 0 h 5486400"/>
              <a:gd name="connsiteX12" fmla="*/ 6037251 w 9824135"/>
              <a:gd name="connsiteY12" fmla="*/ 0 h 5486400"/>
              <a:gd name="connsiteX13" fmla="*/ 9824135 w 9824135"/>
              <a:gd name="connsiteY13" fmla="*/ 0 h 5486400"/>
              <a:gd name="connsiteX14" fmla="*/ 6299919 w 9824135"/>
              <a:gd name="connsiteY14" fmla="*/ 5486400 h 5486400"/>
              <a:gd name="connsiteX15" fmla="*/ 2635901 w 9824135"/>
              <a:gd name="connsiteY15" fmla="*/ 5486400 h 5486400"/>
              <a:gd name="connsiteX16" fmla="*/ 1696135 w 9824135"/>
              <a:gd name="connsiteY16" fmla="*/ 5486400 h 5486400"/>
              <a:gd name="connsiteX17" fmla="*/ 1687391 w 9824135"/>
              <a:gd name="connsiteY17" fmla="*/ 5486400 h 5486400"/>
              <a:gd name="connsiteX18" fmla="*/ 1284372 w 9824135"/>
              <a:gd name="connsiteY18" fmla="*/ 5486400 h 5486400"/>
              <a:gd name="connsiteX19" fmla="*/ 599423 w 9824135"/>
              <a:gd name="connsiteY19" fmla="*/ 5486400 h 5486400"/>
              <a:gd name="connsiteX20" fmla="*/ 556089 w 9824135"/>
              <a:gd name="connsiteY20" fmla="*/ 5486400 h 5486400"/>
              <a:gd name="connsiteX21" fmla="*/ 206687 w 9824135"/>
              <a:gd name="connsiteY21" fmla="*/ 5486400 h 5486400"/>
              <a:gd name="connsiteX22" fmla="*/ 22589 w 9824135"/>
              <a:gd name="connsiteY22" fmla="*/ 5486400 h 5486400"/>
              <a:gd name="connsiteX23" fmla="*/ 0 w 9824135"/>
              <a:gd name="connsiteY2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24135" h="5486400">
                <a:moveTo>
                  <a:pt x="0" y="0"/>
                </a:moveTo>
                <a:lnTo>
                  <a:pt x="22589" y="0"/>
                </a:lnTo>
                <a:lnTo>
                  <a:pt x="206687" y="0"/>
                </a:lnTo>
                <a:lnTo>
                  <a:pt x="556089" y="0"/>
                </a:lnTo>
                <a:lnTo>
                  <a:pt x="599423" y="0"/>
                </a:lnTo>
                <a:lnTo>
                  <a:pt x="1284372" y="0"/>
                </a:lnTo>
                <a:lnTo>
                  <a:pt x="1687391" y="0"/>
                </a:lnTo>
                <a:lnTo>
                  <a:pt x="1696135" y="0"/>
                </a:lnTo>
                <a:lnTo>
                  <a:pt x="2635901" y="0"/>
                </a:lnTo>
                <a:lnTo>
                  <a:pt x="3016935" y="0"/>
                </a:lnTo>
                <a:lnTo>
                  <a:pt x="3266317" y="0"/>
                </a:lnTo>
                <a:lnTo>
                  <a:pt x="6037246" y="0"/>
                </a:lnTo>
                <a:lnTo>
                  <a:pt x="6037251" y="0"/>
                </a:lnTo>
                <a:lnTo>
                  <a:pt x="9824135" y="0"/>
                </a:lnTo>
                <a:lnTo>
                  <a:pt x="6299919" y="5486400"/>
                </a:lnTo>
                <a:lnTo>
                  <a:pt x="2635901" y="5486400"/>
                </a:lnTo>
                <a:lnTo>
                  <a:pt x="1696135" y="5486400"/>
                </a:lnTo>
                <a:lnTo>
                  <a:pt x="1687391" y="5486400"/>
                </a:lnTo>
                <a:lnTo>
                  <a:pt x="1284372" y="5486400"/>
                </a:lnTo>
                <a:lnTo>
                  <a:pt x="599423" y="5486400"/>
                </a:lnTo>
                <a:lnTo>
                  <a:pt x="556089" y="5486400"/>
                </a:lnTo>
                <a:lnTo>
                  <a:pt x="206687" y="5486400"/>
                </a:lnTo>
                <a:lnTo>
                  <a:pt x="22589" y="5486400"/>
                </a:lnTo>
                <a:lnTo>
                  <a:pt x="0" y="5486400"/>
                </a:lnTo>
                <a:close/>
              </a:path>
            </a:pathLst>
          </a:custGeom>
        </p:spPr>
      </p:pic>
      <p:sp>
        <p:nvSpPr>
          <p:cNvPr id="51" name="Picture Placeholder"/>
          <p:cNvSpPr>
            <a:spLocks noGrp="1"/>
          </p:cNvSpPr>
          <p:nvPr>
            <p:ph type="pic" sz="quarter" idx="19" hasCustomPrompt="1"/>
          </p:nvPr>
        </p:nvSpPr>
        <p:spPr>
          <a:xfrm>
            <a:off x="5521343" y="0"/>
            <a:ext cx="6670657" cy="6858000"/>
          </a:xfrm>
          <a:custGeom>
            <a:avLst/>
            <a:gdLst>
              <a:gd name="connsiteX0" fmla="*/ 4405270 w 6670657"/>
              <a:gd name="connsiteY0" fmla="*/ 0 h 6858000"/>
              <a:gd name="connsiteX1" fmla="*/ 6670657 w 6670657"/>
              <a:gd name="connsiteY1" fmla="*/ 0 h 6858000"/>
              <a:gd name="connsiteX2" fmla="*/ 6670657 w 6670657"/>
              <a:gd name="connsiteY2" fmla="*/ 6858000 h 6858000"/>
              <a:gd name="connsiteX3" fmla="*/ 0 w 66706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57" h="6858000">
                <a:moveTo>
                  <a:pt x="4405270" y="0"/>
                </a:moveTo>
                <a:lnTo>
                  <a:pt x="6670657" y="0"/>
                </a:lnTo>
                <a:lnTo>
                  <a:pt x="66706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6" name="Brattle Logo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08" y="5426646"/>
            <a:ext cx="3323333" cy="1445650"/>
          </a:xfrm>
          <a:prstGeom prst="rect">
            <a:avLst/>
          </a:prstGeom>
        </p:spPr>
      </p:pic>
      <p:sp>
        <p:nvSpPr>
          <p:cNvPr id="13" name="Date"/>
          <p:cNvSpPr>
            <a:spLocks noGrp="1"/>
          </p:cNvSpPr>
          <p:nvPr>
            <p:ph type="body" sz="quarter" idx="26" hasCustomPrompt="1"/>
          </p:nvPr>
        </p:nvSpPr>
        <p:spPr>
          <a:xfrm>
            <a:off x="516416" y="4555220"/>
            <a:ext cx="3040800" cy="590942"/>
          </a:xfrm>
        </p:spPr>
        <p:txBody>
          <a:bodyPr lIns="45720">
            <a:noAutofit/>
          </a:bodyPr>
          <a:lstStyle>
            <a:lvl1pPr marL="60325" indent="-60325">
              <a:defRPr sz="1600" b="1" cap="all" spc="50" baseline="0">
                <a:solidFill>
                  <a:schemeClr val="bg1"/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5pPr marL="1828800" indent="0">
              <a:buNone/>
              <a:defRPr/>
            </a:lvl5pPr>
            <a:lvl7pPr>
              <a:spcBef>
                <a:spcPts val="300"/>
              </a:spcBef>
              <a:defRPr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Presented For"/>
          <p:cNvSpPr>
            <a:spLocks noGrp="1"/>
          </p:cNvSpPr>
          <p:nvPr>
            <p:ph type="body" sz="quarter" idx="22" hasCustomPrompt="1"/>
          </p:nvPr>
        </p:nvSpPr>
        <p:spPr>
          <a:xfrm>
            <a:off x="3786163" y="2655665"/>
            <a:ext cx="3261365" cy="1292225"/>
          </a:xfrm>
        </p:spPr>
        <p:txBody>
          <a:bodyPr>
            <a:noAutofit/>
          </a:bodyPr>
          <a:lstStyle>
            <a:lvl1pPr marL="60325" indent="-60325">
              <a:defRPr sz="1600" b="1" cap="all" spc="5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5pPr marL="1828800" indent="0">
              <a:buNone/>
              <a:defRPr/>
            </a:lvl5pPr>
            <a:lvl7pPr>
              <a:spcBef>
                <a:spcPts val="300"/>
              </a:spcBef>
              <a:defRPr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Presented For</a:t>
            </a:r>
          </a:p>
          <a:p>
            <a:pPr lvl="1"/>
            <a:r>
              <a:rPr lang="en-US"/>
              <a:t>Client Names</a:t>
            </a:r>
          </a:p>
        </p:txBody>
      </p:sp>
      <p:sp>
        <p:nvSpPr>
          <p:cNvPr id="46" name="Presented By"/>
          <p:cNvSpPr>
            <a:spLocks noGrp="1"/>
          </p:cNvSpPr>
          <p:nvPr>
            <p:ph type="body" sz="quarter" idx="18" hasCustomPrompt="1"/>
          </p:nvPr>
        </p:nvSpPr>
        <p:spPr>
          <a:xfrm>
            <a:off x="516416" y="2655665"/>
            <a:ext cx="3040800" cy="1868167"/>
          </a:xfrm>
        </p:spPr>
        <p:txBody>
          <a:bodyPr lIns="45720">
            <a:noAutofit/>
          </a:bodyPr>
          <a:lstStyle>
            <a:lvl1pPr marL="60325" indent="-60325">
              <a:defRPr sz="1600" b="1" cap="all" spc="5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5pPr marL="1828800" indent="0">
              <a:buNone/>
              <a:defRPr/>
            </a:lvl5pPr>
            <a:lvl7pPr>
              <a:spcBef>
                <a:spcPts val="300"/>
              </a:spcBef>
              <a:defRPr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Presented By</a:t>
            </a:r>
          </a:p>
          <a:p>
            <a:pPr lvl="1"/>
            <a:r>
              <a:rPr lang="en-US"/>
              <a:t>Presenter Names</a:t>
            </a:r>
          </a:p>
        </p:txBody>
      </p:sp>
      <p:sp>
        <p:nvSpPr>
          <p:cNvPr id="3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15937" y="1899602"/>
            <a:ext cx="6806439" cy="724675"/>
          </a:xfrm>
        </p:spPr>
        <p:txBody>
          <a:bodyPr>
            <a:normAutofit/>
          </a:bodyPr>
          <a:lstStyle>
            <a:lvl1pPr marL="111125" indent="-52388">
              <a:lnSpc>
                <a:spcPct val="90000"/>
              </a:lnSpc>
              <a:defRPr sz="1800" b="1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5" name="Title"/>
          <p:cNvSpPr>
            <a:spLocks noGrp="1"/>
          </p:cNvSpPr>
          <p:nvPr>
            <p:ph type="title" hasCustomPrompt="1"/>
          </p:nvPr>
        </p:nvSpPr>
        <p:spPr>
          <a:xfrm>
            <a:off x="516416" y="363299"/>
            <a:ext cx="6805961" cy="1507712"/>
          </a:xfrm>
        </p:spPr>
        <p:txBody>
          <a:bodyPr lIns="91440" anchor="b">
            <a:normAutofit/>
          </a:bodyPr>
          <a:lstStyle>
            <a:lvl1pPr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35234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Default Image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3221" y="0"/>
            <a:ext cx="7358779" cy="6856201"/>
          </a:xfrm>
          <a:prstGeom prst="rect">
            <a:avLst/>
          </a:prstGeom>
        </p:spPr>
      </p:pic>
      <p:sp>
        <p:nvSpPr>
          <p:cNvPr id="31" name="White Slash"/>
          <p:cNvSpPr/>
          <p:nvPr/>
        </p:nvSpPr>
        <p:spPr>
          <a:xfrm>
            <a:off x="-90062" y="0"/>
            <a:ext cx="10024566" cy="6858000"/>
          </a:xfrm>
          <a:custGeom>
            <a:avLst/>
            <a:gdLst>
              <a:gd name="connsiteX0" fmla="*/ 0 w 10024566"/>
              <a:gd name="connsiteY0" fmla="*/ 0 h 6858000"/>
              <a:gd name="connsiteX1" fmla="*/ 1515566 w 10024566"/>
              <a:gd name="connsiteY1" fmla="*/ 0 h 6858000"/>
              <a:gd name="connsiteX2" fmla="*/ 1827294 w 10024566"/>
              <a:gd name="connsiteY2" fmla="*/ 0 h 6858000"/>
              <a:gd name="connsiteX3" fmla="*/ 5290955 w 10024566"/>
              <a:gd name="connsiteY3" fmla="*/ 0 h 6858000"/>
              <a:gd name="connsiteX4" fmla="*/ 5290961 w 10024566"/>
              <a:gd name="connsiteY4" fmla="*/ 0 h 6858000"/>
              <a:gd name="connsiteX5" fmla="*/ 10024566 w 10024566"/>
              <a:gd name="connsiteY5" fmla="*/ 0 h 6858000"/>
              <a:gd name="connsiteX6" fmla="*/ 5619296 w 10024566"/>
              <a:gd name="connsiteY6" fmla="*/ 6858000 h 6858000"/>
              <a:gd name="connsiteX7" fmla="*/ 0 w 1002456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4566" h="6858000">
                <a:moveTo>
                  <a:pt x="0" y="0"/>
                </a:moveTo>
                <a:lnTo>
                  <a:pt x="1515566" y="0"/>
                </a:lnTo>
                <a:lnTo>
                  <a:pt x="1827294" y="0"/>
                </a:lnTo>
                <a:lnTo>
                  <a:pt x="5290955" y="0"/>
                </a:lnTo>
                <a:lnTo>
                  <a:pt x="5290961" y="0"/>
                </a:lnTo>
                <a:lnTo>
                  <a:pt x="10024566" y="0"/>
                </a:lnTo>
                <a:lnTo>
                  <a:pt x="56192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icture Placeholder"/>
          <p:cNvSpPr>
            <a:spLocks noGrp="1"/>
          </p:cNvSpPr>
          <p:nvPr>
            <p:ph type="pic" sz="quarter" idx="19" hasCustomPrompt="1"/>
          </p:nvPr>
        </p:nvSpPr>
        <p:spPr>
          <a:xfrm>
            <a:off x="5521343" y="0"/>
            <a:ext cx="6670657" cy="6858000"/>
          </a:xfrm>
          <a:custGeom>
            <a:avLst/>
            <a:gdLst>
              <a:gd name="connsiteX0" fmla="*/ 4405270 w 6670657"/>
              <a:gd name="connsiteY0" fmla="*/ 0 h 6858000"/>
              <a:gd name="connsiteX1" fmla="*/ 6670657 w 6670657"/>
              <a:gd name="connsiteY1" fmla="*/ 0 h 6858000"/>
              <a:gd name="connsiteX2" fmla="*/ 6670657 w 6670657"/>
              <a:gd name="connsiteY2" fmla="*/ 6858000 h 6858000"/>
              <a:gd name="connsiteX3" fmla="*/ 0 w 66706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57" h="6858000">
                <a:moveTo>
                  <a:pt x="4405270" y="0"/>
                </a:moveTo>
                <a:lnTo>
                  <a:pt x="6670657" y="0"/>
                </a:lnTo>
                <a:lnTo>
                  <a:pt x="66706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28" name="Brattle Log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08" y="5426646"/>
            <a:ext cx="3323333" cy="1445650"/>
          </a:xfrm>
          <a:prstGeom prst="rect">
            <a:avLst/>
          </a:prstGeom>
        </p:spPr>
      </p:pic>
      <p:sp>
        <p:nvSpPr>
          <p:cNvPr id="13" name="Date"/>
          <p:cNvSpPr>
            <a:spLocks noGrp="1"/>
          </p:cNvSpPr>
          <p:nvPr>
            <p:ph type="body" sz="quarter" idx="26" hasCustomPrompt="1"/>
          </p:nvPr>
        </p:nvSpPr>
        <p:spPr>
          <a:xfrm>
            <a:off x="515938" y="4560769"/>
            <a:ext cx="3049895" cy="609720"/>
          </a:xfrm>
        </p:spPr>
        <p:txBody>
          <a:bodyPr lIns="45720" rIns="0">
            <a:noAutofit/>
          </a:bodyPr>
          <a:lstStyle>
            <a:lvl1pPr marL="60325" indent="-60325">
              <a:defRPr sz="1600" b="1" cap="all" spc="50" baseline="0">
                <a:solidFill>
                  <a:schemeClr val="accent2"/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0" name="Presented For"/>
          <p:cNvSpPr>
            <a:spLocks noGrp="1"/>
          </p:cNvSpPr>
          <p:nvPr>
            <p:ph type="body" sz="quarter" idx="23" hasCustomPrompt="1"/>
          </p:nvPr>
        </p:nvSpPr>
        <p:spPr>
          <a:xfrm>
            <a:off x="3757435" y="2655664"/>
            <a:ext cx="3290093" cy="1845215"/>
          </a:xfrm>
        </p:spPr>
        <p:txBody>
          <a:bodyPr>
            <a:noAutofit/>
          </a:bodyPr>
          <a:lstStyle>
            <a:lvl1pPr marL="60325" indent="-60325">
              <a:defRPr sz="1600" b="1" cap="all" spc="50" baseline="0">
                <a:solidFill>
                  <a:schemeClr val="accent2"/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/>
              <a:t>Presented For</a:t>
            </a:r>
          </a:p>
          <a:p>
            <a:pPr lvl="1"/>
            <a:r>
              <a:rPr lang="en-US"/>
              <a:t>Client Names</a:t>
            </a:r>
          </a:p>
        </p:txBody>
      </p:sp>
      <p:sp>
        <p:nvSpPr>
          <p:cNvPr id="3" name="Presented By"/>
          <p:cNvSpPr>
            <a:spLocks noGrp="1"/>
          </p:cNvSpPr>
          <p:nvPr>
            <p:ph type="body" sz="quarter" idx="22" hasCustomPrompt="1"/>
          </p:nvPr>
        </p:nvSpPr>
        <p:spPr>
          <a:xfrm>
            <a:off x="515938" y="2655664"/>
            <a:ext cx="3049895" cy="1845215"/>
          </a:xfrm>
        </p:spPr>
        <p:txBody>
          <a:bodyPr lIns="45720" rIns="0">
            <a:noAutofit/>
          </a:bodyPr>
          <a:lstStyle>
            <a:lvl1pPr marL="60325" indent="-60325">
              <a:defRPr sz="1600" b="1" cap="all" spc="50" baseline="0">
                <a:solidFill>
                  <a:schemeClr val="accent2"/>
                </a:solidFill>
                <a:latin typeface="+mn-lt"/>
              </a:defRPr>
            </a:lvl1pPr>
            <a:lvl2pPr marL="58738" indent="0">
              <a:spcBef>
                <a:spcPts val="300"/>
              </a:spcBef>
              <a:buNone/>
              <a:defRPr sz="2000" baseline="0">
                <a:solidFill>
                  <a:schemeClr val="accent1"/>
                </a:solidFill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/>
              <a:t>Presented By</a:t>
            </a:r>
          </a:p>
          <a:p>
            <a:pPr lvl="1"/>
            <a:r>
              <a:rPr lang="en-US"/>
              <a:t>Presenter Names</a:t>
            </a:r>
          </a:p>
        </p:txBody>
      </p:sp>
      <p:sp>
        <p:nvSpPr>
          <p:cNvPr id="29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15937" y="1899602"/>
            <a:ext cx="6806439" cy="756062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1800" b="1" cap="all" spc="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16416" y="372383"/>
            <a:ext cx="6805961" cy="1507712"/>
          </a:xfrm>
        </p:spPr>
        <p:txBody>
          <a:bodyPr lIns="91440" anchor="b">
            <a:normAutofit/>
          </a:bodyPr>
          <a:lstStyle>
            <a:lvl1pPr>
              <a:defRPr sz="36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52975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attern Background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1" name="White Slash"/>
          <p:cNvSpPr/>
          <p:nvPr/>
        </p:nvSpPr>
        <p:spPr>
          <a:xfrm>
            <a:off x="-90062" y="0"/>
            <a:ext cx="10024566" cy="6858000"/>
          </a:xfrm>
          <a:custGeom>
            <a:avLst/>
            <a:gdLst>
              <a:gd name="connsiteX0" fmla="*/ 0 w 10024566"/>
              <a:gd name="connsiteY0" fmla="*/ 0 h 6858000"/>
              <a:gd name="connsiteX1" fmla="*/ 1515566 w 10024566"/>
              <a:gd name="connsiteY1" fmla="*/ 0 h 6858000"/>
              <a:gd name="connsiteX2" fmla="*/ 1827294 w 10024566"/>
              <a:gd name="connsiteY2" fmla="*/ 0 h 6858000"/>
              <a:gd name="connsiteX3" fmla="*/ 5290955 w 10024566"/>
              <a:gd name="connsiteY3" fmla="*/ 0 h 6858000"/>
              <a:gd name="connsiteX4" fmla="*/ 5290961 w 10024566"/>
              <a:gd name="connsiteY4" fmla="*/ 0 h 6858000"/>
              <a:gd name="connsiteX5" fmla="*/ 10024566 w 10024566"/>
              <a:gd name="connsiteY5" fmla="*/ 0 h 6858000"/>
              <a:gd name="connsiteX6" fmla="*/ 5619296 w 10024566"/>
              <a:gd name="connsiteY6" fmla="*/ 6858000 h 6858000"/>
              <a:gd name="connsiteX7" fmla="*/ 0 w 1002456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4566" h="6858000">
                <a:moveTo>
                  <a:pt x="0" y="0"/>
                </a:moveTo>
                <a:lnTo>
                  <a:pt x="1515566" y="0"/>
                </a:lnTo>
                <a:lnTo>
                  <a:pt x="1827294" y="0"/>
                </a:lnTo>
                <a:lnTo>
                  <a:pt x="5290955" y="0"/>
                </a:lnTo>
                <a:lnTo>
                  <a:pt x="5290961" y="0"/>
                </a:lnTo>
                <a:lnTo>
                  <a:pt x="10024566" y="0"/>
                </a:lnTo>
                <a:lnTo>
                  <a:pt x="56192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icture Placeholder"/>
          <p:cNvSpPr>
            <a:spLocks noGrp="1"/>
          </p:cNvSpPr>
          <p:nvPr>
            <p:ph type="pic" sz="quarter" idx="19" hasCustomPrompt="1"/>
          </p:nvPr>
        </p:nvSpPr>
        <p:spPr>
          <a:xfrm>
            <a:off x="5521343" y="0"/>
            <a:ext cx="6670657" cy="6858000"/>
          </a:xfrm>
          <a:custGeom>
            <a:avLst/>
            <a:gdLst>
              <a:gd name="connsiteX0" fmla="*/ 4405270 w 6670657"/>
              <a:gd name="connsiteY0" fmla="*/ 0 h 6858000"/>
              <a:gd name="connsiteX1" fmla="*/ 6670657 w 6670657"/>
              <a:gd name="connsiteY1" fmla="*/ 0 h 6858000"/>
              <a:gd name="connsiteX2" fmla="*/ 6670657 w 6670657"/>
              <a:gd name="connsiteY2" fmla="*/ 6858000 h 6858000"/>
              <a:gd name="connsiteX3" fmla="*/ 0 w 66706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57" h="6858000">
                <a:moveTo>
                  <a:pt x="4405270" y="0"/>
                </a:moveTo>
                <a:lnTo>
                  <a:pt x="6670657" y="0"/>
                </a:lnTo>
                <a:lnTo>
                  <a:pt x="66706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9" name="Subtitle"/>
          <p:cNvSpPr>
            <a:spLocks noGrp="1"/>
          </p:cNvSpPr>
          <p:nvPr>
            <p:ph type="body" sz="quarter" idx="21"/>
          </p:nvPr>
        </p:nvSpPr>
        <p:spPr>
          <a:xfrm>
            <a:off x="515937" y="2904631"/>
            <a:ext cx="7047091" cy="1324469"/>
          </a:xfrm>
        </p:spPr>
        <p:txBody>
          <a:bodyPr lIns="36576">
            <a:normAutofit/>
          </a:bodyPr>
          <a:lstStyle>
            <a:lvl1pPr marL="60325" indent="-60325">
              <a:lnSpc>
                <a:spcPct val="90000"/>
              </a:lnSpc>
              <a:defRPr sz="2200" b="1" cap="all" spc="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16416" y="649480"/>
            <a:ext cx="7815734" cy="2096482"/>
          </a:xfrm>
        </p:spPr>
        <p:txBody>
          <a:bodyPr lIns="91440" anchor="b">
            <a:noAutofit/>
          </a:bodyPr>
          <a:lstStyle>
            <a:lvl1pPr>
              <a:defRPr sz="42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7046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tern Background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747"/>
            <a:ext cx="12197166" cy="6896747"/>
          </a:xfrm>
          <a:prstGeom prst="rect">
            <a:avLst/>
          </a:prstGeom>
        </p:spPr>
      </p:pic>
      <p:sp>
        <p:nvSpPr>
          <p:cNvPr id="10" name="Gradient Overlay"/>
          <p:cNvSpPr/>
          <p:nvPr/>
        </p:nvSpPr>
        <p:spPr>
          <a:xfrm>
            <a:off x="0" y="-38746"/>
            <a:ext cx="12192000" cy="6896748"/>
          </a:xfrm>
          <a:prstGeom prst="rect">
            <a:avLst/>
          </a:prstGeom>
          <a:gradFill>
            <a:gsLst>
              <a:gs pos="10000">
                <a:schemeClr val="tx2">
                  <a:alpha val="90000"/>
                </a:schemeClr>
              </a:gs>
              <a:gs pos="90000">
                <a:schemeClr val="tx2">
                  <a:alpha val="10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/>
          <p:cNvCxnSpPr/>
          <p:nvPr/>
        </p:nvCxnSpPr>
        <p:spPr>
          <a:xfrm>
            <a:off x="601335" y="1135248"/>
            <a:ext cx="109728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"/>
          <p:cNvSpPr>
            <a:spLocks noGrp="1"/>
          </p:cNvSpPr>
          <p:nvPr>
            <p:ph type="title" hasCustomPrompt="1"/>
          </p:nvPr>
        </p:nvSpPr>
        <p:spPr>
          <a:xfrm>
            <a:off x="516416" y="1708219"/>
            <a:ext cx="11065984" cy="4501661"/>
          </a:xfrm>
        </p:spPr>
        <p:txBody>
          <a:bodyPr anchor="t" anchorCtr="0">
            <a:normAutofit/>
          </a:bodyPr>
          <a:lstStyle>
            <a:lvl1pPr marL="0"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Block Quote Text</a:t>
            </a:r>
          </a:p>
        </p:txBody>
      </p:sp>
    </p:spTree>
    <p:extLst>
      <p:ext uri="{BB962C8B-B14F-4D97-AF65-F5344CB8AC3E}">
        <p14:creationId xmlns:p14="http://schemas.microsoft.com/office/powerpoint/2010/main" val="3834570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_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ttern Background"/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35" r="2664" b="54"/>
          <a:stretch/>
        </p:blipFill>
        <p:spPr>
          <a:xfrm>
            <a:off x="7654834" y="-1"/>
            <a:ext cx="4535607" cy="6858002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>
            <a:off x="-47824" y="-2"/>
            <a:ext cx="10563423" cy="6858001"/>
          </a:xfrm>
          <a:custGeom>
            <a:avLst/>
            <a:gdLst>
              <a:gd name="connsiteX0" fmla="*/ 0 w 10509713"/>
              <a:gd name="connsiteY0" fmla="*/ 0 h 6858001"/>
              <a:gd name="connsiteX1" fmla="*/ 5260993 w 10509713"/>
              <a:gd name="connsiteY1" fmla="*/ 0 h 6858001"/>
              <a:gd name="connsiteX2" fmla="*/ 5260993 w 10509713"/>
              <a:gd name="connsiteY2" fmla="*/ 1 h 6858001"/>
              <a:gd name="connsiteX3" fmla="*/ 8138118 w 10509713"/>
              <a:gd name="connsiteY3" fmla="*/ 1 h 6858001"/>
              <a:gd name="connsiteX4" fmla="*/ 10509713 w 10509713"/>
              <a:gd name="connsiteY4" fmla="*/ 6858001 h 6858001"/>
              <a:gd name="connsiteX5" fmla="*/ 7961357 w 10509713"/>
              <a:gd name="connsiteY5" fmla="*/ 6858001 h 6858001"/>
              <a:gd name="connsiteX6" fmla="*/ 7961354 w 10509713"/>
              <a:gd name="connsiteY6" fmla="*/ 6858001 h 6858001"/>
              <a:gd name="connsiteX7" fmla="*/ 6096678 w 10509713"/>
              <a:gd name="connsiteY7" fmla="*/ 6858001 h 6858001"/>
              <a:gd name="connsiteX8" fmla="*/ 5928858 w 10509713"/>
              <a:gd name="connsiteY8" fmla="*/ 6858001 h 6858001"/>
              <a:gd name="connsiteX9" fmla="*/ 5260993 w 10509713"/>
              <a:gd name="connsiteY9" fmla="*/ 6858001 h 6858001"/>
              <a:gd name="connsiteX10" fmla="*/ 5112946 w 10509713"/>
              <a:gd name="connsiteY10" fmla="*/ 6858001 h 6858001"/>
              <a:gd name="connsiteX11" fmla="*/ 0 w 10509713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09713" h="6858001">
                <a:moveTo>
                  <a:pt x="0" y="0"/>
                </a:moveTo>
                <a:lnTo>
                  <a:pt x="5260993" y="0"/>
                </a:lnTo>
                <a:lnTo>
                  <a:pt x="5260993" y="1"/>
                </a:lnTo>
                <a:lnTo>
                  <a:pt x="8138118" y="1"/>
                </a:lnTo>
                <a:lnTo>
                  <a:pt x="10509713" y="6858001"/>
                </a:lnTo>
                <a:lnTo>
                  <a:pt x="7961357" y="6858001"/>
                </a:lnTo>
                <a:lnTo>
                  <a:pt x="7961354" y="6858001"/>
                </a:lnTo>
                <a:lnTo>
                  <a:pt x="6096678" y="6858001"/>
                </a:lnTo>
                <a:lnTo>
                  <a:pt x="5928858" y="6858001"/>
                </a:lnTo>
                <a:lnTo>
                  <a:pt x="5260993" y="6858001"/>
                </a:lnTo>
                <a:lnTo>
                  <a:pt x="511294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1"/>
            <a:ext cx="11164888" cy="4995862"/>
          </a:xfrm>
        </p:spPr>
        <p:txBody>
          <a:bodyPr tIns="182880">
            <a:noAutofit/>
          </a:bodyPr>
          <a:lstStyle>
            <a:lvl1pPr marL="508000" indent="-457200">
              <a:buClr>
                <a:schemeClr val="bg2"/>
              </a:buClr>
              <a:buSzPct val="100000"/>
              <a:buFont typeface="+mj-lt"/>
              <a:buAutoNum type="arabicPeriod"/>
              <a:defRPr sz="2600">
                <a:solidFill>
                  <a:schemeClr val="tx1"/>
                </a:solidFill>
              </a:defRPr>
            </a:lvl1pPr>
            <a:lvl2pPr marL="512763" indent="-401638">
              <a:buSzPct val="100000"/>
              <a:buFont typeface="+mj-lt"/>
              <a:buAutoNum type="romanUcPeriod"/>
              <a:defRPr sz="2600">
                <a:solidFill>
                  <a:schemeClr val="tx1"/>
                </a:solidFill>
              </a:defRPr>
            </a:lvl2pPr>
            <a:lvl3pPr marL="854075" indent="-338138">
              <a:buClr>
                <a:schemeClr val="bg2"/>
              </a:buClr>
              <a:buFont typeface="+mj-lt"/>
              <a:buAutoNum type="alphaUcPeriod"/>
              <a:defRPr sz="2000">
                <a:solidFill>
                  <a:schemeClr val="tx1"/>
                </a:solidFill>
              </a:defRPr>
            </a:lvl3pPr>
            <a:lvl4pPr marL="1144588" indent="-282575"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"/>
          <p:cNvCxnSpPr/>
          <p:nvPr/>
        </p:nvCxnSpPr>
        <p:spPr>
          <a:xfrm>
            <a:off x="601335" y="1181101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21"/>
          <p:cNvSpPr>
            <a:spLocks noGrp="1"/>
          </p:cNvSpPr>
          <p:nvPr>
            <p:ph type="pic" sz="quarter" idx="22" hasCustomPrompt="1"/>
          </p:nvPr>
        </p:nvSpPr>
        <p:spPr>
          <a:xfrm>
            <a:off x="8122579" y="-1"/>
            <a:ext cx="4069421" cy="6858001"/>
          </a:xfrm>
          <a:custGeom>
            <a:avLst/>
            <a:gdLst>
              <a:gd name="connsiteX0" fmla="*/ 1 w 4069421"/>
              <a:gd name="connsiteY0" fmla="*/ 0 h 6858001"/>
              <a:gd name="connsiteX1" fmla="*/ 2520994 w 4069421"/>
              <a:gd name="connsiteY1" fmla="*/ 0 h 6858001"/>
              <a:gd name="connsiteX2" fmla="*/ 3466099 w 4069421"/>
              <a:gd name="connsiteY2" fmla="*/ 0 h 6858001"/>
              <a:gd name="connsiteX3" fmla="*/ 4065144 w 4069421"/>
              <a:gd name="connsiteY3" fmla="*/ 0 h 6858001"/>
              <a:gd name="connsiteX4" fmla="*/ 4065144 w 4069421"/>
              <a:gd name="connsiteY4" fmla="*/ 1 h 6858001"/>
              <a:gd name="connsiteX5" fmla="*/ 4069421 w 4069421"/>
              <a:gd name="connsiteY5" fmla="*/ 1 h 6858001"/>
              <a:gd name="connsiteX6" fmla="*/ 4069421 w 4069421"/>
              <a:gd name="connsiteY6" fmla="*/ 6858001 h 6858001"/>
              <a:gd name="connsiteX7" fmla="*/ 4065144 w 4069421"/>
              <a:gd name="connsiteY7" fmla="*/ 6858001 h 6858001"/>
              <a:gd name="connsiteX8" fmla="*/ 2520994 w 4069421"/>
              <a:gd name="connsiteY8" fmla="*/ 6858001 h 6858001"/>
              <a:gd name="connsiteX9" fmla="*/ 0 w 4069421"/>
              <a:gd name="connsiteY9" fmla="*/ 6858001 h 6858001"/>
              <a:gd name="connsiteX10" fmla="*/ 0 w 4069421"/>
              <a:gd name="connsiteY10" fmla="*/ 6857999 h 6858001"/>
              <a:gd name="connsiteX11" fmla="*/ 2392988 w 4069421"/>
              <a:gd name="connsiteY11" fmla="*/ 685799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421" h="6858001">
                <a:moveTo>
                  <a:pt x="1" y="0"/>
                </a:moveTo>
                <a:lnTo>
                  <a:pt x="2520994" y="0"/>
                </a:lnTo>
                <a:lnTo>
                  <a:pt x="3466099" y="0"/>
                </a:lnTo>
                <a:lnTo>
                  <a:pt x="4065144" y="0"/>
                </a:lnTo>
                <a:lnTo>
                  <a:pt x="4065144" y="1"/>
                </a:lnTo>
                <a:lnTo>
                  <a:pt x="4069421" y="1"/>
                </a:lnTo>
                <a:lnTo>
                  <a:pt x="4069421" y="6858001"/>
                </a:lnTo>
                <a:lnTo>
                  <a:pt x="4065144" y="6858001"/>
                </a:lnTo>
                <a:lnTo>
                  <a:pt x="2520994" y="6858001"/>
                </a:lnTo>
                <a:lnTo>
                  <a:pt x="0" y="6858001"/>
                </a:lnTo>
                <a:lnTo>
                  <a:pt x="0" y="6857999"/>
                </a:lnTo>
                <a:lnTo>
                  <a:pt x="2392988" y="6857999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7179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gh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1"/>
            <a:ext cx="11164888" cy="4995862"/>
          </a:xfrm>
        </p:spPr>
        <p:txBody>
          <a:bodyPr tIns="18288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cxnSp>
        <p:nvCxnSpPr>
          <p:cNvPr id="12" name="Straight Connector"/>
          <p:cNvCxnSpPr/>
          <p:nvPr userDrawn="1"/>
        </p:nvCxnSpPr>
        <p:spPr>
          <a:xfrm>
            <a:off x="601335" y="1181101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142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ght 1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2" hasCustomPrompt="1"/>
          </p:nvPr>
        </p:nvSpPr>
        <p:spPr>
          <a:xfrm>
            <a:off x="8122579" y="-1"/>
            <a:ext cx="4069421" cy="6858001"/>
          </a:xfrm>
          <a:custGeom>
            <a:avLst/>
            <a:gdLst>
              <a:gd name="connsiteX0" fmla="*/ 1 w 4069421"/>
              <a:gd name="connsiteY0" fmla="*/ 0 h 6858001"/>
              <a:gd name="connsiteX1" fmla="*/ 2520994 w 4069421"/>
              <a:gd name="connsiteY1" fmla="*/ 0 h 6858001"/>
              <a:gd name="connsiteX2" fmla="*/ 3466099 w 4069421"/>
              <a:gd name="connsiteY2" fmla="*/ 0 h 6858001"/>
              <a:gd name="connsiteX3" fmla="*/ 4065144 w 4069421"/>
              <a:gd name="connsiteY3" fmla="*/ 0 h 6858001"/>
              <a:gd name="connsiteX4" fmla="*/ 4065144 w 4069421"/>
              <a:gd name="connsiteY4" fmla="*/ 1 h 6858001"/>
              <a:gd name="connsiteX5" fmla="*/ 4069421 w 4069421"/>
              <a:gd name="connsiteY5" fmla="*/ 1 h 6858001"/>
              <a:gd name="connsiteX6" fmla="*/ 4069421 w 4069421"/>
              <a:gd name="connsiteY6" fmla="*/ 6858001 h 6858001"/>
              <a:gd name="connsiteX7" fmla="*/ 4065144 w 4069421"/>
              <a:gd name="connsiteY7" fmla="*/ 6858001 h 6858001"/>
              <a:gd name="connsiteX8" fmla="*/ 2520994 w 4069421"/>
              <a:gd name="connsiteY8" fmla="*/ 6858001 h 6858001"/>
              <a:gd name="connsiteX9" fmla="*/ 0 w 4069421"/>
              <a:gd name="connsiteY9" fmla="*/ 6858001 h 6858001"/>
              <a:gd name="connsiteX10" fmla="*/ 0 w 4069421"/>
              <a:gd name="connsiteY10" fmla="*/ 6857999 h 6858001"/>
              <a:gd name="connsiteX11" fmla="*/ 2392988 w 4069421"/>
              <a:gd name="connsiteY11" fmla="*/ 685799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421" h="6858001">
                <a:moveTo>
                  <a:pt x="1" y="0"/>
                </a:moveTo>
                <a:lnTo>
                  <a:pt x="2520994" y="0"/>
                </a:lnTo>
                <a:lnTo>
                  <a:pt x="3466099" y="0"/>
                </a:lnTo>
                <a:lnTo>
                  <a:pt x="4065144" y="0"/>
                </a:lnTo>
                <a:lnTo>
                  <a:pt x="4065144" y="1"/>
                </a:lnTo>
                <a:lnTo>
                  <a:pt x="4069421" y="1"/>
                </a:lnTo>
                <a:lnTo>
                  <a:pt x="4069421" y="6858001"/>
                </a:lnTo>
                <a:lnTo>
                  <a:pt x="4065144" y="6858001"/>
                </a:lnTo>
                <a:lnTo>
                  <a:pt x="2520994" y="6858001"/>
                </a:lnTo>
                <a:lnTo>
                  <a:pt x="0" y="6858001"/>
                </a:lnTo>
                <a:lnTo>
                  <a:pt x="0" y="6857999"/>
                </a:lnTo>
                <a:lnTo>
                  <a:pt x="2392988" y="6857999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10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1"/>
            <a:ext cx="11164888" cy="4995862"/>
          </a:xfrm>
        </p:spPr>
        <p:txBody>
          <a:bodyPr tIns="18288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cxnSp>
        <p:nvCxnSpPr>
          <p:cNvPr id="12" name="Straight Connector"/>
          <p:cNvCxnSpPr/>
          <p:nvPr userDrawn="1"/>
        </p:nvCxnSpPr>
        <p:spPr>
          <a:xfrm>
            <a:off x="601335" y="1181101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955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ight 1-Column 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525985"/>
            <a:ext cx="11164888" cy="4650978"/>
          </a:xfrm>
        </p:spPr>
        <p:txBody>
          <a:bodyPr tIns="18288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"/>
          <p:cNvCxnSpPr/>
          <p:nvPr/>
        </p:nvCxnSpPr>
        <p:spPr>
          <a:xfrm>
            <a:off x="601335" y="1525985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08000" y="857632"/>
            <a:ext cx="10231535" cy="5554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8070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ark 1-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4" name="Slide Number Placeholder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0"/>
            <a:ext cx="11164888" cy="4995862"/>
          </a:xfrm>
        </p:spPr>
        <p:txBody>
          <a:bodyPr tIns="18288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>
                <a:solidFill>
                  <a:schemeClr val="bg1">
                    <a:alpha val="75000"/>
                  </a:schemeClr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528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3640" y="1214973"/>
            <a:ext cx="524163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" y="1"/>
            <a:ext cx="12193468" cy="68579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523"/>
            <a:ext cx="524163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23640" y="1214973"/>
            <a:ext cx="524163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7" y="13677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E701CB-CB82-9049-8E36-682C4190336D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640123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igh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4" name="Slide Number Placehold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1"/>
            <a:ext cx="11164888" cy="4995862"/>
          </a:xfrm>
        </p:spPr>
        <p:txBody>
          <a:bodyPr tIns="182880" numCol="2" spcCol="4572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34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Dark 2-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4" name="Slide Number Placeholder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1181101"/>
            <a:ext cx="11164888" cy="4995862"/>
          </a:xfrm>
        </p:spPr>
        <p:txBody>
          <a:bodyPr tIns="182880" numCol="2" spcCol="4572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>
                <a:solidFill>
                  <a:schemeClr val="bg1">
                    <a:alpha val="75000"/>
                  </a:schemeClr>
                </a:solidFill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"/>
          <p:cNvCxnSpPr/>
          <p:nvPr/>
        </p:nvCxnSpPr>
        <p:spPr>
          <a:xfrm>
            <a:off x="601335" y="1181101"/>
            <a:ext cx="13716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ction Header"/>
          <p:cNvSpPr>
            <a:spLocks noGrp="1"/>
          </p:cNvSpPr>
          <p:nvPr>
            <p:ph type="body" sz="quarter" idx="19" hasCustomPrompt="1"/>
          </p:nvPr>
        </p:nvSpPr>
        <p:spPr>
          <a:xfrm>
            <a:off x="507999" y="-3762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/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5640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igh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332" y="1"/>
            <a:ext cx="1807668" cy="181218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12971" y="1181101"/>
            <a:ext cx="5386218" cy="5072466"/>
          </a:xfrm>
        </p:spPr>
        <p:txBody>
          <a:bodyPr tIns="18288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hart Placeholder"/>
          <p:cNvSpPr>
            <a:spLocks noGrp="1"/>
          </p:cNvSpPr>
          <p:nvPr>
            <p:ph type="chart" sz="quarter" idx="19"/>
          </p:nvPr>
        </p:nvSpPr>
        <p:spPr>
          <a:xfrm>
            <a:off x="6129963" y="1853351"/>
            <a:ext cx="5542755" cy="40059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7" name="Chart Title"/>
          <p:cNvSpPr>
            <a:spLocks noGrp="1"/>
          </p:cNvSpPr>
          <p:nvPr>
            <p:ph type="body" sz="quarter" idx="23" hasCustomPrompt="1"/>
          </p:nvPr>
        </p:nvSpPr>
        <p:spPr>
          <a:xfrm>
            <a:off x="6129963" y="1203722"/>
            <a:ext cx="5542755" cy="617102"/>
          </a:xfrm>
        </p:spPr>
        <p:txBody>
          <a:bodyPr lIns="0" tIns="0" rIns="0" bIns="91440" anchor="b" anchorCtr="0"/>
          <a:lstStyle>
            <a:lvl1pPr marL="0" indent="0" algn="l">
              <a:buNone/>
              <a:defRPr sz="1600" b="1" cap="all" spc="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8" name="Sources and Notes"/>
          <p:cNvSpPr>
            <a:spLocks noGrp="1"/>
          </p:cNvSpPr>
          <p:nvPr>
            <p:ph type="body" sz="quarter" idx="24" hasCustomPrompt="1"/>
          </p:nvPr>
        </p:nvSpPr>
        <p:spPr>
          <a:xfrm>
            <a:off x="6129963" y="5878341"/>
            <a:ext cx="5542755" cy="435164"/>
          </a:xfrm>
        </p:spPr>
        <p:txBody>
          <a:bodyPr lIns="0" tIns="91440" rIns="0" bIns="0" anchor="t" anchorCtr="0"/>
          <a:lstStyle>
            <a:lvl1pPr marL="0" indent="0" algn="l">
              <a:lnSpc>
                <a:spcPct val="90000"/>
              </a:lnSpc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and Notes: Example text</a:t>
            </a:r>
          </a:p>
        </p:txBody>
      </p:sp>
      <p:cxnSp>
        <p:nvCxnSpPr>
          <p:cNvPr id="13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ction Header"/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7549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544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5" name="Callout Box"/>
          <p:cNvSpPr>
            <a:spLocks noGrp="1"/>
          </p:cNvSpPr>
          <p:nvPr>
            <p:ph type="body" sz="quarter" idx="19"/>
          </p:nvPr>
        </p:nvSpPr>
        <p:spPr>
          <a:xfrm>
            <a:off x="508000" y="1181100"/>
            <a:ext cx="11164718" cy="1173190"/>
          </a:xfrm>
          <a:solidFill>
            <a:schemeClr val="accent2"/>
          </a:solidFill>
        </p:spPr>
        <p:txBody>
          <a:bodyPr lIns="91440" anchor="t">
            <a:noAutofit/>
          </a:bodyPr>
          <a:lstStyle>
            <a:lvl1pPr marL="115888" indent="-115888"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508000" y="2467166"/>
            <a:ext cx="11164888" cy="3709796"/>
          </a:xfrm>
        </p:spPr>
        <p:txBody>
          <a:bodyPr tIns="182880" numCol="2" spcCol="457200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ection Header"/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7431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508000" y="512748"/>
            <a:ext cx="11164718" cy="5554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888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1" name="Text Placeholder"/>
          <p:cNvSpPr>
            <a:spLocks noGrp="1"/>
          </p:cNvSpPr>
          <p:nvPr>
            <p:ph type="body" sz="quarter" idx="16"/>
          </p:nvPr>
        </p:nvSpPr>
        <p:spPr>
          <a:xfrm>
            <a:off x="4471516" y="1181100"/>
            <a:ext cx="7201372" cy="4995862"/>
          </a:xfrm>
        </p:spPr>
        <p:txBody>
          <a:bodyPr tIns="182880" numCol="1" spcCol="457200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allout Box"/>
          <p:cNvSpPr>
            <a:spLocks noGrp="1"/>
          </p:cNvSpPr>
          <p:nvPr>
            <p:ph type="body" sz="quarter" idx="19"/>
          </p:nvPr>
        </p:nvSpPr>
        <p:spPr>
          <a:xfrm>
            <a:off x="508000" y="1181100"/>
            <a:ext cx="3802743" cy="4995861"/>
          </a:xfrm>
          <a:solidFill>
            <a:schemeClr val="accent2"/>
          </a:solidFill>
        </p:spPr>
        <p:txBody>
          <a:bodyPr lIns="91440" anchor="t">
            <a:noAutofit/>
          </a:bodyPr>
          <a:lstStyle>
            <a:lvl1pPr marL="115888" indent="-115888"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ection Header"/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-1993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508000" y="512748"/>
            <a:ext cx="11164718" cy="5554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862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8300721" y="1303996"/>
            <a:ext cx="3383280" cy="4857522"/>
          </a:xfrm>
          <a:solidFill>
            <a:schemeClr val="bg1">
              <a:lumMod val="95000"/>
            </a:schemeClr>
          </a:solidFill>
        </p:spPr>
        <p:txBody>
          <a:bodyPr lIns="182880" tIns="731520" rIns="18288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8104077" y="1445577"/>
            <a:ext cx="2703870" cy="461665"/>
          </a:xfrm>
          <a:solidFill>
            <a:schemeClr val="accent1"/>
          </a:solidFill>
        </p:spPr>
        <p:txBody>
          <a:bodyPr wrap="square" lIns="182880" tIns="91440" rIns="182880" bIns="91440"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404360" y="1303996"/>
            <a:ext cx="3383280" cy="4857522"/>
          </a:xfrm>
          <a:solidFill>
            <a:schemeClr val="bg1">
              <a:lumMod val="95000"/>
            </a:schemeClr>
          </a:solidFill>
        </p:spPr>
        <p:txBody>
          <a:bodyPr lIns="182880" tIns="731520" rIns="18288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199356" y="1445577"/>
            <a:ext cx="2703870" cy="461665"/>
          </a:xfrm>
          <a:solidFill>
            <a:schemeClr val="accent1"/>
          </a:solidFill>
        </p:spPr>
        <p:txBody>
          <a:bodyPr wrap="square" lIns="182880" tIns="91440" rIns="182880" bIns="91440"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07999" y="1303996"/>
            <a:ext cx="3383280" cy="4857522"/>
          </a:xfrm>
          <a:solidFill>
            <a:schemeClr val="bg1">
              <a:lumMod val="95000"/>
            </a:schemeClr>
          </a:solidFill>
        </p:spPr>
        <p:txBody>
          <a:bodyPr lIns="182880" tIns="731520" rIns="18288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311355" y="1445577"/>
            <a:ext cx="2703870" cy="461665"/>
          </a:xfrm>
          <a:solidFill>
            <a:schemeClr val="accent1"/>
          </a:solidFill>
        </p:spPr>
        <p:txBody>
          <a:bodyPr wrap="square" lIns="182880" tIns="91440" rIns="182880" bIns="91440" anchor="ctr">
            <a:spAutoFit/>
          </a:bodyPr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ction Header"/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>
          <a:xfrm>
            <a:off x="508000" y="512748"/>
            <a:ext cx="11176001" cy="5554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40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hevr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8556792" y="2729311"/>
            <a:ext cx="2616864" cy="3457844"/>
          </a:xfrm>
          <a:solidFill>
            <a:schemeClr val="bg1">
              <a:lumMod val="95000"/>
            </a:schemeClr>
          </a:solidFill>
        </p:spPr>
        <p:txBody>
          <a:bodyPr lIns="91440" tIns="91440" rIns="9144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8556792" y="1313052"/>
            <a:ext cx="2995640" cy="1416259"/>
          </a:xfrm>
          <a:prstGeom prst="chevron">
            <a:avLst>
              <a:gd name="adj" fmla="val 26224"/>
            </a:avLst>
          </a:prstGeom>
          <a:solidFill>
            <a:schemeClr val="accent3"/>
          </a:solidFill>
        </p:spPr>
        <p:txBody>
          <a:bodyPr wrap="square" lIns="365760" tIns="91440" rIns="182880" bIns="91440" anchor="ctr">
            <a:noAutofit/>
          </a:bodyPr>
          <a:lstStyle>
            <a:lvl1pPr>
              <a:defRPr sz="2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5871058" y="2729311"/>
            <a:ext cx="2616864" cy="3457844"/>
          </a:xfrm>
          <a:solidFill>
            <a:schemeClr val="bg1">
              <a:lumMod val="95000"/>
            </a:schemeClr>
          </a:solidFill>
        </p:spPr>
        <p:txBody>
          <a:bodyPr lIns="91440" tIns="91440" rIns="9144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871058" y="1313052"/>
            <a:ext cx="2995640" cy="1416259"/>
          </a:xfrm>
          <a:prstGeom prst="chevron">
            <a:avLst>
              <a:gd name="adj" fmla="val 26224"/>
            </a:avLst>
          </a:prstGeom>
          <a:solidFill>
            <a:schemeClr val="accent2"/>
          </a:solidFill>
        </p:spPr>
        <p:txBody>
          <a:bodyPr wrap="square" lIns="365760" tIns="91440" rIns="182880" bIns="91440" anchor="ctr">
            <a:noAutofit/>
          </a:bodyPr>
          <a:lstStyle>
            <a:lvl1pPr>
              <a:defRPr sz="2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3185324" y="2729311"/>
            <a:ext cx="2616864" cy="3457844"/>
          </a:xfrm>
          <a:solidFill>
            <a:schemeClr val="bg1">
              <a:lumMod val="95000"/>
            </a:schemeClr>
          </a:solidFill>
        </p:spPr>
        <p:txBody>
          <a:bodyPr lIns="91440" tIns="91440" rIns="9144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3185324" y="1313052"/>
            <a:ext cx="2995640" cy="1416259"/>
          </a:xfrm>
          <a:prstGeom prst="chevron">
            <a:avLst>
              <a:gd name="adj" fmla="val 26224"/>
            </a:avLst>
          </a:prstGeom>
          <a:solidFill>
            <a:schemeClr val="accent1"/>
          </a:solidFill>
        </p:spPr>
        <p:txBody>
          <a:bodyPr wrap="square" lIns="365760" tIns="91440" rIns="182880" bIns="91440" anchor="ctr">
            <a:noAutofit/>
          </a:bodyPr>
          <a:lstStyle>
            <a:lvl1pPr>
              <a:defRPr sz="2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07999" y="2729311"/>
            <a:ext cx="2616864" cy="3457844"/>
          </a:xfrm>
          <a:solidFill>
            <a:schemeClr val="bg1">
              <a:lumMod val="95000"/>
            </a:schemeClr>
          </a:solidFill>
        </p:spPr>
        <p:txBody>
          <a:bodyPr lIns="91440" tIns="91440" rIns="9144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499591" y="1313052"/>
            <a:ext cx="2995640" cy="1416259"/>
          </a:xfrm>
          <a:prstGeom prst="homePlate">
            <a:avLst>
              <a:gd name="adj" fmla="val 25709"/>
            </a:avLst>
          </a:prstGeom>
          <a:solidFill>
            <a:schemeClr val="tx1">
              <a:lumMod val="75000"/>
            </a:schemeClr>
          </a:solidFill>
        </p:spPr>
        <p:txBody>
          <a:bodyPr wrap="square" lIns="274320" tIns="91440" rIns="182880" bIns="91440" anchor="ctr">
            <a:noAutofit/>
          </a:bodyPr>
          <a:lstStyle>
            <a:lvl1pPr>
              <a:defRPr sz="2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ction Header"/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03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cxnSp>
        <p:nvCxnSpPr>
          <p:cNvPr id="7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ction Header"/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1"/>
            <a:ext cx="6040438" cy="477054"/>
          </a:xfrm>
        </p:spPr>
        <p:txBody>
          <a:bodyPr lIns="45720">
            <a:spAutoFit/>
          </a:bodyPr>
          <a:lstStyle>
            <a:lvl1pPr marL="55563" indent="-55563">
              <a:defRPr sz="1600" b="1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  <a:lvl5pPr>
              <a:defRPr/>
            </a:lvl5pPr>
            <a:lvl6pPr>
              <a:defRPr>
                <a:solidFill>
                  <a:schemeClr val="accent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46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</p:spTree>
    <p:extLst>
      <p:ext uri="{BB962C8B-B14F-4D97-AF65-F5344CB8AC3E}">
        <p14:creationId xmlns:p14="http://schemas.microsoft.com/office/powerpoint/2010/main" val="3835703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d B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50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8114077" y="5476155"/>
            <a:ext cx="3572156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8114077" y="5094773"/>
            <a:ext cx="3572156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29117" y="4631728"/>
            <a:ext cx="3547295" cy="463550"/>
          </a:xfrm>
        </p:spPr>
        <p:txBody>
          <a:bodyPr tIns="182880" bIns="91440" anchor="ctr" anchorCtr="0">
            <a:noAutofit/>
          </a:bodyPr>
          <a:lstStyle>
            <a:lvl1pPr algn="ctr">
              <a:defRPr sz="16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353625" y="4009758"/>
            <a:ext cx="3114675" cy="582613"/>
          </a:xfrm>
        </p:spPr>
        <p:txBody>
          <a:bodyPr tIns="182880">
            <a:noAutofit/>
          </a:bodyPr>
          <a:lstStyle>
            <a:lvl1pPr algn="ctr"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610600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315545" y="5476155"/>
            <a:ext cx="3542266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4315545" y="5094773"/>
            <a:ext cx="3542266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1334" y="6064654"/>
            <a:ext cx="11084899" cy="34448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None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views expressed in this presentation are strictly those of the presenter(s) and do not necessarily state or reflect the views of The Brattle Group or its clients. 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310743" y="4631728"/>
            <a:ext cx="3547295" cy="463550"/>
          </a:xfrm>
        </p:spPr>
        <p:txBody>
          <a:bodyPr tIns="182880" bIns="91440" anchor="ctr" anchorCtr="0">
            <a:noAutofit/>
          </a:bodyPr>
          <a:lstStyle>
            <a:lvl1pPr algn="ctr">
              <a:defRPr sz="16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33782" y="4009758"/>
            <a:ext cx="3114675" cy="582613"/>
          </a:xfrm>
        </p:spPr>
        <p:txBody>
          <a:bodyPr tIns="182880">
            <a:noAutofit/>
          </a:bodyPr>
          <a:lstStyle>
            <a:lvl1pPr algn="ctr"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89181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512024" y="5476155"/>
            <a:ext cx="3519378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12024" y="5094773"/>
            <a:ext cx="3519378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02418" y="4631728"/>
            <a:ext cx="3547295" cy="463550"/>
          </a:xfrm>
        </p:spPr>
        <p:txBody>
          <a:bodyPr tIns="182880" bIns="91440" anchor="ctr" anchorCtr="0">
            <a:noAutofit/>
          </a:bodyPr>
          <a:lstStyle>
            <a:lvl1pPr algn="ctr">
              <a:defRPr sz="16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5" hasCustomPrompt="1"/>
          </p:nvPr>
        </p:nvSpPr>
        <p:spPr>
          <a:xfrm>
            <a:off x="713939" y="4009758"/>
            <a:ext cx="3114675" cy="582613"/>
          </a:xfrm>
        </p:spPr>
        <p:txBody>
          <a:bodyPr tIns="182880">
            <a:noAutofit/>
          </a:bodyPr>
          <a:lstStyle>
            <a:lvl1pPr algn="ctr">
              <a:defRPr sz="24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967761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264092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17" y="1438985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15163" y="1438985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50895" y="1421925"/>
            <a:ext cx="3751563" cy="4368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7" y="13677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EDCAA7-8314-6546-AA33-F36BE49B8371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3416632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d B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/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40" name="Dsiclaimer"/>
          <p:cNvSpPr>
            <a:spLocks noGrp="1"/>
          </p:cNvSpPr>
          <p:nvPr>
            <p:ph type="body" sz="quarter" idx="49" hasCustomPrompt="1"/>
          </p:nvPr>
        </p:nvSpPr>
        <p:spPr>
          <a:xfrm>
            <a:off x="601334" y="6064654"/>
            <a:ext cx="11071384" cy="34448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None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views expressed in this presentation are strictly those of the presenter(s) and do not necessarily state or reflect the views of The Brattle Group or its clients. </a:t>
            </a:r>
          </a:p>
        </p:txBody>
      </p:sp>
      <p:sp>
        <p:nvSpPr>
          <p:cNvPr id="37" name="Text Placeholder 16"/>
          <p:cNvSpPr>
            <a:spLocks noGrp="1"/>
          </p:cNvSpPr>
          <p:nvPr>
            <p:ph type="body" sz="quarter" idx="44" hasCustomPrompt="1"/>
          </p:nvPr>
        </p:nvSpPr>
        <p:spPr>
          <a:xfrm>
            <a:off x="9099733" y="5476155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9099733" y="5094773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38" name="Text Placeholder 14"/>
          <p:cNvSpPr>
            <a:spLocks noGrp="1"/>
          </p:cNvSpPr>
          <p:nvPr>
            <p:ph type="body" sz="quarter" idx="45" hasCustomPrompt="1"/>
          </p:nvPr>
        </p:nvSpPr>
        <p:spPr>
          <a:xfrm>
            <a:off x="9091791" y="4631728"/>
            <a:ext cx="2668251" cy="463550"/>
          </a:xfrm>
        </p:spPr>
        <p:txBody>
          <a:bodyPr tIns="91440" anchor="ctr" anchorCtr="0">
            <a:noAutofit/>
          </a:bodyPr>
          <a:lstStyle>
            <a:lvl1pPr algn="ctr">
              <a:defRPr sz="14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9091792" y="4009758"/>
            <a:ext cx="2668250" cy="582613"/>
          </a:xfrm>
        </p:spPr>
        <p:txBody>
          <a:bodyPr tIns="182880">
            <a:normAutofit/>
          </a:bodyPr>
          <a:lstStyle>
            <a:lvl1pPr algn="ctr">
              <a:defRPr sz="22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072534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6222790" y="5476155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6222790" y="5094773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41" hasCustomPrompt="1"/>
          </p:nvPr>
        </p:nvSpPr>
        <p:spPr>
          <a:xfrm>
            <a:off x="6214848" y="4631728"/>
            <a:ext cx="2668251" cy="463550"/>
          </a:xfrm>
        </p:spPr>
        <p:txBody>
          <a:bodyPr tIns="91440" anchor="ctr" anchorCtr="0">
            <a:noAutofit/>
          </a:bodyPr>
          <a:lstStyle>
            <a:lvl1pPr algn="ctr">
              <a:defRPr sz="14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6214849" y="4009758"/>
            <a:ext cx="2668250" cy="582613"/>
          </a:xfrm>
        </p:spPr>
        <p:txBody>
          <a:bodyPr tIns="182880">
            <a:normAutofit/>
          </a:bodyPr>
          <a:lstStyle>
            <a:lvl1pPr algn="ctr">
              <a:defRPr sz="22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6214848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3300731" y="5476155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3300731" y="5094773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3292789" y="4631728"/>
            <a:ext cx="2668251" cy="463550"/>
          </a:xfrm>
        </p:spPr>
        <p:txBody>
          <a:bodyPr tIns="91440" anchor="ctr" anchorCtr="0">
            <a:noAutofit/>
          </a:bodyPr>
          <a:lstStyle>
            <a:lvl1pPr algn="ctr">
              <a:defRPr sz="14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3292790" y="4009758"/>
            <a:ext cx="2668250" cy="582613"/>
          </a:xfrm>
        </p:spPr>
        <p:txBody>
          <a:bodyPr tIns="182880">
            <a:normAutofit/>
          </a:bodyPr>
          <a:lstStyle>
            <a:lvl1pPr algn="ctr">
              <a:defRPr sz="22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357163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88742" y="5476155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88742" y="5094773"/>
            <a:ext cx="2660309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4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80800" y="4631728"/>
            <a:ext cx="2668251" cy="463550"/>
          </a:xfrm>
        </p:spPr>
        <p:txBody>
          <a:bodyPr tIns="91440" anchor="ctr" anchorCtr="0">
            <a:noAutofit/>
          </a:bodyPr>
          <a:lstStyle>
            <a:lvl1pPr algn="ctr">
              <a:defRPr sz="14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5" hasCustomPrompt="1"/>
          </p:nvPr>
        </p:nvSpPr>
        <p:spPr>
          <a:xfrm>
            <a:off x="480801" y="4009758"/>
            <a:ext cx="2668250" cy="582613"/>
          </a:xfrm>
        </p:spPr>
        <p:txBody>
          <a:bodyPr tIns="182880">
            <a:normAutofit/>
          </a:bodyPr>
          <a:lstStyle>
            <a:lvl1pPr algn="ctr">
              <a:defRPr sz="22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499478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39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132418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4" name="Dsiclaimer"/>
          <p:cNvSpPr>
            <a:spLocks noGrp="1"/>
          </p:cNvSpPr>
          <p:nvPr>
            <p:ph type="body" sz="quarter" idx="49" hasCustomPrompt="1"/>
          </p:nvPr>
        </p:nvSpPr>
        <p:spPr>
          <a:xfrm>
            <a:off x="601334" y="6064654"/>
            <a:ext cx="11071384" cy="34448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None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views expressed in this presentation are strictly those of the presenter(s) and do not necessarily state or reflect the views of The Brattle Group or its clients. </a:t>
            </a:r>
          </a:p>
        </p:txBody>
      </p:sp>
      <p:sp>
        <p:nvSpPr>
          <p:cNvPr id="28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967761" y="1407148"/>
            <a:ext cx="2011680" cy="201168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32"/>
          </p:nvPr>
        </p:nvSpPr>
        <p:spPr>
          <a:xfrm>
            <a:off x="3443118" y="1320034"/>
            <a:ext cx="8229600" cy="2194560"/>
          </a:xfrm>
        </p:spPr>
        <p:txBody>
          <a:bodyPr tIns="45720"/>
          <a:lstStyle>
            <a:lvl1pPr marL="111125" indent="-111125">
              <a:defRPr sz="2000">
                <a:solidFill>
                  <a:schemeClr val="accent2"/>
                </a:solidFill>
                <a:latin typeface="+mn-lt"/>
              </a:defRPr>
            </a:lvl1pPr>
            <a:lvl2pPr marL="111125" indent="0">
              <a:spcBef>
                <a:spcPts val="300"/>
              </a:spcBef>
              <a:buNone/>
              <a:defRPr sz="1800">
                <a:latin typeface="+mn-lt"/>
              </a:defRPr>
            </a:lvl2pPr>
            <a:lvl3pPr marL="341313" indent="-230188">
              <a:spcBef>
                <a:spcPts val="600"/>
              </a:spcBef>
              <a:buSzPct val="90000"/>
              <a:buFont typeface="Wingdings 2" panose="05020102010507070707" pitchFamily="18" charset="2"/>
              <a:buChar char=""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Presented By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50"/>
          </p:nvPr>
        </p:nvSpPr>
        <p:spPr>
          <a:xfrm>
            <a:off x="967761" y="3826926"/>
            <a:ext cx="2011680" cy="201168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51"/>
          </p:nvPr>
        </p:nvSpPr>
        <p:spPr>
          <a:xfrm>
            <a:off x="3443118" y="3740642"/>
            <a:ext cx="8229600" cy="2194560"/>
          </a:xfrm>
        </p:spPr>
        <p:txBody>
          <a:bodyPr tIns="45720"/>
          <a:lstStyle>
            <a:lvl1pPr marL="111125" indent="-111125">
              <a:defRPr sz="2000">
                <a:solidFill>
                  <a:schemeClr val="accent2"/>
                </a:solidFill>
                <a:latin typeface="+mn-lt"/>
              </a:defRPr>
            </a:lvl1pPr>
            <a:lvl2pPr marL="111125" indent="0">
              <a:spcBef>
                <a:spcPts val="300"/>
              </a:spcBef>
              <a:buNone/>
              <a:defRPr sz="1800">
                <a:latin typeface="+mn-lt"/>
              </a:defRPr>
            </a:lvl2pPr>
            <a:lvl3pPr marL="341313" indent="-230188">
              <a:spcBef>
                <a:spcPts val="600"/>
              </a:spcBef>
              <a:buSzPct val="90000"/>
              <a:buFont typeface="Wingdings 2" panose="05020102010507070707" pitchFamily="18" charset="2"/>
              <a:buChar char=""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477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4" name="Dsiclaimer"/>
          <p:cNvSpPr>
            <a:spLocks noGrp="1"/>
          </p:cNvSpPr>
          <p:nvPr>
            <p:ph type="body" sz="quarter" idx="49" hasCustomPrompt="1"/>
          </p:nvPr>
        </p:nvSpPr>
        <p:spPr>
          <a:xfrm>
            <a:off x="601334" y="6064654"/>
            <a:ext cx="11071384" cy="34448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None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views expressed in this presentation are strictly those of the presenter(s) and do not necessarily state or reflect the views of The Brattle Group or its clients. 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512024" y="5476155"/>
            <a:ext cx="3519378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2024" y="5094773"/>
            <a:ext cx="3519378" cy="381382"/>
          </a:xfrm>
        </p:spPr>
        <p:txBody>
          <a:bodyPr>
            <a:noAutofit/>
          </a:bodyPr>
          <a:lstStyle>
            <a:lvl1pPr algn="ctr">
              <a:spcBef>
                <a:spcPts val="60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02418" y="4648820"/>
            <a:ext cx="3547295" cy="463550"/>
          </a:xfrm>
        </p:spPr>
        <p:txBody>
          <a:bodyPr tIns="91440" anchor="ctr" anchorCtr="0">
            <a:noAutofit/>
          </a:bodyPr>
          <a:lstStyle>
            <a:lvl1pPr algn="ctr">
              <a:defRPr sz="1600" b="1" i="0" cap="all" spc="50" baseline="0">
                <a:solidFill>
                  <a:schemeClr val="accent2">
                    <a:alpha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13939" y="4009758"/>
            <a:ext cx="3114675" cy="582613"/>
          </a:xfrm>
        </p:spPr>
        <p:txBody>
          <a:bodyPr tIns="182880">
            <a:noAutofit/>
          </a:bodyPr>
          <a:lstStyle>
            <a:lvl1pPr algn="ctr">
              <a:defRPr sz="24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967761" y="1407148"/>
            <a:ext cx="2603878" cy="2601947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27000" dist="762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32"/>
          </p:nvPr>
        </p:nvSpPr>
        <p:spPr>
          <a:xfrm>
            <a:off x="4430713" y="1407149"/>
            <a:ext cx="7242175" cy="4450388"/>
          </a:xfrm>
        </p:spPr>
        <p:txBody>
          <a:bodyPr/>
          <a:lstStyle>
            <a:lvl1pPr marL="111125" indent="-111125">
              <a:defRPr sz="2000">
                <a:solidFill>
                  <a:schemeClr val="accent2"/>
                </a:solidFill>
                <a:latin typeface="+mn-lt"/>
              </a:defRPr>
            </a:lvl1pPr>
            <a:lvl2pPr marL="111125" indent="0">
              <a:buNone/>
              <a:defRPr sz="1800">
                <a:latin typeface="+mn-lt"/>
              </a:defRPr>
            </a:lvl2pPr>
            <a:lvl3pPr marL="341313" indent="-230188">
              <a:spcBef>
                <a:spcPts val="600"/>
              </a:spcBef>
              <a:buSzPct val="90000"/>
              <a:buFont typeface="Wingdings 2" panose="05020102010507070707" pitchFamily="18" charset="2"/>
              <a:buChar char=""/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"/>
          <p:cNvCxnSpPr/>
          <p:nvPr/>
        </p:nvCxnSpPr>
        <p:spPr>
          <a:xfrm>
            <a:off x="601335" y="1181100"/>
            <a:ext cx="1371600" cy="0"/>
          </a:xfrm>
          <a:prstGeom prst="line">
            <a:avLst/>
          </a:prstGeom>
          <a:ln w="25400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1912441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ttern 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" r="-76"/>
          <a:stretch/>
        </p:blipFill>
        <p:spPr>
          <a:xfrm>
            <a:off x="-38469" y="1"/>
            <a:ext cx="12248397" cy="2438400"/>
          </a:xfrm>
          <a:prstGeom prst="rect">
            <a:avLst/>
          </a:prstGeom>
        </p:spPr>
      </p:pic>
      <p:sp>
        <p:nvSpPr>
          <p:cNvPr id="10" name="Rectangle"/>
          <p:cNvSpPr/>
          <p:nvPr/>
        </p:nvSpPr>
        <p:spPr>
          <a:xfrm>
            <a:off x="5156079" y="1401337"/>
            <a:ext cx="2032906" cy="8307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14" name="Dsiclaimer"/>
          <p:cNvSpPr>
            <a:spLocks noGrp="1"/>
          </p:cNvSpPr>
          <p:nvPr>
            <p:ph type="body" sz="quarter" idx="49" hasCustomPrompt="1"/>
          </p:nvPr>
        </p:nvSpPr>
        <p:spPr>
          <a:xfrm>
            <a:off x="601334" y="6064654"/>
            <a:ext cx="9527403" cy="34448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None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25000"/>
              <a:buFont typeface="Calibri Light" panose="020F0302020204030204" pitchFamily="34" charset="0"/>
              <a:buChar char=" 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views expressed in this presentation are strictly those of the presenter(s) and do not necessarily state or reflect the views of The Brattle Group or its clients. </a:t>
            </a:r>
          </a:p>
        </p:txBody>
      </p:sp>
      <p:sp>
        <p:nvSpPr>
          <p:cNvPr id="24" name="Freeform"/>
          <p:cNvSpPr/>
          <p:nvPr/>
        </p:nvSpPr>
        <p:spPr>
          <a:xfrm>
            <a:off x="7188985" y="1"/>
            <a:ext cx="4415380" cy="2583516"/>
          </a:xfrm>
          <a:custGeom>
            <a:avLst/>
            <a:gdLst>
              <a:gd name="connsiteX0" fmla="*/ 645880 w 4415380"/>
              <a:gd name="connsiteY0" fmla="*/ 0 h 2583516"/>
              <a:gd name="connsiteX1" fmla="*/ 4415380 w 4415380"/>
              <a:gd name="connsiteY1" fmla="*/ 0 h 2583516"/>
              <a:gd name="connsiteX2" fmla="*/ 3769501 w 4415380"/>
              <a:gd name="connsiteY2" fmla="*/ 2583516 h 2583516"/>
              <a:gd name="connsiteX3" fmla="*/ 0 w 4415380"/>
              <a:gd name="connsiteY3" fmla="*/ 2583516 h 258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5380" h="2583516">
                <a:moveTo>
                  <a:pt x="645880" y="0"/>
                </a:moveTo>
                <a:lnTo>
                  <a:pt x="4415380" y="0"/>
                </a:lnTo>
                <a:lnTo>
                  <a:pt x="3769501" y="2583516"/>
                </a:lnTo>
                <a:lnTo>
                  <a:pt x="0" y="25835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1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Picture Placeholder"/>
          <p:cNvSpPr>
            <a:spLocks noGrp="1"/>
          </p:cNvSpPr>
          <p:nvPr>
            <p:ph type="pic" sz="quarter" idx="36" hasCustomPrompt="1"/>
          </p:nvPr>
        </p:nvSpPr>
        <p:spPr>
          <a:xfrm>
            <a:off x="7319666" y="0"/>
            <a:ext cx="4132853" cy="2708275"/>
          </a:xfrm>
          <a:custGeom>
            <a:avLst/>
            <a:gdLst>
              <a:gd name="connsiteX0" fmla="*/ 677069 w 4132853"/>
              <a:gd name="connsiteY0" fmla="*/ 0 h 2708275"/>
              <a:gd name="connsiteX1" fmla="*/ 4132853 w 4132853"/>
              <a:gd name="connsiteY1" fmla="*/ 0 h 2708275"/>
              <a:gd name="connsiteX2" fmla="*/ 3455785 w 4132853"/>
              <a:gd name="connsiteY2" fmla="*/ 2708275 h 2708275"/>
              <a:gd name="connsiteX3" fmla="*/ 0 w 4132853"/>
              <a:gd name="connsiteY3" fmla="*/ 2708275 h 270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853" h="2708275">
                <a:moveTo>
                  <a:pt x="677069" y="0"/>
                </a:moveTo>
                <a:lnTo>
                  <a:pt x="4132853" y="0"/>
                </a:lnTo>
                <a:lnTo>
                  <a:pt x="3455785" y="2708275"/>
                </a:lnTo>
                <a:lnTo>
                  <a:pt x="0" y="2708275"/>
                </a:lnTo>
                <a:close/>
              </a:path>
            </a:pathLst>
          </a:custGeom>
          <a:effectLst>
            <a:outerShdw blurRad="203200" sx="102000" sy="102000" algn="ctr" rotWithShape="0">
              <a:prstClr val="black">
                <a:alpha val="25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512024" y="2727469"/>
            <a:ext cx="11160694" cy="3468993"/>
          </a:xfrm>
        </p:spPr>
        <p:txBody>
          <a:bodyPr numCol="2" spcCol="457200"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111125" indent="0">
              <a:buNone/>
              <a:defRPr sz="1600">
                <a:latin typeface="+mn-lt"/>
              </a:defRPr>
            </a:lvl2pPr>
            <a:lvl3pPr marL="341313" indent="-225425">
              <a:spcBef>
                <a:spcPts val="600"/>
              </a:spcBef>
              <a:buSzPct val="90000"/>
              <a:buFont typeface="Wingdings 2" panose="05020102010507070707" pitchFamily="18" charset="2"/>
              <a:buChar char=""/>
              <a:defRPr sz="1600"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02419" y="1784923"/>
            <a:ext cx="4653660" cy="369332"/>
          </a:xfrm>
        </p:spPr>
        <p:txBody>
          <a:bodyPr tIns="45720" bIns="45720" anchor="ctr">
            <a:spAutoFit/>
          </a:bodyPr>
          <a:lstStyle>
            <a:lvl1pPr marL="115888" indent="-55563" algn="l">
              <a:spcBef>
                <a:spcPts val="600"/>
              </a:spcBef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+0.123.456.7890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02419" y="1396397"/>
            <a:ext cx="4653660" cy="369332"/>
          </a:xfrm>
        </p:spPr>
        <p:txBody>
          <a:bodyPr tIns="45720" bIns="45720" anchor="ctr">
            <a:spAutoFit/>
          </a:bodyPr>
          <a:lstStyle>
            <a:lvl1pPr marL="115888" indent="-55563" algn="l">
              <a:spcBef>
                <a:spcPts val="600"/>
              </a:spcBef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Firstname.Lastname@brattle.com</a:t>
            </a:r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02418" y="1038379"/>
            <a:ext cx="6543841" cy="338554"/>
          </a:xfrm>
        </p:spPr>
        <p:txBody>
          <a:bodyPr tIns="45720" bIns="45720" anchor="ctr">
            <a:spAutoFit/>
          </a:bodyPr>
          <a:lstStyle>
            <a:lvl1pPr marL="115888" indent="-55563" algn="l">
              <a:defRPr sz="1600" b="1" i="0" cap="all" spc="5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z="1600" b="1" i="0" spc="50" baseline="0">
                <a:latin typeface="+mn-lt"/>
              </a:rPr>
              <a:t>Title | Location</a:t>
            </a:r>
            <a:endParaRPr lang="en-US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5" hasCustomPrompt="1"/>
          </p:nvPr>
        </p:nvSpPr>
        <p:spPr>
          <a:xfrm>
            <a:off x="502419" y="430354"/>
            <a:ext cx="6543840" cy="582613"/>
          </a:xfrm>
        </p:spPr>
        <p:txBody>
          <a:bodyPr tIns="91440" bIns="91440" anchor="ctr">
            <a:noAutofit/>
          </a:bodyPr>
          <a:lstStyle>
            <a:lvl1pPr algn="l">
              <a:defRPr sz="3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41062" y="1303557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25115" y="1294188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15" y="1303557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7" y="13677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37394-8F91-9A4A-80AC-C389000DCC49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246063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915" y="1303557"/>
            <a:ext cx="3411119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7" y="13677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1F93A0-94A4-3B41-AE8A-A6630BDEE436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267812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16851" y="1462342"/>
            <a:ext cx="6448419" cy="4395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4D9C3F-D8A7-2F47-AEBE-5109E2DFF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17" y="1462341"/>
            <a:ext cx="4241730" cy="4395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267" y="136778"/>
            <a:ext cx="6184004" cy="107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AC23D-D02E-AC4C-B7A5-017E857B5FAE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392961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697C033-F4AF-9946-B1B2-E4A132E3E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0"/>
            <a:ext cx="12193468" cy="6857999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734182E-65EC-DB48-93C6-0999217B8C5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591842"/>
            <a:ext cx="10827070" cy="48077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E0315F-88DA-194C-B216-AD30C5663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399604"/>
            <a:ext cx="10827070" cy="7238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z="3200"/>
              <a:t>Small Photo Caption or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4B577-5C5B-4043-97AC-E430F83543E1}"/>
              </a:ext>
            </a:extLst>
          </p:cNvPr>
          <p:cNvSpPr/>
          <p:nvPr userDrawn="1"/>
        </p:nvSpPr>
        <p:spPr>
          <a:xfrm>
            <a:off x="816442" y="6196541"/>
            <a:ext cx="367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EC77ADE-0C1F-334D-90E5-B01969B308E0}" type="slidenum">
              <a:rPr lang="en-US" sz="1200" baseline="0" smtClean="0"/>
              <a:pPr/>
              <a:t>‹#›</a:t>
            </a:fld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115224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0708A-3B80-754D-8D7E-75BC5AB8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106" y="365125"/>
            <a:ext cx="6845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43870-8FA9-FC41-BB12-8730903C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12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1" r:id="rId3"/>
    <p:sldLayoutId id="2147483669" r:id="rId4"/>
    <p:sldLayoutId id="2147483650" r:id="rId5"/>
    <p:sldLayoutId id="2147483668" r:id="rId6"/>
    <p:sldLayoutId id="2147483673" r:id="rId7"/>
    <p:sldLayoutId id="2147483666" r:id="rId8"/>
    <p:sldLayoutId id="2147483667" r:id="rId9"/>
    <p:sldLayoutId id="2147483652" r:id="rId10"/>
    <p:sldLayoutId id="2147483654" r:id="rId11"/>
    <p:sldLayoutId id="2147483649" r:id="rId12"/>
    <p:sldLayoutId id="2147483683" r:id="rId13"/>
    <p:sldLayoutId id="2147483684" r:id="rId14"/>
    <p:sldLayoutId id="2147483701" r:id="rId15"/>
    <p:sldLayoutId id="2147483685" r:id="rId16"/>
    <p:sldLayoutId id="2147483687" r:id="rId17"/>
    <p:sldLayoutId id="2147483690" r:id="rId18"/>
    <p:sldLayoutId id="2147483694" r:id="rId19"/>
    <p:sldLayoutId id="2147483696" r:id="rId20"/>
    <p:sldLayoutId id="2147483698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61" r:id="rId27"/>
    <p:sldLayoutId id="2147483662" r:id="rId28"/>
    <p:sldLayoutId id="2147483665" r:id="rId29"/>
    <p:sldLayoutId id="214748365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508000" y="512748"/>
            <a:ext cx="10231535" cy="555476"/>
          </a:xfrm>
          <a:prstGeom prst="rect">
            <a:avLst/>
          </a:prstGeom>
        </p:spPr>
        <p:txBody>
          <a:bodyPr vert="horz" lIns="73152" tIns="45720" rIns="91440" bIns="9144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000" y="1181100"/>
            <a:ext cx="11164718" cy="4995864"/>
          </a:xfrm>
          <a:prstGeom prst="rect">
            <a:avLst/>
          </a:prstGeom>
        </p:spPr>
        <p:txBody>
          <a:bodyPr vert="horz" lIns="0" tIns="18288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9620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Privileged and confidential. Prepared at the request of counsel.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219174" y="6356350"/>
            <a:ext cx="1453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brattle.com | </a:t>
            </a:r>
            <a:fld id="{C95ECF09-ED6D-489D-87B4-9DBCD4D54A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</p:sldLayoutIdLs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7313" indent="-87313" algn="l" defTabSz="457200" rtl="0" eaLnBrk="1" latinLnBrk="0" hangingPunct="1">
        <a:spcBef>
          <a:spcPts val="1800"/>
        </a:spcBef>
        <a:buSzPct val="25000"/>
        <a:buFont typeface="Calibri Light" panose="020F03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234950" algn="l" defTabSz="457200" rtl="0" eaLnBrk="1" latinLnBrk="0" hangingPunct="1">
        <a:spcBef>
          <a:spcPts val="600"/>
        </a:spcBef>
        <a:buClr>
          <a:schemeClr val="accent2"/>
        </a:buClr>
        <a:buSzPct val="90000"/>
        <a:buFont typeface="Wingdings 2" panose="05020102010507070707" pitchFamily="18" charset="2"/>
        <a:buChar char="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27013" algn="l" defTabSz="457200" rtl="0" eaLnBrk="1" latinLnBrk="0" hangingPunct="1">
        <a:spcBef>
          <a:spcPts val="300"/>
        </a:spcBef>
        <a:buClr>
          <a:schemeClr val="accent2"/>
        </a:buClr>
        <a:buSzPct val="100000"/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230188" algn="l" defTabSz="457200" rtl="0" eaLnBrk="1" latinLnBrk="0" hangingPunct="1">
        <a:spcBef>
          <a:spcPts val="300"/>
        </a:spcBef>
        <a:buClr>
          <a:schemeClr val="tx1">
            <a:lumMod val="60000"/>
            <a:lumOff val="40000"/>
          </a:schemeClr>
        </a:buClr>
        <a:buSzPct val="70000"/>
        <a:buFont typeface="Wingdings 3" panose="05040102010807070707" pitchFamily="18" charset="2"/>
        <a:buChar char="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49250" indent="-255588" algn="l" defTabSz="457200" rtl="0" eaLnBrk="1" latinLnBrk="0" hangingPunct="1">
        <a:spcBef>
          <a:spcPts val="1800"/>
        </a:spcBef>
        <a:buClr>
          <a:schemeClr val="accent2"/>
        </a:buClr>
        <a:buSzPct val="150000"/>
        <a:buFont typeface="Calibri" panose="020F0502020204030204" pitchFamily="34" charset="0"/>
        <a:buChar char="‟"/>
        <a:defRPr sz="2200" i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3663" indent="-73025" algn="l" defTabSz="457200" rtl="0" eaLnBrk="1" latinLnBrk="0" hangingPunct="1">
        <a:spcBef>
          <a:spcPts val="3000"/>
        </a:spcBef>
        <a:buSzPct val="25000"/>
        <a:buFont typeface="Calibri" panose="020F0502020204030204" pitchFamily="34" charset="0"/>
        <a:buChar char=" "/>
        <a:defRPr sz="1600" b="1" i="0" kern="1200" cap="all" spc="50" baseline="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93663" indent="0" algn="l" defTabSz="457200" rtl="0" eaLnBrk="1" latinLnBrk="0" hangingPunct="1">
        <a:spcBef>
          <a:spcPts val="1800"/>
        </a:spcBef>
        <a:buFont typeface="Arial"/>
        <a:buNone/>
        <a:defRPr sz="2200" b="1" kern="1200" baseline="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ucc.org/wp-content/uploads/2024-02-BPA-Storm-Response_Prep-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149"/>
            <a:ext cx="12192001" cy="1325563"/>
          </a:xfrm>
        </p:spPr>
        <p:txBody>
          <a:bodyPr>
            <a:normAutofit fontScale="90000"/>
          </a:bodyPr>
          <a:lstStyle/>
          <a:p>
            <a:r>
              <a:rPr lang="en-US"/>
              <a:t>PacifiCorp’s Responses to UE-240537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CC6B5-391C-AB72-F041-2E86E10AECC0}"/>
              </a:ext>
            </a:extLst>
          </p:cNvPr>
          <p:cNvSpPr txBox="1"/>
          <p:nvPr/>
        </p:nvSpPr>
        <p:spPr>
          <a:xfrm>
            <a:off x="2839720" y="1752055"/>
            <a:ext cx="651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Mike Wilding</a:t>
            </a:r>
          </a:p>
          <a:p>
            <a:pPr algn="ctr"/>
            <a:r>
              <a:rPr lang="en-US" sz="2400"/>
              <a:t>Vice President, Energy Supply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F3BCE-4587-A7A6-DDC0-D895577ED344}"/>
              </a:ext>
            </a:extLst>
          </p:cNvPr>
          <p:cNvSpPr txBox="1"/>
          <p:nvPr/>
        </p:nvSpPr>
        <p:spPr>
          <a:xfrm>
            <a:off x="2259215" y="2813395"/>
            <a:ext cx="767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Kerstin Rock</a:t>
            </a:r>
          </a:p>
          <a:p>
            <a:pPr algn="ctr"/>
            <a:r>
              <a:rPr lang="en-US" sz="2400"/>
              <a:t>Managing Director, Western Market Policy &amp; Analytics</a:t>
            </a:r>
          </a:p>
        </p:txBody>
      </p:sp>
    </p:spTree>
    <p:extLst>
      <p:ext uri="{BB962C8B-B14F-4D97-AF65-F5344CB8AC3E}">
        <p14:creationId xmlns:p14="http://schemas.microsoft.com/office/powerpoint/2010/main" val="326414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5302" y="10992"/>
            <a:ext cx="11038451" cy="1072745"/>
          </a:xfrm>
        </p:spPr>
        <p:txBody>
          <a:bodyPr>
            <a:normAutofit/>
          </a:bodyPr>
          <a:lstStyle/>
          <a:p>
            <a:r>
              <a:rPr lang="en-US" sz="2400"/>
              <a:t>EDAM Does Not Change PacifiCorp’s Reliability and Resource Adequacy Obligations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15304-7DB5-6A38-D46F-47185552B82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48514" y="1178560"/>
            <a:ext cx="7579360" cy="419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4828F-6E74-8FFC-1740-10257FCCAD96}"/>
              </a:ext>
            </a:extLst>
          </p:cNvPr>
          <p:cNvSpPr txBox="1"/>
          <p:nvPr/>
        </p:nvSpPr>
        <p:spPr>
          <a:xfrm>
            <a:off x="207006" y="1178560"/>
            <a:ext cx="1645920" cy="27699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Resource Adequacy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B84B4-000F-A227-2E48-8A1CDFAFEA11}"/>
              </a:ext>
            </a:extLst>
          </p:cNvPr>
          <p:cNvSpPr txBox="1"/>
          <p:nvPr/>
        </p:nvSpPr>
        <p:spPr>
          <a:xfrm>
            <a:off x="471488" y="2919214"/>
            <a:ext cx="77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WRAP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283C76-166D-0E67-86DB-EEDEF2D52AC9}"/>
              </a:ext>
            </a:extLst>
          </p:cNvPr>
          <p:cNvSpPr txBox="1"/>
          <p:nvPr/>
        </p:nvSpPr>
        <p:spPr>
          <a:xfrm>
            <a:off x="10124764" y="1192460"/>
            <a:ext cx="1645920" cy="27699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Reliability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C401D2-378E-B0FE-953A-573994D1DFB8}"/>
              </a:ext>
            </a:extLst>
          </p:cNvPr>
          <p:cNvSpPr/>
          <p:nvPr/>
        </p:nvSpPr>
        <p:spPr>
          <a:xfrm>
            <a:off x="10124764" y="2212403"/>
            <a:ext cx="1645920" cy="30219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74828-C152-7781-8E7E-40431E44B0D3}"/>
              </a:ext>
            </a:extLst>
          </p:cNvPr>
          <p:cNvSpPr txBox="1"/>
          <p:nvPr/>
        </p:nvSpPr>
        <p:spPr>
          <a:xfrm>
            <a:off x="10143486" y="2596048"/>
            <a:ext cx="16271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PacifiCorp maintains responsibility of reliability.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PacifiCorp is still the BAA in charge of balancing.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No change from operations practices today.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95080B-DECC-ECD9-EBA8-CCDF3D236903}"/>
              </a:ext>
            </a:extLst>
          </p:cNvPr>
          <p:cNvCxnSpPr/>
          <p:nvPr/>
        </p:nvCxnSpPr>
        <p:spPr>
          <a:xfrm>
            <a:off x="9627874" y="4297680"/>
            <a:ext cx="49689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06401A-D3E6-FBA9-2050-72AAF48D1D48}"/>
              </a:ext>
            </a:extLst>
          </p:cNvPr>
          <p:cNvSpPr/>
          <p:nvPr/>
        </p:nvSpPr>
        <p:spPr>
          <a:xfrm>
            <a:off x="154149" y="2188789"/>
            <a:ext cx="1645920" cy="3021966"/>
          </a:xfrm>
          <a:prstGeom prst="roundRect">
            <a:avLst/>
          </a:prstGeom>
          <a:solidFill>
            <a:srgbClr val="D3A7FF"/>
          </a:solidFill>
          <a:ln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7A4FBB-4BA0-9562-AF0F-8D8746FDF78F}"/>
              </a:ext>
            </a:extLst>
          </p:cNvPr>
          <p:cNvCxnSpPr>
            <a:cxnSpLocks/>
          </p:cNvCxnSpPr>
          <p:nvPr/>
        </p:nvCxnSpPr>
        <p:spPr>
          <a:xfrm>
            <a:off x="1852926" y="3689612"/>
            <a:ext cx="290834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5BCB41-55CB-85B6-D0B5-86E476BF71D7}"/>
              </a:ext>
            </a:extLst>
          </p:cNvPr>
          <p:cNvSpPr txBox="1"/>
          <p:nvPr/>
        </p:nvSpPr>
        <p:spPr>
          <a:xfrm>
            <a:off x="375302" y="2231997"/>
            <a:ext cx="119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WRAP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FEC4F-8406-1F1E-A790-45B3D5E55420}"/>
              </a:ext>
            </a:extLst>
          </p:cNvPr>
          <p:cNvSpPr txBox="1"/>
          <p:nvPr/>
        </p:nvSpPr>
        <p:spPr>
          <a:xfrm>
            <a:off x="216367" y="2748448"/>
            <a:ext cx="1627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Decision to join WRAP was not contingent on joining EDAM.</a:t>
            </a:r>
          </a:p>
          <a:p>
            <a:pPr algn="ctr"/>
            <a:endParaRPr lang="en-US" sz="1200"/>
          </a:p>
          <a:p>
            <a:pPr algn="ctr"/>
            <a:r>
              <a:rPr lang="en-US" sz="1200"/>
              <a:t>Resource adequacy planning outside of EDAM processes. </a:t>
            </a:r>
          </a:p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123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237" y="0"/>
            <a:ext cx="7054846" cy="1072745"/>
          </a:xfrm>
        </p:spPr>
        <p:txBody>
          <a:bodyPr>
            <a:normAutofit/>
          </a:bodyPr>
          <a:lstStyle/>
          <a:p>
            <a:r>
              <a:rPr lang="en-US" sz="2800"/>
              <a:t>PacifiCorp Supports the Pathways Initiative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9E5A34-4FC5-61E1-614B-E0C3121B9758}"/>
              </a:ext>
            </a:extLst>
          </p:cNvPr>
          <p:cNvSpPr/>
          <p:nvPr/>
        </p:nvSpPr>
        <p:spPr>
          <a:xfrm>
            <a:off x="465950" y="2176029"/>
            <a:ext cx="3577260" cy="3692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4A225-F5EA-C983-BF46-12CA01D7104B}"/>
              </a:ext>
            </a:extLst>
          </p:cNvPr>
          <p:cNvSpPr txBox="1"/>
          <p:nvPr/>
        </p:nvSpPr>
        <p:spPr>
          <a:xfrm>
            <a:off x="5716172" y="99336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Step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9F67D-B006-C8A8-583D-10BD557F0730}"/>
              </a:ext>
            </a:extLst>
          </p:cNvPr>
          <p:cNvSpPr txBox="1"/>
          <p:nvPr/>
        </p:nvSpPr>
        <p:spPr>
          <a:xfrm>
            <a:off x="1705237" y="169134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What it is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0C22A0-6024-1F8C-9799-CC9A21122156}"/>
              </a:ext>
            </a:extLst>
          </p:cNvPr>
          <p:cNvSpPr/>
          <p:nvPr/>
        </p:nvSpPr>
        <p:spPr>
          <a:xfrm>
            <a:off x="4352857" y="2171865"/>
            <a:ext cx="3577260" cy="36927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6BA42-03A5-2935-E18D-5BADB6166E2D}"/>
              </a:ext>
            </a:extLst>
          </p:cNvPr>
          <p:cNvSpPr txBox="1"/>
          <p:nvPr/>
        </p:nvSpPr>
        <p:spPr>
          <a:xfrm>
            <a:off x="8963239" y="1691344"/>
            <a:ext cx="21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Why we support it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6AFFD4-33A3-13D8-FB1F-A998B8E2B215}"/>
              </a:ext>
            </a:extLst>
          </p:cNvPr>
          <p:cNvSpPr/>
          <p:nvPr/>
        </p:nvSpPr>
        <p:spPr>
          <a:xfrm>
            <a:off x="8239764" y="2188145"/>
            <a:ext cx="3577260" cy="3692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7C193D-56E8-563C-47D8-9FF456FC97A6}"/>
              </a:ext>
            </a:extLst>
          </p:cNvPr>
          <p:cNvSpPr txBox="1"/>
          <p:nvPr/>
        </p:nvSpPr>
        <p:spPr>
          <a:xfrm>
            <a:off x="5716172" y="1685968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1AA30-8602-FFAA-9747-28B12288B3ED}"/>
              </a:ext>
            </a:extLst>
          </p:cNvPr>
          <p:cNvSpPr txBox="1"/>
          <p:nvPr/>
        </p:nvSpPr>
        <p:spPr>
          <a:xfrm>
            <a:off x="8486150" y="2621892"/>
            <a:ext cx="3100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Significant step towards more independence</a:t>
            </a:r>
          </a:p>
          <a:p>
            <a:endParaRPr lang="en-US"/>
          </a:p>
          <a:p>
            <a:r>
              <a:rPr lang="en-US"/>
              <a:t>Led to more entities committing to EDAM</a:t>
            </a:r>
          </a:p>
          <a:p>
            <a:endParaRPr lang="en-US"/>
          </a:p>
          <a:p>
            <a:r>
              <a:rPr lang="en-US"/>
              <a:t>Shows that California entities are willing to compromise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E00F71-7D2E-6C60-5432-2F5DE68E8BDD}"/>
              </a:ext>
            </a:extLst>
          </p:cNvPr>
          <p:cNvSpPr txBox="1"/>
          <p:nvPr/>
        </p:nvSpPr>
        <p:spPr>
          <a:xfrm>
            <a:off x="833329" y="2621892"/>
            <a:ext cx="3100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Elevates the authority of the WEM Governing Body to primary authority</a:t>
            </a:r>
          </a:p>
          <a:p>
            <a:endParaRPr lang="en-US"/>
          </a:p>
          <a:p>
            <a:r>
              <a:rPr lang="en-US"/>
              <a:t>Dual filing mechanism for disputes</a:t>
            </a:r>
          </a:p>
          <a:p>
            <a:endParaRPr lang="en-US"/>
          </a:p>
          <a:p>
            <a:r>
              <a:rPr lang="en-US"/>
              <a:t>Trigger mechanism for implementation based on EDAM commitments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F9CF9-FEE5-5C9F-4376-9A840C8EED5A}"/>
              </a:ext>
            </a:extLst>
          </p:cNvPr>
          <p:cNvSpPr txBox="1"/>
          <p:nvPr/>
        </p:nvSpPr>
        <p:spPr>
          <a:xfrm>
            <a:off x="4536546" y="2621892"/>
            <a:ext cx="3100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Promote broader participation in the WEIM/EDAM</a:t>
            </a:r>
          </a:p>
          <a:p>
            <a:endParaRPr lang="en-US"/>
          </a:p>
          <a:p>
            <a:r>
              <a:rPr lang="en-US"/>
              <a:t>Increase independence without California legislation</a:t>
            </a:r>
          </a:p>
          <a:p>
            <a:endParaRPr lang="en-US"/>
          </a:p>
          <a:p>
            <a:r>
              <a:rPr lang="en-US"/>
              <a:t>Low-cost and easily implementable</a:t>
            </a:r>
          </a:p>
        </p:txBody>
      </p:sp>
    </p:spTree>
    <p:extLst>
      <p:ext uri="{BB962C8B-B14F-4D97-AF65-F5344CB8AC3E}">
        <p14:creationId xmlns:p14="http://schemas.microsoft.com/office/powerpoint/2010/main" val="247699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237" y="0"/>
            <a:ext cx="7054846" cy="1072745"/>
          </a:xfrm>
        </p:spPr>
        <p:txBody>
          <a:bodyPr>
            <a:normAutofit/>
          </a:bodyPr>
          <a:lstStyle/>
          <a:p>
            <a:r>
              <a:rPr lang="en-US" sz="2800"/>
              <a:t>PacifiCorp Supports the Pathways Initiative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9E5A34-4FC5-61E1-614B-E0C3121B9758}"/>
              </a:ext>
            </a:extLst>
          </p:cNvPr>
          <p:cNvSpPr/>
          <p:nvPr/>
        </p:nvSpPr>
        <p:spPr>
          <a:xfrm>
            <a:off x="465950" y="2176029"/>
            <a:ext cx="3577260" cy="36927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4A225-F5EA-C983-BF46-12CA01D7104B}"/>
              </a:ext>
            </a:extLst>
          </p:cNvPr>
          <p:cNvSpPr txBox="1"/>
          <p:nvPr/>
        </p:nvSpPr>
        <p:spPr>
          <a:xfrm>
            <a:off x="5716172" y="99336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Step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9F67D-B006-C8A8-583D-10BD557F0730}"/>
              </a:ext>
            </a:extLst>
          </p:cNvPr>
          <p:cNvSpPr txBox="1"/>
          <p:nvPr/>
        </p:nvSpPr>
        <p:spPr>
          <a:xfrm>
            <a:off x="1705237" y="169134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What it is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0C22A0-6024-1F8C-9799-CC9A21122156}"/>
              </a:ext>
            </a:extLst>
          </p:cNvPr>
          <p:cNvSpPr/>
          <p:nvPr/>
        </p:nvSpPr>
        <p:spPr>
          <a:xfrm>
            <a:off x="4352857" y="2171865"/>
            <a:ext cx="3577260" cy="36927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6BA42-03A5-2935-E18D-5BADB6166E2D}"/>
              </a:ext>
            </a:extLst>
          </p:cNvPr>
          <p:cNvSpPr txBox="1"/>
          <p:nvPr/>
        </p:nvSpPr>
        <p:spPr>
          <a:xfrm>
            <a:off x="8963239" y="1691344"/>
            <a:ext cx="21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Why we support it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6AFFD4-33A3-13D8-FB1F-A998B8E2B215}"/>
              </a:ext>
            </a:extLst>
          </p:cNvPr>
          <p:cNvSpPr/>
          <p:nvPr/>
        </p:nvSpPr>
        <p:spPr>
          <a:xfrm>
            <a:off x="8239764" y="2188145"/>
            <a:ext cx="3577260" cy="36927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7C193D-56E8-563C-47D8-9FF456FC97A6}"/>
              </a:ext>
            </a:extLst>
          </p:cNvPr>
          <p:cNvSpPr txBox="1"/>
          <p:nvPr/>
        </p:nvSpPr>
        <p:spPr>
          <a:xfrm>
            <a:off x="5716172" y="1685968"/>
            <a:ext cx="119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1AA30-8602-FFAA-9747-28B12288B3ED}"/>
              </a:ext>
            </a:extLst>
          </p:cNvPr>
          <p:cNvSpPr txBox="1"/>
          <p:nvPr/>
        </p:nvSpPr>
        <p:spPr>
          <a:xfrm>
            <a:off x="8449574" y="2581332"/>
            <a:ext cx="31002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Incremental approach to governance reform</a:t>
            </a:r>
          </a:p>
          <a:p>
            <a:endParaRPr lang="en-US"/>
          </a:p>
          <a:p>
            <a:r>
              <a:rPr lang="en-US"/>
              <a:t>Leverages CAISO’s infrastructure and experience</a:t>
            </a:r>
          </a:p>
          <a:p>
            <a:endParaRPr lang="en-US"/>
          </a:p>
          <a:p>
            <a:r>
              <a:rPr lang="en-US"/>
              <a:t>Intended to support expansion of EDAM footprint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87132-5D0F-0BE9-73BC-45B718E378F1}"/>
              </a:ext>
            </a:extLst>
          </p:cNvPr>
          <p:cNvSpPr txBox="1"/>
          <p:nvPr/>
        </p:nvSpPr>
        <p:spPr>
          <a:xfrm>
            <a:off x="955040" y="2581333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Creation of a regional organization that can function as independent governing body </a:t>
            </a:r>
          </a:p>
          <a:p>
            <a:endParaRPr lang="en-US"/>
          </a:p>
          <a:p>
            <a:r>
              <a:rPr lang="en-US"/>
              <a:t>California legislation to transfer oversight of market operations to regional organization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C0ECA-F316-68AC-E94D-A069DF7FB285}"/>
              </a:ext>
            </a:extLst>
          </p:cNvPr>
          <p:cNvSpPr txBox="1"/>
          <p:nvPr/>
        </p:nvSpPr>
        <p:spPr>
          <a:xfrm>
            <a:off x="4769887" y="258133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Balances need for independent governance while minimizing costs </a:t>
            </a:r>
          </a:p>
        </p:txBody>
      </p:sp>
    </p:spTree>
    <p:extLst>
      <p:ext uri="{BB962C8B-B14F-4D97-AF65-F5344CB8AC3E}">
        <p14:creationId xmlns:p14="http://schemas.microsoft.com/office/powerpoint/2010/main" val="372460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D8024D-647F-6BDE-B6E1-E9EBDDC0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06" y="179243"/>
            <a:ext cx="6184004" cy="731506"/>
          </a:xfrm>
        </p:spPr>
        <p:txBody>
          <a:bodyPr>
            <a:noAutofit/>
          </a:bodyPr>
          <a:lstStyle/>
          <a:p>
            <a:r>
              <a:rPr lang="en-US" sz="2800"/>
              <a:t>EDAM Timeline</a:t>
            </a:r>
            <a:br>
              <a:rPr lang="en-US" sz="2800"/>
            </a:b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777A5-CA0F-73E3-D747-AE292C44E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3"/>
          <a:stretch/>
        </p:blipFill>
        <p:spPr>
          <a:xfrm>
            <a:off x="1652953" y="1139806"/>
            <a:ext cx="8733689" cy="47498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115822-44F4-FD60-D97C-6CE869283B82}"/>
              </a:ext>
            </a:extLst>
          </p:cNvPr>
          <p:cNvGrpSpPr/>
          <p:nvPr/>
        </p:nvGrpSpPr>
        <p:grpSpPr>
          <a:xfrm>
            <a:off x="4366503" y="868284"/>
            <a:ext cx="609600" cy="4899470"/>
            <a:chOff x="1752600" y="967930"/>
            <a:chExt cx="609600" cy="4899470"/>
          </a:xfrm>
          <a:solidFill>
            <a:srgbClr val="FFC000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F22E87-28EC-DC4F-06AE-2AA364BAB6DC}"/>
                </a:ext>
              </a:extLst>
            </p:cNvPr>
            <p:cNvCxnSpPr/>
            <p:nvPr/>
          </p:nvCxnSpPr>
          <p:spPr>
            <a:xfrm>
              <a:off x="2057400" y="1203960"/>
              <a:ext cx="0" cy="4663440"/>
            </a:xfrm>
            <a:prstGeom prst="line">
              <a:avLst/>
            </a:prstGeom>
            <a:grpFill/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482288-98BB-90CA-2F16-0DA132A6AA22}"/>
                </a:ext>
              </a:extLst>
            </p:cNvPr>
            <p:cNvSpPr txBox="1"/>
            <p:nvPr/>
          </p:nvSpPr>
          <p:spPr>
            <a:xfrm>
              <a:off x="1752600" y="967930"/>
              <a:ext cx="609600" cy="2308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/>
                <a:t>TODAY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E7F1C0-928D-D3D0-5407-1FCDB1AED349}"/>
              </a:ext>
            </a:extLst>
          </p:cNvPr>
          <p:cNvSpPr/>
          <p:nvPr/>
        </p:nvSpPr>
        <p:spPr>
          <a:xfrm>
            <a:off x="1776047" y="2635190"/>
            <a:ext cx="8763000" cy="18288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5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7416" y="955514"/>
            <a:ext cx="5832232" cy="4351338"/>
          </a:xfrm>
        </p:spPr>
        <p:txBody>
          <a:bodyPr>
            <a:noAutofit/>
          </a:bodyPr>
          <a:lstStyle/>
          <a:p>
            <a:r>
              <a:rPr lang="en-US" sz="1800"/>
              <a:t>OATT Process Launched</a:t>
            </a:r>
          </a:p>
          <a:p>
            <a:pPr lvl="1"/>
            <a:r>
              <a:rPr lang="en-US" sz="1800"/>
              <a:t>Kicked off process with stakeholders on April 16</a:t>
            </a:r>
            <a:r>
              <a:rPr lang="en-US" sz="1800" baseline="30000"/>
              <a:t>th</a:t>
            </a:r>
            <a:endParaRPr lang="en-US" sz="1800"/>
          </a:p>
          <a:p>
            <a:r>
              <a:rPr lang="en-US" sz="1800"/>
              <a:t>Software Upgrades</a:t>
            </a:r>
          </a:p>
          <a:p>
            <a:pPr lvl="1"/>
            <a:r>
              <a:rPr lang="en-US" sz="1800"/>
              <a:t>Vendor budgets received</a:t>
            </a:r>
          </a:p>
          <a:p>
            <a:pPr lvl="1"/>
            <a:r>
              <a:rPr lang="en-US" sz="1800"/>
              <a:t>Next: Development of scope of works (SOWs) and contracting</a:t>
            </a:r>
          </a:p>
          <a:p>
            <a:r>
              <a:rPr lang="en-US" sz="1800"/>
              <a:t>Foundational Projects</a:t>
            </a:r>
          </a:p>
          <a:p>
            <a:pPr lvl="1"/>
            <a:r>
              <a:rPr lang="en-US" sz="1800"/>
              <a:t>Requests for Proposals (RFPs) for VER forecasting and back-office solutions</a:t>
            </a:r>
          </a:p>
          <a:p>
            <a:r>
              <a:rPr lang="en-US" sz="1800"/>
              <a:t>Metering</a:t>
            </a:r>
          </a:p>
          <a:p>
            <a:pPr lvl="1"/>
            <a:r>
              <a:rPr lang="en-US" sz="1800"/>
              <a:t>Moving forward with converting non-participating units to participating, expected to be complete by November 2025</a:t>
            </a:r>
          </a:p>
          <a:p>
            <a:r>
              <a:rPr lang="en-US" sz="1800"/>
              <a:t>CAISO Integration</a:t>
            </a:r>
          </a:p>
          <a:p>
            <a:pPr lvl="1"/>
            <a:r>
              <a:rPr lang="en-US" sz="1800"/>
              <a:t>Executed Implementation Agreement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237" y="0"/>
            <a:ext cx="7054846" cy="1072745"/>
          </a:xfrm>
        </p:spPr>
        <p:txBody>
          <a:bodyPr>
            <a:normAutofit/>
          </a:bodyPr>
          <a:lstStyle/>
          <a:p>
            <a:r>
              <a:rPr lang="en-US" sz="2800"/>
              <a:t>Implementation Progress and Focus Areas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6DE4EE8-B0B4-CB76-870E-8A8E67E4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7" y="2037783"/>
            <a:ext cx="4832134" cy="26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6CD29-3824-E619-405E-67117527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424" y="1198280"/>
            <a:ext cx="2449151" cy="1072745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485C5-CE9A-9983-C7C0-68AE4BE5401F}"/>
              </a:ext>
            </a:extLst>
          </p:cNvPr>
          <p:cNvSpPr txBox="1"/>
          <p:nvPr/>
        </p:nvSpPr>
        <p:spPr>
          <a:xfrm>
            <a:off x="3454400" y="2742072"/>
            <a:ext cx="651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Mike Wilding</a:t>
            </a:r>
          </a:p>
          <a:p>
            <a:r>
              <a:rPr lang="en-US" sz="2400"/>
              <a:t>Vice President, Energy Supply Management</a:t>
            </a:r>
          </a:p>
          <a:p>
            <a:r>
              <a:rPr lang="en-US" sz="2400"/>
              <a:t>Michael.Wilding@pacificorp.com  </a:t>
            </a:r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4DA7C-ACFB-CBC0-51FE-145361CE1611}"/>
              </a:ext>
            </a:extLst>
          </p:cNvPr>
          <p:cNvSpPr txBox="1"/>
          <p:nvPr/>
        </p:nvSpPr>
        <p:spPr>
          <a:xfrm>
            <a:off x="3454400" y="4311732"/>
            <a:ext cx="704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Kerstin Rock</a:t>
            </a:r>
          </a:p>
          <a:p>
            <a:r>
              <a:rPr lang="en-US" sz="2400"/>
              <a:t>Managing Director, Western Markets Policy &amp; Analytics </a:t>
            </a:r>
          </a:p>
          <a:p>
            <a:r>
              <a:rPr lang="en-US" sz="2400"/>
              <a:t>Kerstin.Rock@pacificorp.com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0152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0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3" y="929086"/>
            <a:ext cx="4747098" cy="51995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/>
              <a:t>Economic Benefits for Customers</a:t>
            </a:r>
          </a:p>
          <a:p>
            <a:r>
              <a:rPr lang="en-US" sz="1800"/>
              <a:t>WEIM has produced more than $5.8 </a:t>
            </a:r>
            <a:r>
              <a:rPr lang="en-US" sz="1800" i="1"/>
              <a:t>billion </a:t>
            </a:r>
            <a:r>
              <a:rPr lang="en-US" sz="1800"/>
              <a:t>of customer benefits since inception in 2014</a:t>
            </a:r>
          </a:p>
          <a:p>
            <a:r>
              <a:rPr lang="en-US" sz="1800"/>
              <a:t>PacifiCorp customer benefits total nearly $850 million during that same time</a:t>
            </a:r>
          </a:p>
          <a:p>
            <a:pPr marL="0" indent="0">
              <a:buNone/>
            </a:pPr>
            <a:r>
              <a:rPr lang="en-US" sz="1800"/>
              <a:t>Reliability Benefits</a:t>
            </a:r>
          </a:p>
          <a:p>
            <a:r>
              <a:rPr lang="en-US" sz="1800"/>
              <a:t>Automated dispatch and efficient use of the transmission system have increased reliability</a:t>
            </a:r>
          </a:p>
          <a:p>
            <a:pPr lvl="1"/>
            <a:r>
              <a:rPr lang="en-US" sz="1400"/>
              <a:t>September 2022, record heat across the West</a:t>
            </a:r>
          </a:p>
          <a:p>
            <a:pPr lvl="1"/>
            <a:r>
              <a:rPr lang="en-US" sz="1400"/>
              <a:t>January 2024, ice storms and record cold in the Northwest    </a:t>
            </a:r>
          </a:p>
          <a:p>
            <a:r>
              <a:rPr lang="en-US" sz="1800"/>
              <a:t>EDAM is the only day-ahead market in the West that can accommodate all WEIM entities and maintain the realized success of the current market</a:t>
            </a:r>
          </a:p>
          <a:p>
            <a:r>
              <a:rPr lang="en-US" sz="1800"/>
              <a:t>Individual balancing authority areas (BAAs) maintain balancing and reliability responsibilities, but WEIM allows BAAs to carry less reserves</a:t>
            </a:r>
          </a:p>
          <a:p>
            <a:pPr marL="0" indent="0">
              <a:buNone/>
            </a:pPr>
            <a:r>
              <a:rPr lang="en-US" sz="1800"/>
              <a:t>Environmental Benefits</a:t>
            </a:r>
          </a:p>
          <a:p>
            <a:r>
              <a:rPr lang="en-US" sz="1800"/>
              <a:t>WEIM has reduced curtailments of renewable generation by 2.4 million MWh and more than 1 million metric tons of associated reductions in CO</a:t>
            </a:r>
            <a:r>
              <a:rPr lang="en-US" sz="1800" baseline="-25000"/>
              <a:t>2</a:t>
            </a:r>
            <a:endParaRPr lang="en-US" sz="1800"/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Automated dispatch has facilitated energy transformation in the West through the integration of renewable generation and storage</a:t>
            </a:r>
          </a:p>
          <a:p>
            <a:pPr marL="0" indent="0">
              <a:buNone/>
            </a:pPr>
            <a:r>
              <a:rPr lang="en-US" sz="1800"/>
              <a:t> </a:t>
            </a:r>
          </a:p>
          <a:p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784" y="0"/>
            <a:ext cx="6184004" cy="1072745"/>
          </a:xfrm>
        </p:spPr>
        <p:txBody>
          <a:bodyPr>
            <a:normAutofit/>
          </a:bodyPr>
          <a:lstStyle/>
          <a:p>
            <a:r>
              <a:rPr lang="en-US" sz="2800"/>
              <a:t>EDAM Builds on the Success of the WEIM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D690ED-65BE-E425-FD78-BA2E54A10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61" y="729385"/>
            <a:ext cx="6799106" cy="51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8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3" y="1184261"/>
            <a:ext cx="4747098" cy="484450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During the January 2024 ice storms energy from outside the region moved into the northwest</a:t>
            </a:r>
          </a:p>
          <a:p>
            <a:r>
              <a:rPr lang="en-US" sz="2200" dirty="0"/>
              <a:t>Imports into the Northwest averaged approximately 5,000 MW during ice storm and reached to more than 6,000 MW at the peak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Source: Energy GPS LLC, Analysis of January Cold Snap in the Pacific Northwest, PNUCC Board Meeting, February 9, 2024 </a:t>
            </a:r>
            <a:endParaRPr lang="en-US" sz="1200" dirty="0">
              <a:hlinkClick r:id="rId3"/>
            </a:endParaRPr>
          </a:p>
          <a:p>
            <a:pPr marL="0" indent="0">
              <a:buNone/>
            </a:pPr>
            <a:r>
              <a:rPr lang="en-US" sz="1200" dirty="0">
                <a:hlinkClick r:id="rId3"/>
              </a:rPr>
              <a:t>https://www.pnucc.org/wp-content/uploads/2024-02-BPA-Storm-Response_Prep-.pdf</a:t>
            </a:r>
            <a:r>
              <a:rPr lang="en-US" sz="1200" dirty="0"/>
              <a:t> </a:t>
            </a:r>
          </a:p>
          <a:p>
            <a:pPr marL="0" indent="0">
              <a:buNone/>
            </a:pPr>
            <a:r>
              <a:rPr lang="en-US" sz="1200" dirty="0"/>
              <a:t> </a:t>
            </a:r>
          </a:p>
          <a:p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372" y="0"/>
            <a:ext cx="7383292" cy="1072745"/>
          </a:xfrm>
        </p:spPr>
        <p:txBody>
          <a:bodyPr>
            <a:normAutofit/>
          </a:bodyPr>
          <a:lstStyle/>
          <a:p>
            <a:r>
              <a:rPr lang="en-US" sz="2800"/>
              <a:t>Efficient Use of Transmission Enhances Reliability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178A98-D12A-D2DE-D680-DBF7E0327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34" y="916784"/>
            <a:ext cx="5508251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8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0E5D9-52C0-AD95-1F15-6D5ED6B7C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45" y="1607760"/>
            <a:ext cx="52416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/>
              <a:t>Changes in update include:</a:t>
            </a:r>
          </a:p>
          <a:p>
            <a:r>
              <a:rPr lang="en-US" sz="1800"/>
              <a:t>Portland General Electric, Nevada Energy and Seattle City Light have been added to EDAM footprint</a:t>
            </a:r>
          </a:p>
          <a:p>
            <a:r>
              <a:rPr lang="en-US" sz="1800"/>
              <a:t>Resources updated using PacifiCorp 2024 IRP</a:t>
            </a:r>
          </a:p>
          <a:p>
            <a:r>
              <a:rPr lang="en-US" sz="1800"/>
              <a:t>New transmission projects have been added to model</a:t>
            </a:r>
          </a:p>
          <a:p>
            <a:r>
              <a:rPr lang="en-US" sz="1800"/>
              <a:t>Removal of ozone transport rule</a:t>
            </a:r>
          </a:p>
          <a:p>
            <a:r>
              <a:rPr lang="en-US" sz="1800"/>
              <a:t>Includes SPP RTO West footprints which are expected to be operational before 2032</a:t>
            </a:r>
          </a:p>
          <a:p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F97EC8-35CD-867F-1312-CC03332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45" y="0"/>
            <a:ext cx="6184004" cy="1072745"/>
          </a:xfrm>
        </p:spPr>
        <p:txBody>
          <a:bodyPr>
            <a:normAutofit/>
          </a:bodyPr>
          <a:lstStyle/>
          <a:p>
            <a:r>
              <a:rPr lang="en-US" sz="2800"/>
              <a:t>2024 Updated Brattle Study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AF636B7-C79B-239A-F820-D10F90726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141" y="2007870"/>
            <a:ext cx="3287859" cy="365505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B23E5A3-08DD-2C1D-2A54-B5787F7C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65" y="2069765"/>
            <a:ext cx="3287859" cy="365505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A300259-A48E-C6E6-944B-3FFF486AB6AD}"/>
              </a:ext>
            </a:extLst>
          </p:cNvPr>
          <p:cNvSpPr txBox="1"/>
          <p:nvPr/>
        </p:nvSpPr>
        <p:spPr>
          <a:xfrm>
            <a:off x="9447304" y="1607760"/>
            <a:ext cx="238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EDAM Case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D000952-1CF0-105A-FA28-DB3B36A46E26}"/>
              </a:ext>
            </a:extLst>
          </p:cNvPr>
          <p:cNvSpPr txBox="1"/>
          <p:nvPr/>
        </p:nvSpPr>
        <p:spPr>
          <a:xfrm>
            <a:off x="6702608" y="1605326"/>
            <a:ext cx="238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BAU Case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4D0CA7-DE2C-10F0-07AE-4D2C93777E64}"/>
              </a:ext>
            </a:extLst>
          </p:cNvPr>
          <p:cNvSpPr txBox="1"/>
          <p:nvPr/>
        </p:nvSpPr>
        <p:spPr>
          <a:xfrm>
            <a:off x="8724151" y="5496833"/>
            <a:ext cx="2933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The Brattle Group</a:t>
            </a:r>
          </a:p>
        </p:txBody>
      </p:sp>
    </p:spTree>
    <p:extLst>
      <p:ext uri="{BB962C8B-B14F-4D97-AF65-F5344CB8AC3E}">
        <p14:creationId xmlns:p14="http://schemas.microsoft.com/office/powerpoint/2010/main" val="107278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0172" y="0"/>
            <a:ext cx="10896091" cy="1072745"/>
          </a:xfrm>
        </p:spPr>
        <p:txBody>
          <a:bodyPr>
            <a:normAutofit/>
          </a:bodyPr>
          <a:lstStyle/>
          <a:p>
            <a:r>
              <a:rPr lang="en-US" sz="2800"/>
              <a:t>EDAM Provides Greater Economic Benefits for Customers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230F6-9ED2-D177-550F-9053C7D5B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281" y="1487878"/>
            <a:ext cx="5241630" cy="377500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B85D1-C5B0-6ED6-1336-B91DFF6C8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8" y="1321603"/>
            <a:ext cx="5296639" cy="3496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AA55E-AFCB-26A1-067C-7BBABC0FD4A1}"/>
              </a:ext>
            </a:extLst>
          </p:cNvPr>
          <p:cNvSpPr txBox="1"/>
          <p:nvPr/>
        </p:nvSpPr>
        <p:spPr>
          <a:xfrm>
            <a:off x="10286023" y="4686961"/>
            <a:ext cx="2933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The Brattle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89E55-BB9C-06B2-167D-6F97CC201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585"/>
          <a:stretch/>
        </p:blipFill>
        <p:spPr>
          <a:xfrm>
            <a:off x="6096000" y="1180896"/>
            <a:ext cx="5303520" cy="36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68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3" y="1184261"/>
            <a:ext cx="4747098" cy="4844503"/>
          </a:xfrm>
        </p:spPr>
        <p:txBody>
          <a:bodyPr>
            <a:normAutofit/>
          </a:bodyPr>
          <a:lstStyle/>
          <a:p>
            <a:r>
              <a:rPr lang="en-US" sz="1800"/>
              <a:t>EDAM increases the transfer capability in the region on a day-ahead basis removing transmission hurdles</a:t>
            </a:r>
          </a:p>
          <a:p>
            <a:r>
              <a:rPr lang="en-US" sz="1800"/>
              <a:t>Moving to a seven day-operations enhances planning and results in better day-ahead set-ups over weekends and holidays</a:t>
            </a:r>
          </a:p>
          <a:p>
            <a:r>
              <a:rPr lang="en-US" sz="1800"/>
              <a:t>EDAM creates a new imbalance reserve product to address day-ahead uncertainty and compensates generators to hold capacity for that uncertainty</a:t>
            </a:r>
          </a:p>
          <a:p>
            <a:r>
              <a:rPr lang="en-US" sz="1800"/>
              <a:t>EDAM reduces each participants uncertainty requirement through a diversity benefit</a:t>
            </a:r>
          </a:p>
          <a:p>
            <a:r>
              <a:rPr lang="en-US" sz="1800"/>
              <a:t>WRAP creates a forward procurement standards for resource adequacy and the operations program can be relied for the EDAM resource sufficiency evaluation (RSE)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372" y="0"/>
            <a:ext cx="7383292" cy="1072745"/>
          </a:xfrm>
        </p:spPr>
        <p:txBody>
          <a:bodyPr>
            <a:normAutofit/>
          </a:bodyPr>
          <a:lstStyle/>
          <a:p>
            <a:r>
              <a:rPr lang="en-US" sz="2800"/>
              <a:t>EDAM Enhances Reliability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FE93B-F0AF-F793-AF41-5FD2FC03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52" y="536372"/>
            <a:ext cx="4286848" cy="5239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53A135-E923-C721-D857-65036EA075D0}"/>
              </a:ext>
            </a:extLst>
          </p:cNvPr>
          <p:cNvSpPr txBox="1"/>
          <p:nvPr/>
        </p:nvSpPr>
        <p:spPr>
          <a:xfrm>
            <a:off x="7963232" y="5767154"/>
            <a:ext cx="2933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CAISO</a:t>
            </a:r>
          </a:p>
        </p:txBody>
      </p:sp>
    </p:spTree>
    <p:extLst>
      <p:ext uri="{BB962C8B-B14F-4D97-AF65-F5344CB8AC3E}">
        <p14:creationId xmlns:p14="http://schemas.microsoft.com/office/powerpoint/2010/main" val="258177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AF1EB-FDBF-6984-ABDB-9632A71A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39" y="1254678"/>
            <a:ext cx="5241630" cy="4351338"/>
          </a:xfrm>
        </p:spPr>
        <p:txBody>
          <a:bodyPr>
            <a:normAutofit/>
          </a:bodyPr>
          <a:lstStyle/>
          <a:p>
            <a:r>
              <a:rPr lang="en-US" sz="1800"/>
              <a:t>EDAM reduces renewable curtailments within the market footprint by more than 9 million MWh</a:t>
            </a:r>
          </a:p>
          <a:p>
            <a:r>
              <a:rPr lang="en-US" sz="1800"/>
              <a:t>This is more than </a:t>
            </a:r>
            <a:r>
              <a:rPr lang="en-US" sz="1800" b="1"/>
              <a:t>three times</a:t>
            </a:r>
            <a:r>
              <a:rPr lang="en-US" sz="1800"/>
              <a:t> the 2023 study reduction of approximately 2 million MWh</a:t>
            </a:r>
          </a:p>
          <a:p>
            <a:r>
              <a:rPr lang="en-US" sz="1800"/>
              <a:t>2024 study shows 38% reduction in curtailment compared to base case, while 2023 study showed 10% reduction</a:t>
            </a:r>
          </a:p>
          <a:p>
            <a:r>
              <a:rPr lang="en-US" sz="1800"/>
              <a:t>In 2024 study, 22 million MWh of curtailments occur in EDAM, which could be reduced with a larger EDAM footprint</a:t>
            </a:r>
          </a:p>
          <a:p>
            <a:r>
              <a:rPr lang="en-US" sz="1800"/>
              <a:t>Most of the curtailment reductions are in CAISO, especially solar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B5EBFC-7C62-D0DC-6BDA-8BBAD639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9" y="0"/>
            <a:ext cx="7304848" cy="1072745"/>
          </a:xfrm>
        </p:spPr>
        <p:txBody>
          <a:bodyPr>
            <a:normAutofit/>
          </a:bodyPr>
          <a:lstStyle/>
          <a:p>
            <a:r>
              <a:rPr lang="en-US" sz="2800"/>
              <a:t>EDAM Further Unlocks Renewable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342E7E-B402-7B22-C9A5-7F1DE63A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807" y="1140400"/>
            <a:ext cx="4143993" cy="4427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21D74-75C5-6C41-8D38-E7F6C86FAE4E}"/>
              </a:ext>
            </a:extLst>
          </p:cNvPr>
          <p:cNvSpPr txBox="1"/>
          <p:nvPr/>
        </p:nvSpPr>
        <p:spPr>
          <a:xfrm>
            <a:off x="8978151" y="5602993"/>
            <a:ext cx="2933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The Brattle Group</a:t>
            </a:r>
          </a:p>
        </p:txBody>
      </p:sp>
    </p:spTree>
    <p:extLst>
      <p:ext uri="{BB962C8B-B14F-4D97-AF65-F5344CB8AC3E}">
        <p14:creationId xmlns:p14="http://schemas.microsoft.com/office/powerpoint/2010/main" val="311755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237" y="0"/>
            <a:ext cx="7054846" cy="1072745"/>
          </a:xfrm>
        </p:spPr>
        <p:txBody>
          <a:bodyPr>
            <a:normAutofit/>
          </a:bodyPr>
          <a:lstStyle/>
          <a:p>
            <a:r>
              <a:rPr lang="en-US" sz="2800"/>
              <a:t>EDAM Operations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15304-7DB5-6A38-D46F-47185552B82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11680" y="1182624"/>
            <a:ext cx="8064879" cy="4430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5B84B4-000F-A227-2E48-8A1CDFAFEA11}"/>
              </a:ext>
            </a:extLst>
          </p:cNvPr>
          <p:cNvSpPr txBox="1"/>
          <p:nvPr/>
        </p:nvSpPr>
        <p:spPr>
          <a:xfrm>
            <a:off x="471488" y="2919214"/>
            <a:ext cx="77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WRAP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BCB41-55CB-85B6-D0B5-86E476BF71D7}"/>
              </a:ext>
            </a:extLst>
          </p:cNvPr>
          <p:cNvSpPr txBox="1"/>
          <p:nvPr/>
        </p:nvSpPr>
        <p:spPr>
          <a:xfrm>
            <a:off x="375302" y="2231997"/>
            <a:ext cx="119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WRAP</a:t>
            </a:r>
          </a:p>
        </p:txBody>
      </p:sp>
    </p:spTree>
    <p:extLst>
      <p:ext uri="{BB962C8B-B14F-4D97-AF65-F5344CB8AC3E}">
        <p14:creationId xmlns:p14="http://schemas.microsoft.com/office/powerpoint/2010/main" val="427242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9897" y="20903"/>
            <a:ext cx="7054846" cy="1072745"/>
          </a:xfrm>
        </p:spPr>
        <p:txBody>
          <a:bodyPr>
            <a:normAutofit/>
          </a:bodyPr>
          <a:lstStyle/>
          <a:p>
            <a:r>
              <a:rPr lang="en-US" sz="2800"/>
              <a:t>Operational Changes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10CF65-5EAB-A596-D1B1-618295F12AC1}"/>
              </a:ext>
            </a:extLst>
          </p:cNvPr>
          <p:cNvSpPr/>
          <p:nvPr/>
        </p:nvSpPr>
        <p:spPr>
          <a:xfrm>
            <a:off x="2286000" y="1203960"/>
            <a:ext cx="3342640" cy="222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9D1D12-02AC-7B61-0376-2F1DC2791CC4}"/>
              </a:ext>
            </a:extLst>
          </p:cNvPr>
          <p:cNvSpPr/>
          <p:nvPr/>
        </p:nvSpPr>
        <p:spPr>
          <a:xfrm>
            <a:off x="5963920" y="1203960"/>
            <a:ext cx="3342640" cy="22250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879845-0D80-A2AD-6764-A84157F0ED44}"/>
              </a:ext>
            </a:extLst>
          </p:cNvPr>
          <p:cNvSpPr/>
          <p:nvPr/>
        </p:nvSpPr>
        <p:spPr>
          <a:xfrm>
            <a:off x="2286000" y="3726692"/>
            <a:ext cx="3342640" cy="22250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01DEEE-5233-A4F6-10A2-6644F7180316}"/>
              </a:ext>
            </a:extLst>
          </p:cNvPr>
          <p:cNvSpPr/>
          <p:nvPr/>
        </p:nvSpPr>
        <p:spPr>
          <a:xfrm>
            <a:off x="5963920" y="3726692"/>
            <a:ext cx="3342640" cy="2225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5ECD4-42A8-8A0A-3F8C-D5FAFE02E037}"/>
              </a:ext>
            </a:extLst>
          </p:cNvPr>
          <p:cNvSpPr txBox="1"/>
          <p:nvPr/>
        </p:nvSpPr>
        <p:spPr>
          <a:xfrm>
            <a:off x="3266440" y="1252902"/>
            <a:ext cx="153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Transmission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EDABC-8E2F-9EA0-1C12-C69B85A116C0}"/>
              </a:ext>
            </a:extLst>
          </p:cNvPr>
          <p:cNvSpPr txBox="1"/>
          <p:nvPr/>
        </p:nvSpPr>
        <p:spPr>
          <a:xfrm>
            <a:off x="6253480" y="1243786"/>
            <a:ext cx="291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Energy Supply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8D8F7-9CEA-54FD-6441-CF271E9C23AF}"/>
              </a:ext>
            </a:extLst>
          </p:cNvPr>
          <p:cNvSpPr txBox="1"/>
          <p:nvPr/>
        </p:nvSpPr>
        <p:spPr>
          <a:xfrm>
            <a:off x="3266440" y="3793193"/>
            <a:ext cx="176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Grid Operations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0CCD46-F5D9-59DC-BB81-7DEE8AF44987}"/>
              </a:ext>
            </a:extLst>
          </p:cNvPr>
          <p:cNvSpPr txBox="1"/>
          <p:nvPr/>
        </p:nvSpPr>
        <p:spPr>
          <a:xfrm>
            <a:off x="7216140" y="378971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Finance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E26B44-5339-0FB3-13D2-1EA538EBF924}"/>
              </a:ext>
            </a:extLst>
          </p:cNvPr>
          <p:cNvSpPr txBox="1"/>
          <p:nvPr/>
        </p:nvSpPr>
        <p:spPr>
          <a:xfrm>
            <a:off x="2514600" y="1618690"/>
            <a:ext cx="2885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7-day transmission scheduling</a:t>
            </a:r>
          </a:p>
          <a:p>
            <a:endParaRPr lang="en-US" sz="1400"/>
          </a:p>
          <a:p>
            <a:r>
              <a:rPr lang="en-US" sz="1400"/>
              <a:t>Unscheduled, released and unsold firm ATC is made available to EDAM</a:t>
            </a:r>
          </a:p>
          <a:p>
            <a:endParaRPr lang="en-US" sz="1400"/>
          </a:p>
          <a:p>
            <a:r>
              <a:rPr lang="en-US" sz="1400"/>
              <a:t>Additional requirements for registering firm transmission at EDAM interfaces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A5430A-2B43-9697-F26C-8FCF0404865A}"/>
              </a:ext>
            </a:extLst>
          </p:cNvPr>
          <p:cNvSpPr txBox="1"/>
          <p:nvPr/>
        </p:nvSpPr>
        <p:spPr>
          <a:xfrm>
            <a:off x="6192520" y="1723430"/>
            <a:ext cx="2885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7-day trading</a:t>
            </a:r>
          </a:p>
          <a:p>
            <a:endParaRPr lang="en-US" sz="1400"/>
          </a:p>
          <a:p>
            <a:r>
              <a:rPr lang="en-US" sz="1400"/>
              <a:t>EDAM RSE and WRAP management</a:t>
            </a:r>
          </a:p>
          <a:p>
            <a:endParaRPr lang="en-US" sz="1400"/>
          </a:p>
          <a:p>
            <a:r>
              <a:rPr lang="en-US" sz="1400"/>
              <a:t>Transmission rights management</a:t>
            </a:r>
          </a:p>
          <a:p>
            <a:endParaRPr lang="en-US" sz="1400"/>
          </a:p>
          <a:p>
            <a:r>
              <a:rPr lang="en-US" sz="1400"/>
              <a:t>All generation participating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0AA1C8-664A-F296-6821-97DB16F6D368}"/>
              </a:ext>
            </a:extLst>
          </p:cNvPr>
          <p:cNvSpPr txBox="1"/>
          <p:nvPr/>
        </p:nvSpPr>
        <p:spPr>
          <a:xfrm>
            <a:off x="6192520" y="4213524"/>
            <a:ext cx="2885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Moving to weekly settlements from monthly settlements</a:t>
            </a:r>
          </a:p>
          <a:p>
            <a:endParaRPr lang="en-US" sz="1400"/>
          </a:p>
          <a:p>
            <a:r>
              <a:rPr lang="en-US" sz="1400"/>
              <a:t>More charge codes to accommodate day-ahead transactions in market</a:t>
            </a:r>
          </a:p>
          <a:p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0ACEE-D6DC-9159-D437-3A393E02DAE8}"/>
              </a:ext>
            </a:extLst>
          </p:cNvPr>
          <p:cNvSpPr txBox="1"/>
          <p:nvPr/>
        </p:nvSpPr>
        <p:spPr>
          <a:xfrm>
            <a:off x="2593340" y="4300603"/>
            <a:ext cx="2885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Changes to real-time RSE test</a:t>
            </a:r>
          </a:p>
          <a:p>
            <a:endParaRPr lang="en-US" sz="1400"/>
          </a:p>
          <a:p>
            <a:r>
              <a:rPr lang="en-US" sz="1400"/>
              <a:t>New e-tag shortfall and resupply test</a:t>
            </a:r>
          </a:p>
          <a:p>
            <a:endParaRPr lang="en-US" sz="1400"/>
          </a:p>
          <a:p>
            <a:r>
              <a:rPr lang="en-US" sz="1400"/>
              <a:t>More staff needed to support complex market environment</a:t>
            </a:r>
          </a:p>
        </p:txBody>
      </p:sp>
    </p:spTree>
    <p:extLst>
      <p:ext uri="{BB962C8B-B14F-4D97-AF65-F5344CB8AC3E}">
        <p14:creationId xmlns:p14="http://schemas.microsoft.com/office/powerpoint/2010/main" val="2627328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8F6496B-4595-AD41-9ACF-5FA1BA869820}" vid="{26CE0314-26D5-C648-9747-EBDD58FD9339}"/>
    </a:ext>
  </a:extLst>
</a:theme>
</file>

<file path=ppt/theme/theme2.xml><?xml version="1.0" encoding="utf-8"?>
<a:theme xmlns:a="http://schemas.openxmlformats.org/drawingml/2006/main" name="Brattle-2020">
  <a:themeElements>
    <a:clrScheme name="Brattle-2020">
      <a:dk1>
        <a:srgbClr val="000000"/>
      </a:dk1>
      <a:lt1>
        <a:srgbClr val="FFFFFF"/>
      </a:lt1>
      <a:dk2>
        <a:srgbClr val="002B54"/>
      </a:dk2>
      <a:lt2>
        <a:srgbClr val="494F56"/>
      </a:lt2>
      <a:accent1>
        <a:srgbClr val="1B3D6F"/>
      </a:accent1>
      <a:accent2>
        <a:srgbClr val="2297AA"/>
      </a:accent2>
      <a:accent3>
        <a:srgbClr val="37BA95"/>
      </a:accent3>
      <a:accent4>
        <a:srgbClr val="F3BD48"/>
      </a:accent4>
      <a:accent5>
        <a:srgbClr val="F26A25"/>
      </a:accent5>
      <a:accent6>
        <a:srgbClr val="CD3E71"/>
      </a:accent6>
      <a:hlink>
        <a:srgbClr val="2297AA"/>
      </a:hlink>
      <a:folHlink>
        <a:srgbClr val="CD3E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CB00C19E-0C33-48C6-A469-55A0076D5C50}" vid="{1D737573-FE5E-437E-8A3D-2AD3244637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5FC86BC0A1754946959B15A57F59C346" ma:contentTypeVersion="12" ma:contentTypeDescription="" ma:contentTypeScope="" ma:versionID="6c99339a3cdf56135a7ef31c1b986fa1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d275ef9dcc7ead6001da0d7ec3e70ce9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UE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Staff Investigation</CaseType>
    <IndustryCode xmlns="dc463f71-b30c-4ab2-9473-d307f9d35888">140</IndustryCode>
    <CaseStatus xmlns="dc463f71-b30c-4ab2-9473-d307f9d35888">Pending</CaseStatus>
    <OpenedDate xmlns="dc463f71-b30c-4ab2-9473-d307f9d35888">2024-07-08T07:00:00+00:00</OpenedDate>
    <SignificantOrder xmlns="dc463f71-b30c-4ab2-9473-d307f9d35888">false</SignificantOrder>
    <Date1 xmlns="dc463f71-b30c-4ab2-9473-d307f9d35888">2024-08-06T07:00:00+00:00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>Utility Day-Ahead Markets</Nickname>
    <DocketNumber xmlns="dc463f71-b30c-4ab2-9473-d307f9d35888">240537</DocketNumber>
    <DelegatedOrder xmlns="dc463f71-b30c-4ab2-9473-d307f9d35888">false</DelegatedOrder>
  </documentManagement>
</p:properties>
</file>

<file path=customXml/item4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Props1.xml><?xml version="1.0" encoding="utf-8"?>
<ds:datastoreItem xmlns:ds="http://schemas.openxmlformats.org/officeDocument/2006/customXml" ds:itemID="{6D850E59-D888-4223-9FFF-43D0E9348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8DDBBF-BB73-471B-B93A-39A389D6542C}"/>
</file>

<file path=customXml/itemProps3.xml><?xml version="1.0" encoding="utf-8"?>
<ds:datastoreItem xmlns:ds="http://schemas.openxmlformats.org/officeDocument/2006/customXml" ds:itemID="{D125EFC4-4AF9-4119-BEA8-9996BA340624}">
  <ds:schemaRefs>
    <ds:schemaRef ds:uri="573beee5-606b-4df3-81bc-9e54c12a81b2"/>
    <ds:schemaRef ds:uri="5c935d83-a298-46b9-a9d2-115da3da2d44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4BEDC12C-5E82-4B7B-8A60-90B7EDD9675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921</Words>
  <Application>Microsoft Office PowerPoint</Application>
  <PresentationFormat>Widescreen</PresentationFormat>
  <Paragraphs>169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Wingdings 2</vt:lpstr>
      <vt:lpstr>Wingdings 3</vt:lpstr>
      <vt:lpstr>Office Theme</vt:lpstr>
      <vt:lpstr>Brattle-2020</vt:lpstr>
      <vt:lpstr>PacifiCorp’s Responses to UE-240537</vt:lpstr>
      <vt:lpstr>EDAM Builds on the Success of the WEIM</vt:lpstr>
      <vt:lpstr>Efficient Use of Transmission Enhances Reliability</vt:lpstr>
      <vt:lpstr>2024 Updated Brattle Study</vt:lpstr>
      <vt:lpstr>EDAM Provides Greater Economic Benefits for Customers</vt:lpstr>
      <vt:lpstr>EDAM Enhances Reliability</vt:lpstr>
      <vt:lpstr>EDAM Further Unlocks Renewable Energy</vt:lpstr>
      <vt:lpstr>EDAM Operations</vt:lpstr>
      <vt:lpstr>Operational Changes</vt:lpstr>
      <vt:lpstr>EDAM Does Not Change PacifiCorp’s Reliability and Resource Adequacy Obligations</vt:lpstr>
      <vt:lpstr>PacifiCorp Supports the Pathways Initiative</vt:lpstr>
      <vt:lpstr>PacifiCorp Supports the Pathways Initiative</vt:lpstr>
      <vt:lpstr>EDAM Timeline </vt:lpstr>
      <vt:lpstr>Implementation Progress and Focus Areas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Kunz</dc:creator>
  <cp:lastModifiedBy>Booth, Avery (UTC)</cp:lastModifiedBy>
  <cp:revision>3</cp:revision>
  <dcterms:created xsi:type="dcterms:W3CDTF">2018-04-20T20:19:46Z</dcterms:created>
  <dcterms:modified xsi:type="dcterms:W3CDTF">2024-08-07T15:31:21Z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0x0101006E56B4D1795A2E4DB2F0B01679ED314A005FC86BC0A1754946959B15A57F59C346</vt:lpwstr>
  </property>
  <property fmtid="{D5CDD505-2E9C-101B-9397-08002B2CF9AE}" pid="3" name="MediaServiceImageTags">
    <vt:lpwstr/>
  </property>
  <property fmtid="{D5CDD505-2E9C-101B-9397-08002B2CF9AE}" pid="4" name="_docset_NoMedatataSyncRequired">
    <vt:lpwstr>False</vt:lpwstr>
  </property>
</Properties>
</file>