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43" r:id="rId3"/>
    <p:sldId id="259" r:id="rId4"/>
    <p:sldId id="312" r:id="rId5"/>
    <p:sldId id="265" r:id="rId6"/>
    <p:sldId id="267" r:id="rId7"/>
    <p:sldId id="315" r:id="rId8"/>
    <p:sldId id="314" r:id="rId9"/>
    <p:sldId id="313" r:id="rId10"/>
    <p:sldId id="283" r:id="rId11"/>
    <p:sldId id="317" r:id="rId12"/>
    <p:sldId id="326" r:id="rId13"/>
    <p:sldId id="330" r:id="rId14"/>
    <p:sldId id="331" r:id="rId15"/>
    <p:sldId id="323" r:id="rId16"/>
    <p:sldId id="335" r:id="rId17"/>
    <p:sldId id="332" r:id="rId18"/>
    <p:sldId id="333" r:id="rId19"/>
    <p:sldId id="334" r:id="rId20"/>
    <p:sldId id="26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>
      <p:cViewPr varScale="1">
        <p:scale>
          <a:sx n="81" d="100"/>
          <a:sy n="81" d="100"/>
        </p:scale>
        <p:origin x="-10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54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E13D56-00DD-4C0B-946A-AAAC8916F6FF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44DE90-E7E8-4DE4-B508-69B21392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32A3E-1631-4A61-9000-ABD077E362AB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A5C8A7-B122-42F9-89EE-03032A6DE4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46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427BBD-923D-4EC0-AD20-2F0DE788B04F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E55C8E-B357-4A2E-93A9-08DD150C0683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97FCB-8C77-4F04-9D76-4BC5E1B23641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4E772-20D8-49E5-A3FE-EAC01A99EDB8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46A1F-12F1-41D4-9B8A-A44CA9B6B72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CA042-059B-484D-9DE4-7E3259A0499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C74A9-2809-488B-9FFE-4482A00FD9AD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5C8A7-B122-42F9-89EE-03032A6DE4E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139F28-6FF4-4668-8ECD-28CCE0D9C71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0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D9C6-1E31-47DC-912E-95C17FA35970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885E-E76B-4B0A-ABF4-6D99737838E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56C7-2F3B-4D2D-8D2D-A864F5BAE68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8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F79321-BDA8-49D2-A831-4D3D5254F30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E6E3-BDD2-42E4-8B73-AA6AC60F7539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7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8B94AC-6048-44CD-8D05-7146760335C9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0728-F728-4F81-8D99-18E51308972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3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3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26D8026-04B0-400F-A49A-D62A7E3E9B5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3A2B-A64E-4A52-82C2-670356000B5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886C8-C078-4141-B7AB-2EDE50EE4E85}" type="slidenum">
              <a:rPr lang="en-US">
                <a:solidFill>
                  <a:srgbClr val="8CADAE">
                    <a:shade val="75000"/>
                  </a:srgbClr>
                </a:solidFill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7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columbiagrid.org/" TargetMode="External"/><Relationship Id="rId4" Type="http://schemas.openxmlformats.org/officeDocument/2006/relationships/hyperlink" Target="mailto:damiano@columbiagrid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wmf"/><Relationship Id="rId5" Type="http://schemas.openxmlformats.org/officeDocument/2006/relationships/image" Target="../media/image8.jpeg"/><Relationship Id="rId10" Type="http://schemas.openxmlformats.org/officeDocument/2006/relationships/image" Target="../media/image13.wm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owerpoint presentations\Images\iStock_000006176161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4759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itle 6"/>
          <p:cNvSpPr>
            <a:spLocks noGrp="1"/>
          </p:cNvSpPr>
          <p:nvPr>
            <p:ph type="title" idx="4294967295"/>
          </p:nvPr>
        </p:nvSpPr>
        <p:spPr>
          <a:xfrm>
            <a:off x="228600" y="1524000"/>
            <a:ext cx="8647590" cy="3429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> </a:t>
            </a:r>
            <a:b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900" dirty="0" smtClean="0">
                <a:solidFill>
                  <a:srgbClr val="405152"/>
                </a:solidFill>
                <a:ea typeface="ＭＳ Ｐゴシック" charset="-128"/>
              </a:rPr>
              <a:t>ColumbiaGrid</a:t>
            </a:r>
            <a:br>
              <a:rPr lang="en-US" sz="4900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600" dirty="0" smtClean="0">
                <a:solidFill>
                  <a:srgbClr val="405152"/>
                </a:solidFill>
                <a:ea typeface="ＭＳ Ｐゴシック" charset="-128"/>
              </a:rPr>
              <a:t>Update for </a:t>
            </a:r>
            <a:r>
              <a:rPr lang="en-US" sz="4000" dirty="0" smtClean="0">
                <a:solidFill>
                  <a:srgbClr val="405152"/>
                </a:solidFill>
                <a:ea typeface="ＭＳ Ｐゴシック" charset="-128"/>
              </a:rPr>
              <a:t>WUTC</a:t>
            </a:r>
            <a:r>
              <a:rPr lang="en-US" sz="3800" dirty="0" smtClean="0">
                <a:solidFill>
                  <a:srgbClr val="405152"/>
                </a:solidFill>
                <a:ea typeface="ＭＳ Ｐゴシック" charset="-128"/>
              </a:rPr>
              <a:t/>
            </a:r>
            <a:br>
              <a:rPr lang="en-US" sz="3800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800" dirty="0">
                <a:solidFill>
                  <a:srgbClr val="405152"/>
                </a:solidFill>
                <a:ea typeface="ＭＳ Ｐゴシック" charset="-128"/>
              </a:rPr>
              <a:t/>
            </a:r>
            <a:br>
              <a:rPr lang="en-US" sz="3800" dirty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1100" dirty="0">
                <a:solidFill>
                  <a:srgbClr val="405152"/>
                </a:solidFill>
                <a:ea typeface="ＭＳ Ｐゴシック" charset="-128"/>
              </a:rPr>
              <a:t/>
            </a:r>
            <a:br>
              <a:rPr lang="en-US" sz="1100" dirty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2700" dirty="0" smtClean="0">
                <a:solidFill>
                  <a:srgbClr val="405152"/>
                </a:solidFill>
                <a:ea typeface="ＭＳ Ｐゴシック" charset="-128"/>
              </a:rPr>
              <a:t/>
            </a:r>
            <a:br>
              <a:rPr lang="en-US" sz="2700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2700" dirty="0" smtClean="0">
                <a:solidFill>
                  <a:srgbClr val="405152"/>
                </a:solidFill>
                <a:ea typeface="ＭＳ Ｐゴシック" charset="-128"/>
              </a:rPr>
              <a:t>September 14, </a:t>
            </a:r>
            <a:r>
              <a:rPr lang="en-US" sz="2700" dirty="0" smtClean="0">
                <a:solidFill>
                  <a:srgbClr val="405152"/>
                </a:solidFill>
                <a:ea typeface="ＭＳ Ｐゴシック" charset="-128"/>
              </a:rPr>
              <a:t>2015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157913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267200" y="6324600"/>
            <a:ext cx="609600" cy="4413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246813"/>
            <a:ext cx="609600" cy="519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solidFill>
                  <a:srgbClr val="4D6263"/>
                </a:solidFill>
                <a:latin typeface="Georgia"/>
              </a:rPr>
              <a:t>10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solidFill>
                  <a:srgbClr val="617C7D"/>
                </a:solidFill>
                <a:ea typeface="ＭＳ Ｐゴシック" charset="-128"/>
              </a:rPr>
              <a:t>Focused Studies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09600" y="1295400"/>
            <a:ext cx="81534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2015 System Assessment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2015 Sensitivity Studies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Puget </a:t>
            </a:r>
            <a:r>
              <a:rPr lang="en-US" sz="2400" dirty="0">
                <a:ea typeface="ＭＳ Ｐゴシック" charset="-128"/>
              </a:rPr>
              <a:t>Sound </a:t>
            </a:r>
            <a:r>
              <a:rPr lang="en-US" sz="2400" dirty="0" smtClean="0">
                <a:ea typeface="ＭＳ Ｐゴシック" charset="-128"/>
              </a:rPr>
              <a:t>Area</a:t>
            </a:r>
            <a:endParaRPr lang="en-US" sz="2400" dirty="0"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Othello Area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Economic </a:t>
            </a:r>
            <a:r>
              <a:rPr lang="en-US" sz="2400" dirty="0">
                <a:ea typeface="ＭＳ Ｐゴシック" charset="-128"/>
              </a:rPr>
              <a:t>Planning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Variable Transfer Limit (VTL</a:t>
            </a:r>
            <a:r>
              <a:rPr lang="en-US" sz="2400" dirty="0" smtClean="0">
                <a:ea typeface="ＭＳ Ｐゴシック" charset="-128"/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WECC </a:t>
            </a:r>
            <a:r>
              <a:rPr lang="en-US" sz="2400" dirty="0">
                <a:ea typeface="ＭＳ Ｐゴシック" charset="-128"/>
              </a:rPr>
              <a:t>Project Coordination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FERC Order 1000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Regional Planning Coordination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solidFill>
                <a:srgbClr val="4D6263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 anchor="ctr"/>
          <a:lstStyle/>
          <a:p>
            <a:pPr eaLnBrk="1" hangingPunct="1"/>
            <a:r>
              <a:rPr lang="en-US" altLang="en-US" sz="3600" dirty="0" smtClean="0">
                <a:ea typeface="MS PGothic" pitchFamily="34" charset="-128"/>
              </a:rPr>
              <a:t>Focused Study: 2015 System Assessment</a:t>
            </a:r>
            <a:endParaRPr lang="en-US" altLang="en-US" sz="3600" dirty="0" smtClean="0">
              <a:solidFill>
                <a:srgbClr val="617C7D"/>
              </a:solidFill>
              <a:ea typeface="MS PGothic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541474-BA25-44F4-ABB8-7FB63AADB59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8915" y="1219200"/>
            <a:ext cx="85042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Current status: Complete</a:t>
            </a: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Include the contents that satisfy both PEFA and O1K requirements</a:t>
            </a: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Major components</a:t>
            </a:r>
          </a:p>
          <a:p>
            <a:pPr marL="547687" lvl="2" eaLnBrk="1" hangingPunct="1">
              <a:spcBef>
                <a:spcPts val="6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Reliability Assessment</a:t>
            </a:r>
          </a:p>
          <a:p>
            <a:pPr marL="547687" lvl="2" eaLnBrk="1" hangingPunct="1">
              <a:spcBef>
                <a:spcPts val="6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Order 1000 Potential Needs </a:t>
            </a:r>
          </a:p>
          <a:p>
            <a:pPr marL="547687" lvl="2" eaLnBrk="1" hangingPunct="1">
              <a:spcBef>
                <a:spcPts val="6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Re-evaluation of Order 1000 Projects</a:t>
            </a:r>
          </a:p>
          <a:p>
            <a:pPr marL="547687" lvl="2" eaLnBrk="1" hangingPunct="1">
              <a:spcBef>
                <a:spcPts val="6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Updates on ongoing studies</a:t>
            </a:r>
          </a:p>
          <a:p>
            <a:pPr marL="547687" lvl="2" eaLnBrk="1" hangingPunct="1">
              <a:spcBef>
                <a:spcPts val="6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19087" lvl="2" indent="0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None/>
              <a:defRPr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rgbClr val="40515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8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11163" y="1219200"/>
            <a:ext cx="8504237" cy="4419600"/>
          </a:xfrm>
        </p:spPr>
        <p:txBody>
          <a:bodyPr/>
          <a:lstStyle/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Special studies</a:t>
            </a:r>
            <a:endParaRPr lang="en-US" alt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Each year’s study scope is defined by planning parties</a:t>
            </a:r>
            <a:endParaRPr lang="en-US" altLang="en-US" sz="24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Anticipated completion: October 2015</a:t>
            </a: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Four studies are ongoing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N-1-1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Transient Stability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Extra-Heavy Winter Case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Inductor Switching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19087" lvl="2" indent="0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None/>
              <a:defRPr/>
            </a:pPr>
            <a:endParaRPr lang="en-US" altLang="en-US" sz="2800" dirty="0"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rgbClr val="40515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50DCF-311B-4C54-919D-CB2C90EDA68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26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rgbClr val="7B9899"/>
                </a:solidFill>
                <a:ea typeface="MS PGothic" pitchFamily="34" charset="-128"/>
              </a:rPr>
              <a:t>Focused Study: 2015 </a:t>
            </a:r>
            <a:r>
              <a:rPr lang="en-US" altLang="en-US" sz="3600" dirty="0">
                <a:solidFill>
                  <a:srgbClr val="7B9899"/>
                </a:solidFill>
                <a:ea typeface="MS PGothic" pitchFamily="34" charset="-128"/>
              </a:rPr>
              <a:t>Sensitivity </a:t>
            </a:r>
            <a:r>
              <a:rPr lang="en-US" altLang="en-US" sz="3600" dirty="0" smtClean="0">
                <a:solidFill>
                  <a:srgbClr val="7B9899"/>
                </a:solidFill>
                <a:ea typeface="MS PGothic" pitchFamily="34" charset="-128"/>
              </a:rPr>
              <a:t>Studies</a:t>
            </a:r>
            <a:endParaRPr lang="en-US" altLang="en-US" sz="3600" dirty="0">
              <a:solidFill>
                <a:srgbClr val="617C7D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7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143000"/>
            <a:ext cx="8504238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New technical study </a:t>
            </a:r>
            <a:r>
              <a:rPr lang="en-US" sz="2400" dirty="0" smtClean="0">
                <a:ea typeface="ＭＳ Ｐゴシック" charset="-128"/>
              </a:rPr>
              <a:t>adopted </a:t>
            </a:r>
            <a:r>
              <a:rPr lang="en-US" sz="2400" dirty="0">
                <a:ea typeface="ＭＳ Ｐゴシック" charset="-128"/>
              </a:rPr>
              <a:t>by </a:t>
            </a:r>
            <a:r>
              <a:rPr lang="en-US" sz="2400" dirty="0" smtClean="0">
                <a:ea typeface="ＭＳ Ｐゴシック" charset="-128"/>
              </a:rPr>
              <a:t>ColumbiaGrid in 2013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Purpose: </a:t>
            </a:r>
            <a:r>
              <a:rPr lang="en-US" sz="2400" dirty="0">
                <a:ea typeface="ＭＳ Ｐゴシック" charset="-128"/>
              </a:rPr>
              <a:t>Enhance </a:t>
            </a:r>
            <a:r>
              <a:rPr lang="en-US" sz="2400" dirty="0" smtClean="0">
                <a:ea typeface="ＭＳ Ｐゴシック" charset="-128"/>
              </a:rPr>
              <a:t>capability </a:t>
            </a:r>
            <a:r>
              <a:rPr lang="en-US" sz="2400" dirty="0">
                <a:ea typeface="ＭＳ Ｐゴシック" charset="-128"/>
              </a:rPr>
              <a:t>to </a:t>
            </a:r>
            <a:r>
              <a:rPr lang="en-US" sz="2400" dirty="0" smtClean="0">
                <a:ea typeface="ＭＳ Ｐゴシック" charset="-128"/>
              </a:rPr>
              <a:t>investigate impacts from </a:t>
            </a:r>
            <a:r>
              <a:rPr lang="en-US" sz="2400" dirty="0">
                <a:ea typeface="ＭＳ Ｐゴシック" charset="-128"/>
              </a:rPr>
              <a:t>arising issues such as </a:t>
            </a:r>
            <a:r>
              <a:rPr lang="en-US" sz="2400" dirty="0" smtClean="0">
                <a:ea typeface="ＭＳ Ｐゴシック" charset="-128"/>
              </a:rPr>
              <a:t>intermittent </a:t>
            </a:r>
            <a:r>
              <a:rPr lang="en-US" sz="2400" dirty="0">
                <a:ea typeface="ＭＳ Ｐゴシック" charset="-128"/>
              </a:rPr>
              <a:t>resources or policies </a:t>
            </a:r>
            <a:r>
              <a:rPr lang="en-US" sz="2400" dirty="0" smtClean="0">
                <a:ea typeface="ＭＳ Ｐゴシック" charset="-128"/>
              </a:rPr>
              <a:t>(e.g</a:t>
            </a:r>
            <a:r>
              <a:rPr lang="en-US" sz="2400" dirty="0">
                <a:ea typeface="ＭＳ Ｐゴシック" charset="-128"/>
              </a:rPr>
              <a:t>. GHG, Electric Vehicles </a:t>
            </a:r>
            <a:r>
              <a:rPr lang="en-US" sz="2400" dirty="0" smtClean="0">
                <a:ea typeface="ＭＳ Ｐゴシック" charset="-128"/>
              </a:rPr>
              <a:t>etc) </a:t>
            </a:r>
            <a:endParaRPr lang="en-US" sz="2400" dirty="0"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Utilize </a:t>
            </a:r>
            <a:r>
              <a:rPr lang="en-US" sz="2400" dirty="0">
                <a:ea typeface="ＭＳ Ｐゴシック" charset="-128"/>
              </a:rPr>
              <a:t>Production Cost Simulation </a:t>
            </a:r>
            <a:r>
              <a:rPr lang="en-US" sz="2400" dirty="0" smtClean="0">
                <a:ea typeface="ＭＳ Ｐゴシック" charset="-128"/>
              </a:rPr>
              <a:t>tool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Has the ability </a:t>
            </a:r>
            <a:r>
              <a:rPr lang="en-US" sz="2400" dirty="0">
                <a:ea typeface="ＭＳ Ｐゴシック" charset="-128"/>
              </a:rPr>
              <a:t>to simulate </a:t>
            </a:r>
            <a:r>
              <a:rPr lang="en-US" sz="2400" dirty="0" smtClean="0">
                <a:ea typeface="ＭＳ Ｐゴシック" charset="-128"/>
              </a:rPr>
              <a:t>hourly </a:t>
            </a:r>
            <a:r>
              <a:rPr lang="en-US" sz="2400" dirty="0">
                <a:ea typeface="ＭＳ Ｐゴシック" charset="-128"/>
              </a:rPr>
              <a:t>conditions e.g. flow, congestions, prices of electricity </a:t>
            </a:r>
            <a:r>
              <a:rPr lang="en-US" sz="2400" dirty="0" smtClean="0">
                <a:ea typeface="ＭＳ Ｐゴシック" charset="-128"/>
              </a:rPr>
              <a:t>market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ColumbiaGrid is conducting the 3</a:t>
            </a:r>
            <a:r>
              <a:rPr lang="en-US" sz="2400" baseline="30000" dirty="0" smtClean="0">
                <a:ea typeface="ＭＳ Ｐゴシック" charset="-128"/>
              </a:rPr>
              <a:t>rd</a:t>
            </a:r>
            <a:r>
              <a:rPr lang="en-US" sz="2400" dirty="0" smtClean="0">
                <a:ea typeface="ＭＳ Ｐゴシック" charset="-128"/>
              </a:rPr>
              <a:t> round of this study</a:t>
            </a:r>
            <a:endParaRPr lang="en-US" sz="2400" dirty="0">
              <a:ea typeface="ＭＳ Ｐゴシック" charset="-128"/>
            </a:endParaRP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Round 1 study focused on 2010 </a:t>
            </a:r>
            <a:r>
              <a:rPr lang="en-US" sz="1900" dirty="0" err="1" smtClean="0">
                <a:solidFill>
                  <a:srgbClr val="4D6263"/>
                </a:solidFill>
                <a:ea typeface="ＭＳ Ｐゴシック" charset="-128"/>
              </a:rPr>
              <a:t>Backcast</a:t>
            </a: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 </a:t>
            </a:r>
          </a:p>
          <a:p>
            <a:pPr marL="548958" lvl="1" indent="-27432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Round 2 study focused on potential impacts from coal replacement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Focused Study: Economic Planning</a:t>
            </a:r>
            <a:endParaRPr lang="en-US" sz="40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4267200" y="6324600"/>
            <a:ext cx="609600" cy="441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50DCF-311B-4C54-919D-CB2C90EDA68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066800"/>
            <a:ext cx="8504238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800" dirty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-128"/>
              </a:rPr>
              <a:t>Pacific DC Intertie </a:t>
            </a:r>
            <a:r>
              <a:rPr lang="en-US" sz="2400" dirty="0" smtClean="0">
                <a:ea typeface="ＭＳ Ｐゴシック" charset="-128"/>
              </a:rPr>
              <a:t>(Phase I - 2013</a:t>
            </a:r>
            <a:r>
              <a:rPr lang="en-US" sz="2400" dirty="0">
                <a:ea typeface="ＭＳ Ｐゴシック" charset="-128"/>
              </a:rPr>
              <a:t>)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>
                <a:solidFill>
                  <a:srgbClr val="4D6263"/>
                </a:solidFill>
                <a:ea typeface="ＭＳ Ｐゴシック" charset="-128"/>
              </a:rPr>
              <a:t>Celilo terminal being replaced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>
                <a:solidFill>
                  <a:srgbClr val="4D6263"/>
                </a:solidFill>
                <a:ea typeface="ＭＳ Ｐゴシック" charset="-128"/>
              </a:rPr>
              <a:t>Capability could initially increase from 3100 MW to 3220 </a:t>
            </a: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MW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Completed </a:t>
            </a:r>
            <a:b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</a:br>
            <a:endParaRPr lang="en-US" sz="800" dirty="0" smtClean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Central </a:t>
            </a:r>
            <a:r>
              <a:rPr lang="en-US" sz="2400" dirty="0">
                <a:ea typeface="ＭＳ Ｐゴシック" charset="-128"/>
              </a:rPr>
              <a:t>Ferry-Lower Monumental project (2014)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Accommodate the construction of this project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Completed</a:t>
            </a:r>
            <a:endParaRPr lang="en-US" sz="1900" dirty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Pacific </a:t>
            </a:r>
            <a:r>
              <a:rPr lang="en-US" sz="2400" dirty="0">
                <a:ea typeface="ＭＳ Ｐゴシック" charset="-128"/>
              </a:rPr>
              <a:t>DC Intertie </a:t>
            </a:r>
            <a:r>
              <a:rPr lang="en-US" sz="2400" dirty="0" smtClean="0">
                <a:ea typeface="ＭＳ Ｐゴシック" charset="-128"/>
              </a:rPr>
              <a:t>(Phase II - Ongoing)</a:t>
            </a:r>
            <a:endParaRPr lang="en-US" sz="2400" dirty="0">
              <a:ea typeface="ＭＳ Ｐゴシック" charset="-128"/>
            </a:endParaRP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Just started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Capability </a:t>
            </a:r>
            <a:r>
              <a:rPr lang="en-US" sz="1900" dirty="0">
                <a:solidFill>
                  <a:srgbClr val="4D6263"/>
                </a:solidFill>
                <a:ea typeface="ＭＳ Ｐゴシック" charset="-128"/>
              </a:rPr>
              <a:t>could initially increase </a:t>
            </a: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to </a:t>
            </a:r>
            <a:r>
              <a:rPr lang="en-US" sz="1900" dirty="0">
                <a:solidFill>
                  <a:srgbClr val="4D6263"/>
                </a:solidFill>
                <a:ea typeface="ＭＳ Ｐゴシック" charset="-128"/>
              </a:rPr>
              <a:t>as high as 3800 </a:t>
            </a: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MW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>
                <a:solidFill>
                  <a:srgbClr val="4D6263"/>
                </a:solidFill>
                <a:ea typeface="ＭＳ Ｐゴシック" charset="-128"/>
              </a:rPr>
              <a:t>WECC Path Rating – Phase II </a:t>
            </a:r>
            <a:r>
              <a:rPr lang="en-US" sz="1900" dirty="0">
                <a:solidFill>
                  <a:srgbClr val="4D6263"/>
                </a:solidFill>
                <a:ea typeface="ＭＳ Ｐゴシック" charset="-128"/>
              </a:rPr>
              <a:t/>
            </a:r>
            <a:br>
              <a:rPr lang="en-US" sz="1900" dirty="0">
                <a:solidFill>
                  <a:srgbClr val="4D6263"/>
                </a:solidFill>
                <a:ea typeface="ＭＳ Ｐゴシック" charset="-128"/>
              </a:rPr>
            </a:br>
            <a:endParaRPr lang="en-US" sz="800" dirty="0">
              <a:solidFill>
                <a:srgbClr val="4D6263"/>
              </a:solidFill>
              <a:ea typeface="ＭＳ Ｐゴシック" charset="-128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 anchor="ctr"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Focused Study: WECC Project Coordination</a:t>
            </a:r>
            <a:endParaRPr lang="en-US" sz="32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4267200" y="6324600"/>
            <a:ext cx="609600" cy="441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50DCF-311B-4C54-919D-CB2C90EDA68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5647D-B459-4BC3-A6BD-79D23201510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1163" y="1219200"/>
            <a:ext cx="85042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Order 1000 Potential Needs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A notification (request suggestions for Order 1000 Potential Needs) </a:t>
            </a:r>
            <a:r>
              <a:rPr lang="en-US" altLang="en-US" sz="2400" dirty="0">
                <a:solidFill>
                  <a:schemeClr val="tx2"/>
                </a:solidFill>
                <a:ea typeface="ＭＳ Ｐゴシック" pitchFamily="34" charset="-128"/>
              </a:rPr>
              <a:t>was sent 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to stakeholders on Jan 8, 2015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Opportunity to discuss each suggestion in Feb 5 Meeting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No suggestion was submitted </a:t>
            </a:r>
          </a:p>
          <a:p>
            <a:pPr marL="273050" lvl="1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Re-evaluation of Order 1000 Projects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First year of implementation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No Order 1000 project from previous year</a:t>
            </a: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2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319087" lvl="2" indent="0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None/>
              <a:defRPr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marL="547687" lvl="2" eaLnBrk="1" hangingPunct="1">
              <a:lnSpc>
                <a:spcPct val="90000"/>
              </a:lnSpc>
              <a:spcBef>
                <a:spcPts val="1800"/>
              </a:spcBef>
              <a:buClr>
                <a:srgbClr val="FFC000"/>
              </a:buClr>
              <a:buSzPct val="85000"/>
              <a:buFont typeface="Wingdings 2" pitchFamily="18" charset="2"/>
              <a:buChar char=""/>
              <a:defRPr/>
            </a:pPr>
            <a:endParaRPr lang="en-US" altLang="en-US" sz="2400" dirty="0" smtClean="0">
              <a:solidFill>
                <a:srgbClr val="405152"/>
              </a:solidFill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  <a:defRPr/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altLang="en-US" sz="3600" smtClean="0">
                <a:ea typeface="MS PGothic" pitchFamily="34" charset="-128"/>
              </a:rPr>
              <a:t>Focused Study: 2015 System Assessment</a:t>
            </a:r>
            <a:endParaRPr lang="en-US" altLang="en-US" sz="3600" dirty="0" smtClean="0">
              <a:solidFill>
                <a:srgbClr val="617C7D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7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4963" y="1219200"/>
            <a:ext cx="850423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 smtClean="0"/>
              <a:t>FERC Order 1000: Two main components</a:t>
            </a:r>
            <a:endParaRPr lang="en-US" altLang="en-US" sz="2400" dirty="0"/>
          </a:p>
          <a:p>
            <a:pPr lvl="1" eaLnBrk="1" hangingPunct="1">
              <a:spcBef>
                <a:spcPts val="600"/>
              </a:spcBef>
              <a:buFont typeface="Wingdings 2" pitchFamily="18" charset="2"/>
              <a:buChar char=""/>
            </a:pPr>
            <a:r>
              <a:rPr lang="en-US" altLang="en-US" sz="2000" dirty="0" smtClean="0"/>
              <a:t>Regional process: For ColumbiaGrid footprint</a:t>
            </a:r>
            <a:endParaRPr lang="en-US" altLang="en-US" sz="2000" dirty="0"/>
          </a:p>
          <a:p>
            <a:pPr lvl="1" eaLnBrk="1" hangingPunct="1">
              <a:spcBef>
                <a:spcPts val="600"/>
              </a:spcBef>
              <a:buFont typeface="Wingdings 2" pitchFamily="18" charset="2"/>
              <a:buChar char=""/>
            </a:pPr>
            <a:r>
              <a:rPr lang="en-US" altLang="en-US" sz="2000" dirty="0" smtClean="0"/>
              <a:t>Interregional process: For the coordination among 4 Western Planning Regions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 smtClean="0"/>
              <a:t>ColumbiaGrid has implemented Order 1000 planning as of Jan 1, 2015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/>
              <a:t>West-wide implementation of O1K will start on Oct 1, 2015</a:t>
            </a:r>
          </a:p>
          <a:p>
            <a:pPr lvl="1" eaLnBrk="1" hangingPunct="1">
              <a:spcBef>
                <a:spcPts val="600"/>
              </a:spcBef>
              <a:buFont typeface="Wingdings 2" pitchFamily="18" charset="2"/>
              <a:buChar char=""/>
            </a:pPr>
            <a:r>
              <a:rPr lang="en-US" altLang="en-US" sz="2000" dirty="0" smtClean="0"/>
              <a:t>ColumbiaGrid, CAISO, NTTG, and WestConnect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400" dirty="0" smtClean="0"/>
              <a:t>Currently, the four Western Planning Regions are working together toward this implementation</a:t>
            </a:r>
            <a:endParaRPr lang="en-US" altLang="en-US" sz="2400" dirty="0"/>
          </a:p>
          <a:p>
            <a:pPr lvl="1" eaLnBrk="1" hangingPunct="1">
              <a:spcBef>
                <a:spcPts val="600"/>
              </a:spcBef>
              <a:buFont typeface="Wingdings 2" pitchFamily="18" charset="2"/>
              <a:buChar char=""/>
            </a:pPr>
            <a:r>
              <a:rPr lang="en-US" altLang="en-US" sz="2000" dirty="0" smtClean="0"/>
              <a:t>Interregional Coordination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altLang="en-US" sz="2400" dirty="0"/>
          </a:p>
          <a:p>
            <a:pPr lvl="1" eaLnBrk="1" hangingPunct="1">
              <a:spcBef>
                <a:spcPts val="600"/>
              </a:spcBef>
              <a:buFont typeface="Wingdings 2" pitchFamily="18" charset="2"/>
              <a:buChar char=""/>
            </a:pPr>
            <a:endParaRPr lang="en-US" altLang="en-US" sz="2000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 anchor="ctr"/>
          <a:lstStyle/>
          <a:p>
            <a:pPr eaLnBrk="1" hangingPunct="1"/>
            <a:r>
              <a:rPr lang="en-US" altLang="en-US" sz="3600" dirty="0" smtClean="0"/>
              <a:t>FERC Order 1000: Status</a:t>
            </a:r>
            <a:endParaRPr lang="en-US" altLang="en-US" sz="3600" dirty="0" smtClean="0">
              <a:solidFill>
                <a:srgbClr val="617C7D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8A5EE3-9351-424E-829B-5B13DA1E6C84}" type="slidenum">
              <a:rPr lang="en-US" altLang="en-US" sz="1600">
                <a:solidFill>
                  <a:srgbClr val="FFFFFF"/>
                </a:solidFill>
                <a:cs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altLang="en-US" sz="3600" dirty="0" smtClean="0">
                <a:ea typeface="MS PGothic" pitchFamily="34" charset="-128"/>
              </a:rPr>
              <a:t>Interregional Coordination: Background</a:t>
            </a:r>
            <a:endParaRPr lang="en-US" altLang="en-US" sz="3600" dirty="0" smtClean="0">
              <a:solidFill>
                <a:srgbClr val="617C7D"/>
              </a:solidFill>
              <a:ea typeface="MS PGothic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8F72B-F239-4D32-8462-0F0ADB577172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7894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5042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5461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ea typeface="MS PGothic" pitchFamily="34" charset="-128"/>
              </a:rPr>
              <a:t>Development of a procedure that explains interregional coordination is being </a:t>
            </a:r>
            <a:r>
              <a:rPr lang="en-US" altLang="en-US" sz="2800" dirty="0" smtClean="0">
                <a:ea typeface="MS PGothic" pitchFamily="34" charset="-128"/>
              </a:rPr>
              <a:t>developed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300" dirty="0" smtClean="0">
                <a:ea typeface="MS PGothic" pitchFamily="34" charset="-128"/>
              </a:rPr>
              <a:t>Common Tariff Language developed and filed in 2013</a:t>
            </a:r>
            <a:endParaRPr lang="en-US" altLang="en-US" sz="2300" dirty="0"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ea typeface="MS PGothic" pitchFamily="34" charset="-128"/>
              </a:rPr>
              <a:t>This document typically addresses several key issues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Data exchange among regions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Potential inter-regional coordination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Stakeholder meetings &amp; interactions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Other issues as required by the Order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ea typeface="MS PGothic" pitchFamily="34" charset="-128"/>
              </a:rPr>
              <a:t>Anticipated completion: By October 2015</a:t>
            </a:r>
          </a:p>
          <a:p>
            <a:pPr lvl="1" eaLnBrk="1" hangingPunct="1">
              <a:spcBef>
                <a:spcPts val="600"/>
              </a:spcBef>
            </a:pPr>
            <a:endParaRPr lang="en-US" altLang="en-US" sz="2000" dirty="0">
              <a:ea typeface="MS PGothic" pitchFamily="34" charset="-128"/>
            </a:endParaRPr>
          </a:p>
          <a:p>
            <a:pPr lvl="2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</a:pPr>
            <a:endParaRPr lang="en-US" altLang="en-US" sz="2800" dirty="0"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</a:pPr>
            <a:endParaRPr lang="en-US" altLang="en-US" sz="2000" dirty="0"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</a:pPr>
            <a:endParaRPr lang="en-US" altLang="en-US" sz="2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4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altLang="en-US" sz="3600" dirty="0" smtClean="0">
                <a:ea typeface="MS PGothic" pitchFamily="34" charset="-128"/>
              </a:rPr>
              <a:t>Order 1000 Interregional Coordination:</a:t>
            </a:r>
            <a:endParaRPr lang="en-US" altLang="en-US" sz="3600" dirty="0" smtClean="0">
              <a:solidFill>
                <a:srgbClr val="617C7D"/>
              </a:solidFill>
              <a:ea typeface="MS PGothic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9332C-2A8A-4D23-92D0-EBE16F23819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8918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5042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5461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 smtClean="0">
                <a:ea typeface="MS PGothic" pitchFamily="34" charset="-128"/>
              </a:rPr>
              <a:t>June </a:t>
            </a:r>
            <a:r>
              <a:rPr lang="en-US" altLang="en-US" sz="2800" dirty="0">
                <a:ea typeface="MS PGothic" pitchFamily="34" charset="-128"/>
              </a:rPr>
              <a:t>25, 2015 Conference Call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First updates since the meeting in February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 smtClean="0">
                <a:ea typeface="MS PGothic" pitchFamily="34" charset="-128"/>
              </a:rPr>
              <a:t>August </a:t>
            </a:r>
            <a:r>
              <a:rPr lang="en-US" altLang="en-US" sz="2800" dirty="0">
                <a:ea typeface="MS PGothic" pitchFamily="34" charset="-128"/>
              </a:rPr>
              <a:t>18, 2015 Meeting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At Tri-State Offices in Westminster, CO</a:t>
            </a:r>
          </a:p>
          <a:p>
            <a:pPr lvl="1" eaLnBrk="1" hangingPunct="1">
              <a:spcBef>
                <a:spcPts val="600"/>
              </a:spcBef>
              <a:buSzPct val="120000"/>
              <a:buFont typeface="Arial" charset="0"/>
              <a:buChar char="•"/>
            </a:pPr>
            <a:r>
              <a:rPr lang="en-US" altLang="en-US" sz="2400" dirty="0">
                <a:ea typeface="MS PGothic" pitchFamily="34" charset="-128"/>
              </a:rPr>
              <a:t>Attempt to address the remaining </a:t>
            </a:r>
            <a:r>
              <a:rPr lang="en-US" altLang="en-US" sz="2400" dirty="0" smtClean="0">
                <a:ea typeface="MS PGothic" pitchFamily="34" charset="-128"/>
              </a:rPr>
              <a:t>issues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 smtClean="0">
                <a:ea typeface="MS PGothic" pitchFamily="34" charset="-128"/>
              </a:rPr>
              <a:t>ColumbiaGrid developing interregional coordination ‘information package’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 smtClean="0">
                <a:ea typeface="MS PGothic" pitchFamily="34" charset="-128"/>
              </a:rPr>
              <a:t>Other regions developing a ‘process narrative’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 smtClean="0">
                <a:ea typeface="MS PGothic" pitchFamily="34" charset="-128"/>
              </a:rPr>
              <a:t>All regions will implement the Common Tariff Language</a:t>
            </a:r>
            <a:endParaRPr lang="en-US" altLang="en-US" sz="2400" dirty="0">
              <a:ea typeface="MS PGothic" pitchFamily="34" charset="-128"/>
            </a:endParaRPr>
          </a:p>
          <a:p>
            <a:pPr marL="274638" lvl="1" indent="0" eaLnBrk="1" hangingPunct="1">
              <a:spcBef>
                <a:spcPts val="600"/>
              </a:spcBef>
              <a:buSzPct val="120000"/>
              <a:buNone/>
            </a:pPr>
            <a:endParaRPr lang="en-US" altLang="en-US" sz="2400" dirty="0">
              <a:ea typeface="MS PGothic" pitchFamily="34" charset="-128"/>
            </a:endParaRPr>
          </a:p>
          <a:p>
            <a:pPr lvl="1" eaLnBrk="1" hangingPunct="1">
              <a:spcBef>
                <a:spcPts val="600"/>
              </a:spcBef>
            </a:pPr>
            <a:endParaRPr lang="en-US" altLang="en-US" sz="2000" dirty="0">
              <a:ea typeface="MS PGothic" pitchFamily="34" charset="-128"/>
            </a:endParaRPr>
          </a:p>
          <a:p>
            <a:pPr lvl="2" eaLnBrk="1" hangingPunct="1">
              <a:lnSpc>
                <a:spcPct val="90000"/>
              </a:lnSpc>
              <a:spcBef>
                <a:spcPts val="1800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</a:pPr>
            <a:endParaRPr lang="en-US" altLang="en-US" sz="2800" dirty="0"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</a:pPr>
            <a:endParaRPr lang="en-US" altLang="en-US" sz="2000" dirty="0"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buFont typeface="Wingdings 2" pitchFamily="18" charset="2"/>
              <a:buChar char=""/>
            </a:pPr>
            <a:endParaRPr lang="en-US" altLang="en-US" sz="2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9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8382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MS PGothic" pitchFamily="34" charset="-128"/>
              </a:rPr>
              <a:t>Interregional Coordination Updates (Cont)</a:t>
            </a:r>
            <a:endParaRPr lang="en-US" altLang="en-US" sz="3600" smtClean="0">
              <a:solidFill>
                <a:srgbClr val="617C7D"/>
              </a:solidFill>
              <a:ea typeface="MS PGothic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C042E-E174-4C7C-AEE5-53C5E5C6EBC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3994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86000"/>
            <a:ext cx="8643937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972300" y="5226050"/>
            <a:ext cx="3810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86400" y="3886200"/>
            <a:ext cx="22860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5" name="TextBox 7"/>
          <p:cNvSpPr txBox="1">
            <a:spLocks noChangeArrowheads="1"/>
          </p:cNvSpPr>
          <p:nvPr/>
        </p:nvSpPr>
        <p:spPr bwMode="auto">
          <a:xfrm>
            <a:off x="3733800" y="5486400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B050"/>
                </a:solidFill>
              </a:rPr>
              <a:t>June 25 Conference Call</a:t>
            </a:r>
          </a:p>
        </p:txBody>
      </p:sp>
      <p:sp>
        <p:nvSpPr>
          <p:cNvPr id="39946" name="TextBox 13"/>
          <p:cNvSpPr txBox="1">
            <a:spLocks noChangeArrowheads="1"/>
          </p:cNvSpPr>
          <p:nvPr/>
        </p:nvSpPr>
        <p:spPr bwMode="auto">
          <a:xfrm>
            <a:off x="6324600" y="57118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B050"/>
                </a:solidFill>
              </a:rPr>
              <a:t>August 18 Meeting</a:t>
            </a:r>
          </a:p>
        </p:txBody>
      </p:sp>
    </p:spTree>
    <p:extLst>
      <p:ext uri="{BB962C8B-B14F-4D97-AF65-F5344CB8AC3E}">
        <p14:creationId xmlns:p14="http://schemas.microsoft.com/office/powerpoint/2010/main" val="1418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295400"/>
            <a:ext cx="8504238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Corporate Update</a:t>
            </a:r>
            <a:endParaRPr lang="en-US" sz="2800" dirty="0"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Transmission Expansion Planning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Order 1000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Western Planning Regions Coordination (ColumbiaGrid, CAISO, NTTG, WestConnect)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246813"/>
            <a:ext cx="609600" cy="519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>
                <a:solidFill>
                  <a:srgbClr val="4D6263"/>
                </a:solidFill>
                <a:latin typeface="Georgia"/>
              </a:rPr>
              <a:t>2</a:t>
            </a:r>
            <a:endParaRPr lang="en-US" sz="1900" dirty="0" smtClean="0">
              <a:solidFill>
                <a:srgbClr val="4D6263"/>
              </a:solidFill>
              <a:latin typeface="Georgi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Topics (Suggested)</a:t>
            </a:r>
            <a:endParaRPr lang="en-US" sz="40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1430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Powerpoint presentations\Images\iStock_000006176161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4759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itle 6"/>
          <p:cNvSpPr>
            <a:spLocks noGrp="1"/>
          </p:cNvSpPr>
          <p:nvPr>
            <p:ph type="title" idx="4294967295"/>
          </p:nvPr>
        </p:nvSpPr>
        <p:spPr>
          <a:xfrm>
            <a:off x="152400" y="2895600"/>
            <a:ext cx="88392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48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> </a:t>
            </a:r>
            <a:br>
              <a:rPr lang="en-US" sz="3200" dirty="0" smtClean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  <a:t/>
            </a:r>
            <a:br>
              <a:rPr lang="en-US" sz="1800" dirty="0">
                <a:solidFill>
                  <a:schemeClr val="accent3">
                    <a:shade val="75000"/>
                  </a:schemeClr>
                </a:solidFill>
                <a:ea typeface="ＭＳ Ｐゴシック" charset="-128"/>
              </a:rPr>
            </a:b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  <a:t>Contact:</a:t>
            </a:r>
            <a:b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  <a:t>Patrick Damiano</a:t>
            </a:r>
            <a:b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  <a:t>President / CEO</a:t>
            </a:r>
            <a:b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  <a:hlinkClick r:id="rId4"/>
              </a:rPr>
              <a:t>damiano@columbiagrid.org</a:t>
            </a: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  <a:t/>
            </a:r>
            <a:br>
              <a:rPr lang="en-US" sz="3100" b="1" dirty="0" smtClean="0">
                <a:solidFill>
                  <a:srgbClr val="405152"/>
                </a:solidFill>
                <a:ea typeface="ＭＳ Ｐゴシック" charset="-128"/>
              </a:rPr>
            </a:br>
            <a:r>
              <a:rPr lang="en-US" sz="3100" b="1" dirty="0" smtClean="0">
                <a:solidFill>
                  <a:srgbClr val="405152"/>
                </a:solidFill>
                <a:ea typeface="ＭＳ Ｐゴシック" charset="-128"/>
                <a:hlinkClick r:id="rId5"/>
              </a:rPr>
              <a:t>www.columbiagrid.org</a:t>
            </a:r>
            <a:endParaRPr lang="en-US" sz="3100" b="1" dirty="0" smtClean="0">
              <a:solidFill>
                <a:srgbClr val="405152"/>
              </a:solidFill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6157913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50DCF-311B-4C54-919D-CB2C90EDA68E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191000" y="1146175"/>
            <a:ext cx="46323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en-US" sz="900" dirty="0" smtClean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Avista Corporation</a:t>
            </a:r>
            <a:r>
              <a:rPr lang="en-US" sz="2000" dirty="0" smtClean="0">
                <a:ea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</a:rPr>
            </a:br>
            <a:endParaRPr lang="en-US" sz="800" dirty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Bonneville Power Administration</a:t>
            </a:r>
            <a:r>
              <a:rPr lang="en-US" sz="2000" dirty="0" smtClean="0">
                <a:ea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</a:rPr>
            </a:b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Chelan County PUD</a:t>
            </a:r>
            <a:r>
              <a:rPr lang="en-US" sz="2000" dirty="0" smtClean="0">
                <a:ea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</a:rPr>
            </a:b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Cowlitz County PUD*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Douglas County PUD*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MATL (formerly Enbridge)*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Grant County PUD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Puget Sound Energy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8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Seattle City Light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13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Snohomish County PUD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1300" dirty="0" smtClean="0"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200" dirty="0" smtClean="0">
                <a:ea typeface="ＭＳ Ｐゴシック" charset="-128"/>
              </a:rPr>
              <a:t>Tacoma Power</a:t>
            </a:r>
            <a:r>
              <a:rPr lang="en-US" sz="2200" dirty="0" smtClean="0">
                <a:solidFill>
                  <a:srgbClr val="4D6263"/>
                </a:solidFill>
                <a:ea typeface="ＭＳ Ｐゴシック" charset="-128"/>
              </a:rPr>
              <a:t/>
            </a:r>
            <a:br>
              <a:rPr lang="en-US" sz="2200" dirty="0" smtClean="0">
                <a:solidFill>
                  <a:srgbClr val="4D6263"/>
                </a:solidFill>
                <a:ea typeface="ＭＳ Ｐゴシック" charset="-128"/>
              </a:rPr>
            </a:br>
            <a:endParaRPr lang="en-US" sz="1100" dirty="0">
              <a:solidFill>
                <a:srgbClr val="4D6263"/>
              </a:solidFill>
              <a:ea typeface="ＭＳ Ｐゴシック" charset="-128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endParaRPr lang="en-US" sz="1100" dirty="0" smtClean="0">
              <a:solidFill>
                <a:srgbClr val="4D6263"/>
              </a:solidFill>
              <a:ea typeface="ＭＳ Ｐゴシック" charset="-128"/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Font typeface="Wingdings 2" pitchFamily="18" charset="2"/>
              <a:buNone/>
              <a:defRPr/>
            </a:pPr>
            <a:r>
              <a:rPr lang="en-US" sz="2200" dirty="0" smtClean="0">
                <a:solidFill>
                  <a:srgbClr val="FF3300"/>
                </a:solidFill>
                <a:ea typeface="ＭＳ Ｐゴシック" charset="-128"/>
              </a:rPr>
              <a:t>* </a:t>
            </a:r>
            <a:r>
              <a:rPr lang="en-US" sz="1700" dirty="0" smtClean="0">
                <a:solidFill>
                  <a:srgbClr val="405152"/>
                </a:solidFill>
                <a:ea typeface="ＭＳ Ｐゴシック" charset="-128"/>
              </a:rPr>
              <a:t>Non-Member </a:t>
            </a:r>
            <a:r>
              <a:rPr lang="en-US" sz="1700" dirty="0" smtClean="0">
                <a:solidFill>
                  <a:srgbClr val="4D6263"/>
                </a:solidFill>
                <a:ea typeface="ＭＳ Ｐゴシック" charset="-128"/>
              </a:rPr>
              <a:t>PEFA Planning Participants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en-US" sz="2000" dirty="0" smtClean="0">
              <a:solidFill>
                <a:srgbClr val="4D6263"/>
              </a:solidFill>
              <a:ea typeface="ＭＳ Ｐゴシック" charset="-128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Clr>
                <a:srgbClr val="CCB400"/>
              </a:buClr>
              <a:buFont typeface="Wingdings"/>
              <a:buChar char=""/>
              <a:defRPr/>
            </a:pPr>
            <a:endParaRPr lang="en-US" sz="2000" dirty="0" smtClean="0">
              <a:solidFill>
                <a:srgbClr val="646B86"/>
              </a:solidFill>
              <a:ea typeface="ＭＳ Ｐゴシック" charset="-128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995804"/>
            <a:ext cx="10175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3" y="4660291"/>
            <a:ext cx="1744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4343400"/>
            <a:ext cx="12207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28159" r="11996" b="25740"/>
          <a:stretch>
            <a:fillRect/>
          </a:stretch>
        </p:blipFill>
        <p:spPr bwMode="auto">
          <a:xfrm>
            <a:off x="468313" y="1362160"/>
            <a:ext cx="13096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305070"/>
            <a:ext cx="10461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4" y="5366189"/>
            <a:ext cx="14557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131133"/>
            <a:ext cx="8842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4" y="3917508"/>
            <a:ext cx="1604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50854"/>
            <a:ext cx="13731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362160"/>
            <a:ext cx="110013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5613" y="6253163"/>
            <a:ext cx="609600" cy="528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>
                <a:solidFill>
                  <a:srgbClr val="4D6263"/>
                </a:solidFill>
                <a:latin typeface="Georgia"/>
              </a:rPr>
              <a:t>3</a:t>
            </a:r>
            <a:endParaRPr lang="en-US" sz="1900" dirty="0" smtClean="0">
              <a:solidFill>
                <a:srgbClr val="4D6263"/>
              </a:solidFill>
              <a:latin typeface="Georgia"/>
            </a:endParaRPr>
          </a:p>
        </p:txBody>
      </p:sp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913" y="6172200"/>
            <a:ext cx="1282700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2"/>
          <p:cNvSpPr txBox="1">
            <a:spLocks noChangeArrowheads="1"/>
          </p:cNvSpPr>
          <p:nvPr/>
        </p:nvSpPr>
        <p:spPr bwMode="auto">
          <a:xfrm>
            <a:off x="303213" y="228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617C7D"/>
                </a:solidFill>
                <a:latin typeface="Georgia" pitchFamily="18" charset="0"/>
              </a:rPr>
              <a:t>Members and Planning Participants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30" y="3124200"/>
            <a:ext cx="1504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295400"/>
            <a:ext cx="8504238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ＭＳ Ｐゴシック" charset="-128"/>
              </a:rPr>
              <a:t>Grid Planning Excellence – cost-effective grid planning</a:t>
            </a:r>
            <a:endParaRPr lang="en-US" sz="3600" dirty="0"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ＭＳ Ｐゴシック" charset="-128"/>
              </a:rPr>
              <a:t>New Services – Grow Leveraging Core Strengths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ＭＳ Ｐゴシック" charset="-128"/>
              </a:rPr>
              <a:t>Regional Planning Efficiency, Cooperation, and Coordination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246813"/>
            <a:ext cx="609600" cy="519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>
                <a:solidFill>
                  <a:srgbClr val="4D6263"/>
                </a:solidFill>
                <a:latin typeface="Georgia"/>
              </a:rPr>
              <a:t>4</a:t>
            </a:r>
            <a:endParaRPr lang="en-US" sz="1900" dirty="0" smtClean="0">
              <a:solidFill>
                <a:srgbClr val="4D6263"/>
              </a:solidFill>
              <a:latin typeface="Georgia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Corporate Update</a:t>
            </a:r>
            <a:endParaRPr lang="en-US" sz="40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z="1900" dirty="0" smtClean="0">
              <a:solidFill>
                <a:srgbClr val="4D6263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4D6263"/>
                </a:solidFill>
                <a:latin typeface="Georgia"/>
              </a:rPr>
              <a:t>5</a:t>
            </a:r>
          </a:p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303213" y="228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617C7D"/>
                </a:solidFill>
                <a:latin typeface="Georgia" pitchFamily="18" charset="0"/>
              </a:rPr>
              <a:t>ColumbiaGrid </a:t>
            </a:r>
            <a:r>
              <a:rPr lang="en-US" sz="4000" dirty="0" smtClean="0">
                <a:solidFill>
                  <a:srgbClr val="617C7D"/>
                </a:solidFill>
                <a:latin typeface="Georgia" pitchFamily="18" charset="0"/>
              </a:rPr>
              <a:t>– Grid Planning</a:t>
            </a:r>
            <a:endParaRPr lang="en-US" sz="4000" dirty="0">
              <a:solidFill>
                <a:srgbClr val="617C7D"/>
              </a:solidFill>
              <a:latin typeface="Georg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37075" y="1295400"/>
            <a:ext cx="41910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000" dirty="0" smtClean="0">
                <a:ea typeface="ＭＳ Ｐゴシック" charset="-128"/>
              </a:rPr>
              <a:t>Independent staff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000" dirty="0" smtClean="0">
                <a:ea typeface="ＭＳ Ｐゴシック" charset="-128"/>
              </a:rPr>
              <a:t>Open stakeholder process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000" dirty="0" smtClean="0">
                <a:ea typeface="ＭＳ Ｐゴシック" charset="-128"/>
              </a:rPr>
              <a:t>Develops Biennial Transmission Expansion Plan &amp; Annual System Assessments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000" dirty="0" smtClean="0">
                <a:ea typeface="ＭＳ Ｐゴシック" charset="-128"/>
              </a:rPr>
              <a:t>Conducts studies </a:t>
            </a:r>
            <a:r>
              <a:rPr lang="en-US" sz="2000" dirty="0">
                <a:ea typeface="ＭＳ Ｐゴシック" charset="-128"/>
              </a:rPr>
              <a:t>f</a:t>
            </a:r>
            <a:r>
              <a:rPr lang="en-US" sz="2000" dirty="0" smtClean="0">
                <a:ea typeface="ＭＳ Ｐゴシック" charset="-128"/>
              </a:rPr>
              <a:t>ocused on </a:t>
            </a:r>
            <a:br>
              <a:rPr lang="en-US" sz="2000" dirty="0" smtClean="0">
                <a:ea typeface="ＭＳ Ｐゴシック" charset="-128"/>
              </a:rPr>
            </a:br>
            <a:r>
              <a:rPr lang="en-US" sz="2000" dirty="0" smtClean="0">
                <a:ea typeface="ＭＳ Ｐゴシック" charset="-128"/>
              </a:rPr>
              <a:t>specific issues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en-US" sz="2000" dirty="0" smtClean="0">
                <a:ea typeface="ＭＳ Ｐゴシック" charset="-128"/>
              </a:rPr>
              <a:t>Planning and Expansion Functional Agreement (PEFA) and Order 1000 Agreement (O1K)</a:t>
            </a:r>
            <a:endParaRPr lang="en-US" sz="2000" dirty="0" smtClean="0">
              <a:solidFill>
                <a:srgbClr val="646B86"/>
              </a:solidFill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en-US" sz="1200" dirty="0" smtClean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026" name="Picture 2" descr="P:\Planning Group\biennial\System Assessment\2015 System Assessment\2015SA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6" y="1219201"/>
            <a:ext cx="3826713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324600"/>
            <a:ext cx="609600" cy="44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z="1900" dirty="0" smtClean="0">
              <a:solidFill>
                <a:srgbClr val="4D6263"/>
              </a:solidFill>
              <a:latin typeface="Georgia" pitchFamily="18" charset="0"/>
            </a:endParaRPr>
          </a:p>
          <a:p>
            <a:pPr eaLnBrk="1" hangingPunct="1">
              <a:defRPr/>
            </a:pPr>
            <a:r>
              <a:rPr lang="en-US" sz="4000" dirty="0">
                <a:solidFill>
                  <a:srgbClr val="4D6263"/>
                </a:solidFill>
                <a:latin typeface="Georgia"/>
              </a:rPr>
              <a:t>6</a:t>
            </a:r>
          </a:p>
          <a:p>
            <a:pPr eaLnBrk="1" hangingPunct="1"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303213" y="2286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617C7D"/>
                </a:solidFill>
                <a:latin typeface="Georgia" pitchFamily="18" charset="0"/>
              </a:rPr>
              <a:t>ColumbiaGrid Ten-Year Plan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37075" y="1725613"/>
            <a:ext cx="419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CB400"/>
              </a:buClr>
              <a:buFont typeface="Wingdings"/>
              <a:buChar char=""/>
              <a:defRPr/>
            </a:pPr>
            <a:endParaRPr lang="en-US" sz="2000" dirty="0" smtClean="0">
              <a:solidFill>
                <a:srgbClr val="646B86"/>
              </a:solidFill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2050" name="Picture 2" descr="P:\Planning Group\biennial\System Assessment\2015 System Assessment\Graphics\projects-inSA(updated2015)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46271"/>
            <a:ext cx="6248400" cy="47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143000"/>
            <a:ext cx="8504238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Started in January 2015 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First year of Order 1000 implementation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Single planning process, satisfies both PEFA/O1K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Added new components i.e. suggested O1K potential needs, Cost Allocation, Interregional Transmission Project (ITP) etc.</a:t>
            </a:r>
            <a:endParaRPr lang="en-US" sz="2400" dirty="0" smtClean="0">
              <a:solidFill>
                <a:srgbClr val="4D6263"/>
              </a:solidFill>
              <a:ea typeface="ＭＳ Ｐゴシック" charset="-128"/>
            </a:endParaRPr>
          </a:p>
          <a:p>
            <a:pPr marL="274320" indent="-27432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ea typeface="ＭＳ Ｐゴシック" charset="-128"/>
              </a:rPr>
              <a:t>Currently, 2015 </a:t>
            </a:r>
            <a:r>
              <a:rPr lang="en-US" sz="2400" dirty="0">
                <a:ea typeface="ＭＳ Ｐゴシック" charset="-128"/>
              </a:rPr>
              <a:t>System Assessment </a:t>
            </a:r>
            <a:r>
              <a:rPr lang="en-US" sz="2400" dirty="0" smtClean="0">
                <a:ea typeface="ＭＳ Ｐゴシック" charset="-128"/>
              </a:rPr>
              <a:t>has been completed</a:t>
            </a:r>
            <a:endParaRPr lang="en-US" sz="2400" dirty="0">
              <a:ea typeface="ＭＳ Ｐゴシック" charset="-128"/>
            </a:endParaRP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solidFill>
                  <a:srgbClr val="4D6263"/>
                </a:solidFill>
                <a:ea typeface="ＭＳ Ｐゴシック" charset="-128"/>
              </a:rPr>
              <a:t>Annual assessment of capability of participant </a:t>
            </a: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systems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Also </a:t>
            </a:r>
            <a:r>
              <a:rPr lang="en-US" sz="2000" dirty="0">
                <a:solidFill>
                  <a:srgbClr val="4D6263"/>
                </a:solidFill>
                <a:ea typeface="ＭＳ Ｐゴシック" charset="-128"/>
              </a:rPr>
              <a:t>includes </a:t>
            </a: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new contents </a:t>
            </a:r>
            <a:r>
              <a:rPr lang="en-US" sz="2000" dirty="0">
                <a:solidFill>
                  <a:srgbClr val="4D6263"/>
                </a:solidFill>
                <a:ea typeface="ＭＳ Ｐゴシック" charset="-128"/>
              </a:rPr>
              <a:t>under </a:t>
            </a: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O1K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Final </a:t>
            </a:r>
            <a:r>
              <a:rPr lang="en-US" sz="2000" dirty="0">
                <a:solidFill>
                  <a:srgbClr val="4D6263"/>
                </a:solidFill>
                <a:ea typeface="ＭＳ Ｐゴシック" charset="-128"/>
              </a:rPr>
              <a:t>System Assessment report has been </a:t>
            </a:r>
            <a:r>
              <a:rPr lang="en-US" sz="2000" dirty="0" smtClean="0">
                <a:solidFill>
                  <a:srgbClr val="4D6263"/>
                </a:solidFill>
                <a:ea typeface="ＭＳ Ｐゴシック" charset="-128"/>
              </a:rPr>
              <a:t>published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246813"/>
            <a:ext cx="609600" cy="519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solidFill>
                  <a:srgbClr val="4D6263"/>
                </a:solidFill>
                <a:latin typeface="Georgia"/>
              </a:rPr>
              <a:t>7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2015-2016 Planning Process: Status</a:t>
            </a:r>
            <a:endParaRPr lang="en-US" sz="40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33375" y="1219200"/>
            <a:ext cx="8504238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Ongoing activities</a:t>
            </a:r>
            <a:endParaRPr lang="en-US" sz="2800" dirty="0">
              <a:ea typeface="ＭＳ Ｐゴシック" charset="-128"/>
            </a:endParaRP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4D6263"/>
                </a:solidFill>
                <a:ea typeface="ＭＳ Ｐゴシック" charset="-128"/>
              </a:rPr>
              <a:t>Sensitivity studies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4D6263"/>
                </a:solidFill>
                <a:ea typeface="ＭＳ Ｐゴシック" charset="-128"/>
              </a:rPr>
              <a:t>Study team works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4D6263"/>
                </a:solidFill>
                <a:ea typeface="ＭＳ Ｐゴシック" charset="-128"/>
              </a:rPr>
              <a:t>Economic Planning and other special studies</a:t>
            </a:r>
          </a:p>
          <a:p>
            <a:pPr marL="548958" lvl="1" indent="-27432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4D6263"/>
                </a:solidFill>
                <a:ea typeface="ＭＳ Ｐゴシック" charset="-128"/>
              </a:rPr>
              <a:t>Interregional coordination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ＭＳ Ｐゴシック" charset="-128"/>
              </a:rPr>
              <a:t>Anticipated </a:t>
            </a:r>
            <a:r>
              <a:rPr lang="en-US" sz="2800" dirty="0">
                <a:ea typeface="ＭＳ Ｐゴシック" charset="-128"/>
              </a:rPr>
              <a:t>completion of </a:t>
            </a:r>
            <a:r>
              <a:rPr lang="en-US" sz="2800" dirty="0" smtClean="0">
                <a:ea typeface="ＭＳ Ｐゴシック" charset="-128"/>
              </a:rPr>
              <a:t>the updated </a:t>
            </a:r>
            <a:r>
              <a:rPr lang="en-US" sz="2800" dirty="0">
                <a:ea typeface="ＭＳ Ｐゴシック" charset="-128"/>
              </a:rPr>
              <a:t>2015 Biennial Plan in </a:t>
            </a:r>
            <a:r>
              <a:rPr lang="en-US" sz="2800" dirty="0" smtClean="0">
                <a:ea typeface="ＭＳ Ｐゴシック" charset="-128"/>
              </a:rPr>
              <a:t>Feb 2016</a:t>
            </a:r>
            <a:endParaRPr lang="en-US" sz="2400" dirty="0" smtClean="0">
              <a:ea typeface="ＭＳ Ｐゴシック" charset="-128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67200" y="6246813"/>
            <a:ext cx="609600" cy="519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solidFill>
                  <a:srgbClr val="4D6263"/>
                </a:solidFill>
                <a:latin typeface="Georgia"/>
              </a:rPr>
              <a:t>8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28600"/>
            <a:ext cx="8534400" cy="838200"/>
          </a:xfrm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2015-2016 Planning Process: Status</a:t>
            </a:r>
            <a:endParaRPr lang="en-US" sz="40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72200"/>
            <a:ext cx="1293813" cy="4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" y="1066800"/>
            <a:ext cx="8532813" cy="0"/>
          </a:xfrm>
          <a:prstGeom prst="line">
            <a:avLst/>
          </a:prstGeom>
          <a:ln w="19050">
            <a:solidFill>
              <a:srgbClr val="7B9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59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168498">
            <a:off x="3873500" y="4344988"/>
            <a:ext cx="969963" cy="271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2895600" y="3744913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4800600" y="2286000"/>
            <a:ext cx="3987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i="1"/>
              <a:t>The purpose of this diagram is for illustration purposes showing high-level activities only. It does not represent complete details of ColumbiaGrid planning process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2700" dirty="0" smtClean="0">
                <a:ea typeface="ＭＳ Ｐゴシック" pitchFamily="34" charset="-128"/>
              </a:rPr>
              <a:t>2015-2016 Planning Process Status: Where we are today?</a:t>
            </a:r>
            <a:endParaRPr lang="en-US" sz="2700" dirty="0" smtClean="0">
              <a:solidFill>
                <a:srgbClr val="617C7D"/>
              </a:solidFill>
              <a:ea typeface="ＭＳ Ｐゴシック" charset="-128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191000" y="6248400"/>
            <a:ext cx="609600" cy="519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ctr" defTabSz="914400" rtl="0" eaLnBrk="0" latinLnBrk="0" hangingPunct="0">
              <a:defRPr kumimoji="0"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solidFill>
                  <a:srgbClr val="4D6263"/>
                </a:solidFill>
                <a:latin typeface="Georgia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553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IsConfidential xmlns="dc463f71-b30c-4ab2-9473-d307f9d35888">false</IsConfidential>
    <AgendaOrder xmlns="dc463f71-b30c-4ab2-9473-d307f9d35888">false</AgendaOrder>
    <CaseType xmlns="dc463f71-b30c-4ab2-9473-d307f9d35888">Special Presentation</CaseType>
    <IndustryCode xmlns="dc463f71-b30c-4ab2-9473-d307f9d35888">140</IndustryCode>
    <CaseStatus xmlns="dc463f71-b30c-4ab2-9473-d307f9d35888">Closed</CaseStatus>
    <OpenedDate xmlns="dc463f71-b30c-4ab2-9473-d307f9d35888">2015-05-07T07:00:00+00:00</OpenedDate>
    <Date1 xmlns="dc463f71-b30c-4ab2-9473-d307f9d35888">2015-09-14T07:00:00+00:00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150749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913E67220CB1B4599D9947E12778394" ma:contentTypeVersion="119" ma:contentTypeDescription="" ma:contentTypeScope="" ma:versionID="f1a7e2f73f1872da97b40c8d155c265f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AEC7E6-C846-4C63-A520-6B74DB86A9A2}"/>
</file>

<file path=customXml/itemProps2.xml><?xml version="1.0" encoding="utf-8"?>
<ds:datastoreItem xmlns:ds="http://schemas.openxmlformats.org/officeDocument/2006/customXml" ds:itemID="{E7D39C7D-D858-40CD-8710-31F0C4AAB7B8}"/>
</file>

<file path=customXml/itemProps3.xml><?xml version="1.0" encoding="utf-8"?>
<ds:datastoreItem xmlns:ds="http://schemas.openxmlformats.org/officeDocument/2006/customXml" ds:itemID="{D343E065-8AA7-4FC2-8D79-820C1564FD70}"/>
</file>

<file path=customXml/itemProps4.xml><?xml version="1.0" encoding="utf-8"?>
<ds:datastoreItem xmlns:ds="http://schemas.openxmlformats.org/officeDocument/2006/customXml" ds:itemID="{07D31CA1-BAB7-4D13-958F-93FB2B635577}"/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731</Words>
  <Application>Microsoft Office PowerPoint</Application>
  <PresentationFormat>On-screen Show (4:3)</PresentationFormat>
  <Paragraphs>204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               ColumbiaGrid Update for WUTC    September 14, 2015</vt:lpstr>
      <vt:lpstr>Topics (Suggested)</vt:lpstr>
      <vt:lpstr>PowerPoint Presentation</vt:lpstr>
      <vt:lpstr>Corporate Update</vt:lpstr>
      <vt:lpstr>PowerPoint Presentation</vt:lpstr>
      <vt:lpstr>PowerPoint Presentation</vt:lpstr>
      <vt:lpstr>2015-2016 Planning Process: Status</vt:lpstr>
      <vt:lpstr>2015-2016 Planning Process: Status</vt:lpstr>
      <vt:lpstr>PowerPoint Presentation</vt:lpstr>
      <vt:lpstr>Focused Studies</vt:lpstr>
      <vt:lpstr>Focused Study: 2015 System Assessment</vt:lpstr>
      <vt:lpstr>PowerPoint Presentation</vt:lpstr>
      <vt:lpstr>Focused Study: Economic Planning</vt:lpstr>
      <vt:lpstr>Focused Study: WECC Project Coordination</vt:lpstr>
      <vt:lpstr>PowerPoint Presentation</vt:lpstr>
      <vt:lpstr>FERC Order 1000: Status</vt:lpstr>
      <vt:lpstr>Interregional Coordination: Background</vt:lpstr>
      <vt:lpstr>Order 1000 Interregional Coordination:</vt:lpstr>
      <vt:lpstr>Interregional Coordination Updates (Cont)</vt:lpstr>
      <vt:lpstr>       Contact: Patrick Damiano President / CEO damiano@columbiagrid.org www.columbiagrid.org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ColumbiaGrid Presentation Energy Imbalance Markets (EIM) NWPPA Annual Conference   Allen Burns, President and CEO May 16, 2012</dc:title>
  <dc:creator>Katy Roberts</dc:creator>
  <cp:lastModifiedBy>Katy Roberts</cp:lastModifiedBy>
  <cp:revision>105</cp:revision>
  <cp:lastPrinted>2014-04-18T16:10:47Z</cp:lastPrinted>
  <dcterms:created xsi:type="dcterms:W3CDTF">2012-05-08T16:43:03Z</dcterms:created>
  <dcterms:modified xsi:type="dcterms:W3CDTF">2015-09-11T17:29:05Z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0x0101006E56B4D1795A2E4DB2F0B01679ED314A005913E67220CB1B4599D9947E12778394</vt:lpwstr>
  </property>
  <property fmtid="{D5CDD505-2E9C-101B-9397-08002B2CF9AE}" pid="3" name="_docset_NoMedatataSyncRequired">
    <vt:lpwstr>False</vt:lpwstr>
  </property>
</Properties>
</file>