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emf" ContentType="image/x-emf"/>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handoutMasters/handoutMaster1.xml" ContentType="application/vnd.openxmlformats-officedocument.presentationml.handoutMaster+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7"/>
  </p:notesMasterIdLst>
  <p:handoutMasterIdLst>
    <p:handoutMasterId r:id="rId38"/>
  </p:handoutMasterIdLst>
  <p:sldIdLst>
    <p:sldId id="265" r:id="rId2"/>
    <p:sldId id="406" r:id="rId3"/>
    <p:sldId id="408" r:id="rId4"/>
    <p:sldId id="409" r:id="rId5"/>
    <p:sldId id="403" r:id="rId6"/>
    <p:sldId id="355" r:id="rId7"/>
    <p:sldId id="335" r:id="rId8"/>
    <p:sldId id="349" r:id="rId9"/>
    <p:sldId id="356" r:id="rId10"/>
    <p:sldId id="410" r:id="rId11"/>
    <p:sldId id="411" r:id="rId12"/>
    <p:sldId id="412" r:id="rId13"/>
    <p:sldId id="351" r:id="rId14"/>
    <p:sldId id="370" r:id="rId15"/>
    <p:sldId id="360" r:id="rId16"/>
    <p:sldId id="361" r:id="rId17"/>
    <p:sldId id="366" r:id="rId18"/>
    <p:sldId id="398" r:id="rId19"/>
    <p:sldId id="374" r:id="rId20"/>
    <p:sldId id="373" r:id="rId21"/>
    <p:sldId id="348" r:id="rId22"/>
    <p:sldId id="404" r:id="rId23"/>
    <p:sldId id="383" r:id="rId24"/>
    <p:sldId id="382" r:id="rId25"/>
    <p:sldId id="357" r:id="rId26"/>
    <p:sldId id="395" r:id="rId27"/>
    <p:sldId id="400" r:id="rId28"/>
    <p:sldId id="401" r:id="rId29"/>
    <p:sldId id="396" r:id="rId30"/>
    <p:sldId id="375" r:id="rId31"/>
    <p:sldId id="377" r:id="rId32"/>
    <p:sldId id="402" r:id="rId33"/>
    <p:sldId id="380" r:id="rId34"/>
    <p:sldId id="372" r:id="rId35"/>
    <p:sldId id="407" r:id="rId36"/>
  </p:sldIdLst>
  <p:sldSz cx="9144000" cy="6858000" type="screen4x3"/>
  <p:notesSz cx="7315200" cy="9601200"/>
  <p:defaultTextStyle>
    <a:defPPr>
      <a:defRPr lang="en-US"/>
    </a:defPPr>
    <a:lvl1pPr algn="l" rtl="0" eaLnBrk="0" fontAlgn="base" hangingPunct="0">
      <a:spcBef>
        <a:spcPct val="0"/>
      </a:spcBef>
      <a:spcAft>
        <a:spcPct val="0"/>
      </a:spcAft>
      <a:defRPr sz="1500" kern="1200">
        <a:solidFill>
          <a:schemeClr val="tx1"/>
        </a:solidFill>
        <a:latin typeface="Arial" charset="0"/>
        <a:ea typeface="+mn-ea"/>
        <a:cs typeface="+mn-cs"/>
      </a:defRPr>
    </a:lvl1pPr>
    <a:lvl2pPr marL="457200" algn="l" rtl="0" eaLnBrk="0" fontAlgn="base" hangingPunct="0">
      <a:spcBef>
        <a:spcPct val="0"/>
      </a:spcBef>
      <a:spcAft>
        <a:spcPct val="0"/>
      </a:spcAft>
      <a:defRPr sz="1500" kern="1200">
        <a:solidFill>
          <a:schemeClr val="tx1"/>
        </a:solidFill>
        <a:latin typeface="Arial" charset="0"/>
        <a:ea typeface="+mn-ea"/>
        <a:cs typeface="+mn-cs"/>
      </a:defRPr>
    </a:lvl2pPr>
    <a:lvl3pPr marL="914400" algn="l" rtl="0" eaLnBrk="0" fontAlgn="base" hangingPunct="0">
      <a:spcBef>
        <a:spcPct val="0"/>
      </a:spcBef>
      <a:spcAft>
        <a:spcPct val="0"/>
      </a:spcAft>
      <a:defRPr sz="1500" kern="1200">
        <a:solidFill>
          <a:schemeClr val="tx1"/>
        </a:solidFill>
        <a:latin typeface="Arial" charset="0"/>
        <a:ea typeface="+mn-ea"/>
        <a:cs typeface="+mn-cs"/>
      </a:defRPr>
    </a:lvl3pPr>
    <a:lvl4pPr marL="1371600" algn="l" rtl="0" eaLnBrk="0" fontAlgn="base" hangingPunct="0">
      <a:spcBef>
        <a:spcPct val="0"/>
      </a:spcBef>
      <a:spcAft>
        <a:spcPct val="0"/>
      </a:spcAft>
      <a:defRPr sz="1500" kern="1200">
        <a:solidFill>
          <a:schemeClr val="tx1"/>
        </a:solidFill>
        <a:latin typeface="Arial" charset="0"/>
        <a:ea typeface="+mn-ea"/>
        <a:cs typeface="+mn-cs"/>
      </a:defRPr>
    </a:lvl4pPr>
    <a:lvl5pPr marL="1828800" algn="l" rtl="0" eaLnBrk="0" fontAlgn="base" hangingPunct="0">
      <a:spcBef>
        <a:spcPct val="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00"/>
    <a:srgbClr val="F5E983"/>
    <a:srgbClr val="91A5A4"/>
    <a:srgbClr val="004834"/>
    <a:srgbClr val="D9C894"/>
    <a:srgbClr val="FF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23" autoAdjust="0"/>
  </p:normalViewPr>
  <p:slideViewPr>
    <p:cSldViewPr>
      <p:cViewPr varScale="1">
        <p:scale>
          <a:sx n="102" d="100"/>
          <a:sy n="102" d="100"/>
        </p:scale>
        <p:origin x="-4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01d25\c01d25\common\2009%20IRP\2009%20IRP%20Document\Charts\Chapter%208-%20PRS%20Charts%20graphic%20revisio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plotArea>
      <c:layout/>
      <c:barChart>
        <c:barDir val="col"/>
        <c:grouping val="clustered"/>
        <c:ser>
          <c:idx val="0"/>
          <c:order val="0"/>
          <c:tx>
            <c:strRef>
              <c:f>Sheet1!$B$1</c:f>
              <c:strCache>
                <c:ptCount val="1"/>
                <c:pt idx="0">
                  <c:v>2006</c:v>
                </c:pt>
              </c:strCache>
            </c:strRef>
          </c:tx>
          <c:cat>
            <c:strRef>
              <c:f>Sheet1!$A$2:$A$5</c:f>
              <c:strCache>
                <c:ptCount val="4"/>
                <c:pt idx="0">
                  <c:v>High Efficiency Space and Water Heat</c:v>
                </c:pt>
                <c:pt idx="1">
                  <c:v>Conversions, Energy Star Homes, VSM</c:v>
                </c:pt>
                <c:pt idx="2">
                  <c:v>Weatherization (Insulation &amp; Windows)</c:v>
                </c:pt>
                <c:pt idx="3">
                  <c:v>Total Annual Rebates</c:v>
                </c:pt>
              </c:strCache>
            </c:strRef>
          </c:cat>
          <c:val>
            <c:numRef>
              <c:f>Sheet1!$B$2:$B$5</c:f>
              <c:numCache>
                <c:formatCode>General</c:formatCode>
                <c:ptCount val="4"/>
                <c:pt idx="0">
                  <c:v>2245</c:v>
                </c:pt>
                <c:pt idx="1">
                  <c:v>1068</c:v>
                </c:pt>
                <c:pt idx="2">
                  <c:v>2793</c:v>
                </c:pt>
                <c:pt idx="3">
                  <c:v>6106</c:v>
                </c:pt>
              </c:numCache>
            </c:numRef>
          </c:val>
        </c:ser>
        <c:ser>
          <c:idx val="1"/>
          <c:order val="1"/>
          <c:tx>
            <c:strRef>
              <c:f>Sheet1!$C$1</c:f>
              <c:strCache>
                <c:ptCount val="1"/>
                <c:pt idx="0">
                  <c:v>2007</c:v>
                </c:pt>
              </c:strCache>
            </c:strRef>
          </c:tx>
          <c:cat>
            <c:strRef>
              <c:f>Sheet1!$A$2:$A$5</c:f>
              <c:strCache>
                <c:ptCount val="4"/>
                <c:pt idx="0">
                  <c:v>High Efficiency Space and Water Heat</c:v>
                </c:pt>
                <c:pt idx="1">
                  <c:v>Conversions, Energy Star Homes, VSM</c:v>
                </c:pt>
                <c:pt idx="2">
                  <c:v>Weatherization (Insulation &amp; Windows)</c:v>
                </c:pt>
                <c:pt idx="3">
                  <c:v>Total Annual Rebates</c:v>
                </c:pt>
              </c:strCache>
            </c:strRef>
          </c:cat>
          <c:val>
            <c:numRef>
              <c:f>Sheet1!$C$2:$C$5</c:f>
              <c:numCache>
                <c:formatCode>General</c:formatCode>
                <c:ptCount val="4"/>
                <c:pt idx="0">
                  <c:v>2573</c:v>
                </c:pt>
                <c:pt idx="1">
                  <c:v>1363</c:v>
                </c:pt>
                <c:pt idx="2">
                  <c:v>3392</c:v>
                </c:pt>
                <c:pt idx="3">
                  <c:v>7328</c:v>
                </c:pt>
              </c:numCache>
            </c:numRef>
          </c:val>
        </c:ser>
        <c:ser>
          <c:idx val="2"/>
          <c:order val="2"/>
          <c:tx>
            <c:strRef>
              <c:f>Sheet1!$D$1</c:f>
              <c:strCache>
                <c:ptCount val="1"/>
                <c:pt idx="0">
                  <c:v>2008</c:v>
                </c:pt>
              </c:strCache>
            </c:strRef>
          </c:tx>
          <c:cat>
            <c:strRef>
              <c:f>Sheet1!$A$2:$A$5</c:f>
              <c:strCache>
                <c:ptCount val="4"/>
                <c:pt idx="0">
                  <c:v>High Efficiency Space and Water Heat</c:v>
                </c:pt>
                <c:pt idx="1">
                  <c:v>Conversions, Energy Star Homes, VSM</c:v>
                </c:pt>
                <c:pt idx="2">
                  <c:v>Weatherization (Insulation &amp; Windows)</c:v>
                </c:pt>
                <c:pt idx="3">
                  <c:v>Total Annual Rebates</c:v>
                </c:pt>
              </c:strCache>
            </c:strRef>
          </c:cat>
          <c:val>
            <c:numRef>
              <c:f>Sheet1!$D$2:$D$5</c:f>
              <c:numCache>
                <c:formatCode>General</c:formatCode>
                <c:ptCount val="4"/>
                <c:pt idx="0">
                  <c:v>4095</c:v>
                </c:pt>
                <c:pt idx="1">
                  <c:v>2057</c:v>
                </c:pt>
                <c:pt idx="2">
                  <c:v>4403</c:v>
                </c:pt>
                <c:pt idx="3">
                  <c:v>10555</c:v>
                </c:pt>
              </c:numCache>
            </c:numRef>
          </c:val>
        </c:ser>
        <c:ser>
          <c:idx val="3"/>
          <c:order val="3"/>
          <c:tx>
            <c:strRef>
              <c:f>Sheet1!$E$1</c:f>
              <c:strCache>
                <c:ptCount val="1"/>
                <c:pt idx="0">
                  <c:v>2009</c:v>
                </c:pt>
              </c:strCache>
            </c:strRef>
          </c:tx>
          <c:cat>
            <c:strRef>
              <c:f>Sheet1!$A$2:$A$5</c:f>
              <c:strCache>
                <c:ptCount val="4"/>
                <c:pt idx="0">
                  <c:v>High Efficiency Space and Water Heat</c:v>
                </c:pt>
                <c:pt idx="1">
                  <c:v>Conversions, Energy Star Homes, VSM</c:v>
                </c:pt>
                <c:pt idx="2">
                  <c:v>Weatherization (Insulation &amp; Windows)</c:v>
                </c:pt>
                <c:pt idx="3">
                  <c:v>Total Annual Rebates</c:v>
                </c:pt>
              </c:strCache>
            </c:strRef>
          </c:cat>
          <c:val>
            <c:numRef>
              <c:f>Sheet1!$E$2:$E$5</c:f>
              <c:numCache>
                <c:formatCode>General</c:formatCode>
                <c:ptCount val="4"/>
                <c:pt idx="0">
                  <c:v>5218</c:v>
                </c:pt>
                <c:pt idx="1">
                  <c:v>2469</c:v>
                </c:pt>
                <c:pt idx="2">
                  <c:v>6471</c:v>
                </c:pt>
                <c:pt idx="3" formatCode="#,##0">
                  <c:v>14158</c:v>
                </c:pt>
              </c:numCache>
            </c:numRef>
          </c:val>
        </c:ser>
        <c:axId val="103979264"/>
        <c:axId val="103997440"/>
      </c:barChart>
      <c:catAx>
        <c:axId val="103979264"/>
        <c:scaling>
          <c:orientation val="minMax"/>
        </c:scaling>
        <c:axPos val="b"/>
        <c:tickLblPos val="nextTo"/>
        <c:crossAx val="103997440"/>
        <c:crosses val="autoZero"/>
        <c:auto val="1"/>
        <c:lblAlgn val="ctr"/>
        <c:lblOffset val="100"/>
      </c:catAx>
      <c:valAx>
        <c:axId val="103997440"/>
        <c:scaling>
          <c:orientation val="minMax"/>
        </c:scaling>
        <c:axPos val="l"/>
        <c:majorGridlines/>
        <c:numFmt formatCode="General" sourceLinked="1"/>
        <c:tickLblPos val="nextTo"/>
        <c:crossAx val="103979264"/>
        <c:crosses val="autoZero"/>
        <c:crossBetween val="between"/>
      </c:valAx>
    </c:plotArea>
    <c:legend>
      <c:legendPos val="r"/>
      <c:layout/>
    </c:legend>
    <c:plotVisOnly val="1"/>
  </c:chart>
  <c:spPr>
    <a:ln>
      <a:solidFill>
        <a:srgbClr val="1B4538"/>
      </a:solidFill>
    </a:ln>
    <a:effectLst>
      <a:glow rad="139700">
        <a:schemeClr val="accent3">
          <a:satMod val="175000"/>
          <a:alpha val="40000"/>
        </a:schemeClr>
      </a:glow>
    </a:effectLst>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442633711124624"/>
          <c:y val="7.7748091053445573E-2"/>
          <c:w val="0.71803336164299558"/>
          <c:h val="0.74530928665026863"/>
        </c:manualLayout>
      </c:layout>
      <c:barChart>
        <c:barDir val="col"/>
        <c:grouping val="stacked"/>
        <c:ser>
          <c:idx val="0"/>
          <c:order val="0"/>
          <c:tx>
            <c:strRef>
              <c:f>'10'!$A$19</c:f>
              <c:strCache>
                <c:ptCount val="1"/>
                <c:pt idx="0">
                  <c:v>Existing Resources</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5400">
              <a:noFill/>
            </a:ln>
          </c:spPr>
          <c:cat>
            <c:numRef>
              <c:f>'10'!$B$6:$U$6</c:f>
              <c:numCache>
                <c:formatCode>General</c:formatCode>
                <c:ptCount val="2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numCache>
            </c:numRef>
          </c:cat>
          <c:val>
            <c:numRef>
              <c:f>'10'!$B$19:$U$19</c:f>
              <c:numCache>
                <c:formatCode>_(* #,##0.00_);_(* \(#,##0.00\);_(* "-"??_);_(@_)</c:formatCode>
                <c:ptCount val="20"/>
                <c:pt idx="0">
                  <c:v>3169.0088365878478</c:v>
                </c:pt>
                <c:pt idx="1">
                  <c:v>3276.9043786389966</c:v>
                </c:pt>
                <c:pt idx="2">
                  <c:v>3269.7319189398472</c:v>
                </c:pt>
                <c:pt idx="3">
                  <c:v>3337.7126281695087</c:v>
                </c:pt>
                <c:pt idx="4">
                  <c:v>3385.5174175379302</c:v>
                </c:pt>
                <c:pt idx="5">
                  <c:v>3206.1336232671879</c:v>
                </c:pt>
                <c:pt idx="6">
                  <c:v>3045.2860249452533</c:v>
                </c:pt>
                <c:pt idx="7">
                  <c:v>3062.478286733729</c:v>
                </c:pt>
                <c:pt idx="8">
                  <c:v>2886.0385191763312</c:v>
                </c:pt>
                <c:pt idx="9">
                  <c:v>2789.8062233220808</c:v>
                </c:pt>
                <c:pt idx="10">
                  <c:v>2664.285937100321</c:v>
                </c:pt>
                <c:pt idx="11">
                  <c:v>2594.4760475798762</c:v>
                </c:pt>
                <c:pt idx="12">
                  <c:v>2405.4854478198799</c:v>
                </c:pt>
                <c:pt idx="13">
                  <c:v>2408.3499181659818</c:v>
                </c:pt>
                <c:pt idx="14">
                  <c:v>2363.4401706227327</c:v>
                </c:pt>
                <c:pt idx="15">
                  <c:v>2324.4511361886166</c:v>
                </c:pt>
                <c:pt idx="16">
                  <c:v>2321.4285258703371</c:v>
                </c:pt>
                <c:pt idx="17">
                  <c:v>1439.1794806036708</c:v>
                </c:pt>
                <c:pt idx="18">
                  <c:v>1401.0021339416812</c:v>
                </c:pt>
                <c:pt idx="19">
                  <c:v>1348.0828469642402</c:v>
                </c:pt>
              </c:numCache>
            </c:numRef>
          </c:val>
        </c:ser>
        <c:ser>
          <c:idx val="1"/>
          <c:order val="1"/>
          <c:tx>
            <c:strRef>
              <c:f>'10'!$A$23</c:f>
              <c:strCache>
                <c:ptCount val="1"/>
                <c:pt idx="0">
                  <c:v>New Resources</c:v>
                </c:pt>
              </c:strCache>
            </c:strRef>
          </c:tx>
          <c:spPr>
            <a:gradFill rotWithShape="0">
              <a:gsLst>
                <a:gs pos="0">
                  <a:srgbClr val="FF0000">
                    <a:gamma/>
                    <a:shade val="46275"/>
                    <a:invGamma/>
                  </a:srgbClr>
                </a:gs>
                <a:gs pos="50000">
                  <a:srgbClr val="FF0000"/>
                </a:gs>
                <a:gs pos="100000">
                  <a:srgbClr val="FF0000">
                    <a:gamma/>
                    <a:shade val="46275"/>
                    <a:invGamma/>
                  </a:srgbClr>
                </a:gs>
              </a:gsLst>
              <a:lin ang="0" scaled="1"/>
            </a:gradFill>
            <a:ln w="25400">
              <a:noFill/>
            </a:ln>
          </c:spPr>
          <c:cat>
            <c:numRef>
              <c:f>'10'!$B$6:$U$6</c:f>
              <c:numCache>
                <c:formatCode>General</c:formatCode>
                <c:ptCount val="2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numCache>
            </c:numRef>
          </c:cat>
          <c:val>
            <c:numRef>
              <c:f>'10'!$B$23:$U$23</c:f>
              <c:numCache>
                <c:formatCode>_(* #,##0.00_);_(* \(#,##0.00\);_(* "-"??_);_(@_)</c:formatCode>
                <c:ptCount val="20"/>
                <c:pt idx="0">
                  <c:v>0</c:v>
                </c:pt>
                <c:pt idx="1">
                  <c:v>0</c:v>
                </c:pt>
                <c:pt idx="2">
                  <c:v>0</c:v>
                </c:pt>
                <c:pt idx="3">
                  <c:v>0</c:v>
                </c:pt>
                <c:pt idx="4">
                  <c:v>0</c:v>
                </c:pt>
                <c:pt idx="5">
                  <c:v>0</c:v>
                </c:pt>
                <c:pt idx="6">
                  <c:v>0</c:v>
                </c:pt>
                <c:pt idx="7">
                  <c:v>0</c:v>
                </c:pt>
                <c:pt idx="8">
                  <c:v>0</c:v>
                </c:pt>
                <c:pt idx="9">
                  <c:v>0</c:v>
                </c:pt>
                <c:pt idx="10">
                  <c:v>647.19485610962158</c:v>
                </c:pt>
                <c:pt idx="11">
                  <c:v>653.25923263549794</c:v>
                </c:pt>
                <c:pt idx="12">
                  <c:v>649.51926345825291</c:v>
                </c:pt>
                <c:pt idx="13">
                  <c:v>652.48882064819486</c:v>
                </c:pt>
                <c:pt idx="14">
                  <c:v>661.09567047119162</c:v>
                </c:pt>
                <c:pt idx="15">
                  <c:v>1312.86366653442</c:v>
                </c:pt>
                <c:pt idx="16">
                  <c:v>1308.5083436584428</c:v>
                </c:pt>
                <c:pt idx="17">
                  <c:v>1960.6868843078603</c:v>
                </c:pt>
                <c:pt idx="18">
                  <c:v>1979.0022508239754</c:v>
                </c:pt>
                <c:pt idx="19">
                  <c:v>1937.9297702026411</c:v>
                </c:pt>
              </c:numCache>
            </c:numRef>
          </c:val>
        </c:ser>
        <c:ser>
          <c:idx val="3"/>
          <c:order val="3"/>
          <c:tx>
            <c:strRef>
              <c:f>'10'!$A$28</c:f>
              <c:strCache>
                <c:ptCount val="1"/>
                <c:pt idx="0">
                  <c:v>CO2 Reduced from Legislation</c:v>
                </c:pt>
              </c:strCache>
            </c:strRef>
          </c:tx>
          <c:spPr>
            <a:gradFill rotWithShape="0">
              <a:gsLst>
                <a:gs pos="0">
                  <a:srgbClr val="FFFFFF">
                    <a:gamma/>
                    <a:shade val="46275"/>
                    <a:invGamma/>
                  </a:srgbClr>
                </a:gs>
                <a:gs pos="50000">
                  <a:srgbClr val="FFFFFF"/>
                </a:gs>
                <a:gs pos="100000">
                  <a:srgbClr val="FFFFFF">
                    <a:gamma/>
                    <a:shade val="46275"/>
                    <a:invGamma/>
                  </a:srgbClr>
                </a:gs>
              </a:gsLst>
              <a:lin ang="0" scaled="1"/>
            </a:gradFill>
            <a:ln w="25400">
              <a:noFill/>
            </a:ln>
          </c:spPr>
          <c:cat>
            <c:numRef>
              <c:f>'10'!$B$6:$U$6</c:f>
              <c:numCache>
                <c:formatCode>General</c:formatCode>
                <c:ptCount val="2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numCache>
            </c:numRef>
          </c:cat>
          <c:val>
            <c:numRef>
              <c:f>'10'!$B$28:$U$28</c:f>
              <c:numCache>
                <c:formatCode>_(* #,##0.00_);_(* \(#,##0.00\);_(* "-"??_);_(@_)</c:formatCode>
                <c:ptCount val="20"/>
                <c:pt idx="0">
                  <c:v>32.543786734720932</c:v>
                </c:pt>
                <c:pt idx="1">
                  <c:v>46.91200077844217</c:v>
                </c:pt>
                <c:pt idx="2">
                  <c:v>108.79416502872357</c:v>
                </c:pt>
                <c:pt idx="3">
                  <c:v>122.54245523199006</c:v>
                </c:pt>
                <c:pt idx="4">
                  <c:v>222.69308434642878</c:v>
                </c:pt>
                <c:pt idx="5">
                  <c:v>317.94679281872595</c:v>
                </c:pt>
                <c:pt idx="6">
                  <c:v>409.45044491069166</c:v>
                </c:pt>
                <c:pt idx="7">
                  <c:v>447.06163155181224</c:v>
                </c:pt>
                <c:pt idx="8">
                  <c:v>669.38738612617362</c:v>
                </c:pt>
                <c:pt idx="9">
                  <c:v>776.4269030530844</c:v>
                </c:pt>
                <c:pt idx="10">
                  <c:v>704.77403107483383</c:v>
                </c:pt>
                <c:pt idx="11">
                  <c:v>827.35756968163003</c:v>
                </c:pt>
                <c:pt idx="12">
                  <c:v>1020.1054164650041</c:v>
                </c:pt>
                <c:pt idx="13">
                  <c:v>837.3857606885515</c:v>
                </c:pt>
                <c:pt idx="14">
                  <c:v>987.78663903412951</c:v>
                </c:pt>
                <c:pt idx="15">
                  <c:v>1020.8386745401413</c:v>
                </c:pt>
                <c:pt idx="16">
                  <c:v>755.3427593790916</c:v>
                </c:pt>
                <c:pt idx="17">
                  <c:v>772.30467904098987</c:v>
                </c:pt>
                <c:pt idx="18">
                  <c:v>716.54923372006897</c:v>
                </c:pt>
                <c:pt idx="19">
                  <c:v>755.4315632889294</c:v>
                </c:pt>
              </c:numCache>
            </c:numRef>
          </c:val>
        </c:ser>
        <c:gapWidth val="0"/>
        <c:overlap val="100"/>
        <c:axId val="85401600"/>
        <c:axId val="85403520"/>
      </c:barChart>
      <c:lineChart>
        <c:grouping val="standard"/>
        <c:ser>
          <c:idx val="2"/>
          <c:order val="2"/>
          <c:tx>
            <c:strRef>
              <c:f>'10a'!$C$8</c:f>
              <c:strCache>
                <c:ptCount val="1"/>
                <c:pt idx="0">
                  <c:v>Tons per MWh of Load</c:v>
                </c:pt>
              </c:strCache>
            </c:strRef>
          </c:tx>
          <c:spPr>
            <a:ln w="38100">
              <a:solidFill>
                <a:schemeClr val="accent2">
                  <a:lumMod val="75000"/>
                </a:schemeClr>
              </a:solidFill>
              <a:prstDash val="solid"/>
            </a:ln>
          </c:spPr>
          <c:marker>
            <c:symbol val="diamond"/>
            <c:size val="9"/>
            <c:spPr>
              <a:solidFill>
                <a:srgbClr val="000000"/>
              </a:solidFill>
              <a:ln>
                <a:solidFill>
                  <a:srgbClr val="000000"/>
                </a:solidFill>
                <a:prstDash val="solid"/>
              </a:ln>
            </c:spPr>
          </c:marker>
          <c:val>
            <c:numRef>
              <c:f>'10a'!$D$8:$W$8</c:f>
              <c:numCache>
                <c:formatCode>_(* #,##0.00_);_(* \(#,##0.00\);_(* "-"??_);_(@_)</c:formatCode>
                <c:ptCount val="20"/>
                <c:pt idx="0">
                  <c:v>0.3154424304085352</c:v>
                </c:pt>
                <c:pt idx="1">
                  <c:v>0.31965874061566091</c:v>
                </c:pt>
                <c:pt idx="2">
                  <c:v>0.31344587424807296</c:v>
                </c:pt>
                <c:pt idx="3">
                  <c:v>0.31714782110105488</c:v>
                </c:pt>
                <c:pt idx="4">
                  <c:v>0.31654667231294487</c:v>
                </c:pt>
                <c:pt idx="5">
                  <c:v>0.29265505718188178</c:v>
                </c:pt>
                <c:pt idx="6">
                  <c:v>0.27319721999274832</c:v>
                </c:pt>
                <c:pt idx="7">
                  <c:v>0.27133894267599185</c:v>
                </c:pt>
                <c:pt idx="8">
                  <c:v>0.25153938268930776</c:v>
                </c:pt>
                <c:pt idx="9">
                  <c:v>0.23987497490050574</c:v>
                </c:pt>
                <c:pt idx="10">
                  <c:v>0.28005040334277626</c:v>
                </c:pt>
                <c:pt idx="11">
                  <c:v>0.27135484878543831</c:v>
                </c:pt>
                <c:pt idx="12">
                  <c:v>0.25176717409575999</c:v>
                </c:pt>
                <c:pt idx="13">
                  <c:v>0.24882459931727394</c:v>
                </c:pt>
                <c:pt idx="14">
                  <c:v>0.24125752611828363</c:v>
                </c:pt>
                <c:pt idx="15">
                  <c:v>0.2861098135527293</c:v>
                </c:pt>
                <c:pt idx="16">
                  <c:v>0.27809161215891409</c:v>
                </c:pt>
                <c:pt idx="17">
                  <c:v>0.25701769448928741</c:v>
                </c:pt>
                <c:pt idx="18">
                  <c:v>0.25123071927603274</c:v>
                </c:pt>
                <c:pt idx="19">
                  <c:v>0.24170194524335958</c:v>
                </c:pt>
              </c:numCache>
            </c:numRef>
          </c:val>
        </c:ser>
        <c:marker val="1"/>
        <c:axId val="85434752"/>
        <c:axId val="85436288"/>
      </c:lineChart>
      <c:catAx>
        <c:axId val="85401600"/>
        <c:scaling>
          <c:orientation val="minMax"/>
        </c:scaling>
        <c:axPos val="b"/>
        <c:numFmt formatCode="General" sourceLinked="1"/>
        <c:majorTickMark val="none"/>
        <c:tickLblPos val="nextTo"/>
        <c:spPr>
          <a:ln w="3175">
            <a:solidFill>
              <a:srgbClr val="000000"/>
            </a:solidFill>
            <a:prstDash val="solid"/>
          </a:ln>
        </c:spPr>
        <c:txPr>
          <a:bodyPr rot="-5400000" vert="horz"/>
          <a:lstStyle/>
          <a:p>
            <a:pPr>
              <a:defRPr sz="1200" b="1" i="0" u="none" strike="noStrike" baseline="0">
                <a:solidFill>
                  <a:srgbClr val="000000"/>
                </a:solidFill>
                <a:latin typeface="Arial"/>
                <a:ea typeface="Arial"/>
                <a:cs typeface="Arial"/>
              </a:defRPr>
            </a:pPr>
            <a:endParaRPr lang="en-US"/>
          </a:p>
        </c:txPr>
        <c:crossAx val="85403520"/>
        <c:crosses val="autoZero"/>
        <c:auto val="1"/>
        <c:lblAlgn val="ctr"/>
        <c:lblOffset val="100"/>
        <c:tickLblSkip val="1"/>
        <c:tickMarkSkip val="1"/>
      </c:catAx>
      <c:valAx>
        <c:axId val="85403520"/>
        <c:scaling>
          <c:orientation val="minMax"/>
        </c:scaling>
        <c:axPos val="l"/>
        <c:majorGridlines>
          <c:spPr>
            <a:ln w="3175">
              <a:solidFill>
                <a:srgbClr val="000000"/>
              </a:solidFill>
              <a:prstDash val="sysDash"/>
            </a:ln>
          </c:spPr>
        </c:majorGridlines>
        <c:title>
          <c:tx>
            <c:rich>
              <a:bodyPr/>
              <a:lstStyle/>
              <a:p>
                <a:pPr>
                  <a:defRPr sz="1200" b="1" i="0" u="none" strike="noStrike" baseline="0">
                    <a:solidFill>
                      <a:srgbClr val="000000"/>
                    </a:solidFill>
                    <a:latin typeface="Arial"/>
                    <a:ea typeface="Arial"/>
                    <a:cs typeface="Arial"/>
                  </a:defRPr>
                </a:pPr>
                <a:r>
                  <a:rPr lang="en-US"/>
                  <a:t>short tons (millions)</a:t>
                </a:r>
              </a:p>
            </c:rich>
          </c:tx>
          <c:layout>
            <c:manualLayout>
              <c:xMode val="edge"/>
              <c:yMode val="edge"/>
              <c:x val="2.4590183617910807E-2"/>
              <c:y val="0.24128717913138223"/>
            </c:manualLayout>
          </c:layout>
          <c:spPr>
            <a:noFill/>
            <a:ln w="25400">
              <a:noFill/>
            </a:ln>
          </c:spPr>
        </c:title>
        <c:numFmt formatCode="0.0" sourceLinked="0"/>
        <c:maj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85401600"/>
        <c:crosses val="autoZero"/>
        <c:crossBetween val="between"/>
        <c:majorUnit val="500"/>
        <c:dispUnits>
          <c:builtInUnit val="thousands"/>
        </c:dispUnits>
      </c:valAx>
      <c:catAx>
        <c:axId val="85434752"/>
        <c:scaling>
          <c:orientation val="minMax"/>
        </c:scaling>
        <c:delete val="1"/>
        <c:axPos val="b"/>
        <c:tickLblPos val="nextTo"/>
        <c:crossAx val="85436288"/>
        <c:crosses val="autoZero"/>
        <c:auto val="1"/>
        <c:lblAlgn val="ctr"/>
        <c:lblOffset val="100"/>
      </c:catAx>
      <c:valAx>
        <c:axId val="85436288"/>
        <c:scaling>
          <c:orientation val="minMax"/>
          <c:max val="0.4"/>
        </c:scaling>
        <c:axPos val="r"/>
        <c:title>
          <c:tx>
            <c:rich>
              <a:bodyPr/>
              <a:lstStyle/>
              <a:p>
                <a:pPr>
                  <a:defRPr sz="1200" b="1" i="0" u="none" strike="noStrike" baseline="0">
                    <a:solidFill>
                      <a:schemeClr val="accent2">
                        <a:lumMod val="75000"/>
                      </a:schemeClr>
                    </a:solidFill>
                    <a:latin typeface="Arial"/>
                    <a:ea typeface="Arial"/>
                    <a:cs typeface="Arial"/>
                  </a:defRPr>
                </a:pPr>
                <a:r>
                  <a:rPr lang="en-US">
                    <a:solidFill>
                      <a:schemeClr val="accent2">
                        <a:lumMod val="75000"/>
                      </a:schemeClr>
                    </a:solidFill>
                  </a:rPr>
                  <a:t>tons per MWh</a:t>
                </a:r>
              </a:p>
            </c:rich>
          </c:tx>
          <c:layout>
            <c:manualLayout>
              <c:xMode val="edge"/>
              <c:yMode val="edge"/>
              <c:x val="0.92950894075702717"/>
              <c:y val="0.302949458242735"/>
            </c:manualLayout>
          </c:layout>
          <c:spPr>
            <a:noFill/>
            <a:ln w="25400">
              <a:noFill/>
            </a:ln>
          </c:spPr>
        </c:title>
        <c:numFmt formatCode="0.00" sourceLinked="0"/>
        <c:majorTickMark val="none"/>
        <c:tickLblPos val="nextTo"/>
        <c:spPr>
          <a:ln w="3175">
            <a:solidFill>
              <a:srgbClr val="000000"/>
            </a:solidFill>
            <a:prstDash val="solid"/>
          </a:ln>
        </c:spPr>
        <c:txPr>
          <a:bodyPr rot="0" vert="horz"/>
          <a:lstStyle/>
          <a:p>
            <a:pPr>
              <a:defRPr sz="1200" b="1" i="0" u="none" strike="noStrike" baseline="0">
                <a:solidFill>
                  <a:schemeClr val="accent2">
                    <a:lumMod val="75000"/>
                  </a:schemeClr>
                </a:solidFill>
                <a:latin typeface="Arial"/>
                <a:ea typeface="Arial"/>
                <a:cs typeface="Arial"/>
              </a:defRPr>
            </a:pPr>
            <a:endParaRPr lang="en-US"/>
          </a:p>
        </c:txPr>
        <c:crossAx val="85434752"/>
        <c:crosses val="max"/>
        <c:crossBetween val="between"/>
      </c:valAx>
      <c:spPr>
        <a:noFill/>
        <a:ln w="25400">
          <a:noFill/>
        </a:ln>
      </c:spPr>
    </c:plotArea>
    <c:legend>
      <c:legendPos val="r"/>
      <c:layout>
        <c:manualLayout>
          <c:xMode val="edge"/>
          <c:yMode val="edge"/>
          <c:x val="0.14590175613293796"/>
          <c:y val="0.57908922991531653"/>
          <c:w val="0.46065610644219579"/>
          <c:h val="0.19571071196212134"/>
        </c:manualLayout>
      </c:layout>
      <c:spPr>
        <a:solidFill>
          <a:srgbClr val="FFFFFF"/>
        </a:solidFill>
        <a:ln w="3175">
          <a:solidFill>
            <a:srgbClr val="000000"/>
          </a:solidFill>
          <a:prstDash val="solid"/>
        </a:ln>
        <a:effectLst>
          <a:outerShdw dist="35921" dir="2700000" algn="br">
            <a:srgbClr val="000000"/>
          </a:outerShdw>
        </a:effectLst>
      </c:spPr>
      <c:txPr>
        <a:bodyPr/>
        <a:lstStyle/>
        <a:p>
          <a:pPr>
            <a:defRPr sz="920" b="1"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3" tIns="48322" rIns="96643" bIns="48322" numCol="1" anchor="t" anchorCtr="0" compatLnSpc="1">
            <a:prstTxWarp prst="textNoShape">
              <a:avLst/>
            </a:prstTxWarp>
          </a:bodyPr>
          <a:lstStyle>
            <a:lvl1pPr defTabSz="966788">
              <a:defRPr sz="1400">
                <a:latin typeface="Arial" pitchFamily="34" charset="0"/>
              </a:defRPr>
            </a:lvl1pPr>
          </a:lstStyle>
          <a:p>
            <a:pPr>
              <a:defRPr/>
            </a:pPr>
            <a:endParaRPr lang="en-US"/>
          </a:p>
        </p:txBody>
      </p:sp>
      <p:sp>
        <p:nvSpPr>
          <p:cNvPr id="14233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3" tIns="48322" rIns="96643" bIns="48322" numCol="1" anchor="t" anchorCtr="0" compatLnSpc="1">
            <a:prstTxWarp prst="textNoShape">
              <a:avLst/>
            </a:prstTxWarp>
          </a:bodyPr>
          <a:lstStyle>
            <a:lvl1pPr algn="r" defTabSz="966788">
              <a:defRPr sz="1400">
                <a:latin typeface="Arial" pitchFamily="34" charset="0"/>
              </a:defRPr>
            </a:lvl1pPr>
          </a:lstStyle>
          <a:p>
            <a:pPr>
              <a:defRPr/>
            </a:pPr>
            <a:endParaRPr lang="en-US"/>
          </a:p>
        </p:txBody>
      </p:sp>
      <p:sp>
        <p:nvSpPr>
          <p:cNvPr id="14234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3" tIns="48322" rIns="96643" bIns="48322" numCol="1" anchor="b" anchorCtr="0" compatLnSpc="1">
            <a:prstTxWarp prst="textNoShape">
              <a:avLst/>
            </a:prstTxWarp>
          </a:bodyPr>
          <a:lstStyle>
            <a:lvl1pPr defTabSz="966788">
              <a:defRPr sz="1400">
                <a:latin typeface="Arial" pitchFamily="34" charset="0"/>
              </a:defRPr>
            </a:lvl1pPr>
          </a:lstStyle>
          <a:p>
            <a:pPr>
              <a:defRPr/>
            </a:pPr>
            <a:endParaRPr lang="en-US"/>
          </a:p>
        </p:txBody>
      </p:sp>
      <p:sp>
        <p:nvSpPr>
          <p:cNvPr id="14234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3" tIns="48322" rIns="96643" bIns="48322" numCol="1" anchor="b" anchorCtr="0" compatLnSpc="1">
            <a:prstTxWarp prst="textNoShape">
              <a:avLst/>
            </a:prstTxWarp>
          </a:bodyPr>
          <a:lstStyle>
            <a:lvl1pPr algn="r" defTabSz="966788">
              <a:defRPr sz="1400">
                <a:latin typeface="Arial" pitchFamily="34" charset="0"/>
              </a:defRPr>
            </a:lvl1pPr>
          </a:lstStyle>
          <a:p>
            <a:pPr>
              <a:defRPr/>
            </a:pPr>
            <a:fld id="{85ECAC69-2D6E-43EC-8C7E-36AB6438BCE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3" tIns="48322" rIns="96643" bIns="48322" numCol="1" anchor="t" anchorCtr="0" compatLnSpc="1">
            <a:prstTxWarp prst="textNoShape">
              <a:avLst/>
            </a:prstTxWarp>
          </a:bodyPr>
          <a:lstStyle>
            <a:lvl1pPr defTabSz="966788">
              <a:defRPr sz="1400">
                <a:latin typeface="Times" pitchFamily="18" charset="0"/>
              </a:defRPr>
            </a:lvl1pPr>
          </a:lstStyle>
          <a:p>
            <a:pPr>
              <a:defRPr/>
            </a:pPr>
            <a:endParaRPr lang="en-US"/>
          </a:p>
        </p:txBody>
      </p:sp>
      <p:sp>
        <p:nvSpPr>
          <p:cNvPr id="593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43" tIns="48322" rIns="96643" bIns="48322" numCol="1" anchor="t" anchorCtr="0" compatLnSpc="1">
            <a:prstTxWarp prst="textNoShape">
              <a:avLst/>
            </a:prstTxWarp>
          </a:bodyPr>
          <a:lstStyle>
            <a:lvl1pPr algn="r" defTabSz="966788">
              <a:defRPr sz="1400">
                <a:latin typeface="Times"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3" tIns="48322" rIns="96643" bIns="483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43" tIns="48322" rIns="96643" bIns="48322" numCol="1" anchor="b" anchorCtr="0" compatLnSpc="1">
            <a:prstTxWarp prst="textNoShape">
              <a:avLst/>
            </a:prstTxWarp>
          </a:bodyPr>
          <a:lstStyle>
            <a:lvl1pPr defTabSz="966788">
              <a:defRPr sz="1400">
                <a:latin typeface="Times" pitchFamily="18" charset="0"/>
              </a:defRPr>
            </a:lvl1pPr>
          </a:lstStyle>
          <a:p>
            <a:pPr>
              <a:defRPr/>
            </a:pPr>
            <a:endParaRPr lang="en-US"/>
          </a:p>
        </p:txBody>
      </p:sp>
      <p:sp>
        <p:nvSpPr>
          <p:cNvPr id="593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43" tIns="48322" rIns="96643" bIns="48322" numCol="1" anchor="b" anchorCtr="0" compatLnSpc="1">
            <a:prstTxWarp prst="textNoShape">
              <a:avLst/>
            </a:prstTxWarp>
          </a:bodyPr>
          <a:lstStyle>
            <a:lvl1pPr algn="r" defTabSz="966788">
              <a:defRPr sz="1400">
                <a:latin typeface="Times" pitchFamily="18" charset="0"/>
              </a:defRPr>
            </a:lvl1pPr>
          </a:lstStyle>
          <a:p>
            <a:pPr>
              <a:defRPr/>
            </a:pPr>
            <a:fld id="{B8F8E8E1-5996-4F3E-8544-871C65FA62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C7F971A-919A-4AF7-90F7-169149D3D13A}"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C144FECC-B777-41AC-9E84-1042A768C1F7}" type="slidenum">
              <a:rPr lang="en-US"/>
              <a:pPr/>
              <a:t>9</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_Bottom Arc"/>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131075" name="Rectangle 3"/>
          <p:cNvSpPr>
            <a:spLocks noGrp="1" noChangeArrowheads="1"/>
          </p:cNvSpPr>
          <p:nvPr>
            <p:ph type="ctrTitle"/>
          </p:nvPr>
        </p:nvSpPr>
        <p:spPr>
          <a:xfrm>
            <a:off x="914400" y="1219200"/>
            <a:ext cx="7696200" cy="1130300"/>
          </a:xfrm>
        </p:spPr>
        <p:txBody>
          <a:bodyPr lIns="91440" tIns="45720" rIns="91440" bIns="45720"/>
          <a:lstStyle>
            <a:lvl1pPr>
              <a:lnSpc>
                <a:spcPts val="4000"/>
              </a:lnSpc>
              <a:defRPr sz="3700">
                <a:solidFill>
                  <a:schemeClr val="bg1"/>
                </a:solidFill>
              </a:defRPr>
            </a:lvl1pPr>
          </a:lstStyle>
          <a:p>
            <a:r>
              <a:rPr lang="en-US"/>
              <a:t>Click to edit Master title style</a:t>
            </a:r>
          </a:p>
        </p:txBody>
      </p:sp>
      <p:sp>
        <p:nvSpPr>
          <p:cNvPr id="131076" name="Rectangle 4"/>
          <p:cNvSpPr>
            <a:spLocks noGrp="1" noChangeArrowheads="1"/>
          </p:cNvSpPr>
          <p:nvPr>
            <p:ph type="subTitle" idx="1"/>
          </p:nvPr>
        </p:nvSpPr>
        <p:spPr>
          <a:xfrm>
            <a:off x="914400" y="2590800"/>
            <a:ext cx="6400800" cy="990600"/>
          </a:xfrm>
        </p:spPr>
        <p:txBody>
          <a:bodyPr lIns="91440" tIns="45720" rIns="91440" bIns="45720"/>
          <a:lstStyle>
            <a:lvl1pPr>
              <a:lnSpc>
                <a:spcPts val="2000"/>
              </a:lnSpc>
              <a:spcBef>
                <a:spcPct val="20000"/>
              </a:spcBef>
              <a:defRPr sz="15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09538"/>
            <a:ext cx="192405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09538"/>
            <a:ext cx="561975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09538"/>
            <a:ext cx="7696200" cy="10334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03300" y="1536700"/>
            <a:ext cx="7683500" cy="45593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3300" y="1536700"/>
            <a:ext cx="3765550" cy="455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1250" y="1536700"/>
            <a:ext cx="3765550" cy="455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90600" y="109538"/>
            <a:ext cx="7696200" cy="10334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1003300" y="1536700"/>
            <a:ext cx="7683500" cy="4559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8" descr="B_Avista Bar"/>
          <p:cNvPicPr>
            <a:picLocks noChangeAspect="1" noChangeArrowheads="1"/>
          </p:cNvPicPr>
          <p:nvPr/>
        </p:nvPicPr>
        <p:blipFill>
          <a:blip r:embed="rId14"/>
          <a:srcRect/>
          <a:stretch>
            <a:fillRect/>
          </a:stretch>
        </p:blipFill>
        <p:spPr bwMode="auto">
          <a:xfrm>
            <a:off x="0" y="6224588"/>
            <a:ext cx="9145588" cy="633412"/>
          </a:xfrm>
          <a:prstGeom prst="rect">
            <a:avLst/>
          </a:prstGeom>
          <a:noFill/>
          <a:ln w="9525">
            <a:noFill/>
            <a:miter lim="800000"/>
            <a:headEnd/>
            <a:tailEnd/>
          </a:ln>
        </p:spPr>
      </p:pic>
      <p:sp>
        <p:nvSpPr>
          <p:cNvPr id="130102" name="Text Box 54"/>
          <p:cNvSpPr txBox="1">
            <a:spLocks noChangeArrowheads="1"/>
          </p:cNvSpPr>
          <p:nvPr/>
        </p:nvSpPr>
        <p:spPr bwMode="auto">
          <a:xfrm>
            <a:off x="0" y="6507163"/>
            <a:ext cx="447675" cy="350837"/>
          </a:xfrm>
          <a:prstGeom prst="rect">
            <a:avLst/>
          </a:prstGeom>
          <a:noFill/>
          <a:ln w="9525">
            <a:noFill/>
            <a:miter lim="800000"/>
            <a:headEnd/>
            <a:tailEnd/>
          </a:ln>
          <a:effectLst/>
        </p:spPr>
        <p:txBody>
          <a:bodyPr wrap="none">
            <a:spAutoFit/>
          </a:bodyPr>
          <a:lstStyle/>
          <a:p>
            <a:pPr>
              <a:defRPr/>
            </a:pPr>
            <a:fld id="{0473AE79-3A97-4952-A767-956970E5CC0D}" type="slidenum">
              <a:rPr lang="en-US" sz="1700">
                <a:solidFill>
                  <a:schemeClr val="bg1"/>
                </a:solidFill>
                <a:latin typeface="Arial" pitchFamily="34" charset="0"/>
              </a:rPr>
              <a:pPr>
                <a:defRPr/>
              </a:pPr>
              <a:t>‹#›</a:t>
            </a:fld>
            <a:endParaRPr lang="en-US" sz="170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9" r:id="rId12"/>
  </p:sldLayoutIdLst>
  <p:txStyles>
    <p:titleStyle>
      <a:lvl1pPr algn="l" rtl="0" eaLnBrk="0" fontAlgn="base" hangingPunct="0">
        <a:lnSpc>
          <a:spcPts val="2700"/>
        </a:lnSpc>
        <a:spcBef>
          <a:spcPct val="0"/>
        </a:spcBef>
        <a:spcAft>
          <a:spcPct val="0"/>
        </a:spcAft>
        <a:defRPr sz="3200">
          <a:solidFill>
            <a:srgbClr val="013668"/>
          </a:solidFill>
          <a:latin typeface="+mj-lt"/>
          <a:ea typeface="+mj-ea"/>
          <a:cs typeface="+mj-cs"/>
        </a:defRPr>
      </a:lvl1pPr>
      <a:lvl2pPr algn="l" rtl="0" eaLnBrk="0" fontAlgn="base" hangingPunct="0">
        <a:lnSpc>
          <a:spcPts val="2700"/>
        </a:lnSpc>
        <a:spcBef>
          <a:spcPct val="0"/>
        </a:spcBef>
        <a:spcAft>
          <a:spcPct val="0"/>
        </a:spcAft>
        <a:defRPr sz="3200">
          <a:solidFill>
            <a:srgbClr val="013668"/>
          </a:solidFill>
          <a:latin typeface="Arial" pitchFamily="34" charset="0"/>
        </a:defRPr>
      </a:lvl2pPr>
      <a:lvl3pPr algn="l" rtl="0" eaLnBrk="0" fontAlgn="base" hangingPunct="0">
        <a:lnSpc>
          <a:spcPts val="2700"/>
        </a:lnSpc>
        <a:spcBef>
          <a:spcPct val="0"/>
        </a:spcBef>
        <a:spcAft>
          <a:spcPct val="0"/>
        </a:spcAft>
        <a:defRPr sz="3200">
          <a:solidFill>
            <a:srgbClr val="013668"/>
          </a:solidFill>
          <a:latin typeface="Arial" pitchFamily="34" charset="0"/>
        </a:defRPr>
      </a:lvl3pPr>
      <a:lvl4pPr algn="l" rtl="0" eaLnBrk="0" fontAlgn="base" hangingPunct="0">
        <a:lnSpc>
          <a:spcPts val="2700"/>
        </a:lnSpc>
        <a:spcBef>
          <a:spcPct val="0"/>
        </a:spcBef>
        <a:spcAft>
          <a:spcPct val="0"/>
        </a:spcAft>
        <a:defRPr sz="3200">
          <a:solidFill>
            <a:srgbClr val="013668"/>
          </a:solidFill>
          <a:latin typeface="Arial" pitchFamily="34" charset="0"/>
        </a:defRPr>
      </a:lvl4pPr>
      <a:lvl5pPr algn="l" rtl="0" eaLnBrk="0" fontAlgn="base" hangingPunct="0">
        <a:lnSpc>
          <a:spcPts val="2700"/>
        </a:lnSpc>
        <a:spcBef>
          <a:spcPct val="0"/>
        </a:spcBef>
        <a:spcAft>
          <a:spcPct val="0"/>
        </a:spcAft>
        <a:defRPr sz="3200">
          <a:solidFill>
            <a:srgbClr val="013668"/>
          </a:solidFill>
          <a:latin typeface="Arial" pitchFamily="34" charset="0"/>
        </a:defRPr>
      </a:lvl5pPr>
      <a:lvl6pPr marL="457200" algn="l" rtl="0" fontAlgn="base">
        <a:lnSpc>
          <a:spcPts val="2700"/>
        </a:lnSpc>
        <a:spcBef>
          <a:spcPct val="0"/>
        </a:spcBef>
        <a:spcAft>
          <a:spcPct val="0"/>
        </a:spcAft>
        <a:defRPr sz="3200">
          <a:solidFill>
            <a:srgbClr val="013668"/>
          </a:solidFill>
          <a:latin typeface="Arial" pitchFamily="34" charset="0"/>
        </a:defRPr>
      </a:lvl6pPr>
      <a:lvl7pPr marL="914400" algn="l" rtl="0" fontAlgn="base">
        <a:lnSpc>
          <a:spcPts val="2700"/>
        </a:lnSpc>
        <a:spcBef>
          <a:spcPct val="0"/>
        </a:spcBef>
        <a:spcAft>
          <a:spcPct val="0"/>
        </a:spcAft>
        <a:defRPr sz="3200">
          <a:solidFill>
            <a:srgbClr val="013668"/>
          </a:solidFill>
          <a:latin typeface="Arial" pitchFamily="34" charset="0"/>
        </a:defRPr>
      </a:lvl7pPr>
      <a:lvl8pPr marL="1371600" algn="l" rtl="0" fontAlgn="base">
        <a:lnSpc>
          <a:spcPts val="2700"/>
        </a:lnSpc>
        <a:spcBef>
          <a:spcPct val="0"/>
        </a:spcBef>
        <a:spcAft>
          <a:spcPct val="0"/>
        </a:spcAft>
        <a:defRPr sz="3200">
          <a:solidFill>
            <a:srgbClr val="013668"/>
          </a:solidFill>
          <a:latin typeface="Arial" pitchFamily="34" charset="0"/>
        </a:defRPr>
      </a:lvl8pPr>
      <a:lvl9pPr marL="1828800" algn="l" rtl="0" fontAlgn="base">
        <a:lnSpc>
          <a:spcPts val="2700"/>
        </a:lnSpc>
        <a:spcBef>
          <a:spcPct val="0"/>
        </a:spcBef>
        <a:spcAft>
          <a:spcPct val="0"/>
        </a:spcAft>
        <a:defRPr sz="3200">
          <a:solidFill>
            <a:srgbClr val="013668"/>
          </a:solidFill>
          <a:latin typeface="Arial" pitchFamily="34" charset="0"/>
        </a:defRPr>
      </a:lvl9pPr>
    </p:titleStyle>
    <p:bodyStyle>
      <a:lvl1pPr marL="342900" indent="-342900" algn="l" rtl="0" eaLnBrk="0" fontAlgn="base" hangingPunct="0">
        <a:lnSpc>
          <a:spcPts val="2600"/>
        </a:lnSpc>
        <a:spcBef>
          <a:spcPts val="900"/>
        </a:spcBef>
        <a:spcAft>
          <a:spcPct val="0"/>
        </a:spcAft>
        <a:buClr>
          <a:schemeClr val="accent1"/>
        </a:buClr>
        <a:buFont typeface="Times" pitchFamily="18" charset="0"/>
        <a:defRPr sz="2000">
          <a:solidFill>
            <a:srgbClr val="013668"/>
          </a:solidFill>
          <a:latin typeface="+mn-lt"/>
          <a:ea typeface="+mn-ea"/>
          <a:cs typeface="+mn-cs"/>
        </a:defRPr>
      </a:lvl1pPr>
      <a:lvl2pPr marL="458788" indent="-230188" algn="l" rtl="0" eaLnBrk="0" fontAlgn="base" hangingPunct="0">
        <a:lnSpc>
          <a:spcPts val="2600"/>
        </a:lnSpc>
        <a:spcBef>
          <a:spcPts val="900"/>
        </a:spcBef>
        <a:spcAft>
          <a:spcPct val="0"/>
        </a:spcAft>
        <a:buClr>
          <a:srgbClr val="013668"/>
        </a:buClr>
        <a:buSzPct val="120000"/>
        <a:buFont typeface="Wingdings" pitchFamily="2" charset="2"/>
        <a:buChar char="§"/>
        <a:defRPr sz="2000">
          <a:solidFill>
            <a:srgbClr val="013668"/>
          </a:solidFill>
          <a:latin typeface="+mn-lt"/>
        </a:defRPr>
      </a:lvl2pPr>
      <a:lvl3pPr marL="801688" indent="-228600" algn="l" rtl="0" eaLnBrk="0" fontAlgn="base" hangingPunct="0">
        <a:lnSpc>
          <a:spcPts val="2600"/>
        </a:lnSpc>
        <a:spcBef>
          <a:spcPts val="900"/>
        </a:spcBef>
        <a:spcAft>
          <a:spcPct val="0"/>
        </a:spcAft>
        <a:buClr>
          <a:srgbClr val="013668"/>
        </a:buClr>
        <a:buSzPct val="110000"/>
        <a:buFont typeface="Times" pitchFamily="18" charset="0"/>
        <a:buChar char="–"/>
        <a:defRPr sz="2000">
          <a:solidFill>
            <a:srgbClr val="013668"/>
          </a:solidFill>
          <a:latin typeface="+mn-lt"/>
        </a:defRPr>
      </a:lvl3pPr>
      <a:lvl4pPr marL="1146175" indent="-230188" algn="l" rtl="0" eaLnBrk="0" fontAlgn="base" hangingPunct="0">
        <a:lnSpc>
          <a:spcPts val="2600"/>
        </a:lnSpc>
        <a:spcBef>
          <a:spcPts val="900"/>
        </a:spcBef>
        <a:spcAft>
          <a:spcPct val="0"/>
        </a:spcAft>
        <a:buClr>
          <a:srgbClr val="013668"/>
        </a:buClr>
        <a:buFont typeface="Times" pitchFamily="18" charset="0"/>
        <a:buChar char="•"/>
        <a:defRPr sz="2000">
          <a:solidFill>
            <a:srgbClr val="013668"/>
          </a:solidFill>
          <a:latin typeface="+mn-lt"/>
        </a:defRPr>
      </a:lvl4pPr>
      <a:lvl5pPr marL="1489075" indent="-228600" algn="l" rtl="0" eaLnBrk="0" fontAlgn="base" hangingPunct="0">
        <a:lnSpc>
          <a:spcPts val="2600"/>
        </a:lnSpc>
        <a:spcBef>
          <a:spcPts val="900"/>
        </a:spcBef>
        <a:spcAft>
          <a:spcPct val="0"/>
        </a:spcAft>
        <a:buClr>
          <a:srgbClr val="013668"/>
        </a:buClr>
        <a:buSzPct val="75000"/>
        <a:buChar char="*"/>
        <a:defRPr sz="2000">
          <a:solidFill>
            <a:srgbClr val="013668"/>
          </a:solidFill>
          <a:latin typeface="+mn-lt"/>
        </a:defRPr>
      </a:lvl5pPr>
      <a:lvl6pPr marL="1946275" indent="-228600" algn="l" rtl="0" fontAlgn="base">
        <a:lnSpc>
          <a:spcPts val="2600"/>
        </a:lnSpc>
        <a:spcBef>
          <a:spcPts val="900"/>
        </a:spcBef>
        <a:spcAft>
          <a:spcPct val="0"/>
        </a:spcAft>
        <a:buClr>
          <a:srgbClr val="013668"/>
        </a:buClr>
        <a:buSzPct val="75000"/>
        <a:buChar char="*"/>
        <a:defRPr sz="2000">
          <a:solidFill>
            <a:srgbClr val="013668"/>
          </a:solidFill>
          <a:latin typeface="+mn-lt"/>
        </a:defRPr>
      </a:lvl6pPr>
      <a:lvl7pPr marL="2403475" indent="-228600" algn="l" rtl="0" fontAlgn="base">
        <a:lnSpc>
          <a:spcPts val="2600"/>
        </a:lnSpc>
        <a:spcBef>
          <a:spcPts val="900"/>
        </a:spcBef>
        <a:spcAft>
          <a:spcPct val="0"/>
        </a:spcAft>
        <a:buClr>
          <a:srgbClr val="013668"/>
        </a:buClr>
        <a:buSzPct val="75000"/>
        <a:buChar char="*"/>
        <a:defRPr sz="2000">
          <a:solidFill>
            <a:srgbClr val="013668"/>
          </a:solidFill>
          <a:latin typeface="+mn-lt"/>
        </a:defRPr>
      </a:lvl7pPr>
      <a:lvl8pPr marL="2860675" indent="-228600" algn="l" rtl="0" fontAlgn="base">
        <a:lnSpc>
          <a:spcPts val="2600"/>
        </a:lnSpc>
        <a:spcBef>
          <a:spcPts val="900"/>
        </a:spcBef>
        <a:spcAft>
          <a:spcPct val="0"/>
        </a:spcAft>
        <a:buClr>
          <a:srgbClr val="013668"/>
        </a:buClr>
        <a:buSzPct val="75000"/>
        <a:buChar char="*"/>
        <a:defRPr sz="2000">
          <a:solidFill>
            <a:srgbClr val="013668"/>
          </a:solidFill>
          <a:latin typeface="+mn-lt"/>
        </a:defRPr>
      </a:lvl8pPr>
      <a:lvl9pPr marL="3317875" indent="-228600" algn="l" rtl="0" fontAlgn="base">
        <a:lnSpc>
          <a:spcPts val="2600"/>
        </a:lnSpc>
        <a:spcBef>
          <a:spcPts val="900"/>
        </a:spcBef>
        <a:spcAft>
          <a:spcPct val="0"/>
        </a:spcAft>
        <a:buClr>
          <a:srgbClr val="013668"/>
        </a:buClr>
        <a:buSzPct val="75000"/>
        <a:buChar char="*"/>
        <a:defRPr sz="2000">
          <a:solidFill>
            <a:srgbClr val="01366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3200" dirty="0" smtClean="0"/>
              <a:t>2009 Integrated Resource Plan Summary</a:t>
            </a:r>
          </a:p>
        </p:txBody>
      </p:sp>
      <p:sp>
        <p:nvSpPr>
          <p:cNvPr id="3075" name="Rectangle 3"/>
          <p:cNvSpPr>
            <a:spLocks noGrp="1" noChangeArrowheads="1"/>
          </p:cNvSpPr>
          <p:nvPr>
            <p:ph type="subTitle" idx="1"/>
          </p:nvPr>
        </p:nvSpPr>
        <p:spPr>
          <a:xfrm>
            <a:off x="838200" y="3200400"/>
            <a:ext cx="6400800" cy="1905000"/>
          </a:xfrm>
        </p:spPr>
        <p:txBody>
          <a:bodyPr/>
          <a:lstStyle/>
          <a:p>
            <a:pPr marL="0" indent="0" eaLnBrk="1" hangingPunct="1"/>
            <a:r>
              <a:rPr lang="en-US" sz="2000" dirty="0" smtClean="0"/>
              <a:t>Washington Utilities and Transportation Commission</a:t>
            </a:r>
          </a:p>
          <a:p>
            <a:pPr marL="0" indent="0" eaLnBrk="1" hangingPunct="1"/>
            <a:r>
              <a:rPr lang="en-US" sz="2000" dirty="0" smtClean="0"/>
              <a:t>February 25, 2010</a:t>
            </a:r>
          </a:p>
          <a:p>
            <a:pPr marL="0" indent="0" eaLnBrk="1" hangingPunct="1"/>
            <a:endParaRPr lang="en-US" sz="1600" dirty="0" smtClean="0"/>
          </a:p>
          <a:p>
            <a:pPr marL="0" indent="0" eaLnBrk="1" hangingPunct="1"/>
            <a:endParaRPr lang="en-US" sz="1600" dirty="0" smtClean="0"/>
          </a:p>
          <a:p>
            <a:pPr marL="0" indent="0" eaLnBrk="1" hangingPunct="1"/>
            <a:endParaRPr lang="en-US" sz="1400" dirty="0" smtClean="0"/>
          </a:p>
          <a:p>
            <a:pPr marL="0" indent="0" eaLnBrk="1" hangingPunct="1"/>
            <a:r>
              <a:rPr lang="en-US" sz="1400" dirty="0" smtClean="0"/>
              <a:t>clint.kalich@avistacorp.com, 509.495.4532</a:t>
            </a:r>
          </a:p>
          <a:p>
            <a:pPr marL="0" indent="0" eaLnBrk="1" hangingPunct="1"/>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 Overview</a:t>
            </a:r>
            <a:endParaRPr lang="en-US" dirty="0"/>
          </a:p>
        </p:txBody>
      </p:sp>
      <p:sp>
        <p:nvSpPr>
          <p:cNvPr id="3" name="Content Placeholder 2"/>
          <p:cNvSpPr>
            <a:spLocks noGrp="1"/>
          </p:cNvSpPr>
          <p:nvPr>
            <p:ph idx="1"/>
          </p:nvPr>
        </p:nvSpPr>
        <p:spPr>
          <a:xfrm>
            <a:off x="609600" y="1333500"/>
            <a:ext cx="4114800" cy="4559300"/>
          </a:xfrm>
        </p:spPr>
        <p:txBody>
          <a:bodyPr/>
          <a:lstStyle/>
          <a:p>
            <a:r>
              <a:rPr lang="en-US" dirty="0" err="1" smtClean="0"/>
              <a:t>Avista</a:t>
            </a:r>
            <a:r>
              <a:rPr lang="en-US" dirty="0" smtClean="0"/>
              <a:t> has continuously provided energy efficiency programs since 1978</a:t>
            </a:r>
          </a:p>
          <a:p>
            <a:r>
              <a:rPr lang="en-US" dirty="0" smtClean="0"/>
              <a:t>About 10% of the Company’s load is served by energy efficiency</a:t>
            </a:r>
          </a:p>
          <a:p>
            <a:r>
              <a:rPr lang="en-US" dirty="0" smtClean="0"/>
              <a:t>Approximately 3,000 energy efficiency measures were evaluated in this IRP</a:t>
            </a:r>
          </a:p>
          <a:p>
            <a:r>
              <a:rPr lang="en-US" dirty="0" smtClean="0"/>
              <a:t>7.5 </a:t>
            </a:r>
            <a:r>
              <a:rPr lang="en-US" dirty="0" err="1" smtClean="0"/>
              <a:t>aMW</a:t>
            </a:r>
            <a:r>
              <a:rPr lang="en-US" dirty="0" smtClean="0"/>
              <a:t> of local and 2.9 </a:t>
            </a:r>
            <a:r>
              <a:rPr lang="en-US" dirty="0" err="1" smtClean="0"/>
              <a:t>aMW</a:t>
            </a:r>
            <a:r>
              <a:rPr lang="en-US" dirty="0" smtClean="0"/>
              <a:t> of regional energy efficiency is expected to be acquired in 2010</a:t>
            </a:r>
          </a:p>
          <a:p>
            <a:r>
              <a:rPr lang="en-US" dirty="0" smtClean="0"/>
              <a:t>Conservation additions provide 26% of new supplies through 2020</a:t>
            </a:r>
          </a:p>
          <a:p>
            <a:endParaRPr lang="en-US" dirty="0" smtClean="0"/>
          </a:p>
          <a:p>
            <a:endParaRPr lang="en-US" dirty="0" smtClean="0"/>
          </a:p>
          <a:p>
            <a:endParaRPr lang="en-US" dirty="0"/>
          </a:p>
        </p:txBody>
      </p:sp>
      <p:graphicFrame>
        <p:nvGraphicFramePr>
          <p:cNvPr id="4" name="Content Placeholder 3"/>
          <p:cNvGraphicFramePr>
            <a:graphicFrameLocks/>
          </p:cNvGraphicFramePr>
          <p:nvPr/>
        </p:nvGraphicFramePr>
        <p:xfrm>
          <a:off x="5105400" y="1676400"/>
          <a:ext cx="3543300" cy="3352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 Delivery Mechanisms</a:t>
            </a:r>
            <a:endParaRPr lang="en-US" dirty="0"/>
          </a:p>
        </p:txBody>
      </p:sp>
      <p:sp>
        <p:nvSpPr>
          <p:cNvPr id="3" name="Content Placeholder 2"/>
          <p:cNvSpPr>
            <a:spLocks noGrp="1"/>
          </p:cNvSpPr>
          <p:nvPr>
            <p:ph idx="1"/>
          </p:nvPr>
        </p:nvSpPr>
        <p:spPr>
          <a:xfrm>
            <a:off x="1003300" y="1536700"/>
            <a:ext cx="6235700" cy="4559300"/>
          </a:xfrm>
        </p:spPr>
        <p:txBody>
          <a:bodyPr/>
          <a:lstStyle/>
          <a:p>
            <a:pPr marL="0" indent="0" eaLnBrk="1" hangingPunct="1"/>
            <a:r>
              <a:rPr lang="en-US" dirty="0" smtClean="0"/>
              <a:t>Standard Offers (“Prescriptive”) for residential &amp; small commercial customers through mass marketing</a:t>
            </a:r>
          </a:p>
          <a:p>
            <a:pPr marL="0" indent="0" eaLnBrk="1" hangingPunct="1"/>
            <a:r>
              <a:rPr lang="en-US" dirty="0" smtClean="0"/>
              <a:t>Custom (“Site Specific”) for commercial &amp;industrial customers with one point of contact through our Account Executive Team</a:t>
            </a:r>
          </a:p>
          <a:p>
            <a:pPr marL="0" indent="0" eaLnBrk="1" hangingPunct="1"/>
            <a:r>
              <a:rPr lang="en-US" dirty="0" smtClean="0"/>
              <a:t>Low Income through community action agencies</a:t>
            </a:r>
          </a:p>
          <a:p>
            <a:pPr marL="0" indent="0" eaLnBrk="1" hangingPunct="1"/>
            <a:r>
              <a:rPr lang="en-US" dirty="0" smtClean="0"/>
              <a:t>Regional through the NW Energy Efficiency Alliance</a:t>
            </a:r>
          </a:p>
          <a:p>
            <a:pPr marL="0" indent="0" eaLnBrk="1" hangingPunct="1"/>
            <a:r>
              <a:rPr lang="en-US" dirty="0" smtClean="0"/>
              <a:t>Special projects—RFPs, Pilot Programs, etc.</a:t>
            </a:r>
          </a:p>
          <a:p>
            <a:pPr marL="0" indent="0" eaLnBrk="1" hangingPunct="1"/>
            <a:r>
              <a:rPr lang="en-US" dirty="0" smtClean="0"/>
              <a:t>Promotion of Codes and Standards</a:t>
            </a:r>
          </a:p>
          <a:p>
            <a:endParaRPr lang="en-US" dirty="0"/>
          </a:p>
        </p:txBody>
      </p:sp>
      <p:pic>
        <p:nvPicPr>
          <p:cNvPr id="4" name="Picture 12"/>
          <p:cNvPicPr>
            <a:picLocks noChangeAspect="1" noChangeArrowheads="1"/>
          </p:cNvPicPr>
          <p:nvPr/>
        </p:nvPicPr>
        <p:blipFill>
          <a:blip r:embed="rId2"/>
          <a:srcRect/>
          <a:stretch>
            <a:fillRect/>
          </a:stretch>
        </p:blipFill>
        <p:spPr bwMode="auto">
          <a:xfrm>
            <a:off x="7467600" y="1752600"/>
            <a:ext cx="1025525" cy="1439863"/>
          </a:xfrm>
          <a:prstGeom prst="rect">
            <a:avLst/>
          </a:prstGeom>
          <a:noFill/>
          <a:ln w="9525">
            <a:solidFill>
              <a:schemeClr val="bg2"/>
            </a:solidFill>
            <a:miter lim="800000"/>
            <a:headEnd/>
            <a:tailEnd/>
          </a:ln>
        </p:spPr>
      </p:pic>
      <p:pic>
        <p:nvPicPr>
          <p:cNvPr id="5" name="Picture 5" descr="logo"/>
          <p:cNvPicPr>
            <a:picLocks noChangeAspect="1" noChangeArrowheads="1"/>
          </p:cNvPicPr>
          <p:nvPr/>
        </p:nvPicPr>
        <p:blipFill>
          <a:blip r:embed="rId3"/>
          <a:srcRect/>
          <a:stretch>
            <a:fillRect/>
          </a:stretch>
        </p:blipFill>
        <p:spPr bwMode="auto">
          <a:xfrm>
            <a:off x="7391400" y="3649639"/>
            <a:ext cx="1514475" cy="904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 </a:t>
            </a:r>
            <a:r>
              <a:rPr lang="en-US" smtClean="0"/>
              <a:t>2010 Initiatives</a:t>
            </a:r>
            <a:endParaRPr lang="en-US" dirty="0"/>
          </a:p>
        </p:txBody>
      </p:sp>
      <p:sp>
        <p:nvSpPr>
          <p:cNvPr id="3" name="Content Placeholder 2"/>
          <p:cNvSpPr>
            <a:spLocks noGrp="1"/>
          </p:cNvSpPr>
          <p:nvPr>
            <p:ph idx="1"/>
          </p:nvPr>
        </p:nvSpPr>
        <p:spPr>
          <a:xfrm>
            <a:off x="990600" y="1371600"/>
            <a:ext cx="3606800" cy="4559300"/>
          </a:xfrm>
        </p:spPr>
        <p:txBody>
          <a:bodyPr/>
          <a:lstStyle/>
          <a:p>
            <a:r>
              <a:rPr lang="en-US" dirty="0" smtClean="0"/>
              <a:t>Compliance with targets (re new WAC 480-109 aka Renewable Portfolio Standards)</a:t>
            </a:r>
          </a:p>
          <a:p>
            <a:r>
              <a:rPr lang="en-US" dirty="0" smtClean="0"/>
              <a:t>American Recovery and Reinvestment Act (ARRA) projects</a:t>
            </a:r>
          </a:p>
          <a:p>
            <a:r>
              <a:rPr lang="en-US" dirty="0" smtClean="0"/>
              <a:t>	o	In-home energy audits</a:t>
            </a:r>
          </a:p>
          <a:p>
            <a:r>
              <a:rPr lang="en-US" dirty="0" smtClean="0"/>
              <a:t>	o	Revolving loan funds</a:t>
            </a:r>
          </a:p>
          <a:p>
            <a:r>
              <a:rPr lang="en-US" dirty="0" smtClean="0"/>
              <a:t>Execute new Evaluation, Measurement and Verification (EM&amp;V) protocols</a:t>
            </a:r>
            <a:endParaRPr lang="en-US" dirty="0"/>
          </a:p>
        </p:txBody>
      </p:sp>
      <p:pic>
        <p:nvPicPr>
          <p:cNvPr id="4" name="Picture 4"/>
          <p:cNvPicPr>
            <a:picLocks noChangeAspect="1" noChangeArrowheads="1"/>
          </p:cNvPicPr>
          <p:nvPr/>
        </p:nvPicPr>
        <p:blipFill>
          <a:blip r:embed="rId2"/>
          <a:srcRect/>
          <a:stretch>
            <a:fillRect/>
          </a:stretch>
        </p:blipFill>
        <p:spPr bwMode="auto">
          <a:xfrm>
            <a:off x="4572000" y="1752600"/>
            <a:ext cx="4267200" cy="33083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90600" y="457200"/>
            <a:ext cx="7696200" cy="685800"/>
          </a:xfrm>
        </p:spPr>
        <p:txBody>
          <a:bodyPr/>
          <a:lstStyle/>
          <a:p>
            <a:r>
              <a:rPr lang="en-US" dirty="0" smtClean="0"/>
              <a:t>Energy Conservation</a:t>
            </a:r>
          </a:p>
        </p:txBody>
      </p:sp>
      <p:sp>
        <p:nvSpPr>
          <p:cNvPr id="13" name="Rectangle 12"/>
          <p:cNvSpPr/>
          <p:nvPr/>
        </p:nvSpPr>
        <p:spPr>
          <a:xfrm rot="19789944">
            <a:off x="3081401" y="3752568"/>
            <a:ext cx="982961" cy="246221"/>
          </a:xfrm>
          <a:prstGeom prst="rect">
            <a:avLst/>
          </a:prstGeom>
        </p:spPr>
        <p:txBody>
          <a:bodyPr wrap="none">
            <a:spAutoFit/>
          </a:bodyPr>
          <a:lstStyle/>
          <a:p>
            <a:r>
              <a:rPr lang="en-US" sz="1000" dirty="0" smtClean="0">
                <a:solidFill>
                  <a:schemeClr val="bg1"/>
                </a:solidFill>
              </a:rPr>
              <a:t>AARG = 1.5%</a:t>
            </a:r>
            <a:endParaRPr lang="en-US" sz="1000" dirty="0">
              <a:solidFill>
                <a:schemeClr val="bg1"/>
              </a:solidFill>
            </a:endParaRPr>
          </a:p>
        </p:txBody>
      </p:sp>
      <p:sp>
        <p:nvSpPr>
          <p:cNvPr id="14" name="Rectangle 13"/>
          <p:cNvSpPr/>
          <p:nvPr/>
        </p:nvSpPr>
        <p:spPr>
          <a:xfrm rot="19789944">
            <a:off x="4833999" y="2821110"/>
            <a:ext cx="982961" cy="246221"/>
          </a:xfrm>
          <a:prstGeom prst="rect">
            <a:avLst/>
          </a:prstGeom>
        </p:spPr>
        <p:txBody>
          <a:bodyPr wrap="none">
            <a:spAutoFit/>
          </a:bodyPr>
          <a:lstStyle/>
          <a:p>
            <a:r>
              <a:rPr lang="en-US" sz="1000" dirty="0" smtClean="0">
                <a:solidFill>
                  <a:schemeClr val="bg1"/>
                </a:solidFill>
              </a:rPr>
              <a:t>AARG = 1.5%</a:t>
            </a:r>
            <a:endParaRPr lang="en-US" sz="1000" dirty="0">
              <a:solidFill>
                <a:schemeClr val="bg1"/>
              </a:solidFill>
            </a:endParaRPr>
          </a:p>
        </p:txBody>
      </p:sp>
      <p:sp>
        <p:nvSpPr>
          <p:cNvPr id="7" name="TextBox 6"/>
          <p:cNvSpPr txBox="1"/>
          <p:nvPr/>
        </p:nvSpPr>
        <p:spPr>
          <a:xfrm>
            <a:off x="1295400" y="5065693"/>
            <a:ext cx="6838667" cy="954107"/>
          </a:xfrm>
          <a:prstGeom prst="rect">
            <a:avLst/>
          </a:prstGeom>
          <a:noFill/>
        </p:spPr>
        <p:txBody>
          <a:bodyPr wrap="none" rtlCol="0">
            <a:spAutoFit/>
          </a:bodyPr>
          <a:lstStyle/>
          <a:p>
            <a:r>
              <a:rPr lang="en-US" sz="1400" dirty="0" smtClean="0"/>
              <a:t>2009 IRP identifies more conservation potential than 2007 IRP</a:t>
            </a:r>
          </a:p>
          <a:p>
            <a:r>
              <a:rPr lang="en-US" sz="1400" dirty="0" smtClean="0"/>
              <a:t>More than 3,0000 energy efficiency measures were evaluated for the 2009 IRP</a:t>
            </a:r>
          </a:p>
          <a:p>
            <a:r>
              <a:rPr lang="en-US" sz="1400" dirty="0" smtClean="0"/>
              <a:t>By end of IRP forecast, nearly 20% of load is being met with conservation resources</a:t>
            </a:r>
          </a:p>
          <a:p>
            <a:r>
              <a:rPr lang="en-US" sz="1400" dirty="0" smtClean="0"/>
              <a:t>26% of load growth is met by conservation resources</a:t>
            </a:r>
            <a:endParaRPr lang="en-US" sz="1400" dirty="0"/>
          </a:p>
        </p:txBody>
      </p:sp>
      <p:pic>
        <p:nvPicPr>
          <p:cNvPr id="2050" name="Picture 2"/>
          <p:cNvPicPr>
            <a:picLocks noChangeAspect="1" noChangeArrowheads="1"/>
          </p:cNvPicPr>
          <p:nvPr/>
        </p:nvPicPr>
        <p:blipFill>
          <a:blip r:embed="rId2"/>
          <a:srcRect/>
          <a:stretch>
            <a:fillRect/>
          </a:stretch>
        </p:blipFill>
        <p:spPr bwMode="auto">
          <a:xfrm>
            <a:off x="1050774" y="1257300"/>
            <a:ext cx="6783539" cy="3743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04800"/>
            <a:ext cx="7696200" cy="762000"/>
          </a:xfrm>
        </p:spPr>
        <p:txBody>
          <a:bodyPr/>
          <a:lstStyle/>
          <a:p>
            <a:pPr eaLnBrk="1" hangingPunct="1"/>
            <a:r>
              <a:rPr lang="en-US" sz="3200" smtClean="0"/>
              <a:t>Avista Resources and Upgrades</a:t>
            </a:r>
          </a:p>
        </p:txBody>
      </p:sp>
      <p:sp>
        <p:nvSpPr>
          <p:cNvPr id="7171" name="Rectangle 3"/>
          <p:cNvSpPr>
            <a:spLocks noGrp="1" noChangeArrowheads="1"/>
          </p:cNvSpPr>
          <p:nvPr>
            <p:ph type="body" idx="1"/>
          </p:nvPr>
        </p:nvSpPr>
        <p:spPr>
          <a:xfrm>
            <a:off x="533400" y="1371600"/>
            <a:ext cx="8305800" cy="4724400"/>
          </a:xfrm>
        </p:spPr>
        <p:txBody>
          <a:bodyPr/>
          <a:lstStyle/>
          <a:p>
            <a:pPr marL="381000" indent="-381000" eaLnBrk="1" hangingPunct="1">
              <a:spcBef>
                <a:spcPts val="600"/>
              </a:spcBef>
              <a:buFont typeface="Wingdings" pitchFamily="2" charset="2"/>
              <a:buNone/>
            </a:pPr>
            <a:r>
              <a:rPr lang="en-US" b="1" smtClean="0">
                <a:cs typeface="Arial" charset="0"/>
              </a:rPr>
              <a:t>Hydro resources included as resource options</a:t>
            </a:r>
          </a:p>
          <a:p>
            <a:pPr marL="381000" indent="-381000" eaLnBrk="1" hangingPunct="1">
              <a:spcBef>
                <a:spcPts val="600"/>
              </a:spcBef>
              <a:buFont typeface="Wingdings" pitchFamily="2" charset="2"/>
              <a:buChar char="§"/>
            </a:pPr>
            <a:r>
              <a:rPr lang="en-US" smtClean="0">
                <a:cs typeface="Arial" charset="0"/>
              </a:rPr>
              <a:t>Little Falls Unit #1 – 4 Upgrades</a:t>
            </a:r>
          </a:p>
          <a:p>
            <a:pPr marL="381000" indent="-381000" eaLnBrk="1" hangingPunct="1">
              <a:spcBef>
                <a:spcPts val="600"/>
              </a:spcBef>
              <a:buFont typeface="Wingdings" pitchFamily="2" charset="2"/>
              <a:buChar char="§"/>
            </a:pPr>
            <a:r>
              <a:rPr lang="en-US" smtClean="0">
                <a:cs typeface="Arial" charset="0"/>
              </a:rPr>
              <a:t>Post Falls Unit #6 Upgrade</a:t>
            </a:r>
          </a:p>
          <a:p>
            <a:pPr marL="381000" indent="-381000" eaLnBrk="1" hangingPunct="1">
              <a:spcBef>
                <a:spcPts val="600"/>
              </a:spcBef>
              <a:buFont typeface="Wingdings" pitchFamily="2" charset="2"/>
              <a:buChar char="§"/>
            </a:pPr>
            <a:r>
              <a:rPr lang="en-US" smtClean="0">
                <a:cs typeface="Arial" charset="0"/>
              </a:rPr>
              <a:t>Upper Falls Upgrade</a:t>
            </a:r>
          </a:p>
          <a:p>
            <a:pPr marL="381000" indent="-381000" eaLnBrk="1" hangingPunct="1">
              <a:spcBef>
                <a:spcPts val="600"/>
              </a:spcBef>
              <a:buFont typeface="Wingdings" pitchFamily="2" charset="2"/>
              <a:buNone/>
            </a:pPr>
            <a:r>
              <a:rPr lang="en-US" b="1" smtClean="0">
                <a:cs typeface="Arial" charset="0"/>
              </a:rPr>
              <a:t>Hydro resources considered for further study</a:t>
            </a:r>
          </a:p>
          <a:p>
            <a:pPr marL="381000" indent="-381000" eaLnBrk="1" hangingPunct="1">
              <a:spcBef>
                <a:spcPts val="600"/>
              </a:spcBef>
              <a:buFont typeface="Wingdings" pitchFamily="2" charset="2"/>
              <a:buChar char="§"/>
            </a:pPr>
            <a:r>
              <a:rPr lang="en-US" smtClean="0">
                <a:cs typeface="Arial" charset="0"/>
              </a:rPr>
              <a:t>Long Lake new unit and new powerhouse</a:t>
            </a:r>
          </a:p>
          <a:p>
            <a:pPr marL="381000" indent="-381000" eaLnBrk="1" hangingPunct="1">
              <a:spcBef>
                <a:spcPts val="600"/>
              </a:spcBef>
              <a:buFont typeface="Wingdings" pitchFamily="2" charset="2"/>
              <a:buChar char="§"/>
            </a:pPr>
            <a:r>
              <a:rPr lang="en-US" smtClean="0">
                <a:cs typeface="Arial" charset="0"/>
              </a:rPr>
              <a:t>Cabinet Gorge #5</a:t>
            </a:r>
          </a:p>
          <a:p>
            <a:pPr marL="381000" indent="-381000" eaLnBrk="1" hangingPunct="1">
              <a:spcBef>
                <a:spcPts val="600"/>
              </a:spcBef>
              <a:buFont typeface="Wingdings" pitchFamily="2" charset="2"/>
              <a:buNone/>
            </a:pPr>
            <a:r>
              <a:rPr lang="en-US" b="1" smtClean="0">
                <a:cs typeface="Arial" charset="0"/>
              </a:rPr>
              <a:t>Scheduled upgrades and resources presently included in the L&amp;R </a:t>
            </a:r>
          </a:p>
          <a:p>
            <a:pPr marL="381000" indent="-381000" eaLnBrk="1" hangingPunct="1">
              <a:spcBef>
                <a:spcPts val="600"/>
              </a:spcBef>
              <a:buFont typeface="Wingdings" pitchFamily="2" charset="2"/>
              <a:buChar char="§"/>
            </a:pPr>
            <a:r>
              <a:rPr lang="en-US" smtClean="0">
                <a:cs typeface="Arial" charset="0"/>
              </a:rPr>
              <a:t>Noxon Rapids Units #1 – 4 Upgrades (2009 – 2012)</a:t>
            </a:r>
          </a:p>
          <a:p>
            <a:pPr marL="381000" indent="-381000" eaLnBrk="1" hangingPunct="1">
              <a:spcBef>
                <a:spcPts val="600"/>
              </a:spcBef>
              <a:buFont typeface="Wingdings" pitchFamily="2" charset="2"/>
              <a:buChar char="§"/>
            </a:pPr>
            <a:r>
              <a:rPr lang="en-US" smtClean="0">
                <a:cs typeface="Arial" charset="0"/>
              </a:rPr>
              <a:t>Lancaster Generation Facility Tolling Agreement (2010)</a:t>
            </a:r>
          </a:p>
          <a:p>
            <a:pPr marL="381000" indent="-381000" eaLnBrk="1" hangingPunct="1">
              <a:spcBef>
                <a:spcPts val="600"/>
              </a:spcBef>
              <a:buFont typeface="Wingdings" pitchFamily="2" charset="2"/>
              <a:buChar char="§"/>
            </a:pPr>
            <a:r>
              <a:rPr lang="en-US" smtClean="0">
                <a:cs typeface="Arial" charset="0"/>
              </a:rPr>
              <a:t>Nine Mile (2012)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Efficient Frontier- Introduction</a:t>
            </a:r>
          </a:p>
        </p:txBody>
      </p:sp>
      <p:sp>
        <p:nvSpPr>
          <p:cNvPr id="181253" name="Line 5"/>
          <p:cNvSpPr>
            <a:spLocks noChangeShapeType="1"/>
          </p:cNvSpPr>
          <p:nvPr/>
        </p:nvSpPr>
        <p:spPr bwMode="auto">
          <a:xfrm flipV="1">
            <a:off x="2133600" y="1981200"/>
            <a:ext cx="0" cy="3048000"/>
          </a:xfrm>
          <a:prstGeom prst="line">
            <a:avLst/>
          </a:prstGeom>
          <a:noFill/>
          <a:ln w="50800">
            <a:solidFill>
              <a:schemeClr val="tx1"/>
            </a:solidFill>
            <a:round/>
            <a:headEnd/>
            <a:tailEnd type="triangle" w="med" len="med"/>
          </a:ln>
          <a:effectLst/>
        </p:spPr>
        <p:txBody>
          <a:bodyPr/>
          <a:lstStyle/>
          <a:p>
            <a:endParaRPr lang="en-US"/>
          </a:p>
        </p:txBody>
      </p:sp>
      <p:sp>
        <p:nvSpPr>
          <p:cNvPr id="181254" name="Line 6"/>
          <p:cNvSpPr>
            <a:spLocks noChangeShapeType="1"/>
          </p:cNvSpPr>
          <p:nvPr/>
        </p:nvSpPr>
        <p:spPr bwMode="auto">
          <a:xfrm flipV="1">
            <a:off x="2133600" y="5029200"/>
            <a:ext cx="5105400" cy="0"/>
          </a:xfrm>
          <a:prstGeom prst="line">
            <a:avLst/>
          </a:prstGeom>
          <a:noFill/>
          <a:ln w="50800">
            <a:solidFill>
              <a:schemeClr val="tx1"/>
            </a:solidFill>
            <a:round/>
            <a:headEnd/>
            <a:tailEnd type="triangle" w="med" len="med"/>
          </a:ln>
          <a:effectLst/>
        </p:spPr>
        <p:txBody>
          <a:bodyPr/>
          <a:lstStyle/>
          <a:p>
            <a:endParaRPr lang="en-US"/>
          </a:p>
        </p:txBody>
      </p:sp>
      <p:sp>
        <p:nvSpPr>
          <p:cNvPr id="181255" name="Text Box 7"/>
          <p:cNvSpPr txBox="1">
            <a:spLocks noChangeArrowheads="1"/>
          </p:cNvSpPr>
          <p:nvPr/>
        </p:nvSpPr>
        <p:spPr bwMode="auto">
          <a:xfrm rot="16200000">
            <a:off x="1466850" y="2343150"/>
            <a:ext cx="587375" cy="320675"/>
          </a:xfrm>
          <a:prstGeom prst="rect">
            <a:avLst/>
          </a:prstGeom>
          <a:noFill/>
          <a:ln w="9525">
            <a:noFill/>
            <a:miter lim="800000"/>
            <a:headEnd/>
            <a:tailEnd/>
          </a:ln>
          <a:effectLst/>
        </p:spPr>
        <p:txBody>
          <a:bodyPr wrap="none">
            <a:spAutoFit/>
          </a:bodyPr>
          <a:lstStyle/>
          <a:p>
            <a:r>
              <a:rPr lang="en-US" b="1"/>
              <a:t>Risk</a:t>
            </a:r>
          </a:p>
        </p:txBody>
      </p:sp>
      <p:sp>
        <p:nvSpPr>
          <p:cNvPr id="181256" name="Text Box 8"/>
          <p:cNvSpPr txBox="1">
            <a:spLocks noChangeArrowheads="1"/>
          </p:cNvSpPr>
          <p:nvPr/>
        </p:nvSpPr>
        <p:spPr bwMode="auto">
          <a:xfrm>
            <a:off x="5943600" y="5257800"/>
            <a:ext cx="1698625" cy="320675"/>
          </a:xfrm>
          <a:prstGeom prst="rect">
            <a:avLst/>
          </a:prstGeom>
          <a:noFill/>
          <a:ln w="9525">
            <a:noFill/>
            <a:miter lim="800000"/>
            <a:headEnd/>
            <a:tailEnd/>
          </a:ln>
          <a:effectLst/>
        </p:spPr>
        <p:txBody>
          <a:bodyPr wrap="none">
            <a:spAutoFit/>
          </a:bodyPr>
          <a:lstStyle/>
          <a:p>
            <a:r>
              <a:rPr lang="en-US" b="1"/>
              <a:t>Expected Return</a:t>
            </a:r>
          </a:p>
        </p:txBody>
      </p:sp>
      <p:sp>
        <p:nvSpPr>
          <p:cNvPr id="181257" name="Freeform 9"/>
          <p:cNvSpPr>
            <a:spLocks/>
          </p:cNvSpPr>
          <p:nvPr/>
        </p:nvSpPr>
        <p:spPr bwMode="auto">
          <a:xfrm>
            <a:off x="2514600" y="2362200"/>
            <a:ext cx="3962400" cy="1981200"/>
          </a:xfrm>
          <a:custGeom>
            <a:avLst/>
            <a:gdLst/>
            <a:ahLst/>
            <a:cxnLst>
              <a:cxn ang="0">
                <a:pos x="0" y="1248"/>
              </a:cxn>
              <a:cxn ang="0">
                <a:pos x="576" y="528"/>
              </a:cxn>
              <a:cxn ang="0">
                <a:pos x="1488" y="96"/>
              </a:cxn>
              <a:cxn ang="0">
                <a:pos x="2496" y="0"/>
              </a:cxn>
            </a:cxnLst>
            <a:rect l="0" t="0" r="r" b="b"/>
            <a:pathLst>
              <a:path w="2496" h="1248">
                <a:moveTo>
                  <a:pt x="0" y="1248"/>
                </a:moveTo>
                <a:cubicBezTo>
                  <a:pt x="164" y="984"/>
                  <a:pt x="328" y="720"/>
                  <a:pt x="576" y="528"/>
                </a:cubicBezTo>
                <a:cubicBezTo>
                  <a:pt x="824" y="336"/>
                  <a:pt x="1168" y="184"/>
                  <a:pt x="1488" y="96"/>
                </a:cubicBezTo>
                <a:cubicBezTo>
                  <a:pt x="1808" y="8"/>
                  <a:pt x="2152" y="4"/>
                  <a:pt x="2496" y="0"/>
                </a:cubicBezTo>
              </a:path>
            </a:pathLst>
          </a:custGeom>
          <a:noFill/>
          <a:ln w="9525">
            <a:solidFill>
              <a:schemeClr val="tx1"/>
            </a:solidFill>
            <a:round/>
            <a:headEnd/>
            <a:tailEnd/>
          </a:ln>
          <a:effectLst/>
        </p:spPr>
        <p:txBody>
          <a:bodyPr/>
          <a:lstStyle/>
          <a:p>
            <a:endParaRPr lang="en-US"/>
          </a:p>
        </p:txBody>
      </p:sp>
      <p:sp>
        <p:nvSpPr>
          <p:cNvPr id="181258" name="Text Box 10"/>
          <p:cNvSpPr txBox="1">
            <a:spLocks noChangeArrowheads="1"/>
          </p:cNvSpPr>
          <p:nvPr/>
        </p:nvSpPr>
        <p:spPr bwMode="auto">
          <a:xfrm>
            <a:off x="6232525" y="2359025"/>
            <a:ext cx="755650" cy="320675"/>
          </a:xfrm>
          <a:prstGeom prst="rect">
            <a:avLst/>
          </a:prstGeom>
          <a:noFill/>
          <a:ln w="9525">
            <a:noFill/>
            <a:miter lim="800000"/>
            <a:headEnd/>
            <a:tailEnd/>
          </a:ln>
          <a:effectLst/>
        </p:spPr>
        <p:txBody>
          <a:bodyPr wrap="none">
            <a:spAutoFit/>
          </a:bodyPr>
          <a:lstStyle/>
          <a:p>
            <a:r>
              <a:rPr lang="en-US"/>
              <a:t>Stocks</a:t>
            </a:r>
          </a:p>
        </p:txBody>
      </p:sp>
      <p:sp>
        <p:nvSpPr>
          <p:cNvPr id="181259" name="Text Box 11"/>
          <p:cNvSpPr txBox="1">
            <a:spLocks noChangeArrowheads="1"/>
          </p:cNvSpPr>
          <p:nvPr/>
        </p:nvSpPr>
        <p:spPr bwMode="auto">
          <a:xfrm>
            <a:off x="3962400" y="2819400"/>
            <a:ext cx="725488" cy="320675"/>
          </a:xfrm>
          <a:prstGeom prst="rect">
            <a:avLst/>
          </a:prstGeom>
          <a:noFill/>
          <a:ln w="9525">
            <a:noFill/>
            <a:miter lim="800000"/>
            <a:headEnd/>
            <a:tailEnd/>
          </a:ln>
          <a:effectLst/>
        </p:spPr>
        <p:txBody>
          <a:bodyPr wrap="none">
            <a:spAutoFit/>
          </a:bodyPr>
          <a:lstStyle/>
          <a:p>
            <a:r>
              <a:rPr lang="en-US"/>
              <a:t>Bonds</a:t>
            </a:r>
          </a:p>
        </p:txBody>
      </p:sp>
      <p:sp>
        <p:nvSpPr>
          <p:cNvPr id="181260" name="Text Box 12"/>
          <p:cNvSpPr txBox="1">
            <a:spLocks noChangeArrowheads="1"/>
          </p:cNvSpPr>
          <p:nvPr/>
        </p:nvSpPr>
        <p:spPr bwMode="auto">
          <a:xfrm>
            <a:off x="2667000" y="4114800"/>
            <a:ext cx="714375" cy="320675"/>
          </a:xfrm>
          <a:prstGeom prst="rect">
            <a:avLst/>
          </a:prstGeom>
          <a:noFill/>
          <a:ln w="9525">
            <a:noFill/>
            <a:miter lim="800000"/>
            <a:headEnd/>
            <a:tailEnd/>
          </a:ln>
          <a:effectLst/>
        </p:spPr>
        <p:txBody>
          <a:bodyPr wrap="none">
            <a:spAutoFit/>
          </a:bodyPr>
          <a:lstStyle/>
          <a:p>
            <a:r>
              <a:rPr lang="en-US"/>
              <a:t>T-Bills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Efficient Frontier- Introduction</a:t>
            </a:r>
          </a:p>
        </p:txBody>
      </p:sp>
      <p:sp>
        <p:nvSpPr>
          <p:cNvPr id="182275" name="Line 3"/>
          <p:cNvSpPr>
            <a:spLocks noChangeShapeType="1"/>
          </p:cNvSpPr>
          <p:nvPr/>
        </p:nvSpPr>
        <p:spPr bwMode="auto">
          <a:xfrm flipV="1">
            <a:off x="2133600" y="1981200"/>
            <a:ext cx="0" cy="3048000"/>
          </a:xfrm>
          <a:prstGeom prst="line">
            <a:avLst/>
          </a:prstGeom>
          <a:noFill/>
          <a:ln w="50800">
            <a:solidFill>
              <a:schemeClr val="tx1"/>
            </a:solidFill>
            <a:round/>
            <a:headEnd/>
            <a:tailEnd type="triangle" w="med" len="med"/>
          </a:ln>
          <a:effectLst/>
        </p:spPr>
        <p:txBody>
          <a:bodyPr/>
          <a:lstStyle/>
          <a:p>
            <a:endParaRPr lang="en-US"/>
          </a:p>
        </p:txBody>
      </p:sp>
      <p:sp>
        <p:nvSpPr>
          <p:cNvPr id="182276" name="Line 4"/>
          <p:cNvSpPr>
            <a:spLocks noChangeShapeType="1"/>
          </p:cNvSpPr>
          <p:nvPr/>
        </p:nvSpPr>
        <p:spPr bwMode="auto">
          <a:xfrm flipV="1">
            <a:off x="2133600" y="5029200"/>
            <a:ext cx="5105400" cy="0"/>
          </a:xfrm>
          <a:prstGeom prst="line">
            <a:avLst/>
          </a:prstGeom>
          <a:noFill/>
          <a:ln w="50800">
            <a:solidFill>
              <a:schemeClr val="tx1"/>
            </a:solidFill>
            <a:round/>
            <a:headEnd/>
            <a:tailEnd type="triangle" w="med" len="med"/>
          </a:ln>
          <a:effectLst/>
        </p:spPr>
        <p:txBody>
          <a:bodyPr/>
          <a:lstStyle/>
          <a:p>
            <a:endParaRPr lang="en-US"/>
          </a:p>
        </p:txBody>
      </p:sp>
      <p:sp>
        <p:nvSpPr>
          <p:cNvPr id="182277" name="Text Box 5"/>
          <p:cNvSpPr txBox="1">
            <a:spLocks noChangeArrowheads="1"/>
          </p:cNvSpPr>
          <p:nvPr/>
        </p:nvSpPr>
        <p:spPr bwMode="auto">
          <a:xfrm>
            <a:off x="5181600" y="5181600"/>
            <a:ext cx="2152650" cy="320675"/>
          </a:xfrm>
          <a:prstGeom prst="rect">
            <a:avLst/>
          </a:prstGeom>
          <a:noFill/>
          <a:ln w="9525">
            <a:noFill/>
            <a:miter lim="800000"/>
            <a:headEnd/>
            <a:tailEnd/>
          </a:ln>
          <a:effectLst/>
        </p:spPr>
        <p:txBody>
          <a:bodyPr wrap="none">
            <a:spAutoFit/>
          </a:bodyPr>
          <a:lstStyle/>
          <a:p>
            <a:r>
              <a:rPr lang="en-US" b="1"/>
              <a:t>Present Value of Cost</a:t>
            </a:r>
          </a:p>
        </p:txBody>
      </p:sp>
      <p:sp>
        <p:nvSpPr>
          <p:cNvPr id="182278" name="Text Box 6"/>
          <p:cNvSpPr txBox="1">
            <a:spLocks noChangeArrowheads="1"/>
          </p:cNvSpPr>
          <p:nvPr/>
        </p:nvSpPr>
        <p:spPr bwMode="auto">
          <a:xfrm rot="16200000">
            <a:off x="1132682" y="2640806"/>
            <a:ext cx="1255712" cy="320675"/>
          </a:xfrm>
          <a:prstGeom prst="rect">
            <a:avLst/>
          </a:prstGeom>
          <a:noFill/>
          <a:ln w="9525">
            <a:noFill/>
            <a:miter lim="800000"/>
            <a:headEnd/>
            <a:tailEnd/>
          </a:ln>
          <a:effectLst/>
        </p:spPr>
        <p:txBody>
          <a:bodyPr wrap="none">
            <a:spAutoFit/>
          </a:bodyPr>
          <a:lstStyle/>
          <a:p>
            <a:r>
              <a:rPr lang="en-US" b="1"/>
              <a:t>Market Risk</a:t>
            </a:r>
          </a:p>
        </p:txBody>
      </p:sp>
      <p:sp>
        <p:nvSpPr>
          <p:cNvPr id="182279" name="Freeform 7"/>
          <p:cNvSpPr>
            <a:spLocks/>
          </p:cNvSpPr>
          <p:nvPr/>
        </p:nvSpPr>
        <p:spPr bwMode="auto">
          <a:xfrm rot="14297777">
            <a:off x="2667000" y="2438400"/>
            <a:ext cx="3962400" cy="1981200"/>
          </a:xfrm>
          <a:custGeom>
            <a:avLst/>
            <a:gdLst/>
            <a:ahLst/>
            <a:cxnLst>
              <a:cxn ang="0">
                <a:pos x="0" y="1248"/>
              </a:cxn>
              <a:cxn ang="0">
                <a:pos x="576" y="528"/>
              </a:cxn>
              <a:cxn ang="0">
                <a:pos x="1488" y="96"/>
              </a:cxn>
              <a:cxn ang="0">
                <a:pos x="2496" y="0"/>
              </a:cxn>
            </a:cxnLst>
            <a:rect l="0" t="0" r="r" b="b"/>
            <a:pathLst>
              <a:path w="2496" h="1248">
                <a:moveTo>
                  <a:pt x="0" y="1248"/>
                </a:moveTo>
                <a:cubicBezTo>
                  <a:pt x="164" y="984"/>
                  <a:pt x="328" y="720"/>
                  <a:pt x="576" y="528"/>
                </a:cubicBezTo>
                <a:cubicBezTo>
                  <a:pt x="824" y="336"/>
                  <a:pt x="1168" y="184"/>
                  <a:pt x="1488" y="96"/>
                </a:cubicBezTo>
                <a:cubicBezTo>
                  <a:pt x="1808" y="8"/>
                  <a:pt x="2152" y="4"/>
                  <a:pt x="2496" y="0"/>
                </a:cubicBezTo>
              </a:path>
            </a:pathLst>
          </a:custGeom>
          <a:noFill/>
          <a:ln w="9525">
            <a:solidFill>
              <a:schemeClr val="tx1"/>
            </a:solidFill>
            <a:round/>
            <a:headEnd/>
            <a:tailEnd/>
          </a:ln>
          <a:effectLst/>
        </p:spPr>
        <p:txBody>
          <a:bodyPr/>
          <a:lstStyle/>
          <a:p>
            <a:endParaRPr lang="en-US"/>
          </a:p>
        </p:txBody>
      </p:sp>
      <p:sp>
        <p:nvSpPr>
          <p:cNvPr id="182280" name="Text Box 8"/>
          <p:cNvSpPr txBox="1">
            <a:spLocks noChangeArrowheads="1"/>
          </p:cNvSpPr>
          <p:nvPr/>
        </p:nvSpPr>
        <p:spPr bwMode="auto">
          <a:xfrm>
            <a:off x="6096000" y="4114800"/>
            <a:ext cx="842963" cy="320675"/>
          </a:xfrm>
          <a:prstGeom prst="rect">
            <a:avLst/>
          </a:prstGeom>
          <a:noFill/>
          <a:ln w="9525">
            <a:noFill/>
            <a:miter lim="800000"/>
            <a:headEnd/>
            <a:tailEnd/>
          </a:ln>
          <a:effectLst/>
        </p:spPr>
        <p:txBody>
          <a:bodyPr wrap="none">
            <a:spAutoFit/>
          </a:bodyPr>
          <a:lstStyle/>
          <a:p>
            <a:r>
              <a:rPr lang="en-US"/>
              <a:t>Nuclear</a:t>
            </a:r>
          </a:p>
        </p:txBody>
      </p:sp>
      <p:sp>
        <p:nvSpPr>
          <p:cNvPr id="182281" name="Text Box 9"/>
          <p:cNvSpPr txBox="1">
            <a:spLocks noChangeArrowheads="1"/>
          </p:cNvSpPr>
          <p:nvPr/>
        </p:nvSpPr>
        <p:spPr bwMode="auto">
          <a:xfrm>
            <a:off x="3352800" y="2514600"/>
            <a:ext cx="714375" cy="320675"/>
          </a:xfrm>
          <a:prstGeom prst="rect">
            <a:avLst/>
          </a:prstGeom>
          <a:noFill/>
          <a:ln w="9525">
            <a:noFill/>
            <a:miter lim="800000"/>
            <a:headEnd/>
            <a:tailEnd/>
          </a:ln>
          <a:effectLst/>
        </p:spPr>
        <p:txBody>
          <a:bodyPr wrap="none">
            <a:spAutoFit/>
          </a:bodyPr>
          <a:lstStyle/>
          <a:p>
            <a:r>
              <a:rPr lang="en-US"/>
              <a:t>CCCT</a:t>
            </a:r>
          </a:p>
        </p:txBody>
      </p:sp>
      <p:sp>
        <p:nvSpPr>
          <p:cNvPr id="182282" name="Text Box 10"/>
          <p:cNvSpPr txBox="1">
            <a:spLocks noChangeArrowheads="1"/>
          </p:cNvSpPr>
          <p:nvPr/>
        </p:nvSpPr>
        <p:spPr bwMode="auto">
          <a:xfrm>
            <a:off x="2590800" y="1905000"/>
            <a:ext cx="1338263" cy="320675"/>
          </a:xfrm>
          <a:prstGeom prst="rect">
            <a:avLst/>
          </a:prstGeom>
          <a:noFill/>
          <a:ln w="9525">
            <a:noFill/>
            <a:miter lim="800000"/>
            <a:headEnd/>
            <a:tailEnd/>
          </a:ln>
          <a:effectLst/>
        </p:spPr>
        <p:txBody>
          <a:bodyPr wrap="none">
            <a:spAutoFit/>
          </a:bodyPr>
          <a:lstStyle/>
          <a:p>
            <a:r>
              <a:rPr lang="en-US"/>
              <a:t>Market/SCCT</a:t>
            </a:r>
          </a:p>
        </p:txBody>
      </p:sp>
      <p:sp>
        <p:nvSpPr>
          <p:cNvPr id="182283" name="Text Box 11"/>
          <p:cNvSpPr txBox="1">
            <a:spLocks noChangeArrowheads="1"/>
          </p:cNvSpPr>
          <p:nvPr/>
        </p:nvSpPr>
        <p:spPr bwMode="auto">
          <a:xfrm>
            <a:off x="4495800" y="3429000"/>
            <a:ext cx="619125" cy="320675"/>
          </a:xfrm>
          <a:prstGeom prst="rect">
            <a:avLst/>
          </a:prstGeom>
          <a:noFill/>
          <a:ln w="9525">
            <a:noFill/>
            <a:miter lim="800000"/>
            <a:headEnd/>
            <a:tailEnd/>
          </a:ln>
          <a:effectLst/>
        </p:spPr>
        <p:txBody>
          <a:bodyPr wrap="none">
            <a:spAutoFit/>
          </a:bodyPr>
          <a:lstStyle/>
          <a:p>
            <a:r>
              <a:rPr lang="en-US"/>
              <a:t>Wind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990600" y="109538"/>
            <a:ext cx="7696200" cy="1109662"/>
          </a:xfrm>
        </p:spPr>
        <p:txBody>
          <a:bodyPr/>
          <a:lstStyle/>
          <a:p>
            <a:r>
              <a:rPr lang="en-US"/>
              <a:t>Efficient Frontier</a:t>
            </a:r>
          </a:p>
        </p:txBody>
      </p:sp>
      <p:sp>
        <p:nvSpPr>
          <p:cNvPr id="258056" name="Rectangle 8"/>
          <p:cNvSpPr>
            <a:spLocks noGrp="1" noChangeArrowheads="1"/>
          </p:cNvSpPr>
          <p:nvPr>
            <p:ph type="body" idx="1"/>
          </p:nvPr>
        </p:nvSpPr>
        <p:spPr>
          <a:xfrm>
            <a:off x="762000" y="1371600"/>
            <a:ext cx="7683500" cy="4559300"/>
          </a:xfrm>
          <a:noFill/>
          <a:ln/>
        </p:spPr>
        <p:txBody>
          <a:bodyPr/>
          <a:lstStyle/>
          <a:p>
            <a:pPr marL="342900" indent="-342900">
              <a:buFont typeface="Wingdings" pitchFamily="2" charset="2"/>
              <a:buChar char="§"/>
            </a:pPr>
            <a:r>
              <a:rPr lang="en-US"/>
              <a:t>Demonstrates the trade off of cost and risk</a:t>
            </a:r>
          </a:p>
          <a:p>
            <a:pPr marL="342900" indent="-342900">
              <a:buFont typeface="Wingdings" pitchFamily="2" charset="2"/>
              <a:buChar char="§"/>
            </a:pPr>
            <a:r>
              <a:rPr lang="en-US"/>
              <a:t>Avoided Cost Method</a:t>
            </a:r>
          </a:p>
        </p:txBody>
      </p:sp>
      <p:sp>
        <p:nvSpPr>
          <p:cNvPr id="258057" name="Line 9"/>
          <p:cNvSpPr>
            <a:spLocks noChangeShapeType="1"/>
          </p:cNvSpPr>
          <p:nvPr/>
        </p:nvSpPr>
        <p:spPr bwMode="auto">
          <a:xfrm flipV="1">
            <a:off x="2057400" y="2895600"/>
            <a:ext cx="0" cy="2514600"/>
          </a:xfrm>
          <a:prstGeom prst="line">
            <a:avLst/>
          </a:prstGeom>
          <a:noFill/>
          <a:ln w="9525">
            <a:solidFill>
              <a:schemeClr val="tx1"/>
            </a:solidFill>
            <a:round/>
            <a:headEnd/>
            <a:tailEnd type="triangle" w="med" len="med"/>
          </a:ln>
          <a:effectLst/>
        </p:spPr>
        <p:txBody>
          <a:bodyPr/>
          <a:lstStyle/>
          <a:p>
            <a:endParaRPr lang="en-US"/>
          </a:p>
        </p:txBody>
      </p:sp>
      <p:sp>
        <p:nvSpPr>
          <p:cNvPr id="258058" name="Line 10"/>
          <p:cNvSpPr>
            <a:spLocks noChangeShapeType="1"/>
          </p:cNvSpPr>
          <p:nvPr/>
        </p:nvSpPr>
        <p:spPr bwMode="auto">
          <a:xfrm flipV="1">
            <a:off x="2057400" y="5410200"/>
            <a:ext cx="5715000" cy="0"/>
          </a:xfrm>
          <a:prstGeom prst="line">
            <a:avLst/>
          </a:prstGeom>
          <a:noFill/>
          <a:ln w="9525">
            <a:solidFill>
              <a:schemeClr val="tx1"/>
            </a:solidFill>
            <a:round/>
            <a:headEnd/>
            <a:tailEnd type="triangle" w="med" len="med"/>
          </a:ln>
          <a:effectLst/>
        </p:spPr>
        <p:txBody>
          <a:bodyPr/>
          <a:lstStyle/>
          <a:p>
            <a:endParaRPr lang="en-US"/>
          </a:p>
        </p:txBody>
      </p:sp>
      <p:sp>
        <p:nvSpPr>
          <p:cNvPr id="258060" name="Text Box 12"/>
          <p:cNvSpPr txBox="1">
            <a:spLocks noChangeArrowheads="1"/>
          </p:cNvSpPr>
          <p:nvPr/>
        </p:nvSpPr>
        <p:spPr bwMode="auto">
          <a:xfrm rot="16200000">
            <a:off x="1482725" y="3851275"/>
            <a:ext cx="555625" cy="320675"/>
          </a:xfrm>
          <a:prstGeom prst="rect">
            <a:avLst/>
          </a:prstGeom>
          <a:noFill/>
          <a:ln w="9525">
            <a:noFill/>
            <a:miter lim="800000"/>
            <a:headEnd/>
            <a:tailEnd/>
          </a:ln>
          <a:effectLst/>
        </p:spPr>
        <p:txBody>
          <a:bodyPr wrap="none">
            <a:spAutoFit/>
          </a:bodyPr>
          <a:lstStyle/>
          <a:p>
            <a:r>
              <a:rPr lang="en-US"/>
              <a:t>Risk</a:t>
            </a:r>
          </a:p>
        </p:txBody>
      </p:sp>
      <p:sp>
        <p:nvSpPr>
          <p:cNvPr id="258061" name="Freeform 13"/>
          <p:cNvSpPr>
            <a:spLocks/>
          </p:cNvSpPr>
          <p:nvPr/>
        </p:nvSpPr>
        <p:spPr bwMode="auto">
          <a:xfrm>
            <a:off x="3354388" y="3200400"/>
            <a:ext cx="2590800" cy="1905000"/>
          </a:xfrm>
          <a:custGeom>
            <a:avLst/>
            <a:gdLst/>
            <a:ahLst/>
            <a:cxnLst>
              <a:cxn ang="0">
                <a:pos x="0" y="0"/>
              </a:cxn>
              <a:cxn ang="0">
                <a:pos x="432" y="960"/>
              </a:cxn>
              <a:cxn ang="0">
                <a:pos x="1632" y="1200"/>
              </a:cxn>
            </a:cxnLst>
            <a:rect l="0" t="0" r="r" b="b"/>
            <a:pathLst>
              <a:path w="1632" h="1200">
                <a:moveTo>
                  <a:pt x="0" y="0"/>
                </a:moveTo>
                <a:cubicBezTo>
                  <a:pt x="80" y="380"/>
                  <a:pt x="160" y="760"/>
                  <a:pt x="432" y="960"/>
                </a:cubicBezTo>
                <a:cubicBezTo>
                  <a:pt x="704" y="1160"/>
                  <a:pt x="1168" y="1180"/>
                  <a:pt x="1632" y="1200"/>
                </a:cubicBezTo>
              </a:path>
            </a:pathLst>
          </a:custGeom>
          <a:noFill/>
          <a:ln w="9525">
            <a:solidFill>
              <a:schemeClr val="tx1"/>
            </a:solidFill>
            <a:round/>
            <a:headEnd/>
            <a:tailEnd/>
          </a:ln>
          <a:effectLst/>
        </p:spPr>
        <p:txBody>
          <a:bodyPr/>
          <a:lstStyle/>
          <a:p>
            <a:endParaRPr lang="en-US"/>
          </a:p>
        </p:txBody>
      </p:sp>
      <p:sp>
        <p:nvSpPr>
          <p:cNvPr id="258062" name="Text Box 14"/>
          <p:cNvSpPr txBox="1">
            <a:spLocks noChangeArrowheads="1"/>
          </p:cNvSpPr>
          <p:nvPr/>
        </p:nvSpPr>
        <p:spPr bwMode="auto">
          <a:xfrm>
            <a:off x="3429000" y="3048000"/>
            <a:ext cx="1847850" cy="320675"/>
          </a:xfrm>
          <a:prstGeom prst="rect">
            <a:avLst/>
          </a:prstGeom>
          <a:noFill/>
          <a:ln w="9525">
            <a:noFill/>
            <a:miter lim="800000"/>
            <a:headEnd/>
            <a:tailEnd/>
          </a:ln>
          <a:effectLst/>
        </p:spPr>
        <p:txBody>
          <a:bodyPr wrap="none">
            <a:spAutoFit/>
          </a:bodyPr>
          <a:lstStyle/>
          <a:p>
            <a:r>
              <a:rPr lang="en-US"/>
              <a:t>Least Cost Portfolio</a:t>
            </a:r>
          </a:p>
        </p:txBody>
      </p:sp>
      <p:sp>
        <p:nvSpPr>
          <p:cNvPr id="258063" name="Text Box 15"/>
          <p:cNvSpPr txBox="1">
            <a:spLocks noChangeArrowheads="1"/>
          </p:cNvSpPr>
          <p:nvPr/>
        </p:nvSpPr>
        <p:spPr bwMode="auto">
          <a:xfrm>
            <a:off x="6019800" y="4953000"/>
            <a:ext cx="1827213" cy="320675"/>
          </a:xfrm>
          <a:prstGeom prst="rect">
            <a:avLst/>
          </a:prstGeom>
          <a:noFill/>
          <a:ln w="9525">
            <a:noFill/>
            <a:miter lim="800000"/>
            <a:headEnd/>
            <a:tailEnd/>
          </a:ln>
          <a:effectLst/>
        </p:spPr>
        <p:txBody>
          <a:bodyPr wrap="none">
            <a:spAutoFit/>
          </a:bodyPr>
          <a:lstStyle/>
          <a:p>
            <a:r>
              <a:rPr lang="en-US"/>
              <a:t>Least Risk Portfolio</a:t>
            </a:r>
          </a:p>
        </p:txBody>
      </p:sp>
      <p:sp>
        <p:nvSpPr>
          <p:cNvPr id="258064" name="Oval 16"/>
          <p:cNvSpPr>
            <a:spLocks noChangeArrowheads="1"/>
          </p:cNvSpPr>
          <p:nvPr/>
        </p:nvSpPr>
        <p:spPr bwMode="auto">
          <a:xfrm>
            <a:off x="3278188" y="3124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5" name="Oval 17"/>
          <p:cNvSpPr>
            <a:spLocks noChangeArrowheads="1"/>
          </p:cNvSpPr>
          <p:nvPr/>
        </p:nvSpPr>
        <p:spPr bwMode="auto">
          <a:xfrm>
            <a:off x="5868988" y="5029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6" name="Oval 18"/>
          <p:cNvSpPr>
            <a:spLocks noChangeArrowheads="1"/>
          </p:cNvSpPr>
          <p:nvPr/>
        </p:nvSpPr>
        <p:spPr bwMode="auto">
          <a:xfrm>
            <a:off x="3354388"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7" name="Oval 19"/>
          <p:cNvSpPr>
            <a:spLocks noChangeArrowheads="1"/>
          </p:cNvSpPr>
          <p:nvPr/>
        </p:nvSpPr>
        <p:spPr bwMode="auto">
          <a:xfrm>
            <a:off x="3430588" y="3810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8" name="Oval 20"/>
          <p:cNvSpPr>
            <a:spLocks noChangeArrowheads="1"/>
          </p:cNvSpPr>
          <p:nvPr/>
        </p:nvSpPr>
        <p:spPr bwMode="auto">
          <a:xfrm>
            <a:off x="3582988" y="4191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9" name="Oval 21"/>
          <p:cNvSpPr>
            <a:spLocks noChangeArrowheads="1"/>
          </p:cNvSpPr>
          <p:nvPr/>
        </p:nvSpPr>
        <p:spPr bwMode="auto">
          <a:xfrm>
            <a:off x="3811588" y="4495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70" name="Oval 22"/>
          <p:cNvSpPr>
            <a:spLocks noChangeArrowheads="1"/>
          </p:cNvSpPr>
          <p:nvPr/>
        </p:nvSpPr>
        <p:spPr bwMode="auto">
          <a:xfrm>
            <a:off x="4192588" y="4800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71" name="Oval 23"/>
          <p:cNvSpPr>
            <a:spLocks noChangeArrowheads="1"/>
          </p:cNvSpPr>
          <p:nvPr/>
        </p:nvSpPr>
        <p:spPr bwMode="auto">
          <a:xfrm>
            <a:off x="4649788" y="4953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72" name="Oval 24"/>
          <p:cNvSpPr>
            <a:spLocks noChangeArrowheads="1"/>
          </p:cNvSpPr>
          <p:nvPr/>
        </p:nvSpPr>
        <p:spPr bwMode="auto">
          <a:xfrm>
            <a:off x="5183188" y="5029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73" name="Text Box 25"/>
          <p:cNvSpPr txBox="1">
            <a:spLocks noChangeArrowheads="1"/>
          </p:cNvSpPr>
          <p:nvPr/>
        </p:nvSpPr>
        <p:spPr bwMode="auto">
          <a:xfrm>
            <a:off x="4116388" y="3657600"/>
            <a:ext cx="2209800" cy="549275"/>
          </a:xfrm>
          <a:prstGeom prst="rect">
            <a:avLst/>
          </a:prstGeom>
          <a:noFill/>
          <a:ln w="9525">
            <a:noFill/>
            <a:miter lim="800000"/>
            <a:headEnd/>
            <a:tailEnd/>
          </a:ln>
          <a:effectLst/>
        </p:spPr>
        <p:txBody>
          <a:bodyPr>
            <a:spAutoFit/>
          </a:bodyPr>
          <a:lstStyle/>
          <a:p>
            <a:r>
              <a:rPr lang="en-US"/>
              <a:t>Find least cost portfolio at a given level of risk</a:t>
            </a:r>
          </a:p>
        </p:txBody>
      </p:sp>
      <p:sp>
        <p:nvSpPr>
          <p:cNvPr id="258074" name="Oval 26"/>
          <p:cNvSpPr>
            <a:spLocks noChangeArrowheads="1"/>
          </p:cNvSpPr>
          <p:nvPr/>
        </p:nvSpPr>
        <p:spPr bwMode="auto">
          <a:xfrm>
            <a:off x="2667000" y="2895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75" name="Text Box 27"/>
          <p:cNvSpPr txBox="1">
            <a:spLocks noChangeArrowheads="1"/>
          </p:cNvSpPr>
          <p:nvPr/>
        </p:nvSpPr>
        <p:spPr bwMode="auto">
          <a:xfrm>
            <a:off x="2209800" y="2514600"/>
            <a:ext cx="890588" cy="396875"/>
          </a:xfrm>
          <a:prstGeom prst="rect">
            <a:avLst/>
          </a:prstGeom>
          <a:noFill/>
          <a:ln w="9525">
            <a:noFill/>
            <a:miter lim="800000"/>
            <a:headEnd/>
            <a:tailEnd/>
          </a:ln>
          <a:effectLst/>
        </p:spPr>
        <p:txBody>
          <a:bodyPr>
            <a:spAutoFit/>
          </a:bodyPr>
          <a:lstStyle/>
          <a:p>
            <a:pPr algn="ctr"/>
            <a:r>
              <a:rPr lang="en-US" sz="1000"/>
              <a:t>Short-term Market Only</a:t>
            </a:r>
          </a:p>
        </p:txBody>
      </p:sp>
      <p:sp>
        <p:nvSpPr>
          <p:cNvPr id="258076" name="Line 28"/>
          <p:cNvSpPr>
            <a:spLocks noChangeShapeType="1"/>
          </p:cNvSpPr>
          <p:nvPr/>
        </p:nvSpPr>
        <p:spPr bwMode="auto">
          <a:xfrm>
            <a:off x="2743200" y="3048000"/>
            <a:ext cx="0" cy="2362200"/>
          </a:xfrm>
          <a:prstGeom prst="line">
            <a:avLst/>
          </a:prstGeom>
          <a:noFill/>
          <a:ln w="9525">
            <a:solidFill>
              <a:schemeClr val="tx1"/>
            </a:solidFill>
            <a:prstDash val="dash"/>
            <a:round/>
            <a:headEnd/>
            <a:tailEnd/>
          </a:ln>
          <a:effectLst/>
        </p:spPr>
        <p:txBody>
          <a:bodyPr/>
          <a:lstStyle/>
          <a:p>
            <a:endParaRPr lang="en-US"/>
          </a:p>
        </p:txBody>
      </p:sp>
      <p:sp>
        <p:nvSpPr>
          <p:cNvPr id="258077" name="Line 29"/>
          <p:cNvSpPr>
            <a:spLocks noChangeShapeType="1"/>
          </p:cNvSpPr>
          <p:nvPr/>
        </p:nvSpPr>
        <p:spPr bwMode="auto">
          <a:xfrm>
            <a:off x="3352800" y="3276600"/>
            <a:ext cx="0" cy="2133600"/>
          </a:xfrm>
          <a:prstGeom prst="line">
            <a:avLst/>
          </a:prstGeom>
          <a:noFill/>
          <a:ln w="9525">
            <a:solidFill>
              <a:schemeClr val="tx1"/>
            </a:solidFill>
            <a:prstDash val="dash"/>
            <a:round/>
            <a:headEnd/>
            <a:tailEnd/>
          </a:ln>
          <a:effectLst/>
        </p:spPr>
        <p:txBody>
          <a:bodyPr/>
          <a:lstStyle/>
          <a:p>
            <a:endParaRPr lang="en-US"/>
          </a:p>
        </p:txBody>
      </p:sp>
      <p:sp>
        <p:nvSpPr>
          <p:cNvPr id="258078" name="Line 30"/>
          <p:cNvSpPr>
            <a:spLocks noChangeShapeType="1"/>
          </p:cNvSpPr>
          <p:nvPr/>
        </p:nvSpPr>
        <p:spPr bwMode="auto">
          <a:xfrm>
            <a:off x="3886200" y="4648200"/>
            <a:ext cx="0" cy="762000"/>
          </a:xfrm>
          <a:prstGeom prst="line">
            <a:avLst/>
          </a:prstGeom>
          <a:noFill/>
          <a:ln w="9525">
            <a:solidFill>
              <a:schemeClr val="tx1"/>
            </a:solidFill>
            <a:prstDash val="dash"/>
            <a:round/>
            <a:headEnd/>
            <a:tailEnd/>
          </a:ln>
          <a:effectLst/>
        </p:spPr>
        <p:txBody>
          <a:bodyPr/>
          <a:lstStyle/>
          <a:p>
            <a:endParaRPr lang="en-US"/>
          </a:p>
        </p:txBody>
      </p:sp>
      <p:sp>
        <p:nvSpPr>
          <p:cNvPr id="258079" name="AutoShape 31"/>
          <p:cNvSpPr>
            <a:spLocks/>
          </p:cNvSpPr>
          <p:nvPr/>
        </p:nvSpPr>
        <p:spPr bwMode="auto">
          <a:xfrm rot="16200000">
            <a:off x="2324100" y="5219700"/>
            <a:ext cx="152400" cy="685800"/>
          </a:xfrm>
          <a:prstGeom prst="leftBrace">
            <a:avLst>
              <a:gd name="adj1" fmla="val 37500"/>
              <a:gd name="adj2" fmla="val 50000"/>
            </a:avLst>
          </a:prstGeom>
          <a:noFill/>
          <a:ln w="9525">
            <a:solidFill>
              <a:schemeClr val="tx1"/>
            </a:solidFill>
            <a:round/>
            <a:headEnd/>
            <a:tailEnd/>
          </a:ln>
          <a:effectLst/>
        </p:spPr>
        <p:txBody>
          <a:bodyPr wrap="none" anchor="ctr"/>
          <a:lstStyle/>
          <a:p>
            <a:endParaRPr lang="en-US"/>
          </a:p>
        </p:txBody>
      </p:sp>
      <p:sp>
        <p:nvSpPr>
          <p:cNvPr id="258080" name="Text Box 32"/>
          <p:cNvSpPr txBox="1">
            <a:spLocks noChangeArrowheads="1"/>
          </p:cNvSpPr>
          <p:nvPr/>
        </p:nvSpPr>
        <p:spPr bwMode="auto">
          <a:xfrm>
            <a:off x="2057400" y="5638800"/>
            <a:ext cx="914400" cy="274638"/>
          </a:xfrm>
          <a:prstGeom prst="rect">
            <a:avLst/>
          </a:prstGeom>
          <a:noFill/>
          <a:ln w="9525">
            <a:noFill/>
            <a:miter lim="800000"/>
            <a:headEnd/>
            <a:tailEnd/>
          </a:ln>
          <a:effectLst/>
        </p:spPr>
        <p:txBody>
          <a:bodyPr>
            <a:spAutoFit/>
          </a:bodyPr>
          <a:lstStyle/>
          <a:p>
            <a:r>
              <a:rPr lang="en-US" sz="1200"/>
              <a:t>Market</a:t>
            </a:r>
          </a:p>
        </p:txBody>
      </p:sp>
      <p:sp>
        <p:nvSpPr>
          <p:cNvPr id="258081" name="Text Box 33"/>
          <p:cNvSpPr txBox="1">
            <a:spLocks noChangeArrowheads="1"/>
          </p:cNvSpPr>
          <p:nvPr/>
        </p:nvSpPr>
        <p:spPr bwMode="auto">
          <a:xfrm>
            <a:off x="2667000" y="5638800"/>
            <a:ext cx="774700" cy="274638"/>
          </a:xfrm>
          <a:prstGeom prst="rect">
            <a:avLst/>
          </a:prstGeom>
          <a:noFill/>
          <a:ln w="9525">
            <a:noFill/>
            <a:miter lim="800000"/>
            <a:headEnd/>
            <a:tailEnd/>
          </a:ln>
          <a:effectLst/>
        </p:spPr>
        <p:txBody>
          <a:bodyPr wrap="none">
            <a:spAutoFit/>
          </a:bodyPr>
          <a:lstStyle/>
          <a:p>
            <a:r>
              <a:rPr lang="en-US" sz="1200"/>
              <a:t>Capacity</a:t>
            </a:r>
          </a:p>
        </p:txBody>
      </p:sp>
      <p:sp>
        <p:nvSpPr>
          <p:cNvPr id="258082" name="Text Box 34"/>
          <p:cNvSpPr txBox="1">
            <a:spLocks noChangeArrowheads="1"/>
          </p:cNvSpPr>
          <p:nvPr/>
        </p:nvSpPr>
        <p:spPr bwMode="auto">
          <a:xfrm>
            <a:off x="3406775" y="5638800"/>
            <a:ext cx="479425" cy="274638"/>
          </a:xfrm>
          <a:prstGeom prst="rect">
            <a:avLst/>
          </a:prstGeom>
          <a:noFill/>
          <a:ln w="9525">
            <a:noFill/>
            <a:miter lim="800000"/>
            <a:headEnd/>
            <a:tailEnd/>
          </a:ln>
          <a:effectLst/>
        </p:spPr>
        <p:txBody>
          <a:bodyPr wrap="none">
            <a:spAutoFit/>
          </a:bodyPr>
          <a:lstStyle/>
          <a:p>
            <a:r>
              <a:rPr lang="en-US" sz="1200"/>
              <a:t>Risk</a:t>
            </a:r>
          </a:p>
        </p:txBody>
      </p:sp>
      <p:sp>
        <p:nvSpPr>
          <p:cNvPr id="258083" name="Text Box 35"/>
          <p:cNvSpPr txBox="1">
            <a:spLocks noChangeArrowheads="1"/>
          </p:cNvSpPr>
          <p:nvPr/>
        </p:nvSpPr>
        <p:spPr bwMode="auto">
          <a:xfrm>
            <a:off x="2546350" y="5638800"/>
            <a:ext cx="273050" cy="274638"/>
          </a:xfrm>
          <a:prstGeom prst="rect">
            <a:avLst/>
          </a:prstGeom>
          <a:noFill/>
          <a:ln w="9525">
            <a:noFill/>
            <a:miter lim="800000"/>
            <a:headEnd/>
            <a:tailEnd/>
          </a:ln>
          <a:effectLst/>
        </p:spPr>
        <p:txBody>
          <a:bodyPr wrap="none">
            <a:spAutoFit/>
          </a:bodyPr>
          <a:lstStyle/>
          <a:p>
            <a:r>
              <a:rPr lang="en-US" sz="1200"/>
              <a:t>+</a:t>
            </a:r>
          </a:p>
        </p:txBody>
      </p:sp>
      <p:sp>
        <p:nvSpPr>
          <p:cNvPr id="258084" name="Text Box 36"/>
          <p:cNvSpPr txBox="1">
            <a:spLocks noChangeArrowheads="1"/>
          </p:cNvSpPr>
          <p:nvPr/>
        </p:nvSpPr>
        <p:spPr bwMode="auto">
          <a:xfrm>
            <a:off x="3810000" y="5638800"/>
            <a:ext cx="3505200" cy="274638"/>
          </a:xfrm>
          <a:prstGeom prst="rect">
            <a:avLst/>
          </a:prstGeom>
          <a:noFill/>
          <a:ln w="9525">
            <a:noFill/>
            <a:miter lim="800000"/>
            <a:headEnd/>
            <a:tailEnd/>
          </a:ln>
          <a:effectLst/>
        </p:spPr>
        <p:txBody>
          <a:bodyPr>
            <a:spAutoFit/>
          </a:bodyPr>
          <a:lstStyle/>
          <a:p>
            <a:r>
              <a:rPr lang="en-US" sz="1200"/>
              <a:t>=    Avoided Cost</a:t>
            </a:r>
          </a:p>
        </p:txBody>
      </p:sp>
      <p:sp>
        <p:nvSpPr>
          <p:cNvPr id="258085" name="AutoShape 37"/>
          <p:cNvSpPr>
            <a:spLocks/>
          </p:cNvSpPr>
          <p:nvPr/>
        </p:nvSpPr>
        <p:spPr bwMode="auto">
          <a:xfrm rot="16200000">
            <a:off x="2971800" y="5257800"/>
            <a:ext cx="152400" cy="609600"/>
          </a:xfrm>
          <a:prstGeom prst="leftBrace">
            <a:avLst>
              <a:gd name="adj1" fmla="val 33333"/>
              <a:gd name="adj2" fmla="val 50000"/>
            </a:avLst>
          </a:prstGeom>
          <a:noFill/>
          <a:ln w="9525">
            <a:solidFill>
              <a:schemeClr val="tx1"/>
            </a:solidFill>
            <a:round/>
            <a:headEnd/>
            <a:tailEnd/>
          </a:ln>
          <a:effectLst/>
        </p:spPr>
        <p:txBody>
          <a:bodyPr wrap="none" anchor="ctr"/>
          <a:lstStyle/>
          <a:p>
            <a:endParaRPr lang="en-US"/>
          </a:p>
        </p:txBody>
      </p:sp>
      <p:sp>
        <p:nvSpPr>
          <p:cNvPr id="258086" name="AutoShape 38"/>
          <p:cNvSpPr>
            <a:spLocks/>
          </p:cNvSpPr>
          <p:nvPr/>
        </p:nvSpPr>
        <p:spPr bwMode="auto">
          <a:xfrm rot="16200000">
            <a:off x="3543300" y="5295900"/>
            <a:ext cx="152400" cy="5334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258087" name="Text Box 39"/>
          <p:cNvSpPr txBox="1">
            <a:spLocks noChangeArrowheads="1"/>
          </p:cNvSpPr>
          <p:nvPr/>
        </p:nvSpPr>
        <p:spPr bwMode="auto">
          <a:xfrm>
            <a:off x="3276600" y="5638800"/>
            <a:ext cx="273050" cy="274638"/>
          </a:xfrm>
          <a:prstGeom prst="rect">
            <a:avLst/>
          </a:prstGeom>
          <a:noFill/>
          <a:ln w="9525">
            <a:noFill/>
            <a:miter lim="800000"/>
            <a:headEnd/>
            <a:tailEnd/>
          </a:ln>
          <a:effectLst/>
        </p:spPr>
        <p:txBody>
          <a:bodyPr wrap="none">
            <a:spAutoFit/>
          </a:bodyPr>
          <a:lstStyle/>
          <a:p>
            <a:r>
              <a:rPr lang="en-US" sz="12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80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0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80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80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80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80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80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80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80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80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80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80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80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80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808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80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80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80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80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80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808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808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80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8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61" grpId="0" animBg="1"/>
      <p:bldP spid="258062" grpId="0"/>
      <p:bldP spid="258063" grpId="0"/>
      <p:bldP spid="258064" grpId="0" animBg="1"/>
      <p:bldP spid="258065" grpId="0" animBg="1"/>
      <p:bldP spid="258066" grpId="0" animBg="1"/>
      <p:bldP spid="258067" grpId="0" animBg="1"/>
      <p:bldP spid="258068" grpId="0" animBg="1"/>
      <p:bldP spid="258069" grpId="0" animBg="1"/>
      <p:bldP spid="258070" grpId="0" animBg="1"/>
      <p:bldP spid="258071" grpId="0" animBg="1"/>
      <p:bldP spid="258072" grpId="0" animBg="1"/>
      <p:bldP spid="258073" grpId="0"/>
      <p:bldP spid="258074" grpId="0" animBg="1"/>
      <p:bldP spid="258075" grpId="0"/>
      <p:bldP spid="258076" grpId="0" animBg="1"/>
      <p:bldP spid="258077" grpId="0" animBg="1"/>
      <p:bldP spid="258078" grpId="0" animBg="1"/>
      <p:bldP spid="258079" grpId="0" animBg="1"/>
      <p:bldP spid="258080" grpId="0"/>
      <p:bldP spid="258081" grpId="0"/>
      <p:bldP spid="258082" grpId="0"/>
      <p:bldP spid="258083" grpId="0"/>
      <p:bldP spid="258084" grpId="0"/>
      <p:bldP spid="258085" grpId="0" animBg="1"/>
      <p:bldP spid="258086" grpId="0" animBg="1"/>
      <p:bldP spid="2580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90600" y="457200"/>
            <a:ext cx="7696200" cy="685800"/>
          </a:xfrm>
        </p:spPr>
        <p:txBody>
          <a:bodyPr/>
          <a:lstStyle/>
          <a:p>
            <a:r>
              <a:rPr lang="en-US" dirty="0" smtClean="0"/>
              <a:t>Preferred Resource Strategy</a:t>
            </a:r>
          </a:p>
        </p:txBody>
      </p:sp>
      <p:sp>
        <p:nvSpPr>
          <p:cNvPr id="13" name="Rectangle 12"/>
          <p:cNvSpPr/>
          <p:nvPr/>
        </p:nvSpPr>
        <p:spPr>
          <a:xfrm rot="19789944">
            <a:off x="3081401" y="3752568"/>
            <a:ext cx="982961" cy="246221"/>
          </a:xfrm>
          <a:prstGeom prst="rect">
            <a:avLst/>
          </a:prstGeom>
        </p:spPr>
        <p:txBody>
          <a:bodyPr wrap="none">
            <a:spAutoFit/>
          </a:bodyPr>
          <a:lstStyle/>
          <a:p>
            <a:r>
              <a:rPr lang="en-US" sz="1000" dirty="0" smtClean="0">
                <a:solidFill>
                  <a:schemeClr val="bg1"/>
                </a:solidFill>
              </a:rPr>
              <a:t>AARG = 1.5%</a:t>
            </a:r>
            <a:endParaRPr lang="en-US" sz="1000" dirty="0">
              <a:solidFill>
                <a:schemeClr val="bg1"/>
              </a:solidFill>
            </a:endParaRPr>
          </a:p>
        </p:txBody>
      </p:sp>
      <p:sp>
        <p:nvSpPr>
          <p:cNvPr id="14" name="Rectangle 13"/>
          <p:cNvSpPr/>
          <p:nvPr/>
        </p:nvSpPr>
        <p:spPr>
          <a:xfrm rot="19789944">
            <a:off x="4833999" y="2821110"/>
            <a:ext cx="982961" cy="246221"/>
          </a:xfrm>
          <a:prstGeom prst="rect">
            <a:avLst/>
          </a:prstGeom>
        </p:spPr>
        <p:txBody>
          <a:bodyPr wrap="none">
            <a:spAutoFit/>
          </a:bodyPr>
          <a:lstStyle/>
          <a:p>
            <a:r>
              <a:rPr lang="en-US" sz="1000" dirty="0" smtClean="0">
                <a:solidFill>
                  <a:schemeClr val="bg1"/>
                </a:solidFill>
              </a:rPr>
              <a:t>AARG = 1.5%</a:t>
            </a:r>
            <a:endParaRPr lang="en-US" sz="1000" dirty="0">
              <a:solidFill>
                <a:schemeClr val="bg1"/>
              </a:solidFill>
            </a:endParaRPr>
          </a:p>
        </p:txBody>
      </p:sp>
      <p:pic>
        <p:nvPicPr>
          <p:cNvPr id="89090" name="Picture 2"/>
          <p:cNvPicPr>
            <a:picLocks noChangeAspect="1" noChangeArrowheads="1"/>
          </p:cNvPicPr>
          <p:nvPr/>
        </p:nvPicPr>
        <p:blipFill>
          <a:blip r:embed="rId2"/>
          <a:srcRect/>
          <a:stretch>
            <a:fillRect/>
          </a:stretch>
        </p:blipFill>
        <p:spPr bwMode="auto">
          <a:xfrm>
            <a:off x="990600" y="1619249"/>
            <a:ext cx="7048499" cy="40518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Annual Energy L&amp;R w/ New Resources</a:t>
            </a:r>
          </a:p>
        </p:txBody>
      </p:sp>
      <p:pic>
        <p:nvPicPr>
          <p:cNvPr id="15363" name="Picture 4"/>
          <p:cNvPicPr>
            <a:picLocks noChangeAspect="1" noChangeArrowheads="1"/>
          </p:cNvPicPr>
          <p:nvPr/>
        </p:nvPicPr>
        <p:blipFill>
          <a:blip r:embed="rId2"/>
          <a:srcRect/>
          <a:stretch>
            <a:fillRect/>
          </a:stretch>
        </p:blipFill>
        <p:spPr bwMode="auto">
          <a:xfrm>
            <a:off x="533400" y="1243013"/>
            <a:ext cx="7924800" cy="4730750"/>
          </a:xfrm>
          <a:prstGeom prst="rect">
            <a:avLst/>
          </a:prstGeom>
          <a:noFill/>
          <a:ln w="9525">
            <a:noFill/>
            <a:miter lim="800000"/>
            <a:headEnd/>
            <a:tailEnd/>
          </a:ln>
        </p:spPr>
      </p:pic>
      <p:sp>
        <p:nvSpPr>
          <p:cNvPr id="15364" name="Text Box 5"/>
          <p:cNvSpPr txBox="1">
            <a:spLocks noChangeArrowheads="1"/>
          </p:cNvSpPr>
          <p:nvPr/>
        </p:nvSpPr>
        <p:spPr bwMode="auto">
          <a:xfrm>
            <a:off x="3582988" y="4545013"/>
            <a:ext cx="2443162" cy="274637"/>
          </a:xfrm>
          <a:prstGeom prst="rect">
            <a:avLst/>
          </a:prstGeom>
          <a:noFill/>
          <a:ln w="9525">
            <a:noFill/>
            <a:miter lim="800000"/>
            <a:headEnd/>
            <a:tailEnd/>
          </a:ln>
        </p:spPr>
        <p:txBody>
          <a:bodyPr wrap="none">
            <a:spAutoFit/>
          </a:bodyPr>
          <a:lstStyle/>
          <a:p>
            <a:pPr eaLnBrk="1" hangingPunct="1"/>
            <a:r>
              <a:rPr lang="en-US" sz="1200" b="1">
                <a:ea typeface="ＭＳ Ｐゴシック"/>
                <a:cs typeface="ＭＳ Ｐゴシック"/>
              </a:rPr>
              <a:t>Existing Resources &amp; Contacts</a:t>
            </a:r>
          </a:p>
        </p:txBody>
      </p:sp>
      <p:sp>
        <p:nvSpPr>
          <p:cNvPr id="15365" name="Text Box 6"/>
          <p:cNvSpPr txBox="1">
            <a:spLocks noChangeArrowheads="1"/>
          </p:cNvSpPr>
          <p:nvPr/>
        </p:nvSpPr>
        <p:spPr bwMode="auto">
          <a:xfrm>
            <a:off x="7086600" y="2849563"/>
            <a:ext cx="1292225" cy="274637"/>
          </a:xfrm>
          <a:prstGeom prst="rect">
            <a:avLst/>
          </a:prstGeom>
          <a:noFill/>
          <a:ln w="9525">
            <a:noFill/>
            <a:miter lim="800000"/>
            <a:headEnd/>
            <a:tailEnd/>
          </a:ln>
        </p:spPr>
        <p:txBody>
          <a:bodyPr wrap="none">
            <a:spAutoFit/>
          </a:bodyPr>
          <a:lstStyle/>
          <a:p>
            <a:pPr eaLnBrk="1" hangingPunct="1"/>
            <a:r>
              <a:rPr lang="en-US" sz="1200" b="1">
                <a:ea typeface="ＭＳ Ｐゴシック"/>
                <a:cs typeface="ＭＳ Ｐゴシック"/>
              </a:rPr>
              <a:t>New Gas CCCT</a:t>
            </a:r>
          </a:p>
        </p:txBody>
      </p:sp>
      <p:sp>
        <p:nvSpPr>
          <p:cNvPr id="15366" name="Text Box 7"/>
          <p:cNvSpPr txBox="1">
            <a:spLocks noChangeArrowheads="1"/>
          </p:cNvSpPr>
          <p:nvPr/>
        </p:nvSpPr>
        <p:spPr bwMode="auto">
          <a:xfrm>
            <a:off x="3048000" y="3048000"/>
            <a:ext cx="1087438" cy="244475"/>
          </a:xfrm>
          <a:prstGeom prst="rect">
            <a:avLst/>
          </a:prstGeom>
          <a:noFill/>
          <a:ln w="9525">
            <a:noFill/>
            <a:miter lim="800000"/>
            <a:headEnd/>
            <a:tailEnd/>
          </a:ln>
        </p:spPr>
        <p:txBody>
          <a:bodyPr wrap="none">
            <a:spAutoFit/>
          </a:bodyPr>
          <a:lstStyle/>
          <a:p>
            <a:pPr eaLnBrk="1" hangingPunct="1"/>
            <a:r>
              <a:rPr lang="en-US" sz="1000" b="1">
                <a:ea typeface="ＭＳ Ｐゴシック"/>
                <a:cs typeface="ＭＳ Ｐゴシック"/>
              </a:rPr>
              <a:t>Wind (350 MW)</a:t>
            </a:r>
          </a:p>
        </p:txBody>
      </p:sp>
      <p:sp>
        <p:nvSpPr>
          <p:cNvPr id="15367" name="Text Box 8"/>
          <p:cNvSpPr txBox="1">
            <a:spLocks noChangeArrowheads="1"/>
          </p:cNvSpPr>
          <p:nvPr/>
        </p:nvSpPr>
        <p:spPr bwMode="auto">
          <a:xfrm>
            <a:off x="7239000" y="3733800"/>
            <a:ext cx="1157288" cy="274638"/>
          </a:xfrm>
          <a:prstGeom prst="rect">
            <a:avLst/>
          </a:prstGeom>
          <a:noFill/>
          <a:ln w="9525">
            <a:noFill/>
            <a:miter lim="800000"/>
            <a:headEnd/>
            <a:tailEnd/>
          </a:ln>
        </p:spPr>
        <p:txBody>
          <a:bodyPr wrap="none">
            <a:spAutoFit/>
          </a:bodyPr>
          <a:lstStyle/>
          <a:p>
            <a:pPr eaLnBrk="1" hangingPunct="1"/>
            <a:r>
              <a:rPr lang="en-US" sz="1200" b="1">
                <a:ea typeface="ＭＳ Ｐゴシック"/>
                <a:cs typeface="ＭＳ Ｐゴシック"/>
              </a:rPr>
              <a:t>Conservation</a:t>
            </a:r>
          </a:p>
        </p:txBody>
      </p:sp>
      <p:sp>
        <p:nvSpPr>
          <p:cNvPr id="15368" name="Text Box 9"/>
          <p:cNvSpPr txBox="1">
            <a:spLocks noChangeArrowheads="1"/>
          </p:cNvSpPr>
          <p:nvPr/>
        </p:nvSpPr>
        <p:spPr bwMode="auto">
          <a:xfrm>
            <a:off x="6078538" y="3960813"/>
            <a:ext cx="931862" cy="549275"/>
          </a:xfrm>
          <a:prstGeom prst="rect">
            <a:avLst/>
          </a:prstGeom>
          <a:noFill/>
          <a:ln w="9525">
            <a:noFill/>
            <a:miter lim="800000"/>
            <a:headEnd/>
            <a:tailEnd/>
          </a:ln>
        </p:spPr>
        <p:txBody>
          <a:bodyPr>
            <a:spAutoFit/>
          </a:bodyPr>
          <a:lstStyle/>
          <a:p>
            <a:pPr algn="ctr" eaLnBrk="1" hangingPunct="1"/>
            <a:r>
              <a:rPr lang="en-US" sz="1000" b="1">
                <a:ea typeface="ＭＳ Ｐゴシック"/>
                <a:cs typeface="ＭＳ Ｐゴシック"/>
              </a:rPr>
              <a:t>Little/Upper Falls Upgrades</a:t>
            </a:r>
          </a:p>
        </p:txBody>
      </p:sp>
      <p:sp>
        <p:nvSpPr>
          <p:cNvPr id="15369" name="Text Box 10"/>
          <p:cNvSpPr txBox="1">
            <a:spLocks noChangeArrowheads="1"/>
          </p:cNvSpPr>
          <p:nvPr/>
        </p:nvSpPr>
        <p:spPr bwMode="auto">
          <a:xfrm>
            <a:off x="1423988" y="3067050"/>
            <a:ext cx="1154112" cy="396875"/>
          </a:xfrm>
          <a:prstGeom prst="rect">
            <a:avLst/>
          </a:prstGeom>
          <a:noFill/>
          <a:ln w="9525">
            <a:noFill/>
            <a:miter lim="800000"/>
            <a:headEnd/>
            <a:tailEnd/>
          </a:ln>
        </p:spPr>
        <p:txBody>
          <a:bodyPr>
            <a:spAutoFit/>
          </a:bodyPr>
          <a:lstStyle/>
          <a:p>
            <a:pPr eaLnBrk="1" hangingPunct="1"/>
            <a:r>
              <a:rPr lang="en-US" sz="1000" b="1">
                <a:ea typeface="ＭＳ Ｐゴシック"/>
                <a:cs typeface="ＭＳ Ｐゴシック"/>
              </a:rPr>
              <a:t>Distribution Efficiencies</a:t>
            </a:r>
          </a:p>
        </p:txBody>
      </p:sp>
      <p:sp>
        <p:nvSpPr>
          <p:cNvPr id="15370" name="Line 11"/>
          <p:cNvSpPr>
            <a:spLocks noChangeShapeType="1"/>
          </p:cNvSpPr>
          <p:nvPr/>
        </p:nvSpPr>
        <p:spPr bwMode="auto">
          <a:xfrm flipH="1" flipV="1">
            <a:off x="6224588" y="3730625"/>
            <a:ext cx="146050" cy="273050"/>
          </a:xfrm>
          <a:prstGeom prst="line">
            <a:avLst/>
          </a:prstGeom>
          <a:noFill/>
          <a:ln w="9525">
            <a:solidFill>
              <a:schemeClr val="tx1"/>
            </a:solidFill>
            <a:round/>
            <a:headEnd/>
            <a:tailEnd type="triangle" w="med" len="med"/>
          </a:ln>
        </p:spPr>
        <p:txBody>
          <a:bodyPr/>
          <a:lstStyle/>
          <a:p>
            <a:endParaRPr lang="en-US"/>
          </a:p>
        </p:txBody>
      </p:sp>
      <p:sp>
        <p:nvSpPr>
          <p:cNvPr id="15371" name="Line 12"/>
          <p:cNvSpPr>
            <a:spLocks noChangeShapeType="1"/>
          </p:cNvSpPr>
          <p:nvPr/>
        </p:nvSpPr>
        <p:spPr bwMode="auto">
          <a:xfrm flipH="1">
            <a:off x="1981200" y="3429000"/>
            <a:ext cx="152400" cy="228600"/>
          </a:xfrm>
          <a:prstGeom prst="line">
            <a:avLst/>
          </a:prstGeom>
          <a:noFill/>
          <a:ln w="9525">
            <a:solidFill>
              <a:schemeClr val="tx1"/>
            </a:solidFill>
            <a:round/>
            <a:headEnd/>
            <a:tailEnd type="triangle" w="med" len="med"/>
          </a:ln>
        </p:spPr>
        <p:txBody>
          <a:bodyPr/>
          <a:lstStyle/>
          <a:p>
            <a:endParaRPr lang="en-US"/>
          </a:p>
        </p:txBody>
      </p:sp>
      <p:sp>
        <p:nvSpPr>
          <p:cNvPr id="15372" name="Line 13"/>
          <p:cNvSpPr>
            <a:spLocks noChangeShapeType="1"/>
          </p:cNvSpPr>
          <p:nvPr/>
        </p:nvSpPr>
        <p:spPr bwMode="auto">
          <a:xfrm>
            <a:off x="3529013" y="3224213"/>
            <a:ext cx="214312" cy="280987"/>
          </a:xfrm>
          <a:prstGeom prst="line">
            <a:avLst/>
          </a:prstGeom>
          <a:noFill/>
          <a:ln w="9525">
            <a:solidFill>
              <a:schemeClr val="tx1"/>
            </a:solidFill>
            <a:round/>
            <a:headEnd/>
            <a:tailEnd type="triangle" w="med" len="med"/>
          </a:ln>
        </p:spPr>
        <p:txBody>
          <a:bodyPr/>
          <a:lstStyle/>
          <a:p>
            <a:endParaRPr lang="en-US"/>
          </a:p>
        </p:txBody>
      </p:sp>
      <p:sp>
        <p:nvSpPr>
          <p:cNvPr id="15373" name="Line 14"/>
          <p:cNvSpPr>
            <a:spLocks noChangeShapeType="1"/>
          </p:cNvSpPr>
          <p:nvPr/>
        </p:nvSpPr>
        <p:spPr bwMode="auto">
          <a:xfrm>
            <a:off x="6748463" y="2765425"/>
            <a:ext cx="336550" cy="482600"/>
          </a:xfrm>
          <a:prstGeom prst="line">
            <a:avLst/>
          </a:prstGeom>
          <a:noFill/>
          <a:ln w="9525">
            <a:solidFill>
              <a:schemeClr val="tx1"/>
            </a:solidFill>
            <a:round/>
            <a:headEnd/>
            <a:tailEnd type="triangle" w="med" len="med"/>
          </a:ln>
        </p:spPr>
        <p:txBody>
          <a:bodyPr/>
          <a:lstStyle/>
          <a:p>
            <a:endParaRPr lang="en-US"/>
          </a:p>
        </p:txBody>
      </p:sp>
      <p:sp>
        <p:nvSpPr>
          <p:cNvPr id="15374" name="Text Box 15"/>
          <p:cNvSpPr txBox="1">
            <a:spLocks noChangeArrowheads="1"/>
          </p:cNvSpPr>
          <p:nvPr/>
        </p:nvSpPr>
        <p:spPr bwMode="auto">
          <a:xfrm>
            <a:off x="5943600" y="2209800"/>
            <a:ext cx="1220788" cy="701675"/>
          </a:xfrm>
          <a:prstGeom prst="rect">
            <a:avLst/>
          </a:prstGeom>
          <a:noFill/>
          <a:ln w="9525">
            <a:noFill/>
            <a:miter lim="800000"/>
            <a:headEnd/>
            <a:tailEnd/>
          </a:ln>
        </p:spPr>
        <p:txBody>
          <a:bodyPr>
            <a:spAutoFit/>
          </a:bodyPr>
          <a:lstStyle/>
          <a:p>
            <a:pPr eaLnBrk="1" hangingPunct="1"/>
            <a:r>
              <a:rPr lang="en-US" sz="1000" b="1">
                <a:ea typeface="ＭＳ Ｐゴシック"/>
                <a:cs typeface="ＭＳ Ｐゴシック"/>
              </a:rPr>
              <a:t>Avg Load at 80% Confidence &amp; Hydro at 80 Percentile</a:t>
            </a:r>
          </a:p>
        </p:txBody>
      </p:sp>
      <p:sp>
        <p:nvSpPr>
          <p:cNvPr id="15375" name="Line 16"/>
          <p:cNvSpPr>
            <a:spLocks noChangeShapeType="1"/>
          </p:cNvSpPr>
          <p:nvPr/>
        </p:nvSpPr>
        <p:spPr bwMode="auto">
          <a:xfrm flipV="1">
            <a:off x="2024063" y="4105275"/>
            <a:ext cx="231775" cy="374650"/>
          </a:xfrm>
          <a:prstGeom prst="line">
            <a:avLst/>
          </a:prstGeom>
          <a:noFill/>
          <a:ln w="9525">
            <a:solidFill>
              <a:schemeClr val="tx1"/>
            </a:solidFill>
            <a:round/>
            <a:headEnd/>
            <a:tailEnd type="triangle" w="med" len="med"/>
          </a:ln>
        </p:spPr>
        <p:txBody>
          <a:bodyPr/>
          <a:lstStyle/>
          <a:p>
            <a:endParaRPr lang="en-US"/>
          </a:p>
        </p:txBody>
      </p:sp>
      <p:sp>
        <p:nvSpPr>
          <p:cNvPr id="15376" name="Text Box 17"/>
          <p:cNvSpPr txBox="1">
            <a:spLocks noChangeArrowheads="1"/>
          </p:cNvSpPr>
          <p:nvPr/>
        </p:nvSpPr>
        <p:spPr bwMode="auto">
          <a:xfrm>
            <a:off x="1652588" y="4267200"/>
            <a:ext cx="554037" cy="396875"/>
          </a:xfrm>
          <a:prstGeom prst="rect">
            <a:avLst/>
          </a:prstGeom>
          <a:noFill/>
          <a:ln w="9525">
            <a:noFill/>
            <a:miter lim="800000"/>
            <a:headEnd/>
            <a:tailEnd/>
          </a:ln>
        </p:spPr>
        <p:txBody>
          <a:bodyPr>
            <a:spAutoFit/>
          </a:bodyPr>
          <a:lstStyle/>
          <a:p>
            <a:pPr algn="ctr" eaLnBrk="1" hangingPunct="1"/>
            <a:r>
              <a:rPr lang="en-US" sz="1000" b="1">
                <a:ea typeface="ＭＳ Ｐゴシック"/>
                <a:cs typeface="ＭＳ Ｐゴシック"/>
              </a:rPr>
              <a:t>Avg Load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2010 Hydro Conditions Update</a:t>
            </a:r>
            <a:endParaRPr lang="en-US" dirty="0" smtClean="0"/>
          </a:p>
        </p:txBody>
      </p:sp>
      <p:sp>
        <p:nvSpPr>
          <p:cNvPr id="5" name="Content Placeholder 4"/>
          <p:cNvSpPr>
            <a:spLocks noGrp="1"/>
          </p:cNvSpPr>
          <p:nvPr>
            <p:ph sz="half" idx="2"/>
          </p:nvPr>
        </p:nvSpPr>
        <p:spPr/>
        <p:txBody>
          <a:bodyPr/>
          <a:lstStyle/>
          <a:p>
            <a:pPr marL="457200" lvl="1" indent="-457200" eaLnBrk="1" hangingPunct="1">
              <a:lnSpc>
                <a:spcPct val="100000"/>
              </a:lnSpc>
              <a:spcBef>
                <a:spcPts val="600"/>
              </a:spcBef>
            </a:pPr>
            <a:r>
              <a:rPr lang="en-US" sz="2200" b="1" dirty="0" smtClean="0"/>
              <a:t>Latest Runoff Forecasts</a:t>
            </a:r>
          </a:p>
          <a:p>
            <a:pPr marL="460375" lvl="2" indent="-231775" eaLnBrk="1" hangingPunct="1">
              <a:lnSpc>
                <a:spcPct val="100000"/>
              </a:lnSpc>
              <a:spcBef>
                <a:spcPts val="600"/>
              </a:spcBef>
            </a:pPr>
            <a:r>
              <a:rPr lang="en-US" sz="1800" dirty="0" smtClean="0"/>
              <a:t>Columbia @ </a:t>
            </a:r>
            <a:r>
              <a:rPr lang="en-US" sz="1800" dirty="0" err="1" smtClean="0"/>
              <a:t>Dalles</a:t>
            </a:r>
            <a:r>
              <a:rPr lang="en-US" sz="1800" dirty="0" smtClean="0"/>
              <a:t> – 79%</a:t>
            </a:r>
          </a:p>
          <a:p>
            <a:pPr marL="460375" lvl="2" indent="-231775" eaLnBrk="1" hangingPunct="1">
              <a:lnSpc>
                <a:spcPct val="100000"/>
              </a:lnSpc>
              <a:spcBef>
                <a:spcPts val="600"/>
              </a:spcBef>
            </a:pPr>
            <a:r>
              <a:rPr lang="en-US" sz="1800" dirty="0" smtClean="0"/>
              <a:t>Clark Fork – 66%</a:t>
            </a:r>
          </a:p>
          <a:p>
            <a:pPr marL="460375" lvl="2" indent="-231775" eaLnBrk="1" hangingPunct="1">
              <a:lnSpc>
                <a:spcPct val="100000"/>
              </a:lnSpc>
              <a:spcBef>
                <a:spcPts val="600"/>
              </a:spcBef>
              <a:spcAft>
                <a:spcPts val="600"/>
              </a:spcAft>
            </a:pPr>
            <a:r>
              <a:rPr lang="en-US" sz="1800" dirty="0" smtClean="0"/>
              <a:t>Spokane – 57%</a:t>
            </a:r>
          </a:p>
          <a:p>
            <a:pPr marL="457200" lvl="1" indent="-457200" eaLnBrk="1" hangingPunct="1">
              <a:lnSpc>
                <a:spcPct val="100000"/>
              </a:lnSpc>
              <a:spcBef>
                <a:spcPts val="600"/>
              </a:spcBef>
            </a:pPr>
            <a:r>
              <a:rPr lang="en-US" sz="2200" b="1" dirty="0" smtClean="0"/>
              <a:t>Impact on Avista </a:t>
            </a:r>
          </a:p>
          <a:p>
            <a:pPr marL="460375" lvl="2" indent="-231775" eaLnBrk="1" hangingPunct="1">
              <a:lnSpc>
                <a:spcPct val="100000"/>
              </a:lnSpc>
              <a:spcBef>
                <a:spcPts val="600"/>
              </a:spcBef>
              <a:spcAft>
                <a:spcPts val="600"/>
              </a:spcAft>
            </a:pPr>
            <a:r>
              <a:rPr lang="en-US" sz="1800" dirty="0" smtClean="0"/>
              <a:t>Loss of ~45 aMW (8%)</a:t>
            </a:r>
          </a:p>
          <a:p>
            <a:pPr marL="460375" lvl="2" indent="-231775" eaLnBrk="1" hangingPunct="1">
              <a:lnSpc>
                <a:spcPct val="100000"/>
              </a:lnSpc>
              <a:spcBef>
                <a:spcPts val="600"/>
              </a:spcBef>
              <a:spcAft>
                <a:spcPts val="600"/>
              </a:spcAft>
            </a:pPr>
            <a:r>
              <a:rPr lang="en-US" sz="1800" dirty="0" smtClean="0"/>
              <a:t>Could go lower or higher</a:t>
            </a:r>
          </a:p>
          <a:p>
            <a:pPr marL="460375" lvl="2" indent="-231775" eaLnBrk="1" hangingPunct="1">
              <a:lnSpc>
                <a:spcPct val="100000"/>
              </a:lnSpc>
              <a:spcBef>
                <a:spcPts val="600"/>
              </a:spcBef>
              <a:spcAft>
                <a:spcPts val="600"/>
              </a:spcAft>
            </a:pPr>
            <a:r>
              <a:rPr lang="en-US" sz="1800" dirty="0" smtClean="0"/>
              <a:t>2009 was 33 aMW below average</a:t>
            </a:r>
          </a:p>
          <a:p>
            <a:pPr marL="457200" lvl="1" indent="-457200" eaLnBrk="1" hangingPunct="1">
              <a:lnSpc>
                <a:spcPct val="100000"/>
              </a:lnSpc>
              <a:spcBef>
                <a:spcPts val="600"/>
              </a:spcBef>
            </a:pPr>
            <a:r>
              <a:rPr lang="en-US" sz="2200" b="1" dirty="0" smtClean="0"/>
              <a:t>Weather Conditions</a:t>
            </a:r>
          </a:p>
          <a:p>
            <a:pPr marL="460375" lvl="2" indent="-231775" eaLnBrk="1" hangingPunct="1">
              <a:lnSpc>
                <a:spcPct val="100000"/>
              </a:lnSpc>
              <a:spcBef>
                <a:spcPts val="600"/>
              </a:spcBef>
            </a:pPr>
            <a:r>
              <a:rPr lang="en-US" sz="1800" dirty="0" smtClean="0"/>
              <a:t>Normal precipitation</a:t>
            </a:r>
          </a:p>
          <a:p>
            <a:pPr marL="460375" lvl="2" indent="-231775" eaLnBrk="1" hangingPunct="1">
              <a:lnSpc>
                <a:spcPct val="100000"/>
              </a:lnSpc>
              <a:spcBef>
                <a:spcPts val="600"/>
              </a:spcBef>
            </a:pPr>
            <a:r>
              <a:rPr lang="en-US" sz="1800" dirty="0" smtClean="0"/>
              <a:t>Warmer temperatures</a:t>
            </a:r>
          </a:p>
          <a:p>
            <a:pPr marL="460375" lvl="2" indent="-231775" eaLnBrk="1" hangingPunct="1">
              <a:lnSpc>
                <a:spcPct val="100000"/>
              </a:lnSpc>
              <a:spcBef>
                <a:spcPts val="600"/>
              </a:spcBef>
            </a:pPr>
            <a:endParaRPr lang="en-US" dirty="0" smtClean="0"/>
          </a:p>
        </p:txBody>
      </p:sp>
      <p:pic>
        <p:nvPicPr>
          <p:cNvPr id="4" name="Picture 2" descr="Living Water (AKA:Peters Mill Run HDR) by DrewMyers."/>
          <p:cNvPicPr>
            <a:picLocks noChangeAspect="1" noChangeArrowheads="1"/>
          </p:cNvPicPr>
          <p:nvPr/>
        </p:nvPicPr>
        <p:blipFill>
          <a:blip r:embed="rId2"/>
          <a:srcRect/>
          <a:stretch>
            <a:fillRect/>
          </a:stretch>
        </p:blipFill>
        <p:spPr bwMode="auto">
          <a:xfrm>
            <a:off x="266700" y="2019300"/>
            <a:ext cx="4505838" cy="30099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457200"/>
            <a:ext cx="7696200" cy="685800"/>
          </a:xfrm>
        </p:spPr>
        <p:txBody>
          <a:bodyPr/>
          <a:lstStyle/>
          <a:p>
            <a:pPr eaLnBrk="1" hangingPunct="1"/>
            <a:r>
              <a:rPr lang="en-US" smtClean="0"/>
              <a:t>January Capacity L&amp;R w/ New Resources</a:t>
            </a:r>
          </a:p>
        </p:txBody>
      </p:sp>
      <p:pic>
        <p:nvPicPr>
          <p:cNvPr id="13315" name="Picture 4"/>
          <p:cNvPicPr>
            <a:picLocks noChangeAspect="1" noChangeArrowheads="1"/>
          </p:cNvPicPr>
          <p:nvPr/>
        </p:nvPicPr>
        <p:blipFill>
          <a:blip r:embed="rId2"/>
          <a:srcRect/>
          <a:stretch>
            <a:fillRect/>
          </a:stretch>
        </p:blipFill>
        <p:spPr bwMode="auto">
          <a:xfrm>
            <a:off x="533400" y="1295400"/>
            <a:ext cx="7772400" cy="4697413"/>
          </a:xfrm>
          <a:prstGeom prst="rect">
            <a:avLst/>
          </a:prstGeom>
          <a:noFill/>
          <a:ln w="9525">
            <a:noFill/>
            <a:miter lim="800000"/>
            <a:headEnd/>
            <a:tailEnd/>
          </a:ln>
        </p:spPr>
      </p:pic>
      <p:sp>
        <p:nvSpPr>
          <p:cNvPr id="13316" name="Text Box 5"/>
          <p:cNvSpPr txBox="1">
            <a:spLocks noChangeArrowheads="1"/>
          </p:cNvSpPr>
          <p:nvPr/>
        </p:nvSpPr>
        <p:spPr bwMode="auto">
          <a:xfrm>
            <a:off x="3459163" y="4602163"/>
            <a:ext cx="2525712" cy="276225"/>
          </a:xfrm>
          <a:prstGeom prst="rect">
            <a:avLst/>
          </a:prstGeom>
          <a:noFill/>
          <a:ln w="9525">
            <a:noFill/>
            <a:miter lim="800000"/>
            <a:headEnd/>
            <a:tailEnd/>
          </a:ln>
        </p:spPr>
        <p:txBody>
          <a:bodyPr wrap="none">
            <a:spAutoFit/>
          </a:bodyPr>
          <a:lstStyle/>
          <a:p>
            <a:pPr eaLnBrk="1" hangingPunct="1"/>
            <a:r>
              <a:rPr lang="en-US" sz="1200" b="1">
                <a:ea typeface="ＭＳ Ｐゴシック"/>
                <a:cs typeface="ＭＳ Ｐゴシック"/>
              </a:rPr>
              <a:t>Existing Resources &amp; Contracts</a:t>
            </a:r>
          </a:p>
        </p:txBody>
      </p:sp>
      <p:sp>
        <p:nvSpPr>
          <p:cNvPr id="13317" name="Text Box 6"/>
          <p:cNvSpPr txBox="1">
            <a:spLocks noChangeArrowheads="1"/>
          </p:cNvSpPr>
          <p:nvPr/>
        </p:nvSpPr>
        <p:spPr bwMode="auto">
          <a:xfrm>
            <a:off x="7086600" y="2697163"/>
            <a:ext cx="1292225" cy="274637"/>
          </a:xfrm>
          <a:prstGeom prst="rect">
            <a:avLst/>
          </a:prstGeom>
          <a:noFill/>
          <a:ln w="9525">
            <a:noFill/>
            <a:miter lim="800000"/>
            <a:headEnd/>
            <a:tailEnd/>
          </a:ln>
        </p:spPr>
        <p:txBody>
          <a:bodyPr wrap="none">
            <a:spAutoFit/>
          </a:bodyPr>
          <a:lstStyle/>
          <a:p>
            <a:pPr eaLnBrk="1" hangingPunct="1"/>
            <a:r>
              <a:rPr lang="en-US" sz="1200" b="1">
                <a:ea typeface="ＭＳ Ｐゴシック"/>
                <a:cs typeface="ＭＳ Ｐゴシック"/>
              </a:rPr>
              <a:t>New Gas CCCT</a:t>
            </a:r>
          </a:p>
        </p:txBody>
      </p:sp>
      <p:sp>
        <p:nvSpPr>
          <p:cNvPr id="13318" name="Text Box 7"/>
          <p:cNvSpPr txBox="1">
            <a:spLocks noChangeArrowheads="1"/>
          </p:cNvSpPr>
          <p:nvPr/>
        </p:nvSpPr>
        <p:spPr bwMode="auto">
          <a:xfrm>
            <a:off x="7086600" y="3078163"/>
            <a:ext cx="1157288" cy="274637"/>
          </a:xfrm>
          <a:prstGeom prst="rect">
            <a:avLst/>
          </a:prstGeom>
          <a:noFill/>
          <a:ln w="9525">
            <a:noFill/>
            <a:miter lim="800000"/>
            <a:headEnd/>
            <a:tailEnd/>
          </a:ln>
        </p:spPr>
        <p:txBody>
          <a:bodyPr wrap="none">
            <a:spAutoFit/>
          </a:bodyPr>
          <a:lstStyle/>
          <a:p>
            <a:pPr eaLnBrk="1" hangingPunct="1"/>
            <a:r>
              <a:rPr lang="en-US" sz="1200" b="1">
                <a:ea typeface="ＭＳ Ｐゴシック"/>
                <a:cs typeface="ＭＳ Ｐゴシック"/>
              </a:rPr>
              <a:t>Conservation</a:t>
            </a:r>
          </a:p>
        </p:txBody>
      </p:sp>
      <p:sp>
        <p:nvSpPr>
          <p:cNvPr id="13319" name="Text Box 8"/>
          <p:cNvSpPr txBox="1">
            <a:spLocks noChangeArrowheads="1"/>
          </p:cNvSpPr>
          <p:nvPr/>
        </p:nvSpPr>
        <p:spPr bwMode="auto">
          <a:xfrm>
            <a:off x="5954713" y="3336925"/>
            <a:ext cx="903287" cy="549275"/>
          </a:xfrm>
          <a:prstGeom prst="rect">
            <a:avLst/>
          </a:prstGeom>
          <a:noFill/>
          <a:ln w="9525">
            <a:noFill/>
            <a:miter lim="800000"/>
            <a:headEnd/>
            <a:tailEnd/>
          </a:ln>
        </p:spPr>
        <p:txBody>
          <a:bodyPr>
            <a:spAutoFit/>
          </a:bodyPr>
          <a:lstStyle/>
          <a:p>
            <a:pPr algn="ctr" eaLnBrk="1" hangingPunct="1"/>
            <a:r>
              <a:rPr lang="en-US" sz="1000" b="1">
                <a:ea typeface="ＭＳ Ｐゴシック"/>
                <a:cs typeface="ＭＳ Ｐゴシック"/>
              </a:rPr>
              <a:t>Little/Upper Falls Upgrades</a:t>
            </a:r>
          </a:p>
        </p:txBody>
      </p:sp>
      <p:sp>
        <p:nvSpPr>
          <p:cNvPr id="13320" name="Text Box 9"/>
          <p:cNvSpPr txBox="1">
            <a:spLocks noChangeArrowheads="1"/>
          </p:cNvSpPr>
          <p:nvPr/>
        </p:nvSpPr>
        <p:spPr bwMode="auto">
          <a:xfrm>
            <a:off x="1512888" y="2543175"/>
            <a:ext cx="1154112" cy="396875"/>
          </a:xfrm>
          <a:prstGeom prst="rect">
            <a:avLst/>
          </a:prstGeom>
          <a:noFill/>
          <a:ln w="9525">
            <a:noFill/>
            <a:miter lim="800000"/>
            <a:headEnd/>
            <a:tailEnd/>
          </a:ln>
        </p:spPr>
        <p:txBody>
          <a:bodyPr>
            <a:spAutoFit/>
          </a:bodyPr>
          <a:lstStyle/>
          <a:p>
            <a:pPr eaLnBrk="1" hangingPunct="1"/>
            <a:r>
              <a:rPr lang="en-US" sz="1000" b="1">
                <a:ea typeface="ＭＳ Ｐゴシック"/>
                <a:cs typeface="ＭＳ Ｐゴシック"/>
              </a:rPr>
              <a:t>Distribution Efficiencies</a:t>
            </a:r>
          </a:p>
        </p:txBody>
      </p:sp>
      <p:sp>
        <p:nvSpPr>
          <p:cNvPr id="13321" name="Line 10"/>
          <p:cNvSpPr>
            <a:spLocks noChangeShapeType="1"/>
          </p:cNvSpPr>
          <p:nvPr/>
        </p:nvSpPr>
        <p:spPr bwMode="auto">
          <a:xfrm flipV="1">
            <a:off x="6242050" y="2819400"/>
            <a:ext cx="234950" cy="533400"/>
          </a:xfrm>
          <a:prstGeom prst="line">
            <a:avLst/>
          </a:prstGeom>
          <a:noFill/>
          <a:ln w="9525">
            <a:solidFill>
              <a:schemeClr val="tx1"/>
            </a:solidFill>
            <a:round/>
            <a:headEnd/>
            <a:tailEnd type="triangle" w="med" len="med"/>
          </a:ln>
        </p:spPr>
        <p:txBody>
          <a:bodyPr/>
          <a:lstStyle/>
          <a:p>
            <a:endParaRPr lang="en-US"/>
          </a:p>
        </p:txBody>
      </p:sp>
      <p:sp>
        <p:nvSpPr>
          <p:cNvPr id="13322" name="Line 11"/>
          <p:cNvSpPr>
            <a:spLocks noChangeShapeType="1"/>
          </p:cNvSpPr>
          <p:nvPr/>
        </p:nvSpPr>
        <p:spPr bwMode="auto">
          <a:xfrm>
            <a:off x="2286000" y="2743200"/>
            <a:ext cx="165100" cy="311150"/>
          </a:xfrm>
          <a:prstGeom prst="line">
            <a:avLst/>
          </a:prstGeom>
          <a:noFill/>
          <a:ln w="9525">
            <a:solidFill>
              <a:schemeClr val="tx1"/>
            </a:solidFill>
            <a:round/>
            <a:headEnd/>
            <a:tailEnd type="triangle" w="med" len="med"/>
          </a:ln>
        </p:spPr>
        <p:txBody>
          <a:bodyPr/>
          <a:lstStyle/>
          <a:p>
            <a:endParaRPr lang="en-US"/>
          </a:p>
        </p:txBody>
      </p:sp>
      <p:sp>
        <p:nvSpPr>
          <p:cNvPr id="13323" name="Line 12"/>
          <p:cNvSpPr>
            <a:spLocks noChangeShapeType="1"/>
          </p:cNvSpPr>
          <p:nvPr/>
        </p:nvSpPr>
        <p:spPr bwMode="auto">
          <a:xfrm>
            <a:off x="5915025" y="1981200"/>
            <a:ext cx="336550" cy="482600"/>
          </a:xfrm>
          <a:prstGeom prst="line">
            <a:avLst/>
          </a:prstGeom>
          <a:noFill/>
          <a:ln w="9525">
            <a:solidFill>
              <a:schemeClr val="tx1"/>
            </a:solidFill>
            <a:round/>
            <a:headEnd/>
            <a:tailEnd type="triangle" w="med" len="med"/>
          </a:ln>
        </p:spPr>
        <p:txBody>
          <a:bodyPr/>
          <a:lstStyle/>
          <a:p>
            <a:endParaRPr lang="en-US"/>
          </a:p>
        </p:txBody>
      </p:sp>
      <p:sp>
        <p:nvSpPr>
          <p:cNvPr id="13324" name="Text Box 13"/>
          <p:cNvSpPr txBox="1">
            <a:spLocks noChangeArrowheads="1"/>
          </p:cNvSpPr>
          <p:nvPr/>
        </p:nvSpPr>
        <p:spPr bwMode="auto">
          <a:xfrm>
            <a:off x="5181600" y="1666875"/>
            <a:ext cx="1373188" cy="396875"/>
          </a:xfrm>
          <a:prstGeom prst="rect">
            <a:avLst/>
          </a:prstGeom>
          <a:noFill/>
          <a:ln w="9525">
            <a:noFill/>
            <a:miter lim="800000"/>
            <a:headEnd/>
            <a:tailEnd/>
          </a:ln>
        </p:spPr>
        <p:txBody>
          <a:bodyPr>
            <a:spAutoFit/>
          </a:bodyPr>
          <a:lstStyle/>
          <a:p>
            <a:pPr eaLnBrk="1" hangingPunct="1"/>
            <a:r>
              <a:rPr lang="en-US" sz="1000" b="1">
                <a:ea typeface="ＭＳ Ｐゴシック"/>
                <a:cs typeface="ＭＳ Ｐゴシック"/>
              </a:rPr>
              <a:t>Peak Load + Planning Margin</a:t>
            </a:r>
          </a:p>
        </p:txBody>
      </p:sp>
      <p:sp>
        <p:nvSpPr>
          <p:cNvPr id="13325" name="Line 14"/>
          <p:cNvSpPr>
            <a:spLocks noChangeShapeType="1"/>
          </p:cNvSpPr>
          <p:nvPr/>
        </p:nvSpPr>
        <p:spPr bwMode="auto">
          <a:xfrm>
            <a:off x="7696200" y="1905000"/>
            <a:ext cx="174625" cy="501650"/>
          </a:xfrm>
          <a:prstGeom prst="line">
            <a:avLst/>
          </a:prstGeom>
          <a:noFill/>
          <a:ln w="9525">
            <a:solidFill>
              <a:schemeClr val="tx1"/>
            </a:solidFill>
            <a:round/>
            <a:headEnd/>
            <a:tailEnd type="triangle" w="med" len="med"/>
          </a:ln>
        </p:spPr>
        <p:txBody>
          <a:bodyPr/>
          <a:lstStyle/>
          <a:p>
            <a:endParaRPr lang="en-US"/>
          </a:p>
        </p:txBody>
      </p:sp>
      <p:sp>
        <p:nvSpPr>
          <p:cNvPr id="13326" name="Text Box 15"/>
          <p:cNvSpPr txBox="1">
            <a:spLocks noChangeArrowheads="1"/>
          </p:cNvSpPr>
          <p:nvPr/>
        </p:nvSpPr>
        <p:spPr bwMode="auto">
          <a:xfrm>
            <a:off x="7315200" y="1600200"/>
            <a:ext cx="554038" cy="396875"/>
          </a:xfrm>
          <a:prstGeom prst="rect">
            <a:avLst/>
          </a:prstGeom>
          <a:noFill/>
          <a:ln w="9525">
            <a:noFill/>
            <a:miter lim="800000"/>
            <a:headEnd/>
            <a:tailEnd/>
          </a:ln>
        </p:spPr>
        <p:txBody>
          <a:bodyPr>
            <a:spAutoFit/>
          </a:bodyPr>
          <a:lstStyle/>
          <a:p>
            <a:pPr eaLnBrk="1" hangingPunct="1"/>
            <a:r>
              <a:rPr lang="en-US" sz="1000" b="1">
                <a:ea typeface="ＭＳ Ｐゴシック"/>
                <a:cs typeface="ＭＳ Ｐゴシック"/>
              </a:rPr>
              <a:t>Peak Load</a:t>
            </a:r>
          </a:p>
        </p:txBody>
      </p:sp>
      <p:sp>
        <p:nvSpPr>
          <p:cNvPr id="13327" name="Text Box 16"/>
          <p:cNvSpPr txBox="1">
            <a:spLocks noChangeArrowheads="1"/>
          </p:cNvSpPr>
          <p:nvPr/>
        </p:nvSpPr>
        <p:spPr bwMode="auto">
          <a:xfrm>
            <a:off x="2743200" y="2209800"/>
            <a:ext cx="1154113" cy="396875"/>
          </a:xfrm>
          <a:prstGeom prst="rect">
            <a:avLst/>
          </a:prstGeom>
          <a:noFill/>
          <a:ln w="9525">
            <a:noFill/>
            <a:miter lim="800000"/>
            <a:headEnd/>
            <a:tailEnd/>
          </a:ln>
        </p:spPr>
        <p:txBody>
          <a:bodyPr>
            <a:spAutoFit/>
          </a:bodyPr>
          <a:lstStyle/>
          <a:p>
            <a:pPr algn="ctr" eaLnBrk="1" hangingPunct="1"/>
            <a:r>
              <a:rPr lang="en-US" sz="1000" b="1">
                <a:ea typeface="ＭＳ Ｐゴシック"/>
                <a:cs typeface="ＭＳ Ｐゴシック"/>
              </a:rPr>
              <a:t>Market Purchases</a:t>
            </a:r>
          </a:p>
        </p:txBody>
      </p:sp>
      <p:sp>
        <p:nvSpPr>
          <p:cNvPr id="13328" name="Line 17"/>
          <p:cNvSpPr>
            <a:spLocks noChangeShapeType="1"/>
          </p:cNvSpPr>
          <p:nvPr/>
        </p:nvSpPr>
        <p:spPr bwMode="auto">
          <a:xfrm>
            <a:off x="3352800" y="2590800"/>
            <a:ext cx="165100" cy="40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90600" y="457200"/>
            <a:ext cx="7696200" cy="685800"/>
          </a:xfrm>
        </p:spPr>
        <p:txBody>
          <a:bodyPr/>
          <a:lstStyle/>
          <a:p>
            <a:r>
              <a:rPr lang="en-US" dirty="0" smtClean="0"/>
              <a:t>Avista Generation Resources — 2029</a:t>
            </a:r>
          </a:p>
        </p:txBody>
      </p:sp>
      <p:pic>
        <p:nvPicPr>
          <p:cNvPr id="84997" name="Picture 5"/>
          <p:cNvPicPr>
            <a:picLocks noChangeAspect="1" noChangeArrowheads="1"/>
          </p:cNvPicPr>
          <p:nvPr/>
        </p:nvPicPr>
        <p:blipFill>
          <a:blip r:embed="rId2"/>
          <a:srcRect l="22718" t="54927" r="27789" b="5008"/>
          <a:stretch>
            <a:fillRect/>
          </a:stretch>
        </p:blipFill>
        <p:spPr bwMode="auto">
          <a:xfrm>
            <a:off x="5219700" y="2476500"/>
            <a:ext cx="3162300" cy="3442741"/>
          </a:xfrm>
          <a:prstGeom prst="rect">
            <a:avLst/>
          </a:prstGeom>
          <a:noFill/>
          <a:ln w="9525">
            <a:noFill/>
            <a:miter lim="800000"/>
            <a:headEnd/>
            <a:tailEnd/>
          </a:ln>
          <a:effectLst/>
        </p:spPr>
      </p:pic>
      <p:pic>
        <p:nvPicPr>
          <p:cNvPr id="84998" name="Picture 6"/>
          <p:cNvPicPr>
            <a:picLocks noChangeAspect="1" noChangeArrowheads="1"/>
          </p:cNvPicPr>
          <p:nvPr/>
        </p:nvPicPr>
        <p:blipFill>
          <a:blip r:embed="rId3"/>
          <a:srcRect l="28094" t="1535" r="17546" b="58401"/>
          <a:stretch>
            <a:fillRect/>
          </a:stretch>
        </p:blipFill>
        <p:spPr bwMode="auto">
          <a:xfrm>
            <a:off x="609600" y="2476500"/>
            <a:ext cx="3458497" cy="3429000"/>
          </a:xfrm>
          <a:prstGeom prst="rect">
            <a:avLst/>
          </a:prstGeom>
          <a:noFill/>
          <a:ln w="9525">
            <a:noFill/>
            <a:miter lim="800000"/>
            <a:headEnd/>
            <a:tailEnd/>
          </a:ln>
          <a:effectLst/>
        </p:spPr>
      </p:pic>
      <p:sp>
        <p:nvSpPr>
          <p:cNvPr id="7" name="TextBox 6"/>
          <p:cNvSpPr txBox="1"/>
          <p:nvPr/>
        </p:nvSpPr>
        <p:spPr>
          <a:xfrm>
            <a:off x="799195" y="1828800"/>
            <a:ext cx="3177473" cy="461665"/>
          </a:xfrm>
          <a:prstGeom prst="rect">
            <a:avLst/>
          </a:prstGeom>
          <a:noFill/>
        </p:spPr>
        <p:txBody>
          <a:bodyPr wrap="none" rtlCol="0">
            <a:spAutoFit/>
          </a:bodyPr>
          <a:lstStyle/>
          <a:p>
            <a:r>
              <a:rPr lang="en-US" sz="2400" b="1" dirty="0" smtClean="0"/>
              <a:t>Capability (capacity)</a:t>
            </a:r>
            <a:endParaRPr lang="en-US" sz="2400" b="1" dirty="0"/>
          </a:p>
        </p:txBody>
      </p:sp>
      <p:sp>
        <p:nvSpPr>
          <p:cNvPr id="8" name="TextBox 7"/>
          <p:cNvSpPr txBox="1"/>
          <p:nvPr/>
        </p:nvSpPr>
        <p:spPr>
          <a:xfrm>
            <a:off x="4457700" y="1828800"/>
            <a:ext cx="4562467" cy="461665"/>
          </a:xfrm>
          <a:prstGeom prst="rect">
            <a:avLst/>
          </a:prstGeom>
          <a:noFill/>
        </p:spPr>
        <p:txBody>
          <a:bodyPr wrap="none" rtlCol="0">
            <a:spAutoFit/>
          </a:bodyPr>
          <a:lstStyle/>
          <a:p>
            <a:r>
              <a:rPr lang="en-US" sz="2400" b="1" dirty="0" smtClean="0"/>
              <a:t>Expected Operations (energy)</a:t>
            </a:r>
            <a:endParaRPr 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2009 IRP Market Futures and Scenarios</a:t>
            </a:r>
            <a:endParaRPr lang="en-US" dirty="0" smtClean="0"/>
          </a:p>
        </p:txBody>
      </p:sp>
      <p:sp>
        <p:nvSpPr>
          <p:cNvPr id="8195" name="Content Placeholder 4"/>
          <p:cNvSpPr>
            <a:spLocks noGrp="1"/>
          </p:cNvSpPr>
          <p:nvPr>
            <p:ph idx="1"/>
          </p:nvPr>
        </p:nvSpPr>
        <p:spPr>
          <a:xfrm>
            <a:off x="1003300" y="1371600"/>
            <a:ext cx="7683500" cy="4724400"/>
          </a:xfrm>
        </p:spPr>
        <p:txBody>
          <a:bodyPr/>
          <a:lstStyle/>
          <a:p>
            <a:pPr marL="457200" lvl="1" indent="-457200" eaLnBrk="1" hangingPunct="1">
              <a:lnSpc>
                <a:spcPct val="100000"/>
              </a:lnSpc>
              <a:spcBef>
                <a:spcPts val="600"/>
              </a:spcBef>
            </a:pPr>
            <a:r>
              <a:rPr lang="en-US" dirty="0" smtClean="0"/>
              <a:t>Futures</a:t>
            </a:r>
          </a:p>
          <a:p>
            <a:pPr marL="800100" lvl="2" indent="-457200" eaLnBrk="1" hangingPunct="1">
              <a:lnSpc>
                <a:spcPct val="100000"/>
              </a:lnSpc>
              <a:spcBef>
                <a:spcPts val="600"/>
              </a:spcBef>
            </a:pPr>
            <a:r>
              <a:rPr lang="en-US" dirty="0" smtClean="0"/>
              <a:t>Base Case: uses expected hydro, wind, load, fuel costs, and emission costs</a:t>
            </a:r>
          </a:p>
          <a:p>
            <a:pPr marL="800100" lvl="2" indent="-457200" eaLnBrk="1" hangingPunct="1">
              <a:lnSpc>
                <a:spcPct val="100000"/>
              </a:lnSpc>
              <a:spcBef>
                <a:spcPts val="600"/>
              </a:spcBef>
            </a:pPr>
            <a:r>
              <a:rPr lang="en-US" dirty="0" smtClean="0"/>
              <a:t>Unconstrained Carbon: quantifies CO2 emissions costs</a:t>
            </a:r>
          </a:p>
          <a:p>
            <a:pPr marL="457200" lvl="1" indent="-457200" eaLnBrk="1" hangingPunct="1">
              <a:lnSpc>
                <a:spcPct val="100000"/>
              </a:lnSpc>
              <a:spcBef>
                <a:spcPts val="600"/>
              </a:spcBef>
            </a:pPr>
            <a:r>
              <a:rPr lang="en-US" dirty="0" smtClean="0"/>
              <a:t>Scenarios</a:t>
            </a:r>
          </a:p>
          <a:p>
            <a:pPr marL="800100" lvl="2" indent="-457200" eaLnBrk="1" hangingPunct="1">
              <a:lnSpc>
                <a:spcPct val="100000"/>
              </a:lnSpc>
              <a:spcBef>
                <a:spcPts val="600"/>
              </a:spcBef>
            </a:pPr>
            <a:r>
              <a:rPr lang="en-US" dirty="0" smtClean="0"/>
              <a:t>Low Gas Prices</a:t>
            </a:r>
          </a:p>
          <a:p>
            <a:pPr marL="800100" lvl="2" indent="-457200" eaLnBrk="1" hangingPunct="1">
              <a:lnSpc>
                <a:spcPct val="100000"/>
              </a:lnSpc>
              <a:spcBef>
                <a:spcPts val="600"/>
              </a:spcBef>
            </a:pPr>
            <a:r>
              <a:rPr lang="en-US" dirty="0" smtClean="0"/>
              <a:t>High Gas Prices</a:t>
            </a:r>
          </a:p>
          <a:p>
            <a:pPr marL="800100" lvl="2" indent="-457200" eaLnBrk="1" hangingPunct="1">
              <a:lnSpc>
                <a:spcPct val="100000"/>
              </a:lnSpc>
              <a:spcBef>
                <a:spcPts val="600"/>
              </a:spcBef>
            </a:pPr>
            <a:r>
              <a:rPr lang="en-US" dirty="0" smtClean="0"/>
              <a:t>Solar Saturation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p:cNvPicPr>
            <a:picLocks noChangeAspect="1" noChangeArrowheads="1"/>
          </p:cNvPicPr>
          <p:nvPr/>
        </p:nvPicPr>
        <p:blipFill>
          <a:blip r:embed="rId2"/>
          <a:srcRect/>
          <a:stretch>
            <a:fillRect/>
          </a:stretch>
        </p:blipFill>
        <p:spPr bwMode="auto">
          <a:xfrm>
            <a:off x="609600" y="1295400"/>
            <a:ext cx="8001000" cy="4870450"/>
          </a:xfrm>
          <a:prstGeom prst="rect">
            <a:avLst/>
          </a:prstGeom>
          <a:noFill/>
          <a:ln w="9525">
            <a:noFill/>
            <a:miter lim="800000"/>
            <a:headEnd/>
            <a:tailEnd/>
          </a:ln>
        </p:spPr>
      </p:pic>
      <p:sp>
        <p:nvSpPr>
          <p:cNvPr id="38915" name="Rectangle 2"/>
          <p:cNvSpPr>
            <a:spLocks noGrp="1" noChangeArrowheads="1"/>
          </p:cNvSpPr>
          <p:nvPr>
            <p:ph type="title"/>
          </p:nvPr>
        </p:nvSpPr>
        <p:spPr>
          <a:xfrm>
            <a:off x="990600" y="457200"/>
            <a:ext cx="7696200" cy="685800"/>
          </a:xfrm>
        </p:spPr>
        <p:txBody>
          <a:bodyPr/>
          <a:lstStyle/>
          <a:p>
            <a:pPr eaLnBrk="1" hangingPunct="1"/>
            <a:r>
              <a:rPr lang="en-US" smtClean="0"/>
              <a:t>Portfolio Cost/Risk Comparison</a:t>
            </a:r>
          </a:p>
        </p:txBody>
      </p:sp>
      <p:sp>
        <p:nvSpPr>
          <p:cNvPr id="38916" name="Text Box 7"/>
          <p:cNvSpPr txBox="1">
            <a:spLocks noChangeArrowheads="1"/>
          </p:cNvSpPr>
          <p:nvPr/>
        </p:nvSpPr>
        <p:spPr bwMode="auto">
          <a:xfrm>
            <a:off x="4191000" y="3581400"/>
            <a:ext cx="723900" cy="330200"/>
          </a:xfrm>
          <a:prstGeom prst="rect">
            <a:avLst/>
          </a:prstGeom>
          <a:solidFill>
            <a:schemeClr val="bg1"/>
          </a:solidFill>
          <a:ln w="9525">
            <a:solidFill>
              <a:srgbClr val="000000"/>
            </a:solidFill>
            <a:miter lim="800000"/>
            <a:headEnd/>
            <a:tailEnd/>
          </a:ln>
        </p:spPr>
        <p:txBody>
          <a:bodyPr wrap="none">
            <a:spAutoFit/>
          </a:bodyPr>
          <a:lstStyle/>
          <a:p>
            <a:r>
              <a:rPr lang="en-US" b="1">
                <a:solidFill>
                  <a:srgbClr val="000000"/>
                </a:solidFill>
              </a:rPr>
              <a:t>PVRR</a:t>
            </a:r>
          </a:p>
        </p:txBody>
      </p:sp>
      <p:sp>
        <p:nvSpPr>
          <p:cNvPr id="38917" name="Text Box 8"/>
          <p:cNvSpPr txBox="1">
            <a:spLocks noChangeArrowheads="1"/>
          </p:cNvSpPr>
          <p:nvPr/>
        </p:nvSpPr>
        <p:spPr bwMode="auto">
          <a:xfrm>
            <a:off x="2895600" y="1676400"/>
            <a:ext cx="1928813" cy="330200"/>
          </a:xfrm>
          <a:prstGeom prst="rect">
            <a:avLst/>
          </a:prstGeom>
          <a:solidFill>
            <a:schemeClr val="bg1"/>
          </a:solidFill>
          <a:ln w="9525">
            <a:solidFill>
              <a:srgbClr val="0000FF"/>
            </a:solidFill>
            <a:miter lim="800000"/>
            <a:headEnd/>
            <a:tailEnd/>
          </a:ln>
        </p:spPr>
        <p:txBody>
          <a:bodyPr wrap="none">
            <a:spAutoFit/>
          </a:bodyPr>
          <a:lstStyle/>
          <a:p>
            <a:r>
              <a:rPr lang="en-US" b="1">
                <a:solidFill>
                  <a:srgbClr val="0000FF"/>
                </a:solidFill>
              </a:rPr>
              <a:t>Standard Deviation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0600" y="152400"/>
            <a:ext cx="7696200" cy="990600"/>
          </a:xfrm>
        </p:spPr>
        <p:txBody>
          <a:bodyPr/>
          <a:lstStyle/>
          <a:p>
            <a:pPr eaLnBrk="1" hangingPunct="1"/>
            <a:r>
              <a:rPr lang="en-US" smtClean="0"/>
              <a:t>Capital Expense in Billions Dollars</a:t>
            </a:r>
            <a:br>
              <a:rPr lang="en-US" smtClean="0"/>
            </a:br>
            <a:r>
              <a:rPr lang="en-US" sz="2800" i="1" smtClean="0"/>
              <a:t>(Nominal 2010-29)</a:t>
            </a:r>
          </a:p>
        </p:txBody>
      </p:sp>
      <p:pic>
        <p:nvPicPr>
          <p:cNvPr id="37891" name="Picture 6"/>
          <p:cNvPicPr>
            <a:picLocks noChangeAspect="1" noChangeArrowheads="1"/>
          </p:cNvPicPr>
          <p:nvPr/>
        </p:nvPicPr>
        <p:blipFill>
          <a:blip r:embed="rId2"/>
          <a:srcRect/>
          <a:stretch>
            <a:fillRect/>
          </a:stretch>
        </p:blipFill>
        <p:spPr bwMode="auto">
          <a:xfrm>
            <a:off x="609600" y="1447800"/>
            <a:ext cx="7772400" cy="4737100"/>
          </a:xfrm>
          <a:prstGeom prst="rect">
            <a:avLst/>
          </a:prstGeom>
          <a:noFill/>
          <a:ln w="9525">
            <a:noFill/>
            <a:miter lim="800000"/>
            <a:headEnd/>
            <a:tailEnd/>
          </a:ln>
        </p:spPr>
      </p:pic>
      <p:sp>
        <p:nvSpPr>
          <p:cNvPr id="4" name="TextBox 3"/>
          <p:cNvSpPr txBox="1"/>
          <p:nvPr/>
        </p:nvSpPr>
        <p:spPr>
          <a:xfrm>
            <a:off x="1943100" y="1943100"/>
            <a:ext cx="3430747" cy="553998"/>
          </a:xfrm>
          <a:prstGeom prst="rect">
            <a:avLst/>
          </a:prstGeom>
          <a:solidFill>
            <a:schemeClr val="bg1"/>
          </a:solidFill>
        </p:spPr>
        <p:txBody>
          <a:bodyPr wrap="none" rtlCol="0">
            <a:spAutoFit/>
          </a:bodyPr>
          <a:lstStyle/>
          <a:p>
            <a:r>
              <a:rPr lang="en-US" dirty="0" smtClean="0"/>
              <a:t>Avista is ~$1 billion company</a:t>
            </a:r>
          </a:p>
          <a:p>
            <a:r>
              <a:rPr lang="en-US" dirty="0" smtClean="0"/>
              <a:t>(market capitalization and book value)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90600" y="457200"/>
            <a:ext cx="7696200" cy="685800"/>
          </a:xfrm>
        </p:spPr>
        <p:txBody>
          <a:bodyPr/>
          <a:lstStyle/>
          <a:p>
            <a:r>
              <a:rPr lang="en-US" dirty="0" smtClean="0"/>
              <a:t>Greenhouse Gas Emissions</a:t>
            </a:r>
          </a:p>
        </p:txBody>
      </p:sp>
      <p:sp>
        <p:nvSpPr>
          <p:cNvPr id="13" name="Rectangle 12"/>
          <p:cNvSpPr/>
          <p:nvPr/>
        </p:nvSpPr>
        <p:spPr>
          <a:xfrm rot="19789944">
            <a:off x="3081401" y="3752568"/>
            <a:ext cx="982961" cy="246221"/>
          </a:xfrm>
          <a:prstGeom prst="rect">
            <a:avLst/>
          </a:prstGeom>
        </p:spPr>
        <p:txBody>
          <a:bodyPr wrap="none">
            <a:spAutoFit/>
          </a:bodyPr>
          <a:lstStyle/>
          <a:p>
            <a:r>
              <a:rPr lang="en-US" sz="1000" dirty="0" smtClean="0">
                <a:solidFill>
                  <a:schemeClr val="bg1"/>
                </a:solidFill>
              </a:rPr>
              <a:t>AARG = 1.5%</a:t>
            </a:r>
            <a:endParaRPr lang="en-US" sz="1000" dirty="0">
              <a:solidFill>
                <a:schemeClr val="bg1"/>
              </a:solidFill>
            </a:endParaRPr>
          </a:p>
        </p:txBody>
      </p:sp>
      <p:sp>
        <p:nvSpPr>
          <p:cNvPr id="14" name="Rectangle 13"/>
          <p:cNvSpPr/>
          <p:nvPr/>
        </p:nvSpPr>
        <p:spPr>
          <a:xfrm rot="19789944">
            <a:off x="4833999" y="2821110"/>
            <a:ext cx="982961" cy="246221"/>
          </a:xfrm>
          <a:prstGeom prst="rect">
            <a:avLst/>
          </a:prstGeom>
        </p:spPr>
        <p:txBody>
          <a:bodyPr wrap="none">
            <a:spAutoFit/>
          </a:bodyPr>
          <a:lstStyle/>
          <a:p>
            <a:r>
              <a:rPr lang="en-US" sz="1000" dirty="0" smtClean="0">
                <a:solidFill>
                  <a:schemeClr val="bg1"/>
                </a:solidFill>
              </a:rPr>
              <a:t>AARG = 1.5%</a:t>
            </a:r>
            <a:endParaRPr lang="en-US" sz="1000" dirty="0">
              <a:solidFill>
                <a:schemeClr val="bg1"/>
              </a:solidFill>
            </a:endParaRPr>
          </a:p>
        </p:txBody>
      </p:sp>
      <p:graphicFrame>
        <p:nvGraphicFramePr>
          <p:cNvPr id="7" name="Chart 6"/>
          <p:cNvGraphicFramePr>
            <a:graphicFrameLocks/>
          </p:cNvGraphicFramePr>
          <p:nvPr/>
        </p:nvGraphicFramePr>
        <p:xfrm>
          <a:off x="1219200" y="1524000"/>
          <a:ext cx="7086600" cy="41767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304800"/>
            <a:ext cx="7696200" cy="838200"/>
          </a:xfrm>
        </p:spPr>
        <p:txBody>
          <a:bodyPr/>
          <a:lstStyle/>
          <a:p>
            <a:r>
              <a:rPr lang="en-US" dirty="0" smtClean="0"/>
              <a:t>Future Power Supply Costs </a:t>
            </a:r>
            <a:br>
              <a:rPr lang="en-US" dirty="0" smtClean="0"/>
            </a:br>
            <a:r>
              <a:rPr lang="en-US" sz="2000" dirty="0" smtClean="0"/>
              <a:t>(Index: 2010= 100, real dollars)</a:t>
            </a:r>
          </a:p>
        </p:txBody>
      </p:sp>
      <p:pic>
        <p:nvPicPr>
          <p:cNvPr id="22531" name="Picture 5"/>
          <p:cNvPicPr>
            <a:picLocks noGrp="1" noChangeAspect="1" noChangeArrowheads="1"/>
          </p:cNvPicPr>
          <p:nvPr>
            <p:ph type="body" idx="1"/>
          </p:nvPr>
        </p:nvPicPr>
        <p:blipFill>
          <a:blip r:embed="rId2"/>
          <a:srcRect/>
          <a:stretch>
            <a:fillRect/>
          </a:stretch>
        </p:blipFill>
        <p:spPr>
          <a:xfrm>
            <a:off x="762000" y="1371600"/>
            <a:ext cx="7543800" cy="453707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228600"/>
            <a:ext cx="7696200" cy="914400"/>
          </a:xfrm>
        </p:spPr>
        <p:txBody>
          <a:bodyPr/>
          <a:lstStyle/>
          <a:p>
            <a:pPr eaLnBrk="1" hangingPunct="1"/>
            <a:r>
              <a:rPr lang="en-US" dirty="0" smtClean="0"/>
              <a:t>Market Price Forecasts -- Gas</a:t>
            </a:r>
          </a:p>
        </p:txBody>
      </p:sp>
      <p:pic>
        <p:nvPicPr>
          <p:cNvPr id="3074" name="Picture 2"/>
          <p:cNvPicPr>
            <a:picLocks noChangeAspect="1" noChangeArrowheads="1"/>
          </p:cNvPicPr>
          <p:nvPr/>
        </p:nvPicPr>
        <p:blipFill>
          <a:blip r:embed="rId2"/>
          <a:srcRect/>
          <a:stretch>
            <a:fillRect/>
          </a:stretch>
        </p:blipFill>
        <p:spPr bwMode="auto">
          <a:xfrm>
            <a:off x="1017900" y="1562100"/>
            <a:ext cx="6516376" cy="396917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228600"/>
            <a:ext cx="7696200" cy="914400"/>
          </a:xfrm>
        </p:spPr>
        <p:txBody>
          <a:bodyPr/>
          <a:lstStyle/>
          <a:p>
            <a:pPr eaLnBrk="1" hangingPunct="1"/>
            <a:r>
              <a:rPr lang="en-US" dirty="0" smtClean="0"/>
              <a:t>Market Price Forecasts – NW Power</a:t>
            </a:r>
          </a:p>
        </p:txBody>
      </p:sp>
      <p:pic>
        <p:nvPicPr>
          <p:cNvPr id="4098" name="Picture 2"/>
          <p:cNvPicPr>
            <a:picLocks noChangeAspect="1" noChangeArrowheads="1"/>
          </p:cNvPicPr>
          <p:nvPr/>
        </p:nvPicPr>
        <p:blipFill>
          <a:blip r:embed="rId2"/>
          <a:srcRect/>
          <a:stretch>
            <a:fillRect/>
          </a:stretch>
        </p:blipFill>
        <p:spPr bwMode="auto">
          <a:xfrm>
            <a:off x="1181100" y="1676400"/>
            <a:ext cx="6286500" cy="394115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Flexible Strategy</a:t>
            </a:r>
          </a:p>
        </p:txBody>
      </p:sp>
      <p:sp>
        <p:nvSpPr>
          <p:cNvPr id="21507" name="AutoShape 4"/>
          <p:cNvSpPr>
            <a:spLocks noChangeArrowheads="1"/>
          </p:cNvSpPr>
          <p:nvPr/>
        </p:nvSpPr>
        <p:spPr bwMode="auto">
          <a:xfrm>
            <a:off x="1295400" y="3200400"/>
            <a:ext cx="2590800" cy="7620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solidFill>
                  <a:schemeClr val="bg1"/>
                </a:solidFill>
              </a:rPr>
              <a:t>What if large hydro</a:t>
            </a:r>
          </a:p>
          <a:p>
            <a:pPr algn="ctr"/>
            <a:r>
              <a:rPr lang="en-US">
                <a:solidFill>
                  <a:schemeClr val="bg1"/>
                </a:solidFill>
              </a:rPr>
              <a:t>upgrades are viable?</a:t>
            </a:r>
          </a:p>
        </p:txBody>
      </p:sp>
      <p:sp>
        <p:nvSpPr>
          <p:cNvPr id="21508" name="AutoShape 5"/>
          <p:cNvSpPr>
            <a:spLocks noChangeArrowheads="1"/>
          </p:cNvSpPr>
          <p:nvPr/>
        </p:nvSpPr>
        <p:spPr bwMode="auto">
          <a:xfrm>
            <a:off x="1295400" y="4191000"/>
            <a:ext cx="2590800" cy="6858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solidFill>
                  <a:schemeClr val="bg1"/>
                </a:solidFill>
              </a:rPr>
              <a:t>What if non-wind</a:t>
            </a:r>
          </a:p>
          <a:p>
            <a:pPr algn="ctr"/>
            <a:r>
              <a:rPr lang="en-US">
                <a:solidFill>
                  <a:schemeClr val="bg1"/>
                </a:solidFill>
              </a:rPr>
              <a:t>renewables are abundant?</a:t>
            </a:r>
          </a:p>
        </p:txBody>
      </p:sp>
      <p:sp>
        <p:nvSpPr>
          <p:cNvPr id="21509" name="AutoShape 6"/>
          <p:cNvSpPr>
            <a:spLocks noChangeArrowheads="1"/>
          </p:cNvSpPr>
          <p:nvPr/>
        </p:nvSpPr>
        <p:spPr bwMode="auto">
          <a:xfrm>
            <a:off x="1295400" y="5105400"/>
            <a:ext cx="2590800" cy="6858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solidFill>
                  <a:schemeClr val="bg1"/>
                </a:solidFill>
              </a:rPr>
              <a:t>Is Nuclear a solution?</a:t>
            </a:r>
          </a:p>
        </p:txBody>
      </p:sp>
      <p:sp>
        <p:nvSpPr>
          <p:cNvPr id="21510" name="AutoShape 7"/>
          <p:cNvSpPr>
            <a:spLocks noChangeArrowheads="1"/>
          </p:cNvSpPr>
          <p:nvPr/>
        </p:nvSpPr>
        <p:spPr bwMode="auto">
          <a:xfrm>
            <a:off x="1295400" y="2362200"/>
            <a:ext cx="2590800" cy="6858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solidFill>
                  <a:schemeClr val="bg1"/>
                </a:solidFill>
              </a:rPr>
              <a:t>What are the impacts</a:t>
            </a:r>
          </a:p>
          <a:p>
            <a:pPr algn="ctr"/>
            <a:r>
              <a:rPr lang="en-US">
                <a:solidFill>
                  <a:schemeClr val="bg1"/>
                </a:solidFill>
              </a:rPr>
              <a:t>of load growth changes?</a:t>
            </a:r>
          </a:p>
        </p:txBody>
      </p:sp>
      <p:sp>
        <p:nvSpPr>
          <p:cNvPr id="21511" name="AutoShape 8"/>
          <p:cNvSpPr>
            <a:spLocks noChangeArrowheads="1"/>
          </p:cNvSpPr>
          <p:nvPr/>
        </p:nvSpPr>
        <p:spPr bwMode="auto">
          <a:xfrm>
            <a:off x="1295400" y="1524000"/>
            <a:ext cx="2590800" cy="6858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solidFill>
                  <a:schemeClr val="bg1"/>
                </a:solidFill>
              </a:rPr>
              <a:t>What are the tipping points</a:t>
            </a:r>
          </a:p>
          <a:p>
            <a:pPr algn="ctr"/>
            <a:r>
              <a:rPr lang="en-US">
                <a:solidFill>
                  <a:schemeClr val="bg1"/>
                </a:solidFill>
              </a:rPr>
              <a:t>for key capital costs?</a:t>
            </a:r>
          </a:p>
        </p:txBody>
      </p:sp>
      <p:sp>
        <p:nvSpPr>
          <p:cNvPr id="49162" name="AutoShape 10"/>
          <p:cNvSpPr>
            <a:spLocks noChangeArrowheads="1"/>
          </p:cNvSpPr>
          <p:nvPr/>
        </p:nvSpPr>
        <p:spPr bwMode="auto">
          <a:xfrm>
            <a:off x="4419600" y="1600200"/>
            <a:ext cx="3733800" cy="228600"/>
          </a:xfrm>
          <a:prstGeom prst="roundRect">
            <a:avLst>
              <a:gd name="adj" fmla="val 16667"/>
            </a:avLst>
          </a:prstGeom>
          <a:solidFill>
            <a:srgbClr val="008000"/>
          </a:solidFill>
          <a:ln w="9525">
            <a:solidFill>
              <a:schemeClr val="tx1"/>
            </a:solidFill>
            <a:round/>
            <a:headEnd/>
            <a:tailEnd/>
          </a:ln>
        </p:spPr>
        <p:txBody>
          <a:bodyPr wrap="none" anchor="ctr"/>
          <a:lstStyle/>
          <a:p>
            <a:pPr algn="ctr"/>
            <a:r>
              <a:rPr lang="en-US" sz="1200" b="1">
                <a:solidFill>
                  <a:schemeClr val="bg1"/>
                </a:solidFill>
              </a:rPr>
              <a:t>wind capital cost &lt;$1,830/kW, build early</a:t>
            </a:r>
          </a:p>
        </p:txBody>
      </p:sp>
      <p:sp>
        <p:nvSpPr>
          <p:cNvPr id="49163" name="AutoShape 11"/>
          <p:cNvSpPr>
            <a:spLocks noChangeArrowheads="1"/>
          </p:cNvSpPr>
          <p:nvPr/>
        </p:nvSpPr>
        <p:spPr bwMode="auto">
          <a:xfrm>
            <a:off x="4419600" y="1905000"/>
            <a:ext cx="3733800" cy="228600"/>
          </a:xfrm>
          <a:prstGeom prst="roundRect">
            <a:avLst>
              <a:gd name="adj" fmla="val 16667"/>
            </a:avLst>
          </a:prstGeom>
          <a:solidFill>
            <a:srgbClr val="008000"/>
          </a:solidFill>
          <a:ln w="9525">
            <a:solidFill>
              <a:schemeClr val="tx1"/>
            </a:solidFill>
            <a:round/>
            <a:headEnd/>
            <a:tailEnd/>
          </a:ln>
        </p:spPr>
        <p:txBody>
          <a:bodyPr wrap="none" anchor="ctr"/>
          <a:lstStyle/>
          <a:p>
            <a:pPr algn="ctr"/>
            <a:r>
              <a:rPr lang="en-US" sz="1200" b="1">
                <a:solidFill>
                  <a:schemeClr val="bg1"/>
                </a:solidFill>
              </a:rPr>
              <a:t>CCCT cost &gt;$1,610/kW, consider SCCT</a:t>
            </a:r>
          </a:p>
        </p:txBody>
      </p:sp>
      <p:sp>
        <p:nvSpPr>
          <p:cNvPr id="49164" name="AutoShape 12"/>
          <p:cNvSpPr>
            <a:spLocks noChangeArrowheads="1"/>
          </p:cNvSpPr>
          <p:nvPr/>
        </p:nvSpPr>
        <p:spPr bwMode="auto">
          <a:xfrm>
            <a:off x="4419600" y="2438400"/>
            <a:ext cx="3733800" cy="228600"/>
          </a:xfrm>
          <a:prstGeom prst="roundRect">
            <a:avLst>
              <a:gd name="adj" fmla="val 16667"/>
            </a:avLst>
          </a:prstGeom>
          <a:solidFill>
            <a:srgbClr val="008000"/>
          </a:solidFill>
          <a:ln w="9525">
            <a:solidFill>
              <a:schemeClr val="tx1"/>
            </a:solidFill>
            <a:round/>
            <a:headEnd/>
            <a:tailEnd/>
          </a:ln>
        </p:spPr>
        <p:txBody>
          <a:bodyPr anchor="ctr"/>
          <a:lstStyle/>
          <a:p>
            <a:pPr algn="ctr"/>
            <a:r>
              <a:rPr lang="en-US" sz="1200" b="1">
                <a:solidFill>
                  <a:schemeClr val="bg1"/>
                </a:solidFill>
              </a:rPr>
              <a:t>High: 260/100 MW more gas/wind next 10 years</a:t>
            </a:r>
          </a:p>
        </p:txBody>
      </p:sp>
      <p:sp>
        <p:nvSpPr>
          <p:cNvPr id="49165" name="AutoShape 13"/>
          <p:cNvSpPr>
            <a:spLocks noChangeArrowheads="1"/>
          </p:cNvSpPr>
          <p:nvPr/>
        </p:nvSpPr>
        <p:spPr bwMode="auto">
          <a:xfrm>
            <a:off x="4419600" y="2743200"/>
            <a:ext cx="3733800" cy="228600"/>
          </a:xfrm>
          <a:prstGeom prst="roundRect">
            <a:avLst>
              <a:gd name="adj" fmla="val 16667"/>
            </a:avLst>
          </a:prstGeom>
          <a:solidFill>
            <a:srgbClr val="008000"/>
          </a:solidFill>
          <a:ln w="9525">
            <a:solidFill>
              <a:schemeClr val="tx1"/>
            </a:solidFill>
            <a:round/>
            <a:headEnd/>
            <a:tailEnd/>
          </a:ln>
        </p:spPr>
        <p:txBody>
          <a:bodyPr anchor="ctr"/>
          <a:lstStyle/>
          <a:p>
            <a:pPr algn="ctr"/>
            <a:r>
              <a:rPr lang="en-US" sz="1200" b="1">
                <a:solidFill>
                  <a:schemeClr val="bg1"/>
                </a:solidFill>
              </a:rPr>
              <a:t>Low: 250/50 MW less gas/wind in next 10 years</a:t>
            </a:r>
          </a:p>
        </p:txBody>
      </p:sp>
      <p:sp>
        <p:nvSpPr>
          <p:cNvPr id="49166" name="AutoShape 14"/>
          <p:cNvSpPr>
            <a:spLocks noChangeArrowheads="1"/>
          </p:cNvSpPr>
          <p:nvPr/>
        </p:nvSpPr>
        <p:spPr bwMode="auto">
          <a:xfrm>
            <a:off x="4419600" y="3429000"/>
            <a:ext cx="3733800" cy="228600"/>
          </a:xfrm>
          <a:prstGeom prst="roundRect">
            <a:avLst>
              <a:gd name="adj" fmla="val 16667"/>
            </a:avLst>
          </a:prstGeom>
          <a:solidFill>
            <a:srgbClr val="008000"/>
          </a:solidFill>
          <a:ln w="9525">
            <a:solidFill>
              <a:schemeClr val="tx1"/>
            </a:solidFill>
            <a:round/>
            <a:headEnd/>
            <a:tailEnd/>
          </a:ln>
        </p:spPr>
        <p:txBody>
          <a:bodyPr anchor="ctr"/>
          <a:lstStyle/>
          <a:p>
            <a:pPr algn="ctr"/>
            <a:r>
              <a:rPr lang="en-US" sz="1200" b="1">
                <a:solidFill>
                  <a:schemeClr val="bg1"/>
                </a:solidFill>
              </a:rPr>
              <a:t>eliminate 50/100 MW of wind/gas over 20 years?</a:t>
            </a:r>
          </a:p>
        </p:txBody>
      </p:sp>
      <p:sp>
        <p:nvSpPr>
          <p:cNvPr id="49167" name="AutoShape 15"/>
          <p:cNvSpPr>
            <a:spLocks noChangeArrowheads="1"/>
          </p:cNvSpPr>
          <p:nvPr/>
        </p:nvSpPr>
        <p:spPr bwMode="auto">
          <a:xfrm>
            <a:off x="4419600" y="4343400"/>
            <a:ext cx="3733800" cy="381000"/>
          </a:xfrm>
          <a:prstGeom prst="roundRect">
            <a:avLst>
              <a:gd name="adj" fmla="val 16667"/>
            </a:avLst>
          </a:prstGeom>
          <a:solidFill>
            <a:srgbClr val="008000"/>
          </a:solidFill>
          <a:ln w="9525">
            <a:solidFill>
              <a:schemeClr val="tx1"/>
            </a:solidFill>
            <a:round/>
            <a:headEnd/>
            <a:tailEnd/>
          </a:ln>
        </p:spPr>
        <p:txBody>
          <a:bodyPr anchor="ctr"/>
          <a:lstStyle/>
          <a:p>
            <a:pPr algn="ctr"/>
            <a:r>
              <a:rPr lang="en-US" sz="1200" b="1">
                <a:solidFill>
                  <a:schemeClr val="bg1"/>
                </a:solidFill>
              </a:rPr>
              <a:t>non-wind renewables replace some </a:t>
            </a:r>
          </a:p>
          <a:p>
            <a:pPr algn="ctr"/>
            <a:r>
              <a:rPr lang="en-US" sz="1200" b="1">
                <a:solidFill>
                  <a:schemeClr val="bg1"/>
                </a:solidFill>
              </a:rPr>
              <a:t>wind; could reduce gas by 100 MW</a:t>
            </a:r>
          </a:p>
        </p:txBody>
      </p:sp>
      <p:sp>
        <p:nvSpPr>
          <p:cNvPr id="49168" name="AutoShape 16"/>
          <p:cNvSpPr>
            <a:spLocks noChangeArrowheads="1"/>
          </p:cNvSpPr>
          <p:nvPr/>
        </p:nvSpPr>
        <p:spPr bwMode="auto">
          <a:xfrm>
            <a:off x="4419600" y="5334000"/>
            <a:ext cx="3733800" cy="228600"/>
          </a:xfrm>
          <a:prstGeom prst="roundRect">
            <a:avLst>
              <a:gd name="adj" fmla="val 16667"/>
            </a:avLst>
          </a:prstGeom>
          <a:solidFill>
            <a:srgbClr val="008000"/>
          </a:solidFill>
          <a:ln w="9525">
            <a:solidFill>
              <a:schemeClr val="tx1"/>
            </a:solidFill>
            <a:round/>
            <a:headEnd/>
            <a:tailEnd/>
          </a:ln>
        </p:spPr>
        <p:txBody>
          <a:bodyPr anchor="ctr"/>
          <a:lstStyle/>
          <a:p>
            <a:pPr algn="ctr"/>
            <a:r>
              <a:rPr lang="en-US" sz="1200" b="1">
                <a:solidFill>
                  <a:schemeClr val="bg1"/>
                </a:solidFill>
              </a:rPr>
              <a:t>least-cost if &lt;=$4,000/kW (current range $5-$10k)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P spid="49163" grpId="0" animBg="1"/>
      <p:bldP spid="49164" grpId="0" animBg="1"/>
      <p:bldP spid="49165" grpId="0" animBg="1"/>
      <p:bldP spid="49166" grpId="0" animBg="1"/>
      <p:bldP spid="49167" grpId="0" animBg="1"/>
      <p:bldP spid="491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2010 Hydro Conditions Update, Cont.</a:t>
            </a:r>
            <a:endParaRPr lang="en-US" dirty="0" smtClean="0"/>
          </a:p>
        </p:txBody>
      </p:sp>
      <p:sp>
        <p:nvSpPr>
          <p:cNvPr id="7" name="Content Placeholder 6"/>
          <p:cNvSpPr>
            <a:spLocks noGrp="1"/>
          </p:cNvSpPr>
          <p:nvPr>
            <p:ph idx="1"/>
          </p:nvPr>
        </p:nvSpPr>
        <p:spPr/>
        <p:txBody>
          <a:bodyPr/>
          <a:lstStyle/>
          <a:p>
            <a:pPr marL="228600" lvl="1" indent="-228600">
              <a:spcBef>
                <a:spcPts val="600"/>
              </a:spcBef>
              <a:buFont typeface="Arial" pitchFamily="34" charset="0"/>
              <a:buChar char="•"/>
            </a:pPr>
            <a:r>
              <a:rPr lang="en-US" sz="1800" dirty="0" smtClean="0"/>
              <a:t>Company’s hedging program is set up for just this type of circumstance.</a:t>
            </a:r>
          </a:p>
          <a:p>
            <a:pPr marL="228600" lvl="1" indent="-228600">
              <a:spcBef>
                <a:spcPts val="600"/>
              </a:spcBef>
              <a:buFont typeface="Arial" pitchFamily="34" charset="0"/>
              <a:buChar char="•"/>
            </a:pPr>
            <a:r>
              <a:rPr lang="en-US" sz="1800" dirty="0" smtClean="0"/>
              <a:t>Hedge out 36 months ahead of time.</a:t>
            </a:r>
          </a:p>
          <a:p>
            <a:pPr marL="571500" lvl="2">
              <a:spcBef>
                <a:spcPts val="300"/>
              </a:spcBef>
              <a:buFont typeface="Arial" pitchFamily="34" charset="0"/>
              <a:buChar char="•"/>
            </a:pPr>
            <a:r>
              <a:rPr lang="en-US" sz="1400" dirty="0" smtClean="0"/>
              <a:t>Months N-36 to N-19 are used to make opportunistic transactions.</a:t>
            </a:r>
          </a:p>
          <a:p>
            <a:pPr marL="571500" lvl="2">
              <a:spcBef>
                <a:spcPts val="300"/>
              </a:spcBef>
              <a:buFont typeface="Arial" pitchFamily="34" charset="0"/>
              <a:buChar char="•"/>
            </a:pPr>
            <a:r>
              <a:rPr lang="en-US" sz="1400" dirty="0" smtClean="0"/>
              <a:t>Months N-18 to N-1 follow a rigorous schedule to close open positions (longs and shorts).</a:t>
            </a:r>
          </a:p>
          <a:p>
            <a:pPr marL="228600" lvl="1" indent="-228600">
              <a:spcBef>
                <a:spcPts val="600"/>
              </a:spcBef>
              <a:buFont typeface="Arial" pitchFamily="34" charset="0"/>
              <a:buChar char="•"/>
            </a:pPr>
            <a:r>
              <a:rPr lang="en-US" sz="1800" dirty="0" smtClean="0"/>
              <a:t>Hydro variability is accounted for by Hydro Bias that reduces the amounts of hydro generation available for sale into the marketplace.</a:t>
            </a:r>
          </a:p>
          <a:p>
            <a:pPr marL="228600" lvl="1" indent="-228600">
              <a:spcBef>
                <a:spcPts val="600"/>
              </a:spcBef>
              <a:buFont typeface="Arial" pitchFamily="34" charset="0"/>
              <a:buChar char="•"/>
            </a:pPr>
            <a:r>
              <a:rPr lang="en-US" sz="1800" dirty="0" smtClean="0"/>
              <a:t>Hydro Bias forces positions to close earlier and limits surplus sales for the event where hydro comes in lower than forecast (like 2009 and 2010).</a:t>
            </a:r>
          </a:p>
          <a:p>
            <a:pPr marL="228600" lvl="1" indent="-228600">
              <a:spcBef>
                <a:spcPts val="600"/>
              </a:spcBef>
              <a:buFont typeface="Arial" pitchFamily="34" charset="0"/>
              <a:buChar char="•"/>
            </a:pPr>
            <a:r>
              <a:rPr lang="en-US" sz="1800" dirty="0" smtClean="0"/>
              <a:t>In a normal water year the Hydro Bias is rolled out of the position report as hydro conditions become known.  We sell the length held back in case of poor hydro.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Washington State RPS Compliance</a:t>
            </a:r>
          </a:p>
        </p:txBody>
      </p:sp>
      <p:sp>
        <p:nvSpPr>
          <p:cNvPr id="16388" name="Text Box 6"/>
          <p:cNvSpPr txBox="1">
            <a:spLocks noChangeArrowheads="1"/>
          </p:cNvSpPr>
          <p:nvPr/>
        </p:nvSpPr>
        <p:spPr bwMode="auto">
          <a:xfrm>
            <a:off x="3810000" y="3810000"/>
            <a:ext cx="995363" cy="336550"/>
          </a:xfrm>
          <a:prstGeom prst="rect">
            <a:avLst/>
          </a:prstGeom>
          <a:noFill/>
          <a:ln w="9525">
            <a:noFill/>
            <a:miter lim="800000"/>
            <a:headEnd/>
            <a:tailEnd/>
          </a:ln>
        </p:spPr>
        <p:txBody>
          <a:bodyPr wrap="none">
            <a:spAutoFit/>
          </a:bodyPr>
          <a:lstStyle/>
          <a:p>
            <a:pPr eaLnBrk="1" hangingPunct="1"/>
            <a:r>
              <a:rPr lang="en-US" sz="1600" b="1">
                <a:solidFill>
                  <a:schemeClr val="bg1"/>
                </a:solidFill>
                <a:ea typeface="ＭＳ Ｐゴシック"/>
                <a:cs typeface="ＭＳ Ｐゴシック"/>
              </a:rPr>
              <a:t>Reardan</a:t>
            </a:r>
          </a:p>
        </p:txBody>
      </p:sp>
      <p:sp>
        <p:nvSpPr>
          <p:cNvPr id="16389" name="Text Box 7"/>
          <p:cNvSpPr txBox="1">
            <a:spLocks noChangeArrowheads="1"/>
          </p:cNvSpPr>
          <p:nvPr/>
        </p:nvSpPr>
        <p:spPr bwMode="auto">
          <a:xfrm>
            <a:off x="4403725" y="4870450"/>
            <a:ext cx="2103438" cy="274638"/>
          </a:xfrm>
          <a:prstGeom prst="rect">
            <a:avLst/>
          </a:prstGeom>
          <a:noFill/>
          <a:ln w="9525">
            <a:noFill/>
            <a:miter lim="800000"/>
            <a:headEnd/>
            <a:tailEnd/>
          </a:ln>
        </p:spPr>
        <p:txBody>
          <a:bodyPr wrap="none">
            <a:spAutoFit/>
          </a:bodyPr>
          <a:lstStyle/>
          <a:p>
            <a:pPr eaLnBrk="1" hangingPunct="1"/>
            <a:r>
              <a:rPr lang="en-US" sz="1200" b="1">
                <a:solidFill>
                  <a:schemeClr val="bg1"/>
                </a:solidFill>
                <a:ea typeface="ＭＳ Ｐゴシック"/>
                <a:cs typeface="ＭＳ Ｐゴシック"/>
              </a:rPr>
              <a:t>Clark Fork River Upgrades</a:t>
            </a:r>
          </a:p>
        </p:txBody>
      </p:sp>
      <p:sp>
        <p:nvSpPr>
          <p:cNvPr id="16397" name="Text Box 15"/>
          <p:cNvSpPr txBox="1">
            <a:spLocks noChangeArrowheads="1"/>
          </p:cNvSpPr>
          <p:nvPr/>
        </p:nvSpPr>
        <p:spPr bwMode="auto">
          <a:xfrm>
            <a:off x="6324600" y="4619625"/>
            <a:ext cx="1830388" cy="244475"/>
          </a:xfrm>
          <a:prstGeom prst="rect">
            <a:avLst/>
          </a:prstGeom>
          <a:noFill/>
          <a:ln w="9525">
            <a:noFill/>
            <a:miter lim="800000"/>
            <a:headEnd/>
            <a:tailEnd/>
          </a:ln>
        </p:spPr>
        <p:txBody>
          <a:bodyPr wrap="none">
            <a:spAutoFit/>
          </a:bodyPr>
          <a:lstStyle/>
          <a:p>
            <a:pPr eaLnBrk="1" hangingPunct="1"/>
            <a:r>
              <a:rPr lang="en-US" sz="1000" b="1">
                <a:solidFill>
                  <a:schemeClr val="bg1"/>
                </a:solidFill>
                <a:ea typeface="ＭＳ Ｐゴシック"/>
                <a:cs typeface="ＭＳ Ｐゴシック"/>
              </a:rPr>
              <a:t>Little/Upper Falls Upgrades</a:t>
            </a:r>
          </a:p>
        </p:txBody>
      </p:sp>
      <p:sp>
        <p:nvSpPr>
          <p:cNvPr id="16400" name="Text Box 18"/>
          <p:cNvSpPr txBox="1">
            <a:spLocks noChangeArrowheads="1"/>
          </p:cNvSpPr>
          <p:nvPr/>
        </p:nvSpPr>
        <p:spPr bwMode="auto">
          <a:xfrm>
            <a:off x="6858000" y="3505200"/>
            <a:ext cx="1155700" cy="336550"/>
          </a:xfrm>
          <a:prstGeom prst="rect">
            <a:avLst/>
          </a:prstGeom>
          <a:noFill/>
          <a:ln w="9525">
            <a:noFill/>
            <a:miter lim="800000"/>
            <a:headEnd/>
            <a:tailEnd/>
          </a:ln>
        </p:spPr>
        <p:txBody>
          <a:bodyPr wrap="none">
            <a:spAutoFit/>
          </a:bodyPr>
          <a:lstStyle/>
          <a:p>
            <a:pPr eaLnBrk="1" hangingPunct="1"/>
            <a:r>
              <a:rPr lang="en-US" sz="1600" b="1">
                <a:solidFill>
                  <a:schemeClr val="bg1"/>
                </a:solidFill>
                <a:ea typeface="ＭＳ Ｐゴシック"/>
                <a:cs typeface="ＭＳ Ｐゴシック"/>
              </a:rPr>
              <a:t>New Wind</a:t>
            </a:r>
          </a:p>
        </p:txBody>
      </p:sp>
      <p:pic>
        <p:nvPicPr>
          <p:cNvPr id="1026" name="Picture 2"/>
          <p:cNvPicPr>
            <a:picLocks noChangeAspect="1" noChangeArrowheads="1"/>
          </p:cNvPicPr>
          <p:nvPr/>
        </p:nvPicPr>
        <p:blipFill>
          <a:blip r:embed="rId2"/>
          <a:srcRect/>
          <a:stretch>
            <a:fillRect/>
          </a:stretch>
        </p:blipFill>
        <p:spPr bwMode="auto">
          <a:xfrm>
            <a:off x="1140733" y="1647824"/>
            <a:ext cx="6479267" cy="391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381000"/>
            <a:ext cx="7696200" cy="762000"/>
          </a:xfrm>
        </p:spPr>
        <p:txBody>
          <a:bodyPr/>
          <a:lstStyle/>
          <a:p>
            <a:r>
              <a:rPr lang="en-US" smtClean="0"/>
              <a:t>Total Cost of Carbon Legislation</a:t>
            </a:r>
          </a:p>
        </p:txBody>
      </p:sp>
      <p:pic>
        <p:nvPicPr>
          <p:cNvPr id="18435" name="Picture 5"/>
          <p:cNvPicPr>
            <a:picLocks noChangeAspect="1" noChangeArrowheads="1"/>
          </p:cNvPicPr>
          <p:nvPr/>
        </p:nvPicPr>
        <p:blipFill>
          <a:blip r:embed="rId2"/>
          <a:srcRect/>
          <a:stretch>
            <a:fillRect/>
          </a:stretch>
        </p:blipFill>
        <p:spPr bwMode="auto">
          <a:xfrm>
            <a:off x="457200" y="1143000"/>
            <a:ext cx="7924800" cy="4972050"/>
          </a:xfrm>
          <a:prstGeom prst="rect">
            <a:avLst/>
          </a:prstGeom>
          <a:noFill/>
          <a:ln w="9525">
            <a:noFill/>
            <a:miter lim="800000"/>
            <a:headEnd/>
            <a:tailEnd/>
          </a:ln>
        </p:spPr>
      </p:pic>
      <p:sp>
        <p:nvSpPr>
          <p:cNvPr id="18436" name="Text Box 6"/>
          <p:cNvSpPr txBox="1">
            <a:spLocks noChangeArrowheads="1"/>
          </p:cNvSpPr>
          <p:nvPr/>
        </p:nvSpPr>
        <p:spPr bwMode="auto">
          <a:xfrm>
            <a:off x="5499100" y="4267200"/>
            <a:ext cx="3311525" cy="1244600"/>
          </a:xfrm>
          <a:prstGeom prst="rect">
            <a:avLst/>
          </a:prstGeom>
          <a:solidFill>
            <a:schemeClr val="bg1"/>
          </a:solidFill>
          <a:ln w="9525">
            <a:solidFill>
              <a:srgbClr val="000000"/>
            </a:solidFill>
            <a:miter lim="800000"/>
            <a:headEnd/>
            <a:tailEnd/>
          </a:ln>
        </p:spPr>
        <p:txBody>
          <a:bodyPr wrap="none">
            <a:spAutoFit/>
          </a:bodyPr>
          <a:lstStyle/>
          <a:p>
            <a:r>
              <a:rPr lang="en-US" b="1">
                <a:solidFill>
                  <a:srgbClr val="000000"/>
                </a:solidFill>
              </a:rPr>
              <a:t>Drivers of Higher Costs:</a:t>
            </a:r>
          </a:p>
          <a:p>
            <a:pPr>
              <a:buFontTx/>
              <a:buChar char="•"/>
            </a:pPr>
            <a:r>
              <a:rPr lang="en-US">
                <a:solidFill>
                  <a:srgbClr val="000000"/>
                </a:solidFill>
              </a:rPr>
              <a:t> Reduction in Colstrip energy</a:t>
            </a:r>
          </a:p>
          <a:p>
            <a:pPr>
              <a:buFontTx/>
              <a:buChar char="•"/>
            </a:pPr>
            <a:r>
              <a:rPr lang="en-US">
                <a:solidFill>
                  <a:srgbClr val="000000"/>
                </a:solidFill>
              </a:rPr>
              <a:t> Higher electric market prices</a:t>
            </a:r>
          </a:p>
          <a:p>
            <a:pPr>
              <a:buFontTx/>
              <a:buChar char="•"/>
            </a:pPr>
            <a:r>
              <a:rPr lang="en-US">
                <a:solidFill>
                  <a:srgbClr val="000000"/>
                </a:solidFill>
              </a:rPr>
              <a:t> Higher natural gas prices</a:t>
            </a:r>
          </a:p>
          <a:p>
            <a:pPr>
              <a:buFontTx/>
              <a:buChar char="•"/>
            </a:pPr>
            <a:r>
              <a:rPr lang="en-US">
                <a:solidFill>
                  <a:srgbClr val="000000"/>
                </a:solidFill>
              </a:rPr>
              <a:t> Potential to be 30% of Power Costs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457200"/>
            <a:ext cx="7696200" cy="685800"/>
          </a:xfrm>
        </p:spPr>
        <p:txBody>
          <a:bodyPr/>
          <a:lstStyle/>
          <a:p>
            <a:pPr eaLnBrk="1" hangingPunct="1"/>
            <a:r>
              <a:rPr lang="en-US" smtClean="0"/>
              <a:t>US WECC Greenhouse Gas Levels</a:t>
            </a:r>
          </a:p>
        </p:txBody>
      </p:sp>
      <p:pic>
        <p:nvPicPr>
          <p:cNvPr id="16387" name="Picture 6"/>
          <p:cNvPicPr>
            <a:picLocks noChangeAspect="1" noChangeArrowheads="1"/>
          </p:cNvPicPr>
          <p:nvPr/>
        </p:nvPicPr>
        <p:blipFill>
          <a:blip r:embed="rId2"/>
          <a:srcRect/>
          <a:stretch>
            <a:fillRect/>
          </a:stretch>
        </p:blipFill>
        <p:spPr bwMode="auto">
          <a:xfrm>
            <a:off x="609600" y="1219200"/>
            <a:ext cx="7848600" cy="488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304800"/>
            <a:ext cx="7696200" cy="838200"/>
          </a:xfrm>
        </p:spPr>
        <p:txBody>
          <a:bodyPr/>
          <a:lstStyle/>
          <a:p>
            <a:pPr eaLnBrk="1" hangingPunct="1"/>
            <a:r>
              <a:rPr lang="en-US" smtClean="0"/>
              <a:t>Greenhouse Gas Prices ($/Ton)</a:t>
            </a:r>
          </a:p>
        </p:txBody>
      </p:sp>
      <p:pic>
        <p:nvPicPr>
          <p:cNvPr id="15363" name="Picture 4"/>
          <p:cNvPicPr>
            <a:picLocks noChangeAspect="1" noChangeArrowheads="1"/>
          </p:cNvPicPr>
          <p:nvPr/>
        </p:nvPicPr>
        <p:blipFill>
          <a:blip r:embed="rId2"/>
          <a:srcRect/>
          <a:stretch>
            <a:fillRect/>
          </a:stretch>
        </p:blipFill>
        <p:spPr bwMode="auto">
          <a:xfrm>
            <a:off x="990600" y="1447800"/>
            <a:ext cx="7391400"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2"/>
          <a:srcRect/>
          <a:stretch>
            <a:fillRect/>
          </a:stretch>
        </p:blipFill>
        <p:spPr bwMode="auto">
          <a:xfrm>
            <a:off x="609600" y="1219200"/>
            <a:ext cx="7696200" cy="4829175"/>
          </a:xfrm>
          <a:prstGeom prst="rect">
            <a:avLst/>
          </a:prstGeom>
          <a:noFill/>
          <a:ln w="9525">
            <a:noFill/>
            <a:miter lim="800000"/>
            <a:headEnd/>
            <a:tailEnd/>
          </a:ln>
        </p:spPr>
      </p:pic>
      <p:sp>
        <p:nvSpPr>
          <p:cNvPr id="10243" name="Rectangle 2"/>
          <p:cNvSpPr>
            <a:spLocks noGrp="1" noChangeArrowheads="1"/>
          </p:cNvSpPr>
          <p:nvPr>
            <p:ph type="title"/>
          </p:nvPr>
        </p:nvSpPr>
        <p:spPr>
          <a:xfrm>
            <a:off x="990600" y="381000"/>
            <a:ext cx="7696200" cy="762000"/>
          </a:xfrm>
        </p:spPr>
        <p:txBody>
          <a:bodyPr/>
          <a:lstStyle/>
          <a:p>
            <a:pPr eaLnBrk="1" hangingPunct="1"/>
            <a:r>
              <a:rPr lang="en-US" smtClean="0"/>
              <a:t>Avoided Resource Cost</a:t>
            </a:r>
          </a:p>
        </p:txBody>
      </p:sp>
      <p:sp>
        <p:nvSpPr>
          <p:cNvPr id="10244" name="Text Box 6"/>
          <p:cNvSpPr txBox="1">
            <a:spLocks noChangeArrowheads="1"/>
          </p:cNvSpPr>
          <p:nvPr/>
        </p:nvSpPr>
        <p:spPr bwMode="auto">
          <a:xfrm>
            <a:off x="6172200" y="3810000"/>
            <a:ext cx="1828800" cy="1473200"/>
          </a:xfrm>
          <a:prstGeom prst="rect">
            <a:avLst/>
          </a:prstGeom>
          <a:solidFill>
            <a:schemeClr val="bg1"/>
          </a:solidFill>
          <a:ln w="9525">
            <a:solidFill>
              <a:srgbClr val="000000"/>
            </a:solidFill>
            <a:miter lim="800000"/>
            <a:headEnd/>
            <a:tailEnd/>
          </a:ln>
        </p:spPr>
        <p:txBody>
          <a:bodyPr>
            <a:spAutoFit/>
          </a:bodyPr>
          <a:lstStyle/>
          <a:p>
            <a:r>
              <a:rPr lang="en-US" b="1" u="sng">
                <a:solidFill>
                  <a:srgbClr val="000000"/>
                </a:solidFill>
              </a:rPr>
              <a:t>Levelized Costs</a:t>
            </a:r>
          </a:p>
          <a:p>
            <a:r>
              <a:rPr lang="en-US">
                <a:solidFill>
                  <a:srgbClr val="000000"/>
                </a:solidFill>
              </a:rPr>
              <a:t>Mid-C: 	$68.22</a:t>
            </a:r>
          </a:p>
          <a:p>
            <a:r>
              <a:rPr lang="en-US">
                <a:solidFill>
                  <a:srgbClr val="000000"/>
                </a:solidFill>
              </a:rPr>
              <a:t>Capacity:  $11.66</a:t>
            </a:r>
          </a:p>
          <a:p>
            <a:r>
              <a:rPr lang="en-US">
                <a:solidFill>
                  <a:srgbClr val="000000"/>
                </a:solidFill>
              </a:rPr>
              <a:t>RPS: 	  $5.76</a:t>
            </a:r>
          </a:p>
          <a:p>
            <a:r>
              <a:rPr lang="en-US">
                <a:solidFill>
                  <a:srgbClr val="000000"/>
                </a:solidFill>
              </a:rPr>
              <a:t>Carbon:     $25.52</a:t>
            </a:r>
          </a:p>
          <a:p>
            <a:r>
              <a:rPr lang="en-US" b="1">
                <a:solidFill>
                  <a:srgbClr val="000000"/>
                </a:solidFill>
              </a:rPr>
              <a:t>Total:      $111.15</a:t>
            </a:r>
            <a:endParaRPr lang="en-US">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09600"/>
            <a:ext cx="8115300" cy="5570756"/>
          </a:xfrm>
          <a:prstGeom prst="rect">
            <a:avLst/>
          </a:prstGeom>
          <a:noFill/>
        </p:spPr>
        <p:txBody>
          <a:bodyPr wrap="square" rtlCol="0">
            <a:spAutoFit/>
          </a:bodyPr>
          <a:lstStyle/>
          <a:p>
            <a:r>
              <a:rPr lang="en-US" sz="1100" dirty="0" smtClean="0"/>
              <a:t>Clint - </a:t>
            </a:r>
          </a:p>
          <a:p>
            <a:r>
              <a:rPr lang="en-US" sz="1100" dirty="0" smtClean="0"/>
              <a:t> </a:t>
            </a:r>
          </a:p>
          <a:p>
            <a:r>
              <a:rPr lang="en-US" sz="1100" dirty="0" smtClean="0"/>
              <a:t>Here are some questions/comments.</a:t>
            </a:r>
          </a:p>
          <a:p>
            <a:r>
              <a:rPr lang="en-US" sz="1100" dirty="0" smtClean="0"/>
              <a:t> </a:t>
            </a:r>
          </a:p>
          <a:p>
            <a:r>
              <a:rPr lang="en-US" sz="1100" dirty="0" smtClean="0"/>
              <a:t>Slide 3 - Don't you have additional resources, such as the Spokane falls and other hydro? Maybe these are just example representative resources?</a:t>
            </a:r>
          </a:p>
          <a:p>
            <a:r>
              <a:rPr lang="en-US" sz="1100" dirty="0" smtClean="0"/>
              <a:t> </a:t>
            </a:r>
          </a:p>
          <a:p>
            <a:r>
              <a:rPr lang="en-US" sz="1100" dirty="0" smtClean="0"/>
              <a:t>Slide 4 - Is the pie on the left your capacity and the one on the right the expected energy delivered by those same resources? (same question for slide 15)</a:t>
            </a:r>
          </a:p>
          <a:p>
            <a:r>
              <a:rPr lang="en-US" sz="1100" dirty="0" smtClean="0"/>
              <a:t> </a:t>
            </a:r>
          </a:p>
          <a:p>
            <a:r>
              <a:rPr lang="en-US" sz="1100" dirty="0" smtClean="0"/>
              <a:t>Slide 7 - You indicate that 20% of your load will be through conservation by 2028.  What proportion of the load demand increase will conservation be by 2028?  This would be in comparison to the newly adopted 6th NWPCC plan which indicates that 85% of the regions new demand can be met through conservation by 2030.  And where does that</a:t>
            </a:r>
          </a:p>
          <a:p>
            <a:r>
              <a:rPr lang="en-US" sz="1100" dirty="0" smtClean="0"/>
              <a:t>leave renewables?   Perhaps slide 12 may address this issue in part, and</a:t>
            </a:r>
          </a:p>
          <a:p>
            <a:r>
              <a:rPr lang="en-US" sz="1100" dirty="0" smtClean="0"/>
              <a:t>slide 13 seems to indicate that conservation will be much less than 85% of your new load.</a:t>
            </a:r>
          </a:p>
          <a:p>
            <a:r>
              <a:rPr lang="en-US" sz="1100" dirty="0" smtClean="0"/>
              <a:t> </a:t>
            </a:r>
          </a:p>
          <a:p>
            <a:r>
              <a:rPr lang="en-US" sz="1100" dirty="0" smtClean="0"/>
              <a:t>Slides 9-11 - nice job with the efficiency frontier presentation.  One thing I was curious about was the placement of Nuclear on slide 10 with low market risk.  Not sure what you are considering market risk, mainly fuel costs.  As there has not been a new nuke plant built in the US for about three decades, seems that there may be substantial market risk for construction costs of a plant today.  Maybe that is too far into the weeds??</a:t>
            </a:r>
          </a:p>
          <a:p>
            <a:r>
              <a:rPr lang="en-US" sz="1100" dirty="0" smtClean="0"/>
              <a:t> </a:t>
            </a:r>
          </a:p>
          <a:p>
            <a:r>
              <a:rPr lang="en-US" sz="1100" dirty="0" smtClean="0"/>
              <a:t>Slide 15 If I am interpreting the left pie correctly, it shows 11% renewable energy generation in 2029.  This is less than the 15% required by I-937 by 2020.  Is some of the renewable requirement in other slices of the pie chart, e.g. biomass, hydro upgrades, etc?</a:t>
            </a:r>
          </a:p>
          <a:p>
            <a:r>
              <a:rPr lang="en-US" sz="1100" dirty="0" smtClean="0"/>
              <a:t> </a:t>
            </a:r>
          </a:p>
          <a:p>
            <a:r>
              <a:rPr lang="en-US" sz="1100" dirty="0" smtClean="0"/>
              <a:t>Slides 17 and 18 - It would be good to identify your </a:t>
            </a:r>
            <a:r>
              <a:rPr lang="en-US" sz="1100" dirty="0" err="1" smtClean="0"/>
              <a:t>acronymns</a:t>
            </a:r>
            <a:r>
              <a:rPr lang="en-US" sz="1100" dirty="0" smtClean="0"/>
              <a:t>; LCS, PVRR, PRS...  Slide 18 units on vertical scale are probably not dollars as it currently indicates.</a:t>
            </a:r>
          </a:p>
          <a:p>
            <a:r>
              <a:rPr lang="en-US" sz="1100" dirty="0" smtClean="0"/>
              <a:t> </a:t>
            </a:r>
          </a:p>
          <a:p>
            <a:r>
              <a:rPr lang="en-US" sz="1100" dirty="0" smtClean="0"/>
              <a:t>Slide 28 - is the box in the lower right the average cost for the 20 years or for a particular year?</a:t>
            </a:r>
          </a:p>
          <a:p>
            <a:r>
              <a:rPr lang="en-US" sz="1100" dirty="0" smtClean="0"/>
              <a:t> </a:t>
            </a:r>
          </a:p>
          <a:p>
            <a:r>
              <a:rPr lang="en-US" sz="1100" dirty="0" smtClean="0"/>
              <a:t>Dave 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2010 Hydro Conditions Update, Cont.</a:t>
            </a:r>
            <a:endParaRPr lang="en-US" dirty="0" smtClean="0"/>
          </a:p>
        </p:txBody>
      </p:sp>
      <p:sp>
        <p:nvSpPr>
          <p:cNvPr id="7" name="Content Placeholder 6"/>
          <p:cNvSpPr>
            <a:spLocks noGrp="1"/>
          </p:cNvSpPr>
          <p:nvPr>
            <p:ph idx="1"/>
          </p:nvPr>
        </p:nvSpPr>
        <p:spPr/>
        <p:txBody>
          <a:bodyPr/>
          <a:lstStyle/>
          <a:p>
            <a:pPr marL="228600" lvl="1" indent="-228600">
              <a:spcBef>
                <a:spcPts val="600"/>
              </a:spcBef>
              <a:buFont typeface="Arial" pitchFamily="34" charset="0"/>
              <a:buChar char="•"/>
            </a:pPr>
            <a:r>
              <a:rPr lang="en-US" sz="1800" dirty="0" smtClean="0"/>
              <a:t>Hydro Bias equates to approximately 45 aMW, the average amount generation lost in all below-average water years.</a:t>
            </a:r>
          </a:p>
          <a:p>
            <a:pPr marL="228600" lvl="1" indent="-228600">
              <a:spcBef>
                <a:spcPts val="600"/>
              </a:spcBef>
              <a:buFont typeface="Arial" pitchFamily="34" charset="0"/>
              <a:buChar char="•"/>
            </a:pPr>
            <a:r>
              <a:rPr lang="en-US" sz="1800" dirty="0" smtClean="0"/>
              <a:t>In 2010 it is likely that we will not end up selling any of the Hydro Bias length.</a:t>
            </a:r>
          </a:p>
          <a:p>
            <a:pPr marL="228600" lvl="1" indent="-228600">
              <a:spcBef>
                <a:spcPts val="600"/>
              </a:spcBef>
              <a:buFont typeface="Arial" pitchFamily="34" charset="0"/>
              <a:buChar char="•"/>
            </a:pPr>
            <a:r>
              <a:rPr lang="en-US" sz="1800" dirty="0" smtClean="0"/>
              <a:t>Rates Are Set Based On Average Water Conditions.</a:t>
            </a:r>
          </a:p>
          <a:p>
            <a:pPr marL="228600" lvl="1" indent="-228600">
              <a:spcBef>
                <a:spcPts val="600"/>
              </a:spcBef>
              <a:buFont typeface="Arial" pitchFamily="34" charset="0"/>
              <a:buChar char="•"/>
            </a:pPr>
            <a:r>
              <a:rPr lang="en-US" sz="1800" dirty="0" smtClean="0"/>
              <a:t>ERM Tracks Differences from Base Rates</a:t>
            </a:r>
          </a:p>
          <a:p>
            <a:pPr marL="571500" lvl="2">
              <a:spcBef>
                <a:spcPts val="300"/>
              </a:spcBef>
              <a:buFont typeface="Arial" pitchFamily="34" charset="0"/>
              <a:buChar char="•"/>
            </a:pPr>
            <a:r>
              <a:rPr lang="en-US" sz="1400" dirty="0" smtClean="0"/>
              <a:t>Any costs from below-average hydro purchases</a:t>
            </a:r>
          </a:p>
          <a:p>
            <a:pPr marL="571500" lvl="2">
              <a:spcBef>
                <a:spcPts val="300"/>
              </a:spcBef>
              <a:buFont typeface="Arial" pitchFamily="34" charset="0"/>
              <a:buChar char="•"/>
            </a:pPr>
            <a:r>
              <a:rPr lang="en-US" sz="1400" dirty="0" smtClean="0"/>
              <a:t>Any revenues from above-average hydro sales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IRP Public Participation</a:t>
            </a:r>
            <a:endParaRPr lang="en-US" dirty="0" smtClean="0"/>
          </a:p>
        </p:txBody>
      </p:sp>
      <p:sp>
        <p:nvSpPr>
          <p:cNvPr id="8195" name="Content Placeholder 4"/>
          <p:cNvSpPr>
            <a:spLocks noGrp="1"/>
          </p:cNvSpPr>
          <p:nvPr>
            <p:ph idx="1"/>
          </p:nvPr>
        </p:nvSpPr>
        <p:spPr>
          <a:xfrm>
            <a:off x="1003300" y="1371600"/>
            <a:ext cx="7683500" cy="4724400"/>
          </a:xfrm>
        </p:spPr>
        <p:txBody>
          <a:bodyPr/>
          <a:lstStyle/>
          <a:p>
            <a:pPr marL="457200" lvl="1" indent="-457200" eaLnBrk="1" hangingPunct="1">
              <a:lnSpc>
                <a:spcPct val="100000"/>
              </a:lnSpc>
              <a:spcBef>
                <a:spcPts val="600"/>
              </a:spcBef>
            </a:pPr>
            <a:r>
              <a:rPr lang="en-US" dirty="0" smtClean="0"/>
              <a:t>Six Technical Advisory Committee Meetings</a:t>
            </a:r>
          </a:p>
          <a:p>
            <a:pPr marL="800100" lvl="2" indent="-457200" eaLnBrk="1" hangingPunct="1">
              <a:lnSpc>
                <a:spcPct val="100000"/>
              </a:lnSpc>
              <a:spcBef>
                <a:spcPts val="600"/>
              </a:spcBef>
            </a:pPr>
            <a:r>
              <a:rPr lang="en-US" sz="1600" dirty="0" smtClean="0"/>
              <a:t>2008 Meetings:  May 1, Aug 27, October 22</a:t>
            </a:r>
          </a:p>
          <a:p>
            <a:pPr marL="800100" lvl="2" indent="-457200" eaLnBrk="1" hangingPunct="1">
              <a:lnSpc>
                <a:spcPct val="100000"/>
              </a:lnSpc>
              <a:spcBef>
                <a:spcPts val="600"/>
              </a:spcBef>
            </a:pPr>
            <a:r>
              <a:rPr lang="en-US" sz="1600" dirty="0" smtClean="0"/>
              <a:t>2009 Meetings:  January 28, March 25, June 24</a:t>
            </a:r>
          </a:p>
          <a:p>
            <a:pPr marL="457200" lvl="1" indent="-457200" eaLnBrk="1" hangingPunct="1">
              <a:lnSpc>
                <a:spcPct val="100000"/>
              </a:lnSpc>
              <a:spcBef>
                <a:spcPts val="600"/>
              </a:spcBef>
            </a:pPr>
            <a:r>
              <a:rPr lang="en-US" dirty="0" smtClean="0"/>
              <a:t>70 individuals from 46 organizations invited</a:t>
            </a:r>
          </a:p>
          <a:p>
            <a:pPr marL="800100" lvl="2" indent="-457200" eaLnBrk="1" hangingPunct="1">
              <a:lnSpc>
                <a:spcPct val="100000"/>
              </a:lnSpc>
              <a:spcBef>
                <a:spcPts val="600"/>
              </a:spcBef>
            </a:pPr>
            <a:r>
              <a:rPr lang="en-US" sz="1600" dirty="0" smtClean="0"/>
              <a:t>Commission Staff, academia, NW Power Council, government, consultants, peer utilities, Avista staff</a:t>
            </a:r>
          </a:p>
          <a:p>
            <a:pPr marL="457200" lvl="1" indent="-457200" eaLnBrk="1" hangingPunct="1">
              <a:lnSpc>
                <a:spcPct val="100000"/>
              </a:lnSpc>
              <a:spcBef>
                <a:spcPts val="600"/>
              </a:spcBef>
            </a:pPr>
            <a:r>
              <a:rPr lang="en-US" dirty="0" smtClean="0"/>
              <a:t>Other Collaborate Processes That Inform IRP Process</a:t>
            </a:r>
          </a:p>
          <a:p>
            <a:pPr marL="800100" lvl="2" indent="-457200" eaLnBrk="1" hangingPunct="1">
              <a:lnSpc>
                <a:spcPct val="100000"/>
              </a:lnSpc>
              <a:spcBef>
                <a:spcPts val="600"/>
              </a:spcBef>
            </a:pPr>
            <a:r>
              <a:rPr lang="en-US" sz="1600" dirty="0" smtClean="0"/>
              <a:t>External Energy Efficiency (Triple-E) Board</a:t>
            </a:r>
          </a:p>
          <a:p>
            <a:pPr marL="800100" lvl="2" indent="-457200" eaLnBrk="1" hangingPunct="1">
              <a:lnSpc>
                <a:spcPct val="100000"/>
              </a:lnSpc>
              <a:spcBef>
                <a:spcPts val="600"/>
              </a:spcBef>
            </a:pPr>
            <a:r>
              <a:rPr lang="en-US" sz="1600" dirty="0" smtClean="0"/>
              <a:t>Clark Fork Hydro Living License Collaboration</a:t>
            </a:r>
          </a:p>
          <a:p>
            <a:pPr marL="800100" lvl="2" indent="-457200" eaLnBrk="1" hangingPunct="1">
              <a:lnSpc>
                <a:spcPct val="100000"/>
              </a:lnSpc>
              <a:spcBef>
                <a:spcPts val="600"/>
              </a:spcBef>
            </a:pPr>
            <a:r>
              <a:rPr lang="en-US" sz="1600" dirty="0" smtClean="0"/>
              <a:t>Spokane River Hydro Relicensing Process</a:t>
            </a:r>
          </a:p>
          <a:p>
            <a:pPr marL="800100" lvl="2" indent="-457200" eaLnBrk="1" hangingPunct="1">
              <a:lnSpc>
                <a:spcPct val="100000"/>
              </a:lnSpc>
              <a:spcBef>
                <a:spcPts val="600"/>
              </a:spcBef>
            </a:pPr>
            <a:r>
              <a:rPr lang="en-US" sz="1600" dirty="0" smtClean="0"/>
              <a:t>Low Income Rate Assistance Program (LIRAP)</a:t>
            </a:r>
          </a:p>
          <a:p>
            <a:pPr marL="800100" lvl="2" indent="-457200" eaLnBrk="1" hangingPunct="1">
              <a:lnSpc>
                <a:spcPct val="100000"/>
              </a:lnSpc>
              <a:spcBef>
                <a:spcPts val="600"/>
              </a:spcBef>
            </a:pPr>
            <a:r>
              <a:rPr lang="en-US" sz="1600" dirty="0" smtClean="0"/>
              <a:t>Regional Planning</a:t>
            </a:r>
          </a:p>
          <a:p>
            <a:pPr marL="1144587" lvl="3" indent="-457200" eaLnBrk="1" hangingPunct="1">
              <a:lnSpc>
                <a:spcPct val="100000"/>
              </a:lnSpc>
              <a:spcBef>
                <a:spcPts val="600"/>
              </a:spcBef>
            </a:pPr>
            <a:r>
              <a:rPr lang="en-US" sz="1600" dirty="0" smtClean="0"/>
              <a:t>WECC, NW Power Council, NWPP, PNUCC, ColumbiaGrid, Northwest Transmission Assessment Committee (NTAC), Seams Steering Group, NERC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90600" y="457200"/>
            <a:ext cx="7696200" cy="685800"/>
          </a:xfrm>
        </p:spPr>
        <p:txBody>
          <a:bodyPr/>
          <a:lstStyle/>
          <a:p>
            <a:r>
              <a:rPr lang="en-US" dirty="0" smtClean="0"/>
              <a:t>Avista Resources</a:t>
            </a:r>
          </a:p>
        </p:txBody>
      </p:sp>
      <p:sp>
        <p:nvSpPr>
          <p:cNvPr id="13" name="Rectangle 12"/>
          <p:cNvSpPr/>
          <p:nvPr/>
        </p:nvSpPr>
        <p:spPr>
          <a:xfrm rot="19789944">
            <a:off x="3081401" y="3752568"/>
            <a:ext cx="982961" cy="246221"/>
          </a:xfrm>
          <a:prstGeom prst="rect">
            <a:avLst/>
          </a:prstGeom>
        </p:spPr>
        <p:txBody>
          <a:bodyPr wrap="none">
            <a:spAutoFit/>
          </a:bodyPr>
          <a:lstStyle/>
          <a:p>
            <a:r>
              <a:rPr lang="en-US" sz="1000" dirty="0" smtClean="0">
                <a:solidFill>
                  <a:schemeClr val="bg1"/>
                </a:solidFill>
              </a:rPr>
              <a:t>AARG = 1.5%</a:t>
            </a:r>
            <a:endParaRPr lang="en-US" sz="1000" dirty="0">
              <a:solidFill>
                <a:schemeClr val="bg1"/>
              </a:solidFill>
            </a:endParaRPr>
          </a:p>
        </p:txBody>
      </p:sp>
      <p:pic>
        <p:nvPicPr>
          <p:cNvPr id="91138" name="Picture 2" descr="\\c01m168\C01M168\Boulderpark\boulderaer.JPG"/>
          <p:cNvPicPr>
            <a:picLocks noChangeAspect="1" noChangeArrowheads="1"/>
          </p:cNvPicPr>
          <p:nvPr/>
        </p:nvPicPr>
        <p:blipFill>
          <a:blip r:embed="rId2" cstate="print"/>
          <a:srcRect/>
          <a:stretch>
            <a:fillRect/>
          </a:stretch>
        </p:blipFill>
        <p:spPr bwMode="auto">
          <a:xfrm>
            <a:off x="5181111" y="419100"/>
            <a:ext cx="2171700" cy="1066800"/>
          </a:xfrm>
          <a:prstGeom prst="rect">
            <a:avLst/>
          </a:prstGeom>
          <a:noFill/>
        </p:spPr>
      </p:pic>
      <p:pic>
        <p:nvPicPr>
          <p:cNvPr id="91139" name="Picture 3" descr="\\c01m168\C01M168\Cabinet Gorge Dam\DSCN5819.JPG"/>
          <p:cNvPicPr>
            <a:picLocks noChangeAspect="1" noChangeArrowheads="1"/>
          </p:cNvPicPr>
          <p:nvPr/>
        </p:nvPicPr>
        <p:blipFill>
          <a:blip r:embed="rId3" cstate="print"/>
          <a:srcRect/>
          <a:stretch>
            <a:fillRect/>
          </a:stretch>
        </p:blipFill>
        <p:spPr bwMode="auto">
          <a:xfrm>
            <a:off x="5181111" y="1943100"/>
            <a:ext cx="1978025" cy="1483519"/>
          </a:xfrm>
          <a:prstGeom prst="rect">
            <a:avLst/>
          </a:prstGeom>
          <a:noFill/>
        </p:spPr>
      </p:pic>
      <p:pic>
        <p:nvPicPr>
          <p:cNvPr id="91140" name="Picture 4" descr="\\c01m168\C01M168\Coyote Springs Unit #2\Coyotesprings.JPG"/>
          <p:cNvPicPr>
            <a:picLocks noChangeAspect="1" noChangeArrowheads="1"/>
          </p:cNvPicPr>
          <p:nvPr/>
        </p:nvPicPr>
        <p:blipFill>
          <a:blip r:embed="rId4" cstate="print"/>
          <a:srcRect/>
          <a:stretch>
            <a:fillRect/>
          </a:stretch>
        </p:blipFill>
        <p:spPr bwMode="auto">
          <a:xfrm>
            <a:off x="2667000" y="1295400"/>
            <a:ext cx="2184400" cy="1638300"/>
          </a:xfrm>
          <a:prstGeom prst="rect">
            <a:avLst/>
          </a:prstGeom>
          <a:noFill/>
        </p:spPr>
      </p:pic>
      <p:pic>
        <p:nvPicPr>
          <p:cNvPr id="91141" name="Picture 5" descr="\\c01m168\C01M168\Kettle Falls\DSCN5387.JPG"/>
          <p:cNvPicPr>
            <a:picLocks noChangeAspect="1" noChangeArrowheads="1"/>
          </p:cNvPicPr>
          <p:nvPr/>
        </p:nvPicPr>
        <p:blipFill>
          <a:blip r:embed="rId5" cstate="print"/>
          <a:srcRect/>
          <a:stretch>
            <a:fillRect/>
          </a:stretch>
        </p:blipFill>
        <p:spPr bwMode="auto">
          <a:xfrm>
            <a:off x="2590801" y="3848101"/>
            <a:ext cx="2235318" cy="1676400"/>
          </a:xfrm>
          <a:prstGeom prst="rect">
            <a:avLst/>
          </a:prstGeom>
          <a:noFill/>
        </p:spPr>
      </p:pic>
      <p:pic>
        <p:nvPicPr>
          <p:cNvPr id="91142" name="Picture 6" descr="\\c01m168\C01M168\Colstrip\colstrip.JPG"/>
          <p:cNvPicPr>
            <a:picLocks noChangeAspect="1" noChangeArrowheads="1"/>
          </p:cNvPicPr>
          <p:nvPr/>
        </p:nvPicPr>
        <p:blipFill>
          <a:blip r:embed="rId6" cstate="print"/>
          <a:srcRect/>
          <a:stretch>
            <a:fillRect/>
          </a:stretch>
        </p:blipFill>
        <p:spPr bwMode="auto">
          <a:xfrm>
            <a:off x="381001" y="1295400"/>
            <a:ext cx="1943100" cy="1457325"/>
          </a:xfrm>
          <a:prstGeom prst="rect">
            <a:avLst/>
          </a:prstGeom>
          <a:noFill/>
        </p:spPr>
      </p:pic>
      <p:pic>
        <p:nvPicPr>
          <p:cNvPr id="91143" name="Picture 7" descr="\\c01m168\C01M168\Wind Farm\wind 3.JPG"/>
          <p:cNvPicPr>
            <a:picLocks noChangeAspect="1" noChangeArrowheads="1"/>
          </p:cNvPicPr>
          <p:nvPr/>
        </p:nvPicPr>
        <p:blipFill>
          <a:blip r:embed="rId7" cstate="print"/>
          <a:srcRect/>
          <a:stretch>
            <a:fillRect/>
          </a:stretch>
        </p:blipFill>
        <p:spPr bwMode="auto">
          <a:xfrm>
            <a:off x="381000" y="3238500"/>
            <a:ext cx="1800225" cy="2400300"/>
          </a:xfrm>
          <a:prstGeom prst="rect">
            <a:avLst/>
          </a:prstGeom>
          <a:noFill/>
        </p:spPr>
      </p:pic>
      <p:pic>
        <p:nvPicPr>
          <p:cNvPr id="91144" name="Picture 8" descr="\\c01m168\C01M168\Rath Comb. Turbine\DSCN5797.JPG"/>
          <p:cNvPicPr>
            <a:picLocks noChangeAspect="1" noChangeArrowheads="1"/>
          </p:cNvPicPr>
          <p:nvPr/>
        </p:nvPicPr>
        <p:blipFill>
          <a:blip r:embed="rId8" cstate="print"/>
          <a:srcRect/>
          <a:stretch>
            <a:fillRect/>
          </a:stretch>
        </p:blipFill>
        <p:spPr bwMode="auto">
          <a:xfrm>
            <a:off x="5181111" y="3810000"/>
            <a:ext cx="2103967" cy="1577975"/>
          </a:xfrm>
          <a:prstGeom prst="rect">
            <a:avLst/>
          </a:prstGeom>
          <a:noFill/>
        </p:spPr>
      </p:pic>
      <p:sp>
        <p:nvSpPr>
          <p:cNvPr id="15" name="TextBox 14"/>
          <p:cNvSpPr txBox="1"/>
          <p:nvPr/>
        </p:nvSpPr>
        <p:spPr>
          <a:xfrm>
            <a:off x="495300" y="2857500"/>
            <a:ext cx="1454244" cy="276999"/>
          </a:xfrm>
          <a:prstGeom prst="rect">
            <a:avLst/>
          </a:prstGeom>
          <a:noFill/>
        </p:spPr>
        <p:txBody>
          <a:bodyPr wrap="none" rtlCol="0">
            <a:spAutoFit/>
          </a:bodyPr>
          <a:lstStyle/>
          <a:p>
            <a:r>
              <a:rPr lang="en-US" sz="1200" dirty="0" smtClean="0"/>
              <a:t>Colstrip Coal Plant</a:t>
            </a:r>
            <a:endParaRPr lang="en-US" sz="1200" dirty="0"/>
          </a:p>
        </p:txBody>
      </p:sp>
      <p:sp>
        <p:nvSpPr>
          <p:cNvPr id="16" name="TextBox 15"/>
          <p:cNvSpPr txBox="1"/>
          <p:nvPr/>
        </p:nvSpPr>
        <p:spPr>
          <a:xfrm>
            <a:off x="533400" y="5753100"/>
            <a:ext cx="1576072" cy="276999"/>
          </a:xfrm>
          <a:prstGeom prst="rect">
            <a:avLst/>
          </a:prstGeom>
          <a:noFill/>
        </p:spPr>
        <p:txBody>
          <a:bodyPr wrap="none" rtlCol="0">
            <a:spAutoFit/>
          </a:bodyPr>
          <a:lstStyle/>
          <a:p>
            <a:r>
              <a:rPr lang="en-US" sz="1200" dirty="0" smtClean="0"/>
              <a:t>Stateline Wind Farm</a:t>
            </a:r>
            <a:endParaRPr lang="en-US" sz="1200" dirty="0"/>
          </a:p>
        </p:txBody>
      </p:sp>
      <p:sp>
        <p:nvSpPr>
          <p:cNvPr id="17" name="TextBox 16"/>
          <p:cNvSpPr txBox="1"/>
          <p:nvPr/>
        </p:nvSpPr>
        <p:spPr>
          <a:xfrm>
            <a:off x="2933700" y="5715000"/>
            <a:ext cx="1576072" cy="276999"/>
          </a:xfrm>
          <a:prstGeom prst="rect">
            <a:avLst/>
          </a:prstGeom>
          <a:noFill/>
        </p:spPr>
        <p:txBody>
          <a:bodyPr wrap="none" rtlCol="0">
            <a:spAutoFit/>
          </a:bodyPr>
          <a:lstStyle/>
          <a:p>
            <a:r>
              <a:rPr lang="en-US" sz="1200" dirty="0" smtClean="0"/>
              <a:t>Kettle Falls Biomass</a:t>
            </a:r>
            <a:endParaRPr lang="en-US" sz="1200" dirty="0"/>
          </a:p>
        </p:txBody>
      </p:sp>
      <p:sp>
        <p:nvSpPr>
          <p:cNvPr id="18" name="TextBox 17"/>
          <p:cNvSpPr txBox="1"/>
          <p:nvPr/>
        </p:nvSpPr>
        <p:spPr>
          <a:xfrm>
            <a:off x="2743200" y="3200400"/>
            <a:ext cx="2156360" cy="276999"/>
          </a:xfrm>
          <a:prstGeom prst="rect">
            <a:avLst/>
          </a:prstGeom>
          <a:noFill/>
        </p:spPr>
        <p:txBody>
          <a:bodyPr wrap="none" rtlCol="0">
            <a:spAutoFit/>
          </a:bodyPr>
          <a:lstStyle/>
          <a:p>
            <a:r>
              <a:rPr lang="en-US" sz="1200" dirty="0" smtClean="0"/>
              <a:t>Coyote Springs 2 Gas CCCT</a:t>
            </a:r>
            <a:endParaRPr lang="en-US" sz="1200" dirty="0"/>
          </a:p>
        </p:txBody>
      </p:sp>
      <p:sp>
        <p:nvSpPr>
          <p:cNvPr id="19" name="TextBox 18"/>
          <p:cNvSpPr txBox="1"/>
          <p:nvPr/>
        </p:nvSpPr>
        <p:spPr>
          <a:xfrm>
            <a:off x="5066811" y="1562100"/>
            <a:ext cx="2972289" cy="276999"/>
          </a:xfrm>
          <a:prstGeom prst="rect">
            <a:avLst/>
          </a:prstGeom>
          <a:noFill/>
        </p:spPr>
        <p:txBody>
          <a:bodyPr wrap="none" rtlCol="0">
            <a:spAutoFit/>
          </a:bodyPr>
          <a:lstStyle/>
          <a:p>
            <a:r>
              <a:rPr lang="en-US" sz="1200" dirty="0" smtClean="0"/>
              <a:t>Boulder Park Reciprocating Gas Engines</a:t>
            </a:r>
            <a:endParaRPr lang="en-US" sz="1200" dirty="0"/>
          </a:p>
        </p:txBody>
      </p:sp>
      <p:sp>
        <p:nvSpPr>
          <p:cNvPr id="20" name="TextBox 19"/>
          <p:cNvSpPr txBox="1"/>
          <p:nvPr/>
        </p:nvSpPr>
        <p:spPr>
          <a:xfrm>
            <a:off x="5371611" y="5486400"/>
            <a:ext cx="1779654" cy="276999"/>
          </a:xfrm>
          <a:prstGeom prst="rect">
            <a:avLst/>
          </a:prstGeom>
          <a:noFill/>
        </p:spPr>
        <p:txBody>
          <a:bodyPr wrap="none" rtlCol="0">
            <a:spAutoFit/>
          </a:bodyPr>
          <a:lstStyle/>
          <a:p>
            <a:r>
              <a:rPr lang="en-US" sz="1200" dirty="0" smtClean="0"/>
              <a:t>Rathdrum Gas Peaking</a:t>
            </a:r>
            <a:endParaRPr lang="en-US" sz="1200" dirty="0"/>
          </a:p>
        </p:txBody>
      </p:sp>
      <p:sp>
        <p:nvSpPr>
          <p:cNvPr id="21" name="TextBox 20"/>
          <p:cNvSpPr txBox="1"/>
          <p:nvPr/>
        </p:nvSpPr>
        <p:spPr>
          <a:xfrm>
            <a:off x="5295411" y="3505200"/>
            <a:ext cx="1633781" cy="276999"/>
          </a:xfrm>
          <a:prstGeom prst="rect">
            <a:avLst/>
          </a:prstGeom>
          <a:noFill/>
        </p:spPr>
        <p:txBody>
          <a:bodyPr wrap="none" rtlCol="0">
            <a:spAutoFit/>
          </a:bodyPr>
          <a:lstStyle/>
          <a:p>
            <a:r>
              <a:rPr lang="en-US" sz="1200" dirty="0" smtClean="0"/>
              <a:t>Cabinet Gorge Hydro</a:t>
            </a:r>
            <a:endParaRPr lang="en-US" sz="1200" dirty="0"/>
          </a:p>
        </p:txBody>
      </p:sp>
      <p:sp>
        <p:nvSpPr>
          <p:cNvPr id="22" name="TextBox 21"/>
          <p:cNvSpPr txBox="1"/>
          <p:nvPr/>
        </p:nvSpPr>
        <p:spPr>
          <a:xfrm>
            <a:off x="7467600" y="4648200"/>
            <a:ext cx="1502334" cy="1169551"/>
          </a:xfrm>
          <a:prstGeom prst="rect">
            <a:avLst/>
          </a:prstGeom>
          <a:noFill/>
        </p:spPr>
        <p:txBody>
          <a:bodyPr wrap="none" rtlCol="0">
            <a:spAutoFit/>
          </a:bodyPr>
          <a:lstStyle/>
          <a:p>
            <a:pPr algn="ctr"/>
            <a:r>
              <a:rPr lang="en-US" sz="1000" b="1" u="sng" dirty="0" smtClean="0"/>
              <a:t>Other Resources</a:t>
            </a:r>
          </a:p>
          <a:p>
            <a:r>
              <a:rPr lang="en-US" sz="1000" dirty="0" smtClean="0"/>
              <a:t>Lancaster Gas CCCT</a:t>
            </a:r>
          </a:p>
          <a:p>
            <a:r>
              <a:rPr lang="en-US" sz="1000" dirty="0" smtClean="0"/>
              <a:t>Northeast Gas Peaking</a:t>
            </a:r>
          </a:p>
          <a:p>
            <a:r>
              <a:rPr lang="en-US" sz="1000" dirty="0" smtClean="0"/>
              <a:t>Spokane River Hydro</a:t>
            </a:r>
          </a:p>
          <a:p>
            <a:r>
              <a:rPr lang="en-US" sz="1000" dirty="0" smtClean="0"/>
              <a:t>Mid-Columbia Hydro</a:t>
            </a:r>
          </a:p>
          <a:p>
            <a:r>
              <a:rPr lang="en-US" sz="1000" dirty="0" smtClean="0"/>
              <a:t>Noxon Rapids Hydro</a:t>
            </a:r>
          </a:p>
          <a:p>
            <a:r>
              <a:rPr lang="en-US" sz="1000" dirty="0" smtClean="0"/>
              <a:t>100 MW Contract</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90600" y="457200"/>
            <a:ext cx="7696200" cy="685800"/>
          </a:xfrm>
        </p:spPr>
        <p:txBody>
          <a:bodyPr/>
          <a:lstStyle/>
          <a:p>
            <a:r>
              <a:rPr lang="en-US" dirty="0" smtClean="0"/>
              <a:t>Avista Generation Resources — 2011</a:t>
            </a:r>
          </a:p>
        </p:txBody>
      </p:sp>
      <p:pic>
        <p:nvPicPr>
          <p:cNvPr id="59398" name="Picture 6"/>
          <p:cNvPicPr>
            <a:picLocks noChangeAspect="1" noChangeArrowheads="1"/>
          </p:cNvPicPr>
          <p:nvPr/>
        </p:nvPicPr>
        <p:blipFill>
          <a:blip r:embed="rId2"/>
          <a:srcRect l="25903" r="25904" b="57729"/>
          <a:stretch>
            <a:fillRect/>
          </a:stretch>
        </p:blipFill>
        <p:spPr bwMode="auto">
          <a:xfrm>
            <a:off x="685800" y="2362201"/>
            <a:ext cx="3068653" cy="3581400"/>
          </a:xfrm>
          <a:prstGeom prst="rect">
            <a:avLst/>
          </a:prstGeom>
          <a:noFill/>
          <a:ln w="9525">
            <a:noFill/>
            <a:miter lim="800000"/>
            <a:headEnd/>
            <a:tailEnd/>
          </a:ln>
          <a:effectLst/>
        </p:spPr>
      </p:pic>
      <p:pic>
        <p:nvPicPr>
          <p:cNvPr id="8" name="Picture 6"/>
          <p:cNvPicPr>
            <a:picLocks noChangeAspect="1" noChangeArrowheads="1"/>
          </p:cNvPicPr>
          <p:nvPr/>
        </p:nvPicPr>
        <p:blipFill>
          <a:blip r:embed="rId2"/>
          <a:srcRect l="25903" t="54107" r="25904" b="4911"/>
          <a:stretch>
            <a:fillRect/>
          </a:stretch>
        </p:blipFill>
        <p:spPr bwMode="auto">
          <a:xfrm>
            <a:off x="5235269" y="2400301"/>
            <a:ext cx="3089918" cy="3519722"/>
          </a:xfrm>
          <a:prstGeom prst="rect">
            <a:avLst/>
          </a:prstGeom>
          <a:noFill/>
          <a:ln w="9525">
            <a:noFill/>
            <a:miter lim="800000"/>
            <a:headEnd/>
            <a:tailEnd/>
          </a:ln>
          <a:effectLst/>
        </p:spPr>
      </p:pic>
      <p:sp>
        <p:nvSpPr>
          <p:cNvPr id="9" name="TextBox 8"/>
          <p:cNvSpPr txBox="1"/>
          <p:nvPr/>
        </p:nvSpPr>
        <p:spPr>
          <a:xfrm>
            <a:off x="799195" y="1828800"/>
            <a:ext cx="3177473" cy="461665"/>
          </a:xfrm>
          <a:prstGeom prst="rect">
            <a:avLst/>
          </a:prstGeom>
          <a:noFill/>
        </p:spPr>
        <p:txBody>
          <a:bodyPr wrap="none" rtlCol="0">
            <a:spAutoFit/>
          </a:bodyPr>
          <a:lstStyle/>
          <a:p>
            <a:r>
              <a:rPr lang="en-US" sz="2400" b="1" dirty="0" smtClean="0"/>
              <a:t>Capability (capacity)</a:t>
            </a:r>
            <a:endParaRPr lang="en-US" sz="2400" b="1" dirty="0"/>
          </a:p>
        </p:txBody>
      </p:sp>
      <p:sp>
        <p:nvSpPr>
          <p:cNvPr id="10" name="TextBox 9"/>
          <p:cNvSpPr txBox="1"/>
          <p:nvPr/>
        </p:nvSpPr>
        <p:spPr>
          <a:xfrm>
            <a:off x="4457700" y="1828800"/>
            <a:ext cx="4562467" cy="461665"/>
          </a:xfrm>
          <a:prstGeom prst="rect">
            <a:avLst/>
          </a:prstGeom>
          <a:noFill/>
        </p:spPr>
        <p:txBody>
          <a:bodyPr wrap="none" rtlCol="0">
            <a:spAutoFit/>
          </a:bodyPr>
          <a:lstStyle/>
          <a:p>
            <a:r>
              <a:rPr lang="en-US" sz="2400" b="1" dirty="0" smtClean="0"/>
              <a:t>Expected Operations (energy)</a:t>
            </a: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90600" y="457200"/>
            <a:ext cx="7696200" cy="685800"/>
          </a:xfrm>
        </p:spPr>
        <p:txBody>
          <a:bodyPr/>
          <a:lstStyle/>
          <a:p>
            <a:r>
              <a:rPr lang="en-US" dirty="0" smtClean="0"/>
              <a:t>Loads (aMW)</a:t>
            </a:r>
          </a:p>
        </p:txBody>
      </p:sp>
      <p:pic>
        <p:nvPicPr>
          <p:cNvPr id="86019" name="Picture 3"/>
          <p:cNvPicPr>
            <a:picLocks noChangeAspect="1" noChangeArrowheads="1"/>
          </p:cNvPicPr>
          <p:nvPr/>
        </p:nvPicPr>
        <p:blipFill>
          <a:blip r:embed="rId2"/>
          <a:srcRect/>
          <a:stretch>
            <a:fillRect/>
          </a:stretch>
        </p:blipFill>
        <p:spPr bwMode="auto">
          <a:xfrm>
            <a:off x="1652588" y="1509713"/>
            <a:ext cx="5838825" cy="3838575"/>
          </a:xfrm>
          <a:prstGeom prst="rect">
            <a:avLst/>
          </a:prstGeom>
          <a:noFill/>
          <a:ln w="9525">
            <a:noFill/>
            <a:miter lim="800000"/>
            <a:headEnd/>
            <a:tailEnd/>
          </a:ln>
          <a:effectLst/>
        </p:spPr>
      </p:pic>
      <p:pic>
        <p:nvPicPr>
          <p:cNvPr id="86022" name="Picture 6"/>
          <p:cNvPicPr>
            <a:picLocks noChangeAspect="1" noChangeArrowheads="1"/>
          </p:cNvPicPr>
          <p:nvPr/>
        </p:nvPicPr>
        <p:blipFill>
          <a:blip r:embed="rId3"/>
          <a:srcRect/>
          <a:stretch>
            <a:fillRect/>
          </a:stretch>
        </p:blipFill>
        <p:spPr bwMode="auto">
          <a:xfrm>
            <a:off x="1652588" y="1509713"/>
            <a:ext cx="5838825" cy="3838575"/>
          </a:xfrm>
          <a:prstGeom prst="rect">
            <a:avLst/>
          </a:prstGeom>
          <a:noFill/>
          <a:ln w="9525">
            <a:noFill/>
            <a:miter lim="800000"/>
            <a:headEnd/>
            <a:tailEnd/>
          </a:ln>
          <a:effectLst/>
        </p:spPr>
      </p:pic>
      <p:sp>
        <p:nvSpPr>
          <p:cNvPr id="13" name="Rectangle 12"/>
          <p:cNvSpPr/>
          <p:nvPr/>
        </p:nvSpPr>
        <p:spPr>
          <a:xfrm rot="19789944">
            <a:off x="3081401" y="3752568"/>
            <a:ext cx="982961" cy="246221"/>
          </a:xfrm>
          <a:prstGeom prst="rect">
            <a:avLst/>
          </a:prstGeom>
        </p:spPr>
        <p:txBody>
          <a:bodyPr wrap="none">
            <a:spAutoFit/>
          </a:bodyPr>
          <a:lstStyle/>
          <a:p>
            <a:r>
              <a:rPr lang="en-US" sz="1000" dirty="0" smtClean="0">
                <a:solidFill>
                  <a:schemeClr val="bg1"/>
                </a:solidFill>
              </a:rPr>
              <a:t>AARG = 1.5%</a:t>
            </a:r>
            <a:endParaRPr lang="en-US" sz="1000" dirty="0">
              <a:solidFill>
                <a:schemeClr val="bg1"/>
              </a:solidFill>
            </a:endParaRPr>
          </a:p>
        </p:txBody>
      </p:sp>
      <p:sp>
        <p:nvSpPr>
          <p:cNvPr id="14" name="Rectangle 13"/>
          <p:cNvSpPr/>
          <p:nvPr/>
        </p:nvSpPr>
        <p:spPr>
          <a:xfrm rot="19789944">
            <a:off x="4833999" y="2821110"/>
            <a:ext cx="982961" cy="246221"/>
          </a:xfrm>
          <a:prstGeom prst="rect">
            <a:avLst/>
          </a:prstGeom>
        </p:spPr>
        <p:txBody>
          <a:bodyPr wrap="none">
            <a:spAutoFit/>
          </a:bodyPr>
          <a:lstStyle/>
          <a:p>
            <a:r>
              <a:rPr lang="en-US" sz="1000" dirty="0" smtClean="0">
                <a:solidFill>
                  <a:schemeClr val="bg1"/>
                </a:solidFill>
              </a:rPr>
              <a:t>AARG = 1.5%</a:t>
            </a:r>
            <a:endParaRPr lang="en-US"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7200" y="1828800"/>
            <a:ext cx="8343900" cy="3543300"/>
            <a:chOff x="609600" y="1828800"/>
            <a:chExt cx="8343900" cy="3543300"/>
          </a:xfrm>
        </p:grpSpPr>
        <p:sp>
          <p:nvSpPr>
            <p:cNvPr id="5126" name="Rectangle 6" descr="50%"/>
            <p:cNvSpPr>
              <a:spLocks noChangeArrowheads="1"/>
            </p:cNvSpPr>
            <p:nvPr/>
          </p:nvSpPr>
          <p:spPr bwMode="auto">
            <a:xfrm>
              <a:off x="3695700" y="2743200"/>
              <a:ext cx="2171700" cy="1714500"/>
            </a:xfrm>
            <a:prstGeom prst="rect">
              <a:avLst/>
            </a:prstGeom>
            <a:pattFill prst="pct50">
              <a:fgClr>
                <a:srgbClr val="C0C0C0"/>
              </a:fgClr>
              <a:bgClr>
                <a:srgbClr val="FFFFFF"/>
              </a:bgClr>
            </a:pattFill>
            <a:ln w="25400">
              <a:solidFill>
                <a:srgbClr val="000000"/>
              </a:solidFill>
              <a:miter lim="800000"/>
              <a:headEnd/>
              <a:tailEnd/>
            </a:ln>
          </p:spPr>
          <p:txBody>
            <a:bodyPr anchor="ctr"/>
            <a:lstStyle/>
            <a:p>
              <a:pPr algn="ctr"/>
              <a:r>
                <a:rPr lang="en-US" sz="1100" b="1">
                  <a:solidFill>
                    <a:srgbClr val="000000"/>
                  </a:solidFill>
                  <a:latin typeface="Arial Narrow" pitchFamily="34" charset="0"/>
                </a:rPr>
                <a:t>Resource Option Analysis</a:t>
              </a:r>
            </a:p>
            <a:p>
              <a:pPr algn="ctr"/>
              <a:endParaRPr lang="en-US" sz="1100">
                <a:solidFill>
                  <a:srgbClr val="000000"/>
                </a:solidFill>
                <a:latin typeface="Arial Narrow" pitchFamily="34" charset="0"/>
              </a:endParaRPr>
            </a:p>
            <a:p>
              <a:pPr algn="ctr"/>
              <a:r>
                <a:rPr lang="en-US" sz="1100">
                  <a:solidFill>
                    <a:srgbClr val="000000"/>
                  </a:solidFill>
                  <a:latin typeface="Arial Narrow" pitchFamily="34" charset="0"/>
                </a:rPr>
                <a:t>Mark to market all generation and conservation opportunities</a:t>
              </a:r>
            </a:p>
            <a:p>
              <a:pPr algn="ctr"/>
              <a:endParaRPr lang="en-US" sz="1100">
                <a:solidFill>
                  <a:srgbClr val="000000"/>
                </a:solidFill>
                <a:latin typeface="Arial Narrow" pitchFamily="34" charset="0"/>
              </a:endParaRPr>
            </a:p>
            <a:p>
              <a:pPr algn="ctr"/>
              <a:r>
                <a:rPr lang="en-US" sz="1100">
                  <a:solidFill>
                    <a:srgbClr val="000000"/>
                  </a:solidFill>
                  <a:latin typeface="Arial Narrow" pitchFamily="34" charset="0"/>
                </a:rPr>
                <a:t>Levelized Cost Calculation</a:t>
              </a:r>
            </a:p>
            <a:p>
              <a:pPr algn="ctr"/>
              <a:endParaRPr lang="en-US" sz="1100">
                <a:solidFill>
                  <a:srgbClr val="000000"/>
                </a:solidFill>
                <a:latin typeface="Arial Narrow" pitchFamily="34" charset="0"/>
              </a:endParaRPr>
            </a:p>
            <a:p>
              <a:pPr algn="ctr"/>
              <a:r>
                <a:rPr lang="en-US" sz="1100">
                  <a:solidFill>
                    <a:srgbClr val="000000"/>
                  </a:solidFill>
                  <a:latin typeface="Arial Narrow" pitchFamily="34" charset="0"/>
                </a:rPr>
                <a:t>Conservation</a:t>
              </a:r>
            </a:p>
            <a:p>
              <a:pPr algn="ctr"/>
              <a:r>
                <a:rPr lang="en-US" sz="1100">
                  <a:solidFill>
                    <a:srgbClr val="000000"/>
                  </a:solidFill>
                  <a:latin typeface="Arial Narrow" pitchFamily="34" charset="0"/>
                </a:rPr>
                <a:t>Costs</a:t>
              </a:r>
              <a:endParaRPr lang="en-US"/>
            </a:p>
          </p:txBody>
        </p:sp>
        <p:sp>
          <p:nvSpPr>
            <p:cNvPr id="5127" name="Text Box 7"/>
            <p:cNvSpPr txBox="1">
              <a:spLocks noChangeArrowheads="1"/>
            </p:cNvSpPr>
            <p:nvPr/>
          </p:nvSpPr>
          <p:spPr bwMode="auto">
            <a:xfrm>
              <a:off x="609600" y="1828800"/>
              <a:ext cx="914400" cy="260350"/>
            </a:xfrm>
            <a:prstGeom prst="rect">
              <a:avLst/>
            </a:prstGeom>
            <a:noFill/>
            <a:ln w="9525">
              <a:noFill/>
              <a:miter lim="800000"/>
              <a:headEnd/>
              <a:tailEnd/>
            </a:ln>
          </p:spPr>
          <p:txBody>
            <a:bodyPr/>
            <a:lstStyle/>
            <a:p>
              <a:r>
                <a:rPr lang="en-US" sz="1100" b="1" dirty="0" smtClean="0">
                  <a:solidFill>
                    <a:srgbClr val="000000"/>
                  </a:solidFill>
                  <a:latin typeface="Arial Narrow" pitchFamily="34" charset="0"/>
                </a:rPr>
                <a:t>AURORA</a:t>
              </a:r>
              <a:r>
                <a:rPr lang="en-US" sz="1100" b="1" baseline="30000" dirty="0" smtClean="0">
                  <a:solidFill>
                    <a:srgbClr val="000000"/>
                  </a:solidFill>
                  <a:latin typeface="Arial Narrow" pitchFamily="34" charset="0"/>
                </a:rPr>
                <a:t>XMP</a:t>
              </a:r>
              <a:endParaRPr lang="en-US" dirty="0"/>
            </a:p>
          </p:txBody>
        </p:sp>
        <p:sp>
          <p:nvSpPr>
            <p:cNvPr id="5128" name="Rectangle 8" descr="50%"/>
            <p:cNvSpPr>
              <a:spLocks noChangeArrowheads="1"/>
            </p:cNvSpPr>
            <p:nvPr/>
          </p:nvSpPr>
          <p:spPr bwMode="auto">
            <a:xfrm>
              <a:off x="723900" y="2171700"/>
              <a:ext cx="1257300" cy="2971800"/>
            </a:xfrm>
            <a:prstGeom prst="rect">
              <a:avLst/>
            </a:prstGeom>
            <a:pattFill prst="pct50">
              <a:fgClr>
                <a:srgbClr val="C0C0C0"/>
              </a:fgClr>
              <a:bgClr>
                <a:srgbClr val="FFFFFF"/>
              </a:bgClr>
            </a:pattFill>
            <a:ln w="25400">
              <a:solidFill>
                <a:srgbClr val="000000"/>
              </a:solidFill>
              <a:miter lim="800000"/>
              <a:headEnd/>
              <a:tailEnd/>
            </a:ln>
          </p:spPr>
          <p:txBody>
            <a:bodyPr anchor="ctr"/>
            <a:lstStyle/>
            <a:p>
              <a:pPr algn="ctr"/>
              <a:r>
                <a:rPr lang="en-US" sz="1100" b="1">
                  <a:solidFill>
                    <a:srgbClr val="000000"/>
                  </a:solidFill>
                  <a:latin typeface="Arial Narrow" pitchFamily="34" charset="0"/>
                </a:rPr>
                <a:t>Base Case</a:t>
              </a:r>
            </a:p>
            <a:p>
              <a:pPr algn="ctr"/>
              <a:endParaRPr lang="en-US" sz="1100">
                <a:solidFill>
                  <a:srgbClr val="000000"/>
                </a:solidFill>
                <a:latin typeface="Arial Narrow" pitchFamily="34" charset="0"/>
              </a:endParaRPr>
            </a:p>
            <a:p>
              <a:pPr algn="ctr"/>
              <a:r>
                <a:rPr lang="en-US" sz="1100">
                  <a:solidFill>
                    <a:srgbClr val="000000"/>
                  </a:solidFill>
                  <a:latin typeface="Arial Narrow" pitchFamily="34" charset="0"/>
                </a:rPr>
                <a:t>Expected Fuel Prices, Load, Transmission, Resources</a:t>
              </a:r>
            </a:p>
            <a:p>
              <a:pPr algn="ctr"/>
              <a:endParaRPr lang="en-US" sz="1100">
                <a:solidFill>
                  <a:srgbClr val="000000"/>
                </a:solidFill>
                <a:latin typeface="Arial Narrow" pitchFamily="34" charset="0"/>
              </a:endParaRPr>
            </a:p>
            <a:p>
              <a:pPr algn="ctr"/>
              <a:r>
                <a:rPr lang="en-US" sz="1100">
                  <a:solidFill>
                    <a:srgbClr val="000000"/>
                  </a:solidFill>
                  <a:latin typeface="Arial Narrow" pitchFamily="34" charset="0"/>
                </a:rPr>
                <a:t>Develop Capacity Expansion for Western Interconnect</a:t>
              </a:r>
            </a:p>
            <a:p>
              <a:pPr algn="ctr"/>
              <a:endParaRPr lang="en-US" sz="1100">
                <a:solidFill>
                  <a:srgbClr val="000000"/>
                </a:solidFill>
                <a:latin typeface="Arial Narrow" pitchFamily="34" charset="0"/>
              </a:endParaRPr>
            </a:p>
            <a:p>
              <a:pPr algn="ctr"/>
              <a:r>
                <a:rPr lang="en-US" sz="1100">
                  <a:solidFill>
                    <a:srgbClr val="000000"/>
                  </a:solidFill>
                  <a:latin typeface="Arial Narrow" pitchFamily="34" charset="0"/>
                </a:rPr>
                <a:t>Generate electric price forecast</a:t>
              </a:r>
            </a:p>
            <a:p>
              <a:pPr algn="ctr"/>
              <a:endParaRPr lang="en-US" sz="1100">
                <a:solidFill>
                  <a:srgbClr val="000000"/>
                </a:solidFill>
                <a:latin typeface="Arial Narrow" pitchFamily="34" charset="0"/>
              </a:endParaRPr>
            </a:p>
            <a:p>
              <a:pPr algn="ctr"/>
              <a:r>
                <a:rPr lang="en-US" sz="1100">
                  <a:solidFill>
                    <a:srgbClr val="000000"/>
                  </a:solidFill>
                  <a:latin typeface="Arial Narrow" pitchFamily="34" charset="0"/>
                </a:rPr>
                <a:t>Intrinsic resource market valuation</a:t>
              </a:r>
              <a:endParaRPr lang="en-US"/>
            </a:p>
          </p:txBody>
        </p:sp>
        <p:sp>
          <p:nvSpPr>
            <p:cNvPr id="5129" name="Rectangle 9" descr="50%"/>
            <p:cNvSpPr>
              <a:spLocks noChangeArrowheads="1"/>
            </p:cNvSpPr>
            <p:nvPr/>
          </p:nvSpPr>
          <p:spPr bwMode="auto">
            <a:xfrm>
              <a:off x="5753100" y="2171700"/>
              <a:ext cx="3086100" cy="2971800"/>
            </a:xfrm>
            <a:prstGeom prst="rect">
              <a:avLst/>
            </a:prstGeom>
            <a:pattFill prst="pct50">
              <a:fgClr>
                <a:srgbClr val="C0C0C0"/>
              </a:fgClr>
              <a:bgClr>
                <a:srgbClr val="FFFFFF"/>
              </a:bgClr>
            </a:pattFill>
            <a:ln w="25400">
              <a:solidFill>
                <a:srgbClr val="000000"/>
              </a:solidFill>
              <a:miter lim="800000"/>
              <a:headEnd/>
              <a:tailEnd/>
            </a:ln>
          </p:spPr>
          <p:txBody>
            <a:bodyPr anchor="ctr"/>
            <a:lstStyle/>
            <a:p>
              <a:pPr algn="ctr"/>
              <a:r>
                <a:rPr lang="en-US" sz="1100" b="1" dirty="0">
                  <a:solidFill>
                    <a:srgbClr val="000000"/>
                  </a:solidFill>
                  <a:latin typeface="Arial Narrow" pitchFamily="34" charset="0"/>
                </a:rPr>
                <a:t>Preferred Resource Strategy </a:t>
              </a:r>
            </a:p>
            <a:p>
              <a:pPr algn="ctr"/>
              <a:endParaRPr lang="en-US" sz="1100" dirty="0">
                <a:solidFill>
                  <a:srgbClr val="000000"/>
                </a:solidFill>
                <a:latin typeface="Arial Narrow" pitchFamily="34" charset="0"/>
              </a:endParaRPr>
            </a:p>
            <a:p>
              <a:pPr algn="ctr"/>
              <a:r>
                <a:rPr lang="en-US" sz="1100" dirty="0">
                  <a:solidFill>
                    <a:srgbClr val="000000"/>
                  </a:solidFill>
                  <a:latin typeface="Arial Narrow" pitchFamily="34" charset="0"/>
                </a:rPr>
                <a:t>Given constraints arrives at a least-cost solution defined in terms of present value of expected power supply expenses and risk, and generates an efficient frontier analysis.</a:t>
              </a:r>
            </a:p>
            <a:p>
              <a:pPr algn="ctr"/>
              <a:endParaRPr lang="en-US" sz="1100" dirty="0">
                <a:solidFill>
                  <a:srgbClr val="000000"/>
                </a:solidFill>
                <a:latin typeface="Arial Narrow" pitchFamily="34" charset="0"/>
              </a:endParaRPr>
            </a:p>
            <a:p>
              <a:pPr algn="ctr"/>
              <a:r>
                <a:rPr lang="en-US" sz="1100" dirty="0">
                  <a:solidFill>
                    <a:srgbClr val="000000"/>
                  </a:solidFill>
                  <a:latin typeface="Arial Narrow" pitchFamily="34" charset="0"/>
                </a:rPr>
                <a:t>Model selects resources and conservation measures to meet capacity and energy deficits, greenhouse gas limits, and renewable &amp; conservation portfolio standards</a:t>
              </a:r>
            </a:p>
            <a:p>
              <a:pPr algn="ctr"/>
              <a:endParaRPr lang="en-US" sz="1100" dirty="0">
                <a:solidFill>
                  <a:srgbClr val="000000"/>
                </a:solidFill>
                <a:latin typeface="Arial Narrow" pitchFamily="34" charset="0"/>
              </a:endParaRPr>
            </a:p>
            <a:p>
              <a:pPr algn="ctr"/>
              <a:r>
                <a:rPr lang="en-US" sz="1100" dirty="0">
                  <a:solidFill>
                    <a:srgbClr val="000000"/>
                  </a:solidFill>
                  <a:latin typeface="Arial Narrow" pitchFamily="34" charset="0"/>
                </a:rPr>
                <a:t>Risk is defined as the variation in power supply expenses derived from stochastic studies</a:t>
              </a:r>
            </a:p>
            <a:p>
              <a:pPr algn="ctr"/>
              <a:endParaRPr lang="en-US" sz="1100" dirty="0">
                <a:solidFill>
                  <a:srgbClr val="000000"/>
                </a:solidFill>
                <a:latin typeface="Arial Narrow" pitchFamily="34" charset="0"/>
              </a:endParaRPr>
            </a:p>
            <a:p>
              <a:pPr algn="ctr"/>
              <a:endParaRPr lang="en-US" sz="1100" dirty="0">
                <a:solidFill>
                  <a:srgbClr val="000000"/>
                </a:solidFill>
                <a:latin typeface="Arial Narrow" pitchFamily="34" charset="0"/>
              </a:endParaRPr>
            </a:p>
            <a:p>
              <a:pPr algn="ctr"/>
              <a:endParaRPr lang="en-US" dirty="0"/>
            </a:p>
          </p:txBody>
        </p:sp>
        <p:sp>
          <p:nvSpPr>
            <p:cNvPr id="5130" name="Rectangle 10" descr="50%"/>
            <p:cNvSpPr>
              <a:spLocks noChangeArrowheads="1"/>
            </p:cNvSpPr>
            <p:nvPr/>
          </p:nvSpPr>
          <p:spPr bwMode="auto">
            <a:xfrm>
              <a:off x="2209800" y="2171700"/>
              <a:ext cx="1600200" cy="1371600"/>
            </a:xfrm>
            <a:prstGeom prst="rect">
              <a:avLst/>
            </a:prstGeom>
            <a:pattFill prst="pct50">
              <a:fgClr>
                <a:srgbClr val="C0C0C0"/>
              </a:fgClr>
              <a:bgClr>
                <a:srgbClr val="FFFFFF"/>
              </a:bgClr>
            </a:pattFill>
            <a:ln w="25400">
              <a:solidFill>
                <a:srgbClr val="000000"/>
              </a:solidFill>
              <a:miter lim="800000"/>
              <a:headEnd/>
              <a:tailEnd/>
            </a:ln>
          </p:spPr>
          <p:txBody>
            <a:bodyPr anchor="ctr"/>
            <a:lstStyle/>
            <a:p>
              <a:pPr algn="ctr"/>
              <a:r>
                <a:rPr lang="en-US" sz="1100" b="1">
                  <a:solidFill>
                    <a:srgbClr val="000000"/>
                  </a:solidFill>
                  <a:latin typeface="Arial Narrow" pitchFamily="34" charset="0"/>
                </a:rPr>
                <a:t>Market Futures</a:t>
              </a:r>
            </a:p>
            <a:p>
              <a:pPr algn="ctr"/>
              <a:r>
                <a:rPr lang="en-US" sz="1100" b="1" i="1">
                  <a:solidFill>
                    <a:srgbClr val="000000"/>
                  </a:solidFill>
                  <a:latin typeface="Arial Narrow" pitchFamily="34" charset="0"/>
                </a:rPr>
                <a:t>Stochastic</a:t>
              </a:r>
            </a:p>
            <a:p>
              <a:pPr algn="ctr"/>
              <a:endParaRPr lang="en-US" sz="1100" b="1">
                <a:solidFill>
                  <a:srgbClr val="000000"/>
                </a:solidFill>
                <a:latin typeface="Arial Narrow" pitchFamily="34" charset="0"/>
              </a:endParaRPr>
            </a:p>
            <a:p>
              <a:pPr algn="ctr"/>
              <a:r>
                <a:rPr lang="en-US" sz="1100">
                  <a:solidFill>
                    <a:srgbClr val="000000"/>
                  </a:solidFill>
                  <a:latin typeface="Arial Narrow" pitchFamily="34" charset="0"/>
                </a:rPr>
                <a:t>Load, fuel price, hydro, wind generation, emissions, thermal forced outages.</a:t>
              </a:r>
            </a:p>
            <a:p>
              <a:pPr algn="ctr"/>
              <a:endParaRPr lang="en-US"/>
            </a:p>
          </p:txBody>
        </p:sp>
        <p:sp>
          <p:nvSpPr>
            <p:cNvPr id="5131" name="Rectangle 11" descr="50%"/>
            <p:cNvSpPr>
              <a:spLocks noChangeArrowheads="1"/>
            </p:cNvSpPr>
            <p:nvPr/>
          </p:nvSpPr>
          <p:spPr bwMode="auto">
            <a:xfrm>
              <a:off x="2209800" y="3657600"/>
              <a:ext cx="1600200" cy="1485900"/>
            </a:xfrm>
            <a:prstGeom prst="rect">
              <a:avLst/>
            </a:prstGeom>
            <a:pattFill prst="pct50">
              <a:fgClr>
                <a:srgbClr val="C0C0C0"/>
              </a:fgClr>
              <a:bgClr>
                <a:srgbClr val="FFFFFF"/>
              </a:bgClr>
            </a:pattFill>
            <a:ln w="25400">
              <a:solidFill>
                <a:srgbClr val="000000"/>
              </a:solidFill>
              <a:miter lim="800000"/>
              <a:headEnd/>
              <a:tailEnd/>
            </a:ln>
          </p:spPr>
          <p:txBody>
            <a:bodyPr anchor="ctr"/>
            <a:lstStyle/>
            <a:p>
              <a:pPr algn="ctr"/>
              <a:r>
                <a:rPr lang="en-US" sz="1100" b="1">
                  <a:solidFill>
                    <a:srgbClr val="000000"/>
                  </a:solidFill>
                  <a:latin typeface="Arial Narrow" pitchFamily="34" charset="0"/>
                </a:rPr>
                <a:t>Market Scenario</a:t>
              </a:r>
            </a:p>
            <a:p>
              <a:pPr algn="ctr"/>
              <a:r>
                <a:rPr lang="en-US" sz="1100" b="1" i="1">
                  <a:solidFill>
                    <a:srgbClr val="000000"/>
                  </a:solidFill>
                  <a:latin typeface="Arial Narrow" pitchFamily="34" charset="0"/>
                </a:rPr>
                <a:t>Deterministic</a:t>
              </a:r>
            </a:p>
            <a:p>
              <a:pPr algn="ctr"/>
              <a:endParaRPr lang="en-US" sz="1100" b="1">
                <a:solidFill>
                  <a:srgbClr val="000000"/>
                </a:solidFill>
                <a:latin typeface="Arial Narrow" pitchFamily="34" charset="0"/>
              </a:endParaRPr>
            </a:p>
            <a:p>
              <a:pPr algn="ctr"/>
              <a:r>
                <a:rPr lang="en-US" sz="1100">
                  <a:solidFill>
                    <a:srgbClr val="000000"/>
                  </a:solidFill>
                  <a:latin typeface="Arial Narrow" pitchFamily="34" charset="0"/>
                </a:rPr>
                <a:t>Implicit market scenarios</a:t>
              </a:r>
            </a:p>
            <a:p>
              <a:pPr algn="ctr"/>
              <a:endParaRPr lang="en-US" sz="1100">
                <a:solidFill>
                  <a:srgbClr val="000000"/>
                </a:solidFill>
                <a:latin typeface="Arial Narrow" pitchFamily="34" charset="0"/>
              </a:endParaRPr>
            </a:p>
            <a:p>
              <a:pPr algn="ctr"/>
              <a:r>
                <a:rPr lang="en-US" sz="1100">
                  <a:solidFill>
                    <a:srgbClr val="000000"/>
                  </a:solidFill>
                  <a:latin typeface="Arial Narrow" pitchFamily="34" charset="0"/>
                </a:rPr>
                <a:t>Separate capacity expansion for each scenario</a:t>
              </a:r>
              <a:endParaRPr lang="en-US"/>
            </a:p>
          </p:txBody>
        </p:sp>
        <p:sp>
          <p:nvSpPr>
            <p:cNvPr id="5132" name="Text Box 12"/>
            <p:cNvSpPr txBox="1">
              <a:spLocks noChangeArrowheads="1"/>
            </p:cNvSpPr>
            <p:nvPr/>
          </p:nvSpPr>
          <p:spPr bwMode="auto">
            <a:xfrm>
              <a:off x="5638800" y="1828800"/>
              <a:ext cx="844550" cy="260350"/>
            </a:xfrm>
            <a:prstGeom prst="rect">
              <a:avLst/>
            </a:prstGeom>
            <a:noFill/>
            <a:ln w="9525">
              <a:noFill/>
              <a:miter lim="800000"/>
              <a:headEnd/>
              <a:tailEnd/>
            </a:ln>
          </p:spPr>
          <p:txBody>
            <a:bodyPr/>
            <a:lstStyle/>
            <a:p>
              <a:r>
                <a:rPr lang="en-US" sz="1100" b="1">
                  <a:solidFill>
                    <a:srgbClr val="000000"/>
                  </a:solidFill>
                  <a:latin typeface="Arial Narrow" pitchFamily="34" charset="0"/>
                </a:rPr>
                <a:t>PRiSM 2.1</a:t>
              </a:r>
              <a:endParaRPr lang="en-US"/>
            </a:p>
          </p:txBody>
        </p:sp>
        <p:sp>
          <p:nvSpPr>
            <p:cNvPr id="5133" name="Rectangle 13"/>
            <p:cNvSpPr>
              <a:spLocks noChangeArrowheads="1"/>
            </p:cNvSpPr>
            <p:nvPr/>
          </p:nvSpPr>
          <p:spPr bwMode="auto">
            <a:xfrm>
              <a:off x="609600" y="1828800"/>
              <a:ext cx="3314700" cy="3543300"/>
            </a:xfrm>
            <a:prstGeom prst="rect">
              <a:avLst/>
            </a:prstGeom>
            <a:noFill/>
            <a:ln w="9525">
              <a:solidFill>
                <a:srgbClr val="000000"/>
              </a:solidFill>
              <a:prstDash val="lgDash"/>
              <a:miter lim="800000"/>
              <a:headEnd/>
              <a:tailEnd/>
            </a:ln>
          </p:spPr>
          <p:txBody>
            <a:bodyPr anchor="ctr"/>
            <a:lstStyle/>
            <a:p>
              <a:pPr algn="ctr"/>
              <a:endParaRPr lang="en-US"/>
            </a:p>
          </p:txBody>
        </p:sp>
        <p:sp>
          <p:nvSpPr>
            <p:cNvPr id="5134" name="Rectangle 14"/>
            <p:cNvSpPr>
              <a:spLocks noChangeArrowheads="1"/>
            </p:cNvSpPr>
            <p:nvPr/>
          </p:nvSpPr>
          <p:spPr bwMode="auto">
            <a:xfrm>
              <a:off x="5638800" y="1828800"/>
              <a:ext cx="3314700" cy="3543300"/>
            </a:xfrm>
            <a:prstGeom prst="rect">
              <a:avLst/>
            </a:prstGeom>
            <a:noFill/>
            <a:ln w="9525">
              <a:solidFill>
                <a:srgbClr val="000000"/>
              </a:solidFill>
              <a:prstDash val="lgDash"/>
              <a:miter lim="800000"/>
              <a:headEnd/>
              <a:tailEnd/>
            </a:ln>
          </p:spPr>
          <p:txBody>
            <a:bodyPr anchor="ctr"/>
            <a:lstStyle/>
            <a:p>
              <a:pPr algn="ctr"/>
              <a:endParaRPr lang="en-US"/>
            </a:p>
          </p:txBody>
        </p:sp>
        <p:sp>
          <p:nvSpPr>
            <p:cNvPr id="5135" name="AutoShape 15"/>
            <p:cNvSpPr>
              <a:spLocks noChangeArrowheads="1"/>
            </p:cNvSpPr>
            <p:nvPr/>
          </p:nvSpPr>
          <p:spPr bwMode="auto">
            <a:xfrm>
              <a:off x="4152900" y="4572000"/>
              <a:ext cx="1371600" cy="5715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00">
                    <a:gamma/>
                    <a:tint val="30196"/>
                    <a:invGamma/>
                  </a:srgbClr>
                </a:gs>
                <a:gs pos="100000">
                  <a:srgbClr val="000000">
                    <a:alpha val="74001"/>
                  </a:srgbClr>
                </a:gs>
              </a:gsLst>
              <a:lin ang="0" scaled="1"/>
            </a:gradFill>
            <a:ln w="9525">
              <a:solidFill>
                <a:srgbClr val="000000"/>
              </a:solidFill>
              <a:miter lim="800000"/>
              <a:headEnd/>
              <a:tailEnd/>
            </a:ln>
          </p:spPr>
          <p:txBody>
            <a:bodyPr/>
            <a:lstStyle/>
            <a:p>
              <a:endParaRPr lang="en-US"/>
            </a:p>
          </p:txBody>
        </p:sp>
        <p:sp>
          <p:nvSpPr>
            <p:cNvPr id="5136" name="AutoShape 16"/>
            <p:cNvSpPr>
              <a:spLocks noChangeArrowheads="1"/>
            </p:cNvSpPr>
            <p:nvPr/>
          </p:nvSpPr>
          <p:spPr bwMode="auto">
            <a:xfrm>
              <a:off x="4152900" y="2057400"/>
              <a:ext cx="1371600" cy="5715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00">
                    <a:gamma/>
                    <a:tint val="30196"/>
                    <a:invGamma/>
                  </a:srgbClr>
                </a:gs>
                <a:gs pos="100000">
                  <a:srgbClr val="000000">
                    <a:alpha val="74001"/>
                  </a:srgbClr>
                </a:gs>
              </a:gsLst>
              <a:lin ang="0" scaled="1"/>
            </a:gradFill>
            <a:ln w="9525">
              <a:solidFill>
                <a:srgbClr val="000000"/>
              </a:solidFill>
              <a:miter lim="800000"/>
              <a:headEnd/>
              <a:tailEnd/>
            </a:ln>
          </p:spPr>
          <p:txBody>
            <a:bodyPr/>
            <a:lstStyle/>
            <a:p>
              <a:endParaRPr lang="en-US"/>
            </a:p>
          </p:txBody>
        </p:sp>
      </p:grpSp>
      <p:sp>
        <p:nvSpPr>
          <p:cNvPr id="17" name="Rectangle 2"/>
          <p:cNvSpPr>
            <a:spLocks noGrp="1" noChangeArrowheads="1"/>
          </p:cNvSpPr>
          <p:nvPr>
            <p:ph type="title"/>
          </p:nvPr>
        </p:nvSpPr>
        <p:spPr>
          <a:xfrm>
            <a:off x="990600" y="457200"/>
            <a:ext cx="7696200" cy="685800"/>
          </a:xfrm>
        </p:spPr>
        <p:txBody>
          <a:bodyPr/>
          <a:lstStyle/>
          <a:p>
            <a:r>
              <a:rPr lang="en-US" dirty="0" smtClean="0"/>
              <a:t>IRP Methods and Models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13668"/>
      </a:dk1>
      <a:lt1>
        <a:srgbClr val="FFFFFF"/>
      </a:lt1>
      <a:dk2>
        <a:srgbClr val="013668"/>
      </a:dk2>
      <a:lt2>
        <a:srgbClr val="B8AEA8"/>
      </a:lt2>
      <a:accent1>
        <a:srgbClr val="013668"/>
      </a:accent1>
      <a:accent2>
        <a:srgbClr val="F5E983"/>
      </a:accent2>
      <a:accent3>
        <a:srgbClr val="FFFFFF"/>
      </a:accent3>
      <a:accent4>
        <a:srgbClr val="012D58"/>
      </a:accent4>
      <a:accent5>
        <a:srgbClr val="AAAEB9"/>
      </a:accent5>
      <a:accent6>
        <a:srgbClr val="DED376"/>
      </a:accent6>
      <a:hlink>
        <a:srgbClr val="6C276A"/>
      </a:hlink>
      <a:folHlink>
        <a:srgbClr val="00483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13668"/>
        </a:dk1>
        <a:lt1>
          <a:srgbClr val="FFFFFF"/>
        </a:lt1>
        <a:dk2>
          <a:srgbClr val="013668"/>
        </a:dk2>
        <a:lt2>
          <a:srgbClr val="B8AEA8"/>
        </a:lt2>
        <a:accent1>
          <a:srgbClr val="013668"/>
        </a:accent1>
        <a:accent2>
          <a:srgbClr val="F5E983"/>
        </a:accent2>
        <a:accent3>
          <a:srgbClr val="FFFFFF"/>
        </a:accent3>
        <a:accent4>
          <a:srgbClr val="012D58"/>
        </a:accent4>
        <a:accent5>
          <a:srgbClr val="AAAEB9"/>
        </a:accent5>
        <a:accent6>
          <a:srgbClr val="DED376"/>
        </a:accent6>
        <a:hlink>
          <a:srgbClr val="6C276A"/>
        </a:hlink>
        <a:folHlink>
          <a:srgbClr val="0048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Document</DocumentSetType>
    <IsConfidential xmlns="dc463f71-b30c-4ab2-9473-d307f9d35888">false</IsConfidential>
    <AgendaOrder xmlns="dc463f71-b30c-4ab2-9473-d307f9d35888">false</AgendaOrder>
    <CaseType xmlns="dc463f71-b30c-4ab2-9473-d307f9d35888">Plan</CaseType>
    <IndustryCode xmlns="dc463f71-b30c-4ab2-9473-d307f9d35888">140</IndustryCode>
    <CaseStatus xmlns="dc463f71-b30c-4ab2-9473-d307f9d35888">Closed</CaseStatus>
    <OpenedDate xmlns="dc463f71-b30c-4ab2-9473-d307f9d35888">2008-08-29T07:00:00+00:00</OpenedDate>
    <Date1 xmlns="dc463f71-b30c-4ab2-9473-d307f9d35888">2010-02-25T08:00:00+00:00</Date1>
    <IsDocumentOrder xmlns="dc463f71-b30c-4ab2-9473-d307f9d35888" xsi:nil="true"/>
    <IsHighlyConfidential xmlns="dc463f71-b30c-4ab2-9473-d307f9d35888">false</IsHighlyConfidential>
    <CaseCompanyNames xmlns="dc463f71-b30c-4ab2-9473-d307f9d35888">Avista Corporation</CaseCompanyNames>
    <DocketNumber xmlns="dc463f71-b30c-4ab2-9473-d307f9d35888">081613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89A2B865E16BBD459D82CBECF1C4AAA8" ma:contentTypeVersion="135" ma:contentTypeDescription="" ma:contentTypeScope="" ma:versionID="a21cc3f5a8124e6b01cb4d773364906e">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ccd4140794adb7bccf17b21b5812a9d"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694966E8-B7D4-4F3F-B15C-7518C1E39326}"/>
</file>

<file path=customXml/itemProps2.xml><?xml version="1.0" encoding="utf-8"?>
<ds:datastoreItem xmlns:ds="http://schemas.openxmlformats.org/officeDocument/2006/customXml" ds:itemID="{A628F5C0-7A2A-4A75-8A20-865C9B218EC7}"/>
</file>

<file path=customXml/itemProps3.xml><?xml version="1.0" encoding="utf-8"?>
<ds:datastoreItem xmlns:ds="http://schemas.openxmlformats.org/officeDocument/2006/customXml" ds:itemID="{3335C474-668D-4989-961B-E6C71B903AA6}"/>
</file>

<file path=customXml/itemProps4.xml><?xml version="1.0" encoding="utf-8"?>
<ds:datastoreItem xmlns:ds="http://schemas.openxmlformats.org/officeDocument/2006/customXml" ds:itemID="{8DDB5D84-88D0-490C-B4BC-E06C687F42C2}"/>
</file>

<file path=docProps/app.xml><?xml version="1.0" encoding="utf-8"?>
<Properties xmlns="http://schemas.openxmlformats.org/officeDocument/2006/extended-properties" xmlns:vt="http://schemas.openxmlformats.org/officeDocument/2006/docPropsVTypes">
  <Template/>
  <TotalTime>11791</TotalTime>
  <Words>1336</Words>
  <Application>Microsoft Office PowerPoint</Application>
  <PresentationFormat>On-screen Show (4:3)</PresentationFormat>
  <Paragraphs>280</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2009 Integrated Resource Plan Summary</vt:lpstr>
      <vt:lpstr>2010 Hydro Conditions Update</vt:lpstr>
      <vt:lpstr>2010 Hydro Conditions Update, Cont.</vt:lpstr>
      <vt:lpstr>2010 Hydro Conditions Update, Cont.</vt:lpstr>
      <vt:lpstr>IRP Public Participation</vt:lpstr>
      <vt:lpstr>Avista Resources</vt:lpstr>
      <vt:lpstr>Avista Generation Resources — 2011</vt:lpstr>
      <vt:lpstr>Loads (aMW)</vt:lpstr>
      <vt:lpstr>IRP Methods and Models</vt:lpstr>
      <vt:lpstr>Energy Efficiency – Overview</vt:lpstr>
      <vt:lpstr>Energy Efficiency -- Delivery Mechanisms</vt:lpstr>
      <vt:lpstr>Energy Efficiency – 2010 Initiatives</vt:lpstr>
      <vt:lpstr>Energy Conservation</vt:lpstr>
      <vt:lpstr>Avista Resources and Upgrades</vt:lpstr>
      <vt:lpstr>Efficient Frontier- Introduction</vt:lpstr>
      <vt:lpstr>Efficient Frontier- Introduction</vt:lpstr>
      <vt:lpstr>Efficient Frontier</vt:lpstr>
      <vt:lpstr>Preferred Resource Strategy</vt:lpstr>
      <vt:lpstr>Annual Energy L&amp;R w/ New Resources</vt:lpstr>
      <vt:lpstr>January Capacity L&amp;R w/ New Resources</vt:lpstr>
      <vt:lpstr>Avista Generation Resources — 2029</vt:lpstr>
      <vt:lpstr>2009 IRP Market Futures and Scenarios</vt:lpstr>
      <vt:lpstr>Portfolio Cost/Risk Comparison</vt:lpstr>
      <vt:lpstr>Capital Expense in Billions Dollars (Nominal 2010-29)</vt:lpstr>
      <vt:lpstr>Greenhouse Gas Emissions</vt:lpstr>
      <vt:lpstr>Future Power Supply Costs  (Index: 2010= 100, real dollars)</vt:lpstr>
      <vt:lpstr>Market Price Forecasts -- Gas</vt:lpstr>
      <vt:lpstr>Market Price Forecasts – NW Power</vt:lpstr>
      <vt:lpstr>Flexible Strategy</vt:lpstr>
      <vt:lpstr>Washington State RPS Compliance</vt:lpstr>
      <vt:lpstr>Total Cost of Carbon Legislation</vt:lpstr>
      <vt:lpstr>US WECC Greenhouse Gas Levels</vt:lpstr>
      <vt:lpstr>Greenhouse Gas Prices ($/Ton)</vt:lpstr>
      <vt:lpstr>Avoided Resource Cost</vt:lpstr>
      <vt:lpstr>Slide 35</vt:lpstr>
    </vt:vector>
  </TitlesOfParts>
  <Company>Avista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IRP- L&amp;R- TAC 1</dc:title>
  <dc:creator>James Gall</dc:creator>
  <cp:lastModifiedBy>cgk1870</cp:lastModifiedBy>
  <cp:revision>241</cp:revision>
  <dcterms:created xsi:type="dcterms:W3CDTF">2006-08-02T15:49:12Z</dcterms:created>
  <dcterms:modified xsi:type="dcterms:W3CDTF">2010-02-24T16:35:32Z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0x0101006E56B4D1795A2E4DB2F0B01679ED314A0089A2B865E16BBD459D82CBECF1C4AAA8</vt:lpwstr>
  </property>
  <property fmtid="{D5CDD505-2E9C-101B-9397-08002B2CF9AE}" pid="3" name="_docset_NoMedatataSyncRequired">
    <vt:lpwstr>False</vt:lpwstr>
  </property>
</Properties>
</file>