
<file path=[Content_Types].xml><?xml version="1.0" encoding="utf-8"?>
<Types xmlns="http://schemas.openxmlformats.org/package/2006/content-types">
  <Default Extension="png" ContentType="image/png"/>
  <Default Extension="pdf" ContentType="application/pd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2" r:id="rId3"/>
    <p:sldId id="257" r:id="rId4"/>
    <p:sldId id="258" r:id="rId5"/>
    <p:sldId id="259" r:id="rId6"/>
    <p:sldId id="263" r:id="rId7"/>
    <p:sldId id="266" r:id="rId8"/>
    <p:sldId id="260" r:id="rId9"/>
    <p:sldId id="261" r:id="rId10"/>
    <p:sldId id="264" r:id="rId11"/>
    <p:sldId id="265"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76" d="100"/>
          <a:sy n="76" d="100"/>
        </p:scale>
        <p:origin x="-1188" y="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20" Type="http://schemas.openxmlformats.org/officeDocument/2006/relationships/customXml" Target="../customXml/item4.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AEFD30-FAD0-EF48-9A0C-15729C154A83}" type="datetimeFigureOut">
              <a:rPr lang="en-US" smtClean="0"/>
              <a:pPr/>
              <a:t>11/12/2013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7ACA8D-DA6E-AA46-9E17-04CB8079557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AEFD30-FAD0-EF48-9A0C-15729C154A83}" type="datetimeFigureOut">
              <a:rPr lang="en-US" smtClean="0"/>
              <a:pPr/>
              <a:t>11/12/2013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7ACA8D-DA6E-AA46-9E17-04CB8079557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AEFD30-FAD0-EF48-9A0C-15729C154A83}" type="datetimeFigureOut">
              <a:rPr lang="en-US" smtClean="0"/>
              <a:pPr/>
              <a:t>11/12/2013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7ACA8D-DA6E-AA46-9E17-04CB8079557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AEFD30-FAD0-EF48-9A0C-15729C154A83}" type="datetimeFigureOut">
              <a:rPr lang="en-US" smtClean="0"/>
              <a:pPr/>
              <a:t>11/12/2013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7ACA8D-DA6E-AA46-9E17-04CB8079557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AEFD30-FAD0-EF48-9A0C-15729C154A83}" type="datetimeFigureOut">
              <a:rPr lang="en-US" smtClean="0"/>
              <a:pPr/>
              <a:t>11/12/2013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7ACA8D-DA6E-AA46-9E17-04CB8079557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1AEFD30-FAD0-EF48-9A0C-15729C154A83}" type="datetimeFigureOut">
              <a:rPr lang="en-US" smtClean="0"/>
              <a:pPr/>
              <a:t>11/12/2013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7ACA8D-DA6E-AA46-9E17-04CB8079557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1AEFD30-FAD0-EF48-9A0C-15729C154A83}" type="datetimeFigureOut">
              <a:rPr lang="en-US" smtClean="0"/>
              <a:pPr/>
              <a:t>11/12/2013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7ACA8D-DA6E-AA46-9E17-04CB8079557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1AEFD30-FAD0-EF48-9A0C-15729C154A83}" type="datetimeFigureOut">
              <a:rPr lang="en-US" smtClean="0"/>
              <a:pPr/>
              <a:t>11/12/2013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7ACA8D-DA6E-AA46-9E17-04CB8079557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AEFD30-FAD0-EF48-9A0C-15729C154A83}" type="datetimeFigureOut">
              <a:rPr lang="en-US" smtClean="0"/>
              <a:pPr/>
              <a:t>11/12/2013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7ACA8D-DA6E-AA46-9E17-04CB8079557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AEFD30-FAD0-EF48-9A0C-15729C154A83}" type="datetimeFigureOut">
              <a:rPr lang="en-US" smtClean="0"/>
              <a:pPr/>
              <a:t>11/12/2013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7ACA8D-DA6E-AA46-9E17-04CB8079557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AEFD30-FAD0-EF48-9A0C-15729C154A83}" type="datetimeFigureOut">
              <a:rPr lang="en-US" smtClean="0"/>
              <a:pPr/>
              <a:t>11/12/2013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7ACA8D-DA6E-AA46-9E17-04CB8079557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AEFD30-FAD0-EF48-9A0C-15729C154A83}" type="datetimeFigureOut">
              <a:rPr lang="en-US" smtClean="0"/>
              <a:pPr/>
              <a:t>11/12/2013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7ACA8D-DA6E-AA46-9E17-04CB8079557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pd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IP Transition</a:t>
            </a:r>
            <a:endParaRPr lang="en-US" dirty="0"/>
          </a:p>
        </p:txBody>
      </p:sp>
      <p:sp>
        <p:nvSpPr>
          <p:cNvPr id="3" name="Subtitle 2"/>
          <p:cNvSpPr>
            <a:spLocks noGrp="1"/>
          </p:cNvSpPr>
          <p:nvPr>
            <p:ph type="subTitle" idx="1"/>
          </p:nvPr>
        </p:nvSpPr>
        <p:spPr/>
        <p:txBody>
          <a:bodyPr/>
          <a:lstStyle/>
          <a:p>
            <a:r>
              <a:rPr lang="en-US" dirty="0" smtClean="0"/>
              <a:t>A Rural Prospective</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 Already Here</a:t>
            </a:r>
            <a:endParaRPr lang="en-US" dirty="0"/>
          </a:p>
        </p:txBody>
      </p:sp>
      <p:sp>
        <p:nvSpPr>
          <p:cNvPr id="3" name="Content Placeholder 2"/>
          <p:cNvSpPr>
            <a:spLocks noGrp="1"/>
          </p:cNvSpPr>
          <p:nvPr>
            <p:ph idx="1"/>
          </p:nvPr>
        </p:nvSpPr>
        <p:spPr/>
        <p:txBody>
          <a:bodyPr/>
          <a:lstStyle/>
          <a:p>
            <a:r>
              <a:rPr lang="en-US" dirty="0" smtClean="0"/>
              <a:t>Customers have many choices today</a:t>
            </a:r>
          </a:p>
          <a:p>
            <a:pPr lvl="1"/>
            <a:r>
              <a:rPr lang="en-US" dirty="0" smtClean="0"/>
              <a:t>Skype, Vonage, Magic Jack</a:t>
            </a:r>
          </a:p>
          <a:p>
            <a:r>
              <a:rPr lang="en-US" dirty="0" smtClean="0"/>
              <a:t>But there are trade-offs</a:t>
            </a:r>
          </a:p>
          <a:p>
            <a:pPr lvl="1"/>
            <a:r>
              <a:rPr lang="en-US" dirty="0" smtClean="0"/>
              <a:t>Poor quality, dropped calls, no SS7 record, CALEA</a:t>
            </a:r>
          </a:p>
          <a:p>
            <a:r>
              <a:rPr lang="en-US" dirty="0" smtClean="0"/>
              <a:t>Adds to Call Completion problems</a:t>
            </a:r>
          </a:p>
          <a:p>
            <a:endParaRPr lang="en-US" dirty="0"/>
          </a:p>
          <a:p>
            <a:endParaRPr lang="en-US"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US" dirty="0"/>
          </a:p>
        </p:txBody>
      </p:sp>
      <p:sp>
        <p:nvSpPr>
          <p:cNvPr id="3" name="Content Placeholder 2"/>
          <p:cNvSpPr>
            <a:spLocks noGrp="1"/>
          </p:cNvSpPr>
          <p:nvPr>
            <p:ph idx="1"/>
          </p:nvPr>
        </p:nvSpPr>
        <p:spPr/>
        <p:txBody>
          <a:bodyPr/>
          <a:lstStyle/>
          <a:p>
            <a:r>
              <a:rPr lang="en-US" dirty="0" smtClean="0"/>
              <a:t>Allow networks to migrate naturally</a:t>
            </a:r>
          </a:p>
          <a:p>
            <a:r>
              <a:rPr lang="en-US" dirty="0" err="1" smtClean="0"/>
              <a:t>ILEC’s</a:t>
            </a:r>
            <a:r>
              <a:rPr lang="en-US" dirty="0" smtClean="0"/>
              <a:t> should determine network investments</a:t>
            </a:r>
          </a:p>
          <a:p>
            <a:r>
              <a:rPr lang="en-US" dirty="0" smtClean="0"/>
              <a:t>Be flexible on tariff revisions</a:t>
            </a:r>
          </a:p>
          <a:p>
            <a:r>
              <a:rPr lang="en-US" dirty="0" smtClean="0"/>
              <a:t>Regulate a voice call regardless of medium</a:t>
            </a:r>
          </a:p>
          <a:p>
            <a:r>
              <a:rPr lang="en-US" dirty="0" smtClean="0"/>
              <a:t>Require standards for quality and billing</a:t>
            </a:r>
          </a:p>
          <a:p>
            <a:r>
              <a:rPr lang="en-US" dirty="0" smtClean="0"/>
              <a:t>No flash cuts for anyone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Toledo On The Edge</a:t>
            </a:r>
            <a:endParaRPr lang="en-US" dirty="0"/>
          </a:p>
        </p:txBody>
      </p:sp>
      <p:sp>
        <p:nvSpPr>
          <p:cNvPr id="3" name="Content Placeholder 2"/>
          <p:cNvSpPr>
            <a:spLocks noGrp="1"/>
          </p:cNvSpPr>
          <p:nvPr>
            <p:ph idx="1"/>
          </p:nvPr>
        </p:nvSpPr>
        <p:spPr/>
        <p:txBody>
          <a:bodyPr/>
          <a:lstStyle/>
          <a:p>
            <a:r>
              <a:rPr lang="en-US" dirty="0" smtClean="0"/>
              <a:t>VoIP enabled for 7 years</a:t>
            </a:r>
          </a:p>
          <a:p>
            <a:r>
              <a:rPr lang="en-US" dirty="0" smtClean="0"/>
              <a:t>Already seen “end of life” on many products</a:t>
            </a:r>
          </a:p>
          <a:p>
            <a:r>
              <a:rPr lang="en-US" dirty="0" smtClean="0"/>
              <a:t>SIGTRAN link for SS7</a:t>
            </a:r>
          </a:p>
          <a:p>
            <a:r>
              <a:rPr lang="en-US" dirty="0" smtClean="0"/>
              <a:t>IP Trunk to ANPI</a:t>
            </a:r>
          </a:p>
          <a:p>
            <a:r>
              <a:rPr lang="en-US" dirty="0" smtClean="0"/>
              <a:t>Ethernet ready to every cell tower</a:t>
            </a:r>
          </a:p>
          <a:p>
            <a:r>
              <a:rPr lang="en-US" dirty="0" smtClean="0"/>
              <a:t>Every fiber subscriber is H</a:t>
            </a:r>
            <a:r>
              <a:rPr lang="en-US" smtClean="0"/>
              <a:t>.248</a:t>
            </a:r>
          </a:p>
          <a:p>
            <a:pPr lvl="1"/>
            <a:r>
              <a:rPr lang="en-US" dirty="0" smtClean="0"/>
              <a:t>It only sounds like dial tone…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 It Bleeds It Leads</a:t>
            </a:r>
            <a:endParaRPr lang="en-US" dirty="0"/>
          </a:p>
        </p:txBody>
      </p:sp>
      <p:sp>
        <p:nvSpPr>
          <p:cNvPr id="3" name="Content Placeholder 2"/>
          <p:cNvSpPr>
            <a:spLocks noGrp="1"/>
          </p:cNvSpPr>
          <p:nvPr>
            <p:ph idx="1"/>
          </p:nvPr>
        </p:nvSpPr>
        <p:spPr/>
        <p:txBody>
          <a:bodyPr>
            <a:normAutofit/>
          </a:bodyPr>
          <a:lstStyle/>
          <a:p>
            <a:r>
              <a:rPr lang="en-US" dirty="0"/>
              <a:t>Study: Regulations Diverting Investment Away </a:t>
            </a:r>
            <a:r>
              <a:rPr lang="en-US" dirty="0" smtClean="0"/>
              <a:t>from broadband</a:t>
            </a:r>
          </a:p>
          <a:p>
            <a:pPr lvl="1"/>
            <a:r>
              <a:rPr lang="en-US" dirty="0"/>
              <a:t>Dr. Anna-Maria Kovacs</a:t>
            </a:r>
            <a:endParaRPr lang="en-US" dirty="0" smtClean="0"/>
          </a:p>
          <a:p>
            <a:r>
              <a:rPr lang="en-US" dirty="0" smtClean="0"/>
              <a:t>“ </a:t>
            </a:r>
            <a:r>
              <a:rPr lang="en-US" dirty="0"/>
              <a:t>U.S. communications traffic has almost completed the transition to Internet Protocol (IP). Legacy switched traffic amounts to less than 1% of IP </a:t>
            </a:r>
            <a:r>
              <a:rPr lang="en-US" dirty="0" smtClean="0"/>
              <a:t>traffic”</a:t>
            </a:r>
          </a:p>
          <a:p>
            <a:r>
              <a:rPr lang="en-US" dirty="0" smtClean="0"/>
              <a:t>Voice bandwidth compared to video</a:t>
            </a:r>
          </a:p>
          <a:p>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Quote From The Report</a:t>
            </a:r>
            <a:endParaRPr lang="en-US" dirty="0"/>
          </a:p>
        </p:txBody>
      </p:sp>
      <p:sp>
        <p:nvSpPr>
          <p:cNvPr id="3" name="Content Placeholder 2"/>
          <p:cNvSpPr>
            <a:spLocks noGrp="1"/>
          </p:cNvSpPr>
          <p:nvPr>
            <p:ph idx="1"/>
          </p:nvPr>
        </p:nvSpPr>
        <p:spPr/>
        <p:txBody>
          <a:bodyPr>
            <a:normAutofit/>
          </a:bodyPr>
          <a:lstStyle/>
          <a:p>
            <a:r>
              <a:rPr lang="en-US" dirty="0"/>
              <a:t>"To ensure that </a:t>
            </a:r>
            <a:r>
              <a:rPr lang="en-US" dirty="0" err="1"/>
              <a:t>ILECs</a:t>
            </a:r>
            <a:r>
              <a:rPr lang="en-US" dirty="0"/>
              <a:t> can continue to provide innovative solutions for consumers and compete effectively against other platforms, they must be free to make the best use of their capital. That, in turn, means dedicating their capital to IP- and fiber-based broadband networks, rather than tying it up in obsolete copper-based circuit-switched </a:t>
            </a:r>
            <a:r>
              <a:rPr lang="en-US" dirty="0" smtClean="0"/>
              <a:t>networks</a:t>
            </a:r>
            <a:r>
              <a:rPr lang="en-US" dirty="0"/>
              <a:t>.</a:t>
            </a:r>
            <a:r>
              <a:rPr lang="en-US" dirty="0" smtClean="0"/>
              <a: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Real World</a:t>
            </a:r>
            <a:endParaRPr lang="en-US" dirty="0"/>
          </a:p>
        </p:txBody>
      </p:sp>
      <p:sp>
        <p:nvSpPr>
          <p:cNvPr id="3" name="Content Placeholder 2"/>
          <p:cNvSpPr>
            <a:spLocks noGrp="1"/>
          </p:cNvSpPr>
          <p:nvPr>
            <p:ph idx="1"/>
          </p:nvPr>
        </p:nvSpPr>
        <p:spPr/>
        <p:txBody>
          <a:bodyPr/>
          <a:lstStyle/>
          <a:p>
            <a:r>
              <a:rPr lang="en-US" dirty="0" smtClean="0"/>
              <a:t>Interconnection has been fiber for decades</a:t>
            </a:r>
          </a:p>
          <a:p>
            <a:r>
              <a:rPr lang="en-US" dirty="0" smtClean="0"/>
              <a:t>OC-48 to PDX, SEA, </a:t>
            </a:r>
            <a:r>
              <a:rPr lang="en-US" dirty="0" err="1" smtClean="0"/>
              <a:t>CenturyLink</a:t>
            </a:r>
            <a:endParaRPr lang="en-US" dirty="0" smtClean="0"/>
          </a:p>
          <a:p>
            <a:r>
              <a:rPr lang="en-US" dirty="0" smtClean="0"/>
              <a:t>OC-48 has IP Tunneling</a:t>
            </a:r>
          </a:p>
          <a:p>
            <a:r>
              <a:rPr lang="en-US" dirty="0" smtClean="0"/>
              <a:t>Every device in C.O. has an IP address</a:t>
            </a:r>
          </a:p>
          <a:p>
            <a:r>
              <a:rPr lang="en-US" dirty="0" smtClean="0"/>
              <a:t>Even TDM routes via fiber</a:t>
            </a:r>
          </a:p>
          <a:p>
            <a:r>
              <a:rPr lang="en-US" dirty="0" smtClean="0"/>
              <a:t>Only Copper in C.O. is patch cords</a:t>
            </a:r>
          </a:p>
          <a:p>
            <a:r>
              <a:rPr lang="en-US" dirty="0" smtClean="0"/>
              <a:t>DS-1’s &amp; DS-3’s delivered via fiber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The Fuss?</a:t>
            </a:r>
            <a:endParaRPr lang="en-US" dirty="0"/>
          </a:p>
        </p:txBody>
      </p:sp>
      <p:sp>
        <p:nvSpPr>
          <p:cNvPr id="3" name="Content Placeholder 2"/>
          <p:cNvSpPr>
            <a:spLocks noGrp="1"/>
          </p:cNvSpPr>
          <p:nvPr>
            <p:ph idx="1"/>
          </p:nvPr>
        </p:nvSpPr>
        <p:spPr/>
        <p:txBody>
          <a:bodyPr/>
          <a:lstStyle/>
          <a:p>
            <a:r>
              <a:rPr lang="en-US" dirty="0" smtClean="0"/>
              <a:t>IP Voice via internet is cheap</a:t>
            </a:r>
          </a:p>
          <a:p>
            <a:r>
              <a:rPr lang="en-US" dirty="0" smtClean="0"/>
              <a:t>No regulations makes it even cheaper</a:t>
            </a:r>
          </a:p>
          <a:p>
            <a:endParaRPr lang="en-US" dirty="0" smtClean="0"/>
          </a:p>
          <a:p>
            <a:r>
              <a:rPr lang="en-US" dirty="0" smtClean="0"/>
              <a:t>Remember the hype over ISDN?</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ToledoTel</a:t>
            </a:r>
            <a:r>
              <a:rPr lang="en-US" dirty="0" smtClean="0"/>
              <a:t> Network</a:t>
            </a:r>
            <a:endParaRPr lang="en-US" dirty="0"/>
          </a:p>
        </p:txBody>
      </p:sp>
      <p:pic>
        <p:nvPicPr>
          <p:cNvPr id="6" name="Content Placeholder 5" descr="Toll Routing v3.pdf"/>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l="-8828" r="-8828"/>
              <a:stretch>
                <a:fillRect/>
              </a:stretch>
            </p:blipFill>
          </mc:Choice>
          <mc:Fallback>
            <p:blipFill>
              <a:blip r:embed="rId3"/>
              <a:srcRect l="-8828" r="-8828"/>
              <a:stretch>
                <a:fillRect/>
              </a:stretch>
            </p:blipFill>
          </mc:Fallback>
        </mc:AlternateContent>
        <p:spPr>
          <a:xfrm>
            <a:off x="-243806" y="1105588"/>
            <a:ext cx="9653775" cy="5309204"/>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 Challenges</a:t>
            </a:r>
            <a:endParaRPr lang="en-US" dirty="0"/>
          </a:p>
        </p:txBody>
      </p:sp>
      <p:sp>
        <p:nvSpPr>
          <p:cNvPr id="3" name="Content Placeholder 2"/>
          <p:cNvSpPr>
            <a:spLocks noGrp="1"/>
          </p:cNvSpPr>
          <p:nvPr>
            <p:ph idx="1"/>
          </p:nvPr>
        </p:nvSpPr>
        <p:spPr/>
        <p:txBody>
          <a:bodyPr>
            <a:normAutofit/>
          </a:bodyPr>
          <a:lstStyle/>
          <a:p>
            <a:r>
              <a:rPr lang="en-US" dirty="0" smtClean="0"/>
              <a:t>IP Voice requires dedicated circuits</a:t>
            </a:r>
          </a:p>
          <a:p>
            <a:pPr lvl="1"/>
            <a:r>
              <a:rPr lang="en-US" dirty="0" smtClean="0"/>
              <a:t>Just like TDM</a:t>
            </a:r>
          </a:p>
          <a:p>
            <a:r>
              <a:rPr lang="en-US" dirty="0" smtClean="0"/>
              <a:t>IP Voice requires additional equipment</a:t>
            </a:r>
          </a:p>
          <a:p>
            <a:pPr lvl="1"/>
            <a:r>
              <a:rPr lang="en-US" dirty="0" smtClean="0"/>
              <a:t>SBC’s, Routers, Firewalls</a:t>
            </a:r>
          </a:p>
          <a:p>
            <a:r>
              <a:rPr lang="en-US" dirty="0" smtClean="0"/>
              <a:t>IP Voice requires additional knowledge</a:t>
            </a:r>
          </a:p>
          <a:p>
            <a:pPr lvl="1"/>
            <a:r>
              <a:rPr lang="en-US" dirty="0" smtClean="0"/>
              <a:t>Hackers are very skilled and persistent</a:t>
            </a:r>
          </a:p>
          <a:p>
            <a:r>
              <a:rPr lang="en-US" dirty="0" smtClean="0"/>
              <a:t>IP Voice is good, not great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TDM </a:t>
            </a:r>
            <a:r>
              <a:rPr lang="en-US" dirty="0" err="1" smtClean="0"/>
              <a:t>Ain’t</a:t>
            </a:r>
            <a:r>
              <a:rPr lang="en-US" dirty="0" smtClean="0"/>
              <a:t> All Bad</a:t>
            </a:r>
            <a:endParaRPr lang="en-US" dirty="0"/>
          </a:p>
        </p:txBody>
      </p:sp>
      <p:sp>
        <p:nvSpPr>
          <p:cNvPr id="3" name="Content Placeholder 2"/>
          <p:cNvSpPr>
            <a:spLocks noGrp="1"/>
          </p:cNvSpPr>
          <p:nvPr>
            <p:ph idx="1"/>
          </p:nvPr>
        </p:nvSpPr>
        <p:spPr/>
        <p:txBody>
          <a:bodyPr/>
          <a:lstStyle/>
          <a:p>
            <a:r>
              <a:rPr lang="en-US" dirty="0" smtClean="0"/>
              <a:t>THE most secure voice network</a:t>
            </a:r>
          </a:p>
          <a:p>
            <a:r>
              <a:rPr lang="en-US" dirty="0" smtClean="0"/>
              <a:t>The highest quality voice network</a:t>
            </a:r>
          </a:p>
          <a:p>
            <a:r>
              <a:rPr lang="en-US" dirty="0" smtClean="0"/>
              <a:t>The most reliable voice network</a:t>
            </a:r>
          </a:p>
          <a:p>
            <a:r>
              <a:rPr lang="en-US" dirty="0" smtClean="0"/>
              <a:t>The most people that know how to fix it</a:t>
            </a:r>
          </a:p>
          <a:p>
            <a:r>
              <a:rPr lang="en-US" dirty="0" smtClean="0"/>
              <a:t>Lot’s of TDM equipment still in use</a:t>
            </a:r>
          </a:p>
          <a:p>
            <a:pPr lvl="1"/>
            <a:r>
              <a:rPr lang="en-US" dirty="0" smtClean="0"/>
              <a:t>And it’s paid for…</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refix xmlns="dc463f71-b30c-4ab2-9473-d307f9d35888">UT</Prefix>
    <DocumentSetType xmlns="dc463f71-b30c-4ab2-9473-d307f9d35888">Document</DocumentSetType>
    <IsConfidential xmlns="dc463f71-b30c-4ab2-9473-d307f9d35888">false</IsConfidential>
    <AgendaOrder xmlns="dc463f71-b30c-4ab2-9473-d307f9d35888">false</AgendaOrder>
    <CaseType xmlns="dc463f71-b30c-4ab2-9473-d307f9d35888">Staff Investigation</CaseType>
    <IndustryCode xmlns="dc463f71-b30c-4ab2-9473-d307f9d35888">170</IndustryCode>
    <CaseStatus xmlns="dc463f71-b30c-4ab2-9473-d307f9d35888">Closed</CaseStatus>
    <OpenedDate xmlns="dc463f71-b30c-4ab2-9473-d307f9d35888">2013-10-25T07:00:00+00:00</OpenedDate>
    <Date1 xmlns="dc463f71-b30c-4ab2-9473-d307f9d35888">2013-11-12T08:00:00+00:00</Date1>
    <IsDocumentOrder xmlns="dc463f71-b30c-4ab2-9473-d307f9d35888" xsi:nil="true"/>
    <IsHighlyConfidential xmlns="dc463f71-b30c-4ab2-9473-d307f9d35888">false</IsHighlyConfidential>
    <CaseCompanyNames xmlns="dc463f71-b30c-4ab2-9473-d307f9d35888" xsi:nil="true"/>
    <DocketNumber xmlns="dc463f71-b30c-4ab2-9473-d307f9d35888">131989</DocketNumber>
    <DelegatedOrder xmlns="dc463f71-b30c-4ab2-9473-d307f9d35888">false</DelegatedOrder>
    <Visibility xmlns="dc463f71-b30c-4ab2-9473-d307f9d35888" xsi:nil="true"/>
    <Nickname xmlns="http://schemas.microsoft.com/sharepoint/v3" xsi:nil="true"/>
    <SignificantOrder xmlns="dc463f71-b30c-4ab2-9473-d307f9d35888">false</SignificantOrder>
  </documentManagement>
</p:properties>
</file>

<file path=customXml/item2.xml><?xml version="1.0" encoding="utf-8"?>
<ct:contentTypeSchema xmlns:ct="http://schemas.microsoft.com/office/2006/metadata/contentType" xmlns:ma="http://schemas.microsoft.com/office/2006/metadata/properties/metaAttributes" ct:_="" ma:_="" ma:contentTypeName="Filed Document" ma:contentTypeID="0x0101006E56B4D1795A2E4DB2F0B01679ED314A00CC487AD4221686458FFE45E7609FF2AF" ma:contentTypeVersion="135" ma:contentTypeDescription="" ma:contentTypeScope="" ma:versionID="74c88e36f45b2923292f3d2fb9c5211e">
  <xsd:schema xmlns:xsd="http://www.w3.org/2001/XMLSchema" xmlns:xs="http://www.w3.org/2001/XMLSchema" xmlns:p="http://schemas.microsoft.com/office/2006/metadata/properties" xmlns:ns1="http://schemas.microsoft.com/sharepoint/v3" xmlns:ns2="dc463f71-b30c-4ab2-9473-d307f9d35888" targetNamespace="http://schemas.microsoft.com/office/2006/metadata/properties" ma:root="true" ma:fieldsID="4ccd4140794adb7bccf17b21b5812a9d" ns1:_="" ns2:_="">
    <xsd:import namespace="http://schemas.microsoft.com/sharepoint/v3"/>
    <xsd:import namespace="dc463f71-b30c-4ab2-9473-d307f9d35888"/>
    <xsd:element name="properties">
      <xsd:complexType>
        <xsd:sequence>
          <xsd:element name="documentManagement">
            <xsd:complexType>
              <xsd:all>
                <xsd:element ref="ns2:IsConfidential" minOccurs="0"/>
                <xsd:element ref="ns2:IsHighlyConfidential" minOccurs="0"/>
                <xsd:element ref="ns2:Date1" minOccurs="0"/>
                <xsd:element ref="ns2:DocketNumber" minOccurs="0"/>
                <xsd:element ref="ns2:DocumentSetType" minOccurs="0"/>
                <xsd:element ref="ns2:IndustryCode" minOccurs="0"/>
                <xsd:element ref="ns2:CaseType" minOccurs="0"/>
                <xsd:element ref="ns2:CaseStatus" minOccurs="0"/>
                <xsd:element ref="ns2:AgendaOrder" minOccurs="0"/>
                <xsd:element ref="ns2:DelegatedOrder" minOccurs="0"/>
                <xsd:element ref="ns2:IsDocumentOrder" minOccurs="0"/>
                <xsd:element ref="ns2:CaseCompanyNames" minOccurs="0"/>
                <xsd:element ref="ns2:OpenedDate" minOccurs="0"/>
                <xsd:element ref="ns2:Prefix" minOccurs="0"/>
                <xsd:element ref="ns2:Visibility" minOccurs="0"/>
                <xsd:element ref="ns1:Nickname" minOccurs="0"/>
                <xsd:element ref="ns2:SignificantOrd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Nickname" ma:index="17" nillable="true" ma:displayName="Nickname" ma:internalName="Nicknam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c463f71-b30c-4ab2-9473-d307f9d35888" elementFormDefault="qualified">
    <xsd:import namespace="http://schemas.microsoft.com/office/2006/documentManagement/types"/>
    <xsd:import namespace="http://schemas.microsoft.com/office/infopath/2007/PartnerControls"/>
    <xsd:element name="IsConfidential" ma:index="2" nillable="true" ma:displayName="Is Confidential" ma:default="0" ma:internalName="IsConfidential" ma:readOnly="false">
      <xsd:simpleType>
        <xsd:restriction base="dms:Boolean"/>
      </xsd:simpleType>
    </xsd:element>
    <xsd:element name="IsHighlyConfidential" ma:index="3" nillable="true" ma:displayName="Is Highly Confidential" ma:default="0" ma:internalName="IsHighlyConfidential" ma:readOnly="false">
      <xsd:simpleType>
        <xsd:restriction base="dms:Boolean"/>
      </xsd:simpleType>
    </xsd:element>
    <xsd:element name="Date1" ma:index="4" nillable="true" ma:displayName="Date" ma:default="[today]" ma:description="Date the document set was requested" ma:format="DateOnly" ma:internalName="Date1" ma:readOnly="false">
      <xsd:simpleType>
        <xsd:restriction base="dms:DateTime"/>
      </xsd:simpleType>
    </xsd:element>
    <xsd:element name="DocketNumber" ma:index="5" nillable="true" ma:displayName="Docket Number" ma:internalName="DocketNumber" ma:readOnly="false">
      <xsd:simpleType>
        <xsd:restriction base="dms:Text">
          <xsd:maxLength value="255"/>
        </xsd:restriction>
      </xsd:simpleType>
    </xsd:element>
    <xsd:element name="DocumentSetType" ma:index="6" nillable="true" ma:displayName="Document Set Type" ma:internalName="DocumentSetType" ma:readOnly="false">
      <xsd:simpleType>
        <xsd:restriction base="dms:Text">
          <xsd:maxLength value="255"/>
        </xsd:restriction>
      </xsd:simpleType>
    </xsd:element>
    <xsd:element name="IndustryCode" ma:index="7" nillable="true" ma:displayName="Industry Code" ma:internalName="IndustryCode" ma:readOnly="false">
      <xsd:simpleType>
        <xsd:restriction base="dms:Text">
          <xsd:maxLength value="255"/>
        </xsd:restriction>
      </xsd:simpleType>
    </xsd:element>
    <xsd:element name="CaseType" ma:index="8" nillable="true" ma:displayName="CaseType" ma:internalName="CaseType" ma:readOnly="false">
      <xsd:simpleType>
        <xsd:restriction base="dms:Text">
          <xsd:maxLength value="255"/>
        </xsd:restriction>
      </xsd:simpleType>
    </xsd:element>
    <xsd:element name="CaseStatus" ma:index="9" nillable="true" ma:displayName="CaseStatus" ma:internalName="CaseStatus" ma:readOnly="false">
      <xsd:simpleType>
        <xsd:restriction base="dms:Text">
          <xsd:maxLength value="255"/>
        </xsd:restriction>
      </xsd:simpleType>
    </xsd:element>
    <xsd:element name="AgendaOrder" ma:index="10" nillable="true" ma:displayName="Agenda Order" ma:default="0" ma:internalName="AgendaOrder" ma:readOnly="false">
      <xsd:simpleType>
        <xsd:restriction base="dms:Boolean"/>
      </xsd:simpleType>
    </xsd:element>
    <xsd:element name="DelegatedOrder" ma:index="11" nillable="true" ma:displayName="DelegatedOrder" ma:default="0" ma:description="Is this a delegated order?" ma:internalName="DelegatedOrder" ma:readOnly="false">
      <xsd:simpleType>
        <xsd:restriction base="dms:Boolean"/>
      </xsd:simpleType>
    </xsd:element>
    <xsd:element name="IsDocumentOrder" ma:index="12" nillable="true" ma:displayName="IsDocumentOrder" ma:default="0" ma:internalName="IsDocumentOrder" ma:readOnly="false">
      <xsd:simpleType>
        <xsd:restriction base="dms:Boolean"/>
      </xsd:simpleType>
    </xsd:element>
    <xsd:element name="CaseCompanyNames" ma:index="13" nillable="true" ma:displayName="Company Names" ma:description="Company names delimited by ;" ma:internalName="CaseCompanyNames" ma:readOnly="false">
      <xsd:simpleType>
        <xsd:restriction base="dms:Note">
          <xsd:maxLength value="255"/>
        </xsd:restriction>
      </xsd:simpleType>
    </xsd:element>
    <xsd:element name="OpenedDate" ma:index="14" nillable="true" ma:displayName="OpenedDate" ma:format="DateOnly" ma:internalName="OpenedDate">
      <xsd:simpleType>
        <xsd:restriction base="dms:DateTime"/>
      </xsd:simpleType>
    </xsd:element>
    <xsd:element name="Prefix" ma:index="15" nillable="true" ma:displayName="Prefix" ma:description="Docket number prefix" ma:internalName="Prefix">
      <xsd:simpleType>
        <xsd:restriction base="dms:Text">
          <xsd:maxLength value="255"/>
        </xsd:restriction>
      </xsd:simpleType>
    </xsd:element>
    <xsd:element name="Visibility" ma:index="16" nillable="true" ma:displayName="Visibility" ma:default="Full Visibility" ma:format="Dropdown" ma:internalName="Visibility" ma:readOnly="false">
      <xsd:simpleType>
        <xsd:restriction base="dms:Choice">
          <xsd:enumeration value="Full Visibility"/>
        </xsd:restriction>
      </xsd:simpleType>
    </xsd:element>
    <xsd:element name="SignificantOrder" ma:index="24" nillable="true" ma:displayName="SignificantOrder" ma:default="0" ma:description="Whether this document set contains a significant order" ma:internalName="SignificantOrder">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0"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haredContentType xmlns="Microsoft.SharePoint.Taxonomy.ContentTypeSync" SourceId="015f1b76-b32e-440f-80a7-f0ca4d8a872c" ContentTypeId="0x0101006E56B4D1795A2E4DB2F0B01679ED314A" PreviousValue="true"/>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313DBF2-F1D8-4ECD-9905-D7BFC3427AC7}"/>
</file>

<file path=customXml/itemProps2.xml><?xml version="1.0" encoding="utf-8"?>
<ds:datastoreItem xmlns:ds="http://schemas.openxmlformats.org/officeDocument/2006/customXml" ds:itemID="{20C9869C-35D3-4E49-BA38-98A858780A69}"/>
</file>

<file path=customXml/itemProps3.xml><?xml version="1.0" encoding="utf-8"?>
<ds:datastoreItem xmlns:ds="http://schemas.openxmlformats.org/officeDocument/2006/customXml" ds:itemID="{78912AEC-98C2-4FA6-A13B-735D84B1A2F8}"/>
</file>

<file path=customXml/itemProps4.xml><?xml version="1.0" encoding="utf-8"?>
<ds:datastoreItem xmlns:ds="http://schemas.openxmlformats.org/officeDocument/2006/customXml" ds:itemID="{6D1F168F-E5CE-4B99-92AE-AC9A95DA1D2F}"/>
</file>

<file path=docProps/app.xml><?xml version="1.0" encoding="utf-8"?>
<Properties xmlns="http://schemas.openxmlformats.org/officeDocument/2006/extended-properties" xmlns:vt="http://schemas.openxmlformats.org/officeDocument/2006/docPropsVTypes">
  <TotalTime>176</TotalTime>
  <Words>349</Words>
  <Application>Microsoft Office PowerPoint</Application>
  <PresentationFormat>On-screen Show (4:3)</PresentationFormat>
  <Paragraphs>59</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IP Transition</vt:lpstr>
      <vt:lpstr>Toledo On The Edge</vt:lpstr>
      <vt:lpstr>If It Bleeds It Leads</vt:lpstr>
      <vt:lpstr>Quote From The Report</vt:lpstr>
      <vt:lpstr>Real World</vt:lpstr>
      <vt:lpstr>What’s The Fuss?</vt:lpstr>
      <vt:lpstr>ToledoTel Network</vt:lpstr>
      <vt:lpstr>IP Challenges</vt:lpstr>
      <vt:lpstr>TDM Ain’t All Bad</vt:lpstr>
      <vt:lpstr>IP Already Here</vt:lpstr>
      <vt:lpstr>Recommendations</vt:lpstr>
    </vt:vector>
  </TitlesOfParts>
  <Company>TTC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Dale Merten</dc:creator>
  <cp:lastModifiedBy>Walker, Kippi (UTC)</cp:lastModifiedBy>
  <cp:revision>13</cp:revision>
  <dcterms:created xsi:type="dcterms:W3CDTF">2013-11-06T23:06:16Z</dcterms:created>
  <dcterms:modified xsi:type="dcterms:W3CDTF">2013-11-12T15:42:38Z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0x0101006E56B4D1795A2E4DB2F0B01679ED314A00CC487AD4221686458FFE45E7609FF2AF</vt:lpwstr>
  </property>
  <property fmtid="{D5CDD505-2E9C-101B-9397-08002B2CF9AE}" pid="3" name="_docset_NoMedatataSyncRequired">
    <vt:lpwstr>False</vt:lpwstr>
  </property>
</Properties>
</file>