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8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4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808" y="-11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4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9BD5A-DB3F-47D1-A1A6-DF5CE68AA258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3866C-F0BD-4C89-B6BE-B111EC04A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F46DB-BFE9-4D23-8895-AAC415F2F895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0D32E-882E-4A85-BD79-4BF041C279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0833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8425"/>
            <a:ext cx="7772400" cy="1470025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7086600" cy="1219200"/>
          </a:xfrm>
        </p:spPr>
        <p:txBody>
          <a:bodyPr>
            <a:normAutofit/>
          </a:bodyPr>
          <a:lstStyle>
            <a:lvl1pPr marL="0" indent="0" algn="l">
              <a:buNone/>
              <a:defRPr sz="2000" b="1" i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2153" y="5867400"/>
            <a:ext cx="4203247" cy="801506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4114800"/>
            <a:ext cx="4876800" cy="762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Date</a:t>
            </a:r>
          </a:p>
        </p:txBody>
      </p:sp>
    </p:spTree>
    <p:extLst>
      <p:ext uri="{BB962C8B-B14F-4D97-AF65-F5344CB8AC3E}">
        <p14:creationId xmlns:p14="http://schemas.microsoft.com/office/powerpoint/2010/main" xmlns="" val="1201302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"/>
            <a:ext cx="9144000" cy="47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487362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287963"/>
          </a:xfrm>
        </p:spPr>
        <p:txBody>
          <a:bodyPr>
            <a:normAutofit/>
          </a:bodyPr>
          <a:lstStyle>
            <a:lvl1pPr marL="228600" indent="-228600">
              <a:defRPr sz="2400"/>
            </a:lvl1pPr>
            <a:lvl2pPr marL="576263" indent="-293688">
              <a:defRPr sz="2000"/>
            </a:lvl2pPr>
            <a:lvl3pPr marL="860425" indent="-228600">
              <a:defRPr sz="1800"/>
            </a:lvl3pPr>
            <a:lvl4pPr marL="1262063" indent="-228600">
              <a:defRPr sz="1600"/>
            </a:lvl4pPr>
            <a:lvl5pPr marL="1600200" indent="-228600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43981" y="6366850"/>
            <a:ext cx="2071419" cy="394993"/>
          </a:xfrm>
          <a:prstGeom prst="rect">
            <a:avLst/>
          </a:prstGeom>
        </p:spPr>
      </p:pic>
      <p:sp>
        <p:nvSpPr>
          <p:cNvPr id="8" name="Rectangle 4"/>
          <p:cNvSpPr>
            <a:spLocks/>
          </p:cNvSpPr>
          <p:nvPr userDrawn="1"/>
        </p:nvSpPr>
        <p:spPr bwMode="auto">
          <a:xfrm>
            <a:off x="2819400" y="6364644"/>
            <a:ext cx="3583214" cy="39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38100" tIns="38100" rIns="38100" bIns="38100"/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  <a:t>Confidential and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  <a:t>Proprietary</a:t>
            </a:r>
            <a:b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</a:b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  <a:t>Provide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  <a:t>Pursuant to Non-Disclosure Agreement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00" y="636088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B556637-0788-44EB-A667-6F6FD81B9F9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79581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"/>
            <a:ext cx="9144000" cy="47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487362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2117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2117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00" y="636088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B556637-0788-44EB-A667-6F6FD81B9F9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43981" y="6366850"/>
            <a:ext cx="2071419" cy="394993"/>
          </a:xfrm>
          <a:prstGeom prst="rect">
            <a:avLst/>
          </a:prstGeom>
        </p:spPr>
      </p:pic>
      <p:sp>
        <p:nvSpPr>
          <p:cNvPr id="14" name="Rectangle 4"/>
          <p:cNvSpPr>
            <a:spLocks/>
          </p:cNvSpPr>
          <p:nvPr userDrawn="1"/>
        </p:nvSpPr>
        <p:spPr bwMode="auto">
          <a:xfrm>
            <a:off x="2819400" y="6364644"/>
            <a:ext cx="3583214" cy="39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38100" tIns="38100" rIns="38100" bIns="38100"/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  <a:t>Confidential and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  <a:t>Proprietary</a:t>
            </a:r>
            <a:b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</a:b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  <a:t>Provide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  <a:t>Pursuant to Non-Disclosure Agreement</a:t>
            </a:r>
          </a:p>
        </p:txBody>
      </p:sp>
    </p:spTree>
    <p:extLst>
      <p:ext uri="{BB962C8B-B14F-4D97-AF65-F5344CB8AC3E}">
        <p14:creationId xmlns:p14="http://schemas.microsoft.com/office/powerpoint/2010/main" xmlns="" val="1998803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"/>
            <a:ext cx="9144000" cy="47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487362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873125"/>
            <a:ext cx="4268788" cy="422275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447800"/>
            <a:ext cx="4268788" cy="4678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873125"/>
            <a:ext cx="4270375" cy="422275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7800"/>
            <a:ext cx="4270375" cy="4678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00" y="636088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B556637-0788-44EB-A667-6F6FD81B9F9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43981" y="6366850"/>
            <a:ext cx="2071419" cy="394993"/>
          </a:xfrm>
          <a:prstGeom prst="rect">
            <a:avLst/>
          </a:prstGeom>
        </p:spPr>
      </p:pic>
      <p:sp>
        <p:nvSpPr>
          <p:cNvPr id="16" name="Rectangle 4"/>
          <p:cNvSpPr>
            <a:spLocks/>
          </p:cNvSpPr>
          <p:nvPr userDrawn="1"/>
        </p:nvSpPr>
        <p:spPr bwMode="auto">
          <a:xfrm>
            <a:off x="2819400" y="6364644"/>
            <a:ext cx="3583214" cy="39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38100" tIns="38100" rIns="38100" bIns="38100"/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  <a:t>Confidential and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  <a:t>Proprietary</a:t>
            </a:r>
            <a:b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</a:b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  <a:t>Provide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  <a:t>Pursuant to Non-Disclosure Agreement</a:t>
            </a:r>
          </a:p>
        </p:txBody>
      </p:sp>
    </p:spTree>
    <p:extLst>
      <p:ext uri="{BB962C8B-B14F-4D97-AF65-F5344CB8AC3E}">
        <p14:creationId xmlns:p14="http://schemas.microsoft.com/office/powerpoint/2010/main" xmlns="" val="2183318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"/>
            <a:ext cx="9144000" cy="304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487362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9650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00" y="636088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B556637-0788-44EB-A667-6F6FD81B9F9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43981" y="6366850"/>
            <a:ext cx="2071419" cy="394993"/>
          </a:xfrm>
          <a:prstGeom prst="rect">
            <a:avLst/>
          </a:prstGeom>
        </p:spPr>
      </p:pic>
      <p:sp>
        <p:nvSpPr>
          <p:cNvPr id="10" name="Rectangle 4"/>
          <p:cNvSpPr>
            <a:spLocks/>
          </p:cNvSpPr>
          <p:nvPr userDrawn="1"/>
        </p:nvSpPr>
        <p:spPr bwMode="auto">
          <a:xfrm>
            <a:off x="2819400" y="6364644"/>
            <a:ext cx="3583214" cy="39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38100" tIns="38100" rIns="38100" bIns="38100"/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  <a:t>Confidential and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  <a:t>Proprietary</a:t>
            </a:r>
            <a:b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</a:b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  <a:t>Provide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  <a:t>Pursuant to Non-Disclosure Agreement</a:t>
            </a:r>
          </a:p>
        </p:txBody>
      </p:sp>
    </p:spTree>
    <p:extLst>
      <p:ext uri="{BB962C8B-B14F-4D97-AF65-F5344CB8AC3E}">
        <p14:creationId xmlns:p14="http://schemas.microsoft.com/office/powerpoint/2010/main" xmlns="" val="1414531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"/>
            <a:ext cx="9144000" cy="47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36088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0BE9062-0C5C-431A-BC9A-2938A40BCC1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43981" y="6366850"/>
            <a:ext cx="2071419" cy="394993"/>
          </a:xfrm>
          <a:prstGeom prst="rect">
            <a:avLst/>
          </a:prstGeom>
        </p:spPr>
      </p:pic>
      <p:sp>
        <p:nvSpPr>
          <p:cNvPr id="11" name="Rectangle 4"/>
          <p:cNvSpPr>
            <a:spLocks/>
          </p:cNvSpPr>
          <p:nvPr/>
        </p:nvSpPr>
        <p:spPr bwMode="auto">
          <a:xfrm>
            <a:off x="2819400" y="6364644"/>
            <a:ext cx="3583214" cy="39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38100" tIns="38100" rIns="38100" bIns="38100"/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  <a:t>Confidential and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  <a:t>Proprietary</a:t>
            </a:r>
            <a:b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</a:b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  <a:t>Provide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  <a:sym typeface="Arial" charset="0"/>
              </a:rPr>
              <a:t>Pursuant to Non-Disclosure Agreement</a:t>
            </a:r>
          </a:p>
        </p:txBody>
      </p:sp>
    </p:spTree>
    <p:extLst>
      <p:ext uri="{BB962C8B-B14F-4D97-AF65-F5344CB8AC3E}">
        <p14:creationId xmlns:p14="http://schemas.microsoft.com/office/powerpoint/2010/main" xmlns="" val="792226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2">
              <a:lumMod val="50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My Documents\TJG Templates\q becoming c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6516954"/>
            <a:ext cx="1295400" cy="34104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8438"/>
            <a:ext cx="6781800" cy="258762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+mj-lt"/>
              </a:rPr>
              <a:t>SAP Integration Program Revised Schedule -- </a:t>
            </a:r>
            <a:r>
              <a:rPr lang="en-US" sz="1600" u="sng" dirty="0" smtClean="0">
                <a:latin typeface="+mj-lt"/>
              </a:rPr>
              <a:t>January 2012 Go-Live</a:t>
            </a:r>
            <a:endParaRPr lang="en-US" sz="1600" dirty="0">
              <a:latin typeface="+mj-lt"/>
            </a:endParaRPr>
          </a:p>
        </p:txBody>
      </p:sp>
      <p:grpSp>
        <p:nvGrpSpPr>
          <p:cNvPr id="4" name="Group 141"/>
          <p:cNvGrpSpPr>
            <a:grpSpLocks/>
          </p:cNvGrpSpPr>
          <p:nvPr/>
        </p:nvGrpSpPr>
        <p:grpSpPr bwMode="auto">
          <a:xfrm>
            <a:off x="457200" y="5181600"/>
            <a:ext cx="2209800" cy="228600"/>
            <a:chOff x="0" y="173685"/>
            <a:chExt cx="5043488" cy="545174"/>
          </a:xfrm>
        </p:grpSpPr>
        <p:sp>
          <p:nvSpPr>
            <p:cNvPr id="6" name="Rounded Rectangle 5"/>
            <p:cNvSpPr/>
            <p:nvPr/>
          </p:nvSpPr>
          <p:spPr>
            <a:xfrm>
              <a:off x="0" y="173685"/>
              <a:ext cx="5043488" cy="54517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26268" y="200944"/>
              <a:ext cx="4990952" cy="4906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anchor="ctr"/>
            <a:lstStyle/>
            <a:p>
              <a:pPr algn="ctr" defTabSz="1066800">
                <a:defRPr/>
              </a:pPr>
              <a:r>
                <a:rPr lang="en-US" sz="1000" b="1" dirty="0">
                  <a:solidFill>
                    <a:srgbClr val="FFFFFF"/>
                  </a:solidFill>
                </a:rPr>
                <a:t>Upcoming Milestone(s) </a:t>
              </a:r>
            </a:p>
          </p:txBody>
        </p:sp>
      </p:grpSp>
      <p:grpSp>
        <p:nvGrpSpPr>
          <p:cNvPr id="5" name="Group 141"/>
          <p:cNvGrpSpPr>
            <a:grpSpLocks/>
          </p:cNvGrpSpPr>
          <p:nvPr/>
        </p:nvGrpSpPr>
        <p:grpSpPr bwMode="auto">
          <a:xfrm>
            <a:off x="3733800" y="5181600"/>
            <a:ext cx="3962400" cy="228600"/>
            <a:chOff x="0" y="594404"/>
            <a:chExt cx="5043488" cy="545173"/>
          </a:xfrm>
        </p:grpSpPr>
        <p:sp>
          <p:nvSpPr>
            <p:cNvPr id="9" name="Rounded Rectangle 8"/>
            <p:cNvSpPr/>
            <p:nvPr/>
          </p:nvSpPr>
          <p:spPr>
            <a:xfrm>
              <a:off x="0" y="594404"/>
              <a:ext cx="5043488" cy="545173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26268" y="637083"/>
              <a:ext cx="4990952" cy="4906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>
                <a:spcAft>
                  <a:spcPts val="0"/>
                </a:spcAft>
                <a:defRPr/>
              </a:pPr>
              <a:r>
                <a:rPr lang="en-US" sz="1000" b="1" dirty="0"/>
                <a:t>Critical Program Dates</a:t>
              </a:r>
            </a:p>
          </p:txBody>
        </p:sp>
      </p:grpSp>
      <p:sp>
        <p:nvSpPr>
          <p:cNvPr id="11" name="Rectangle 285"/>
          <p:cNvSpPr>
            <a:spLocks noChangeArrowheads="1"/>
          </p:cNvSpPr>
          <p:nvPr/>
        </p:nvSpPr>
        <p:spPr bwMode="auto">
          <a:xfrm>
            <a:off x="3276600" y="5410200"/>
            <a:ext cx="30035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33350" indent="-133350"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900" b="1" dirty="0">
                <a:latin typeface="Calibri" pitchFamily="34" charset="0"/>
              </a:rPr>
              <a:t>Project Start Date:  </a:t>
            </a:r>
            <a:r>
              <a:rPr lang="en-US" sz="900" dirty="0" smtClean="0">
                <a:latin typeface="Calibri" pitchFamily="34" charset="0"/>
              </a:rPr>
              <a:t>Feb 21</a:t>
            </a:r>
            <a:r>
              <a:rPr lang="en-US" sz="900" dirty="0">
                <a:latin typeface="Calibri" pitchFamily="34" charset="0"/>
              </a:rPr>
              <a:t>, 2011</a:t>
            </a:r>
          </a:p>
          <a:p>
            <a:pPr marL="133350" indent="-133350"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900" b="1" dirty="0">
                <a:latin typeface="Calibri" pitchFamily="34" charset="0"/>
                <a:sym typeface="Wingdings" pitchFamily="2" charset="2"/>
              </a:rPr>
              <a:t>Project End Date:  </a:t>
            </a:r>
            <a:r>
              <a:rPr lang="en-US" sz="900" dirty="0" smtClean="0">
                <a:latin typeface="Calibri" pitchFamily="34" charset="0"/>
                <a:sym typeface="Wingdings" pitchFamily="2" charset="2"/>
              </a:rPr>
              <a:t>Jan 31</a:t>
            </a:r>
            <a:r>
              <a:rPr lang="en-US" sz="900" dirty="0">
                <a:latin typeface="Calibri" pitchFamily="34" charset="0"/>
                <a:sym typeface="Wingdings" pitchFamily="2" charset="2"/>
              </a:rPr>
              <a:t>, 2012</a:t>
            </a:r>
          </a:p>
          <a:p>
            <a:pPr marL="133350" indent="-133350"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900" b="1" dirty="0">
                <a:latin typeface="Calibri" pitchFamily="34" charset="0"/>
                <a:sym typeface="Wingdings" pitchFamily="2" charset="2"/>
              </a:rPr>
              <a:t>Tech Design: </a:t>
            </a:r>
            <a:r>
              <a:rPr lang="en-US" sz="900" dirty="0" smtClean="0">
                <a:latin typeface="Calibri" pitchFamily="34" charset="0"/>
                <a:sym typeface="Wingdings" pitchFamily="2" charset="2"/>
              </a:rPr>
              <a:t>Mar </a:t>
            </a:r>
            <a:r>
              <a:rPr lang="en-US" sz="900" dirty="0">
                <a:latin typeface="Calibri" pitchFamily="34" charset="0"/>
                <a:sym typeface="Wingdings" pitchFamily="2" charset="2"/>
              </a:rPr>
              <a:t>– </a:t>
            </a:r>
            <a:r>
              <a:rPr lang="en-US" sz="900" dirty="0" smtClean="0">
                <a:latin typeface="Calibri" pitchFamily="34" charset="0"/>
                <a:sym typeface="Wingdings" pitchFamily="2" charset="2"/>
              </a:rPr>
              <a:t>Sept‘11</a:t>
            </a:r>
            <a:endParaRPr lang="en-US" sz="900" dirty="0">
              <a:latin typeface="Calibri" pitchFamily="34" charset="0"/>
              <a:sym typeface="Wingdings" pitchFamily="2" charset="2"/>
            </a:endParaRPr>
          </a:p>
          <a:p>
            <a:pPr marL="133350" indent="-133350"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900" b="1" dirty="0">
                <a:latin typeface="Calibri" pitchFamily="34" charset="0"/>
                <a:sym typeface="Wingdings" pitchFamily="2" charset="2"/>
              </a:rPr>
              <a:t>Config Build: </a:t>
            </a:r>
            <a:r>
              <a:rPr lang="en-US" sz="900" dirty="0" smtClean="0">
                <a:latin typeface="Calibri" pitchFamily="34" charset="0"/>
                <a:sym typeface="Wingdings" pitchFamily="2" charset="2"/>
              </a:rPr>
              <a:t>Mar </a:t>
            </a:r>
            <a:r>
              <a:rPr lang="en-US" sz="900" dirty="0">
                <a:latin typeface="Calibri" pitchFamily="34" charset="0"/>
                <a:sym typeface="Wingdings" pitchFamily="2" charset="2"/>
              </a:rPr>
              <a:t>– </a:t>
            </a:r>
            <a:r>
              <a:rPr lang="en-US" sz="900" dirty="0" smtClean="0">
                <a:latin typeface="Calibri" pitchFamily="34" charset="0"/>
                <a:sym typeface="Wingdings" pitchFamily="2" charset="2"/>
              </a:rPr>
              <a:t>Oct </a:t>
            </a:r>
            <a:r>
              <a:rPr lang="en-US" sz="900" dirty="0">
                <a:latin typeface="Calibri" pitchFamily="34" charset="0"/>
                <a:sym typeface="Wingdings" pitchFamily="2" charset="2"/>
              </a:rPr>
              <a:t>’11</a:t>
            </a:r>
          </a:p>
          <a:p>
            <a:pPr marL="133350" indent="-133350"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900" b="1" dirty="0">
                <a:latin typeface="Calibri" pitchFamily="34" charset="0"/>
                <a:sym typeface="Wingdings" pitchFamily="2" charset="2"/>
              </a:rPr>
              <a:t>RICEF Build:  </a:t>
            </a:r>
            <a:r>
              <a:rPr lang="en-US" sz="900" dirty="0" smtClean="0">
                <a:latin typeface="Calibri" pitchFamily="34" charset="0"/>
                <a:sym typeface="Wingdings" pitchFamily="2" charset="2"/>
              </a:rPr>
              <a:t>Mar </a:t>
            </a:r>
            <a:r>
              <a:rPr lang="en-US" sz="900" dirty="0">
                <a:latin typeface="Calibri" pitchFamily="34" charset="0"/>
                <a:sym typeface="Wingdings" pitchFamily="2" charset="2"/>
              </a:rPr>
              <a:t>– </a:t>
            </a:r>
            <a:r>
              <a:rPr lang="en-US" sz="900" dirty="0" smtClean="0">
                <a:latin typeface="Calibri" pitchFamily="34" charset="0"/>
                <a:sym typeface="Wingdings" pitchFamily="2" charset="2"/>
              </a:rPr>
              <a:t>Sept ’11</a:t>
            </a:r>
          </a:p>
          <a:p>
            <a:pPr marL="133350" indent="-133350"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900" b="1" dirty="0" smtClean="0">
                <a:latin typeface="Calibri" pitchFamily="34" charset="0"/>
                <a:sym typeface="Wingdings" pitchFamily="2" charset="2"/>
              </a:rPr>
              <a:t>BI Build</a:t>
            </a:r>
            <a:r>
              <a:rPr lang="en-US" sz="900" dirty="0" smtClean="0">
                <a:latin typeface="Calibri" pitchFamily="34" charset="0"/>
                <a:sym typeface="Wingdings" pitchFamily="2" charset="2"/>
              </a:rPr>
              <a:t>:  July – Sept ’11</a:t>
            </a:r>
          </a:p>
          <a:p>
            <a:pPr marL="133350" indent="-133350"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900" b="1" dirty="0" smtClean="0">
                <a:latin typeface="Calibri" pitchFamily="34" charset="0"/>
                <a:sym typeface="Wingdings" pitchFamily="2" charset="2"/>
              </a:rPr>
              <a:t>Bus Readiness/Training Design.</a:t>
            </a:r>
            <a:r>
              <a:rPr lang="en-US" sz="900" dirty="0" smtClean="0">
                <a:latin typeface="Calibri" pitchFamily="34" charset="0"/>
                <a:sym typeface="Wingdings" pitchFamily="2" charset="2"/>
              </a:rPr>
              <a:t>:  Feb –July ’11</a:t>
            </a:r>
          </a:p>
          <a:p>
            <a:pPr marL="133350" indent="-133350">
              <a:spcAft>
                <a:spcPts val="200"/>
              </a:spcAft>
              <a:buFont typeface="Wingdings" pitchFamily="2" charset="2"/>
              <a:buChar char="§"/>
              <a:defRPr/>
            </a:pPr>
            <a:endParaRPr lang="en-US" sz="900" dirty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12" name="Rectangle 285"/>
          <p:cNvSpPr>
            <a:spLocks noChangeArrowheads="1"/>
          </p:cNvSpPr>
          <p:nvPr/>
        </p:nvSpPr>
        <p:spPr bwMode="auto">
          <a:xfrm>
            <a:off x="5943600" y="5410200"/>
            <a:ext cx="348358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7950" indent="-107950"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900" b="1" dirty="0" smtClean="0">
                <a:latin typeface="Calibri" pitchFamily="34" charset="0"/>
              </a:rPr>
              <a:t>Training Dev and Delivery</a:t>
            </a:r>
            <a:r>
              <a:rPr lang="en-US" sz="900" dirty="0" smtClean="0">
                <a:latin typeface="Calibri" pitchFamily="34" charset="0"/>
              </a:rPr>
              <a:t>:  Aug ‘11 – Jan ‘12</a:t>
            </a:r>
          </a:p>
          <a:p>
            <a:pPr marL="107950" indent="-107950"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900" b="1" dirty="0" smtClean="0">
                <a:latin typeface="Calibri" pitchFamily="34" charset="0"/>
              </a:rPr>
              <a:t>Test Preparation &amp; Execution:  </a:t>
            </a:r>
            <a:r>
              <a:rPr lang="en-US" sz="900" dirty="0" smtClean="0">
                <a:latin typeface="Calibri" pitchFamily="34" charset="0"/>
              </a:rPr>
              <a:t>Jul </a:t>
            </a:r>
            <a:r>
              <a:rPr lang="en-US" sz="900" dirty="0">
                <a:latin typeface="Calibri" pitchFamily="34" charset="0"/>
              </a:rPr>
              <a:t>– Nov </a:t>
            </a:r>
            <a:r>
              <a:rPr lang="en-US" sz="900" dirty="0" smtClean="0">
                <a:latin typeface="Calibri" pitchFamily="34" charset="0"/>
              </a:rPr>
              <a:t>’11</a:t>
            </a:r>
          </a:p>
          <a:p>
            <a:pPr marL="565150" lvl="1" indent="-107950"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800" dirty="0" smtClean="0">
                <a:latin typeface="Calibri" pitchFamily="34" charset="0"/>
              </a:rPr>
              <a:t>Int. Test Cycle 1:  8/1 – 8/26</a:t>
            </a:r>
          </a:p>
          <a:p>
            <a:pPr marL="565150" lvl="1" indent="-107950"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800" b="1" dirty="0" smtClean="0">
                <a:solidFill>
                  <a:srgbClr val="FF0000"/>
                </a:solidFill>
                <a:latin typeface="Calibri" pitchFamily="34" charset="0"/>
              </a:rPr>
              <a:t>Int. Test Cycle 2:  8/29 – 9/23</a:t>
            </a:r>
          </a:p>
          <a:p>
            <a:pPr marL="565150" lvl="1" indent="-107950"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800" dirty="0" smtClean="0">
                <a:latin typeface="Calibri" pitchFamily="34" charset="0"/>
              </a:rPr>
              <a:t>Int. Test Cycle 3:  9/26 – 10/21</a:t>
            </a:r>
          </a:p>
          <a:p>
            <a:pPr marL="565150" lvl="1" indent="-107950"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800" dirty="0" smtClean="0">
                <a:latin typeface="Calibri" pitchFamily="34" charset="0"/>
              </a:rPr>
              <a:t>User Acceptance:  11/7 – 12/2</a:t>
            </a:r>
            <a:endParaRPr lang="en-US" sz="800" dirty="0">
              <a:latin typeface="Calibri" pitchFamily="34" charset="0"/>
            </a:endParaRPr>
          </a:p>
          <a:p>
            <a:pPr marL="107950" indent="-107950"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900" b="1" dirty="0" smtClean="0">
                <a:latin typeface="Calibri" pitchFamily="34" charset="0"/>
              </a:rPr>
              <a:t>Production Cut </a:t>
            </a:r>
            <a:r>
              <a:rPr lang="en-US" sz="900" b="1" dirty="0">
                <a:latin typeface="Calibri" pitchFamily="34" charset="0"/>
              </a:rPr>
              <a:t>Over</a:t>
            </a:r>
            <a:r>
              <a:rPr lang="en-US" sz="900" dirty="0">
                <a:latin typeface="Calibri" pitchFamily="34" charset="0"/>
              </a:rPr>
              <a:t>:  </a:t>
            </a:r>
            <a:r>
              <a:rPr lang="en-US" sz="900" dirty="0" smtClean="0">
                <a:latin typeface="Calibri" pitchFamily="34" charset="0"/>
              </a:rPr>
              <a:t>Dec ‘11</a:t>
            </a:r>
            <a:endParaRPr lang="en-US" sz="900" dirty="0">
              <a:latin typeface="Calibri" pitchFamily="34" charset="0"/>
            </a:endParaRPr>
          </a:p>
          <a:p>
            <a:pPr marL="107950" indent="-107950"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900" b="1" dirty="0">
                <a:latin typeface="Calibri" pitchFamily="34" charset="0"/>
              </a:rPr>
              <a:t>Post-Production Support</a:t>
            </a:r>
            <a:r>
              <a:rPr lang="en-US" sz="900" dirty="0">
                <a:latin typeface="Calibri" pitchFamily="34" charset="0"/>
              </a:rPr>
              <a:t>: Jan -Mar ‘12</a:t>
            </a:r>
          </a:p>
        </p:txBody>
      </p:sp>
      <p:pic>
        <p:nvPicPr>
          <p:cNvPr id="14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3400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285"/>
          <p:cNvSpPr>
            <a:spLocks noChangeArrowheads="1"/>
          </p:cNvSpPr>
          <p:nvPr/>
        </p:nvSpPr>
        <p:spPr bwMode="auto">
          <a:xfrm>
            <a:off x="228600" y="5410200"/>
            <a:ext cx="3525254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12713" indent="-112713">
              <a:buFont typeface="Wingdings" pitchFamily="2" charset="2"/>
              <a:buChar char="§"/>
            </a:pPr>
            <a:r>
              <a:rPr lang="en-US" sz="900" b="1" dirty="0" smtClean="0">
                <a:latin typeface="Calibri" pitchFamily="34" charset="0"/>
                <a:sym typeface="Wingdings" pitchFamily="2" charset="2"/>
              </a:rPr>
              <a:t>SAP Config Build </a:t>
            </a:r>
            <a:r>
              <a:rPr lang="en-US" sz="900" dirty="0" smtClean="0">
                <a:latin typeface="Calibri" pitchFamily="34" charset="0"/>
                <a:sym typeface="Wingdings" pitchFamily="2" charset="2"/>
              </a:rPr>
              <a:t> HCM Configuration – 10/7)</a:t>
            </a:r>
            <a:endParaRPr lang="en-US" sz="900" dirty="0">
              <a:latin typeface="Calibri" pitchFamily="34" charset="0"/>
              <a:sym typeface="Wingdings" pitchFamily="2" charset="2"/>
            </a:endParaRPr>
          </a:p>
          <a:p>
            <a:pPr marL="112713" indent="-112713">
              <a:spcBef>
                <a:spcPts val="200"/>
              </a:spcBef>
              <a:buFont typeface="Wingdings" pitchFamily="2" charset="2"/>
              <a:buChar char="§"/>
            </a:pPr>
            <a:r>
              <a:rPr lang="en-US" sz="900" b="1" dirty="0" smtClean="0">
                <a:latin typeface="Calibri" pitchFamily="34" charset="0"/>
                <a:sym typeface="Wingdings" pitchFamily="2" charset="2"/>
              </a:rPr>
              <a:t>Integration Test Cycle 1 &amp; Mock 2 </a:t>
            </a:r>
            <a:r>
              <a:rPr lang="en-US" sz="900" dirty="0" smtClean="0">
                <a:latin typeface="Calibri" pitchFamily="34" charset="0"/>
                <a:sym typeface="Wingdings" pitchFamily="2" charset="2"/>
              </a:rPr>
              <a:t> 8/26/11</a:t>
            </a:r>
          </a:p>
          <a:p>
            <a:pPr marL="112713" indent="-112713">
              <a:spcBef>
                <a:spcPts val="200"/>
              </a:spcBef>
              <a:buFont typeface="Wingdings" pitchFamily="2" charset="2"/>
              <a:buChar char="§"/>
            </a:pPr>
            <a:r>
              <a:rPr lang="en-US" sz="900" b="1" dirty="0" smtClean="0">
                <a:latin typeface="Calibri" pitchFamily="34" charset="0"/>
                <a:sym typeface="Wingdings" pitchFamily="2" charset="2"/>
              </a:rPr>
              <a:t>Payroll Parallel Test </a:t>
            </a:r>
            <a:r>
              <a:rPr lang="en-US" sz="900" dirty="0" smtClean="0">
                <a:latin typeface="Calibri" pitchFamily="34" charset="0"/>
                <a:sym typeface="Wingdings" pitchFamily="2" charset="2"/>
              </a:rPr>
              <a:t>8/29 – 9/23</a:t>
            </a:r>
          </a:p>
          <a:p>
            <a:pPr marL="112713" indent="-112713">
              <a:spcBef>
                <a:spcPts val="200"/>
              </a:spcBef>
              <a:buFont typeface="Wingdings" pitchFamily="2" charset="2"/>
              <a:buChar char="§"/>
            </a:pPr>
            <a:r>
              <a:rPr lang="en-US" sz="900" b="1" dirty="0" smtClean="0">
                <a:latin typeface="Calibri" pitchFamily="34" charset="0"/>
                <a:sym typeface="Wingdings" pitchFamily="2" charset="2"/>
              </a:rPr>
              <a:t>Core Tech Design</a:t>
            </a:r>
            <a:r>
              <a:rPr lang="en-US" sz="900" dirty="0" smtClean="0">
                <a:latin typeface="Calibri" pitchFamily="34" charset="0"/>
                <a:sym typeface="Wingdings" pitchFamily="2" charset="2"/>
              </a:rPr>
              <a:t> 9/02/11*</a:t>
            </a:r>
          </a:p>
          <a:p>
            <a:pPr marL="112713" indent="-112713"/>
            <a:r>
              <a:rPr lang="en-US" sz="900" i="1" dirty="0" smtClean="0">
                <a:latin typeface="Calibri" pitchFamily="34" charset="0"/>
                <a:sym typeface="Wingdings" pitchFamily="2" charset="2"/>
              </a:rPr>
              <a:t>*Exception approved work thru mid-October 11</a:t>
            </a:r>
          </a:p>
          <a:p>
            <a:pPr marL="112713" indent="-112713">
              <a:buFont typeface="Wingdings" pitchFamily="2" charset="2"/>
              <a:buChar char="§"/>
            </a:pPr>
            <a:r>
              <a:rPr lang="en-US" sz="900" b="1" dirty="0" smtClean="0">
                <a:latin typeface="Calibri" pitchFamily="34" charset="0"/>
                <a:sym typeface="Wingdings" pitchFamily="2" charset="2"/>
              </a:rPr>
              <a:t>Core RICEF Build </a:t>
            </a:r>
            <a:r>
              <a:rPr lang="en-US" sz="900" dirty="0" smtClean="0">
                <a:latin typeface="Calibri" pitchFamily="34" charset="0"/>
                <a:sym typeface="Wingdings" pitchFamily="2" charset="2"/>
              </a:rPr>
              <a:t> 9/30/11*</a:t>
            </a:r>
          </a:p>
          <a:p>
            <a:pPr marL="112713" indent="-112713">
              <a:spcBef>
                <a:spcPts val="200"/>
              </a:spcBef>
            </a:pPr>
            <a:r>
              <a:rPr lang="en-US" sz="900" i="1" dirty="0" smtClean="0">
                <a:latin typeface="Calibri" pitchFamily="34" charset="0"/>
                <a:sym typeface="Wingdings" pitchFamily="2" charset="2"/>
              </a:rPr>
              <a:t>*Exception approved work thru Nov 11 for on hold items</a:t>
            </a:r>
          </a:p>
          <a:p>
            <a:pPr marL="112713" indent="-112713">
              <a:spcBef>
                <a:spcPts val="200"/>
              </a:spcBef>
              <a:buFont typeface="Wingdings" pitchFamily="2" charset="2"/>
              <a:buChar char="§"/>
            </a:pPr>
            <a:r>
              <a:rPr lang="en-US" sz="900" b="1" dirty="0" smtClean="0">
                <a:latin typeface="Calibri" pitchFamily="34" charset="0"/>
                <a:sym typeface="Wingdings" pitchFamily="2" charset="2"/>
              </a:rPr>
              <a:t>Training Curriculum </a:t>
            </a:r>
            <a:r>
              <a:rPr lang="en-US" sz="900" dirty="0" smtClean="0">
                <a:latin typeface="Calibri" pitchFamily="34" charset="0"/>
                <a:sym typeface="Wingdings" pitchFamily="2" charset="2"/>
              </a:rPr>
              <a:t> August 2011</a:t>
            </a:r>
            <a:endParaRPr lang="en-US" sz="900" dirty="0" smtClean="0">
              <a:solidFill>
                <a:srgbClr val="FF0000"/>
              </a:solidFill>
              <a:latin typeface="Calibri" pitchFamily="34" charset="0"/>
              <a:sym typeface="Wingdings" pitchFamily="2" charset="2"/>
            </a:endParaRPr>
          </a:p>
          <a:p>
            <a:pPr marL="112713" indent="-112713">
              <a:buFont typeface="Wingdings" pitchFamily="2" charset="2"/>
              <a:buChar char="§"/>
            </a:pPr>
            <a:endParaRPr lang="en-US" sz="1100" dirty="0" smtClean="0">
              <a:latin typeface="Calibri" pitchFamily="34" charset="0"/>
              <a:sym typeface="Wingdings" pitchFamily="2" charset="2"/>
            </a:endParaRPr>
          </a:p>
          <a:p>
            <a:pPr marL="112713" indent="-112713"/>
            <a:endParaRPr lang="en-US" sz="1000" dirty="0">
              <a:latin typeface="Calibri" pitchFamily="34" charset="0"/>
              <a:sym typeface="Wingdings" pitchFamily="2" charset="2"/>
            </a:endParaRPr>
          </a:p>
          <a:p>
            <a:pPr marL="112713" indent="-112713">
              <a:buFont typeface="Wingdings" pitchFamily="2" charset="2"/>
              <a:buChar char="§"/>
            </a:pPr>
            <a:endParaRPr lang="en-US" sz="1200" dirty="0">
              <a:latin typeface="Calibri" pitchFamily="34" charset="0"/>
              <a:sym typeface="Wingdings" pitchFamily="2" charset="2"/>
            </a:endParaRPr>
          </a:p>
          <a:p>
            <a:pPr marL="112713" indent="-112713"/>
            <a:endParaRPr lang="en-US" sz="1000" dirty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77200" y="152400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Attachment 2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MT_PPT_Templat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05C87BED8F1E1C429DF53B67807A0FD9" ma:contentTypeVersion="131" ma:contentTypeDescription="" ma:contentTypeScope="" ma:versionID="883f018356fdab30a1ca997e47ba9952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ccd4140794adb7bccf17b21b5812a9d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Prefix xmlns="dc463f71-b30c-4ab2-9473-d307f9d35888">UT</Prefix>
    <DocumentSetType xmlns="dc463f71-b30c-4ab2-9473-d307f9d35888">Compliance</DocumentSetType>
    <IsConfidential xmlns="dc463f71-b30c-4ab2-9473-d307f9d35888">false</IsConfidential>
    <AgendaOrder xmlns="dc463f71-b30c-4ab2-9473-d307f9d35888">false</AgendaOrder>
    <CaseType xmlns="dc463f71-b30c-4ab2-9473-d307f9d35888">Transfer of Property</CaseType>
    <IndustryCode xmlns="dc463f71-b30c-4ab2-9473-d307f9d35888">170</IndustryCode>
    <CaseStatus xmlns="dc463f71-b30c-4ab2-9473-d307f9d35888">Closed</CaseStatus>
    <OpenedDate xmlns="dc463f71-b30c-4ab2-9473-d307f9d35888">2010-05-13T07:00:00+00:00</OpenedDate>
    <Date1 xmlns="dc463f71-b30c-4ab2-9473-d307f9d35888">2011-10-03T07:00:00+00:00</Date1>
    <IsDocumentOrder xmlns="dc463f71-b30c-4ab2-9473-d307f9d35888" xsi:nil="true"/>
    <IsHighlyConfidential xmlns="dc463f71-b30c-4ab2-9473-d307f9d35888">false</IsHighlyConfidential>
    <CaseCompanyNames xmlns="dc463f71-b30c-4ab2-9473-d307f9d35888">Qwest Corporation;Qwest Communications Company, LLC;Qwest LD Corp.</CaseCompanyNames>
    <DocketNumber xmlns="dc463f71-b30c-4ab2-9473-d307f9d35888">100820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14325F-A557-4A99-BDF9-1630B84CD709}"/>
</file>

<file path=customXml/itemProps2.xml><?xml version="1.0" encoding="utf-8"?>
<ds:datastoreItem xmlns:ds="http://schemas.openxmlformats.org/officeDocument/2006/customXml" ds:itemID="{3DB17A81-7AAF-4D11-BAC3-EB14C792C07D}"/>
</file>

<file path=customXml/itemProps3.xml><?xml version="1.0" encoding="utf-8"?>
<ds:datastoreItem xmlns:ds="http://schemas.openxmlformats.org/officeDocument/2006/customXml" ds:itemID="{8CF0F5A2-E4F3-4003-97B3-D4987DF515C3}"/>
</file>

<file path=customXml/itemProps4.xml><?xml version="1.0" encoding="utf-8"?>
<ds:datastoreItem xmlns:ds="http://schemas.openxmlformats.org/officeDocument/2006/customXml" ds:itemID="{E558B392-1B87-4669-9D82-1275AE6B07E8}"/>
</file>

<file path=docProps/app.xml><?xml version="1.0" encoding="utf-8"?>
<Properties xmlns="http://schemas.openxmlformats.org/officeDocument/2006/extended-properties" xmlns:vt="http://schemas.openxmlformats.org/officeDocument/2006/docPropsVTypes">
  <Template>CMT_PPT_Template</Template>
  <TotalTime>2035</TotalTime>
  <Words>197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CMT_PPT_Template</vt:lpstr>
      <vt:lpstr>SAP Integration Program Revised Schedule -- January 2012 Go-Live</vt:lpstr>
    </vt:vector>
  </TitlesOfParts>
  <Company>Accenture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Karen.Farwell</dc:creator>
  <cp:lastModifiedBy>Johnson, Leslie</cp:lastModifiedBy>
  <cp:revision>48</cp:revision>
  <dcterms:created xsi:type="dcterms:W3CDTF">2011-08-02T10:28:52Z</dcterms:created>
  <dcterms:modified xsi:type="dcterms:W3CDTF">2011-10-03T22:07:28Z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0x0101006E56B4D1795A2E4DB2F0B01679ED314A0005C87BED8F1E1C429DF53B67807A0FD9</vt:lpwstr>
  </property>
  <property fmtid="{D5CDD505-2E9C-101B-9397-08002B2CF9AE}" pid="3" name="_NewReviewCycle">
    <vt:lpwstr/>
  </property>
  <property fmtid="{D5CDD505-2E9C-101B-9397-08002B2CF9AE}" pid="4" name="_docset_NoMedatataSyncRequired">
    <vt:lpwstr>False</vt:lpwstr>
  </property>
</Properties>
</file>