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6"/>
  </p:sldMasterIdLst>
  <p:notesMasterIdLst>
    <p:notesMasterId r:id="rId12"/>
  </p:notesMasterIdLst>
  <p:handoutMasterIdLst>
    <p:handoutMasterId r:id="rId13"/>
  </p:handoutMasterIdLst>
  <p:sldIdLst>
    <p:sldId id="368" r:id="rId7"/>
    <p:sldId id="370" r:id="rId8"/>
    <p:sldId id="369" r:id="rId9"/>
    <p:sldId id="365" r:id="rId10"/>
    <p:sldId id="371" r:id="rId11"/>
  </p:sldIdLst>
  <p:sldSz cx="12192000" cy="6858000"/>
  <p:notesSz cx="7102475" cy="93884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40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D270"/>
    <a:srgbClr val="F7921E"/>
    <a:srgbClr val="C3E7E3"/>
    <a:srgbClr val="E45D48"/>
    <a:srgbClr val="006671"/>
    <a:srgbClr val="EEC28D"/>
    <a:srgbClr val="668B53"/>
    <a:srgbClr val="58C3B4"/>
    <a:srgbClr val="474C55"/>
    <a:srgbClr val="FFF7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4" autoAdjust="0"/>
    <p:restoredTop sz="94570" autoAdjust="0"/>
  </p:normalViewPr>
  <p:slideViewPr>
    <p:cSldViewPr>
      <p:cViewPr varScale="1">
        <p:scale>
          <a:sx n="80" d="100"/>
          <a:sy n="80" d="100"/>
        </p:scale>
        <p:origin x="91" y="53"/>
      </p:cViewPr>
      <p:guideLst>
        <p:guide orient="horz" pos="2400"/>
        <p:guide pos="384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89" d="100"/>
          <a:sy n="89" d="100"/>
        </p:scale>
        <p:origin x="-3078" y="-120"/>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15" Type="http://schemas.openxmlformats.org/officeDocument/2006/relationships/viewProps" Target="view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4023092" y="0"/>
            <a:ext cx="3077739" cy="469424"/>
          </a:xfrm>
          <a:prstGeom prst="rect">
            <a:avLst/>
          </a:prstGeom>
        </p:spPr>
        <p:txBody>
          <a:bodyPr vert="horz" lIns="94229" tIns="47114" rIns="94229" bIns="47114" rtlCol="0"/>
          <a:lstStyle>
            <a:lvl1pPr algn="r" fontAlgn="auto">
              <a:spcBef>
                <a:spcPts val="0"/>
              </a:spcBef>
              <a:spcAft>
                <a:spcPts val="0"/>
              </a:spcAft>
              <a:defRPr sz="1200">
                <a:latin typeface="+mn-lt"/>
              </a:defRPr>
            </a:lvl1pPr>
          </a:lstStyle>
          <a:p>
            <a:pPr>
              <a:defRPr/>
            </a:pPr>
            <a:fld id="{4D5F2D0A-F7BA-4AEE-B6DA-0A116B8B49B2}" type="datetimeFigureOut">
              <a:rPr lang="en-US"/>
              <a:pPr>
                <a:defRPr/>
              </a:pPr>
              <a:t>7/29/2021</a:t>
            </a:fld>
            <a:endParaRPr lang="en-US"/>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4" rIns="94229" bIns="47114"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4023092" y="8917422"/>
            <a:ext cx="3077739" cy="469424"/>
          </a:xfrm>
          <a:prstGeom prst="rect">
            <a:avLst/>
          </a:prstGeom>
        </p:spPr>
        <p:txBody>
          <a:bodyPr vert="horz" lIns="94229" tIns="47114" rIns="94229" bIns="47114" rtlCol="0" anchor="b"/>
          <a:lstStyle>
            <a:lvl1pPr algn="r" fontAlgn="auto">
              <a:spcBef>
                <a:spcPts val="0"/>
              </a:spcBef>
              <a:spcAft>
                <a:spcPts val="0"/>
              </a:spcAft>
              <a:defRPr sz="1200">
                <a:latin typeface="+mn-lt"/>
              </a:defRPr>
            </a:lvl1pPr>
          </a:lstStyle>
          <a:p>
            <a:pPr>
              <a:defRPr/>
            </a:pPr>
            <a:fld id="{5019A96D-349D-4987-B361-D61B2604CF13}" type="slidenum">
              <a:rPr lang="en-US"/>
              <a:pPr>
                <a:defRPr/>
              </a:pPr>
              <a:t>‹#›</a:t>
            </a:fld>
            <a:endParaRPr lang="en-US"/>
          </a:p>
        </p:txBody>
      </p:sp>
    </p:spTree>
    <p:extLst>
      <p:ext uri="{BB962C8B-B14F-4D97-AF65-F5344CB8AC3E}">
        <p14:creationId xmlns:p14="http://schemas.microsoft.com/office/powerpoint/2010/main" val="31420871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40C9D429-7B02-4DF8-8A1D-F4B0E221D47A}" type="datetimeFigureOut">
              <a:rPr lang="en-US" smtClean="0"/>
              <a:t>7/29/2021</a:t>
            </a:fld>
            <a:endParaRPr lang="en-US"/>
          </a:p>
        </p:txBody>
      </p:sp>
      <p:sp>
        <p:nvSpPr>
          <p:cNvPr id="4" name="Slide Image Placeholder 3"/>
          <p:cNvSpPr>
            <a:spLocks noGrp="1" noRot="1" noChangeAspect="1"/>
          </p:cNvSpPr>
          <p:nvPr>
            <p:ph type="sldImg" idx="2"/>
          </p:nvPr>
        </p:nvSpPr>
        <p:spPr>
          <a:xfrm>
            <a:off x="422275" y="704850"/>
            <a:ext cx="6257925" cy="3519488"/>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3F05B524-E413-4375-9720-9C9202A0AB58}" type="slidenum">
              <a:rPr lang="en-US" smtClean="0"/>
              <a:t>‹#›</a:t>
            </a:fld>
            <a:endParaRPr lang="en-US"/>
          </a:p>
        </p:txBody>
      </p:sp>
    </p:spTree>
    <p:extLst>
      <p:ext uri="{BB962C8B-B14F-4D97-AF65-F5344CB8AC3E}">
        <p14:creationId xmlns:p14="http://schemas.microsoft.com/office/powerpoint/2010/main" val="3195493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05B524-E413-4375-9720-9C9202A0AB58}" type="slidenum">
              <a:rPr lang="en-US" smtClean="0"/>
              <a:t>4</a:t>
            </a:fld>
            <a:endParaRPr lang="en-US"/>
          </a:p>
        </p:txBody>
      </p:sp>
    </p:spTree>
    <p:extLst>
      <p:ext uri="{BB962C8B-B14F-4D97-AF65-F5344CB8AC3E}">
        <p14:creationId xmlns:p14="http://schemas.microsoft.com/office/powerpoint/2010/main" val="3561719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05B524-E413-4375-9720-9C9202A0AB58}" type="slidenum">
              <a:rPr lang="en-US" smtClean="0"/>
              <a:t>5</a:t>
            </a:fld>
            <a:endParaRPr lang="en-US"/>
          </a:p>
        </p:txBody>
      </p:sp>
    </p:spTree>
    <p:extLst>
      <p:ext uri="{BB962C8B-B14F-4D97-AF65-F5344CB8AC3E}">
        <p14:creationId xmlns:p14="http://schemas.microsoft.com/office/powerpoint/2010/main" val="38378966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Custom Layout">
    <p:bg>
      <p:bgPr>
        <a:gradFill>
          <a:gsLst>
            <a:gs pos="0">
              <a:schemeClr val="accent1">
                <a:lumMod val="60000"/>
                <a:lumOff val="40000"/>
              </a:schemeClr>
            </a:gs>
            <a:gs pos="100000">
              <a:srgbClr val="58C3B4"/>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ctrTitle"/>
          </p:nvPr>
        </p:nvSpPr>
        <p:spPr>
          <a:xfrm>
            <a:off x="1422400" y="2438403"/>
            <a:ext cx="6400800" cy="914399"/>
          </a:xfrm>
        </p:spPr>
        <p:txBody>
          <a:bodyPr>
            <a:normAutofit/>
          </a:bodyPr>
          <a:lstStyle>
            <a:lvl1pPr algn="l">
              <a:defRPr sz="3600"/>
            </a:lvl1pPr>
          </a:lstStyle>
          <a:p>
            <a:r>
              <a:rPr lang="en-US" smtClean="0"/>
              <a:t>Click to edit Master title style</a:t>
            </a:r>
            <a:endParaRPr lang="en-US" dirty="0"/>
          </a:p>
        </p:txBody>
      </p:sp>
      <p:sp>
        <p:nvSpPr>
          <p:cNvPr id="7" name="Text Placeholder 6"/>
          <p:cNvSpPr>
            <a:spLocks noGrp="1"/>
          </p:cNvSpPr>
          <p:nvPr>
            <p:ph type="body" sz="quarter" idx="12"/>
          </p:nvPr>
        </p:nvSpPr>
        <p:spPr>
          <a:xfrm>
            <a:off x="1422400" y="3352800"/>
            <a:ext cx="6400800" cy="609600"/>
          </a:xfrm>
        </p:spPr>
        <p:txBody>
          <a:bodyPr anchor="ctr" anchorCtr="0">
            <a:normAutofit/>
          </a:bodyPr>
          <a:lstStyle>
            <a:lvl1pPr marL="0" indent="0">
              <a:buNone/>
              <a:defRPr sz="1600"/>
            </a:lvl1pPr>
          </a:lstStyle>
          <a:p>
            <a:pPr lvl="0"/>
            <a:r>
              <a:rPr lang="en-US" smtClean="0"/>
              <a:t>Edit Master text styles</a:t>
            </a:r>
          </a:p>
        </p:txBody>
      </p:sp>
      <p:cxnSp>
        <p:nvCxnSpPr>
          <p:cNvPr id="8" name="Straight Connector 7"/>
          <p:cNvCxnSpPr/>
          <p:nvPr userDrawn="1"/>
        </p:nvCxnSpPr>
        <p:spPr>
          <a:xfrm>
            <a:off x="1422400" y="2286000"/>
            <a:ext cx="93472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1422400" y="4154905"/>
            <a:ext cx="93472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8026400" y="2286003"/>
            <a:ext cx="0" cy="1868905"/>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pic>
        <p:nvPicPr>
          <p:cNvPr id="12"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8622498" y="2829672"/>
            <a:ext cx="1608154" cy="781562"/>
          </a:xfrm>
          <a:prstGeom prst="rect">
            <a:avLst/>
          </a:prstGeom>
          <a:noFill/>
          <a:ln w="9525">
            <a:noFill/>
            <a:miter lim="800000"/>
            <a:headEnd/>
            <a:tailEnd/>
          </a:ln>
        </p:spPr>
      </p:pic>
    </p:spTree>
    <p:extLst>
      <p:ext uri="{BB962C8B-B14F-4D97-AF65-F5344CB8AC3E}">
        <p14:creationId xmlns:p14="http://schemas.microsoft.com/office/powerpoint/2010/main" val="365011382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bg>
      <p:bgPr>
        <a:gradFill>
          <a:gsLst>
            <a:gs pos="0">
              <a:schemeClr val="accent1">
                <a:lumMod val="60000"/>
                <a:lumOff val="40000"/>
              </a:schemeClr>
            </a:gs>
            <a:gs pos="100000">
              <a:srgbClr val="58C3B4"/>
            </a:gs>
          </a:gsLst>
          <a:path path="circle">
            <a:fillToRect l="50000" t="50000" r="50000" b="50000"/>
          </a:path>
        </a:gradFill>
        <a:effectLst/>
      </p:bgPr>
    </p:bg>
    <p:spTree>
      <p:nvGrpSpPr>
        <p:cNvPr id="1" name=""/>
        <p:cNvGrpSpPr/>
        <p:nvPr/>
      </p:nvGrpSpPr>
      <p:grpSpPr>
        <a:xfrm>
          <a:off x="0" y="0"/>
          <a:ext cx="0" cy="0"/>
          <a:chOff x="0" y="0"/>
          <a:chExt cx="0" cy="0"/>
        </a:xfrm>
      </p:grpSpPr>
      <p:cxnSp>
        <p:nvCxnSpPr>
          <p:cNvPr id="4" name="Straight Connector 15"/>
          <p:cNvCxnSpPr/>
          <p:nvPr userDrawn="1"/>
        </p:nvCxnSpPr>
        <p:spPr>
          <a:xfrm>
            <a:off x="800100" y="1143000"/>
            <a:ext cx="105918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812800" y="274638"/>
            <a:ext cx="10591800" cy="715962"/>
          </a:xfrm>
        </p:spPr>
        <p:txBody>
          <a:bodyPr>
            <a:normAutofit/>
          </a:bodyPr>
          <a:lstStyle>
            <a:lvl1pPr algn="l">
              <a:defRPr lang="en-US" sz="2800" dirty="0">
                <a:solidFill>
                  <a:schemeClr val="bg1"/>
                </a:solidFill>
              </a:defRPr>
            </a:lvl1pPr>
          </a:lstStyle>
          <a:p>
            <a:r>
              <a:rPr lang="en-US" dirty="0" smtClean="0"/>
              <a:t>Click to edit Master title style </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10892631" y="6096000"/>
            <a:ext cx="998537" cy="485288"/>
          </a:xfrm>
          <a:prstGeom prst="rect">
            <a:avLst/>
          </a:prstGeom>
          <a:noFill/>
          <a:ln w="9525">
            <a:noFill/>
            <a:miter lim="800000"/>
            <a:headEnd/>
            <a:tailEnd/>
          </a:ln>
        </p:spPr>
      </p:pic>
    </p:spTree>
    <p:extLst>
      <p:ext uri="{BB962C8B-B14F-4D97-AF65-F5344CB8AC3E}">
        <p14:creationId xmlns:p14="http://schemas.microsoft.com/office/powerpoint/2010/main" val="215018364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White Background">
    <p:spTree>
      <p:nvGrpSpPr>
        <p:cNvPr id="1" name=""/>
        <p:cNvGrpSpPr/>
        <p:nvPr/>
      </p:nvGrpSpPr>
      <p:grpSpPr>
        <a:xfrm>
          <a:off x="0" y="0"/>
          <a:ext cx="0" cy="0"/>
          <a:chOff x="0" y="0"/>
          <a:chExt cx="0" cy="0"/>
        </a:xfrm>
      </p:grpSpPr>
      <p:pic>
        <p:nvPicPr>
          <p:cNvPr id="10" name="Picture 10"/>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0972800" y="6172200"/>
            <a:ext cx="998537" cy="485775"/>
          </a:xfrm>
          <a:prstGeom prst="rect">
            <a:avLst/>
          </a:prstGeom>
          <a:noFill/>
          <a:ln w="9525">
            <a:noFill/>
            <a:miter lim="800000"/>
            <a:headEnd/>
            <a:tailEnd/>
          </a:ln>
        </p:spPr>
      </p:pic>
    </p:spTree>
    <p:extLst>
      <p:ext uri="{BB962C8B-B14F-4D97-AF65-F5344CB8AC3E}">
        <p14:creationId xmlns:p14="http://schemas.microsoft.com/office/powerpoint/2010/main" val="253770413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White Background">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12800" y="274638"/>
            <a:ext cx="10591800" cy="715962"/>
          </a:xfrm>
        </p:spPr>
        <p:txBody>
          <a:bodyPr>
            <a:normAutofit/>
          </a:bodyPr>
          <a:lstStyle>
            <a:lvl1pPr algn="l">
              <a:defRPr lang="en-US" sz="2800" dirty="0">
                <a:solidFill>
                  <a:srgbClr val="474C55"/>
                </a:solidFill>
              </a:defRPr>
            </a:lvl1pPr>
          </a:lstStyle>
          <a:p>
            <a:r>
              <a:rPr lang="en-US" dirty="0" smtClean="0"/>
              <a:t>Click to edit Master title style </a:t>
            </a:r>
            <a:endParaRPr lang="en-US" dirty="0"/>
          </a:p>
        </p:txBody>
      </p:sp>
      <p:sp>
        <p:nvSpPr>
          <p:cNvPr id="15" name="Text Placeholder 14"/>
          <p:cNvSpPr>
            <a:spLocks noGrp="1"/>
          </p:cNvSpPr>
          <p:nvPr>
            <p:ph type="body" sz="quarter" idx="11"/>
          </p:nvPr>
        </p:nvSpPr>
        <p:spPr>
          <a:xfrm>
            <a:off x="812800" y="1295400"/>
            <a:ext cx="10591800" cy="4572000"/>
          </a:xfrm>
        </p:spPr>
        <p:txBody>
          <a:bodyPr>
            <a:normAutofit/>
          </a:bodyPr>
          <a:lstStyle>
            <a:lvl1pPr>
              <a:defRPr sz="2400">
                <a:solidFill>
                  <a:srgbClr val="474C55"/>
                </a:solidFill>
              </a:defRPr>
            </a:lvl1pPr>
            <a:lvl2pPr>
              <a:defRPr sz="2000">
                <a:solidFill>
                  <a:srgbClr val="474C55"/>
                </a:solidFill>
              </a:defRPr>
            </a:lvl2pPr>
            <a:lvl3pPr>
              <a:defRPr sz="2000">
                <a:solidFill>
                  <a:srgbClr val="474C55"/>
                </a:solidFill>
              </a:defRPr>
            </a:lvl3pPr>
            <a:lvl4pPr>
              <a:defRPr sz="2000">
                <a:solidFill>
                  <a:srgbClr val="474C55"/>
                </a:solidFill>
              </a:defRPr>
            </a:lvl4pPr>
            <a:lvl5pPr>
              <a:defRPr sz="2000">
                <a:solidFill>
                  <a:srgbClr val="474C55"/>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4" name="Straight Connector 15"/>
          <p:cNvCxnSpPr/>
          <p:nvPr userDrawn="1"/>
        </p:nvCxnSpPr>
        <p:spPr>
          <a:xfrm>
            <a:off x="812800" y="1143000"/>
            <a:ext cx="10591800" cy="0"/>
          </a:xfrm>
          <a:prstGeom prst="line">
            <a:avLst/>
          </a:prstGeom>
          <a:ln>
            <a:solidFill>
              <a:srgbClr val="474C55"/>
            </a:solidFill>
          </a:ln>
        </p:spPr>
        <p:style>
          <a:lnRef idx="1">
            <a:schemeClr val="accent1"/>
          </a:lnRef>
          <a:fillRef idx="0">
            <a:schemeClr val="accent1"/>
          </a:fillRef>
          <a:effectRef idx="0">
            <a:schemeClr val="accent1"/>
          </a:effectRef>
          <a:fontRef idx="minor">
            <a:schemeClr val="tx1"/>
          </a:fontRef>
        </p:style>
      </p:cxnSp>
      <p:pic>
        <p:nvPicPr>
          <p:cNvPr id="5" name="Picture 10"/>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0972800" y="6172200"/>
            <a:ext cx="998537" cy="485775"/>
          </a:xfrm>
          <a:prstGeom prst="rect">
            <a:avLst/>
          </a:prstGeom>
          <a:noFill/>
          <a:ln w="9525">
            <a:noFill/>
            <a:miter lim="800000"/>
            <a:headEnd/>
            <a:tailEnd/>
          </a:ln>
        </p:spPr>
      </p:pic>
    </p:spTree>
    <p:extLst>
      <p:ext uri="{BB962C8B-B14F-4D97-AF65-F5344CB8AC3E}">
        <p14:creationId xmlns:p14="http://schemas.microsoft.com/office/powerpoint/2010/main" val="342644246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White Background">
    <p:spTree>
      <p:nvGrpSpPr>
        <p:cNvPr id="1" name=""/>
        <p:cNvGrpSpPr/>
        <p:nvPr/>
      </p:nvGrpSpPr>
      <p:grpSpPr>
        <a:xfrm>
          <a:off x="0" y="0"/>
          <a:ext cx="0" cy="0"/>
          <a:chOff x="0" y="0"/>
          <a:chExt cx="0" cy="0"/>
        </a:xfrm>
      </p:grpSpPr>
      <p:cxnSp>
        <p:nvCxnSpPr>
          <p:cNvPr id="8" name="Straight Connector 15"/>
          <p:cNvCxnSpPr/>
          <p:nvPr userDrawn="1"/>
        </p:nvCxnSpPr>
        <p:spPr>
          <a:xfrm>
            <a:off x="293897" y="1143000"/>
            <a:ext cx="11535624" cy="0"/>
          </a:xfrm>
          <a:prstGeom prst="line">
            <a:avLst/>
          </a:prstGeom>
          <a:ln>
            <a:solidFill>
              <a:srgbClr val="474C55"/>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293897" y="274637"/>
            <a:ext cx="11535624" cy="715963"/>
          </a:xfrm>
        </p:spPr>
        <p:txBody>
          <a:bodyPr>
            <a:normAutofit/>
          </a:bodyPr>
          <a:lstStyle>
            <a:lvl1pPr algn="l">
              <a:defRPr lang="en-US" sz="4800" dirty="0">
                <a:solidFill>
                  <a:srgbClr val="474C55"/>
                </a:solidFill>
              </a:defRPr>
            </a:lvl1pPr>
          </a:lstStyle>
          <a:p>
            <a:r>
              <a:rPr lang="en-US" smtClean="0"/>
              <a:t>Click to edit Master title style</a:t>
            </a:r>
            <a:endParaRPr lang="en-US" dirty="0"/>
          </a:p>
        </p:txBody>
      </p:sp>
      <p:sp>
        <p:nvSpPr>
          <p:cNvPr id="15" name="Text Placeholder 14"/>
          <p:cNvSpPr>
            <a:spLocks noGrp="1"/>
          </p:cNvSpPr>
          <p:nvPr>
            <p:ph type="body" sz="quarter" idx="11"/>
          </p:nvPr>
        </p:nvSpPr>
        <p:spPr>
          <a:xfrm>
            <a:off x="293897" y="1295400"/>
            <a:ext cx="11535624" cy="4572000"/>
          </a:xfrm>
        </p:spPr>
        <p:txBody>
          <a:bodyPr>
            <a:normAutofit/>
          </a:bodyPr>
          <a:lstStyle>
            <a:lvl1pPr>
              <a:defRPr sz="2667">
                <a:solidFill>
                  <a:srgbClr val="474C55"/>
                </a:solidFill>
              </a:defRPr>
            </a:lvl1pPr>
            <a:lvl2pPr>
              <a:defRPr sz="2667">
                <a:solidFill>
                  <a:srgbClr val="474C55"/>
                </a:solidFill>
              </a:defRPr>
            </a:lvl2pPr>
            <a:lvl3pPr>
              <a:defRPr sz="2667">
                <a:solidFill>
                  <a:srgbClr val="474C55"/>
                </a:solidFill>
              </a:defRPr>
            </a:lvl3pPr>
            <a:lvl4pPr>
              <a:defRPr sz="2667">
                <a:solidFill>
                  <a:srgbClr val="474C55"/>
                </a:solidFill>
              </a:defRPr>
            </a:lvl4pPr>
            <a:lvl5pPr>
              <a:defRPr sz="2667">
                <a:solidFill>
                  <a:srgbClr val="474C55"/>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Slide Number Placeholder 5"/>
          <p:cNvSpPr txBox="1">
            <a:spLocks/>
          </p:cNvSpPr>
          <p:nvPr userDrawn="1"/>
        </p:nvSpPr>
        <p:spPr>
          <a:xfrm>
            <a:off x="11107428" y="6315075"/>
            <a:ext cx="508000" cy="365125"/>
          </a:xfrm>
          <a:prstGeom prst="rect">
            <a:avLst/>
          </a:prstGeom>
        </p:spPr>
        <p:txBody>
          <a:bodyPr anchor="ctr"/>
          <a:lstStyle>
            <a:defPPr>
              <a:defRPr lang="en-US"/>
            </a:defPPr>
            <a:lvl1pPr marL="0" algn="r" defTabSz="914400" rtl="0" eaLnBrk="1" latinLnBrk="0" hangingPunct="1">
              <a:defRPr sz="1200" kern="1200">
                <a:solidFill>
                  <a:schemeClr val="bg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F30E6D38-A542-428E-BF86-033143D4BAC6}" type="slidenum">
              <a:rPr lang="en-US" sz="1600" smtClean="0">
                <a:solidFill>
                  <a:schemeClr val="tx1">
                    <a:lumMod val="50000"/>
                  </a:schemeClr>
                </a:solidFill>
              </a:rPr>
              <a:pPr fontAlgn="auto">
                <a:spcBef>
                  <a:spcPts val="0"/>
                </a:spcBef>
                <a:spcAft>
                  <a:spcPts val="0"/>
                </a:spcAft>
                <a:defRPr/>
              </a:pPr>
              <a:t>‹#›</a:t>
            </a:fld>
            <a:endParaRPr lang="en-US" sz="1600" dirty="0">
              <a:solidFill>
                <a:schemeClr val="tx1">
                  <a:lumMod val="50000"/>
                </a:schemeClr>
              </a:solidFill>
            </a:endParaRPr>
          </a:p>
        </p:txBody>
      </p:sp>
      <p:cxnSp>
        <p:nvCxnSpPr>
          <p:cNvPr id="11" name="Straight Connector 24"/>
          <p:cNvCxnSpPr/>
          <p:nvPr userDrawn="1"/>
        </p:nvCxnSpPr>
        <p:spPr>
          <a:xfrm>
            <a:off x="11107428" y="6469063"/>
            <a:ext cx="0" cy="13811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Text Placeholder 22"/>
          <p:cNvSpPr>
            <a:spLocks noGrp="1"/>
          </p:cNvSpPr>
          <p:nvPr>
            <p:ph type="body" sz="quarter" idx="10"/>
          </p:nvPr>
        </p:nvSpPr>
        <p:spPr>
          <a:xfrm>
            <a:off x="7424428" y="6318252"/>
            <a:ext cx="3683000" cy="276225"/>
          </a:xfrm>
        </p:spPr>
        <p:txBody>
          <a:bodyPr>
            <a:noAutofit/>
          </a:bodyPr>
          <a:lstStyle>
            <a:lvl1pPr marL="0" indent="0" algn="r">
              <a:buNone/>
              <a:defRPr sz="1600" baseline="0">
                <a:solidFill>
                  <a:schemeClr val="tx1">
                    <a:lumMod val="50000"/>
                  </a:schemeClr>
                </a:solidFill>
              </a:defRPr>
            </a:lvl1pPr>
          </a:lstStyle>
          <a:p>
            <a:pPr lvl="0"/>
            <a:r>
              <a:rPr lang="en-US" dirty="0" smtClean="0"/>
              <a:t>Click to edit Master text styles</a:t>
            </a:r>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4802" y="5975089"/>
            <a:ext cx="1241791" cy="603511"/>
          </a:xfrm>
          <a:prstGeom prst="rect">
            <a:avLst/>
          </a:prstGeom>
        </p:spPr>
      </p:pic>
      <p:cxnSp>
        <p:nvCxnSpPr>
          <p:cNvPr id="9" name="Straight Connector 24"/>
          <p:cNvCxnSpPr/>
          <p:nvPr userDrawn="1"/>
        </p:nvCxnSpPr>
        <p:spPr>
          <a:xfrm>
            <a:off x="11107428" y="6405034"/>
            <a:ext cx="0" cy="182564"/>
          </a:xfrm>
          <a:prstGeom prst="line">
            <a:avLst/>
          </a:prstGeom>
          <a:ln>
            <a:solidFill>
              <a:srgbClr val="080808"/>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320787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609600" y="1600203"/>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lt1" tx1="dk1" bg2="lt2" tx2="dk2" accent1="accent1" accent2="accent2" accent3="accent3" accent4="accent4" accent5="accent5" accent6="accent6" hlink="hlink" folHlink="folHlink"/>
  <p:sldLayoutIdLst>
    <p:sldLayoutId id="2147483689" r:id="rId1"/>
    <p:sldLayoutId id="2147483688" r:id="rId2"/>
    <p:sldLayoutId id="2147483687" r:id="rId3"/>
    <p:sldLayoutId id="2147483690" r:id="rId4"/>
    <p:sldLayoutId id="2147483691" r:id="rId5"/>
  </p:sldLayoutIdLst>
  <p:timing>
    <p:tnLst>
      <p:par>
        <p:cTn id="1" dur="indefinite" restart="never" nodeType="tmRoot"/>
      </p:par>
    </p:tnLst>
  </p:timing>
  <p:txStyles>
    <p:titleStyle>
      <a:lvl1pPr algn="ctr" rtl="0" eaLnBrk="1" fontAlgn="base" hangingPunct="1">
        <a:spcBef>
          <a:spcPct val="0"/>
        </a:spcBef>
        <a:spcAft>
          <a:spcPct val="0"/>
        </a:spcAft>
        <a:defRPr sz="4400" kern="1200">
          <a:solidFill>
            <a:schemeClr val="bg1"/>
          </a:solidFill>
          <a:latin typeface="Arial" charset="0"/>
          <a:ea typeface="+mj-ea"/>
          <a:cs typeface="+mj-cs"/>
        </a:defRPr>
      </a:lvl1pPr>
      <a:lvl2pPr algn="ctr" rtl="0" eaLnBrk="1" fontAlgn="base" hangingPunct="1">
        <a:spcBef>
          <a:spcPct val="0"/>
        </a:spcBef>
        <a:spcAft>
          <a:spcPct val="0"/>
        </a:spcAft>
        <a:defRPr sz="4400">
          <a:solidFill>
            <a:schemeClr val="bg1"/>
          </a:solidFill>
          <a:latin typeface="Arial" charset="0"/>
        </a:defRPr>
      </a:lvl2pPr>
      <a:lvl3pPr algn="ctr" rtl="0" eaLnBrk="1" fontAlgn="base" hangingPunct="1">
        <a:spcBef>
          <a:spcPct val="0"/>
        </a:spcBef>
        <a:spcAft>
          <a:spcPct val="0"/>
        </a:spcAft>
        <a:defRPr sz="4400">
          <a:solidFill>
            <a:schemeClr val="bg1"/>
          </a:solidFill>
          <a:latin typeface="Arial" charset="0"/>
        </a:defRPr>
      </a:lvl3pPr>
      <a:lvl4pPr algn="ctr" rtl="0" eaLnBrk="1" fontAlgn="base" hangingPunct="1">
        <a:spcBef>
          <a:spcPct val="0"/>
        </a:spcBef>
        <a:spcAft>
          <a:spcPct val="0"/>
        </a:spcAft>
        <a:defRPr sz="4400">
          <a:solidFill>
            <a:schemeClr val="bg1"/>
          </a:solidFill>
          <a:latin typeface="Arial" charset="0"/>
        </a:defRPr>
      </a:lvl4pPr>
      <a:lvl5pPr algn="ctr" rtl="0" eaLnBrk="1" fontAlgn="base" hangingPunct="1">
        <a:spcBef>
          <a:spcPct val="0"/>
        </a:spcBef>
        <a:spcAft>
          <a:spcPct val="0"/>
        </a:spcAft>
        <a:defRPr sz="4400">
          <a:solidFill>
            <a:schemeClr val="bg1"/>
          </a:solidFill>
          <a:latin typeface="Arial" charset="0"/>
        </a:defRPr>
      </a:lvl5pPr>
      <a:lvl6pPr marL="457200" algn="ctr" rtl="0" eaLnBrk="1" fontAlgn="base" hangingPunct="1">
        <a:spcBef>
          <a:spcPct val="0"/>
        </a:spcBef>
        <a:spcAft>
          <a:spcPct val="0"/>
        </a:spcAft>
        <a:defRPr sz="4400">
          <a:solidFill>
            <a:schemeClr val="bg1"/>
          </a:solidFill>
          <a:latin typeface="Arial" charset="0"/>
        </a:defRPr>
      </a:lvl6pPr>
      <a:lvl7pPr marL="914400" algn="ctr" rtl="0" eaLnBrk="1" fontAlgn="base" hangingPunct="1">
        <a:spcBef>
          <a:spcPct val="0"/>
        </a:spcBef>
        <a:spcAft>
          <a:spcPct val="0"/>
        </a:spcAft>
        <a:defRPr sz="4400">
          <a:solidFill>
            <a:schemeClr val="bg1"/>
          </a:solidFill>
          <a:latin typeface="Arial" charset="0"/>
        </a:defRPr>
      </a:lvl7pPr>
      <a:lvl8pPr marL="1371600" algn="ctr" rtl="0" eaLnBrk="1" fontAlgn="base" hangingPunct="1">
        <a:spcBef>
          <a:spcPct val="0"/>
        </a:spcBef>
        <a:spcAft>
          <a:spcPct val="0"/>
        </a:spcAft>
        <a:defRPr sz="4400">
          <a:solidFill>
            <a:schemeClr val="bg1"/>
          </a:solidFill>
          <a:latin typeface="Arial" charset="0"/>
        </a:defRPr>
      </a:lvl8pPr>
      <a:lvl9pPr marL="1828800" algn="ctr" rtl="0" eaLnBrk="1" fontAlgn="base" hangingPunct="1">
        <a:spcBef>
          <a:spcPct val="0"/>
        </a:spcBef>
        <a:spcAft>
          <a:spcPct val="0"/>
        </a:spcAft>
        <a:defRPr sz="4400">
          <a:solidFill>
            <a:schemeClr val="bg1"/>
          </a:solidFill>
          <a:latin typeface="Arial"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bg1"/>
          </a:solidFill>
          <a:latin typeface="Arial" charset="0"/>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bg1"/>
          </a:solidFill>
          <a:latin typeface="Arial" charset="0"/>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bg1"/>
          </a:solidFill>
          <a:latin typeface="Arial" charset="0"/>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bg1"/>
          </a:solidFill>
          <a:latin typeface="Arial" charset="0"/>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bg1"/>
          </a:solidFill>
          <a:latin typeface="Arial"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Puget Sound Energy </a:t>
            </a:r>
            <a:endParaRPr lang="en-US" dirty="0"/>
          </a:p>
        </p:txBody>
      </p:sp>
      <p:sp>
        <p:nvSpPr>
          <p:cNvPr id="3" name="Text Placeholder 2"/>
          <p:cNvSpPr>
            <a:spLocks noGrp="1"/>
          </p:cNvSpPr>
          <p:nvPr>
            <p:ph type="body" sz="quarter" idx="12"/>
          </p:nvPr>
        </p:nvSpPr>
        <p:spPr/>
        <p:txBody>
          <a:bodyPr/>
          <a:lstStyle/>
          <a:p>
            <a:r>
              <a:rPr lang="en-US" dirty="0" smtClean="0"/>
              <a:t>Utility Outreach Overview August 3, 2021 </a:t>
            </a:r>
            <a:endParaRPr lang="en-US" dirty="0"/>
          </a:p>
        </p:txBody>
      </p:sp>
    </p:spTree>
    <p:extLst>
      <p:ext uri="{BB962C8B-B14F-4D97-AF65-F5344CB8AC3E}">
        <p14:creationId xmlns:p14="http://schemas.microsoft.com/office/powerpoint/2010/main" val="1306384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5"/>
          <p:cNvSpPr>
            <a:spLocks noGrp="1"/>
          </p:cNvSpPr>
          <p:nvPr>
            <p:ph type="title"/>
          </p:nvPr>
        </p:nvSpPr>
        <p:spPr/>
        <p:txBody>
          <a:bodyPr>
            <a:normAutofit/>
          </a:bodyPr>
          <a:lstStyle/>
          <a:p>
            <a:r>
              <a:rPr lang="en-US" sz="2800" b="1" dirty="0" smtClean="0">
                <a:solidFill>
                  <a:schemeClr val="accent1">
                    <a:lumMod val="75000"/>
                  </a:schemeClr>
                </a:solidFill>
              </a:rPr>
              <a:t>PSE Outreach Efforts</a:t>
            </a:r>
            <a:endParaRPr lang="en-US" sz="2800" b="1" dirty="0" smtClean="0">
              <a:solidFill>
                <a:schemeClr val="accent1">
                  <a:lumMod val="75000"/>
                </a:schemeClr>
              </a:solidFill>
            </a:endParaRPr>
          </a:p>
        </p:txBody>
      </p:sp>
      <p:sp>
        <p:nvSpPr>
          <p:cNvPr id="8" name="Text Placeholder 7"/>
          <p:cNvSpPr>
            <a:spLocks noGrp="1"/>
          </p:cNvSpPr>
          <p:nvPr>
            <p:ph type="body" sz="quarter" idx="11"/>
          </p:nvPr>
        </p:nvSpPr>
        <p:spPr>
          <a:xfrm>
            <a:off x="293897" y="1295400"/>
            <a:ext cx="11535624" cy="6096000"/>
          </a:xfrm>
        </p:spPr>
        <p:txBody>
          <a:bodyPr>
            <a:normAutofit/>
          </a:bodyPr>
          <a:lstStyle/>
          <a:p>
            <a:pPr marL="0" indent="0">
              <a:buNone/>
            </a:pPr>
            <a:r>
              <a:rPr lang="en-US" sz="1600" b="1" dirty="0">
                <a:solidFill>
                  <a:schemeClr val="accent1">
                    <a:lumMod val="75000"/>
                  </a:schemeClr>
                </a:solidFill>
              </a:rPr>
              <a:t>Community </a:t>
            </a:r>
            <a:r>
              <a:rPr lang="en-US" sz="1600" b="1" dirty="0" smtClean="0">
                <a:solidFill>
                  <a:schemeClr val="accent1">
                    <a:lumMod val="75000"/>
                  </a:schemeClr>
                </a:solidFill>
              </a:rPr>
              <a:t>Outreach:</a:t>
            </a:r>
            <a:r>
              <a:rPr lang="en-US" sz="1600" dirty="0" smtClean="0">
                <a:solidFill>
                  <a:schemeClr val="accent1">
                    <a:lumMod val="75000"/>
                  </a:schemeClr>
                </a:solidFill>
              </a:rPr>
              <a:t> </a:t>
            </a:r>
            <a:r>
              <a:rPr lang="en-US" sz="1600" dirty="0">
                <a:solidFill>
                  <a:srgbClr val="757575"/>
                </a:solidFill>
              </a:rPr>
              <a:t>Active engagement with over 200 community non-profits to provide information, conduct presentations and partnering to supply their clients &amp; members with assistance </a:t>
            </a:r>
            <a:r>
              <a:rPr lang="en-US" sz="1600" dirty="0">
                <a:solidFill>
                  <a:srgbClr val="757575"/>
                </a:solidFill>
              </a:rPr>
              <a:t>information.</a:t>
            </a:r>
            <a:endParaRPr lang="en-US" sz="1600" dirty="0">
              <a:solidFill>
                <a:srgbClr val="757575"/>
              </a:solidFill>
            </a:endParaRPr>
          </a:p>
          <a:p>
            <a:pPr marL="0" indent="0">
              <a:buNone/>
            </a:pPr>
            <a:endParaRPr lang="en-US" sz="1600" dirty="0">
              <a:solidFill>
                <a:srgbClr val="757575"/>
              </a:solidFill>
            </a:endParaRPr>
          </a:p>
          <a:p>
            <a:pPr marL="0" indent="0">
              <a:buNone/>
            </a:pPr>
            <a:r>
              <a:rPr lang="en-US" sz="1600" b="1" dirty="0">
                <a:solidFill>
                  <a:schemeClr val="accent1">
                    <a:lumMod val="75000"/>
                  </a:schemeClr>
                </a:solidFill>
              </a:rPr>
              <a:t>General awareness </a:t>
            </a:r>
            <a:r>
              <a:rPr lang="en-US" sz="1600" b="1" dirty="0" smtClean="0">
                <a:solidFill>
                  <a:schemeClr val="accent1">
                    <a:lumMod val="75000"/>
                  </a:schemeClr>
                </a:solidFill>
              </a:rPr>
              <a:t>campaign: </a:t>
            </a:r>
            <a:r>
              <a:rPr lang="en-US" sz="1600" dirty="0">
                <a:solidFill>
                  <a:srgbClr val="757575"/>
                </a:solidFill>
              </a:rPr>
              <a:t>Providing general awareness throughout our service area with an integrated campaign using broadcast TV, banner ads, social media, radio, TV and print. </a:t>
            </a:r>
          </a:p>
          <a:p>
            <a:pPr marL="0" indent="0">
              <a:buNone/>
            </a:pPr>
            <a:endParaRPr lang="en-US" sz="1600" dirty="0">
              <a:solidFill>
                <a:srgbClr val="757575"/>
              </a:solidFill>
            </a:endParaRPr>
          </a:p>
          <a:p>
            <a:pPr marL="0" indent="0">
              <a:buNone/>
            </a:pPr>
            <a:r>
              <a:rPr lang="en-US" sz="1600" b="1" dirty="0">
                <a:solidFill>
                  <a:schemeClr val="accent1">
                    <a:lumMod val="75000"/>
                  </a:schemeClr>
                </a:solidFill>
              </a:rPr>
              <a:t>Targeted advertising </a:t>
            </a:r>
            <a:r>
              <a:rPr lang="en-US" sz="1600" b="1" dirty="0" smtClean="0">
                <a:solidFill>
                  <a:schemeClr val="accent1">
                    <a:lumMod val="75000"/>
                  </a:schemeClr>
                </a:solidFill>
              </a:rPr>
              <a:t>campaign: </a:t>
            </a:r>
            <a:r>
              <a:rPr lang="en-US" sz="1600" dirty="0">
                <a:solidFill>
                  <a:srgbClr val="757575"/>
                </a:solidFill>
              </a:rPr>
              <a:t>Social media campaign that targeted those zip codes with the highest index of in-need customers.</a:t>
            </a:r>
          </a:p>
          <a:p>
            <a:pPr marL="0" indent="0">
              <a:buNone/>
            </a:pPr>
            <a:endParaRPr lang="en-US" sz="1600" dirty="0">
              <a:solidFill>
                <a:srgbClr val="757575"/>
              </a:solidFill>
            </a:endParaRPr>
          </a:p>
          <a:p>
            <a:pPr marL="0" indent="0">
              <a:buNone/>
            </a:pPr>
            <a:r>
              <a:rPr lang="en-US" sz="1600" b="1" dirty="0">
                <a:solidFill>
                  <a:schemeClr val="accent1">
                    <a:lumMod val="75000"/>
                  </a:schemeClr>
                </a:solidFill>
              </a:rPr>
              <a:t>Reaching </a:t>
            </a:r>
            <a:r>
              <a:rPr lang="en-US" sz="1600" b="1" dirty="0" smtClean="0">
                <a:solidFill>
                  <a:schemeClr val="accent1">
                    <a:lumMod val="75000"/>
                  </a:schemeClr>
                </a:solidFill>
              </a:rPr>
              <a:t>Tribal communities: </a:t>
            </a:r>
            <a:r>
              <a:rPr lang="en-US" sz="1600" dirty="0">
                <a:solidFill>
                  <a:srgbClr val="757575"/>
                </a:solidFill>
              </a:rPr>
              <a:t>This effort has combined outreach to 17 tribes, engaging leadership, working with tribal wellness organizations and augmented by advertising in tribal publications</a:t>
            </a:r>
            <a:r>
              <a:rPr lang="en-US" sz="1600" dirty="0">
                <a:solidFill>
                  <a:srgbClr val="757575"/>
                </a:solidFill>
              </a:rPr>
              <a:t>*.</a:t>
            </a:r>
            <a:endParaRPr lang="en-US" sz="1600" dirty="0">
              <a:solidFill>
                <a:srgbClr val="757575"/>
              </a:solidFill>
            </a:endParaRPr>
          </a:p>
          <a:p>
            <a:pPr marL="0" indent="0">
              <a:buNone/>
            </a:pPr>
            <a:endParaRPr lang="en-US" sz="1600" dirty="0">
              <a:solidFill>
                <a:srgbClr val="757575"/>
              </a:solidFill>
            </a:endParaRPr>
          </a:p>
          <a:p>
            <a:pPr marL="0" indent="0">
              <a:buNone/>
            </a:pPr>
            <a:r>
              <a:rPr lang="en-US" sz="1600" b="1" dirty="0">
                <a:solidFill>
                  <a:schemeClr val="accent1">
                    <a:lumMod val="75000"/>
                  </a:schemeClr>
                </a:solidFill>
              </a:rPr>
              <a:t>Reaching </a:t>
            </a:r>
            <a:r>
              <a:rPr lang="en-US" sz="1600" b="1" dirty="0" smtClean="0">
                <a:solidFill>
                  <a:schemeClr val="accent1">
                    <a:lumMod val="75000"/>
                  </a:schemeClr>
                </a:solidFill>
              </a:rPr>
              <a:t>BIPOC communities: </a:t>
            </a:r>
            <a:r>
              <a:rPr lang="en-US" sz="1600" dirty="0">
                <a:solidFill>
                  <a:srgbClr val="757575"/>
                </a:solidFill>
              </a:rPr>
              <a:t>A concerted effort to engage media serving these communities through an earned media effort (including </a:t>
            </a:r>
            <a:r>
              <a:rPr lang="en-US" sz="1600" dirty="0">
                <a:solidFill>
                  <a:srgbClr val="757575"/>
                </a:solidFill>
              </a:rPr>
              <a:t>on-air interviews</a:t>
            </a:r>
            <a:r>
              <a:rPr lang="en-US" sz="1600" dirty="0">
                <a:solidFill>
                  <a:srgbClr val="757575"/>
                </a:solidFill>
              </a:rPr>
              <a:t>) and </a:t>
            </a:r>
            <a:r>
              <a:rPr lang="en-US" sz="1600" dirty="0">
                <a:solidFill>
                  <a:srgbClr val="757575"/>
                </a:solidFill>
              </a:rPr>
              <a:t>advertising**.</a:t>
            </a:r>
          </a:p>
          <a:p>
            <a:pPr marL="0" indent="0">
              <a:buNone/>
            </a:pPr>
            <a:r>
              <a:rPr lang="en-US" dirty="0" smtClean="0"/>
              <a:t>	</a:t>
            </a:r>
            <a:r>
              <a:rPr lang="en-US" sz="1333" dirty="0"/>
              <a:t>* - Tulalip News, Squol Quol News, Muckleshoot Messenger and Puyallup Tribal News</a:t>
            </a:r>
          </a:p>
          <a:p>
            <a:pPr marL="0" indent="0">
              <a:buNone/>
            </a:pPr>
            <a:r>
              <a:rPr lang="en-US" sz="1333" dirty="0"/>
              <a:t>	</a:t>
            </a:r>
            <a:r>
              <a:rPr lang="en-US" sz="1333" dirty="0"/>
              <a:t> </a:t>
            </a:r>
            <a:r>
              <a:rPr lang="en-US" sz="1333" dirty="0"/>
              <a:t>** </a:t>
            </a:r>
            <a:r>
              <a:rPr lang="en-US" sz="1333" dirty="0"/>
              <a:t>- Seattle Chinese Post, NW Asian Weekly, The Seattle Medium, The NW Facts, South Seattle Emerald and Converge Media</a:t>
            </a:r>
          </a:p>
          <a:p>
            <a:pPr marL="0" indent="0">
              <a:buNone/>
            </a:pPr>
            <a:endParaRPr lang="en-US" dirty="0" smtClean="0"/>
          </a:p>
        </p:txBody>
      </p:sp>
      <p:sp>
        <p:nvSpPr>
          <p:cNvPr id="9" name="Text Placeholder 22"/>
          <p:cNvSpPr>
            <a:spLocks noGrp="1"/>
          </p:cNvSpPr>
          <p:nvPr>
            <p:ph type="body" sz="quarter" idx="10"/>
          </p:nvPr>
        </p:nvSpPr>
        <p:spPr>
          <a:xfrm>
            <a:off x="7391400" y="6318252"/>
            <a:ext cx="3683000" cy="276225"/>
          </a:xfrm>
        </p:spPr>
        <p:txBody>
          <a:bodyPr/>
          <a:lstStyle>
            <a:lvl1pPr marL="0" indent="0" algn="r">
              <a:buNone/>
              <a:defRPr sz="1200" baseline="0">
                <a:solidFill>
                  <a:schemeClr val="tx1">
                    <a:lumMod val="50000"/>
                  </a:schemeClr>
                </a:solidFill>
              </a:defRPr>
            </a:lvl1pPr>
          </a:lstStyle>
          <a:p>
            <a:pPr lvl="0"/>
            <a:r>
              <a:rPr lang="en-US" dirty="0" smtClean="0"/>
              <a:t>8.3.21</a:t>
            </a:r>
          </a:p>
        </p:txBody>
      </p:sp>
    </p:spTree>
    <p:extLst>
      <p:ext uri="{BB962C8B-B14F-4D97-AF65-F5344CB8AC3E}">
        <p14:creationId xmlns:p14="http://schemas.microsoft.com/office/powerpoint/2010/main" val="30478892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5"/>
          <p:cNvSpPr>
            <a:spLocks noGrp="1"/>
          </p:cNvSpPr>
          <p:nvPr>
            <p:ph type="title"/>
          </p:nvPr>
        </p:nvSpPr>
        <p:spPr/>
        <p:txBody>
          <a:bodyPr>
            <a:normAutofit/>
          </a:bodyPr>
          <a:lstStyle/>
          <a:p>
            <a:r>
              <a:rPr lang="en-US" sz="2800" b="1" dirty="0">
                <a:solidFill>
                  <a:schemeClr val="accent1">
                    <a:lumMod val="75000"/>
                  </a:schemeClr>
                </a:solidFill>
                <a:latin typeface="+mn-lt"/>
                <a:cs typeface="Calibri" panose="020F0502020204030204" pitchFamily="34" charset="0"/>
              </a:rPr>
              <a:t>Overcoming Language Barriers </a:t>
            </a:r>
          </a:p>
        </p:txBody>
      </p:sp>
      <p:sp>
        <p:nvSpPr>
          <p:cNvPr id="8" name="Text Placeholder 7"/>
          <p:cNvSpPr>
            <a:spLocks noGrp="1"/>
          </p:cNvSpPr>
          <p:nvPr>
            <p:ph type="body" sz="quarter" idx="11"/>
          </p:nvPr>
        </p:nvSpPr>
        <p:spPr>
          <a:xfrm>
            <a:off x="293897" y="1295400"/>
            <a:ext cx="11535624" cy="5181600"/>
          </a:xfrm>
        </p:spPr>
        <p:txBody>
          <a:bodyPr>
            <a:normAutofit fontScale="25000" lnSpcReduction="20000"/>
          </a:bodyPr>
          <a:lstStyle/>
          <a:p>
            <a:pPr marL="0" indent="0">
              <a:buNone/>
            </a:pPr>
            <a:r>
              <a:rPr lang="en-US" sz="5800" b="1" dirty="0">
                <a:solidFill>
                  <a:schemeClr val="accent1">
                    <a:lumMod val="75000"/>
                  </a:schemeClr>
                </a:solidFill>
              </a:rPr>
              <a:t>PSE </a:t>
            </a:r>
            <a:r>
              <a:rPr lang="en-US" sz="5800" b="1" dirty="0">
                <a:solidFill>
                  <a:schemeClr val="accent1">
                    <a:lumMod val="75000"/>
                  </a:schemeClr>
                </a:solidFill>
              </a:rPr>
              <a:t>Website:</a:t>
            </a:r>
            <a:r>
              <a:rPr lang="en-US" sz="5800" dirty="0">
                <a:solidFill>
                  <a:schemeClr val="accent1">
                    <a:lumMod val="75000"/>
                  </a:schemeClr>
                </a:solidFill>
              </a:rPr>
              <a:t> </a:t>
            </a:r>
            <a:r>
              <a:rPr lang="en-US" sz="5800" dirty="0">
                <a:solidFill>
                  <a:srgbClr val="757575"/>
                </a:solidFill>
              </a:rPr>
              <a:t>Web pages providing information on our assistance programs translated into the top five languages* for our in-need customers not proficient in English:</a:t>
            </a:r>
          </a:p>
          <a:p>
            <a:pPr marL="0" indent="0">
              <a:buNone/>
            </a:pPr>
            <a:endParaRPr lang="en-US" sz="5800" dirty="0">
              <a:solidFill>
                <a:srgbClr val="000000"/>
              </a:solidFill>
            </a:endParaRPr>
          </a:p>
          <a:p>
            <a:pPr marL="400041" lvl="1" indent="0">
              <a:buNone/>
            </a:pPr>
            <a:r>
              <a:rPr lang="en-US" sz="5800" b="1" dirty="0">
                <a:solidFill>
                  <a:schemeClr val="accent1">
                    <a:lumMod val="75000"/>
                  </a:schemeClr>
                </a:solidFill>
              </a:rPr>
              <a:t>Assistance Application </a:t>
            </a:r>
            <a:r>
              <a:rPr lang="en-US" sz="5800" b="1" dirty="0">
                <a:solidFill>
                  <a:schemeClr val="accent1">
                    <a:lumMod val="75000"/>
                  </a:schemeClr>
                </a:solidFill>
              </a:rPr>
              <a:t>Videos:</a:t>
            </a:r>
            <a:r>
              <a:rPr lang="en-US" sz="5800" dirty="0">
                <a:solidFill>
                  <a:schemeClr val="accent1">
                    <a:lumMod val="75000"/>
                  </a:schemeClr>
                </a:solidFill>
              </a:rPr>
              <a:t> </a:t>
            </a:r>
            <a:r>
              <a:rPr lang="en-US" sz="5800" dirty="0">
                <a:solidFill>
                  <a:srgbClr val="757575"/>
                </a:solidFill>
              </a:rPr>
              <a:t>Created videos in five languages* taking customers through the online application process. Videos linked in community outreach materials, in social media and on web assistance pages.</a:t>
            </a:r>
          </a:p>
          <a:p>
            <a:pPr marL="0" indent="0">
              <a:buNone/>
            </a:pPr>
            <a:endParaRPr lang="en-US" sz="5800" dirty="0">
              <a:solidFill>
                <a:srgbClr val="757575"/>
              </a:solidFill>
            </a:endParaRPr>
          </a:p>
          <a:p>
            <a:pPr marL="0" indent="0">
              <a:buNone/>
            </a:pPr>
            <a:r>
              <a:rPr lang="en-US" sz="5800" b="1" dirty="0">
                <a:solidFill>
                  <a:schemeClr val="accent1">
                    <a:lumMod val="75000"/>
                  </a:schemeClr>
                </a:solidFill>
              </a:rPr>
              <a:t>Community Outreach </a:t>
            </a:r>
            <a:r>
              <a:rPr lang="en-US" sz="5800" b="1" dirty="0">
                <a:solidFill>
                  <a:schemeClr val="accent1">
                    <a:lumMod val="75000"/>
                  </a:schemeClr>
                </a:solidFill>
              </a:rPr>
              <a:t>Materials:</a:t>
            </a:r>
            <a:r>
              <a:rPr lang="en-US" sz="5800" dirty="0">
                <a:solidFill>
                  <a:srgbClr val="474E55"/>
                </a:solidFill>
              </a:rPr>
              <a:t> </a:t>
            </a:r>
            <a:r>
              <a:rPr lang="en-US" sz="5800" dirty="0">
                <a:solidFill>
                  <a:srgbClr val="757575"/>
                </a:solidFill>
              </a:rPr>
              <a:t>Materials used to provide information on the COVID Bill assistance program available in multiple languages*.  </a:t>
            </a:r>
          </a:p>
          <a:p>
            <a:pPr marL="0" indent="0">
              <a:buNone/>
            </a:pPr>
            <a:endParaRPr lang="en-US" sz="5800" dirty="0">
              <a:solidFill>
                <a:srgbClr val="757575"/>
              </a:solidFill>
            </a:endParaRPr>
          </a:p>
          <a:p>
            <a:pPr marL="0" indent="0">
              <a:buNone/>
            </a:pPr>
            <a:r>
              <a:rPr lang="en-US" sz="5800" b="1" dirty="0">
                <a:solidFill>
                  <a:schemeClr val="accent1">
                    <a:lumMod val="75000"/>
                  </a:schemeClr>
                </a:solidFill>
              </a:rPr>
              <a:t>Multilingual Community </a:t>
            </a:r>
            <a:r>
              <a:rPr lang="en-US" sz="5800" b="1" dirty="0">
                <a:solidFill>
                  <a:schemeClr val="accent1">
                    <a:lumMod val="75000"/>
                  </a:schemeClr>
                </a:solidFill>
              </a:rPr>
              <a:t>Outreach</a:t>
            </a:r>
            <a:r>
              <a:rPr lang="en-US" sz="5800" b="1" dirty="0">
                <a:solidFill>
                  <a:srgbClr val="474E55"/>
                </a:solidFill>
              </a:rPr>
              <a:t>:</a:t>
            </a:r>
            <a:r>
              <a:rPr lang="en-US" sz="5800" dirty="0">
                <a:solidFill>
                  <a:srgbClr val="474E55"/>
                </a:solidFill>
              </a:rPr>
              <a:t> </a:t>
            </a:r>
            <a:r>
              <a:rPr lang="en-US" sz="5800" dirty="0">
                <a:solidFill>
                  <a:srgbClr val="757575"/>
                </a:solidFill>
              </a:rPr>
              <a:t>Providing presenters for in-person events or presentations to community non-profits who are fluent in one of the five languages</a:t>
            </a:r>
            <a:r>
              <a:rPr lang="en-US" sz="5800" dirty="0">
                <a:solidFill>
                  <a:srgbClr val="757575"/>
                </a:solidFill>
              </a:rPr>
              <a:t>*. </a:t>
            </a:r>
            <a:endParaRPr lang="en-US" sz="5800" dirty="0">
              <a:solidFill>
                <a:srgbClr val="757575"/>
              </a:solidFill>
            </a:endParaRPr>
          </a:p>
          <a:p>
            <a:pPr marL="0" indent="0">
              <a:buNone/>
            </a:pPr>
            <a:endParaRPr lang="en-US" sz="5800" dirty="0">
              <a:solidFill>
                <a:srgbClr val="757575"/>
              </a:solidFill>
            </a:endParaRPr>
          </a:p>
          <a:p>
            <a:pPr marL="0" indent="0">
              <a:buNone/>
            </a:pPr>
            <a:r>
              <a:rPr lang="en-US" sz="5800" b="1" dirty="0">
                <a:solidFill>
                  <a:schemeClr val="accent1">
                    <a:lumMod val="75000"/>
                  </a:schemeClr>
                </a:solidFill>
              </a:rPr>
              <a:t>Advertising:</a:t>
            </a:r>
            <a:r>
              <a:rPr lang="en-US" sz="5800" dirty="0">
                <a:solidFill>
                  <a:srgbClr val="474E55"/>
                </a:solidFill>
              </a:rPr>
              <a:t> </a:t>
            </a:r>
            <a:r>
              <a:rPr lang="en-US" sz="5800" dirty="0">
                <a:solidFill>
                  <a:srgbClr val="757575"/>
                </a:solidFill>
              </a:rPr>
              <a:t>Spanish </a:t>
            </a:r>
            <a:r>
              <a:rPr lang="en-US" sz="5800" dirty="0">
                <a:solidFill>
                  <a:srgbClr val="757575"/>
                </a:solidFill>
              </a:rPr>
              <a:t>language campaign on radio and social media (Facebook and Instagram). This dual pronged campaign </a:t>
            </a:r>
            <a:r>
              <a:rPr lang="en-US" sz="5800" dirty="0">
                <a:solidFill>
                  <a:srgbClr val="757575"/>
                </a:solidFill>
              </a:rPr>
              <a:t>provides </a:t>
            </a:r>
            <a:r>
              <a:rPr lang="en-US" sz="5800" dirty="0">
                <a:solidFill>
                  <a:srgbClr val="757575"/>
                </a:solidFill>
              </a:rPr>
              <a:t>both general community awareness, with a second component targeting zip codes with highest in-need Spanish speaking customers.</a:t>
            </a:r>
          </a:p>
          <a:p>
            <a:pPr marL="0" indent="0">
              <a:buNone/>
            </a:pPr>
            <a:endParaRPr lang="en-US" sz="5800" dirty="0">
              <a:solidFill>
                <a:srgbClr val="757575"/>
              </a:solidFill>
            </a:endParaRPr>
          </a:p>
          <a:p>
            <a:pPr marL="0" indent="0">
              <a:buNone/>
            </a:pPr>
            <a:r>
              <a:rPr lang="en-US" sz="5800" b="1" dirty="0">
                <a:solidFill>
                  <a:schemeClr val="accent1">
                    <a:lumMod val="75000"/>
                  </a:schemeClr>
                </a:solidFill>
              </a:rPr>
              <a:t>Earned </a:t>
            </a:r>
            <a:r>
              <a:rPr lang="en-US" sz="5800" b="1" dirty="0">
                <a:solidFill>
                  <a:schemeClr val="accent1">
                    <a:lumMod val="75000"/>
                  </a:schemeClr>
                </a:solidFill>
              </a:rPr>
              <a:t>Media:</a:t>
            </a:r>
            <a:r>
              <a:rPr lang="en-US" sz="5800" b="1" dirty="0">
                <a:solidFill>
                  <a:srgbClr val="474E55"/>
                </a:solidFill>
              </a:rPr>
              <a:t> </a:t>
            </a:r>
            <a:r>
              <a:rPr lang="en-US" sz="5800" dirty="0">
                <a:solidFill>
                  <a:srgbClr val="757575"/>
                </a:solidFill>
              </a:rPr>
              <a:t>O</a:t>
            </a:r>
            <a:r>
              <a:rPr lang="en-US" sz="5800" dirty="0">
                <a:solidFill>
                  <a:srgbClr val="757575"/>
                </a:solidFill>
              </a:rPr>
              <a:t>utreach </a:t>
            </a:r>
            <a:r>
              <a:rPr lang="en-US" sz="5800" dirty="0">
                <a:solidFill>
                  <a:srgbClr val="757575"/>
                </a:solidFill>
              </a:rPr>
              <a:t>to area Spanish language broadcast, radio, digital and print outlets, </a:t>
            </a:r>
            <a:r>
              <a:rPr lang="en-US" sz="5800" dirty="0">
                <a:solidFill>
                  <a:srgbClr val="757575"/>
                </a:solidFill>
              </a:rPr>
              <a:t>included on-air interviews and providing information </a:t>
            </a:r>
            <a:r>
              <a:rPr lang="en-US" sz="5800" dirty="0">
                <a:solidFill>
                  <a:srgbClr val="757575"/>
                </a:solidFill>
              </a:rPr>
              <a:t>on the COVID Bill Assistance program that they could use in their news coverage.</a:t>
            </a:r>
          </a:p>
          <a:p>
            <a:pPr marL="0" indent="0">
              <a:buNone/>
            </a:pPr>
            <a:endParaRPr lang="en-US" sz="5800" dirty="0"/>
          </a:p>
          <a:p>
            <a:pPr marL="0" indent="0">
              <a:buNone/>
            </a:pPr>
            <a:r>
              <a:rPr lang="en-US" dirty="0"/>
              <a:t> </a:t>
            </a:r>
          </a:p>
          <a:p>
            <a:pPr marL="0" indent="0">
              <a:buNone/>
            </a:pPr>
            <a:r>
              <a:rPr lang="en-US" sz="2400" dirty="0"/>
              <a:t>	</a:t>
            </a:r>
            <a:r>
              <a:rPr lang="en-US" sz="5300" dirty="0"/>
              <a:t>* - </a:t>
            </a:r>
            <a:r>
              <a:rPr lang="en-US" sz="5300" dirty="0"/>
              <a:t>Spanish, Chinese, Vietnamese, Hindi </a:t>
            </a:r>
            <a:r>
              <a:rPr lang="en-US" sz="5300" dirty="0"/>
              <a:t>and Russian</a:t>
            </a:r>
            <a:endParaRPr lang="en-US" sz="5300" dirty="0"/>
          </a:p>
          <a:p>
            <a:pPr marL="0" indent="0">
              <a:buNone/>
            </a:pPr>
            <a:endParaRPr lang="en-US" dirty="0" smtClean="0"/>
          </a:p>
        </p:txBody>
      </p:sp>
      <p:sp>
        <p:nvSpPr>
          <p:cNvPr id="9" name="Text Placeholder 22"/>
          <p:cNvSpPr>
            <a:spLocks noGrp="1"/>
          </p:cNvSpPr>
          <p:nvPr>
            <p:ph type="body" sz="quarter" idx="10"/>
          </p:nvPr>
        </p:nvSpPr>
        <p:spPr>
          <a:xfrm>
            <a:off x="7391400" y="6318253"/>
            <a:ext cx="3683000" cy="276225"/>
          </a:xfrm>
        </p:spPr>
        <p:txBody>
          <a:bodyPr/>
          <a:lstStyle>
            <a:lvl1pPr marL="0" indent="0" algn="r">
              <a:buNone/>
              <a:defRPr sz="1200" baseline="0">
                <a:solidFill>
                  <a:schemeClr val="tx1">
                    <a:lumMod val="50000"/>
                  </a:schemeClr>
                </a:solidFill>
              </a:defRPr>
            </a:lvl1pPr>
          </a:lstStyle>
          <a:p>
            <a:pPr lvl="0"/>
            <a:r>
              <a:rPr lang="en-US" dirty="0" smtClean="0"/>
              <a:t>8.3.21</a:t>
            </a:r>
          </a:p>
        </p:txBody>
      </p:sp>
    </p:spTree>
    <p:extLst>
      <p:ext uri="{BB962C8B-B14F-4D97-AF65-F5344CB8AC3E}">
        <p14:creationId xmlns:p14="http://schemas.microsoft.com/office/powerpoint/2010/main" val="42135423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800" y="304800"/>
            <a:ext cx="10591800" cy="715962"/>
          </a:xfrm>
        </p:spPr>
        <p:txBody>
          <a:bodyPr/>
          <a:lstStyle/>
          <a:p>
            <a:r>
              <a:rPr lang="en-US" b="1" dirty="0" smtClean="0">
                <a:latin typeface="Calibri" panose="020F0502020204030204" pitchFamily="34" charset="0"/>
                <a:cs typeface="Calibri" panose="020F0502020204030204" pitchFamily="34" charset="0"/>
              </a:rPr>
              <a:t>Outreach Summary</a:t>
            </a:r>
            <a:endParaRPr lang="en-US" b="1" dirty="0">
              <a:latin typeface="Calibri" panose="020F0502020204030204" pitchFamily="34" charset="0"/>
              <a:cs typeface="Calibri" panose="020F0502020204030204" pitchFamily="34" charset="0"/>
            </a:endParaRPr>
          </a:p>
        </p:txBody>
      </p:sp>
      <p:sp>
        <p:nvSpPr>
          <p:cNvPr id="3" name="Text Placeholder 2"/>
          <p:cNvSpPr>
            <a:spLocks noGrp="1"/>
          </p:cNvSpPr>
          <p:nvPr>
            <p:ph type="body" sz="quarter" idx="11"/>
          </p:nvPr>
        </p:nvSpPr>
        <p:spPr>
          <a:xfrm>
            <a:off x="841375" y="1752600"/>
            <a:ext cx="4816475" cy="4419600"/>
          </a:xfrm>
        </p:spPr>
        <p:txBody>
          <a:bodyPr>
            <a:normAutofit/>
          </a:bodyPr>
          <a:lstStyle/>
          <a:p>
            <a:pPr>
              <a:spcAft>
                <a:spcPts val="0"/>
              </a:spcAft>
              <a:buFont typeface="Arial" panose="020B0604020202020204" pitchFamily="34" charset="0"/>
              <a:buChar char="•"/>
            </a:pPr>
            <a:r>
              <a:rPr lang="en-US" sz="1800" dirty="0" smtClean="0">
                <a:latin typeface="Calibri" panose="020F0502020204030204" pitchFamily="34" charset="0"/>
                <a:cs typeface="Calibri" panose="020F0502020204030204" pitchFamily="34" charset="0"/>
              </a:rPr>
              <a:t>Total TV impressions: </a:t>
            </a:r>
            <a:r>
              <a:rPr lang="en-US" sz="1800" b="1" i="1" dirty="0">
                <a:solidFill>
                  <a:srgbClr val="F7921E"/>
                </a:solidFill>
                <a:latin typeface="Calibri" panose="020F0502020204030204" pitchFamily="34" charset="0"/>
                <a:cs typeface="Calibri" panose="020F0502020204030204" pitchFamily="34" charset="0"/>
              </a:rPr>
              <a:t>36.5 million </a:t>
            </a:r>
          </a:p>
          <a:p>
            <a:pPr>
              <a:spcAft>
                <a:spcPts val="0"/>
              </a:spcAft>
            </a:pPr>
            <a:r>
              <a:rPr lang="en-US" sz="1800" dirty="0" smtClean="0">
                <a:latin typeface="Calibri" panose="020F0502020204030204" pitchFamily="34" charset="0"/>
                <a:cs typeface="Calibri" panose="020F0502020204030204" pitchFamily="34" charset="0"/>
              </a:rPr>
              <a:t>Total social impressions:  </a:t>
            </a:r>
            <a:r>
              <a:rPr lang="en-US" sz="1800" b="1" i="1" dirty="0">
                <a:solidFill>
                  <a:srgbClr val="F7921E"/>
                </a:solidFill>
                <a:latin typeface="Calibri" panose="020F0502020204030204" pitchFamily="34" charset="0"/>
                <a:cs typeface="Calibri" panose="020F0502020204030204" pitchFamily="34" charset="0"/>
              </a:rPr>
              <a:t>4.4 million</a:t>
            </a:r>
          </a:p>
          <a:p>
            <a:pPr>
              <a:spcAft>
                <a:spcPts val="0"/>
              </a:spcAft>
            </a:pPr>
            <a:r>
              <a:rPr lang="en-US" sz="1800" dirty="0" smtClean="0">
                <a:latin typeface="Calibri" panose="020F0502020204030204" pitchFamily="34" charset="0"/>
                <a:cs typeface="Calibri" panose="020F0502020204030204" pitchFamily="34" charset="0"/>
              </a:rPr>
              <a:t>Digital ad clicks:  </a:t>
            </a:r>
            <a:r>
              <a:rPr lang="en-US" sz="1800" b="1" i="1" dirty="0" smtClean="0">
                <a:solidFill>
                  <a:srgbClr val="F7921E"/>
                </a:solidFill>
                <a:latin typeface="Calibri" panose="020F0502020204030204" pitchFamily="34" charset="0"/>
                <a:cs typeface="Calibri" panose="020F0502020204030204" pitchFamily="34" charset="0"/>
              </a:rPr>
              <a:t>38,558</a:t>
            </a:r>
            <a:endParaRPr lang="en-US" sz="1800" b="1" i="1" dirty="0">
              <a:solidFill>
                <a:srgbClr val="F7921E"/>
              </a:solidFill>
              <a:latin typeface="Calibri" panose="020F0502020204030204" pitchFamily="34" charset="0"/>
              <a:cs typeface="Calibri" panose="020F0502020204030204" pitchFamily="34" charset="0"/>
            </a:endParaRPr>
          </a:p>
          <a:p>
            <a:pPr>
              <a:spcAft>
                <a:spcPts val="0"/>
              </a:spcAft>
            </a:pPr>
            <a:r>
              <a:rPr lang="en-US" sz="1800" dirty="0" smtClean="0">
                <a:latin typeface="Calibri" panose="020F0502020204030204" pitchFamily="34" charset="0"/>
                <a:cs typeface="Calibri" panose="020F0502020204030204" pitchFamily="34" charset="0"/>
              </a:rPr>
              <a:t>COVID bill assistance page views (since launch in June): </a:t>
            </a:r>
            <a:r>
              <a:rPr lang="en-US" sz="1800" b="1" i="1" dirty="0">
                <a:solidFill>
                  <a:srgbClr val="F7921E"/>
                </a:solidFill>
                <a:latin typeface="Calibri" panose="020F0502020204030204" pitchFamily="34" charset="0"/>
                <a:cs typeface="Calibri" panose="020F0502020204030204" pitchFamily="34" charset="0"/>
              </a:rPr>
              <a:t>136,667 </a:t>
            </a:r>
            <a:r>
              <a:rPr lang="en-US" sz="1800" b="1" i="1" dirty="0" smtClean="0">
                <a:solidFill>
                  <a:srgbClr val="F7921E"/>
                </a:solidFill>
                <a:latin typeface="Calibri" panose="020F0502020204030204" pitchFamily="34" charset="0"/>
                <a:cs typeface="Calibri" panose="020F0502020204030204" pitchFamily="34" charset="0"/>
              </a:rPr>
              <a:t> </a:t>
            </a:r>
            <a:endParaRPr lang="en-US" sz="1800" b="1" i="1" dirty="0" smtClean="0">
              <a:solidFill>
                <a:srgbClr val="F7921E"/>
              </a:solidFill>
              <a:latin typeface="Calibri" panose="020F0502020204030204" pitchFamily="34" charset="0"/>
              <a:cs typeface="Calibri" panose="020F0502020204030204" pitchFamily="34" charset="0"/>
            </a:endParaRPr>
          </a:p>
          <a:p>
            <a:pPr>
              <a:spcAft>
                <a:spcPts val="0"/>
              </a:spcAft>
            </a:pPr>
            <a:r>
              <a:rPr lang="en-US" sz="1800" dirty="0" smtClean="0">
                <a:latin typeface="Calibri" panose="020F0502020204030204" pitchFamily="34" charset="0"/>
                <a:cs typeface="Calibri" panose="020F0502020204030204" pitchFamily="34" charset="0"/>
              </a:rPr>
              <a:t>Emails</a:t>
            </a:r>
            <a:r>
              <a:rPr lang="en-US" sz="1800" dirty="0" smtClean="0">
                <a:latin typeface="Calibri" panose="020F0502020204030204" pitchFamily="34" charset="0"/>
                <a:cs typeface="Calibri" panose="020F0502020204030204" pitchFamily="34" charset="0"/>
              </a:rPr>
              <a:t>: </a:t>
            </a:r>
            <a:r>
              <a:rPr lang="en-US" sz="1800" b="1" i="1" dirty="0" smtClean="0">
                <a:solidFill>
                  <a:srgbClr val="F7921E"/>
                </a:solidFill>
                <a:latin typeface="Calibri" panose="020F0502020204030204" pitchFamily="34" charset="0"/>
                <a:cs typeface="Calibri" panose="020F0502020204030204" pitchFamily="34" charset="0"/>
              </a:rPr>
              <a:t>4,389 </a:t>
            </a:r>
            <a:r>
              <a:rPr lang="en-US" sz="1800" dirty="0" smtClean="0">
                <a:solidFill>
                  <a:srgbClr val="F7921E"/>
                </a:solidFill>
                <a:latin typeface="Calibri" panose="020F0502020204030204" pitchFamily="34" charset="0"/>
                <a:cs typeface="Calibri" panose="020F0502020204030204" pitchFamily="34" charset="0"/>
              </a:rPr>
              <a:t>(23% clicked through)</a:t>
            </a:r>
            <a:endParaRPr lang="en-US" sz="1800" dirty="0">
              <a:latin typeface="Calibri" panose="020F0502020204030204" pitchFamily="34" charset="0"/>
              <a:cs typeface="Calibri" panose="020F0502020204030204" pitchFamily="34" charset="0"/>
            </a:endParaRPr>
          </a:p>
          <a:p>
            <a:pPr>
              <a:spcAft>
                <a:spcPts val="0"/>
              </a:spcAft>
            </a:pPr>
            <a:r>
              <a:rPr lang="en-US" sz="1800" dirty="0" smtClean="0">
                <a:latin typeface="Calibri" panose="020F0502020204030204" pitchFamily="34" charset="0"/>
                <a:cs typeface="Calibri" panose="020F0502020204030204" pitchFamily="34" charset="0"/>
              </a:rPr>
              <a:t>Proactive </a:t>
            </a:r>
            <a:r>
              <a:rPr lang="en-US" sz="1800" dirty="0">
                <a:latin typeface="Calibri" panose="020F0502020204030204" pitchFamily="34" charset="0"/>
                <a:cs typeface="Calibri" panose="020F0502020204030204" pitchFamily="34" charset="0"/>
              </a:rPr>
              <a:t>calls: </a:t>
            </a:r>
            <a:r>
              <a:rPr lang="en-US" sz="1800" b="1" i="1" dirty="0" smtClean="0">
                <a:solidFill>
                  <a:srgbClr val="F7921E"/>
                </a:solidFill>
                <a:latin typeface="Calibri" panose="020F0502020204030204" pitchFamily="34" charset="0"/>
                <a:cs typeface="Calibri" panose="020F0502020204030204" pitchFamily="34" charset="0"/>
              </a:rPr>
              <a:t>8,434 </a:t>
            </a:r>
            <a:r>
              <a:rPr lang="en-US" sz="1800" dirty="0" smtClean="0">
                <a:solidFill>
                  <a:srgbClr val="F7921E"/>
                </a:solidFill>
                <a:latin typeface="Calibri" panose="020F0502020204030204" pitchFamily="34" charset="0"/>
                <a:cs typeface="Calibri" panose="020F0502020204030204" pitchFamily="34" charset="0"/>
              </a:rPr>
              <a:t>(35% took action)</a:t>
            </a:r>
            <a:endParaRPr lang="en-US" sz="1800" dirty="0">
              <a:latin typeface="Calibri" panose="020F0502020204030204" pitchFamily="34" charset="0"/>
              <a:cs typeface="Calibri" panose="020F0502020204030204" pitchFamily="34" charset="0"/>
            </a:endParaRPr>
          </a:p>
          <a:p>
            <a:pPr marL="1371600" lvl="3" indent="0">
              <a:spcAft>
                <a:spcPts val="0"/>
              </a:spcAft>
              <a:buNone/>
            </a:pPr>
            <a:endParaRPr lang="en-US" sz="1800" b="1" i="1" dirty="0" smtClean="0">
              <a:solidFill>
                <a:srgbClr val="F7921E"/>
              </a:solidFill>
              <a:latin typeface="Calibri" panose="020F0502020204030204" pitchFamily="34" charset="0"/>
              <a:cs typeface="Calibri" panose="020F0502020204030204" pitchFamily="34" charset="0"/>
            </a:endParaRPr>
          </a:p>
          <a:p>
            <a:pPr marL="0" indent="0">
              <a:spcAft>
                <a:spcPts val="0"/>
              </a:spcAft>
              <a:buNone/>
            </a:pPr>
            <a:endParaRPr lang="en-US" sz="1800" dirty="0">
              <a:latin typeface="Calibri" panose="020F0502020204030204" pitchFamily="34" charset="0"/>
              <a:cs typeface="Calibri" panose="020F0502020204030204" pitchFamily="34" charset="0"/>
            </a:endParaRPr>
          </a:p>
        </p:txBody>
      </p:sp>
      <p:sp>
        <p:nvSpPr>
          <p:cNvPr id="6" name="Title 1"/>
          <p:cNvSpPr txBox="1">
            <a:spLocks/>
          </p:cNvSpPr>
          <p:nvPr/>
        </p:nvSpPr>
        <p:spPr>
          <a:xfrm>
            <a:off x="838200" y="1219200"/>
            <a:ext cx="4419600" cy="533400"/>
          </a:xfrm>
          <a:prstGeom prst="rect">
            <a:avLst/>
          </a:prstGeom>
          <a:solidFill>
            <a:schemeClr val="accent1">
              <a:lumMod val="75000"/>
            </a:schemeClr>
          </a:solidFill>
        </p:spPr>
        <p:txBody>
          <a:bodyPr>
            <a:normAutofit/>
          </a:bodyPr>
          <a:lstStyle>
            <a:lvl1pPr algn="ctr" rtl="0" eaLnBrk="1" fontAlgn="base" hangingPunct="1">
              <a:spcBef>
                <a:spcPct val="0"/>
              </a:spcBef>
              <a:spcAft>
                <a:spcPct val="0"/>
              </a:spcAft>
              <a:defRPr sz="4400" kern="1200">
                <a:solidFill>
                  <a:schemeClr val="bg1"/>
                </a:solidFill>
                <a:latin typeface="Arial" charset="0"/>
                <a:ea typeface="+mj-ea"/>
                <a:cs typeface="+mj-cs"/>
              </a:defRPr>
            </a:lvl1pPr>
            <a:lvl2pPr algn="ctr" rtl="0" eaLnBrk="1" fontAlgn="base" hangingPunct="1">
              <a:spcBef>
                <a:spcPct val="0"/>
              </a:spcBef>
              <a:spcAft>
                <a:spcPct val="0"/>
              </a:spcAft>
              <a:defRPr sz="4400">
                <a:solidFill>
                  <a:schemeClr val="bg1"/>
                </a:solidFill>
                <a:latin typeface="Arial" charset="0"/>
              </a:defRPr>
            </a:lvl2pPr>
            <a:lvl3pPr algn="ctr" rtl="0" eaLnBrk="1" fontAlgn="base" hangingPunct="1">
              <a:spcBef>
                <a:spcPct val="0"/>
              </a:spcBef>
              <a:spcAft>
                <a:spcPct val="0"/>
              </a:spcAft>
              <a:defRPr sz="4400">
                <a:solidFill>
                  <a:schemeClr val="bg1"/>
                </a:solidFill>
                <a:latin typeface="Arial" charset="0"/>
              </a:defRPr>
            </a:lvl3pPr>
            <a:lvl4pPr algn="ctr" rtl="0" eaLnBrk="1" fontAlgn="base" hangingPunct="1">
              <a:spcBef>
                <a:spcPct val="0"/>
              </a:spcBef>
              <a:spcAft>
                <a:spcPct val="0"/>
              </a:spcAft>
              <a:defRPr sz="4400">
                <a:solidFill>
                  <a:schemeClr val="bg1"/>
                </a:solidFill>
                <a:latin typeface="Arial" charset="0"/>
              </a:defRPr>
            </a:lvl4pPr>
            <a:lvl5pPr algn="ctr" rtl="0" eaLnBrk="1" fontAlgn="base" hangingPunct="1">
              <a:spcBef>
                <a:spcPct val="0"/>
              </a:spcBef>
              <a:spcAft>
                <a:spcPct val="0"/>
              </a:spcAft>
              <a:defRPr sz="4400">
                <a:solidFill>
                  <a:schemeClr val="bg1"/>
                </a:solidFill>
                <a:latin typeface="Arial" charset="0"/>
              </a:defRPr>
            </a:lvl5pPr>
            <a:lvl6pPr marL="457200" algn="ctr" rtl="0" eaLnBrk="1" fontAlgn="base" hangingPunct="1">
              <a:spcBef>
                <a:spcPct val="0"/>
              </a:spcBef>
              <a:spcAft>
                <a:spcPct val="0"/>
              </a:spcAft>
              <a:defRPr sz="4400">
                <a:solidFill>
                  <a:schemeClr val="bg1"/>
                </a:solidFill>
                <a:latin typeface="Arial" charset="0"/>
              </a:defRPr>
            </a:lvl6pPr>
            <a:lvl7pPr marL="914400" algn="ctr" rtl="0" eaLnBrk="1" fontAlgn="base" hangingPunct="1">
              <a:spcBef>
                <a:spcPct val="0"/>
              </a:spcBef>
              <a:spcAft>
                <a:spcPct val="0"/>
              </a:spcAft>
              <a:defRPr sz="4400">
                <a:solidFill>
                  <a:schemeClr val="bg1"/>
                </a:solidFill>
                <a:latin typeface="Arial" charset="0"/>
              </a:defRPr>
            </a:lvl7pPr>
            <a:lvl8pPr marL="1371600" algn="ctr" rtl="0" eaLnBrk="1" fontAlgn="base" hangingPunct="1">
              <a:spcBef>
                <a:spcPct val="0"/>
              </a:spcBef>
              <a:spcAft>
                <a:spcPct val="0"/>
              </a:spcAft>
              <a:defRPr sz="4400">
                <a:solidFill>
                  <a:schemeClr val="bg1"/>
                </a:solidFill>
                <a:latin typeface="Arial" charset="0"/>
              </a:defRPr>
            </a:lvl8pPr>
            <a:lvl9pPr marL="1828800" algn="ctr" rtl="0" eaLnBrk="1" fontAlgn="base" hangingPunct="1">
              <a:spcBef>
                <a:spcPct val="0"/>
              </a:spcBef>
              <a:spcAft>
                <a:spcPct val="0"/>
              </a:spcAft>
              <a:defRPr sz="4400">
                <a:solidFill>
                  <a:schemeClr val="bg1"/>
                </a:solidFill>
                <a:latin typeface="Arial" charset="0"/>
              </a:defRPr>
            </a:lvl9pPr>
          </a:lstStyle>
          <a:p>
            <a:r>
              <a:rPr lang="en-US" sz="2800" b="1" dirty="0" smtClean="0">
                <a:latin typeface="Calibri" panose="020F0502020204030204" pitchFamily="34" charset="0"/>
                <a:cs typeface="Calibri" panose="020F0502020204030204" pitchFamily="34" charset="0"/>
              </a:rPr>
              <a:t>Customer Engagement</a:t>
            </a:r>
            <a:endParaRPr lang="en-US" sz="2800" b="1" dirty="0">
              <a:latin typeface="Calibri" panose="020F0502020204030204" pitchFamily="34" charset="0"/>
              <a:cs typeface="Calibri" panose="020F0502020204030204" pitchFamily="34" charset="0"/>
            </a:endParaRPr>
          </a:p>
        </p:txBody>
      </p:sp>
      <p:sp>
        <p:nvSpPr>
          <p:cNvPr id="7" name="Text Placeholder 2"/>
          <p:cNvSpPr txBox="1">
            <a:spLocks/>
          </p:cNvSpPr>
          <p:nvPr/>
        </p:nvSpPr>
        <p:spPr bwMode="auto">
          <a:xfrm>
            <a:off x="6705600" y="1752600"/>
            <a:ext cx="4699000" cy="3962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Font typeface="Arial" charset="0"/>
              <a:buChar char="•"/>
              <a:defRPr sz="2400" kern="1200">
                <a:solidFill>
                  <a:srgbClr val="474C55"/>
                </a:solidFill>
                <a:latin typeface="Arial" charset="0"/>
                <a:ea typeface="+mn-ea"/>
                <a:cs typeface="+mn-cs"/>
              </a:defRPr>
            </a:lvl1pPr>
            <a:lvl2pPr marL="742950" indent="-285750" algn="l" rtl="0" eaLnBrk="1" fontAlgn="base" hangingPunct="1">
              <a:spcBef>
                <a:spcPct val="20000"/>
              </a:spcBef>
              <a:spcAft>
                <a:spcPct val="0"/>
              </a:spcAft>
              <a:buFont typeface="Arial" charset="0"/>
              <a:buChar char="•"/>
              <a:defRPr sz="2000" kern="1200">
                <a:solidFill>
                  <a:srgbClr val="474C55"/>
                </a:solidFill>
                <a:latin typeface="Arial" charset="0"/>
                <a:ea typeface="+mn-ea"/>
                <a:cs typeface="+mn-cs"/>
              </a:defRPr>
            </a:lvl2pPr>
            <a:lvl3pPr marL="1143000" indent="-228600" algn="l" rtl="0" eaLnBrk="1" fontAlgn="base" hangingPunct="1">
              <a:spcBef>
                <a:spcPct val="20000"/>
              </a:spcBef>
              <a:spcAft>
                <a:spcPct val="0"/>
              </a:spcAft>
              <a:buFont typeface="Arial" charset="0"/>
              <a:buChar char="•"/>
              <a:defRPr sz="2000" kern="1200">
                <a:solidFill>
                  <a:srgbClr val="474C55"/>
                </a:solidFill>
                <a:latin typeface="Arial" charset="0"/>
                <a:ea typeface="+mn-ea"/>
                <a:cs typeface="+mn-cs"/>
              </a:defRPr>
            </a:lvl3pPr>
            <a:lvl4pPr marL="1600200" indent="-228600" algn="l" rtl="0" eaLnBrk="1" fontAlgn="base" hangingPunct="1">
              <a:spcBef>
                <a:spcPct val="20000"/>
              </a:spcBef>
              <a:spcAft>
                <a:spcPct val="0"/>
              </a:spcAft>
              <a:buFont typeface="Arial" charset="0"/>
              <a:buChar char="•"/>
              <a:defRPr sz="2000" kern="1200">
                <a:solidFill>
                  <a:srgbClr val="474C55"/>
                </a:solidFill>
                <a:latin typeface="Arial" charset="0"/>
                <a:ea typeface="+mn-ea"/>
                <a:cs typeface="+mn-cs"/>
              </a:defRPr>
            </a:lvl4pPr>
            <a:lvl5pPr marL="2057400" indent="-228600" algn="l" rtl="0" eaLnBrk="1" fontAlgn="base" hangingPunct="1">
              <a:spcBef>
                <a:spcPct val="20000"/>
              </a:spcBef>
              <a:spcAft>
                <a:spcPct val="0"/>
              </a:spcAft>
              <a:buFont typeface="Arial" charset="0"/>
              <a:buChar char="•"/>
              <a:defRPr sz="2000" kern="1200">
                <a:solidFill>
                  <a:srgbClr val="474C55"/>
                </a:solidFill>
                <a:latin typeface="Arial"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0"/>
              </a:spcAft>
              <a:buFont typeface="Arial" panose="020B0604020202020204" pitchFamily="34" charset="0"/>
              <a:buChar char="•"/>
            </a:pPr>
            <a:r>
              <a:rPr lang="en-US" sz="1800" b="1" i="1" dirty="0" smtClean="0">
                <a:solidFill>
                  <a:srgbClr val="F7921E"/>
                </a:solidFill>
                <a:latin typeface="Calibri" panose="020F0502020204030204" pitchFamily="34" charset="0"/>
                <a:cs typeface="Calibri" panose="020F0502020204030204" pitchFamily="34" charset="0"/>
              </a:rPr>
              <a:t>45% </a:t>
            </a:r>
            <a:r>
              <a:rPr lang="en-US" sz="1800" dirty="0">
                <a:solidFill>
                  <a:schemeClr val="tx1"/>
                </a:solidFill>
                <a:latin typeface="Calibri" panose="020F0502020204030204" pitchFamily="34" charset="0"/>
                <a:cs typeface="Calibri" panose="020F0502020204030204" pitchFamily="34" charset="0"/>
              </a:rPr>
              <a:t>decrease in arrearages for known low-income </a:t>
            </a:r>
            <a:r>
              <a:rPr lang="en-US" sz="1800" dirty="0" smtClean="0">
                <a:solidFill>
                  <a:schemeClr val="tx1"/>
                </a:solidFill>
                <a:latin typeface="Calibri" panose="020F0502020204030204" pitchFamily="34" charset="0"/>
                <a:cs typeface="Calibri" panose="020F0502020204030204" pitchFamily="34" charset="0"/>
              </a:rPr>
              <a:t>customers since March</a:t>
            </a:r>
            <a:endParaRPr lang="en-US" sz="1800" dirty="0">
              <a:solidFill>
                <a:schemeClr val="tx1"/>
              </a:solidFill>
              <a:latin typeface="Calibri" panose="020F0502020204030204" pitchFamily="34" charset="0"/>
              <a:cs typeface="Calibri" panose="020F0502020204030204" pitchFamily="34" charset="0"/>
            </a:endParaRPr>
          </a:p>
          <a:p>
            <a:pPr>
              <a:spcAft>
                <a:spcPts val="0"/>
              </a:spcAft>
            </a:pPr>
            <a:r>
              <a:rPr lang="en-US" sz="1800" b="1" i="1" dirty="0" smtClean="0">
                <a:solidFill>
                  <a:srgbClr val="F7921E"/>
                </a:solidFill>
                <a:latin typeface="Calibri" panose="020F0502020204030204" pitchFamily="34" charset="0"/>
                <a:cs typeface="Calibri" panose="020F0502020204030204" pitchFamily="34" charset="0"/>
              </a:rPr>
              <a:t>28K </a:t>
            </a:r>
            <a:r>
              <a:rPr lang="en-US" sz="1800" dirty="0">
                <a:solidFill>
                  <a:schemeClr val="tx1"/>
                </a:solidFill>
                <a:latin typeface="Calibri" panose="020F0502020204030204" pitchFamily="34" charset="0"/>
                <a:cs typeface="Calibri" panose="020F0502020204030204" pitchFamily="34" charset="0"/>
              </a:rPr>
              <a:t>customers </a:t>
            </a:r>
            <a:r>
              <a:rPr lang="en-US" sz="1800" dirty="0" smtClean="0">
                <a:solidFill>
                  <a:schemeClr val="tx1"/>
                </a:solidFill>
                <a:latin typeface="Calibri" panose="020F0502020204030204" pitchFamily="34" charset="0"/>
                <a:cs typeface="Calibri" panose="020F0502020204030204" pitchFamily="34" charset="0"/>
              </a:rPr>
              <a:t>have received </a:t>
            </a:r>
            <a:r>
              <a:rPr lang="en-US" sz="1800" dirty="0">
                <a:solidFill>
                  <a:schemeClr val="tx1"/>
                </a:solidFill>
                <a:latin typeface="Calibri" panose="020F0502020204030204" pitchFamily="34" charset="0"/>
                <a:cs typeface="Calibri" panose="020F0502020204030204" pitchFamily="34" charset="0"/>
              </a:rPr>
              <a:t>assistance </a:t>
            </a:r>
            <a:r>
              <a:rPr lang="en-US" sz="1800" dirty="0" smtClean="0">
                <a:solidFill>
                  <a:schemeClr val="tx1"/>
                </a:solidFill>
                <a:latin typeface="Calibri" panose="020F0502020204030204" pitchFamily="34" charset="0"/>
                <a:cs typeface="Calibri" panose="020F0502020204030204" pitchFamily="34" charset="0"/>
              </a:rPr>
              <a:t>YTD through June 2021 (38% higher than 2019)</a:t>
            </a:r>
          </a:p>
          <a:p>
            <a:pPr>
              <a:spcAft>
                <a:spcPts val="0"/>
              </a:spcAft>
            </a:pPr>
            <a:r>
              <a:rPr lang="en-US" sz="1800" b="1" i="1" dirty="0" smtClean="0">
                <a:solidFill>
                  <a:srgbClr val="F7921E"/>
                </a:solidFill>
                <a:latin typeface="Calibri" panose="020F0502020204030204" pitchFamily="34" charset="0"/>
                <a:cs typeface="Calibri" panose="020F0502020204030204" pitchFamily="34" charset="0"/>
              </a:rPr>
              <a:t>29K</a:t>
            </a:r>
            <a:r>
              <a:rPr lang="en-US" sz="1800" dirty="0" smtClean="0">
                <a:solidFill>
                  <a:schemeClr val="tx1"/>
                </a:solidFill>
                <a:latin typeface="Calibri" panose="020F0502020204030204" pitchFamily="34" charset="0"/>
                <a:cs typeface="Calibri" panose="020F0502020204030204" pitchFamily="34" charset="0"/>
              </a:rPr>
              <a:t> payment arrangements started YTD</a:t>
            </a:r>
            <a:endParaRPr lang="en-US" sz="1800" dirty="0">
              <a:solidFill>
                <a:schemeClr val="tx1"/>
              </a:solidFill>
              <a:latin typeface="Calibri" panose="020F0502020204030204" pitchFamily="34" charset="0"/>
              <a:cs typeface="Calibri" panose="020F0502020204030204" pitchFamily="34" charset="0"/>
            </a:endParaRPr>
          </a:p>
          <a:p>
            <a:pPr>
              <a:spcAft>
                <a:spcPts val="0"/>
              </a:spcAft>
            </a:pPr>
            <a:r>
              <a:rPr lang="en-US" sz="1800" b="1" i="1" dirty="0">
                <a:solidFill>
                  <a:srgbClr val="F7921E"/>
                </a:solidFill>
                <a:latin typeface="Calibri" panose="020F0502020204030204" pitchFamily="34" charset="0"/>
                <a:cs typeface="Calibri" panose="020F0502020204030204" pitchFamily="34" charset="0"/>
              </a:rPr>
              <a:t>14% </a:t>
            </a:r>
            <a:r>
              <a:rPr lang="en-US" sz="1800" dirty="0" smtClean="0">
                <a:solidFill>
                  <a:schemeClr val="tx1"/>
                </a:solidFill>
                <a:latin typeface="Calibri" panose="020F0502020204030204" pitchFamily="34" charset="0"/>
                <a:cs typeface="Calibri" panose="020F0502020204030204" pitchFamily="34" charset="0"/>
              </a:rPr>
              <a:t>decrease in average past due balance for residential customers since March</a:t>
            </a:r>
          </a:p>
          <a:p>
            <a:pPr>
              <a:spcAft>
                <a:spcPts val="0"/>
              </a:spcAft>
            </a:pPr>
            <a:r>
              <a:rPr lang="en-US" sz="1800" b="1" i="1" dirty="0">
                <a:solidFill>
                  <a:srgbClr val="F7921E"/>
                </a:solidFill>
                <a:latin typeface="Calibri" panose="020F0502020204030204" pitchFamily="34" charset="0"/>
                <a:cs typeface="Calibri" panose="020F0502020204030204" pitchFamily="34" charset="0"/>
              </a:rPr>
              <a:t>#1 in JD </a:t>
            </a:r>
            <a:r>
              <a:rPr lang="en-US" sz="1800" b="1" i="1" dirty="0" smtClean="0">
                <a:solidFill>
                  <a:srgbClr val="F7921E"/>
                </a:solidFill>
                <a:latin typeface="Calibri" panose="020F0502020204030204" pitchFamily="34" charset="0"/>
                <a:cs typeface="Calibri" panose="020F0502020204030204" pitchFamily="34" charset="0"/>
              </a:rPr>
              <a:t>Power West Large </a:t>
            </a:r>
            <a:r>
              <a:rPr lang="en-US" sz="1800" dirty="0" smtClean="0">
                <a:solidFill>
                  <a:schemeClr val="tx1"/>
                </a:solidFill>
                <a:latin typeface="Calibri" panose="020F0502020204030204" pitchFamily="34" charset="0"/>
                <a:cs typeface="Calibri" panose="020F0502020204030204" pitchFamily="34" charset="0"/>
              </a:rPr>
              <a:t>for awareness of assistance programs in wave 2 2021</a:t>
            </a:r>
          </a:p>
          <a:p>
            <a:pPr marL="0" indent="0">
              <a:spcAft>
                <a:spcPts val="0"/>
              </a:spcAft>
              <a:buNone/>
            </a:pPr>
            <a:endParaRPr lang="en-US" sz="1800" dirty="0" smtClean="0">
              <a:solidFill>
                <a:schemeClr val="tx1"/>
              </a:solidFill>
              <a:latin typeface="Calibri" panose="020F0502020204030204" pitchFamily="34" charset="0"/>
              <a:cs typeface="Calibri" panose="020F0502020204030204" pitchFamily="34" charset="0"/>
            </a:endParaRPr>
          </a:p>
        </p:txBody>
      </p:sp>
      <p:sp>
        <p:nvSpPr>
          <p:cNvPr id="8" name="Title 1"/>
          <p:cNvSpPr txBox="1">
            <a:spLocks/>
          </p:cNvSpPr>
          <p:nvPr/>
        </p:nvSpPr>
        <p:spPr>
          <a:xfrm>
            <a:off x="6705600" y="1219200"/>
            <a:ext cx="4679950" cy="533400"/>
          </a:xfrm>
          <a:prstGeom prst="rect">
            <a:avLst/>
          </a:prstGeom>
          <a:solidFill>
            <a:schemeClr val="accent1">
              <a:lumMod val="75000"/>
            </a:schemeClr>
          </a:solidFill>
        </p:spPr>
        <p:txBody>
          <a:bodyPr>
            <a:normAutofit/>
          </a:bodyPr>
          <a:lstStyle>
            <a:lvl1pPr algn="ctr" rtl="0" eaLnBrk="1" fontAlgn="base" hangingPunct="1">
              <a:spcBef>
                <a:spcPct val="0"/>
              </a:spcBef>
              <a:spcAft>
                <a:spcPct val="0"/>
              </a:spcAft>
              <a:defRPr sz="4400" kern="1200">
                <a:solidFill>
                  <a:schemeClr val="bg1"/>
                </a:solidFill>
                <a:latin typeface="Arial" charset="0"/>
                <a:ea typeface="+mj-ea"/>
                <a:cs typeface="+mj-cs"/>
              </a:defRPr>
            </a:lvl1pPr>
            <a:lvl2pPr algn="ctr" rtl="0" eaLnBrk="1" fontAlgn="base" hangingPunct="1">
              <a:spcBef>
                <a:spcPct val="0"/>
              </a:spcBef>
              <a:spcAft>
                <a:spcPct val="0"/>
              </a:spcAft>
              <a:defRPr sz="4400">
                <a:solidFill>
                  <a:schemeClr val="bg1"/>
                </a:solidFill>
                <a:latin typeface="Arial" charset="0"/>
              </a:defRPr>
            </a:lvl2pPr>
            <a:lvl3pPr algn="ctr" rtl="0" eaLnBrk="1" fontAlgn="base" hangingPunct="1">
              <a:spcBef>
                <a:spcPct val="0"/>
              </a:spcBef>
              <a:spcAft>
                <a:spcPct val="0"/>
              </a:spcAft>
              <a:defRPr sz="4400">
                <a:solidFill>
                  <a:schemeClr val="bg1"/>
                </a:solidFill>
                <a:latin typeface="Arial" charset="0"/>
              </a:defRPr>
            </a:lvl3pPr>
            <a:lvl4pPr algn="ctr" rtl="0" eaLnBrk="1" fontAlgn="base" hangingPunct="1">
              <a:spcBef>
                <a:spcPct val="0"/>
              </a:spcBef>
              <a:spcAft>
                <a:spcPct val="0"/>
              </a:spcAft>
              <a:defRPr sz="4400">
                <a:solidFill>
                  <a:schemeClr val="bg1"/>
                </a:solidFill>
                <a:latin typeface="Arial" charset="0"/>
              </a:defRPr>
            </a:lvl4pPr>
            <a:lvl5pPr algn="ctr" rtl="0" eaLnBrk="1" fontAlgn="base" hangingPunct="1">
              <a:spcBef>
                <a:spcPct val="0"/>
              </a:spcBef>
              <a:spcAft>
                <a:spcPct val="0"/>
              </a:spcAft>
              <a:defRPr sz="4400">
                <a:solidFill>
                  <a:schemeClr val="bg1"/>
                </a:solidFill>
                <a:latin typeface="Arial" charset="0"/>
              </a:defRPr>
            </a:lvl5pPr>
            <a:lvl6pPr marL="457200" algn="ctr" rtl="0" eaLnBrk="1" fontAlgn="base" hangingPunct="1">
              <a:spcBef>
                <a:spcPct val="0"/>
              </a:spcBef>
              <a:spcAft>
                <a:spcPct val="0"/>
              </a:spcAft>
              <a:defRPr sz="4400">
                <a:solidFill>
                  <a:schemeClr val="bg1"/>
                </a:solidFill>
                <a:latin typeface="Arial" charset="0"/>
              </a:defRPr>
            </a:lvl6pPr>
            <a:lvl7pPr marL="914400" algn="ctr" rtl="0" eaLnBrk="1" fontAlgn="base" hangingPunct="1">
              <a:spcBef>
                <a:spcPct val="0"/>
              </a:spcBef>
              <a:spcAft>
                <a:spcPct val="0"/>
              </a:spcAft>
              <a:defRPr sz="4400">
                <a:solidFill>
                  <a:schemeClr val="bg1"/>
                </a:solidFill>
                <a:latin typeface="Arial" charset="0"/>
              </a:defRPr>
            </a:lvl7pPr>
            <a:lvl8pPr marL="1371600" algn="ctr" rtl="0" eaLnBrk="1" fontAlgn="base" hangingPunct="1">
              <a:spcBef>
                <a:spcPct val="0"/>
              </a:spcBef>
              <a:spcAft>
                <a:spcPct val="0"/>
              </a:spcAft>
              <a:defRPr sz="4400">
                <a:solidFill>
                  <a:schemeClr val="bg1"/>
                </a:solidFill>
                <a:latin typeface="Arial" charset="0"/>
              </a:defRPr>
            </a:lvl8pPr>
            <a:lvl9pPr marL="1828800" algn="ctr" rtl="0" eaLnBrk="1" fontAlgn="base" hangingPunct="1">
              <a:spcBef>
                <a:spcPct val="0"/>
              </a:spcBef>
              <a:spcAft>
                <a:spcPct val="0"/>
              </a:spcAft>
              <a:defRPr sz="4400">
                <a:solidFill>
                  <a:schemeClr val="bg1"/>
                </a:solidFill>
                <a:latin typeface="Arial" charset="0"/>
              </a:defRPr>
            </a:lvl9pPr>
          </a:lstStyle>
          <a:p>
            <a:r>
              <a:rPr lang="en-US" sz="2800" b="1" dirty="0" smtClean="0">
                <a:latin typeface="Calibri" panose="020F0502020204030204" pitchFamily="34" charset="0"/>
                <a:cs typeface="Calibri" panose="020F0502020204030204" pitchFamily="34" charset="0"/>
              </a:rPr>
              <a:t>Results</a:t>
            </a:r>
            <a:endParaRPr lang="en-US" sz="2800" b="1" dirty="0">
              <a:latin typeface="Calibri" panose="020F0502020204030204" pitchFamily="34" charset="0"/>
              <a:cs typeface="Calibri" panose="020F0502020204030204" pitchFamily="34" charset="0"/>
            </a:endParaRPr>
          </a:p>
        </p:txBody>
      </p:sp>
      <p:sp>
        <p:nvSpPr>
          <p:cNvPr id="9" name="Oval Callout 8"/>
          <p:cNvSpPr/>
          <p:nvPr/>
        </p:nvSpPr>
        <p:spPr>
          <a:xfrm>
            <a:off x="533400" y="4800600"/>
            <a:ext cx="4724400" cy="1010483"/>
          </a:xfrm>
          <a:prstGeom prst="wedgeEllipseCallout">
            <a:avLst>
              <a:gd name="adj1" fmla="val -42002"/>
              <a:gd name="adj2" fmla="val 58729"/>
            </a:avLst>
          </a:prstGeom>
          <a:solidFill>
            <a:srgbClr val="EEC28D"/>
          </a:solidFill>
          <a:ln>
            <a:solidFill>
              <a:srgbClr val="E45D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tx1"/>
                </a:solidFill>
                <a:latin typeface="Calibri" panose="020F0502020204030204" pitchFamily="34" charset="0"/>
                <a:cs typeface="Calibri" panose="020F0502020204030204" pitchFamily="34" charset="0"/>
              </a:rPr>
              <a:t>“I have never had a company be so proactive in keeping communication open and providing options to customers.”</a:t>
            </a:r>
            <a:endParaRPr lang="en-US" sz="1400" b="1" dirty="0">
              <a:solidFill>
                <a:schemeClr val="tx1"/>
              </a:solidFill>
              <a:latin typeface="Calibri" panose="020F0502020204030204" pitchFamily="34" charset="0"/>
              <a:cs typeface="Calibri" panose="020F0502020204030204" pitchFamily="34" charset="0"/>
            </a:endParaRPr>
          </a:p>
        </p:txBody>
      </p:sp>
      <p:sp>
        <p:nvSpPr>
          <p:cNvPr id="10" name="Oval Callout 9"/>
          <p:cNvSpPr/>
          <p:nvPr/>
        </p:nvSpPr>
        <p:spPr>
          <a:xfrm>
            <a:off x="5689600" y="4895434"/>
            <a:ext cx="5715000" cy="1371599"/>
          </a:xfrm>
          <a:prstGeom prst="wedgeEllipseCallout">
            <a:avLst>
              <a:gd name="adj1" fmla="val 23681"/>
              <a:gd name="adj2" fmla="val 65278"/>
            </a:avLst>
          </a:prstGeom>
          <a:solidFill>
            <a:srgbClr val="EEC28D"/>
          </a:solidFill>
          <a:ln>
            <a:solidFill>
              <a:srgbClr val="E45D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tx1"/>
                </a:solidFill>
                <a:latin typeface="Calibri" panose="020F0502020204030204" pitchFamily="34" charset="0"/>
                <a:cs typeface="Calibri" panose="020F0502020204030204" pitchFamily="34" charset="0"/>
              </a:rPr>
              <a:t>“I wasn’t aware of payment plans or energy assistance.  I’ve never been late on my bills before.  We are back to work now and getting caught up, but it’s nice to know that these programs are there for customers who are struggling.”</a:t>
            </a:r>
            <a:endParaRPr lang="en-US" sz="1400" b="1" dirty="0">
              <a:solidFill>
                <a:schemeClr val="tx1"/>
              </a:solidFill>
              <a:latin typeface="Calibri" panose="020F0502020204030204" pitchFamily="34" charset="0"/>
              <a:cs typeface="Calibri" panose="020F0502020204030204" pitchFamily="34" charset="0"/>
            </a:endParaRPr>
          </a:p>
        </p:txBody>
      </p:sp>
      <p:sp>
        <p:nvSpPr>
          <p:cNvPr id="11" name="TextBox 10"/>
          <p:cNvSpPr txBox="1"/>
          <p:nvPr/>
        </p:nvSpPr>
        <p:spPr>
          <a:xfrm>
            <a:off x="304800" y="4267200"/>
            <a:ext cx="3657600" cy="369332"/>
          </a:xfrm>
          <a:prstGeom prst="rect">
            <a:avLst/>
          </a:prstGeom>
          <a:noFill/>
        </p:spPr>
        <p:txBody>
          <a:bodyPr wrap="square" rtlCol="0">
            <a:spAutoFit/>
          </a:bodyPr>
          <a:lstStyle/>
          <a:p>
            <a:r>
              <a:rPr lang="en-US" dirty="0" smtClean="0"/>
              <a:t>Customer Comments:</a:t>
            </a:r>
            <a:endParaRPr lang="en-US" dirty="0"/>
          </a:p>
        </p:txBody>
      </p:sp>
    </p:spTree>
    <p:extLst>
      <p:ext uri="{BB962C8B-B14F-4D97-AF65-F5344CB8AC3E}">
        <p14:creationId xmlns:p14="http://schemas.microsoft.com/office/powerpoint/2010/main" val="32467035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Calibri" panose="020F0502020204030204" pitchFamily="34" charset="0"/>
                <a:cs typeface="Calibri" panose="020F0502020204030204" pitchFamily="34" charset="0"/>
              </a:rPr>
              <a:t>Other Triumphs/Losses </a:t>
            </a:r>
            <a:endParaRPr lang="en-US" b="1" dirty="0">
              <a:latin typeface="Calibri" panose="020F0502020204030204" pitchFamily="34" charset="0"/>
              <a:cs typeface="Calibri" panose="020F0502020204030204" pitchFamily="34" charset="0"/>
            </a:endParaRPr>
          </a:p>
        </p:txBody>
      </p:sp>
      <p:sp>
        <p:nvSpPr>
          <p:cNvPr id="3" name="Text Placeholder 2"/>
          <p:cNvSpPr>
            <a:spLocks noGrp="1"/>
          </p:cNvSpPr>
          <p:nvPr>
            <p:ph type="body" sz="quarter" idx="11"/>
          </p:nvPr>
        </p:nvSpPr>
        <p:spPr>
          <a:xfrm>
            <a:off x="841375" y="1752600"/>
            <a:ext cx="4816475" cy="4419600"/>
          </a:xfrm>
        </p:spPr>
        <p:txBody>
          <a:bodyPr>
            <a:normAutofit lnSpcReduction="10000"/>
          </a:bodyPr>
          <a:lstStyle/>
          <a:p>
            <a:pPr>
              <a:spcAft>
                <a:spcPts val="0"/>
              </a:spcAft>
            </a:pPr>
            <a:r>
              <a:rPr lang="en-US" sz="1800" dirty="0" smtClean="0">
                <a:latin typeface="Calibri" panose="020F0502020204030204" pitchFamily="34" charset="0"/>
                <a:cs typeface="Calibri" panose="020F0502020204030204" pitchFamily="34" charset="0"/>
              </a:rPr>
              <a:t>Page views of our translated pages for Energy Assistance </a:t>
            </a:r>
            <a:r>
              <a:rPr lang="en-US" sz="1800" dirty="0" smtClean="0">
                <a:latin typeface="Calibri" panose="020F0502020204030204" pitchFamily="34" charset="0"/>
                <a:cs typeface="Calibri" panose="020F0502020204030204" pitchFamily="34" charset="0"/>
              </a:rPr>
              <a:t>up since June launch: </a:t>
            </a:r>
            <a:r>
              <a:rPr lang="en-US" sz="1800" b="1" i="1" dirty="0" smtClean="0">
                <a:solidFill>
                  <a:srgbClr val="F7921E"/>
                </a:solidFill>
                <a:latin typeface="Calibri" panose="020F0502020204030204" pitchFamily="34" charset="0"/>
                <a:cs typeface="Calibri" panose="020F0502020204030204" pitchFamily="34" charset="0"/>
              </a:rPr>
              <a:t>220% </a:t>
            </a:r>
            <a:endParaRPr lang="en-US" sz="1800" b="1" i="1" dirty="0">
              <a:solidFill>
                <a:srgbClr val="F7921E"/>
              </a:solidFill>
              <a:latin typeface="Calibri" panose="020F0502020204030204" pitchFamily="34" charset="0"/>
              <a:cs typeface="Calibri" panose="020F0502020204030204" pitchFamily="34" charset="0"/>
            </a:endParaRPr>
          </a:p>
          <a:p>
            <a:pPr>
              <a:spcAft>
                <a:spcPts val="0"/>
              </a:spcAft>
            </a:pPr>
            <a:r>
              <a:rPr lang="en-US" sz="1800" dirty="0">
                <a:latin typeface="Calibri" panose="020F0502020204030204" pitchFamily="34" charset="0"/>
                <a:cs typeface="Calibri" panose="020F0502020204030204" pitchFamily="34" charset="0"/>
              </a:rPr>
              <a:t>During that same </a:t>
            </a:r>
            <a:r>
              <a:rPr lang="en-US" sz="1800" dirty="0" smtClean="0">
                <a:latin typeface="Calibri" panose="020F0502020204030204" pitchFamily="34" charset="0"/>
                <a:cs typeface="Calibri" panose="020F0502020204030204" pitchFamily="34" charset="0"/>
              </a:rPr>
              <a:t>timeframe the percentage of page views </a:t>
            </a:r>
            <a:r>
              <a:rPr lang="en-US" sz="1800" dirty="0">
                <a:latin typeface="Calibri" panose="020F0502020204030204" pitchFamily="34" charset="0"/>
                <a:cs typeface="Calibri" panose="020F0502020204030204" pitchFamily="34" charset="0"/>
              </a:rPr>
              <a:t>for the English COVID Bill Assistance web pages were with a browser language setting other than </a:t>
            </a:r>
            <a:r>
              <a:rPr lang="en-US" sz="1800" dirty="0" smtClean="0">
                <a:latin typeface="Calibri" panose="020F0502020204030204" pitchFamily="34" charset="0"/>
                <a:cs typeface="Calibri" panose="020F0502020204030204" pitchFamily="34" charset="0"/>
              </a:rPr>
              <a:t>English increased: </a:t>
            </a:r>
            <a:r>
              <a:rPr lang="en-US" sz="1800" b="1" i="1" dirty="0">
                <a:solidFill>
                  <a:srgbClr val="F7921E"/>
                </a:solidFill>
                <a:latin typeface="Calibri" panose="020F0502020204030204" pitchFamily="34" charset="0"/>
                <a:cs typeface="Calibri" panose="020F0502020204030204" pitchFamily="34" charset="0"/>
              </a:rPr>
              <a:t>up 460%</a:t>
            </a:r>
            <a:r>
              <a:rPr lang="en-US" sz="1800" b="1" i="1" dirty="0">
                <a:solidFill>
                  <a:srgbClr val="F7921E"/>
                </a:solidFill>
                <a:latin typeface="Calibri" panose="020F0502020204030204" pitchFamily="34" charset="0"/>
                <a:cs typeface="Calibri" panose="020F0502020204030204" pitchFamily="34" charset="0"/>
              </a:rPr>
              <a:t> </a:t>
            </a:r>
            <a:endParaRPr lang="en-US" sz="1800" b="1" i="1" dirty="0" smtClean="0">
              <a:solidFill>
                <a:srgbClr val="F7921E"/>
              </a:solidFill>
              <a:latin typeface="Calibri" panose="020F0502020204030204" pitchFamily="34" charset="0"/>
              <a:cs typeface="Calibri" panose="020F0502020204030204" pitchFamily="34" charset="0"/>
            </a:endParaRPr>
          </a:p>
          <a:p>
            <a:pPr>
              <a:spcAft>
                <a:spcPts val="0"/>
              </a:spcAft>
            </a:pPr>
            <a:r>
              <a:rPr lang="en-US" sz="1800" dirty="0" smtClean="0">
                <a:solidFill>
                  <a:schemeClr val="tx1"/>
                </a:solidFill>
                <a:latin typeface="Calibri" panose="020F0502020204030204" pitchFamily="34" charset="0"/>
                <a:cs typeface="Calibri" panose="020F0502020204030204" pitchFamily="34" charset="0"/>
              </a:rPr>
              <a:t>Field visits are positive with many customers indicating that they intend on setting up payment plans for their past due bills </a:t>
            </a:r>
          </a:p>
          <a:p>
            <a:pPr>
              <a:spcAft>
                <a:spcPts val="0"/>
              </a:spcAft>
            </a:pPr>
            <a:r>
              <a:rPr lang="en-US" sz="1800" dirty="0" smtClean="0">
                <a:solidFill>
                  <a:schemeClr val="tx1"/>
                </a:solidFill>
                <a:latin typeface="Calibri" panose="020F0502020204030204" pitchFamily="34" charset="0"/>
                <a:cs typeface="Calibri" panose="020F0502020204030204" pitchFamily="34" charset="0"/>
              </a:rPr>
              <a:t>COVID Bill Assistance has distributed over </a:t>
            </a:r>
            <a:r>
              <a:rPr lang="en-US" sz="1800" b="1" i="1" dirty="0">
                <a:solidFill>
                  <a:srgbClr val="F7921E"/>
                </a:solidFill>
                <a:latin typeface="Calibri" panose="020F0502020204030204" pitchFamily="34" charset="0"/>
                <a:cs typeface="Calibri" panose="020F0502020204030204" pitchFamily="34" charset="0"/>
              </a:rPr>
              <a:t>$11.4M </a:t>
            </a:r>
            <a:r>
              <a:rPr lang="en-US" sz="1800" dirty="0" smtClean="0">
                <a:solidFill>
                  <a:schemeClr val="tx1"/>
                </a:solidFill>
                <a:latin typeface="Calibri" panose="020F0502020204030204" pitchFamily="34" charset="0"/>
                <a:cs typeface="Calibri" panose="020F0502020204030204" pitchFamily="34" charset="0"/>
              </a:rPr>
              <a:t>through the auto-enrollment process and applications through the Energy Portal </a:t>
            </a:r>
          </a:p>
          <a:p>
            <a:pPr>
              <a:spcAft>
                <a:spcPts val="0"/>
              </a:spcAft>
            </a:pPr>
            <a:r>
              <a:rPr lang="en-US" sz="1800" dirty="0" smtClean="0">
                <a:solidFill>
                  <a:schemeClr val="tx1"/>
                </a:solidFill>
                <a:latin typeface="Calibri" panose="020F0502020204030204" pitchFamily="34" charset="0"/>
                <a:cs typeface="Calibri" panose="020F0502020204030204" pitchFamily="34" charset="0"/>
              </a:rPr>
              <a:t>We are planning another auto-enrollment for known low-income customers in early September </a:t>
            </a:r>
            <a:endParaRPr lang="en-US" sz="1800" dirty="0">
              <a:solidFill>
                <a:schemeClr val="tx1"/>
              </a:solidFill>
              <a:latin typeface="Calibri" panose="020F0502020204030204" pitchFamily="34" charset="0"/>
              <a:cs typeface="Calibri" panose="020F0502020204030204" pitchFamily="34" charset="0"/>
            </a:endParaRPr>
          </a:p>
          <a:p>
            <a:pPr>
              <a:spcAft>
                <a:spcPts val="0"/>
              </a:spcAft>
            </a:pPr>
            <a:endParaRPr lang="en-US" sz="1800" b="1" i="1" dirty="0">
              <a:solidFill>
                <a:srgbClr val="F7921E"/>
              </a:solidFill>
              <a:latin typeface="Calibri" panose="020F0502020204030204" pitchFamily="34" charset="0"/>
              <a:cs typeface="Calibri" panose="020F0502020204030204" pitchFamily="34" charset="0"/>
            </a:endParaRPr>
          </a:p>
          <a:p>
            <a:pPr>
              <a:spcAft>
                <a:spcPts val="0"/>
              </a:spcAft>
            </a:pPr>
            <a:endParaRPr lang="en-US" sz="1800" dirty="0">
              <a:solidFill>
                <a:schemeClr val="tx1"/>
              </a:solidFill>
              <a:latin typeface="Calibri" panose="020F0502020204030204" pitchFamily="34" charset="0"/>
              <a:cs typeface="Calibri" panose="020F0502020204030204" pitchFamily="34" charset="0"/>
            </a:endParaRPr>
          </a:p>
          <a:p>
            <a:pPr marL="1371600" lvl="3" indent="0">
              <a:spcAft>
                <a:spcPts val="0"/>
              </a:spcAft>
              <a:buNone/>
            </a:pPr>
            <a:endParaRPr lang="en-US" sz="1800" b="1" i="1" dirty="0" smtClean="0">
              <a:solidFill>
                <a:srgbClr val="F7921E"/>
              </a:solidFill>
              <a:latin typeface="Calibri" panose="020F0502020204030204" pitchFamily="34" charset="0"/>
              <a:cs typeface="Calibri" panose="020F0502020204030204" pitchFamily="34" charset="0"/>
            </a:endParaRPr>
          </a:p>
          <a:p>
            <a:pPr marL="0" indent="0">
              <a:spcAft>
                <a:spcPts val="0"/>
              </a:spcAft>
              <a:buNone/>
            </a:pPr>
            <a:endParaRPr lang="en-US" sz="1800" dirty="0">
              <a:latin typeface="Calibri" panose="020F0502020204030204" pitchFamily="34" charset="0"/>
              <a:cs typeface="Calibri" panose="020F0502020204030204" pitchFamily="34" charset="0"/>
            </a:endParaRPr>
          </a:p>
        </p:txBody>
      </p:sp>
      <p:sp>
        <p:nvSpPr>
          <p:cNvPr id="6" name="Title 1"/>
          <p:cNvSpPr txBox="1">
            <a:spLocks/>
          </p:cNvSpPr>
          <p:nvPr/>
        </p:nvSpPr>
        <p:spPr>
          <a:xfrm>
            <a:off x="838200" y="1219200"/>
            <a:ext cx="4419600" cy="533400"/>
          </a:xfrm>
          <a:prstGeom prst="rect">
            <a:avLst/>
          </a:prstGeom>
          <a:solidFill>
            <a:schemeClr val="accent1">
              <a:lumMod val="75000"/>
            </a:schemeClr>
          </a:solidFill>
        </p:spPr>
        <p:txBody>
          <a:bodyPr>
            <a:normAutofit/>
          </a:bodyPr>
          <a:lstStyle>
            <a:lvl1pPr algn="ctr" rtl="0" eaLnBrk="1" fontAlgn="base" hangingPunct="1">
              <a:spcBef>
                <a:spcPct val="0"/>
              </a:spcBef>
              <a:spcAft>
                <a:spcPct val="0"/>
              </a:spcAft>
              <a:defRPr sz="4400" kern="1200">
                <a:solidFill>
                  <a:schemeClr val="bg1"/>
                </a:solidFill>
                <a:latin typeface="Arial" charset="0"/>
                <a:ea typeface="+mj-ea"/>
                <a:cs typeface="+mj-cs"/>
              </a:defRPr>
            </a:lvl1pPr>
            <a:lvl2pPr algn="ctr" rtl="0" eaLnBrk="1" fontAlgn="base" hangingPunct="1">
              <a:spcBef>
                <a:spcPct val="0"/>
              </a:spcBef>
              <a:spcAft>
                <a:spcPct val="0"/>
              </a:spcAft>
              <a:defRPr sz="4400">
                <a:solidFill>
                  <a:schemeClr val="bg1"/>
                </a:solidFill>
                <a:latin typeface="Arial" charset="0"/>
              </a:defRPr>
            </a:lvl2pPr>
            <a:lvl3pPr algn="ctr" rtl="0" eaLnBrk="1" fontAlgn="base" hangingPunct="1">
              <a:spcBef>
                <a:spcPct val="0"/>
              </a:spcBef>
              <a:spcAft>
                <a:spcPct val="0"/>
              </a:spcAft>
              <a:defRPr sz="4400">
                <a:solidFill>
                  <a:schemeClr val="bg1"/>
                </a:solidFill>
                <a:latin typeface="Arial" charset="0"/>
              </a:defRPr>
            </a:lvl3pPr>
            <a:lvl4pPr algn="ctr" rtl="0" eaLnBrk="1" fontAlgn="base" hangingPunct="1">
              <a:spcBef>
                <a:spcPct val="0"/>
              </a:spcBef>
              <a:spcAft>
                <a:spcPct val="0"/>
              </a:spcAft>
              <a:defRPr sz="4400">
                <a:solidFill>
                  <a:schemeClr val="bg1"/>
                </a:solidFill>
                <a:latin typeface="Arial" charset="0"/>
              </a:defRPr>
            </a:lvl4pPr>
            <a:lvl5pPr algn="ctr" rtl="0" eaLnBrk="1" fontAlgn="base" hangingPunct="1">
              <a:spcBef>
                <a:spcPct val="0"/>
              </a:spcBef>
              <a:spcAft>
                <a:spcPct val="0"/>
              </a:spcAft>
              <a:defRPr sz="4400">
                <a:solidFill>
                  <a:schemeClr val="bg1"/>
                </a:solidFill>
                <a:latin typeface="Arial" charset="0"/>
              </a:defRPr>
            </a:lvl5pPr>
            <a:lvl6pPr marL="457200" algn="ctr" rtl="0" eaLnBrk="1" fontAlgn="base" hangingPunct="1">
              <a:spcBef>
                <a:spcPct val="0"/>
              </a:spcBef>
              <a:spcAft>
                <a:spcPct val="0"/>
              </a:spcAft>
              <a:defRPr sz="4400">
                <a:solidFill>
                  <a:schemeClr val="bg1"/>
                </a:solidFill>
                <a:latin typeface="Arial" charset="0"/>
              </a:defRPr>
            </a:lvl6pPr>
            <a:lvl7pPr marL="914400" algn="ctr" rtl="0" eaLnBrk="1" fontAlgn="base" hangingPunct="1">
              <a:spcBef>
                <a:spcPct val="0"/>
              </a:spcBef>
              <a:spcAft>
                <a:spcPct val="0"/>
              </a:spcAft>
              <a:defRPr sz="4400">
                <a:solidFill>
                  <a:schemeClr val="bg1"/>
                </a:solidFill>
                <a:latin typeface="Arial" charset="0"/>
              </a:defRPr>
            </a:lvl7pPr>
            <a:lvl8pPr marL="1371600" algn="ctr" rtl="0" eaLnBrk="1" fontAlgn="base" hangingPunct="1">
              <a:spcBef>
                <a:spcPct val="0"/>
              </a:spcBef>
              <a:spcAft>
                <a:spcPct val="0"/>
              </a:spcAft>
              <a:defRPr sz="4400">
                <a:solidFill>
                  <a:schemeClr val="bg1"/>
                </a:solidFill>
                <a:latin typeface="Arial" charset="0"/>
              </a:defRPr>
            </a:lvl8pPr>
            <a:lvl9pPr marL="1828800" algn="ctr" rtl="0" eaLnBrk="1" fontAlgn="base" hangingPunct="1">
              <a:spcBef>
                <a:spcPct val="0"/>
              </a:spcBef>
              <a:spcAft>
                <a:spcPct val="0"/>
              </a:spcAft>
              <a:defRPr sz="4400">
                <a:solidFill>
                  <a:schemeClr val="bg1"/>
                </a:solidFill>
                <a:latin typeface="Arial" charset="0"/>
              </a:defRPr>
            </a:lvl9pPr>
          </a:lstStyle>
          <a:p>
            <a:r>
              <a:rPr lang="en-US" sz="2800" b="1" dirty="0" smtClean="0">
                <a:latin typeface="Calibri" panose="020F0502020204030204" pitchFamily="34" charset="0"/>
                <a:cs typeface="Calibri" panose="020F0502020204030204" pitchFamily="34" charset="0"/>
              </a:rPr>
              <a:t>Successes</a:t>
            </a:r>
            <a:endParaRPr lang="en-US" sz="2800" b="1" dirty="0">
              <a:latin typeface="Calibri" panose="020F0502020204030204" pitchFamily="34" charset="0"/>
              <a:cs typeface="Calibri" panose="020F0502020204030204" pitchFamily="34" charset="0"/>
            </a:endParaRPr>
          </a:p>
        </p:txBody>
      </p:sp>
      <p:sp>
        <p:nvSpPr>
          <p:cNvPr id="7" name="Text Placeholder 2"/>
          <p:cNvSpPr txBox="1">
            <a:spLocks/>
          </p:cNvSpPr>
          <p:nvPr/>
        </p:nvSpPr>
        <p:spPr bwMode="auto">
          <a:xfrm>
            <a:off x="6705600" y="1752600"/>
            <a:ext cx="4699000" cy="3962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Font typeface="Arial" charset="0"/>
              <a:buChar char="•"/>
              <a:defRPr sz="2400" kern="1200">
                <a:solidFill>
                  <a:srgbClr val="474C55"/>
                </a:solidFill>
                <a:latin typeface="Arial" charset="0"/>
                <a:ea typeface="+mn-ea"/>
                <a:cs typeface="+mn-cs"/>
              </a:defRPr>
            </a:lvl1pPr>
            <a:lvl2pPr marL="742950" indent="-285750" algn="l" rtl="0" eaLnBrk="1" fontAlgn="base" hangingPunct="1">
              <a:spcBef>
                <a:spcPct val="20000"/>
              </a:spcBef>
              <a:spcAft>
                <a:spcPct val="0"/>
              </a:spcAft>
              <a:buFont typeface="Arial" charset="0"/>
              <a:buChar char="•"/>
              <a:defRPr sz="2000" kern="1200">
                <a:solidFill>
                  <a:srgbClr val="474C55"/>
                </a:solidFill>
                <a:latin typeface="Arial" charset="0"/>
                <a:ea typeface="+mn-ea"/>
                <a:cs typeface="+mn-cs"/>
              </a:defRPr>
            </a:lvl2pPr>
            <a:lvl3pPr marL="1143000" indent="-228600" algn="l" rtl="0" eaLnBrk="1" fontAlgn="base" hangingPunct="1">
              <a:spcBef>
                <a:spcPct val="20000"/>
              </a:spcBef>
              <a:spcAft>
                <a:spcPct val="0"/>
              </a:spcAft>
              <a:buFont typeface="Arial" charset="0"/>
              <a:buChar char="•"/>
              <a:defRPr sz="2000" kern="1200">
                <a:solidFill>
                  <a:srgbClr val="474C55"/>
                </a:solidFill>
                <a:latin typeface="Arial" charset="0"/>
                <a:ea typeface="+mn-ea"/>
                <a:cs typeface="+mn-cs"/>
              </a:defRPr>
            </a:lvl3pPr>
            <a:lvl4pPr marL="1600200" indent="-228600" algn="l" rtl="0" eaLnBrk="1" fontAlgn="base" hangingPunct="1">
              <a:spcBef>
                <a:spcPct val="20000"/>
              </a:spcBef>
              <a:spcAft>
                <a:spcPct val="0"/>
              </a:spcAft>
              <a:buFont typeface="Arial" charset="0"/>
              <a:buChar char="•"/>
              <a:defRPr sz="2000" kern="1200">
                <a:solidFill>
                  <a:srgbClr val="474C55"/>
                </a:solidFill>
                <a:latin typeface="Arial" charset="0"/>
                <a:ea typeface="+mn-ea"/>
                <a:cs typeface="+mn-cs"/>
              </a:defRPr>
            </a:lvl4pPr>
            <a:lvl5pPr marL="2057400" indent="-228600" algn="l" rtl="0" eaLnBrk="1" fontAlgn="base" hangingPunct="1">
              <a:spcBef>
                <a:spcPct val="20000"/>
              </a:spcBef>
              <a:spcAft>
                <a:spcPct val="0"/>
              </a:spcAft>
              <a:buFont typeface="Arial" charset="0"/>
              <a:buChar char="•"/>
              <a:defRPr sz="2000" kern="1200">
                <a:solidFill>
                  <a:srgbClr val="474C55"/>
                </a:solidFill>
                <a:latin typeface="Arial"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0"/>
              </a:spcAft>
              <a:buFont typeface="Arial" panose="020B0604020202020204" pitchFamily="34" charset="0"/>
              <a:buChar char="•"/>
            </a:pPr>
            <a:r>
              <a:rPr lang="en-US" sz="1800" b="1" i="1" dirty="0" smtClean="0">
                <a:solidFill>
                  <a:srgbClr val="F7921E"/>
                </a:solidFill>
                <a:latin typeface="Calibri" panose="020F0502020204030204" pitchFamily="34" charset="0"/>
                <a:cs typeface="Calibri" panose="020F0502020204030204" pitchFamily="34" charset="0"/>
              </a:rPr>
              <a:t>38% </a:t>
            </a:r>
            <a:r>
              <a:rPr lang="en-US" sz="1800" dirty="0">
                <a:solidFill>
                  <a:schemeClr val="tx1"/>
                </a:solidFill>
                <a:latin typeface="Calibri" panose="020F0502020204030204" pitchFamily="34" charset="0"/>
                <a:cs typeface="Calibri" panose="020F0502020204030204" pitchFamily="34" charset="0"/>
              </a:rPr>
              <a:t>decrease in </a:t>
            </a:r>
            <a:r>
              <a:rPr lang="en-US" sz="1800" dirty="0" smtClean="0">
                <a:solidFill>
                  <a:schemeClr val="tx1"/>
                </a:solidFill>
                <a:latin typeface="Calibri" panose="020F0502020204030204" pitchFamily="34" charset="0"/>
                <a:cs typeface="Calibri" panose="020F0502020204030204" pitchFamily="34" charset="0"/>
              </a:rPr>
              <a:t>payment plans from 2019 to 2020 and </a:t>
            </a:r>
            <a:r>
              <a:rPr lang="en-US" sz="1800" b="1" i="1" dirty="0">
                <a:solidFill>
                  <a:srgbClr val="F7921E"/>
                </a:solidFill>
                <a:latin typeface="Calibri" panose="020F0502020204030204" pitchFamily="34" charset="0"/>
                <a:cs typeface="Calibri" panose="020F0502020204030204" pitchFamily="34" charset="0"/>
              </a:rPr>
              <a:t>38</a:t>
            </a:r>
            <a:r>
              <a:rPr lang="en-US" sz="1800" b="1" i="1" dirty="0" smtClean="0">
                <a:solidFill>
                  <a:srgbClr val="F7921E"/>
                </a:solidFill>
                <a:latin typeface="Calibri" panose="020F0502020204030204" pitchFamily="34" charset="0"/>
                <a:cs typeface="Calibri" panose="020F0502020204030204" pitchFamily="34" charset="0"/>
              </a:rPr>
              <a:t>%</a:t>
            </a:r>
            <a:r>
              <a:rPr lang="en-US" sz="1800" dirty="0" smtClean="0">
                <a:solidFill>
                  <a:schemeClr val="tx1"/>
                </a:solidFill>
                <a:latin typeface="Calibri" panose="020F0502020204030204" pitchFamily="34" charset="0"/>
                <a:cs typeface="Calibri" panose="020F0502020204030204" pitchFamily="34" charset="0"/>
              </a:rPr>
              <a:t> Jan-July 2020 to 2021</a:t>
            </a:r>
          </a:p>
          <a:p>
            <a:pPr>
              <a:spcAft>
                <a:spcPts val="0"/>
              </a:spcAft>
              <a:buFont typeface="Arial" panose="020B0604020202020204" pitchFamily="34" charset="0"/>
              <a:buChar char="•"/>
            </a:pPr>
            <a:r>
              <a:rPr lang="en-US" sz="1800" dirty="0" smtClean="0">
                <a:solidFill>
                  <a:schemeClr val="tx1"/>
                </a:solidFill>
                <a:latin typeface="Calibri" panose="020F0502020204030204" pitchFamily="34" charset="0"/>
                <a:cs typeface="Calibri" panose="020F0502020204030204" pitchFamily="34" charset="0"/>
              </a:rPr>
              <a:t>June notices informing customers of the end of the moratorium generated little response. </a:t>
            </a:r>
          </a:p>
          <a:p>
            <a:pPr>
              <a:spcAft>
                <a:spcPts val="0"/>
              </a:spcAft>
            </a:pPr>
            <a:r>
              <a:rPr lang="en-US" sz="1800" dirty="0" smtClean="0">
                <a:solidFill>
                  <a:schemeClr val="tx1"/>
                </a:solidFill>
                <a:latin typeface="Calibri" panose="020F0502020204030204" pitchFamily="34" charset="0"/>
                <a:cs typeface="Calibri" panose="020F0502020204030204" pitchFamily="34" charset="0"/>
              </a:rPr>
              <a:t>We still have a large number of customers who are past due </a:t>
            </a:r>
            <a:r>
              <a:rPr lang="en-US" sz="1800" dirty="0" smtClean="0">
                <a:latin typeface="Calibri" panose="020F0502020204030204" pitchFamily="34" charset="0"/>
                <a:cs typeface="Calibri" panose="020F0502020204030204" pitchFamily="34" charset="0"/>
              </a:rPr>
              <a:t> </a:t>
            </a:r>
          </a:p>
          <a:p>
            <a:pPr>
              <a:spcAft>
                <a:spcPts val="0"/>
              </a:spcAft>
            </a:pPr>
            <a:r>
              <a:rPr lang="en-US" sz="1800" dirty="0" smtClean="0">
                <a:latin typeface="Calibri" panose="020F0502020204030204" pitchFamily="34" charset="0"/>
                <a:cs typeface="Calibri" panose="020F0502020204030204" pitchFamily="34" charset="0"/>
              </a:rPr>
              <a:t>Customers who have received COVID Assistance are still struggling: </a:t>
            </a:r>
            <a:endParaRPr lang="en-US" sz="1800" dirty="0">
              <a:latin typeface="Calibri" panose="020F0502020204030204" pitchFamily="34" charset="0"/>
              <a:cs typeface="Calibri" panose="020F0502020204030204" pitchFamily="34" charset="0"/>
            </a:endParaRPr>
          </a:p>
          <a:p>
            <a:pPr lvl="1"/>
            <a:r>
              <a:rPr lang="en-US" sz="1800" dirty="0">
                <a:latin typeface="Calibri" panose="020F0502020204030204" pitchFamily="34" charset="0"/>
                <a:cs typeface="Calibri" panose="020F0502020204030204" pitchFamily="34" charset="0"/>
              </a:rPr>
              <a:t>47% of these customers are already past due again</a:t>
            </a:r>
          </a:p>
          <a:p>
            <a:pPr lvl="1"/>
            <a:r>
              <a:rPr lang="en-US" sz="1800" dirty="0">
                <a:latin typeface="Calibri" panose="020F0502020204030204" pitchFamily="34" charset="0"/>
                <a:cs typeface="Calibri" panose="020F0502020204030204" pitchFamily="34" charset="0"/>
              </a:rPr>
              <a:t>494 (~4.5%) have received the maximum allowed $2,500 in benefits and are past due again</a:t>
            </a:r>
          </a:p>
          <a:p>
            <a:pPr>
              <a:spcAft>
                <a:spcPts val="0"/>
              </a:spcAft>
              <a:buFont typeface="Arial" panose="020B0604020202020204" pitchFamily="34" charset="0"/>
              <a:buChar char="•"/>
            </a:pPr>
            <a:endParaRPr lang="en-US" sz="1800" dirty="0" smtClean="0">
              <a:solidFill>
                <a:schemeClr val="tx1"/>
              </a:solidFill>
              <a:latin typeface="Calibri" panose="020F0502020204030204" pitchFamily="34" charset="0"/>
              <a:cs typeface="Calibri" panose="020F0502020204030204" pitchFamily="34" charset="0"/>
            </a:endParaRPr>
          </a:p>
          <a:p>
            <a:pPr>
              <a:spcAft>
                <a:spcPts val="0"/>
              </a:spcAft>
              <a:buFont typeface="Arial" panose="020B0604020202020204" pitchFamily="34" charset="0"/>
              <a:buChar char="•"/>
            </a:pPr>
            <a:endParaRPr lang="en-US" sz="1800" dirty="0" smtClean="0">
              <a:solidFill>
                <a:schemeClr val="tx1"/>
              </a:solidFill>
              <a:latin typeface="Calibri" panose="020F0502020204030204" pitchFamily="34" charset="0"/>
              <a:cs typeface="Calibri" panose="020F0502020204030204" pitchFamily="34" charset="0"/>
            </a:endParaRPr>
          </a:p>
          <a:p>
            <a:pPr>
              <a:spcAft>
                <a:spcPts val="0"/>
              </a:spcAft>
              <a:buFont typeface="Arial" panose="020B0604020202020204" pitchFamily="34" charset="0"/>
              <a:buChar char="•"/>
            </a:pPr>
            <a:endParaRPr lang="en-US" sz="1800" dirty="0" smtClean="0">
              <a:solidFill>
                <a:schemeClr val="tx1"/>
              </a:solidFill>
              <a:latin typeface="Calibri" panose="020F0502020204030204" pitchFamily="34" charset="0"/>
              <a:cs typeface="Calibri" panose="020F0502020204030204" pitchFamily="34" charset="0"/>
            </a:endParaRPr>
          </a:p>
          <a:p>
            <a:pPr>
              <a:spcAft>
                <a:spcPts val="0"/>
              </a:spcAft>
              <a:buFont typeface="Arial" panose="020B0604020202020204" pitchFamily="34" charset="0"/>
              <a:buChar char="•"/>
            </a:pPr>
            <a:endParaRPr lang="en-US" sz="1800" dirty="0" smtClean="0">
              <a:solidFill>
                <a:schemeClr val="tx1"/>
              </a:solidFill>
              <a:latin typeface="Calibri" panose="020F0502020204030204" pitchFamily="34" charset="0"/>
              <a:cs typeface="Calibri" panose="020F0502020204030204" pitchFamily="34" charset="0"/>
            </a:endParaRPr>
          </a:p>
        </p:txBody>
      </p:sp>
      <p:sp>
        <p:nvSpPr>
          <p:cNvPr id="8" name="Title 1"/>
          <p:cNvSpPr txBox="1">
            <a:spLocks/>
          </p:cNvSpPr>
          <p:nvPr/>
        </p:nvSpPr>
        <p:spPr>
          <a:xfrm>
            <a:off x="6705600" y="1219200"/>
            <a:ext cx="4679950" cy="533400"/>
          </a:xfrm>
          <a:prstGeom prst="rect">
            <a:avLst/>
          </a:prstGeom>
          <a:solidFill>
            <a:schemeClr val="accent1">
              <a:lumMod val="75000"/>
            </a:schemeClr>
          </a:solidFill>
        </p:spPr>
        <p:txBody>
          <a:bodyPr>
            <a:normAutofit/>
          </a:bodyPr>
          <a:lstStyle>
            <a:lvl1pPr algn="ctr" rtl="0" eaLnBrk="1" fontAlgn="base" hangingPunct="1">
              <a:spcBef>
                <a:spcPct val="0"/>
              </a:spcBef>
              <a:spcAft>
                <a:spcPct val="0"/>
              </a:spcAft>
              <a:defRPr sz="4400" kern="1200">
                <a:solidFill>
                  <a:schemeClr val="bg1"/>
                </a:solidFill>
                <a:latin typeface="Arial" charset="0"/>
                <a:ea typeface="+mj-ea"/>
                <a:cs typeface="+mj-cs"/>
              </a:defRPr>
            </a:lvl1pPr>
            <a:lvl2pPr algn="ctr" rtl="0" eaLnBrk="1" fontAlgn="base" hangingPunct="1">
              <a:spcBef>
                <a:spcPct val="0"/>
              </a:spcBef>
              <a:spcAft>
                <a:spcPct val="0"/>
              </a:spcAft>
              <a:defRPr sz="4400">
                <a:solidFill>
                  <a:schemeClr val="bg1"/>
                </a:solidFill>
                <a:latin typeface="Arial" charset="0"/>
              </a:defRPr>
            </a:lvl2pPr>
            <a:lvl3pPr algn="ctr" rtl="0" eaLnBrk="1" fontAlgn="base" hangingPunct="1">
              <a:spcBef>
                <a:spcPct val="0"/>
              </a:spcBef>
              <a:spcAft>
                <a:spcPct val="0"/>
              </a:spcAft>
              <a:defRPr sz="4400">
                <a:solidFill>
                  <a:schemeClr val="bg1"/>
                </a:solidFill>
                <a:latin typeface="Arial" charset="0"/>
              </a:defRPr>
            </a:lvl3pPr>
            <a:lvl4pPr algn="ctr" rtl="0" eaLnBrk="1" fontAlgn="base" hangingPunct="1">
              <a:spcBef>
                <a:spcPct val="0"/>
              </a:spcBef>
              <a:spcAft>
                <a:spcPct val="0"/>
              </a:spcAft>
              <a:defRPr sz="4400">
                <a:solidFill>
                  <a:schemeClr val="bg1"/>
                </a:solidFill>
                <a:latin typeface="Arial" charset="0"/>
              </a:defRPr>
            </a:lvl4pPr>
            <a:lvl5pPr algn="ctr" rtl="0" eaLnBrk="1" fontAlgn="base" hangingPunct="1">
              <a:spcBef>
                <a:spcPct val="0"/>
              </a:spcBef>
              <a:spcAft>
                <a:spcPct val="0"/>
              </a:spcAft>
              <a:defRPr sz="4400">
                <a:solidFill>
                  <a:schemeClr val="bg1"/>
                </a:solidFill>
                <a:latin typeface="Arial" charset="0"/>
              </a:defRPr>
            </a:lvl5pPr>
            <a:lvl6pPr marL="457200" algn="ctr" rtl="0" eaLnBrk="1" fontAlgn="base" hangingPunct="1">
              <a:spcBef>
                <a:spcPct val="0"/>
              </a:spcBef>
              <a:spcAft>
                <a:spcPct val="0"/>
              </a:spcAft>
              <a:defRPr sz="4400">
                <a:solidFill>
                  <a:schemeClr val="bg1"/>
                </a:solidFill>
                <a:latin typeface="Arial" charset="0"/>
              </a:defRPr>
            </a:lvl6pPr>
            <a:lvl7pPr marL="914400" algn="ctr" rtl="0" eaLnBrk="1" fontAlgn="base" hangingPunct="1">
              <a:spcBef>
                <a:spcPct val="0"/>
              </a:spcBef>
              <a:spcAft>
                <a:spcPct val="0"/>
              </a:spcAft>
              <a:defRPr sz="4400">
                <a:solidFill>
                  <a:schemeClr val="bg1"/>
                </a:solidFill>
                <a:latin typeface="Arial" charset="0"/>
              </a:defRPr>
            </a:lvl7pPr>
            <a:lvl8pPr marL="1371600" algn="ctr" rtl="0" eaLnBrk="1" fontAlgn="base" hangingPunct="1">
              <a:spcBef>
                <a:spcPct val="0"/>
              </a:spcBef>
              <a:spcAft>
                <a:spcPct val="0"/>
              </a:spcAft>
              <a:defRPr sz="4400">
                <a:solidFill>
                  <a:schemeClr val="bg1"/>
                </a:solidFill>
                <a:latin typeface="Arial" charset="0"/>
              </a:defRPr>
            </a:lvl8pPr>
            <a:lvl9pPr marL="1828800" algn="ctr" rtl="0" eaLnBrk="1" fontAlgn="base" hangingPunct="1">
              <a:spcBef>
                <a:spcPct val="0"/>
              </a:spcBef>
              <a:spcAft>
                <a:spcPct val="0"/>
              </a:spcAft>
              <a:defRPr sz="4400">
                <a:solidFill>
                  <a:schemeClr val="bg1"/>
                </a:solidFill>
                <a:latin typeface="Arial" charset="0"/>
              </a:defRPr>
            </a:lvl9pPr>
          </a:lstStyle>
          <a:p>
            <a:r>
              <a:rPr lang="en-US" sz="2800" b="1" dirty="0" smtClean="0">
                <a:latin typeface="Calibri" panose="020F0502020204030204" pitchFamily="34" charset="0"/>
                <a:cs typeface="Calibri" panose="020F0502020204030204" pitchFamily="34" charset="0"/>
              </a:rPr>
              <a:t>Concerns </a:t>
            </a:r>
            <a:endParaRPr lang="en-US" sz="28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28057967"/>
      </p:ext>
    </p:extLst>
  </p:cSld>
  <p:clrMapOvr>
    <a:masterClrMapping/>
  </p:clrMapOvr>
  <p:timing>
    <p:tnLst>
      <p:par>
        <p:cTn id="1" dur="indefinite" restart="never" nodeType="tmRoot"/>
      </p:par>
    </p:tnLst>
  </p:timing>
</p:sld>
</file>

<file path=ppt/theme/theme1.xml><?xml version="1.0" encoding="utf-8"?>
<a:theme xmlns:a="http://schemas.openxmlformats.org/drawingml/2006/main" name="PSE_PPT_Template_2014_v2">
  <a:themeElements>
    <a:clrScheme name="myPSE">
      <a:dk1>
        <a:srgbClr val="474C55"/>
      </a:dk1>
      <a:lt1>
        <a:srgbClr val="FFFFFF"/>
      </a:lt1>
      <a:dk2>
        <a:srgbClr val="003644"/>
      </a:dk2>
      <a:lt2>
        <a:srgbClr val="FFFFFF"/>
      </a:lt2>
      <a:accent1>
        <a:srgbClr val="70C9C4"/>
      </a:accent1>
      <a:accent2>
        <a:srgbClr val="D11947"/>
      </a:accent2>
      <a:accent3>
        <a:srgbClr val="82C341"/>
      </a:accent3>
      <a:accent4>
        <a:srgbClr val="00B3DC"/>
      </a:accent4>
      <a:accent5>
        <a:srgbClr val="A2DADD"/>
      </a:accent5>
      <a:accent6>
        <a:srgbClr val="F7921E"/>
      </a:accent6>
      <a:hlink>
        <a:srgbClr val="474C55"/>
      </a:hlink>
      <a:folHlink>
        <a:srgbClr val="70C9C4"/>
      </a:folHlink>
    </a:clrScheme>
    <a:fontScheme name="Office Theme">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haredContentType xmlns="Microsoft.SharePoint.Taxonomy.ContentTypeSync" SourceId="015f1b76-b32e-440f-80a7-f0ca4d8a872c" ContentTypeId="0x0101006E56B4D1795A2E4DB2F0B01679ED314A" PreviousValue="true"/>
</file>

<file path=customXml/item3.xml><?xml version="1.0" encoding="utf-8"?>
<ct:contentTypeSchema xmlns:ct="http://schemas.microsoft.com/office/2006/metadata/contentType" xmlns:ma="http://schemas.microsoft.com/office/2006/metadata/properties/metaAttributes" ct:_="" ma:_="" ma:contentTypeName="Filed Document" ma:contentTypeID="0x0101006E56B4D1795A2E4DB2F0B01679ED314A0042BA66D152C5244F9D6378BECD2888A1" ma:contentTypeVersion="52" ma:contentTypeDescription="" ma:contentTypeScope="" ma:versionID="ee4fb167d08b8a607e96316816fb63a9">
  <xsd:schema xmlns:xsd="http://www.w3.org/2001/XMLSchema" xmlns:xs="http://www.w3.org/2001/XMLSchema" xmlns:p="http://schemas.microsoft.com/office/2006/metadata/properties" xmlns:ns1="http://schemas.microsoft.com/sharepoint/v3" xmlns:ns2="dc463f71-b30c-4ab2-9473-d307f9d35888" targetNamespace="http://schemas.microsoft.com/office/2006/metadata/properties" ma:root="true" ma:fieldsID="9af6b0a9aa2de783aac4f3d36dbacc3c" ns1:_="" ns2:_="">
    <xsd:import namespace="http://schemas.microsoft.com/sharepoint/v3"/>
    <xsd:import namespace="dc463f71-b30c-4ab2-9473-d307f9d35888"/>
    <xsd:element name="properties">
      <xsd:complexType>
        <xsd:sequence>
          <xsd:element name="documentManagement">
            <xsd:complexType>
              <xsd:all>
                <xsd:element ref="ns2:IsConfidential" minOccurs="0"/>
                <xsd:element ref="ns2:IsHighlyConfidential" minOccurs="0"/>
                <xsd:element ref="ns2:Date1" minOccurs="0"/>
                <xsd:element ref="ns2:DocketNumber" minOccurs="0"/>
                <xsd:element ref="ns2:DocumentSetType" minOccurs="0"/>
                <xsd:element ref="ns2:IndustryCode" minOccurs="0"/>
                <xsd:element ref="ns2:CaseType" minOccurs="0"/>
                <xsd:element ref="ns2:CaseStatus" minOccurs="0"/>
                <xsd:element ref="ns2:AgendaOrder" minOccurs="0"/>
                <xsd:element ref="ns2:DelegatedOrder" minOccurs="0"/>
                <xsd:element ref="ns2:IsDocumentOrder" minOccurs="0"/>
                <xsd:element ref="ns2:CaseCompanyNames" minOccurs="0"/>
                <xsd:element ref="ns2:OpenedDate" minOccurs="0"/>
                <xsd:element ref="ns2:Prefix" minOccurs="0"/>
                <xsd:element ref="ns2:Visibility" minOccurs="0"/>
                <xsd:element ref="ns1:Nickname" minOccurs="0"/>
                <xsd:element ref="ns2:SignificantOrd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Nickname" ma:index="17" nillable="true" ma:displayName="Nickname" ma:internalName="Nicknam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c463f71-b30c-4ab2-9473-d307f9d35888" elementFormDefault="qualified">
    <xsd:import namespace="http://schemas.microsoft.com/office/2006/documentManagement/types"/>
    <xsd:import namespace="http://schemas.microsoft.com/office/infopath/2007/PartnerControls"/>
    <xsd:element name="IsConfidential" ma:index="2" nillable="true" ma:displayName="Is Confidential" ma:default="0" ma:internalName="IsConfidential" ma:readOnly="false">
      <xsd:simpleType>
        <xsd:restriction base="dms:Boolean"/>
      </xsd:simpleType>
    </xsd:element>
    <xsd:element name="IsHighlyConfidential" ma:index="3" nillable="true" ma:displayName="Is Highly Confidential" ma:default="0" ma:internalName="IsHighlyConfidential" ma:readOnly="false">
      <xsd:simpleType>
        <xsd:restriction base="dms:Boolean"/>
      </xsd:simpleType>
    </xsd:element>
    <xsd:element name="Date1" ma:index="4" nillable="true" ma:displayName="Date" ma:default="[today]" ma:description="Date the document set was requested" ma:format="DateOnly" ma:internalName="Date1" ma:readOnly="false">
      <xsd:simpleType>
        <xsd:restriction base="dms:DateTime"/>
      </xsd:simpleType>
    </xsd:element>
    <xsd:element name="DocketNumber" ma:index="5" nillable="true" ma:displayName="Docket Number" ma:internalName="DocketNumber" ma:readOnly="false">
      <xsd:simpleType>
        <xsd:restriction base="dms:Text">
          <xsd:maxLength value="255"/>
        </xsd:restriction>
      </xsd:simpleType>
    </xsd:element>
    <xsd:element name="DocumentSetType" ma:index="6" nillable="true" ma:displayName="Document Set Type" ma:internalName="DocumentSetType" ma:readOnly="false">
      <xsd:simpleType>
        <xsd:restriction base="dms:Text">
          <xsd:maxLength value="255"/>
        </xsd:restriction>
      </xsd:simpleType>
    </xsd:element>
    <xsd:element name="IndustryCode" ma:index="7" nillable="true" ma:displayName="Industry Code" ma:internalName="IndustryCode" ma:readOnly="false">
      <xsd:simpleType>
        <xsd:restriction base="dms:Text">
          <xsd:maxLength value="255"/>
        </xsd:restriction>
      </xsd:simpleType>
    </xsd:element>
    <xsd:element name="CaseType" ma:index="8" nillable="true" ma:displayName="CaseType" ma:internalName="CaseType" ma:readOnly="false">
      <xsd:simpleType>
        <xsd:restriction base="dms:Text">
          <xsd:maxLength value="255"/>
        </xsd:restriction>
      </xsd:simpleType>
    </xsd:element>
    <xsd:element name="CaseStatus" ma:index="9" nillable="true" ma:displayName="CaseStatus" ma:internalName="CaseStatus" ma:readOnly="false">
      <xsd:simpleType>
        <xsd:restriction base="dms:Text">
          <xsd:maxLength value="255"/>
        </xsd:restriction>
      </xsd:simpleType>
    </xsd:element>
    <xsd:element name="AgendaOrder" ma:index="10" nillable="true" ma:displayName="Agenda Order" ma:default="0" ma:internalName="AgendaOrder" ma:readOnly="false">
      <xsd:simpleType>
        <xsd:restriction base="dms:Boolean"/>
      </xsd:simpleType>
    </xsd:element>
    <xsd:element name="DelegatedOrder" ma:index="11" nillable="true" ma:displayName="DelegatedOrder" ma:default="0" ma:description="Is this a delegated order?" ma:internalName="DelegatedOrder" ma:readOnly="false">
      <xsd:simpleType>
        <xsd:restriction base="dms:Boolean"/>
      </xsd:simpleType>
    </xsd:element>
    <xsd:element name="IsDocumentOrder" ma:index="12" nillable="true" ma:displayName="IsDocumentOrder" ma:default="0" ma:internalName="IsDocumentOrder" ma:readOnly="false">
      <xsd:simpleType>
        <xsd:restriction base="dms:Boolean"/>
      </xsd:simpleType>
    </xsd:element>
    <xsd:element name="CaseCompanyNames" ma:index="13" nillable="true" ma:displayName="Company Names" ma:description="Company names delimited by ;" ma:internalName="CaseCompanyNames" ma:readOnly="false">
      <xsd:simpleType>
        <xsd:restriction base="dms:Note">
          <xsd:maxLength value="255"/>
        </xsd:restriction>
      </xsd:simpleType>
    </xsd:element>
    <xsd:element name="OpenedDate" ma:index="14" nillable="true" ma:displayName="OpenedDate" ma:format="DateOnly" ma:internalName="OpenedDate">
      <xsd:simpleType>
        <xsd:restriction base="dms:DateTime"/>
      </xsd:simpleType>
    </xsd:element>
    <xsd:element name="Prefix" ma:index="15" nillable="true" ma:displayName="Prefix" ma:description="Docket number prefix" ma:internalName="Prefix">
      <xsd:simpleType>
        <xsd:restriction base="dms:Text">
          <xsd:maxLength value="255"/>
        </xsd:restriction>
      </xsd:simpleType>
    </xsd:element>
    <xsd:element name="Visibility" ma:index="16" nillable="true" ma:displayName="Visibility" ma:default="Full Visibility" ma:format="Dropdown" ma:internalName="Visibility" ma:readOnly="false">
      <xsd:simpleType>
        <xsd:restriction base="dms:Choice">
          <xsd:enumeration value="Full Visibility"/>
        </xsd:restriction>
      </xsd:simpleType>
    </xsd:element>
    <xsd:element name="SignificantOrder" ma:index="24" nillable="true" ma:displayName="SignificantOrder" ma:default="0" ma:description="Whether this document set contains a significant order" ma:internalName="SignificantOrder">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Prefix xmlns="dc463f71-b30c-4ab2-9473-d307f9d35888">U</Prefix>
    <DocumentSetType xmlns="dc463f71-b30c-4ab2-9473-d307f9d35888">Presentation</DocumentSetType>
    <Visibility xmlns="dc463f71-b30c-4ab2-9473-d307f9d35888">Full Visibility</Visibility>
    <IsConfidential xmlns="dc463f71-b30c-4ab2-9473-d307f9d35888">false</IsConfidential>
    <AgendaOrder xmlns="dc463f71-b30c-4ab2-9473-d307f9d35888">false</AgendaOrder>
    <CaseType xmlns="dc463f71-b30c-4ab2-9473-d307f9d35888">Staff Investigation</CaseType>
    <IndustryCode xmlns="dc463f71-b30c-4ab2-9473-d307f9d35888">501</IndustryCode>
    <CaseStatus xmlns="dc463f71-b30c-4ab2-9473-d307f9d35888">Closed</CaseStatus>
    <OpenedDate xmlns="dc463f71-b30c-4ab2-9473-d307f9d35888">2020-03-27T07:00:00+00:00</OpenedDate>
    <SignificantOrder xmlns="dc463f71-b30c-4ab2-9473-d307f9d35888">false</SignificantOrder>
    <Date1 xmlns="dc463f71-b30c-4ab2-9473-d307f9d35888">2021-08-05T07:00:00+00:00</Date1>
    <IsDocumentOrder xmlns="dc463f71-b30c-4ab2-9473-d307f9d35888">false</IsDocumentOrder>
    <IsHighlyConfidential xmlns="dc463f71-b30c-4ab2-9473-d307f9d35888">false</IsHighlyConfidential>
    <CaseCompanyNames xmlns="dc463f71-b30c-4ab2-9473-d307f9d35888" xsi:nil="true"/>
    <Nickname xmlns="http://schemas.microsoft.com/sharepoint/v3" xsi:nil="true"/>
    <DocketNumber xmlns="dc463f71-b30c-4ab2-9473-d307f9d35888">200281</DocketNumber>
    <DelegatedOrder xmlns="dc463f71-b30c-4ab2-9473-d307f9d35888">false</DelegatedOrder>
  </documentManagement>
</p:properties>
</file>

<file path=customXml/item5.xml><?xml version="1.0" encoding="utf-8"?>
<ct:contentTypeSchema xmlns:ct="http://schemas.microsoft.com/office/2006/metadata/contentType" xmlns:ma="http://schemas.microsoft.com/office/2006/metadata/properties/metaAttributes" ct:_="" ma:_="" ma:contentTypeName="PSEWeb Document" ma:contentTypeID="0x010100C0D18F09767D4CD89C64898810CBD73900E6B8023F13E7B248BA452372193178E8" ma:contentTypeVersion="5" ma:contentTypeDescription="PSEWeb Document Content Type" ma:contentTypeScope="" ma:versionID="b08b0eb56b54af51861e41c102204b1c">
  <xsd:schema xmlns:xsd="http://www.w3.org/2001/XMLSchema" xmlns:xs="http://www.w3.org/2001/XMLSchema" xmlns:p="http://schemas.microsoft.com/office/2006/metadata/properties" xmlns:ns1="http://schemas.microsoft.com/sharepoint/v3" xmlns:ns2="c88183fd-330d-436d-b273-061d0bb81990" xmlns:ns3="http://schemas.microsoft.com/sharepoint/v3/fields" xmlns:ns4="359eb0a9-3221-4dcc-8574-cee4d5e4954c" targetNamespace="http://schemas.microsoft.com/office/2006/metadata/properties" ma:root="true" ma:fieldsID="be3cacb2e7a030768d0afdc1ba835019" ns1:_="" ns2:_="" ns3:_="" ns4:_="">
    <xsd:import namespace="http://schemas.microsoft.com/sharepoint/v3"/>
    <xsd:import namespace="c88183fd-330d-436d-b273-061d0bb81990"/>
    <xsd:import namespace="http://schemas.microsoft.com/sharepoint/v3/fields"/>
    <xsd:import namespace="359eb0a9-3221-4dcc-8574-cee4d5e4954c"/>
    <xsd:element name="properties">
      <xsd:complexType>
        <xsd:sequence>
          <xsd:element name="documentManagement">
            <xsd:complexType>
              <xsd:all>
                <xsd:element ref="ns2:TaxKeywordTaxHTField" minOccurs="0"/>
                <xsd:element ref="ns2:TaxCatchAll" minOccurs="0"/>
                <xsd:element ref="ns2:TaxCatchAllLabel" minOccurs="0"/>
                <xsd:element ref="ns1:Audience" minOccurs="0"/>
                <xsd:element ref="ns3:_Identifier" minOccurs="0"/>
                <xsd:element ref="ns2:Document_x0020_Category" minOccurs="0"/>
                <xsd:element ref="ns2:Document_x0020_Version" minOccurs="0"/>
                <xsd:element ref="ns4:_dlc_DocId" minOccurs="0"/>
                <xsd:element ref="ns4:_dlc_DocIdUrl" minOccurs="0"/>
                <xsd:element ref="ns4: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Audience" ma:index="13" nillable="true" ma:displayName="Target Audiences" ma:description="" ma:internalName="Audienc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88183fd-330d-436d-b273-061d0bb81990" elementFormDefault="qualified">
    <xsd:import namespace="http://schemas.microsoft.com/office/2006/documentManagement/types"/>
    <xsd:import namespace="http://schemas.microsoft.com/office/infopath/2007/PartnerControls"/>
    <xsd:element name="TaxKeywordTaxHTField" ma:index="8" nillable="true" ma:taxonomy="true" ma:internalName="TaxKeywordTaxHTField" ma:taxonomyFieldName="TaxKeyword" ma:displayName="Enterprise Keywords" ma:fieldId="{23f27201-bee3-471e-b2e7-b64fd8b7ca38}" ma:taxonomyMulti="true" ma:sspId="b78b92c0-6fcf-41e8-8e0a-7e25a7829659" ma:termSetId="00000000-0000-0000-0000-000000000000" ma:anchorId="00000000-0000-0000-0000-000000000000" ma:open="true" ma:isKeyword="true">
      <xsd:complexType>
        <xsd:sequence>
          <xsd:element ref="pc:Terms" minOccurs="0" maxOccurs="1"/>
        </xsd:sequence>
      </xsd:complexType>
    </xsd:element>
    <xsd:element name="TaxCatchAll" ma:index="9" nillable="true" ma:displayName="Taxonomy Catch All Column" ma:description="" ma:hidden="true" ma:list="{ab44039b-deb1-4f2b-b16a-bf564d7c7a46}" ma:internalName="TaxCatchAll" ma:showField="CatchAllData" ma:web="359eb0a9-3221-4dcc-8574-cee4d5e4954c">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description="" ma:hidden="true" ma:list="{ab44039b-deb1-4f2b-b16a-bf564d7c7a46}" ma:internalName="TaxCatchAllLabel" ma:readOnly="true" ma:showField="CatchAllDataLabel" ma:web="359eb0a9-3221-4dcc-8574-cee4d5e4954c">
      <xsd:complexType>
        <xsd:complexContent>
          <xsd:extension base="dms:MultiChoiceLookup">
            <xsd:sequence>
              <xsd:element name="Value" type="dms:Lookup" maxOccurs="unbounded" minOccurs="0" nillable="true"/>
            </xsd:sequence>
          </xsd:extension>
        </xsd:complexContent>
      </xsd:complexType>
    </xsd:element>
    <xsd:element name="Document_x0020_Category" ma:index="15" nillable="true" ma:displayName="Document Category" ma:format="Dropdown" ma:internalName="Document_x0020_Category">
      <xsd:simpleType>
        <xsd:restriction base="dms:Choice">
          <xsd:enumeration value="Guideline"/>
          <xsd:enumeration value="Other"/>
          <xsd:enumeration value="Policy"/>
        </xsd:restriction>
      </xsd:simpleType>
    </xsd:element>
    <xsd:element name="Document_x0020_Version" ma:index="16" nillable="true" ma:displayName="Document Version" ma:internalName="Document_x0020_Vers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Identifier" ma:index="14" nillable="true" ma:displayName="Form Number" ma:description="An identifying string or number, usually conforming to a formal identification system" ma:internalName="_Identifier">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9eb0a9-3221-4dcc-8574-cee4d5e4954c" elementFormDefault="qualified">
    <xsd:import namespace="http://schemas.microsoft.com/office/2006/documentManagement/types"/>
    <xsd:import namespace="http://schemas.microsoft.com/office/infopath/2007/PartnerControls"/>
    <xsd:element name="_dlc_DocId" ma:index="17" nillable="true" ma:displayName="Document ID Value" ma:description="The value of the document ID assigned to this item." ma:internalName="_dlc_DocId" ma:readOnly="true">
      <xsd:simpleType>
        <xsd:restriction base="dms:Text"/>
      </xsd:simpleType>
    </xsd:element>
    <xsd:element name="_dlc_DocIdUrl" ma:index="1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ma:index="12" ma:displayName="Comments"/>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66D338B-AFC8-4A97-8CDD-AFD52530EAC2}">
  <ds:schemaRefs>
    <ds:schemaRef ds:uri="http://schemas.microsoft.com/sharepoint/v3/contenttype/forms"/>
  </ds:schemaRefs>
</ds:datastoreItem>
</file>

<file path=customXml/itemProps2.xml><?xml version="1.0" encoding="utf-8"?>
<ds:datastoreItem xmlns:ds="http://schemas.openxmlformats.org/officeDocument/2006/customXml" ds:itemID="{25280F1C-BD26-4C32-8B2B-18F7B0FB616A}"/>
</file>

<file path=customXml/itemProps3.xml><?xml version="1.0" encoding="utf-8"?>
<ds:datastoreItem xmlns:ds="http://schemas.openxmlformats.org/officeDocument/2006/customXml" ds:itemID="{D7D7F24F-08F4-4B10-BFF4-9E169F1E110F}"/>
</file>

<file path=customXml/itemProps4.xml><?xml version="1.0" encoding="utf-8"?>
<ds:datastoreItem xmlns:ds="http://schemas.openxmlformats.org/officeDocument/2006/customXml" ds:itemID="{7EAEEA8F-A971-467A-B8EA-97EF8D16F951}">
  <ds:schemaRefs>
    <ds:schemaRef ds:uri="http://schemas.microsoft.com/office/infopath/2007/PartnerControls"/>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http://schemas.microsoft.com/sharepoint/v3/fields"/>
    <ds:schemaRef ds:uri="359eb0a9-3221-4dcc-8574-cee4d5e4954c"/>
    <ds:schemaRef ds:uri="c88183fd-330d-436d-b273-061d0bb81990"/>
    <ds:schemaRef ds:uri="http://purl.org/dc/terms/"/>
    <ds:schemaRef ds:uri="http://schemas.microsoft.com/sharepoint/v3"/>
    <ds:schemaRef ds:uri="http://www.w3.org/XML/1998/namespace"/>
    <ds:schemaRef ds:uri="http://purl.org/dc/dcmitype/"/>
  </ds:schemaRefs>
</ds:datastoreItem>
</file>

<file path=customXml/itemProps5.xml><?xml version="1.0" encoding="utf-8"?>
<ds:datastoreItem xmlns:ds="http://schemas.openxmlformats.org/officeDocument/2006/customXml" ds:itemID="{108FFC8E-9CC7-4581-900E-CEA5FF19C1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88183fd-330d-436d-b273-061d0bb81990"/>
    <ds:schemaRef ds:uri="http://schemas.microsoft.com/sharepoint/v3/fields"/>
    <ds:schemaRef ds:uri="359eb0a9-3221-4dcc-8574-cee4d5e4954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2017 PP Template</Template>
  <TotalTime>31677</TotalTime>
  <Words>759</Words>
  <Application>Microsoft Office PowerPoint</Application>
  <PresentationFormat>Widescreen</PresentationFormat>
  <Paragraphs>68</Paragraphs>
  <Slides>5</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PSE_PPT_Template_2014_v2</vt:lpstr>
      <vt:lpstr>Puget Sound Energy </vt:lpstr>
      <vt:lpstr>PSE Outreach Efforts</vt:lpstr>
      <vt:lpstr>Overcoming Language Barriers </vt:lpstr>
      <vt:lpstr>Outreach Summary</vt:lpstr>
      <vt:lpstr>Other Triumphs/Losses </vt:lpstr>
    </vt:vector>
  </TitlesOfParts>
  <Company>PUGET SOUND ENERGY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Dunning Phases   Resumption of customer collections</dc:title>
  <dc:creator>McKinley, Christine</dc:creator>
  <cp:lastModifiedBy>Wallace, Carol</cp:lastModifiedBy>
  <cp:revision>195</cp:revision>
  <cp:lastPrinted>2021-08-02T20:11:25Z</cp:lastPrinted>
  <dcterms:created xsi:type="dcterms:W3CDTF">2021-03-12T17:53:13Z</dcterms:created>
  <dcterms:modified xsi:type="dcterms:W3CDTF">2021-08-02T22:28:16Z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0x0101006E56B4D1795A2E4DB2F0B01679ED314A0042BA66D152C5244F9D6378BECD2888A1</vt:lpwstr>
  </property>
  <property fmtid="{D5CDD505-2E9C-101B-9397-08002B2CF9AE}" pid="3" name="_dlc_DocIdItemGuid">
    <vt:lpwstr>e49eba89-75d2-4877-88f9-afd232bd5e8f</vt:lpwstr>
  </property>
  <property fmtid="{D5CDD505-2E9C-101B-9397-08002B2CF9AE}" pid="4" name="TaxKeyword">
    <vt:lpwstr/>
  </property>
  <property fmtid="{D5CDD505-2E9C-101B-9397-08002B2CF9AE}" pid="5" name="_docset_NoMedatataSyncRequired">
    <vt:lpwstr>False</vt:lpwstr>
  </property>
  <property fmtid="{D5CDD505-2E9C-101B-9397-08002B2CF9AE}" pid="6" name="IsEFSEC">
    <vt:bool>false</vt:bool>
  </property>
</Properties>
</file>