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258" r:id="rId3"/>
    <p:sldId id="261" r:id="rId4"/>
    <p:sldId id="262" r:id="rId5"/>
    <p:sldId id="263" r:id="rId6"/>
    <p:sldId id="264" r:id="rId7"/>
    <p:sldId id="266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A8149-A583-47F8-BB2E-56EA15E61DE2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BB9B2-4D82-44A5-92F1-892E9D0AF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052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3054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6D9F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1065213" cy="365125"/>
          </a:xfrm>
        </p:spPr>
        <p:txBody>
          <a:bodyPr/>
          <a:lstStyle>
            <a:lvl1pPr>
              <a:defRPr>
                <a:solidFill>
                  <a:srgbClr val="C6D9F1"/>
                </a:solidFill>
              </a:defRPr>
            </a:lvl1pPr>
          </a:lstStyle>
          <a:p>
            <a:pPr>
              <a:defRPr/>
            </a:pPr>
            <a:fld id="{2241E5FC-DFD2-4AE7-A654-8BF2006F479A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5943600"/>
            <a:ext cx="3951287" cy="365125"/>
          </a:xfrm>
        </p:spPr>
        <p:txBody>
          <a:bodyPr/>
          <a:lstStyle>
            <a:lvl1pPr>
              <a:defRPr>
                <a:solidFill>
                  <a:srgbClr val="C6D9F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73700" y="5943600"/>
            <a:ext cx="546100" cy="365125"/>
          </a:xfrm>
        </p:spPr>
        <p:txBody>
          <a:bodyPr/>
          <a:lstStyle>
            <a:lvl1pPr>
              <a:defRPr smtClean="0">
                <a:solidFill>
                  <a:srgbClr val="C6D9F1"/>
                </a:solidFill>
              </a:defRPr>
            </a:lvl1pPr>
          </a:lstStyle>
          <a:p>
            <a:pPr>
              <a:defRPr/>
            </a:pPr>
            <a:fld id="{419F136D-5C88-4667-9F92-E85F0E19B1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3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E9BC-C34B-4081-8925-F0BE68C9B725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15C6-87AA-448F-8B9A-6CF450BD40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4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0864-90D7-4288-8087-4DA577BD16F2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1B74-C8A5-41D5-8D69-703F835812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218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98B1-360D-4943-B03F-7FA744593EC5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2156" y="5943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0257" y="59436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39BA4E4-264F-402D-9DD6-08BC4EF45B5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36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9A72-BC06-4AAD-8948-A14BA3321BDD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E233-B1C2-481F-8235-650CCB1E76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29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2512-6CFC-42F2-9AC5-0BE1BB7973BA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B027-FBEA-4828-91F0-D19E447BA5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4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11ED-1434-4D3D-A1AD-D48AC4726707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D3D0-1116-4D76-8999-00523928CE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81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7275-6C29-40E6-B424-964073F1B662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754F-A733-4D56-9347-E7B7570E2C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35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7817-91F3-4EFA-83BC-4F43067FAE64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4722-0138-47FB-94A2-A6C3674A11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16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8C91-1EEE-4300-97C1-79ECE50829E6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6FDD8-57A5-4D02-A85A-83EA0366AD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981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7FC4-2F4B-42F2-A263-4E350061709F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045D-1842-4A0B-8F8E-E9FC80AF4E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73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43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D4ED38-534E-478B-B252-725A0031A6D6}" type="datetime1">
              <a:rPr lang="en-US" altLang="en-US" smtClean="0"/>
              <a:t>6/30/2016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43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43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1BAA46-DBBB-4D28-8AB0-BF24D685EC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760413"/>
            <a:ext cx="7772400" cy="1470025"/>
          </a:xfrm>
        </p:spPr>
        <p:txBody>
          <a:bodyPr/>
          <a:lstStyle/>
          <a:p>
            <a:r>
              <a:rPr lang="en-US" b="1" dirty="0" smtClean="0"/>
              <a:t>Overview of FERC’s Market Based Rate Program</a:t>
            </a:r>
            <a:endParaRPr lang="en-US" alt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2230438"/>
            <a:ext cx="6400800" cy="1165225"/>
          </a:xfrm>
        </p:spPr>
        <p:txBody>
          <a:bodyPr/>
          <a:lstStyle/>
          <a:p>
            <a:r>
              <a:rPr lang="en-US" altLang="en-US" sz="1800" dirty="0" smtClean="0"/>
              <a:t>July 5, 2016</a:t>
            </a:r>
          </a:p>
          <a:p>
            <a:r>
              <a:rPr lang="en-US" altLang="en-US" sz="1800" dirty="0" smtClean="0"/>
              <a:t>Jeffery B. Erb</a:t>
            </a:r>
          </a:p>
          <a:p>
            <a:r>
              <a:rPr lang="en-US" altLang="en-US" sz="1800" i="1" dirty="0" smtClean="0"/>
              <a:t>Assistant General Counsel &amp; Corporate Secretary, PacifiCorp</a:t>
            </a:r>
          </a:p>
          <a:p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FERC’s Market Based Rate Program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Federal Power Act (FPA) mandates that </a:t>
            </a:r>
            <a:r>
              <a:rPr lang="en-US" dirty="0" smtClean="0"/>
              <a:t>the Federal Energy Regulatory Commission (FERC) </a:t>
            </a:r>
          </a:p>
          <a:p>
            <a:pPr lvl="1"/>
            <a:r>
              <a:rPr lang="en-US" dirty="0" smtClean="0"/>
              <a:t>approve </a:t>
            </a:r>
            <a:r>
              <a:rPr lang="en-US" dirty="0"/>
              <a:t>the rate under which an </a:t>
            </a:r>
            <a:r>
              <a:rPr lang="en-US" dirty="0" smtClean="0"/>
              <a:t>entity makes </a:t>
            </a:r>
            <a:r>
              <a:rPr lang="en-US" dirty="0"/>
              <a:t>sales </a:t>
            </a:r>
            <a:r>
              <a:rPr lang="en-US" dirty="0" smtClean="0"/>
              <a:t>of wholesale </a:t>
            </a:r>
            <a:r>
              <a:rPr lang="en-US" dirty="0"/>
              <a:t>electricity in interstate </a:t>
            </a:r>
            <a:r>
              <a:rPr lang="en-US" dirty="0" smtClean="0"/>
              <a:t>commerce,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find </a:t>
            </a:r>
            <a:r>
              <a:rPr lang="en-US" dirty="0"/>
              <a:t>that rate to be </a:t>
            </a:r>
            <a:r>
              <a:rPr lang="en-US" dirty="0" smtClean="0"/>
              <a:t>“just and </a:t>
            </a:r>
            <a:r>
              <a:rPr lang="en-US" dirty="0"/>
              <a:t>reasonable.”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A4E4-264F-402D-9DD6-08BC4EF45B5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Cost-of-Service </a:t>
            </a:r>
            <a:br>
              <a:rPr lang="en-US" dirty="0" smtClean="0"/>
            </a:br>
            <a:r>
              <a:rPr lang="en-US" dirty="0" smtClean="0"/>
              <a:t>Based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525963"/>
          </a:xfrm>
        </p:spPr>
        <p:txBody>
          <a:bodyPr/>
          <a:lstStyle/>
          <a:p>
            <a:r>
              <a:rPr lang="en-US" sz="2400" dirty="0"/>
              <a:t>Prior to 1992, </a:t>
            </a:r>
            <a:r>
              <a:rPr lang="en-US" sz="2400" dirty="0" smtClean="0"/>
              <a:t>FERC used </a:t>
            </a:r>
            <a:r>
              <a:rPr lang="en-US" sz="2400" dirty="0"/>
              <a:t>a cost-of-service-based system </a:t>
            </a:r>
            <a:r>
              <a:rPr lang="en-US" sz="2400" dirty="0" smtClean="0"/>
              <a:t>to review </a:t>
            </a:r>
            <a:r>
              <a:rPr lang="en-US" sz="2400" dirty="0"/>
              <a:t>and approve the rates for the sale of electricity, as a cost-based rate was viewed </a:t>
            </a:r>
            <a:r>
              <a:rPr lang="en-US" sz="2400" dirty="0" smtClean="0"/>
              <a:t>as the </a:t>
            </a:r>
            <a:r>
              <a:rPr lang="en-US" sz="2400" dirty="0"/>
              <a:t>best way to ensure consumer protection in light of the natural monopolistic nature </a:t>
            </a:r>
            <a:r>
              <a:rPr lang="en-US" sz="2400" dirty="0" smtClean="0"/>
              <a:t>of electricity </a:t>
            </a:r>
            <a:r>
              <a:rPr lang="en-US" sz="2400" dirty="0"/>
              <a:t>generation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Under </a:t>
            </a:r>
            <a:r>
              <a:rPr lang="en-US" sz="2400" dirty="0"/>
              <a:t>the </a:t>
            </a:r>
            <a:r>
              <a:rPr lang="en-US" sz="2400" dirty="0" smtClean="0"/>
              <a:t>federal filed-rate </a:t>
            </a:r>
            <a:r>
              <a:rPr lang="en-US" sz="2400" dirty="0"/>
              <a:t>doctrine, once FERC has accepted the rate, </a:t>
            </a:r>
            <a:r>
              <a:rPr lang="en-US" sz="2400" dirty="0" smtClean="0"/>
              <a:t>the seller </a:t>
            </a:r>
            <a:r>
              <a:rPr lang="en-US" sz="2400" dirty="0"/>
              <a:t>must adhere to the rate absent a </a:t>
            </a:r>
            <a:r>
              <a:rPr lang="en-US" sz="2400" dirty="0" smtClean="0"/>
              <a:t>waiver.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A4E4-264F-402D-9DD6-08BC4EF45B5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71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competition began </a:t>
            </a:r>
            <a:r>
              <a:rPr lang="en-US" dirty="0" smtClean="0"/>
              <a:t>to grow in </a:t>
            </a:r>
            <a:r>
              <a:rPr lang="en-US" dirty="0"/>
              <a:t>the industry, FERC moved to a market-based rate (MBR) </a:t>
            </a:r>
            <a:r>
              <a:rPr lang="en-US" dirty="0" smtClean="0"/>
              <a:t>program for wholesale energy sales, so long as sellers lacked FERC-defined “market power”.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A4E4-264F-402D-9DD6-08BC4EF45B5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7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Based Rate Program (MBR)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Under the MBR </a:t>
            </a:r>
            <a:r>
              <a:rPr lang="en-US" sz="3800" dirty="0" smtClean="0"/>
              <a:t>program</a:t>
            </a:r>
          </a:p>
          <a:p>
            <a:pPr lvl="1"/>
            <a:r>
              <a:rPr lang="en-US" dirty="0" smtClean="0"/>
              <a:t>upon </a:t>
            </a:r>
            <a:r>
              <a:rPr lang="en-US" dirty="0"/>
              <a:t>a </a:t>
            </a:r>
            <a:r>
              <a:rPr lang="en-US" u="sng" dirty="0"/>
              <a:t>determination</a:t>
            </a:r>
            <a:r>
              <a:rPr lang="en-US" dirty="0"/>
              <a:t> that the selling entity </a:t>
            </a:r>
            <a:r>
              <a:rPr lang="en-US" dirty="0" smtClean="0"/>
              <a:t>lacks </a:t>
            </a:r>
            <a:r>
              <a:rPr lang="en-US" dirty="0"/>
              <a:t>market </a:t>
            </a:r>
            <a:r>
              <a:rPr lang="en-US" dirty="0" smtClean="0"/>
              <a:t>power (or has </a:t>
            </a:r>
            <a:r>
              <a:rPr lang="en-US" dirty="0"/>
              <a:t>adequately mitigated market power in the relevant </a:t>
            </a:r>
            <a:r>
              <a:rPr lang="en-US" dirty="0" smtClean="0"/>
              <a:t>markets), </a:t>
            </a:r>
            <a:r>
              <a:rPr lang="en-US" dirty="0"/>
              <a:t>FERC </a:t>
            </a:r>
            <a:r>
              <a:rPr lang="en-US" dirty="0" smtClean="0"/>
              <a:t>approves </a:t>
            </a:r>
            <a:r>
              <a:rPr lang="en-US" dirty="0"/>
              <a:t>a seller’s ability to sell </a:t>
            </a:r>
            <a:r>
              <a:rPr lang="en-US" dirty="0" smtClean="0"/>
              <a:t>wholesale electricity </a:t>
            </a:r>
            <a:r>
              <a:rPr lang="en-US" dirty="0"/>
              <a:t>at market-based </a:t>
            </a:r>
            <a:r>
              <a:rPr lang="en-US" dirty="0" smtClean="0"/>
              <a:t>rates (MBR tariff on file). 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seller may </a:t>
            </a:r>
            <a:r>
              <a:rPr lang="en-US" dirty="0"/>
              <a:t>enter into </a:t>
            </a:r>
            <a:r>
              <a:rPr lang="en-US" dirty="0" smtClean="0"/>
              <a:t>short- and </a:t>
            </a:r>
            <a:r>
              <a:rPr lang="en-US" dirty="0"/>
              <a:t>long-term transactions at negotiated rates and then must </a:t>
            </a:r>
            <a:r>
              <a:rPr lang="en-US" dirty="0" smtClean="0"/>
              <a:t>file after-the-fact </a:t>
            </a:r>
            <a:r>
              <a:rPr lang="en-US" dirty="0"/>
              <a:t>quarterly reports with FERC listing the details of the </a:t>
            </a:r>
            <a:r>
              <a:rPr lang="en-US" dirty="0" smtClean="0"/>
              <a:t>consummated transactions (the EQR report). </a:t>
            </a:r>
          </a:p>
          <a:p>
            <a:r>
              <a:rPr lang="en-US" sz="3800" dirty="0"/>
              <a:t>Under the </a:t>
            </a:r>
            <a:r>
              <a:rPr lang="en-US" sz="3800" dirty="0" smtClean="0"/>
              <a:t>FPA</a:t>
            </a:r>
          </a:p>
          <a:p>
            <a:pPr lvl="1"/>
            <a:r>
              <a:rPr lang="en-US" sz="3400" dirty="0" smtClean="0"/>
              <a:t>it </a:t>
            </a:r>
            <a:r>
              <a:rPr lang="en-US" sz="3400" dirty="0"/>
              <a:t>is unlawful to engage in wholesale sales of electricity at </a:t>
            </a:r>
            <a:r>
              <a:rPr lang="en-US" sz="3400" dirty="0" smtClean="0"/>
              <a:t>a rate </a:t>
            </a:r>
            <a:r>
              <a:rPr lang="en-US" sz="3400" dirty="0"/>
              <a:t>other than the one approved by </a:t>
            </a:r>
            <a:r>
              <a:rPr lang="en-US" sz="3400" dirty="0" smtClean="0"/>
              <a:t>FERC (tariff on file).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A4E4-264F-402D-9DD6-08BC4EF45B5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past 25 years, a robust MBR program has developed at FERC such that </a:t>
            </a:r>
            <a:r>
              <a:rPr lang="en-US" dirty="0" smtClean="0"/>
              <a:t>most wholesale </a:t>
            </a:r>
            <a:r>
              <a:rPr lang="en-US" dirty="0"/>
              <a:t>energy transactions are conducted pursuant to a seller’s MBR </a:t>
            </a:r>
            <a:r>
              <a:rPr lang="en-US" dirty="0" smtClean="0"/>
              <a:t>authority.</a:t>
            </a:r>
          </a:p>
          <a:p>
            <a:r>
              <a:rPr lang="en-US" dirty="0" smtClean="0"/>
              <a:t>MBR authority is granted by balancing authority area – not by company – since it relates to market power in each BAA.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A4E4-264F-402D-9DD6-08BC4EF45B5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27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FERC’s Market Power Tests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0538"/>
            <a:ext cx="8346831" cy="4525963"/>
          </a:xfrm>
        </p:spPr>
        <p:txBody>
          <a:bodyPr/>
          <a:lstStyle/>
          <a:p>
            <a:r>
              <a:rPr lang="en-US" dirty="0" smtClean="0"/>
              <a:t>Market Power is reviewed for home BAAs and markets directly interconnected (first tier)</a:t>
            </a:r>
          </a:p>
          <a:p>
            <a:r>
              <a:rPr lang="en-US" dirty="0" smtClean="0"/>
              <a:t>Horizontal market power</a:t>
            </a:r>
          </a:p>
          <a:p>
            <a:pPr lvl="1"/>
            <a:r>
              <a:rPr lang="en-US" sz="2600" dirty="0" smtClean="0"/>
              <a:t>Pivotal supplier analysis based on annual peak demand</a:t>
            </a:r>
          </a:p>
          <a:p>
            <a:pPr lvl="1"/>
            <a:r>
              <a:rPr lang="en-US" sz="2600" dirty="0" smtClean="0"/>
              <a:t>Seasonal market share analysis screens </a:t>
            </a:r>
          </a:p>
          <a:p>
            <a:pPr lvl="1"/>
            <a:r>
              <a:rPr lang="en-US" sz="2600" dirty="0" smtClean="0"/>
              <a:t>If don’t pass, move to delivered price test (DPT)</a:t>
            </a:r>
          </a:p>
          <a:p>
            <a:r>
              <a:rPr lang="en-US" dirty="0" smtClean="0"/>
              <a:t>Vertical market power (generally satisfied by OATT)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A4E4-264F-402D-9DD6-08BC4EF45B5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0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MBR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EQRs</a:t>
            </a:r>
          </a:p>
          <a:p>
            <a:r>
              <a:rPr lang="en-US" dirty="0" smtClean="0"/>
              <a:t>Change in Status – an MBR seller must file a change in status when there is a change in the conditions upon which FERC relied in granting MBR</a:t>
            </a:r>
          </a:p>
          <a:p>
            <a:r>
              <a:rPr lang="en-US" dirty="0" smtClean="0"/>
              <a:t>Triennial filings – demonstrations of lack of market power by region; use historic test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A4E4-264F-402D-9DD6-08BC4EF45B5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44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A4E4-264F-402D-9DD6-08BC4EF45B5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99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35470F039289A547ADA88AE1FAFD97B8" ma:contentTypeVersion="104" ma:contentTypeDescription="" ma:contentTypeScope="" ma:versionID="6cbe75c0dfd8f4030c9b4016cb9b60b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Special Presentation</CaseType>
    <IndustryCode xmlns="dc463f71-b30c-4ab2-9473-d307f9d35888">140</IndustryCode>
    <CaseStatus xmlns="dc463f71-b30c-4ab2-9473-d307f9d35888">Closed</CaseStatus>
    <OpenedDate xmlns="dc463f71-b30c-4ab2-9473-d307f9d35888">2016-03-25T07:00:00+00:00</OpenedDate>
    <Date1 xmlns="dc463f71-b30c-4ab2-9473-d307f9d35888">2016-06-30T07:00:00+00:00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160334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249117C5-1497-4915-95D1-20EBFCDEAD34}"/>
</file>

<file path=customXml/itemProps2.xml><?xml version="1.0" encoding="utf-8"?>
<ds:datastoreItem xmlns:ds="http://schemas.openxmlformats.org/officeDocument/2006/customXml" ds:itemID="{287EED92-FD69-42E1-A73A-BB95C7E49A86}"/>
</file>

<file path=customXml/itemProps3.xml><?xml version="1.0" encoding="utf-8"?>
<ds:datastoreItem xmlns:ds="http://schemas.openxmlformats.org/officeDocument/2006/customXml" ds:itemID="{49FB4752-7690-4004-A332-ACD6354AFEE7}"/>
</file>

<file path=customXml/itemProps4.xml><?xml version="1.0" encoding="utf-8"?>
<ds:datastoreItem xmlns:ds="http://schemas.openxmlformats.org/officeDocument/2006/customXml" ds:itemID="{634EF62E-B0E4-47AB-863A-07F9FC7388FC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463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ヒラギノ角ゴ Pro W3</vt:lpstr>
      <vt:lpstr>Office Theme</vt:lpstr>
      <vt:lpstr>Overview of FERC’s Market Based Rate Program</vt:lpstr>
      <vt:lpstr>FERC’s Market Based Rate Program</vt:lpstr>
      <vt:lpstr>Previous Cost-of-Service  Based System</vt:lpstr>
      <vt:lpstr>Changes to the Program</vt:lpstr>
      <vt:lpstr>Market Based Rate Program (MBR)</vt:lpstr>
      <vt:lpstr>MBR Authority</vt:lpstr>
      <vt:lpstr>FERC’s Market Power Tests in General</vt:lpstr>
      <vt:lpstr>Maintaining MBR</vt:lpstr>
      <vt:lpstr>Questions?</vt:lpstr>
    </vt:vector>
  </TitlesOfParts>
  <Company>RIESTER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38</dc:creator>
  <cp:lastModifiedBy>Rendahl, Ann (UTC)</cp:lastModifiedBy>
  <cp:revision>29</cp:revision>
  <dcterms:created xsi:type="dcterms:W3CDTF">2010-10-13T18:29:50Z</dcterms:created>
  <dcterms:modified xsi:type="dcterms:W3CDTF">2016-06-30T19:28:20Z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0x0101006E56B4D1795A2E4DB2F0B01679ED314A0035470F039289A547ADA88AE1FAFD97B8</vt:lpwstr>
  </property>
  <property fmtid="{D5CDD505-2E9C-101B-9397-08002B2CF9AE}" pid="3" name="_docset_NoMedatataSyncRequired">
    <vt:lpwstr>False</vt:lpwstr>
  </property>
</Properties>
</file>