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bin" ContentType="application/vnd.openxmlformats-officedocument.presentationml.printerSettings"/>
  <Default Extension="emf" ContentType="image/x-emf"/>
  <Default Extension="rels" ContentType="application/vnd.openxmlformats-package.relationships+xml"/>
  <Default Extension="jpeg" ContentType="image/jpe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22" r:id="rId1"/>
  </p:sldMasterIdLst>
  <p:notesMasterIdLst>
    <p:notesMasterId r:id="rId28"/>
  </p:notesMasterIdLst>
  <p:sldIdLst>
    <p:sldId id="360" r:id="rId2"/>
    <p:sldId id="355" r:id="rId3"/>
    <p:sldId id="382" r:id="rId4"/>
    <p:sldId id="393" r:id="rId5"/>
    <p:sldId id="394" r:id="rId6"/>
    <p:sldId id="396" r:id="rId7"/>
    <p:sldId id="395" r:id="rId8"/>
    <p:sldId id="292" r:id="rId9"/>
    <p:sldId id="383" r:id="rId10"/>
    <p:sldId id="270" r:id="rId11"/>
    <p:sldId id="374" r:id="rId12"/>
    <p:sldId id="375" r:id="rId13"/>
    <p:sldId id="354" r:id="rId14"/>
    <p:sldId id="385" r:id="rId15"/>
    <p:sldId id="387" r:id="rId16"/>
    <p:sldId id="386" r:id="rId17"/>
    <p:sldId id="366" r:id="rId18"/>
    <p:sldId id="388" r:id="rId19"/>
    <p:sldId id="391" r:id="rId20"/>
    <p:sldId id="389" r:id="rId21"/>
    <p:sldId id="376" r:id="rId22"/>
    <p:sldId id="381" r:id="rId23"/>
    <p:sldId id="377" r:id="rId24"/>
    <p:sldId id="293" r:id="rId25"/>
    <p:sldId id="392" r:id="rId26"/>
    <p:sldId id="32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00000"/>
    <a:srgbClr val="00B152"/>
    <a:srgbClr val="00FF00"/>
    <a:srgbClr val="008000"/>
    <a:srgbClr val="000000"/>
    <a:srgbClr val="FFFF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25" Type="http://schemas.openxmlformats.org/officeDocument/2006/relationships/slide" Target="slides/slide24.xml"/><Relationship Id="rId7" Type="http://schemas.openxmlformats.org/officeDocument/2006/relationships/slide" Target="slides/slide6.xml"/><Relationship Id="rId33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0" Type="http://schemas.openxmlformats.org/officeDocument/2006/relationships/slide" Target="slides/slide19.xml"/><Relationship Id="rId2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theme" Target="theme/theme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customXml" Target="../customXml/item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customXml" Target="../customXml/item3.xml"/><Relationship Id="rId3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presProps" Target="presProps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A9033E9-883B-934E-8251-F303BFB37037}" type="datetime1">
              <a:rPr lang="en-US"/>
              <a:pPr>
                <a:defRPr/>
              </a:pPr>
              <a:t>10/12/10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67B6FBC-79FE-2949-AA77-2B1DB0D01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13D422-D16C-5F45-9C88-F8CDA6360C86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AF3E17-9517-5E46-87D4-45B3D44B2DD0}" type="slidenum">
              <a:rPr lang="en-US"/>
              <a:pPr/>
              <a:t>10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A2F340-78A0-4148-8CDE-65A9CD4EA134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2D81AE-D33E-4848-916F-0225B9FE205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C1BD8C-1A20-E643-8C78-149B53E2A9AA}" type="slidenum">
              <a:rPr lang="en-US"/>
              <a:pPr/>
              <a:t>13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CECB01-FD05-E140-B211-63ABAB90A30F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888558-CCAA-CD4D-A2F5-D9F12963097D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EA911B-7DB5-8E43-8359-22330C7E9A40}" type="slidenum">
              <a:rPr lang="en-US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9B457D-4372-F84D-ACE3-3D5188DA26B0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88A9CC-C9E8-3741-87B1-6FFC63D9BB75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1F1E7D-C4C2-4B89-B60B-14EE34EB8CC1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092C29-130F-F645-8E3A-4C681F2B5EAB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855876-76AA-0545-AF33-C09F25213D50}" type="slidenum">
              <a:rPr lang="en-US">
                <a:latin typeface="Arial" charset="0"/>
              </a:rPr>
              <a:pPr/>
              <a:t>26</a:t>
            </a:fld>
            <a:endParaRPr lang="en-US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8BA885-2953-9644-827C-DBE941541381}" type="slidenum">
              <a:rPr lang="en-US"/>
              <a:pPr/>
              <a:t>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CA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649C48-7ADD-6442-A262-B02D3670C5D9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558C4B-6264-2145-96A1-714C8340654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04070D-EEAF-2441-9D89-C474349D88F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C7FFDA-BD58-9B4A-A824-EB57A24390A4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77399C-D8A4-F847-8F3C-24A9D6B0EE16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AF3E17-9517-5E46-87D4-45B3D44B2DD0}" type="slidenum">
              <a:rPr lang="en-US"/>
              <a:pPr/>
              <a:t>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0CE1732-D470-9447-ACA2-D7C8E2AE7FC6}" type="datetime1">
              <a:rPr lang="en-US"/>
              <a:pPr>
                <a:defRPr/>
              </a:pPr>
              <a:t>10/12/10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E7FF892-8A21-3047-878A-FAE25F334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1A5B-F8DE-A241-AEC7-C311F318A25F}" type="datetime1">
              <a:rPr lang="en-US"/>
              <a:pPr>
                <a:defRPr/>
              </a:pPr>
              <a:t>10/12/10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0AA6A-166B-9F4A-87F7-2A952BF45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BCA7-75ED-2148-A4E5-C210BFE9B7D8}" type="datetime1">
              <a:rPr lang="en-US"/>
              <a:pPr>
                <a:defRPr/>
              </a:pPr>
              <a:t>10/12/10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82F8-08AF-1748-9524-1AEF14B2F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467D-AB9F-6440-AAB4-5695E02AD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EAE47-65AE-CC48-8F16-CBEBAB0C0319}" type="datetime1">
              <a:rPr lang="en-US"/>
              <a:pPr>
                <a:defRPr/>
              </a:pPr>
              <a:t>10/12/10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9B78-E2EC-8842-A475-5320B44B8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1943EE7-D305-1D48-A289-8519BE166031}" type="datetime1">
              <a:rPr lang="en-US"/>
              <a:pPr>
                <a:defRPr/>
              </a:pPr>
              <a:t>10/12/10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02FC411-14EE-704A-B5B0-557F1CDCF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C4DB2-CA9F-4D46-9B5F-2CB3C3CF7542}" type="datetime1">
              <a:rPr lang="en-US"/>
              <a:pPr>
                <a:defRPr/>
              </a:pPr>
              <a:t>10/12/10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1A4C1-1297-C542-9A1A-1AD26C60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09EE-4008-1548-B7B3-456E44D46891}" type="datetime1">
              <a:rPr lang="en-US"/>
              <a:pPr>
                <a:defRPr/>
              </a:pPr>
              <a:t>10/12/10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2EB2-D515-7F46-909D-CB74DE185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F10F-AEF9-4749-9367-D04DBA75A988}" type="datetime1">
              <a:rPr lang="en-US"/>
              <a:pPr>
                <a:defRPr/>
              </a:pPr>
              <a:t>10/12/10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5DF50-FE7F-444E-AC68-566824949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32D7-93DC-F140-BCC3-FB31657C032F}" type="datetime1">
              <a:rPr lang="en-US"/>
              <a:pPr>
                <a:defRPr/>
              </a:pPr>
              <a:t>10/12/10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69016-F754-B841-813F-CAD3B9F8A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B34AA-8F46-AC47-B345-9DF7E468DAD8}" type="datetime1">
              <a:rPr lang="en-US"/>
              <a:pPr>
                <a:defRPr/>
              </a:pPr>
              <a:t>10/12/10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CCBB7-5C6D-E144-9A59-B0F017B62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 noChangeArrowheads="1"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2A2B4-386B-DE41-AA6C-5039B0A76F1F}" type="datetime1">
              <a:rPr lang="en-US"/>
              <a:pPr>
                <a:defRPr/>
              </a:pPr>
              <a:t>10/12/10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D2ED-9325-8C42-BD64-F9A97176E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A8B88DF4-D409-8A4D-849F-5DFF67A61808}" type="datetime1">
              <a:rPr lang="en-US"/>
              <a:pPr>
                <a:defRPr/>
              </a:pPr>
              <a:t>10/12/10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D929EF53-B867-9E41-AC5B-E3E185D15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15" r:id="rId2"/>
    <p:sldLayoutId id="2147484524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5" r:id="rId9"/>
    <p:sldLayoutId id="2147484521" r:id="rId10"/>
    <p:sldLayoutId id="2147484522" r:id="rId11"/>
    <p:sldLayoutId id="21474845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nwga.org/" TargetMode="External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df"/><Relationship Id="rId4" Type="http://schemas.openxmlformats.org/officeDocument/2006/relationships/image" Target="../media/image34.png"/><Relationship Id="rId5" Type="http://schemas.openxmlformats.org/officeDocument/2006/relationships/image" Target="../media/image35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df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df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nwga.org" TargetMode="External"/><Relationship Id="rId5" Type="http://schemas.openxmlformats.org/officeDocument/2006/relationships/hyperlink" Target="mailto:dkirschner@nwga.org" TargetMode="External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71600"/>
            <a:ext cx="7623048" cy="1828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NW Gas Market Outlook:</a:t>
            </a:r>
            <a:br>
              <a:rPr lang="en-US" dirty="0" smtClean="0"/>
            </a:br>
            <a:r>
              <a:rPr lang="en-US" dirty="0" smtClean="0"/>
              <a:t>Winds of Change</a:t>
            </a:r>
            <a:endParaRPr lang="en-US" sz="4667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838200" y="3200400"/>
            <a:ext cx="7854950" cy="1752600"/>
          </a:xfrm>
        </p:spPr>
        <p:txBody>
          <a:bodyPr/>
          <a:lstStyle/>
          <a:p>
            <a:pPr marR="0"/>
            <a:r>
              <a:rPr lang="en-US" dirty="0" smtClean="0"/>
              <a:t>Washington Utilities and </a:t>
            </a:r>
            <a:r>
              <a:rPr lang="en-US" dirty="0" smtClean="0"/>
              <a:t>Transportation Commission</a:t>
            </a:r>
            <a:endParaRPr lang="en-US" dirty="0" smtClean="0"/>
          </a:p>
          <a:p>
            <a:pPr marR="0"/>
            <a:r>
              <a:rPr lang="en-US" dirty="0" smtClean="0"/>
              <a:t>Olympia, WA</a:t>
            </a:r>
          </a:p>
          <a:p>
            <a:pPr marR="0"/>
            <a:r>
              <a:rPr lang="en-US" dirty="0" smtClean="0"/>
              <a:t>Octob</a:t>
            </a:r>
            <a:r>
              <a:rPr lang="en-US" dirty="0" smtClean="0"/>
              <a:t>er 18</a:t>
            </a:r>
            <a:r>
              <a:rPr lang="en-US" dirty="0" smtClean="0"/>
              <a:t>, </a:t>
            </a:r>
            <a:r>
              <a:rPr lang="en-US" dirty="0" smtClean="0"/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1003300"/>
            <a:ext cx="8597900" cy="5854700"/>
          </a:xfrm>
          <a:prstGeom prst="rect">
            <a:avLst/>
          </a:prstGeom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04250" cy="685800"/>
          </a:xfrm>
        </p:spPr>
        <p:txBody>
          <a:bodyPr/>
          <a:lstStyle/>
          <a:p>
            <a:pPr eaLnBrk="1" hangingPunct="1"/>
            <a:r>
              <a:rPr lang="en-US" sz="3600" b="1" i="1" dirty="0">
                <a:solidFill>
                  <a:srgbClr val="000000"/>
                </a:solidFill>
              </a:rPr>
              <a:t>Base Case Forecast by </a:t>
            </a:r>
            <a:r>
              <a:rPr lang="en-US" sz="3600" b="1" i="1" dirty="0" smtClean="0">
                <a:solidFill>
                  <a:srgbClr val="000000"/>
                </a:solidFill>
              </a:rPr>
              <a:t>Sector</a:t>
            </a:r>
            <a:endParaRPr lang="en-US" sz="1800" b="1" i="1" dirty="0">
              <a:solidFill>
                <a:srgbClr val="000000"/>
              </a:solidFill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6705600" y="1828800"/>
            <a:ext cx="710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2.0%</a:t>
            </a:r>
            <a:endParaRPr lang="en-US" b="1" dirty="0"/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6934200" y="3657600"/>
            <a:ext cx="71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0.8%</a:t>
            </a:r>
            <a:endParaRPr lang="en-US" b="1" dirty="0"/>
          </a:p>
        </p:txBody>
      </p:sp>
      <p:cxnSp>
        <p:nvCxnSpPr>
          <p:cNvPr id="39942" name="Straight Arrow Connector 6"/>
          <p:cNvCxnSpPr>
            <a:cxnSpLocks noChangeShapeType="1"/>
          </p:cNvCxnSpPr>
          <p:nvPr/>
        </p:nvCxnSpPr>
        <p:spPr bwMode="auto">
          <a:xfrm rot="10800000" flipV="1">
            <a:off x="6324600" y="2209800"/>
            <a:ext cx="381000" cy="349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43" name="Straight Arrow Connector 8"/>
          <p:cNvCxnSpPr>
            <a:cxnSpLocks noChangeShapeType="1"/>
          </p:cNvCxnSpPr>
          <p:nvPr/>
        </p:nvCxnSpPr>
        <p:spPr bwMode="auto">
          <a:xfrm rot="5400000">
            <a:off x="7391400" y="3352800"/>
            <a:ext cx="45720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9944" name="Straight Arrow Connector 6"/>
          <p:cNvCxnSpPr>
            <a:cxnSpLocks noChangeShapeType="1"/>
          </p:cNvCxnSpPr>
          <p:nvPr/>
        </p:nvCxnSpPr>
        <p:spPr bwMode="auto">
          <a:xfrm rot="10800000" flipV="1">
            <a:off x="6934200" y="2743200"/>
            <a:ext cx="533400" cy="196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45" name="TextBox 3"/>
          <p:cNvSpPr txBox="1">
            <a:spLocks noChangeArrowheads="1"/>
          </p:cNvSpPr>
          <p:nvPr/>
        </p:nvSpPr>
        <p:spPr bwMode="auto">
          <a:xfrm>
            <a:off x="7391400" y="2514600"/>
            <a:ext cx="710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1.2%</a:t>
            </a:r>
            <a:endParaRPr lang="en-US" b="1" dirty="0"/>
          </a:p>
        </p:txBody>
      </p:sp>
      <p:cxnSp>
        <p:nvCxnSpPr>
          <p:cNvPr id="39946" name="Straight Arrow Connector 6"/>
          <p:cNvCxnSpPr>
            <a:cxnSpLocks noChangeShapeType="1"/>
          </p:cNvCxnSpPr>
          <p:nvPr/>
        </p:nvCxnSpPr>
        <p:spPr bwMode="auto">
          <a:xfrm rot="16200000" flipV="1">
            <a:off x="6172200" y="5181600"/>
            <a:ext cx="3810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47" name="TextBox 3"/>
          <p:cNvSpPr txBox="1">
            <a:spLocks noChangeArrowheads="1"/>
          </p:cNvSpPr>
          <p:nvPr/>
        </p:nvSpPr>
        <p:spPr bwMode="auto">
          <a:xfrm>
            <a:off x="6400800" y="5334000"/>
            <a:ext cx="710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1.2%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42950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Three Year Forecast Comparison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4800" y="1003300"/>
            <a:ext cx="8610600" cy="585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4350"/>
          </a:xfrm>
        </p:spPr>
        <p:txBody>
          <a:bodyPr/>
          <a:lstStyle/>
          <a:p>
            <a:r>
              <a:rPr lang="en-US" sz="4000" b="1" i="1" dirty="0" smtClean="0">
                <a:solidFill>
                  <a:schemeClr val="tx1"/>
                </a:solidFill>
              </a:rPr>
              <a:t>Decline </a:t>
            </a:r>
            <a:r>
              <a:rPr lang="en-US" sz="4000" b="1" i="1" dirty="0">
                <a:solidFill>
                  <a:schemeClr val="tx1"/>
                </a:solidFill>
              </a:rPr>
              <a:t>in</a:t>
            </a:r>
            <a:r>
              <a:rPr lang="en-US" sz="4000" b="1" i="1" dirty="0" smtClean="0">
                <a:solidFill>
                  <a:schemeClr val="tx1"/>
                </a:solidFill>
              </a:rPr>
              <a:t> Projected Industrial </a:t>
            </a:r>
            <a:r>
              <a:rPr lang="en-US" sz="4000" b="1" i="1" dirty="0">
                <a:solidFill>
                  <a:schemeClr val="tx1"/>
                </a:solidFill>
              </a:rPr>
              <a:t>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1003300"/>
            <a:ext cx="8610600" cy="585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E81315-1F1F-1D4A-8712-6EDF228F226F}" type="slidenum">
              <a:rPr lang="en-US"/>
              <a:pPr/>
              <a:t>13</a:t>
            </a:fld>
            <a:endParaRPr lang="en-US"/>
          </a:p>
        </p:txBody>
      </p:sp>
      <p:sp>
        <p:nvSpPr>
          <p:cNvPr id="41987" name="TextBox 11"/>
          <p:cNvSpPr txBox="1">
            <a:spLocks noChangeArrowheads="1"/>
          </p:cNvSpPr>
          <p:nvPr/>
        </p:nvSpPr>
        <p:spPr bwMode="auto">
          <a:xfrm>
            <a:off x="0" y="1524000"/>
            <a:ext cx="4191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/>
              <a:t>PNW gas comes from WCSB and US Rockies.</a:t>
            </a:r>
          </a:p>
        </p:txBody>
      </p:sp>
      <p:pic>
        <p:nvPicPr>
          <p:cNvPr id="41988" name="Picture 12" descr="DKSuppl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0"/>
            <a:ext cx="4953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4371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Rockies Production Forecasts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752600"/>
            <a:ext cx="9144000" cy="4560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74371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2007 WCSB Production Forecast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1003300"/>
            <a:ext cx="8597900" cy="585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4371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WCSB Production Forecast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" y="1487732"/>
            <a:ext cx="8153400" cy="5370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05800" cy="8199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Natural Gas Supplies: Abundance!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58900"/>
            <a:ext cx="8712200" cy="549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0810-14940_T-North_with Basins_Oct-15-08_Draf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362200"/>
            <a:ext cx="36131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457200" y="1828800"/>
            <a:ext cx="377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>
                <a:latin typeface="Arial Narrow" charset="0"/>
              </a:rPr>
              <a:t>US Shale Gas Supply Areas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4876800" y="18288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>
                <a:latin typeface="Arial Narrow" charset="0"/>
              </a:rPr>
              <a:t>BC Shale/Tight Gas Supply Areas</a:t>
            </a:r>
          </a:p>
        </p:txBody>
      </p:sp>
      <p:sp>
        <p:nvSpPr>
          <p:cNvPr id="670736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305800" cy="667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b="1" i="1" dirty="0">
                <a:solidFill>
                  <a:schemeClr val="tx1"/>
                </a:solidFill>
              </a:rPr>
              <a:t>Shale </a:t>
            </a:r>
            <a:r>
              <a:rPr lang="en-CA" b="1" i="1" dirty="0" smtClean="0">
                <a:solidFill>
                  <a:schemeClr val="tx1"/>
                </a:solidFill>
              </a:rPr>
              <a:t>Gas - </a:t>
            </a:r>
            <a:r>
              <a:rPr lang="en-CA" sz="2700" b="1" i="1" dirty="0" smtClean="0">
                <a:solidFill>
                  <a:schemeClr val="tx1"/>
                </a:solidFill>
              </a:rPr>
              <a:t>An </a:t>
            </a:r>
            <a:r>
              <a:rPr lang="en-CA" sz="2700" b="1" i="1" dirty="0">
                <a:solidFill>
                  <a:schemeClr val="tx1"/>
                </a:solidFill>
              </a:rPr>
              <a:t>Emerging Source of Significant Supply</a:t>
            </a:r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5029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74371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US Shale Plays </a:t>
            </a:r>
            <a:r>
              <a:rPr lang="en-US" sz="2000" b="1" i="1" dirty="0" smtClean="0">
                <a:solidFill>
                  <a:srgbClr val="000000"/>
                </a:solidFill>
              </a:rPr>
              <a:t>(source: MIT, 2010)</a:t>
            </a:r>
            <a:endParaRPr lang="en-US" sz="2000" b="1" i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35915"/>
            <a:ext cx="9144001" cy="5522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30300" y="166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990725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60" name="Picture 4" descr="nwga_logo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9575"/>
            <a:ext cx="2717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0" y="1371600"/>
            <a:ext cx="2735263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10000"/>
              </a:spcBef>
            </a:pPr>
            <a:r>
              <a:rPr lang="en-US" sz="1400"/>
              <a:t>1914 Willamette Falls Dr., #255</a:t>
            </a:r>
          </a:p>
          <a:p>
            <a:pPr algn="r">
              <a:spcBef>
                <a:spcPct val="10000"/>
              </a:spcBef>
            </a:pPr>
            <a:r>
              <a:rPr lang="en-US" sz="1400"/>
              <a:t>West Linn, OR  97068</a:t>
            </a:r>
          </a:p>
          <a:p>
            <a:pPr algn="r">
              <a:spcBef>
                <a:spcPct val="10000"/>
              </a:spcBef>
            </a:pPr>
            <a:r>
              <a:rPr lang="en-US" sz="1400"/>
              <a:t>(503) 344-6637</a:t>
            </a:r>
          </a:p>
          <a:p>
            <a:pPr algn="r">
              <a:spcBef>
                <a:spcPct val="10000"/>
              </a:spcBef>
            </a:pPr>
            <a:r>
              <a:rPr lang="en-US" sz="1400" b="1">
                <a:solidFill>
                  <a:srgbClr val="FFFF66"/>
                </a:solidFill>
                <a:hlinkClick r:id="rId4"/>
              </a:rPr>
              <a:t>www.nwga.org</a:t>
            </a:r>
            <a:endParaRPr lang="en-US" sz="1400" b="1">
              <a:solidFill>
                <a:srgbClr val="FFFF66"/>
              </a:solidFill>
            </a:endParaRPr>
          </a:p>
          <a:p>
            <a:pPr algn="ctr">
              <a:spcBef>
                <a:spcPct val="10000"/>
              </a:spcBef>
            </a:pPr>
            <a:endParaRPr lang="en-US"/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/>
              <a:t>NWGA Members: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sz="1400"/>
              <a:t>Avista Corporation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sz="1400"/>
              <a:t>Cascade Natural Gas Co.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sz="1400"/>
              <a:t>Intermountain Gas Co.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sz="1400"/>
              <a:t>NW Natural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sz="1400"/>
              <a:t>Puget Sound Energy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sz="1400"/>
              <a:t>Spectra Energy Transmission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sz="1400"/>
              <a:t>Terasen Gas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sz="1400"/>
              <a:t>TransCanada’s GTN System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sz="1400"/>
              <a:t>Williams NW Pipeline</a:t>
            </a:r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0"/>
            <a:ext cx="64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305800" cy="591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BC Gas </a:t>
            </a:r>
            <a:r>
              <a:rPr lang="en-US" b="1" i="1" dirty="0">
                <a:solidFill>
                  <a:schemeClr val="tx1"/>
                </a:solidFill>
              </a:rPr>
              <a:t>Production </a:t>
            </a:r>
            <a:r>
              <a:rPr lang="en-US" b="1" i="1" dirty="0" smtClean="0">
                <a:solidFill>
                  <a:schemeClr val="tx1"/>
                </a:solidFill>
              </a:rPr>
              <a:t>Forecast </a:t>
            </a:r>
            <a:r>
              <a:rPr lang="en-US" sz="1556" b="1" i="1" dirty="0" smtClean="0">
                <a:solidFill>
                  <a:schemeClr val="tx1"/>
                </a:solidFill>
              </a:rPr>
              <a:t>(SOURCE: CAPP, 03/10)</a:t>
            </a:r>
            <a:endParaRPr lang="en-CA" sz="1556" b="1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CAPP BC Pro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" y="1576725"/>
            <a:ext cx="9143498" cy="52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0"/>
            <a:ext cx="9165730" cy="6858000"/>
          </a:xfrm>
          <a:prstGeom prst="rect">
            <a:avLst/>
          </a:prstGeom>
        </p:spPr>
      </p:pic>
      <p:pic>
        <p:nvPicPr>
          <p:cNvPr id="49170" name="Picture 6" descr="ICF_r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3550" y="5937250"/>
            <a:ext cx="8461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156" name="Straight Arrow Connector 6"/>
          <p:cNvCxnSpPr>
            <a:cxnSpLocks noChangeShapeType="1"/>
          </p:cNvCxnSpPr>
          <p:nvPr/>
        </p:nvCxnSpPr>
        <p:spPr bwMode="auto">
          <a:xfrm>
            <a:off x="2057400" y="914400"/>
            <a:ext cx="3200400" cy="2209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9157" name="Straight Arrow Connector 9"/>
          <p:cNvCxnSpPr>
            <a:cxnSpLocks noChangeShapeType="1"/>
          </p:cNvCxnSpPr>
          <p:nvPr/>
        </p:nvCxnSpPr>
        <p:spPr bwMode="auto">
          <a:xfrm flipV="1">
            <a:off x="3124200" y="3276600"/>
            <a:ext cx="3657600" cy="304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9158" name="Straight Arrow Connector 17"/>
          <p:cNvCxnSpPr>
            <a:cxnSpLocks noChangeShapeType="1"/>
          </p:cNvCxnSpPr>
          <p:nvPr/>
        </p:nvCxnSpPr>
        <p:spPr bwMode="auto">
          <a:xfrm rot="10800000" flipV="1">
            <a:off x="996950" y="3879850"/>
            <a:ext cx="1066800" cy="304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9159" name="Straight Connector 19"/>
          <p:cNvCxnSpPr>
            <a:cxnSpLocks noChangeShapeType="1"/>
          </p:cNvCxnSpPr>
          <p:nvPr/>
        </p:nvCxnSpPr>
        <p:spPr bwMode="auto">
          <a:xfrm rot="5400000" flipH="1" flipV="1">
            <a:off x="1758950" y="3346450"/>
            <a:ext cx="838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22" name="TextBox 21"/>
          <p:cNvSpPr txBox="1"/>
          <p:nvPr/>
        </p:nvSpPr>
        <p:spPr bwMode="auto">
          <a:xfrm>
            <a:off x="996952" y="3651251"/>
            <a:ext cx="884281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C00000"/>
                </a:solidFill>
              </a:rPr>
              <a:t>Kern River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2597150" y="1822451"/>
            <a:ext cx="723468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C00000"/>
                </a:solidFill>
              </a:rPr>
              <a:t>Alliance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5867400" y="3505200"/>
            <a:ext cx="1235275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C00000"/>
                </a:solidFill>
              </a:rPr>
              <a:t>Rockies Express</a:t>
            </a:r>
          </a:p>
        </p:txBody>
      </p:sp>
      <p:cxnSp>
        <p:nvCxnSpPr>
          <p:cNvPr id="13" name="Straight Arrow Connector 9"/>
          <p:cNvCxnSpPr>
            <a:cxnSpLocks noChangeShapeType="1"/>
          </p:cNvCxnSpPr>
          <p:nvPr/>
        </p:nvCxnSpPr>
        <p:spPr bwMode="auto">
          <a:xfrm rot="10800000">
            <a:off x="685800" y="2667000"/>
            <a:ext cx="23622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6" name="TextBox 15"/>
          <p:cNvSpPr txBox="1"/>
          <p:nvPr/>
        </p:nvSpPr>
        <p:spPr bwMode="auto">
          <a:xfrm>
            <a:off x="1143000" y="2514600"/>
            <a:ext cx="530915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C00000"/>
                </a:solidFill>
              </a:rPr>
              <a:t>Ruby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199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2008 Extended Winter Capacity</a:t>
            </a:r>
            <a:r>
              <a:rPr lang="en-US" sz="1800" b="1" i="1" dirty="0" smtClean="0">
                <a:solidFill>
                  <a:schemeClr val="tx1"/>
                </a:solidFill>
              </a:rPr>
              <a:t>(2017-18 CTN)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51203" name="Picture 5" descr="08ExWinter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457200" y="457200"/>
            <a:ext cx="8305800" cy="81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prstTxWarp prst="textNoShape">
              <a:avLst/>
            </a:prstTxWarp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eaLnBrk="0" hangingPunct="0">
              <a:defRPr/>
            </a:pPr>
            <a:r>
              <a:rPr lang="en-US" sz="5000" b="1" i="1" dirty="0" smtClean="0">
                <a:latin typeface="+mj-lt"/>
                <a:ea typeface="+mj-ea"/>
                <a:cs typeface="+mj-cs"/>
              </a:rPr>
              <a:t>Current </a:t>
            </a:r>
            <a:r>
              <a:rPr lang="en-US" sz="5000" b="1" i="1" dirty="0">
                <a:latin typeface="+mj-lt"/>
                <a:ea typeface="+mj-ea"/>
                <a:cs typeface="+mj-cs"/>
              </a:rPr>
              <a:t>Extended Winter Capacity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4800" y="1003300"/>
            <a:ext cx="8610600" cy="585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4800" b="1" i="1" dirty="0" smtClean="0">
                <a:solidFill>
                  <a:srgbClr val="000000"/>
                </a:solidFill>
              </a:rPr>
              <a:t>Current Peak Capacity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1003300"/>
            <a:ext cx="8597900" cy="58547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2" descr="DKSupply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54864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29718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rgbClr val="000000"/>
                </a:solidFill>
              </a:rPr>
              <a:t>Capacity Projects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61AFA5-AF89-465C-BC03-1093A8C10173}" type="slidenum">
              <a:rPr lang="en-US"/>
              <a:pPr/>
              <a:t>25</a:t>
            </a:fld>
            <a:endParaRPr lang="en-US"/>
          </a:p>
        </p:txBody>
      </p:sp>
      <p:sp>
        <p:nvSpPr>
          <p:cNvPr id="39941" name="Text Box 2"/>
          <p:cNvSpPr txBox="1">
            <a:spLocks noChangeArrowheads="1"/>
          </p:cNvSpPr>
          <p:nvPr/>
        </p:nvSpPr>
        <p:spPr bwMode="auto">
          <a:xfrm>
            <a:off x="152400" y="1447800"/>
            <a:ext cx="3154363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marL="457200" indent="-457200"/>
            <a:r>
              <a:rPr lang="en-US" sz="2000" b="1" u="sng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Pipelines</a:t>
            </a:r>
          </a:p>
          <a:p>
            <a:pPr marL="457200" indent="-457200">
              <a:buFontTx/>
              <a:buChar char="•"/>
            </a:pPr>
            <a:r>
              <a:rPr lang="en-US" sz="2000" b="1">
                <a:solidFill>
                  <a:srgbClr val="996633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Southern </a:t>
            </a:r>
            <a:r>
              <a:rPr lang="en-US" b="1">
                <a:solidFill>
                  <a:srgbClr val="996633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Connector</a:t>
            </a:r>
          </a:p>
          <a:p>
            <a:pPr marL="457200" indent="-457200">
              <a:buFontTx/>
              <a:buChar char="•"/>
            </a:pPr>
            <a:r>
              <a:rPr lang="en-US" sz="2000" b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Palomar</a:t>
            </a:r>
          </a:p>
          <a:p>
            <a:pPr marL="457200" indent="-457200">
              <a:buFontTx/>
              <a:buChar char="•"/>
            </a:pPr>
            <a:r>
              <a:rPr lang="en-US" sz="2000" b="1">
                <a:solidFill>
                  <a:srgbClr val="FF616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Sunstone</a:t>
            </a:r>
          </a:p>
          <a:p>
            <a:pPr marL="457200" indent="-457200">
              <a:buFontTx/>
              <a:buChar char="•"/>
            </a:pPr>
            <a:r>
              <a:rPr lang="en-US" sz="2000" b="1">
                <a:solidFill>
                  <a:srgbClr val="0330E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Blue Bridge</a:t>
            </a:r>
          </a:p>
          <a:p>
            <a:pPr marL="457200" indent="-457200">
              <a:buFontTx/>
              <a:buChar char="•"/>
            </a:pPr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Ruby</a:t>
            </a:r>
          </a:p>
          <a:p>
            <a:pPr marL="457200" indent="-457200">
              <a:buFontTx/>
              <a:buChar char="•"/>
            </a:pPr>
            <a:r>
              <a:rPr lang="en-US" sz="2000" b="1">
                <a:solidFill>
                  <a:srgbClr val="80008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Pacific Connector</a:t>
            </a:r>
          </a:p>
          <a:p>
            <a:pPr marL="457200" indent="-457200">
              <a:buFontTx/>
              <a:buChar char="•"/>
            </a:pPr>
            <a:r>
              <a:rPr lang="en-US" sz="2000" b="1">
                <a:solidFill>
                  <a:srgbClr val="5EF0F7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Pacific Trail</a:t>
            </a:r>
          </a:p>
          <a:p>
            <a:pPr marL="457200" indent="-457200">
              <a:buFontTx/>
              <a:buChar char="•"/>
            </a:pPr>
            <a:r>
              <a:rPr lang="en-US" sz="2000" b="1">
                <a:solidFill>
                  <a:srgbClr val="FF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Oregon LNG</a:t>
            </a:r>
          </a:p>
          <a:p>
            <a:pPr marL="457200" indent="-457200"/>
            <a:r>
              <a:rPr lang="en-US" sz="2000" b="1" u="sng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LNG Terminals</a:t>
            </a:r>
          </a:p>
          <a:p>
            <a:pPr marL="914400" lvl="1" indent="-457200"/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Kitimat LNG (export)</a:t>
            </a:r>
          </a:p>
          <a:p>
            <a:pPr marL="914400" lvl="1" indent="-457200"/>
            <a:r>
              <a:rPr lang="en-US" sz="2000" b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Bradwood Landing</a:t>
            </a:r>
          </a:p>
          <a:p>
            <a:pPr marL="914400" lvl="1" indent="-457200"/>
            <a:r>
              <a:rPr lang="en-US" sz="2000" b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Oregon LNG</a:t>
            </a:r>
          </a:p>
          <a:p>
            <a:pPr marL="914400" lvl="1" indent="-457200"/>
            <a:r>
              <a:rPr lang="en-US" sz="2000" b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Jordan Cove LNG</a:t>
            </a:r>
          </a:p>
          <a:p>
            <a:pPr marL="457200" indent="-457200"/>
            <a:r>
              <a:rPr lang="en-US" sz="2000" b="1" u="sng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Storage Facilities</a:t>
            </a:r>
          </a:p>
          <a:p>
            <a:pPr marL="457200" indent="-457200"/>
            <a:r>
              <a:rPr lang="en-US" sz="2000" b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n-US" sz="2000" b="1">
                <a:solidFill>
                  <a:srgbClr val="089CA3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Mist</a:t>
            </a:r>
          </a:p>
          <a:p>
            <a:pPr marL="457200" indent="-457200"/>
            <a:r>
              <a:rPr lang="en-US" sz="2000" b="1">
                <a:solidFill>
                  <a:srgbClr val="06686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	Jackson Prairie</a:t>
            </a:r>
          </a:p>
          <a:p>
            <a:pPr marL="914400" lvl="1" indent="-457200"/>
            <a:endParaRPr lang="en-US" sz="2000" b="1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lvl="1" indent="-457200"/>
            <a:endParaRPr lang="en-US" sz="2000" b="1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lvl="1" indent="-457200"/>
            <a:endParaRPr lang="en-US" sz="2000" b="1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lvl="1" indent="-457200"/>
            <a:endParaRPr lang="en-US" sz="2000" b="1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lvl="1" indent="-457200"/>
            <a:endParaRPr lang="en-US" sz="2000" b="1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>
              <a:buFontTx/>
              <a:buChar char="•"/>
            </a:pPr>
            <a:endParaRPr lang="en-US" sz="2000" b="1">
              <a:solidFill>
                <a:srgbClr val="FF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6" name="Freeform 25"/>
          <p:cNvSpPr>
            <a:spLocks noChangeArrowheads="1"/>
          </p:cNvSpPr>
          <p:nvPr/>
        </p:nvSpPr>
        <p:spPr bwMode="auto">
          <a:xfrm>
            <a:off x="6477000" y="4572000"/>
            <a:ext cx="2325688" cy="1408113"/>
          </a:xfrm>
          <a:custGeom>
            <a:avLst/>
            <a:gdLst>
              <a:gd name="T0" fmla="*/ 518390 w 2401147"/>
              <a:gd name="T1" fmla="*/ 115600 h 1485053"/>
              <a:gd name="T2" fmla="*/ 408716 w 2401147"/>
              <a:gd name="T3" fmla="*/ 88709 h 1485053"/>
              <a:gd name="T4" fmla="*/ 314395 w 2401147"/>
              <a:gd name="T5" fmla="*/ 100573 h 1485053"/>
              <a:gd name="T6" fmla="*/ 44600 w 2401147"/>
              <a:gd name="T7" fmla="*/ 14370 h 1485053"/>
              <a:gd name="T8" fmla="*/ 46795 w 2401147"/>
              <a:gd name="T9" fmla="*/ 14370 h 1485053"/>
              <a:gd name="T10" fmla="*/ 46795 w 2401147"/>
              <a:gd name="T11" fmla="*/ 14370 h 1485053"/>
              <a:gd name="T12" fmla="*/ 46795 w 2401147"/>
              <a:gd name="T13" fmla="*/ 14370 h 14850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1147"/>
              <a:gd name="T22" fmla="*/ 0 h 1485053"/>
              <a:gd name="T23" fmla="*/ 2401147 w 2401147"/>
              <a:gd name="T24" fmla="*/ 1485053 h 14850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1147" h="1485053">
                <a:moveTo>
                  <a:pt x="2401147" y="1485053"/>
                </a:moveTo>
                <a:cubicBezTo>
                  <a:pt x="2225887" y="1328419"/>
                  <a:pt x="2050627" y="1171786"/>
                  <a:pt x="1893147" y="1139613"/>
                </a:cubicBezTo>
                <a:cubicBezTo>
                  <a:pt x="1735667" y="1107440"/>
                  <a:pt x="1737360" y="1451186"/>
                  <a:pt x="1456267" y="1292013"/>
                </a:cubicBezTo>
                <a:cubicBezTo>
                  <a:pt x="1175174" y="1132840"/>
                  <a:pt x="413174" y="369146"/>
                  <a:pt x="206587" y="184573"/>
                </a:cubicBezTo>
                <a:cubicBezTo>
                  <a:pt x="0" y="0"/>
                  <a:pt x="216747" y="184573"/>
                  <a:pt x="216747" y="184573"/>
                </a:cubicBezTo>
              </a:path>
            </a:pathLst>
          </a:custGeom>
          <a:noFill/>
          <a:ln w="28575">
            <a:solidFill>
              <a:srgbClr val="FF6161"/>
            </a:solidFill>
            <a:prstDash val="sysDash"/>
            <a:round/>
            <a:headEnd/>
            <a:tailEnd/>
          </a:ln>
        </p:spPr>
        <p:txBody>
          <a:bodyPr wrap="none"/>
          <a:lstStyle/>
          <a:p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rot="10800000">
            <a:off x="6096000" y="5943600"/>
            <a:ext cx="2667000" cy="76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10800000" flipV="1">
            <a:off x="5867400" y="4648200"/>
            <a:ext cx="685800" cy="76200"/>
          </a:xfrm>
          <a:prstGeom prst="line">
            <a:avLst/>
          </a:prstGeom>
          <a:noFill/>
          <a:ln w="28575">
            <a:solidFill>
              <a:srgbClr val="0330ED"/>
            </a:solidFill>
            <a:prstDash val="sysDash"/>
            <a:round/>
            <a:headEnd/>
            <a:tailEnd/>
          </a:ln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10800000">
            <a:off x="5715000" y="4953000"/>
            <a:ext cx="533400" cy="1588"/>
          </a:xfrm>
          <a:prstGeom prst="line">
            <a:avLst/>
          </a:prstGeom>
          <a:noFill/>
          <a:ln w="28575">
            <a:solidFill>
              <a:srgbClr val="00B152"/>
            </a:solidFill>
            <a:prstDash val="sysDash"/>
            <a:round/>
            <a:headEnd/>
            <a:tailEnd/>
          </a:ln>
        </p:spPr>
      </p:cxnSp>
      <p:sp>
        <p:nvSpPr>
          <p:cNvPr id="20" name="Freeform 19"/>
          <p:cNvSpPr>
            <a:spLocks noChangeArrowheads="1"/>
          </p:cNvSpPr>
          <p:nvPr/>
        </p:nvSpPr>
        <p:spPr bwMode="auto">
          <a:xfrm>
            <a:off x="5791200" y="4419600"/>
            <a:ext cx="133350" cy="320675"/>
          </a:xfrm>
          <a:custGeom>
            <a:avLst/>
            <a:gdLst>
              <a:gd name="T0" fmla="*/ 115638 w 133773"/>
              <a:gd name="T1" fmla="*/ 350593 h 320040"/>
              <a:gd name="T2" fmla="*/ 19028 w 133773"/>
              <a:gd name="T3" fmla="*/ 239292 h 320040"/>
              <a:gd name="T4" fmla="*/ 1463 w 133773"/>
              <a:gd name="T5" fmla="*/ 38956 h 320040"/>
              <a:gd name="T6" fmla="*/ 10246 w 133773"/>
              <a:gd name="T7" fmla="*/ 5564 h 320040"/>
              <a:gd name="T8" fmla="*/ 0 60000 65536"/>
              <a:gd name="T9" fmla="*/ 0 60000 65536"/>
              <a:gd name="T10" fmla="*/ 0 60000 65536"/>
              <a:gd name="T11" fmla="*/ 0 60000 65536"/>
              <a:gd name="T12" fmla="*/ 0 w 133773"/>
              <a:gd name="T13" fmla="*/ 0 h 320040"/>
              <a:gd name="T14" fmla="*/ 133773 w 133773"/>
              <a:gd name="T15" fmla="*/ 320040 h 3200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773" h="320040">
                <a:moveTo>
                  <a:pt x="133773" y="320040"/>
                </a:moveTo>
                <a:cubicBezTo>
                  <a:pt x="88899" y="292946"/>
                  <a:pt x="44026" y="265853"/>
                  <a:pt x="22013" y="218440"/>
                </a:cubicBezTo>
                <a:cubicBezTo>
                  <a:pt x="0" y="171027"/>
                  <a:pt x="3386" y="71120"/>
                  <a:pt x="1693" y="35560"/>
                </a:cubicBezTo>
                <a:cubicBezTo>
                  <a:pt x="0" y="0"/>
                  <a:pt x="5926" y="2540"/>
                  <a:pt x="11853" y="5080"/>
                </a:cubicBezTo>
              </a:path>
            </a:pathLst>
          </a:custGeom>
          <a:noFill/>
          <a:ln w="28575">
            <a:solidFill>
              <a:srgbClr val="0330ED"/>
            </a:solidFill>
            <a:prstDash val="sysDash"/>
            <a:round/>
            <a:headEnd/>
            <a:tailEnd/>
          </a:ln>
        </p:spPr>
        <p:txBody>
          <a:bodyPr wrap="none"/>
          <a:lstStyle/>
          <a:p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10800000">
            <a:off x="6324600" y="3352800"/>
            <a:ext cx="304800" cy="228600"/>
          </a:xfrm>
          <a:prstGeom prst="line">
            <a:avLst/>
          </a:prstGeom>
          <a:noFill/>
          <a:ln w="28575">
            <a:solidFill>
              <a:srgbClr val="996633"/>
            </a:solidFill>
            <a:prstDash val="sysDash"/>
            <a:round/>
            <a:headEnd/>
            <a:tailEnd/>
          </a:ln>
        </p:spPr>
      </p:cxnSp>
      <p:cxnSp>
        <p:nvCxnSpPr>
          <p:cNvPr id="26636" name="Straight Connector 38"/>
          <p:cNvCxnSpPr>
            <a:cxnSpLocks noChangeShapeType="1"/>
          </p:cNvCxnSpPr>
          <p:nvPr/>
        </p:nvCxnSpPr>
        <p:spPr bwMode="auto">
          <a:xfrm rot="16200000" flipH="1">
            <a:off x="5448300" y="4686300"/>
            <a:ext cx="381000" cy="152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ash"/>
            <a:round/>
            <a:headEnd/>
            <a:tailEnd/>
          </a:ln>
        </p:spPr>
      </p:cxnSp>
      <p:sp>
        <p:nvSpPr>
          <p:cNvPr id="26637" name="Oval 20"/>
          <p:cNvSpPr>
            <a:spLocks noChangeArrowheads="1"/>
          </p:cNvSpPr>
          <p:nvPr/>
        </p:nvSpPr>
        <p:spPr bwMode="auto">
          <a:xfrm>
            <a:off x="5486400" y="4419600"/>
            <a:ext cx="152400" cy="152400"/>
          </a:xfrm>
          <a:prstGeom prst="ellipse">
            <a:avLst/>
          </a:prstGeom>
          <a:solidFill>
            <a:srgbClr val="0330E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CA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902" name="TextBox 33"/>
          <p:cNvSpPr txBox="1">
            <a:spLocks noChangeArrowheads="1"/>
          </p:cNvSpPr>
          <p:nvPr/>
        </p:nvSpPr>
        <p:spPr bwMode="auto">
          <a:xfrm>
            <a:off x="4724400" y="457200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330ED"/>
                </a:solidFill>
                <a:latin typeface="Calibri" pitchFamily="34" charset="0"/>
                <a:cs typeface="Arial" pitchFamily="34" charset="0"/>
              </a:rPr>
              <a:t>Oregon LNG</a:t>
            </a:r>
          </a:p>
        </p:txBody>
      </p:sp>
      <p:cxnSp>
        <p:nvCxnSpPr>
          <p:cNvPr id="22" name="Straight Connector 35"/>
          <p:cNvCxnSpPr>
            <a:cxnSpLocks noChangeShapeType="1"/>
          </p:cNvCxnSpPr>
          <p:nvPr/>
        </p:nvCxnSpPr>
        <p:spPr bwMode="auto">
          <a:xfrm rot="5400000">
            <a:off x="5525294" y="4761706"/>
            <a:ext cx="381000" cy="1588"/>
          </a:xfrm>
          <a:prstGeom prst="line">
            <a:avLst/>
          </a:prstGeom>
          <a:noFill/>
          <a:ln w="28575">
            <a:solidFill>
              <a:srgbClr val="00B152"/>
            </a:solidFill>
            <a:prstDash val="sysDash"/>
            <a:round/>
            <a:headEnd/>
            <a:tailEnd/>
          </a:ln>
        </p:spPr>
      </p:cxn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5638800" y="4419600"/>
            <a:ext cx="152400" cy="152400"/>
          </a:xfrm>
          <a:prstGeom prst="ellipse">
            <a:avLst/>
          </a:prstGeom>
          <a:solidFill>
            <a:srgbClr val="0330E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CA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8385" name="TextBox 34"/>
          <p:cNvSpPr txBox="1">
            <a:spLocks noChangeArrowheads="1"/>
          </p:cNvSpPr>
          <p:nvPr/>
        </p:nvSpPr>
        <p:spPr bwMode="auto">
          <a:xfrm>
            <a:off x="4419600" y="4114800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330ED"/>
                </a:solidFill>
                <a:latin typeface="Calibri" pitchFamily="34" charset="0"/>
                <a:cs typeface="Arial" pitchFamily="34" charset="0"/>
              </a:rPr>
              <a:t>Bradwood Landing LNG</a:t>
            </a:r>
          </a:p>
        </p:txBody>
      </p:sp>
      <p:cxnSp>
        <p:nvCxnSpPr>
          <p:cNvPr id="26642" name="Straight Connector 42"/>
          <p:cNvCxnSpPr>
            <a:cxnSpLocks noChangeShapeType="1"/>
            <a:stCxn id="26643" idx="5"/>
          </p:cNvCxnSpPr>
          <p:nvPr/>
        </p:nvCxnSpPr>
        <p:spPr bwMode="auto">
          <a:xfrm rot="16200000" flipH="1">
            <a:off x="5540375" y="5387975"/>
            <a:ext cx="403225" cy="708025"/>
          </a:xfrm>
          <a:prstGeom prst="line">
            <a:avLst/>
          </a:prstGeom>
          <a:noFill/>
          <a:ln w="28575">
            <a:solidFill>
              <a:srgbClr val="800080"/>
            </a:solidFill>
            <a:prstDash val="sysDash"/>
            <a:round/>
            <a:headEnd/>
            <a:tailEnd/>
          </a:ln>
        </p:spPr>
      </p:cxn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5257800" y="5410200"/>
            <a:ext cx="152400" cy="152400"/>
          </a:xfrm>
          <a:prstGeom prst="ellipse">
            <a:avLst/>
          </a:prstGeom>
          <a:solidFill>
            <a:srgbClr val="0330E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CA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908" name="TextBox 39"/>
          <p:cNvSpPr txBox="1">
            <a:spLocks noChangeArrowheads="1"/>
          </p:cNvSpPr>
          <p:nvPr/>
        </p:nvSpPr>
        <p:spPr bwMode="auto">
          <a:xfrm>
            <a:off x="4267200" y="5486400"/>
            <a:ext cx="10810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330ED"/>
                </a:solidFill>
                <a:latin typeface="Calibri" pitchFamily="34" charset="0"/>
                <a:cs typeface="Arial" pitchFamily="34" charset="0"/>
              </a:rPr>
              <a:t>Jordan Cove LNG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4953000" y="1981200"/>
            <a:ext cx="1066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6647" name="Oval 14"/>
          <p:cNvSpPr>
            <a:spLocks noChangeArrowheads="1"/>
          </p:cNvSpPr>
          <p:nvPr/>
        </p:nvSpPr>
        <p:spPr bwMode="auto">
          <a:xfrm>
            <a:off x="4800600" y="1905000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endParaRPr lang="en-CA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911" name="TextBox 34"/>
          <p:cNvSpPr txBox="1">
            <a:spLocks noChangeArrowheads="1"/>
          </p:cNvSpPr>
          <p:nvPr/>
        </p:nvSpPr>
        <p:spPr bwMode="auto">
          <a:xfrm>
            <a:off x="4267200" y="1676400"/>
            <a:ext cx="822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Kitimat LNG</a:t>
            </a:r>
          </a:p>
        </p:txBody>
      </p:sp>
      <p:sp>
        <p:nvSpPr>
          <p:cNvPr id="29" name="5-Point Star 28"/>
          <p:cNvSpPr>
            <a:spLocks noChangeArrowheads="1"/>
          </p:cNvSpPr>
          <p:nvPr/>
        </p:nvSpPr>
        <p:spPr bwMode="auto">
          <a:xfrm>
            <a:off x="5867400" y="4191000"/>
            <a:ext cx="228600" cy="228600"/>
          </a:xfrm>
          <a:custGeom>
            <a:avLst/>
            <a:gdLst>
              <a:gd name="T0" fmla="*/ 114300 w 228600"/>
              <a:gd name="T1" fmla="*/ 0 h 228600"/>
              <a:gd name="T2" fmla="*/ 0 w 228600"/>
              <a:gd name="T3" fmla="*/ 87317 h 228600"/>
              <a:gd name="T4" fmla="*/ 43659 w 228600"/>
              <a:gd name="T5" fmla="*/ 228599 h 228600"/>
              <a:gd name="T6" fmla="*/ 184941 w 228600"/>
              <a:gd name="T7" fmla="*/ 228599 h 228600"/>
              <a:gd name="T8" fmla="*/ 228600 w 228600"/>
              <a:gd name="T9" fmla="*/ 87317 h 228600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70642 w 228600"/>
              <a:gd name="T16" fmla="*/ 87318 h 228600"/>
              <a:gd name="T17" fmla="*/ 157958 w 228600"/>
              <a:gd name="T18" fmla="*/ 174634 h 228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600" h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06686D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onstantia"/>
              <a:cs typeface="Arial" pitchFamily="34" charset="0"/>
            </a:endParaRPr>
          </a:p>
        </p:txBody>
      </p:sp>
      <p:sp>
        <p:nvSpPr>
          <p:cNvPr id="34" name="5-Point Star 33"/>
          <p:cNvSpPr>
            <a:spLocks noChangeArrowheads="1"/>
          </p:cNvSpPr>
          <p:nvPr/>
        </p:nvSpPr>
        <p:spPr bwMode="auto">
          <a:xfrm>
            <a:off x="5562600" y="4419600"/>
            <a:ext cx="228600" cy="228600"/>
          </a:xfrm>
          <a:custGeom>
            <a:avLst/>
            <a:gdLst>
              <a:gd name="T0" fmla="*/ 114300 w 228600"/>
              <a:gd name="T1" fmla="*/ 0 h 228600"/>
              <a:gd name="T2" fmla="*/ 0 w 228600"/>
              <a:gd name="T3" fmla="*/ 87317 h 228600"/>
              <a:gd name="T4" fmla="*/ 43659 w 228600"/>
              <a:gd name="T5" fmla="*/ 228599 h 228600"/>
              <a:gd name="T6" fmla="*/ 184941 w 228600"/>
              <a:gd name="T7" fmla="*/ 228599 h 228600"/>
              <a:gd name="T8" fmla="*/ 228600 w 228600"/>
              <a:gd name="T9" fmla="*/ 87317 h 228600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70642 w 228600"/>
              <a:gd name="T16" fmla="*/ 87318 h 228600"/>
              <a:gd name="T17" fmla="*/ 157958 w 228600"/>
              <a:gd name="T18" fmla="*/ 174634 h 228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600" h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close/>
              </a:path>
            </a:pathLst>
          </a:custGeom>
          <a:solidFill>
            <a:srgbClr val="089CA3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onstanti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xit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xit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0" grpId="0" animBg="1"/>
      <p:bldP spid="20" grpId="1" animBg="1"/>
      <p:bldP spid="26637" grpId="0" animBg="1"/>
      <p:bldP spid="23" grpId="0" animBg="1"/>
      <p:bldP spid="23" grpId="1" animBg="1"/>
      <p:bldP spid="58385" grpId="0"/>
      <p:bldP spid="26643" grpId="0" animBg="1"/>
      <p:bldP spid="266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130300" y="166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990725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68" name="Picture 4" descr="nwga_logo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2717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0" y="4316413"/>
            <a:ext cx="2735263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10000"/>
              </a:spcBef>
            </a:pPr>
            <a:r>
              <a:rPr lang="en-US" sz="1400"/>
              <a:t>1914 Willamette Falls Dr., #255</a:t>
            </a:r>
          </a:p>
          <a:p>
            <a:pPr algn="r">
              <a:spcBef>
                <a:spcPct val="10000"/>
              </a:spcBef>
            </a:pPr>
            <a:r>
              <a:rPr lang="en-US" sz="1400"/>
              <a:t>West Linn, OR  97068</a:t>
            </a:r>
          </a:p>
          <a:p>
            <a:pPr algn="r">
              <a:spcBef>
                <a:spcPct val="10000"/>
              </a:spcBef>
            </a:pPr>
            <a:r>
              <a:rPr lang="en-US" sz="1400"/>
              <a:t>(503) 344-6637</a:t>
            </a:r>
          </a:p>
          <a:p>
            <a:pPr algn="r">
              <a:spcBef>
                <a:spcPct val="10000"/>
              </a:spcBef>
            </a:pPr>
            <a:r>
              <a:rPr lang="en-US" sz="1400" b="1">
                <a:solidFill>
                  <a:srgbClr val="0000FF"/>
                </a:solidFill>
                <a:hlinkClick r:id="rId4"/>
              </a:rPr>
              <a:t>www.nwga.org</a:t>
            </a:r>
            <a:endParaRPr lang="en-US" sz="1400" b="1">
              <a:solidFill>
                <a:srgbClr val="0000FF"/>
              </a:solidFill>
            </a:endParaRPr>
          </a:p>
          <a:p>
            <a:pPr algn="r">
              <a:spcBef>
                <a:spcPct val="10000"/>
              </a:spcBef>
            </a:pPr>
            <a:endParaRPr lang="en-US">
              <a:solidFill>
                <a:srgbClr val="0000FF"/>
              </a:solidFill>
            </a:endParaRPr>
          </a:p>
          <a:p>
            <a:pPr>
              <a:spcBef>
                <a:spcPct val="10000"/>
              </a:spcBef>
            </a:pPr>
            <a:r>
              <a:rPr lang="en-US"/>
              <a:t>Dan Kirschner</a:t>
            </a:r>
          </a:p>
          <a:p>
            <a:pPr>
              <a:spcBef>
                <a:spcPct val="10000"/>
              </a:spcBef>
            </a:pPr>
            <a:r>
              <a:rPr lang="en-US"/>
              <a:t>Executive Director</a:t>
            </a:r>
          </a:p>
          <a:p>
            <a:pPr>
              <a:spcBef>
                <a:spcPct val="10000"/>
              </a:spcBef>
            </a:pPr>
            <a:r>
              <a:rPr lang="en-US">
                <a:hlinkClick r:id="rId5"/>
              </a:rPr>
              <a:t>dkirschner@nwga.org</a:t>
            </a:r>
            <a:endParaRPr lang="en-US"/>
          </a:p>
          <a:p>
            <a:pPr algn="ctr">
              <a:spcBef>
                <a:spcPct val="10000"/>
              </a:spcBef>
            </a:pPr>
            <a:endParaRPr lang="en-US"/>
          </a:p>
        </p:txBody>
      </p:sp>
      <p:pic>
        <p:nvPicPr>
          <p:cNvPr id="6247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0"/>
            <a:ext cx="64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Box 6"/>
          <p:cNvSpPr txBox="1">
            <a:spLocks noChangeArrowheads="1"/>
          </p:cNvSpPr>
          <p:nvPr/>
        </p:nvSpPr>
        <p:spPr bwMode="auto">
          <a:xfrm>
            <a:off x="152400" y="457200"/>
            <a:ext cx="36877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400"/>
              <a:t>Questions?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000000"/>
                </a:solidFill>
                <a:ea typeface="+mj-ea"/>
                <a:cs typeface="+mj-cs"/>
              </a:rPr>
              <a:t>Recent Gas Demand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1000" y="1003300"/>
            <a:ext cx="8597900" cy="5854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addsretir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12825"/>
            <a:ext cx="8594725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609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000000"/>
                </a:solidFill>
              </a:rPr>
              <a:t>Market &amp; Policy Drives Generation Builds</a:t>
            </a:r>
            <a:endParaRPr lang="en-US" sz="3600" b="1" i="1" dirty="0">
              <a:solidFill>
                <a:srgbClr val="000000"/>
              </a:solidFill>
            </a:endParaRPr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172200"/>
            <a:ext cx="153987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7696200" y="6324600"/>
            <a:ext cx="774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May,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apabilit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76313"/>
            <a:ext cx="8624888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66750"/>
          </a:xfrm>
        </p:spPr>
        <p:txBody>
          <a:bodyPr/>
          <a:lstStyle/>
          <a:p>
            <a:r>
              <a:rPr lang="en-US" b="1" i="1">
                <a:solidFill>
                  <a:schemeClr val="tx1"/>
                </a:solidFill>
              </a:rPr>
              <a:t>NW Generation Fleet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609600" y="5562600"/>
            <a:ext cx="124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May,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77724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78438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en-US" b="1" i="1">
                <a:solidFill>
                  <a:schemeClr val="tx1"/>
                </a:solidFill>
              </a:rPr>
              <a:t> Gas supports renewable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b="1" i="1" dirty="0">
                <a:solidFill>
                  <a:srgbClr val="000000"/>
                </a:solidFill>
              </a:rPr>
              <a:t>Demand </a:t>
            </a:r>
            <a:r>
              <a:rPr lang="en-US" sz="4000" b="1" i="1" dirty="0" smtClean="0">
                <a:solidFill>
                  <a:srgbClr val="000000"/>
                </a:solidFill>
              </a:rPr>
              <a:t>Forecast</a:t>
            </a:r>
            <a:endParaRPr lang="en-US" sz="4000" b="1" i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1003300"/>
            <a:ext cx="8597900" cy="5854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04250" cy="685800"/>
          </a:xfrm>
        </p:spPr>
        <p:txBody>
          <a:bodyPr/>
          <a:lstStyle/>
          <a:p>
            <a:pPr eaLnBrk="1" hangingPunct="1"/>
            <a:r>
              <a:rPr lang="en-US" sz="3600" b="1" i="1" dirty="0">
                <a:solidFill>
                  <a:srgbClr val="000000"/>
                </a:solidFill>
              </a:rPr>
              <a:t>Base Case</a:t>
            </a:r>
            <a:r>
              <a:rPr lang="en-US" sz="3600" b="1" i="1" dirty="0" smtClean="0">
                <a:solidFill>
                  <a:srgbClr val="000000"/>
                </a:solidFill>
              </a:rPr>
              <a:t> Forecast </a:t>
            </a:r>
            <a:r>
              <a:rPr lang="en-US" sz="1800" b="1" i="1" dirty="0" smtClean="0">
                <a:solidFill>
                  <a:srgbClr val="000000"/>
                </a:solidFill>
              </a:rPr>
              <a:t>(1.3%</a:t>
            </a:r>
            <a:r>
              <a:rPr lang="en-US" sz="1800" b="1" i="1" dirty="0">
                <a:solidFill>
                  <a:srgbClr val="000000"/>
                </a:solidFill>
              </a:rPr>
              <a:t>,</a:t>
            </a:r>
            <a:r>
              <a:rPr lang="en-US" sz="1800" b="1" i="1" dirty="0" smtClean="0">
                <a:solidFill>
                  <a:srgbClr val="000000"/>
                </a:solidFill>
              </a:rPr>
              <a:t> 11.0%</a:t>
            </a:r>
            <a:r>
              <a:rPr lang="en-US" sz="1800" b="1" i="1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990600"/>
            <a:ext cx="8610600" cy="586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UG</Prefix>
    <DocumentSetType xmlns="dc463f71-b30c-4ab2-9473-d307f9d35888">Document</DocumentSetType>
    <IsConfidential xmlns="dc463f71-b30c-4ab2-9473-d307f9d35888">false</IsConfidential>
    <AgendaOrder xmlns="dc463f71-b30c-4ab2-9473-d307f9d35888">false</AgendaOrder>
    <CaseType xmlns="dc463f71-b30c-4ab2-9473-d307f9d35888">Special Presentation</CaseType>
    <IndustryCode xmlns="dc463f71-b30c-4ab2-9473-d307f9d35888">150</IndustryCode>
    <CaseStatus xmlns="dc463f71-b30c-4ab2-9473-d307f9d35888">Closed</CaseStatus>
    <OpenedDate xmlns="dc463f71-b30c-4ab2-9473-d307f9d35888">2010-09-13T07:00:00+00:00</OpenedDate>
    <Date1 xmlns="dc463f71-b30c-4ab2-9473-d307f9d35888">2010-10-18T07:00:00+00:00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DocketNumber xmlns="dc463f71-b30c-4ab2-9473-d307f9d35888">101518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2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574806B9F28EB34BB93582386B408A7C" ma:contentTypeVersion="131" ma:contentTypeDescription="" ma:contentTypeScope="" ma:versionID="dd7f0727ca2bd5eb0b34f7087518b4cc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C4D9D-C5AF-4426-8149-027CA159B4D2}"/>
</file>

<file path=customXml/itemProps2.xml><?xml version="1.0" encoding="utf-8"?>
<ds:datastoreItem xmlns:ds="http://schemas.openxmlformats.org/officeDocument/2006/customXml" ds:itemID="{0195B44E-DDA3-4081-8AD7-BB9CDC23BC42}"/>
</file>

<file path=customXml/itemProps3.xml><?xml version="1.0" encoding="utf-8"?>
<ds:datastoreItem xmlns:ds="http://schemas.openxmlformats.org/officeDocument/2006/customXml" ds:itemID="{117707E1-3A9A-472A-804D-7327B5C699E3}"/>
</file>

<file path=customXml/itemProps4.xml><?xml version="1.0" encoding="utf-8"?>
<ds:datastoreItem xmlns:ds="http://schemas.openxmlformats.org/officeDocument/2006/customXml" ds:itemID="{F76C3A4D-9CCE-4584-90D9-4E45C6900405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3012</TotalTime>
  <Words>318</Words>
  <Application>Microsoft Macintosh PowerPoint</Application>
  <PresentationFormat>On-screen Show (4:3)</PresentationFormat>
  <Paragraphs>108</Paragraphs>
  <Slides>26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NW Gas Market Outlook: Winds of Change</vt:lpstr>
      <vt:lpstr>Slide 2</vt:lpstr>
      <vt:lpstr>Recent Gas Demand</vt:lpstr>
      <vt:lpstr>Market &amp; Policy Drives Generation Builds</vt:lpstr>
      <vt:lpstr>NW Generation Fleet</vt:lpstr>
      <vt:lpstr>Slide 6</vt:lpstr>
      <vt:lpstr> Gas supports renewable energy</vt:lpstr>
      <vt:lpstr>Demand Forecast</vt:lpstr>
      <vt:lpstr>Base Case Forecast (1.3%, 11.0%)</vt:lpstr>
      <vt:lpstr>Base Case Forecast by Sector</vt:lpstr>
      <vt:lpstr>Three Year Forecast Comparison</vt:lpstr>
      <vt:lpstr>Decline in Projected Industrial Use</vt:lpstr>
      <vt:lpstr>Slide 13</vt:lpstr>
      <vt:lpstr>Rockies Production Forecasts</vt:lpstr>
      <vt:lpstr>2007 WCSB Production Forecast</vt:lpstr>
      <vt:lpstr>WCSB Production Forecast</vt:lpstr>
      <vt:lpstr>Natural Gas Supplies: Abundance!</vt:lpstr>
      <vt:lpstr>Shale Gas - An Emerging Source of Significant Supply</vt:lpstr>
      <vt:lpstr>US Shale Plays (source: MIT, 2010)</vt:lpstr>
      <vt:lpstr>BC Gas Production Forecast (SOURCE: CAPP, 03/10)</vt:lpstr>
      <vt:lpstr>Slide 21</vt:lpstr>
      <vt:lpstr>2008 Extended Winter Capacity(2017-18 CTN)</vt:lpstr>
      <vt:lpstr>Slide 23</vt:lpstr>
      <vt:lpstr>Current Peak Capacity</vt:lpstr>
      <vt:lpstr>Capacity Projects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Kirschner</dc:creator>
  <cp:lastModifiedBy>Dan Kirschner</cp:lastModifiedBy>
  <cp:revision>428</cp:revision>
  <dcterms:created xsi:type="dcterms:W3CDTF">2010-10-12T21:01:06Z</dcterms:created>
  <dcterms:modified xsi:type="dcterms:W3CDTF">2010-10-12T21:02:16Z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0x0101006E56B4D1795A2E4DB2F0B01679ED314A00574806B9F28EB34BB93582386B408A7C</vt:lpwstr>
  </property>
  <property fmtid="{D5CDD505-2E9C-101B-9397-08002B2CF9AE}" pid="3" name="_docset_NoMedatataSyncRequired">
    <vt:lpwstr>False</vt:lpwstr>
  </property>
</Properties>
</file>