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5" r:id="rId6"/>
    <p:sldId id="274" r:id="rId7"/>
    <p:sldId id="279" r:id="rId8"/>
    <p:sldId id="280" r:id="rId9"/>
    <p:sldId id="282" r:id="rId10"/>
    <p:sldId id="283" r:id="rId11"/>
    <p:sldId id="276" r:id="rId12"/>
    <p:sldId id="281" r:id="rId13"/>
    <p:sldId id="277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BE"/>
    <a:srgbClr val="002A5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1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8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98A0B2-4CF5-464D-8844-F80C95CEC7EA}" type="datetime1">
              <a:rPr lang="en-US"/>
              <a:pPr/>
              <a:t>4/14/2017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2A8943-5A8B-4EB4-BA7C-DBCC1C5D3A0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4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985935-2770-4B98-A836-CCA1173D8DD2}" type="datetime1">
              <a:rPr lang="en-US"/>
              <a:pPr/>
              <a:t>4/14/2017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4A7D8-F3D1-405D-94FA-FF63A22A09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026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UE-160773 Energy </a:t>
            </a:r>
            <a:r>
              <a:rPr lang="en-US" dirty="0" smtClean="0"/>
              <a:t>and Emissions Intensity Report Update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Clint Kalich, Manager of Resource Planning and Analysis</a:t>
            </a:r>
            <a:endParaRPr lang="en-US" dirty="0"/>
          </a:p>
          <a:p>
            <a:r>
              <a:rPr lang="en-US" dirty="0" smtClean="0"/>
              <a:t>April 18, </a:t>
            </a:r>
            <a:r>
              <a:rPr lang="en-US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Pathways to Washington Emissions Reductions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0" y="6400800"/>
            <a:ext cx="213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5F1F8-BC25-4724-9538-94C091061A8B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24437" y="1577093"/>
            <a:ext cx="8229600" cy="4141788"/>
          </a:xfrm>
        </p:spPr>
        <p:txBody>
          <a:bodyPr/>
          <a:lstStyle/>
          <a:p>
            <a:r>
              <a:rPr lang="en-US" dirty="0" smtClean="0"/>
              <a:t>Limit carbon intensive resource operations</a:t>
            </a:r>
          </a:p>
          <a:p>
            <a:r>
              <a:rPr lang="en-US" dirty="0" smtClean="0"/>
              <a:t>Purchase mix of low carbon power under long-term and short-term agreements </a:t>
            </a:r>
          </a:p>
          <a:p>
            <a:r>
              <a:rPr lang="en-US" dirty="0" smtClean="0"/>
              <a:t>Acquire renewable resources beyond I-937 goal </a:t>
            </a:r>
          </a:p>
          <a:p>
            <a:r>
              <a:rPr lang="en-US" dirty="0" smtClean="0"/>
              <a:t>Acquire non-cost effective conservation</a:t>
            </a:r>
          </a:p>
          <a:p>
            <a:r>
              <a:rPr lang="en-US" dirty="0" smtClean="0"/>
              <a:t>2017 IRP modeling scenarios to meet 2035 emissions and Colstrip alternatives</a:t>
            </a:r>
          </a:p>
        </p:txBody>
      </p:sp>
    </p:spTree>
    <p:extLst>
      <p:ext uri="{BB962C8B-B14F-4D97-AF65-F5344CB8AC3E}">
        <p14:creationId xmlns:p14="http://schemas.microsoft.com/office/powerpoint/2010/main" val="2357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265"/>
          </a:xfrm>
        </p:spPr>
        <p:txBody>
          <a:bodyPr/>
          <a:lstStyle/>
          <a:p>
            <a:r>
              <a:rPr lang="en-US" dirty="0" smtClean="0"/>
              <a:t>2016 EEI Report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0" y="6400800"/>
            <a:ext cx="213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5F1F8-BC25-4724-9538-94C091061A8B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24437" y="1002329"/>
            <a:ext cx="8229600" cy="52167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Table 1: 2015 Summary Energy and Emissions Intensity Report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538" y="1486840"/>
            <a:ext cx="5827539" cy="457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72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and Residential Use Trends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0" y="6400800"/>
            <a:ext cx="213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5F1F8-BC25-4724-9538-94C091061A8B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499" y="1263192"/>
            <a:ext cx="8531258" cy="464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3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MWh Usage per Capita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534" y="1417638"/>
            <a:ext cx="7725266" cy="4406666"/>
          </a:xfrm>
          <a:prstGeom prst="rect">
            <a:avLst/>
          </a:prstGeom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0" y="6400800"/>
            <a:ext cx="213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5F1F8-BC25-4724-9538-94C091061A8B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6993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Annual CO</a:t>
            </a:r>
            <a:r>
              <a:rPr lang="en-US" baseline="-25000" dirty="0" smtClean="0"/>
              <a:t>2</a:t>
            </a:r>
            <a:r>
              <a:rPr lang="en-US" dirty="0" smtClean="0"/>
              <a:t> Emissions Trends </a:t>
            </a:r>
            <a:br>
              <a:rPr lang="en-US" dirty="0" smtClean="0"/>
            </a:br>
            <a:r>
              <a:rPr lang="en-US" dirty="0" smtClean="0"/>
              <a:t>(Short Tons)</a:t>
            </a: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0" y="6400800"/>
            <a:ext cx="213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5F1F8-BC25-4724-9538-94C091061A8B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110" y="1417637"/>
            <a:ext cx="8427951" cy="4430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3889" y="5967167"/>
            <a:ext cx="339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1990 Emissions = 1,131,957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15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406769"/>
            <a:ext cx="8229600" cy="4413739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77BE"/>
                </a:solidFill>
                <a:latin typeface="Arial Bold"/>
                <a:ea typeface="ＭＳ Ｐゴシック" charset="-128"/>
                <a:cs typeface="Arial Bold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77BE"/>
                </a:solidFill>
                <a:latin typeface="Arial Bold" charset="0"/>
                <a:ea typeface="ＭＳ Ｐゴシック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77BE"/>
                </a:solidFill>
                <a:latin typeface="Arial Bold" charset="0"/>
                <a:ea typeface="ＭＳ Ｐゴシック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77BE"/>
                </a:solidFill>
                <a:latin typeface="Arial Bold" charset="0"/>
                <a:ea typeface="ＭＳ Ｐゴシック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77BE"/>
                </a:solidFill>
                <a:latin typeface="Arial Bold" charset="0"/>
                <a:ea typeface="ＭＳ Ｐゴシック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77BE"/>
                </a:solidFill>
                <a:latin typeface="Arial Bold" charset="0"/>
                <a:ea typeface="ＭＳ Ｐゴシック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77BE"/>
                </a:solidFill>
                <a:latin typeface="Arial Bold" charset="0"/>
                <a:ea typeface="ＭＳ Ｐゴシック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77BE"/>
                </a:solidFill>
                <a:latin typeface="Arial Bold" charset="0"/>
                <a:ea typeface="ＭＳ Ｐゴシック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77BE"/>
                </a:solidFill>
                <a:latin typeface="Arial Bold" charset="0"/>
                <a:ea typeface="ＭＳ Ｐゴシック" charset="-128"/>
              </a:defRPr>
            </a:lvl9pPr>
          </a:lstStyle>
          <a:p>
            <a:pPr algn="ctr"/>
            <a:r>
              <a:rPr lang="en-US" dirty="0" smtClean="0"/>
              <a:t>% of 1990 CO</a:t>
            </a:r>
            <a:r>
              <a:rPr lang="en-US" baseline="-25000" dirty="0" smtClean="0"/>
              <a:t>2</a:t>
            </a:r>
            <a:r>
              <a:rPr lang="en-US" dirty="0" smtClean="0"/>
              <a:t> Emissions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0" y="6400800"/>
            <a:ext cx="213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5F1F8-BC25-4724-9538-94C091061A8B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78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Avista Resource Emissions and Hydro Variability</a:t>
            </a: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0" y="6400800"/>
            <a:ext cx="213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5F1F8-BC25-4724-9538-94C091061A8B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13" y="1614246"/>
            <a:ext cx="7759229" cy="394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273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EEI Action Items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0" y="6400800"/>
            <a:ext cx="213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5F1F8-BC25-4724-9538-94C091061A8B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24437" y="1577092"/>
            <a:ext cx="8229600" cy="4716131"/>
          </a:xfrm>
        </p:spPr>
        <p:txBody>
          <a:bodyPr/>
          <a:lstStyle/>
          <a:p>
            <a:r>
              <a:rPr lang="en-US" dirty="0" smtClean="0"/>
              <a:t>For the 2017 report, Avista will use Acid Rain Report data where available and continue to use WRI reporting for other resources (only impacts smaller resources)</a:t>
            </a:r>
          </a:p>
          <a:p>
            <a:pPr lvl="1"/>
            <a:r>
              <a:rPr lang="en-US" dirty="0" smtClean="0"/>
              <a:t>Differences between reports</a:t>
            </a:r>
          </a:p>
          <a:p>
            <a:pPr lvl="1"/>
            <a:r>
              <a:rPr lang="en-US" dirty="0" smtClean="0"/>
              <a:t>Washington share only</a:t>
            </a:r>
          </a:p>
          <a:p>
            <a:r>
              <a:rPr lang="en-US" dirty="0" smtClean="0"/>
              <a:t>Updating unassigned resources with Commerce emissions factor for net purchases and Avista’s owned and controlled factor if a net seller </a:t>
            </a:r>
          </a:p>
          <a:p>
            <a:pPr lvl="1"/>
            <a:r>
              <a:rPr lang="en-US" dirty="0" smtClean="0"/>
              <a:t>For 2015, Commerce is 1,046 lbs CO</a:t>
            </a:r>
            <a:r>
              <a:rPr lang="en-US" baseline="-25000" dirty="0" smtClean="0"/>
              <a:t>2</a:t>
            </a:r>
            <a:r>
              <a:rPr lang="en-US" dirty="0" smtClean="0"/>
              <a:t>/MWh and Avista is 607 lbs/MWh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4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Washington Emissions Reduction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564"/>
            <a:ext cx="8229600" cy="4931236"/>
          </a:xfrm>
        </p:spPr>
        <p:txBody>
          <a:bodyPr/>
          <a:lstStyle/>
          <a:p>
            <a:r>
              <a:rPr lang="en-US" dirty="0" smtClean="0"/>
              <a:t>Assignment of unspecified resources</a:t>
            </a:r>
          </a:p>
          <a:p>
            <a:r>
              <a:rPr lang="en-US" dirty="0" smtClean="0"/>
              <a:t>1990 emissions quantification – previously owned resources (i.e., Centralia)</a:t>
            </a:r>
          </a:p>
          <a:p>
            <a:r>
              <a:rPr lang="en-US" dirty="0"/>
              <a:t>Data issues between market access and Commerce market </a:t>
            </a:r>
            <a:r>
              <a:rPr lang="en-US" dirty="0" smtClean="0"/>
              <a:t>footprint</a:t>
            </a:r>
          </a:p>
          <a:p>
            <a:r>
              <a:rPr lang="en-US" dirty="0" smtClean="0"/>
              <a:t>Assignment of emissions reduction goals by industry and by company</a:t>
            </a:r>
          </a:p>
          <a:p>
            <a:r>
              <a:rPr lang="en-US" dirty="0" smtClean="0"/>
              <a:t>Hydro variability</a:t>
            </a:r>
          </a:p>
          <a:p>
            <a:r>
              <a:rPr lang="en-US" dirty="0" smtClean="0"/>
              <a:t>Multistate resources – re-dispatch impacts on other states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0" y="6400800"/>
            <a:ext cx="213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5F1F8-BC25-4724-9538-94C091061A8B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848419"/>
      </p:ext>
    </p:extLst>
  </p:cSld>
  <p:clrMapOvr>
    <a:masterClrMapping/>
  </p:clrMapOvr>
</p:sld>
</file>

<file path=ppt/theme/theme1.xml><?xml version="1.0" encoding="utf-8"?>
<a:theme xmlns:a="http://schemas.openxmlformats.org/drawingml/2006/main" name="Green slides Revised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Visibility xmlns="dc463f71-b30c-4ab2-9473-d307f9d35888" xsi:nil="true"/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140</IndustryCode>
    <CaseStatus xmlns="dc463f71-b30c-4ab2-9473-d307f9d35888">Closed</CaseStatus>
    <OpenedDate xmlns="dc463f71-b30c-4ab2-9473-d307f9d35888">2016-06-01T07:00:00+00:00</OpenedDate>
    <Date1 xmlns="dc463f71-b30c-4ab2-9473-d307f9d35888">2017-04-14T07:00:00+00:00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Nickname xmlns="http://schemas.microsoft.com/sharepoint/v3" xsi:nil="true"/>
    <DocketNumber xmlns="dc463f71-b30c-4ab2-9473-d307f9d35888">160773</DocketNumber>
    <DelegatedOrder xmlns="dc463f71-b30c-4ab2-9473-d307f9d35888">false</DelegatedOrder>
    <SignificantOrder xmlns="dc463f71-b30c-4ab2-9473-d307f9d35888">false</SignificantOrder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284A336F26EE4544BD0BCEAC58AD0EF4" ma:contentTypeVersion="104" ma:contentTypeDescription="" ma:contentTypeScope="" ma:versionID="19a100d0e4530c1deb1b753d25e09d17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F89F36-1900-4480-B0CD-50122CDB58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7CA662-7688-4B38-AE70-2DA80A77E433}"/>
</file>

<file path=customXml/itemProps3.xml><?xml version="1.0" encoding="utf-8"?>
<ds:datastoreItem xmlns:ds="http://schemas.openxmlformats.org/officeDocument/2006/customXml" ds:itemID="{CEC8E04A-8682-4C9D-9783-50CBC3269E48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D6E2144F-DECA-4F46-A9CF-3D396AA7365B}"/>
</file>

<file path=docProps/app.xml><?xml version="1.0" encoding="utf-8"?>
<Properties xmlns="http://schemas.openxmlformats.org/officeDocument/2006/extended-properties" xmlns:vt="http://schemas.openxmlformats.org/officeDocument/2006/docPropsVTypes">
  <Template>Green slides Revised</Template>
  <TotalTime>5634</TotalTime>
  <Words>233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Arial Bold</vt:lpstr>
      <vt:lpstr>Calibri</vt:lpstr>
      <vt:lpstr>Green slides Revised</vt:lpstr>
      <vt:lpstr>UE-160773 Energy and Emissions Intensity Report Update</vt:lpstr>
      <vt:lpstr>2016 EEI Report</vt:lpstr>
      <vt:lpstr>Commercial and Residential Use Trends</vt:lpstr>
      <vt:lpstr>MWh Usage per Capita</vt:lpstr>
      <vt:lpstr>Annual CO2 Emissions Trends  (Short Tons)</vt:lpstr>
      <vt:lpstr>PowerPoint Presentation</vt:lpstr>
      <vt:lpstr>Avista Resource Emissions and Hydro Variability</vt:lpstr>
      <vt:lpstr>2017 EEI Action Items</vt:lpstr>
      <vt:lpstr>Washington Emissions Reduction Issues</vt:lpstr>
      <vt:lpstr>Pathways to Washington Emissions Reductions</vt:lpstr>
    </vt:vector>
  </TitlesOfParts>
  <Company>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BSS3286</dc:creator>
  <cp:lastModifiedBy>Bonfield, Shawn</cp:lastModifiedBy>
  <cp:revision>194</cp:revision>
  <cp:lastPrinted>2014-05-05T22:06:51Z</cp:lastPrinted>
  <dcterms:created xsi:type="dcterms:W3CDTF">2013-05-16T19:53:36Z</dcterms:created>
  <dcterms:modified xsi:type="dcterms:W3CDTF">2017-04-14T21:31:05Z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0x0101006E56B4D1795A2E4DB2F0B01679ED314A00284A336F26EE4544BD0BCEAC58AD0EF4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