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61" r:id="rId6"/>
    <p:sldId id="265" r:id="rId7"/>
    <p:sldId id="263" r:id="rId8"/>
    <p:sldId id="264" r:id="rId9"/>
    <p:sldId id="268" r:id="rId10"/>
    <p:sldId id="269" r:id="rId11"/>
    <p:sldId id="266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anlan, Kathi (UTC)" initials="SK(" lastIdx="1" clrIdx="0">
    <p:extLst>
      <p:ext uri="{19B8F6BF-5375-455C-9EA6-DF929625EA0E}">
        <p15:presenceInfo xmlns:p15="http://schemas.microsoft.com/office/powerpoint/2012/main" userId="S::kathi.scanlan@utc.wa.gov::4677acfa-c3c4-41a8-8a9d-e42c0e51100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B93"/>
    <a:srgbClr val="4472C4"/>
    <a:srgbClr val="3BBAC3"/>
    <a:srgbClr val="2DE5E5"/>
    <a:srgbClr val="404042"/>
    <a:srgbClr val="414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2CC254-E195-4203-831E-373315FE69BB}" v="4" dt="2021-06-09T20:29:28.2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85099" autoAdjust="0"/>
  </p:normalViewPr>
  <p:slideViewPr>
    <p:cSldViewPr snapToGrid="0">
      <p:cViewPr varScale="1">
        <p:scale>
          <a:sx n="111" d="100"/>
          <a:sy n="111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ctor, Andrew (UTC)" userId="c55e6801-cead-441a-aa28-f41bdb7284ff" providerId="ADAL" clId="{E52CC254-E195-4203-831E-373315FE69BB}"/>
    <pc:docChg chg="addSld delSld modSld">
      <pc:chgData name="Rector, Andrew (UTC)" userId="c55e6801-cead-441a-aa28-f41bdb7284ff" providerId="ADAL" clId="{E52CC254-E195-4203-831E-373315FE69BB}" dt="2021-06-09T20:30:12.920" v="112" actId="20577"/>
      <pc:docMkLst>
        <pc:docMk/>
      </pc:docMkLst>
      <pc:sldChg chg="modSp mod">
        <pc:chgData name="Rector, Andrew (UTC)" userId="c55e6801-cead-441a-aa28-f41bdb7284ff" providerId="ADAL" clId="{E52CC254-E195-4203-831E-373315FE69BB}" dt="2021-06-09T20:30:12.920" v="112" actId="20577"/>
        <pc:sldMkLst>
          <pc:docMk/>
          <pc:sldMk cId="3153396115" sldId="263"/>
        </pc:sldMkLst>
        <pc:spChg chg="mod">
          <ac:chgData name="Rector, Andrew (UTC)" userId="c55e6801-cead-441a-aa28-f41bdb7284ff" providerId="ADAL" clId="{E52CC254-E195-4203-831E-373315FE69BB}" dt="2021-06-09T20:30:12.920" v="112" actId="20577"/>
          <ac:spMkLst>
            <pc:docMk/>
            <pc:sldMk cId="3153396115" sldId="263"/>
            <ac:spMk id="6" creationId="{00000000-0000-0000-0000-000000000000}"/>
          </ac:spMkLst>
        </pc:spChg>
      </pc:sldChg>
      <pc:sldChg chg="addSp delSp modSp add del mod setBg delDesignElem">
        <pc:chgData name="Rector, Andrew (UTC)" userId="c55e6801-cead-441a-aa28-f41bdb7284ff" providerId="ADAL" clId="{E52CC254-E195-4203-831E-373315FE69BB}" dt="2021-06-09T20:29:44.606" v="66" actId="20577"/>
        <pc:sldMkLst>
          <pc:docMk/>
          <pc:sldMk cId="1549679811" sldId="268"/>
        </pc:sldMkLst>
        <pc:spChg chg="mod">
          <ac:chgData name="Rector, Andrew (UTC)" userId="c55e6801-cead-441a-aa28-f41bdb7284ff" providerId="ADAL" clId="{E52CC254-E195-4203-831E-373315FE69BB}" dt="2021-06-09T20:29:44.606" v="66" actId="20577"/>
          <ac:spMkLst>
            <pc:docMk/>
            <pc:sldMk cId="1549679811" sldId="268"/>
            <ac:spMk id="2" creationId="{664CBD0A-1529-41FD-BE8B-4435F47DE26E}"/>
          </ac:spMkLst>
        </pc:spChg>
        <pc:spChg chg="add del">
          <ac:chgData name="Rector, Andrew (UTC)" userId="c55e6801-cead-441a-aa28-f41bdb7284ff" providerId="ADAL" clId="{E52CC254-E195-4203-831E-373315FE69BB}" dt="2021-06-09T20:29:25.965" v="47"/>
          <ac:spMkLst>
            <pc:docMk/>
            <pc:sldMk cId="1549679811" sldId="268"/>
            <ac:spMk id="8" creationId="{4D24BFD5-D814-402B-B6C4-EEF6AE14B0F2}"/>
          </ac:spMkLst>
        </pc:spChg>
        <pc:spChg chg="add del">
          <ac:chgData name="Rector, Andrew (UTC)" userId="c55e6801-cead-441a-aa28-f41bdb7284ff" providerId="ADAL" clId="{E52CC254-E195-4203-831E-373315FE69BB}" dt="2021-06-09T20:29:25.965" v="47"/>
          <ac:spMkLst>
            <pc:docMk/>
            <pc:sldMk cId="1549679811" sldId="268"/>
            <ac:spMk id="10" creationId="{36FED7E8-9A97-475F-9FA4-113410D4433B}"/>
          </ac:spMkLst>
        </pc:spChg>
        <pc:spChg chg="add del">
          <ac:chgData name="Rector, Andrew (UTC)" userId="c55e6801-cead-441a-aa28-f41bdb7284ff" providerId="ADAL" clId="{E52CC254-E195-4203-831E-373315FE69BB}" dt="2021-06-09T20:29:25.965" v="47"/>
          <ac:spMkLst>
            <pc:docMk/>
            <pc:sldMk cId="1549679811" sldId="268"/>
            <ac:spMk id="12" creationId="{2A39B854-4B6C-4F7F-A602-6F97770CED70}"/>
          </ac:spMkLst>
        </pc:spChg>
      </pc:sldChg>
      <pc:sldChg chg="modSp mod">
        <pc:chgData name="Rector, Andrew (UTC)" userId="c55e6801-cead-441a-aa28-f41bdb7284ff" providerId="ADAL" clId="{E52CC254-E195-4203-831E-373315FE69BB}" dt="2021-06-08T21:47:43.813" v="19" actId="20577"/>
        <pc:sldMkLst>
          <pc:docMk/>
          <pc:sldMk cId="1686498158" sldId="269"/>
        </pc:sldMkLst>
        <pc:spChg chg="mod">
          <ac:chgData name="Rector, Andrew (UTC)" userId="c55e6801-cead-441a-aa28-f41bdb7284ff" providerId="ADAL" clId="{E52CC254-E195-4203-831E-373315FE69BB}" dt="2021-06-08T21:47:43.813" v="19" actId="20577"/>
          <ac:spMkLst>
            <pc:docMk/>
            <pc:sldMk cId="1686498158" sldId="269"/>
            <ac:spMk id="2" creationId="{D8EA50BC-F94E-49EA-B148-69ED055F3E02}"/>
          </ac:spMkLst>
        </pc:spChg>
      </pc:sldChg>
      <pc:sldChg chg="del">
        <pc:chgData name="Rector, Andrew (UTC)" userId="c55e6801-cead-441a-aa28-f41bdb7284ff" providerId="ADAL" clId="{E52CC254-E195-4203-831E-373315FE69BB}" dt="2021-06-08T22:01:21.732" v="42" actId="47"/>
        <pc:sldMkLst>
          <pc:docMk/>
          <pc:sldMk cId="4061735031" sldId="2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9429-0BBF-4A15-8F9A-F3695211EC4C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0F3A7-29AF-40BF-809C-6D5F091073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9511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F8074-97E9-4734-AC0F-ED4F4D06E675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528DD-485B-4383-8AEF-0EFA343DC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69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90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87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46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38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574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717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15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72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Name, Title</a:t>
            </a:r>
          </a:p>
          <a:p>
            <a:r>
              <a:rPr lang="en-US" dirty="0"/>
              <a:t>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3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1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5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3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4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c.wa.gov/translat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861868" y="1214437"/>
            <a:ext cx="9144000" cy="2387600"/>
          </a:xfrm>
        </p:spPr>
        <p:txBody>
          <a:bodyPr/>
          <a:lstStyle/>
          <a:p>
            <a:r>
              <a:rPr lang="en-US" dirty="0"/>
              <a:t>Recessed Open Meeting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819736" cy="2945411"/>
          </a:xfrm>
        </p:spPr>
        <p:txBody>
          <a:bodyPr>
            <a:normAutofit/>
          </a:bodyPr>
          <a:lstStyle/>
          <a:p>
            <a:r>
              <a:rPr lang="en-US" dirty="0"/>
              <a:t>2021 Cascade Natural Gas Integrated Resource Plan</a:t>
            </a:r>
          </a:p>
          <a:p>
            <a:r>
              <a:rPr lang="en-US" dirty="0"/>
              <a:t>Docket UG-190714</a:t>
            </a:r>
          </a:p>
          <a:p>
            <a:endParaRPr lang="en-US" dirty="0"/>
          </a:p>
          <a:p>
            <a:r>
              <a:rPr lang="en-US" dirty="0"/>
              <a:t>June 17, 2021</a:t>
            </a:r>
          </a:p>
        </p:txBody>
      </p:sp>
    </p:spTree>
    <p:extLst>
      <p:ext uri="{BB962C8B-B14F-4D97-AF65-F5344CB8AC3E}">
        <p14:creationId xmlns:p14="http://schemas.microsoft.com/office/powerpoint/2010/main" val="405858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C027B3-C835-4B60-9DF9-256C62BE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968432"/>
            <a:ext cx="5597236" cy="49211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Commissioner 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Opening Remarks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899BD-602D-4134-B1F5-F3A1B2829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3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41872" y="1483743"/>
            <a:ext cx="10611928" cy="5098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9:30	  Call to Order - Commissioner Opening Remarks</a:t>
            </a:r>
          </a:p>
          <a:p>
            <a:pPr marL="0" indent="0">
              <a:buNone/>
            </a:pPr>
            <a:r>
              <a:rPr lang="en-US" dirty="0"/>
              <a:t>9:35	  Overview of Agenda and Instructions for Participation</a:t>
            </a:r>
          </a:p>
          <a:p>
            <a:pPr marL="1147763" indent="-1147763">
              <a:buNone/>
            </a:pPr>
            <a:r>
              <a:rPr lang="en-US" dirty="0"/>
              <a:t>9:40	Commission Staff Opening Remarks</a:t>
            </a:r>
          </a:p>
          <a:p>
            <a:pPr marL="1147763" indent="-1147763">
              <a:buNone/>
            </a:pPr>
            <a:r>
              <a:rPr lang="en-US" dirty="0"/>
              <a:t>9:45	Integrated Resource Plan Presentation by Cascade</a:t>
            </a:r>
          </a:p>
          <a:p>
            <a:pPr marL="0" indent="0">
              <a:buNone/>
            </a:pPr>
            <a:r>
              <a:rPr lang="en-US" dirty="0"/>
              <a:t>11:00	  Public Comments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11:15	  Adjourn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9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8CDB7-1B12-4D33-ADF0-F09CC1FD6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Participant Instructions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69EE-85D1-4C97-94FE-883CCC659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408903"/>
            <a:ext cx="10143668" cy="3626137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/>
              <a:t>Please mute your computer microphone or phone (Press *6 to mute/unmute)</a:t>
            </a:r>
          </a:p>
          <a:p>
            <a:r>
              <a:rPr lang="en-US" sz="2400" dirty="0"/>
              <a:t>Wait to be called on for comment and do not interrupt other speakers</a:t>
            </a:r>
          </a:p>
          <a:p>
            <a:r>
              <a:rPr lang="en-US" sz="2400" dirty="0"/>
              <a:t>Only use video during the time you are directly addressing the commission (video is not required for participants)</a:t>
            </a:r>
          </a:p>
          <a:p>
            <a:r>
              <a:rPr lang="en-US" sz="2400" dirty="0"/>
              <a:t>Language Access: </a:t>
            </a:r>
            <a:r>
              <a:rPr lang="en-US" sz="2400" dirty="0">
                <a:hlinkClick r:id="rId3"/>
              </a:rPr>
              <a:t>www.utc.wa.gov/translate</a:t>
            </a:r>
            <a:r>
              <a:rPr lang="en-US" sz="2400" dirty="0"/>
              <a:t> </a:t>
            </a:r>
          </a:p>
          <a:p>
            <a:r>
              <a:rPr lang="en-US" sz="2400" dirty="0"/>
              <a:t>Contact information for technical difficulties (2 options)</a:t>
            </a:r>
          </a:p>
          <a:p>
            <a:pPr lvl="1"/>
            <a:r>
              <a:rPr lang="en-US" dirty="0"/>
              <a:t>Use the chat feature in Teams</a:t>
            </a:r>
          </a:p>
          <a:p>
            <a:pPr lvl="1"/>
            <a:r>
              <a:rPr lang="en-US" sz="2400" dirty="0"/>
              <a:t>The “Chat” feature should only be used to report technical difficulties</a:t>
            </a:r>
            <a:endParaRPr lang="en-US" dirty="0"/>
          </a:p>
          <a:p>
            <a:pPr lvl="1"/>
            <a:r>
              <a:rPr lang="en-US" dirty="0"/>
              <a:t>Call Ryan Smith at (360) 915-3646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766C7-5D29-455D-888D-4A66D6E1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3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CBD0A-1529-41FD-BE8B-4435F47DE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2362"/>
            <a:ext cx="6468687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 Staff Opening Remarks</a:t>
            </a:r>
            <a:b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FE821B-B476-4AE9-B0F3-66AC7C4C7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967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EA50BC-F94E-49EA-B148-69ED055F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Integrated Resource Plan Presentation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by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Cascade Natural Gas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15CB9A-61AA-4B91-86D6-888FC29A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9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F06E37-DB78-44D8-8F53-5CB051BBA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37" y="1298448"/>
            <a:ext cx="5895178" cy="40996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Public Comments</a:t>
            </a: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 1">
            <a:extLst>
              <a:ext uri="{FF2B5EF4-FFF2-40B4-BE49-F238E27FC236}">
                <a16:creationId xmlns:a16="http://schemas.microsoft.com/office/drawing/2014/main" id="{32C5B66D-E390-4A14-AB60-69626CBF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62635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646273DA-F933-4D17-A5FE-B1EF87FD7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F73A7D-D6F4-4E8C-8B64-C801A181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356350"/>
            <a:ext cx="533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86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AD593E7-A741-4F30-A5B3-FA958835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37641"/>
            <a:ext cx="9144000" cy="23300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meeting has concluded</a:t>
            </a:r>
          </a:p>
        </p:txBody>
      </p:sp>
      <p:cxnSp>
        <p:nvCxnSpPr>
          <p:cNvPr id="28" name="Straight Connector 15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806097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3AF470-D02B-4BA6-8E82-F76DE5F2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6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BBA91E3A90281B4AA8E298A569E7C171" ma:contentTypeVersion="56" ma:contentTypeDescription="" ma:contentTypeScope="" ma:versionID="4455ed70f7ce259836fe7050b5ff4e2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f2abde1a0b6371d480e25bd0fb5d73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Presentation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Plan</CaseType>
    <IndustryCode xmlns="dc463f71-b30c-4ab2-9473-d307f9d35888">150</IndustryCode>
    <CaseStatus xmlns="dc463f71-b30c-4ab2-9473-d307f9d35888">Closed</CaseStatus>
    <OpenedDate xmlns="dc463f71-b30c-4ab2-9473-d307f9d35888">2019-08-26T07:00:00+00:00</OpenedDate>
    <SignificantOrder xmlns="dc463f71-b30c-4ab2-9473-d307f9d35888">false</SignificantOrder>
    <Date1 xmlns="dc463f71-b30c-4ab2-9473-d307f9d35888">2021-06-11T07:00:00+00:00</Date1>
    <IsDocumentOrder xmlns="dc463f71-b30c-4ab2-9473-d307f9d35888">false</IsDocumentOrder>
    <IsHighlyConfidential xmlns="dc463f71-b30c-4ab2-9473-d307f9d35888">false</IsHighlyConfidential>
    <CaseCompanyNames xmlns="dc463f71-b30c-4ab2-9473-d307f9d35888">Cascade Natural Gas Corporation</CaseCompanyNames>
    <Nickname xmlns="http://schemas.microsoft.com/sharepoint/v3" xsi:nil="true"/>
    <DocketNumber xmlns="dc463f71-b30c-4ab2-9473-d307f9d35888">190714</DocketNumber>
    <DelegatedOrder xmlns="dc463f71-b30c-4ab2-9473-d307f9d35888">false</DelegatedOrder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5D3C56-2FCD-4597-B17B-712BF0C29D7F}"/>
</file>

<file path=customXml/itemProps2.xml><?xml version="1.0" encoding="utf-8"?>
<ds:datastoreItem xmlns:ds="http://schemas.openxmlformats.org/officeDocument/2006/customXml" ds:itemID="{4AB92165-C380-4EF3-AE35-34A1B6F0D08E}"/>
</file>

<file path=customXml/itemProps3.xml><?xml version="1.0" encoding="utf-8"?>
<ds:datastoreItem xmlns:ds="http://schemas.openxmlformats.org/officeDocument/2006/customXml" ds:itemID="{BE42038F-05B4-4CAB-B789-481994CDD08C}">
  <ds:schemaRefs>
    <ds:schemaRef ds:uri="http://schemas.microsoft.com/office/2006/documentManagement/types"/>
    <ds:schemaRef ds:uri="http://schemas.microsoft.com/office/2006/metadata/properties"/>
    <ds:schemaRef ds:uri="7b27e312-f13c-4768-92e9-e84ebd032fde"/>
    <ds:schemaRef ds:uri="http://www.w3.org/XML/1998/namespace"/>
    <ds:schemaRef ds:uri="a932d5b5-6eeb-400a-8aa2-13c1b9e03408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dc463f71-b30c-4ab2-9473-d307f9d35888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7F8F7298-1B2B-4C3C-97C7-EB004EC4B8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197</Words>
  <Application>Microsoft Office PowerPoint</Application>
  <PresentationFormat>Widescreen</PresentationFormat>
  <Paragraphs>33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Tw Cen MT</vt:lpstr>
      <vt:lpstr>Office Theme</vt:lpstr>
      <vt:lpstr>Recessed Open Meeting</vt:lpstr>
      <vt:lpstr>Commissioner  Opening Remarks </vt:lpstr>
      <vt:lpstr>Agenda</vt:lpstr>
      <vt:lpstr>Participant Instructions</vt:lpstr>
      <vt:lpstr>Commission Staff Opening Remarks </vt:lpstr>
      <vt:lpstr>Integrated Resource Plan Presentation by Cascade Natural Gas </vt:lpstr>
      <vt:lpstr>Public Comments    </vt:lpstr>
      <vt:lpstr>The meeting has concluded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Recessed Open Meeting</dc:title>
  <dc:subject>April 21 IRP Filing</dc:subject>
  <dc:creator>Maxwell, Amanda (UTC)</dc:creator>
  <cp:lastModifiedBy>Rector, Andrew (UTC)</cp:lastModifiedBy>
  <cp:revision>14</cp:revision>
  <dcterms:created xsi:type="dcterms:W3CDTF">2021-02-16T18:29:41Z</dcterms:created>
  <dcterms:modified xsi:type="dcterms:W3CDTF">2021-06-09T20:30:24Z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0x0101006E56B4D1795A2E4DB2F0B01679ED314A00BBA91E3A90281B4AA8E298A569E7C171</vt:lpwstr>
  </property>
  <property fmtid="{D5CDD505-2E9C-101B-9397-08002B2CF9AE}" pid="3" name="ItemID">
    <vt:lpwstr>D01</vt:lpwstr>
  </property>
  <property fmtid="{D5CDD505-2E9C-101B-9397-08002B2CF9AE}" pid="4" name="_docset_NoMedatataSyncRequired">
    <vt:lpwstr>False</vt:lpwstr>
  </property>
  <property fmtid="{D5CDD505-2E9C-101B-9397-08002B2CF9AE}" pid="5" name="IsEFSEC">
    <vt:bool>false</vt:bool>
  </property>
</Properties>
</file>