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xlsx" ContentType="application/vnd.openxmlformats-officedocument.spreadsheetml.sheet"/>
  <Override PartName="/ppt/diagrams/data1.xml" ContentType="application/vnd.openxmlformats-officedocument.drawingml.diagramData+xml"/>
  <Override PartName="/ppt/presentation.xml" ContentType="application/vnd.openxmlformats-officedocument.presentationml.presentation.main+xml"/>
  <Override PartName="/ppt/slides/slide59.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54.xml" ContentType="application/vnd.openxmlformats-officedocument.presentationml.slide+xml"/>
  <Override PartName="/ppt/slides/slide46.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66.xml" ContentType="application/vnd.openxmlformats-officedocument.presentationml.slide+xml"/>
  <Override PartName="/ppt/slides/slide65.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9.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1.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notesSlides/notesSlide15.xml" ContentType="application/vnd.openxmlformats-officedocument.presentationml.notesSlide+xml"/>
  <Override PartName="/ppt/notesSlides/notesSlide79.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81.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60.xml" ContentType="application/vnd.openxmlformats-officedocument.presentationml.notesSlide+xml"/>
  <Override PartName="/ppt/notesSlides/notesSlide80.xml" ContentType="application/vnd.openxmlformats-officedocument.presentationml.notesSlide+xml"/>
  <Override PartName="/ppt/notesSlides/notesSlide61.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0.xml" ContentType="application/vnd.openxmlformats-officedocument.presentationml.notesSlide+xml"/>
  <Override PartName="/ppt/notesSlides/notesSlide69.xml" ContentType="application/vnd.openxmlformats-officedocument.presentationml.notesSlide+xml"/>
  <Override PartName="/ppt/notesSlides/notesSlide68.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9.xml" ContentType="application/vnd.openxmlformats-officedocument.presentationml.notesSlide+xml"/>
  <Override PartName="/ppt/notesSlides/notesSlide88.xml" ContentType="application/vnd.openxmlformats-officedocument.presentationml.notesSlide+xml"/>
  <Override PartName="/ppt/notesSlides/notesSlide87.xml" ContentType="application/vnd.openxmlformats-officedocument.presentationml.notesSlide+xml"/>
  <Override PartName="/ppt/notesSlides/notesSlide86.xml" ContentType="application/vnd.openxmlformats-officedocument.presentationml.notesSlide+xml"/>
  <Override PartName="/ppt/notesSlides/notesSlide85.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9.xml" ContentType="application/vnd.openxmlformats-officedocument.presentationml.notesSlide+xml"/>
  <Override PartName="/ppt/notesSlides/notesSlide98.xml" ContentType="application/vnd.openxmlformats-officedocument.presentationml.notesSlide+xml"/>
  <Override PartName="/ppt/notesSlides/notesSlide97.xml" ContentType="application/vnd.openxmlformats-officedocument.presentationml.notesSlide+xml"/>
  <Override PartName="/ppt/notesSlides/notesSlide96.xml" ContentType="application/vnd.openxmlformats-officedocument.presentationml.notesSlide+xml"/>
  <Override PartName="/ppt/notesSlides/notesSlide95.xml" ContentType="application/vnd.openxmlformats-officedocument.presentationml.notesSlide+xml"/>
  <Override PartName="/ppt/notesSlides/notesSlide22.xml" ContentType="application/vnd.openxmlformats-officedocument.presentationml.notesSlide+xml"/>
  <Override PartName="/ppt/notesSlides/notesSlide78.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tags/tag295.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09.xml" ContentType="application/vnd.openxmlformats-officedocument.presentationml.tags+xml"/>
  <Override PartName="/ppt/tags/tag207.xml" ContentType="application/vnd.openxmlformats-officedocument.presentationml.tags+xml"/>
  <Override PartName="/ppt/tags/tag217.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8.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29.xml" ContentType="application/vnd.openxmlformats-officedocument.presentationml.tags+xml"/>
  <Override PartName="/ppt/tags/tag228.xml" ContentType="application/vnd.openxmlformats-officedocument.presentationml.tags+xml"/>
  <Override PartName="/ppt/tags/tag227.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199.xml" ContentType="application/vnd.openxmlformats-officedocument.presentationml.tags+xml"/>
  <Override PartName="/ppt/tags/tag197.xml" ContentType="application/vnd.openxmlformats-officedocument.presentationml.tags+xml"/>
  <Override PartName="/ppt/tags/tag23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69.xml" ContentType="application/vnd.openxmlformats-officedocument.presentationml.tags+xml"/>
  <Override PartName="/ppt/tags/tag168.xml" ContentType="application/vnd.openxmlformats-officedocument.presentationml.tags+xml"/>
  <Override PartName="/ppt/tags/tag167.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89.xml" ContentType="application/vnd.openxmlformats-officedocument.presentationml.tags+xml"/>
  <Override PartName="/ppt/tags/tag188.xml" ContentType="application/vnd.openxmlformats-officedocument.presentationml.tags+xml"/>
  <Override PartName="/ppt/tags/tag187.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98.xml" ContentType="application/vnd.openxmlformats-officedocument.presentationml.tags+xml"/>
  <Override PartName="/ppt/tags/tag239.xml" ContentType="application/vnd.openxmlformats-officedocument.presentationml.tags+xml"/>
  <Override PartName="/ppt/tags/tag159.xml" ContentType="application/vnd.openxmlformats-officedocument.presentationml.tags+xml"/>
  <Override PartName="/ppt/tags/tag618.xml" ContentType="application/vnd.openxmlformats-officedocument.presentationml.tags+xml"/>
  <Override PartName="/ppt/tags/tag617.xml" ContentType="application/vnd.openxmlformats-officedocument.presentationml.tags+xml"/>
  <Override PartName="/ppt/tags/tag616.xml" ContentType="application/vnd.openxmlformats-officedocument.presentationml.tags+xml"/>
  <Override PartName="/ppt/tags/tag615.xml" ContentType="application/vnd.openxmlformats-officedocument.presentationml.tags+xml"/>
  <Override PartName="/ppt/tags/tag614.xml" ContentType="application/vnd.openxmlformats-officedocument.presentationml.tags+xml"/>
  <Override PartName="/ppt/tags/tag613.xml" ContentType="application/vnd.openxmlformats-officedocument.presentationml.tags+xml"/>
  <Override PartName="/ppt/tags/tag612.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8.xml" ContentType="application/vnd.openxmlformats-officedocument.presentationml.tags+xml"/>
  <Override PartName="/ppt/tags/tag627.xml" ContentType="application/vnd.openxmlformats-officedocument.presentationml.tags+xml"/>
  <Override PartName="/ppt/tags/tag626.xml" ContentType="application/vnd.openxmlformats-officedocument.presentationml.tags+xml"/>
  <Override PartName="/ppt/tags/tag625.xml" ContentType="application/vnd.openxmlformats-officedocument.presentationml.tags+xml"/>
  <Override PartName="/ppt/tags/tag624.xml" ContentType="application/vnd.openxmlformats-officedocument.presentationml.tags+xml"/>
  <Override PartName="/ppt/tags/tag623.xml" ContentType="application/vnd.openxmlformats-officedocument.presentationml.tags+xml"/>
  <Override PartName="/ppt/tags/tag622.xml" ContentType="application/vnd.openxmlformats-officedocument.presentationml.tags+xml"/>
  <Override PartName="/ppt/tags/tag611.xml" ContentType="application/vnd.openxmlformats-officedocument.presentationml.tags+xml"/>
  <Override PartName="/ppt/tags/tag610.xml" ContentType="application/vnd.openxmlformats-officedocument.presentationml.tags+xml"/>
  <Override PartName="/ppt/tags/tag609.xml" ContentType="application/vnd.openxmlformats-officedocument.presentationml.tags+xml"/>
  <Override PartName="/ppt/tags/tag598.xml" ContentType="application/vnd.openxmlformats-officedocument.presentationml.tags+xml"/>
  <Override PartName="/ppt/tags/tag597.xml" ContentType="application/vnd.openxmlformats-officedocument.presentationml.tags+xml"/>
  <Override PartName="/ppt/tags/tag596.xml" ContentType="application/vnd.openxmlformats-officedocument.presentationml.tags+xml"/>
  <Override PartName="/ppt/tags/tag595.xml" ContentType="application/vnd.openxmlformats-officedocument.presentationml.tags+xml"/>
  <Override PartName="/ppt/tags/tag594.xml" ContentType="application/vnd.openxmlformats-officedocument.presentationml.tags+xml"/>
  <Override PartName="/ppt/tags/tag593.xml" ContentType="application/vnd.openxmlformats-officedocument.presentationml.tags+xml"/>
  <Override PartName="/ppt/tags/tag592.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8.xml" ContentType="application/vnd.openxmlformats-officedocument.presentationml.tags+xml"/>
  <Override PartName="/ppt/tags/tag607.xml" ContentType="application/vnd.openxmlformats-officedocument.presentationml.tags+xml"/>
  <Override PartName="/ppt/tags/tag606.xml" ContentType="application/vnd.openxmlformats-officedocument.presentationml.tags+xml"/>
  <Override PartName="/ppt/tags/tag605.xml" ContentType="application/vnd.openxmlformats-officedocument.presentationml.tags+xml"/>
  <Override PartName="/ppt/tags/tag604.xml" ContentType="application/vnd.openxmlformats-officedocument.presentationml.tags+xml"/>
  <Override PartName="/ppt/tags/tag603.xml" ContentType="application/vnd.openxmlformats-officedocument.presentationml.tags+xml"/>
  <Override PartName="/ppt/tags/tag602.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47.xml" ContentType="application/vnd.openxmlformats-officedocument.presentationml.tags+xml"/>
  <Override PartName="/ppt/tags/tag246.xml" ContentType="application/vnd.openxmlformats-officedocument.presentationml.tags+xml"/>
  <Override PartName="/ppt/tags/tag245.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634.xml" ContentType="application/vnd.openxmlformats-officedocument.presentationml.tags+xml"/>
  <Override PartName="/ppt/tags/tag633.xml" ContentType="application/vnd.openxmlformats-officedocument.presentationml.tags+xml"/>
  <Override PartName="/ppt/tags/tag632.xml" ContentType="application/vnd.openxmlformats-officedocument.presentationml.tags+xml"/>
  <Override PartName="/ppt/tags/tag267.xml" ContentType="application/vnd.openxmlformats-officedocument.presentationml.tags+xml"/>
  <Override PartName="/ppt/tags/tag266.xml" ContentType="application/vnd.openxmlformats-officedocument.presentationml.tags+xml"/>
  <Override PartName="/ppt/tags/tag265.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38.xml" ContentType="application/vnd.openxmlformats-officedocument.presentationml.tags+xml"/>
  <Override PartName="/ppt/tags/tag158.xml" ContentType="application/vnd.openxmlformats-officedocument.presentationml.tags+xml"/>
  <Override PartName="/ppt/tags/tag157.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0.xml" ContentType="application/vnd.openxmlformats-officedocument.presentationml.tags+xml"/>
  <Override PartName="/ppt/tags/tag49.xml" ContentType="application/vnd.openxmlformats-officedocument.presentationml.tags+xml"/>
  <Override PartName="/ppt/tags/tag48.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40.xml" ContentType="application/vnd.openxmlformats-officedocument.presentationml.tags+xml"/>
  <Override PartName="/ppt/tags/tag39.xml" ContentType="application/vnd.openxmlformats-officedocument.presentationml.tags+xml"/>
  <Override PartName="/ppt/tags/tag38.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0.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29.xml" ContentType="application/vnd.openxmlformats-officedocument.presentationml.tags+xml"/>
  <Override PartName="/ppt/tags/tag128.xml" ContentType="application/vnd.openxmlformats-officedocument.presentationml.tags+xml"/>
  <Override PartName="/ppt/tags/tag127.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49.xml" ContentType="application/vnd.openxmlformats-officedocument.presentationml.tags+xml"/>
  <Override PartName="/ppt/tags/tag148.xml" ContentType="application/vnd.openxmlformats-officedocument.presentationml.tags+xml"/>
  <Override PartName="/ppt/tags/tag147.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19.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0.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09.xml" ContentType="application/vnd.openxmlformats-officedocument.presentationml.tags+xml"/>
  <Override PartName="/ppt/tags/tag108.xml" ContentType="application/vnd.openxmlformats-officedocument.presentationml.tags+xml"/>
  <Override PartName="/ppt/tags/tag107.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591.xml" ContentType="application/vnd.openxmlformats-officedocument.presentationml.tags+xml"/>
  <Override PartName="/ppt/tags/tag590.xml" ContentType="application/vnd.openxmlformats-officedocument.presentationml.tags+xml"/>
  <Override PartName="/ppt/tags/tag589.xml" ContentType="application/vnd.openxmlformats-officedocument.presentationml.tags+xml"/>
  <Override PartName="/ppt/tags/tag387.xml" ContentType="application/vnd.openxmlformats-officedocument.presentationml.tags+xml"/>
  <Override PartName="/ppt/tags/tag386.xml" ContentType="application/vnd.openxmlformats-officedocument.presentationml.tags+xml"/>
  <Override PartName="/ppt/tags/tag385.xml" ContentType="application/vnd.openxmlformats-officedocument.presentationml.tags+xml"/>
  <Override PartName="/ppt/tags/tag384.xml" ContentType="application/vnd.openxmlformats-officedocument.presentationml.tags+xml"/>
  <Override PartName="/ppt/tags/tag383.xml" ContentType="application/vnd.openxmlformats-officedocument.presentationml.tags+xml"/>
  <Override PartName="/ppt/tags/tag382.xml" ContentType="application/vnd.openxmlformats-officedocument.presentationml.tags+xml"/>
  <Override PartName="/ppt/tags/tag381.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7.xml" ContentType="application/vnd.openxmlformats-officedocument.presentationml.tags+xml"/>
  <Override PartName="/ppt/tags/tag396.xml" ContentType="application/vnd.openxmlformats-officedocument.presentationml.tags+xml"/>
  <Override PartName="/ppt/tags/tag395.xml" ContentType="application/vnd.openxmlformats-officedocument.presentationml.tags+xml"/>
  <Override PartName="/ppt/tags/tag394.xml" ContentType="application/vnd.openxmlformats-officedocument.presentationml.tags+xml"/>
  <Override PartName="/ppt/tags/tag393.xml" ContentType="application/vnd.openxmlformats-officedocument.presentationml.tags+xml"/>
  <Override PartName="/ppt/tags/tag392.xml" ContentType="application/vnd.openxmlformats-officedocument.presentationml.tags+xml"/>
  <Override PartName="/ppt/tags/tag391.xml" ContentType="application/vnd.openxmlformats-officedocument.presentationml.tags+xml"/>
  <Override PartName="/ppt/tags/tag380.xml" ContentType="application/vnd.openxmlformats-officedocument.presentationml.tags+xml"/>
  <Override PartName="/ppt/tags/tag379.xml" ContentType="application/vnd.openxmlformats-officedocument.presentationml.tags+xml"/>
  <Override PartName="/ppt/tags/tag378.xml" ContentType="application/vnd.openxmlformats-officedocument.presentationml.tags+xml"/>
  <Override PartName="/ppt/tags/tag371.xml" ContentType="application/vnd.openxmlformats-officedocument.presentationml.tags+xml"/>
  <Override PartName="/ppt/tags/tag370.xml" ContentType="application/vnd.openxmlformats-officedocument.presentationml.tags+xml"/>
  <Override PartName="/ppt/tags/tag369.xml" ContentType="application/vnd.openxmlformats-officedocument.presentationml.tags+xml"/>
  <Override PartName="/ppt/tags/tag368.xml" ContentType="application/vnd.openxmlformats-officedocument.presentationml.tags+xml"/>
  <Override PartName="/ppt/tags/tag367.xml" ContentType="application/vnd.openxmlformats-officedocument.presentationml.tags+xml"/>
  <Override PartName="/ppt/tags/tag366.xml" ContentType="application/vnd.openxmlformats-officedocument.presentationml.tags+xml"/>
  <Override PartName="/ppt/tags/tag365.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7.xml" ContentType="application/vnd.openxmlformats-officedocument.presentationml.tags+xml"/>
  <Override PartName="/ppt/tags/tag376.xml" ContentType="application/vnd.openxmlformats-officedocument.presentationml.tags+xml"/>
  <Override PartName="/ppt/tags/tag375.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27.xml" ContentType="application/vnd.openxmlformats-officedocument.presentationml.tags+xml"/>
  <Override PartName="/ppt/tags/tag426.xml" ContentType="application/vnd.openxmlformats-officedocument.presentationml.tags+xml"/>
  <Override PartName="/ppt/tags/tag425.xml" ContentType="application/vnd.openxmlformats-officedocument.presentationml.tags+xml"/>
  <Override PartName="/ppt/tags/tag424.xml" ContentType="application/vnd.openxmlformats-officedocument.presentationml.tags+xml"/>
  <Override PartName="/ppt/tags/tag423.xml" ContentType="application/vnd.openxmlformats-officedocument.presentationml.tags+xml"/>
  <Override PartName="/ppt/tags/tag422.xml" ContentType="application/vnd.openxmlformats-officedocument.presentationml.tags+xml"/>
  <Override PartName="/ppt/tags/tag421.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7.xml" ContentType="application/vnd.openxmlformats-officedocument.presentationml.tags+xml"/>
  <Override PartName="/ppt/tags/tag436.xml" ContentType="application/vnd.openxmlformats-officedocument.presentationml.tags+xml"/>
  <Override PartName="/ppt/tags/tag435.xml" ContentType="application/vnd.openxmlformats-officedocument.presentationml.tags+xml"/>
  <Override PartName="/ppt/tags/tag434.xml" ContentType="application/vnd.openxmlformats-officedocument.presentationml.tags+xml"/>
  <Override PartName="/ppt/tags/tag433.xml" ContentType="application/vnd.openxmlformats-officedocument.presentationml.tags+xml"/>
  <Override PartName="/ppt/tags/tag432.xml" ContentType="application/vnd.openxmlformats-officedocument.presentationml.tags+xml"/>
  <Override PartName="/ppt/tags/tag431.xml" ContentType="application/vnd.openxmlformats-officedocument.presentationml.tags+xml"/>
  <Override PartName="/ppt/tags/tag420.xml" ContentType="application/vnd.openxmlformats-officedocument.presentationml.tags+xml"/>
  <Override PartName="/ppt/tags/tag419.xml" ContentType="application/vnd.openxmlformats-officedocument.presentationml.tags+xml"/>
  <Override PartName="/ppt/tags/tag418.xml" ContentType="application/vnd.openxmlformats-officedocument.presentationml.tags+xml"/>
  <Override PartName="/ppt/tags/tag407.xml" ContentType="application/vnd.openxmlformats-officedocument.presentationml.tags+xml"/>
  <Override PartName="/ppt/tags/tag406.xml" ContentType="application/vnd.openxmlformats-officedocument.presentationml.tags+xml"/>
  <Override PartName="/ppt/tags/tag405.xml" ContentType="application/vnd.openxmlformats-officedocument.presentationml.tags+xml"/>
  <Override PartName="/ppt/tags/tag404.xml" ContentType="application/vnd.openxmlformats-officedocument.presentationml.tags+xml"/>
  <Override PartName="/ppt/tags/tag403.xml" ContentType="application/vnd.openxmlformats-officedocument.presentationml.tags+xml"/>
  <Override PartName="/ppt/tags/tag402.xml" ContentType="application/vnd.openxmlformats-officedocument.presentationml.tags+xml"/>
  <Override PartName="/ppt/tags/tag401.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7.xml" ContentType="application/vnd.openxmlformats-officedocument.presentationml.tags+xml"/>
  <Override PartName="/ppt/tags/tag416.xml" ContentType="application/vnd.openxmlformats-officedocument.presentationml.tags+xml"/>
  <Override PartName="/ppt/tags/tag415.xml" ContentType="application/vnd.openxmlformats-officedocument.presentationml.tags+xml"/>
  <Override PartName="/ppt/tags/tag414.xml" ContentType="application/vnd.openxmlformats-officedocument.presentationml.tags+xml"/>
  <Override PartName="/ppt/tags/tag413.xml" ContentType="application/vnd.openxmlformats-officedocument.presentationml.tags+xml"/>
  <Override PartName="/ppt/tags/tag412.xml" ContentType="application/vnd.openxmlformats-officedocument.presentationml.tags+xml"/>
  <Override PartName="/ppt/tags/tag411.xml" ContentType="application/vnd.openxmlformats-officedocument.presentationml.tags+xml"/>
  <Override PartName="/ppt/tags/tag364.xml" ContentType="application/vnd.openxmlformats-officedocument.presentationml.tags+xml"/>
  <Override PartName="/ppt/tags/tag363.xml" ContentType="application/vnd.openxmlformats-officedocument.presentationml.tags+xml"/>
  <Override PartName="/ppt/tags/tag362.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316.xml" ContentType="application/vnd.openxmlformats-officedocument.presentationml.tags+xml"/>
  <Override PartName="/ppt/tags/tag315.xml" ContentType="application/vnd.openxmlformats-officedocument.presentationml.tags+xml"/>
  <Override PartName="/ppt/tags/tag314.xml" ContentType="application/vnd.openxmlformats-officedocument.presentationml.tags+xml"/>
  <Override PartName="/ppt/tags/tag313.xml" ContentType="application/vnd.openxmlformats-officedocument.presentationml.tags+xml"/>
  <Override PartName="/ppt/tags/tag312.xml" ContentType="application/vnd.openxmlformats-officedocument.presentationml.tags+xml"/>
  <Override PartName="/ppt/tags/tag287.xml" ContentType="application/vnd.openxmlformats-officedocument.presentationml.tags+xml"/>
  <Override PartName="/ppt/tags/tag286.xml" ContentType="application/vnd.openxmlformats-officedocument.presentationml.tags+xml"/>
  <Override PartName="/ppt/tags/tag285.xml" ContentType="application/vnd.openxmlformats-officedocument.presentationml.tags+xml"/>
  <Override PartName="/ppt/tags/tag322.xml" ContentType="application/vnd.openxmlformats-officedocument.presentationml.tags+xml"/>
  <Override PartName="/ppt/tags/tag321.xml" ContentType="application/vnd.openxmlformats-officedocument.presentationml.tags+xml"/>
  <Override PartName="/ppt/tags/tag320.xml" ContentType="application/vnd.openxmlformats-officedocument.presentationml.tags+xml"/>
  <Override PartName="/ppt/tags/tag319.xml" ContentType="application/vnd.openxmlformats-officedocument.presentationml.tags+xml"/>
  <Override PartName="/ppt/tags/tag318.xml" ContentType="application/vnd.openxmlformats-officedocument.presentationml.tags+xml"/>
  <Override PartName="/ppt/tags/tag317.xml" ContentType="application/vnd.openxmlformats-officedocument.presentationml.tags+xml"/>
  <Override PartName="/ppt/tags/tag284.xml" ContentType="application/vnd.openxmlformats-officedocument.presentationml.tags+xml"/>
  <Override PartName="/ppt/tags/tag311.xml" ContentType="application/vnd.openxmlformats-officedocument.presentationml.tags+xml"/>
  <Override PartName="/ppt/tags/tag310.xml" ContentType="application/vnd.openxmlformats-officedocument.presentationml.tags+xml"/>
  <Override PartName="/ppt/tags/tag309.xml" ContentType="application/vnd.openxmlformats-officedocument.presentationml.tags+xml"/>
  <Override PartName="/ppt/tags/tag293.xml" ContentType="application/vnd.openxmlformats-officedocument.presentationml.tags+xml"/>
  <Override PartName="/ppt/tags/tag301.xml" ContentType="application/vnd.openxmlformats-officedocument.presentationml.tags+xml"/>
  <Override PartName="/ppt/tags/tag300.xml" ContentType="application/vnd.openxmlformats-officedocument.presentationml.tags+xml"/>
  <Override PartName="/ppt/tags/tag299.xml" ContentType="application/vnd.openxmlformats-officedocument.presentationml.tags+xml"/>
  <Override PartName="/ppt/tags/tag298.xml" ContentType="application/vnd.openxmlformats-officedocument.presentationml.tags+xml"/>
  <Override PartName="/ppt/tags/tag297.xml" ContentType="application/vnd.openxmlformats-officedocument.presentationml.tags+xml"/>
  <Override PartName="/ppt/tags/tag296.xml" ContentType="application/vnd.openxmlformats-officedocument.presentationml.tags+xml"/>
  <Override PartName="/ppt/tags/tag292.xml" ContentType="application/vnd.openxmlformats-officedocument.presentationml.tags+xml"/>
  <Override PartName="/ppt/tags/tag291.xml" ContentType="application/vnd.openxmlformats-officedocument.presentationml.tags+xml"/>
  <Override PartName="/ppt/tags/tag290.xml" ContentType="application/vnd.openxmlformats-officedocument.presentationml.tags+xml"/>
  <Override PartName="/ppt/tags/tag308.xml" ContentType="application/vnd.openxmlformats-officedocument.presentationml.tags+xml"/>
  <Override PartName="/ppt/tags/tag307.xml" ContentType="application/vnd.openxmlformats-officedocument.presentationml.tags+xml"/>
  <Override PartName="/ppt/tags/tag306.xml" ContentType="application/vnd.openxmlformats-officedocument.presentationml.tags+xml"/>
  <Override PartName="/ppt/tags/tag305.xml" ContentType="application/vnd.openxmlformats-officedocument.presentationml.tags+xml"/>
  <Override PartName="/ppt/tags/tag304.xml" ContentType="application/vnd.openxmlformats-officedocument.presentationml.tags+xml"/>
  <Override PartName="/ppt/tags/tag303.xml" ContentType="application/vnd.openxmlformats-officedocument.presentationml.tags+xml"/>
  <Override PartName="/ppt/tags/tag30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51.xml" ContentType="application/vnd.openxmlformats-officedocument.presentationml.tags+xml"/>
  <Override PartName="/ppt/tags/tag350.xml" ContentType="application/vnd.openxmlformats-officedocument.presentationml.tags+xml"/>
  <Override PartName="/ppt/tags/tag349.xml" ContentType="application/vnd.openxmlformats-officedocument.presentationml.tags+xml"/>
  <Override PartName="/ppt/tags/tag348.xml" ContentType="application/vnd.openxmlformats-officedocument.presentationml.tags+xml"/>
  <Override PartName="/ppt/tags/tag347.xml" ContentType="application/vnd.openxmlformats-officedocument.presentationml.tags+xml"/>
  <Override PartName="/ppt/tags/tag346.xml" ContentType="application/vnd.openxmlformats-officedocument.presentationml.tags+xml"/>
  <Override PartName="/ppt/tags/tag345.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61.xml" ContentType="application/vnd.openxmlformats-officedocument.presentationml.tags+xml"/>
  <Override PartName="/ppt/tags/tag360.xml" ContentType="application/vnd.openxmlformats-officedocument.presentationml.tags+xml"/>
  <Override PartName="/ppt/tags/tag359.xml" ContentType="application/vnd.openxmlformats-officedocument.presentationml.tags+xml"/>
  <Override PartName="/ppt/tags/tag358.xml" ContentType="application/vnd.openxmlformats-officedocument.presentationml.tags+xml"/>
  <Override PartName="/ppt/tags/tag357.xml" ContentType="application/vnd.openxmlformats-officedocument.presentationml.tags+xml"/>
  <Override PartName="/ppt/tags/tag356.xml" ContentType="application/vnd.openxmlformats-officedocument.presentationml.tags+xml"/>
  <Override PartName="/ppt/tags/tag355.xml" ContentType="application/vnd.openxmlformats-officedocument.presentationml.tags+xml"/>
  <Override PartName="/ppt/tags/tag344.xml" ContentType="application/vnd.openxmlformats-officedocument.presentationml.tags+xml"/>
  <Override PartName="/ppt/tags/tag343.xml" ContentType="application/vnd.openxmlformats-officedocument.presentationml.tags+xml"/>
  <Override PartName="/ppt/tags/tag342.xml" ContentType="application/vnd.openxmlformats-officedocument.presentationml.tags+xml"/>
  <Override PartName="/ppt/tags/tag332.xml" ContentType="application/vnd.openxmlformats-officedocument.presentationml.tags+xml"/>
  <Override PartName="/ppt/tags/tag331.xml" ContentType="application/vnd.openxmlformats-officedocument.presentationml.tags+xml"/>
  <Override PartName="/ppt/tags/tag330.xml" ContentType="application/vnd.openxmlformats-officedocument.presentationml.tags+xml"/>
  <Override PartName="/ppt/tags/tag329.xml" ContentType="application/vnd.openxmlformats-officedocument.presentationml.tags+xml"/>
  <Override PartName="/ppt/tags/tag328.xml" ContentType="application/vnd.openxmlformats-officedocument.presentationml.tags+xml"/>
  <Override PartName="/ppt/tags/tag327.xml" ContentType="application/vnd.openxmlformats-officedocument.presentationml.tags+xml"/>
  <Override PartName="/ppt/tags/tag326.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41.xml" ContentType="application/vnd.openxmlformats-officedocument.presentationml.tags+xml"/>
  <Override PartName="/ppt/tags/tag340.xml" ContentType="application/vnd.openxmlformats-officedocument.presentationml.tags+xml"/>
  <Override PartName="/ppt/tags/tag339.xml" ContentType="application/vnd.openxmlformats-officedocument.presentationml.tags+xml"/>
  <Override PartName="/ppt/tags/tag338.xml" ContentType="application/vnd.openxmlformats-officedocument.presentationml.tags+xml"/>
  <Override PartName="/ppt/tags/tag337.xml" ContentType="application/vnd.openxmlformats-officedocument.presentationml.tags+xml"/>
  <Override PartName="/ppt/tags/tag336.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542.xml" ContentType="application/vnd.openxmlformats-officedocument.presentationml.tags+xml"/>
  <Override PartName="/ppt/tags/tag541.xml" ContentType="application/vnd.openxmlformats-officedocument.presentationml.tags+xml"/>
  <Override PartName="/ppt/tags/tag540.xml" ContentType="application/vnd.openxmlformats-officedocument.presentationml.tags+xml"/>
  <Override PartName="/ppt/tags/tag539.xml" ContentType="application/vnd.openxmlformats-officedocument.presentationml.tags+xml"/>
  <Override PartName="/ppt/tags/tag538.xml" ContentType="application/vnd.openxmlformats-officedocument.presentationml.tags+xml"/>
  <Override PartName="/ppt/tags/tag537.xml" ContentType="application/vnd.openxmlformats-officedocument.presentationml.tags+xml"/>
  <Override PartName="/ppt/tags/tag536.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52.xml" ContentType="application/vnd.openxmlformats-officedocument.presentationml.tags+xml"/>
  <Override PartName="/ppt/tags/tag551.xml" ContentType="application/vnd.openxmlformats-officedocument.presentationml.tags+xml"/>
  <Override PartName="/ppt/tags/tag550.xml" ContentType="application/vnd.openxmlformats-officedocument.presentationml.tags+xml"/>
  <Override PartName="/ppt/tags/tag549.xml" ContentType="application/vnd.openxmlformats-officedocument.presentationml.tags+xml"/>
  <Override PartName="/ppt/tags/tag548.xml" ContentType="application/vnd.openxmlformats-officedocument.presentationml.tags+xml"/>
  <Override PartName="/ppt/tags/tag547.xml" ContentType="application/vnd.openxmlformats-officedocument.presentationml.tags+xml"/>
  <Override PartName="/ppt/tags/tag546.xml" ContentType="application/vnd.openxmlformats-officedocument.presentationml.tags+xml"/>
  <Override PartName="/ppt/tags/tag535.xml" ContentType="application/vnd.openxmlformats-officedocument.presentationml.tags+xml"/>
  <Override PartName="/ppt/tags/tag534.xml" ContentType="application/vnd.openxmlformats-officedocument.presentationml.tags+xml"/>
  <Override PartName="/ppt/tags/tag533.xml" ContentType="application/vnd.openxmlformats-officedocument.presentationml.tags+xml"/>
  <Override PartName="/ppt/tags/tag522.xml" ContentType="application/vnd.openxmlformats-officedocument.presentationml.tags+xml"/>
  <Override PartName="/ppt/tags/tag521.xml" ContentType="application/vnd.openxmlformats-officedocument.presentationml.tags+xml"/>
  <Override PartName="/ppt/tags/tag520.xml" ContentType="application/vnd.openxmlformats-officedocument.presentationml.tags+xml"/>
  <Override PartName="/ppt/tags/tag519.xml" ContentType="application/vnd.openxmlformats-officedocument.presentationml.tags+xml"/>
  <Override PartName="/ppt/tags/tag518.xml" ContentType="application/vnd.openxmlformats-officedocument.presentationml.tags+xml"/>
  <Override PartName="/ppt/tags/tag517.xml" ContentType="application/vnd.openxmlformats-officedocument.presentationml.tags+xml"/>
  <Override PartName="/ppt/tags/tag516.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32.xml" ContentType="application/vnd.openxmlformats-officedocument.presentationml.tags+xml"/>
  <Override PartName="/ppt/tags/tag531.xml" ContentType="application/vnd.openxmlformats-officedocument.presentationml.tags+xml"/>
  <Override PartName="/ppt/tags/tag530.xml" ContentType="application/vnd.openxmlformats-officedocument.presentationml.tags+xml"/>
  <Override PartName="/ppt/tags/tag529.xml" ContentType="application/vnd.openxmlformats-officedocument.presentationml.tags+xml"/>
  <Override PartName="/ppt/tags/tag528.xml" ContentType="application/vnd.openxmlformats-officedocument.presentationml.tags+xml"/>
  <Override PartName="/ppt/tags/tag527.xml" ContentType="application/vnd.openxmlformats-officedocument.presentationml.tags+xml"/>
  <Override PartName="/ppt/tags/tag526.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78.xml" ContentType="application/vnd.openxmlformats-officedocument.presentationml.tags+xml"/>
  <Override PartName="/ppt/tags/tag577.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576.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8.xml" ContentType="application/vnd.openxmlformats-officedocument.presentationml.tags+xml"/>
  <Override PartName="/ppt/tags/tag587.xml" ContentType="application/vnd.openxmlformats-officedocument.presentationml.tags+xml"/>
  <Override PartName="/ppt/tags/tag586.xml" ContentType="application/vnd.openxmlformats-officedocument.presentationml.tags+xml"/>
  <Override PartName="/ppt/tags/tag585.xml" ContentType="application/vnd.openxmlformats-officedocument.presentationml.tags+xml"/>
  <Override PartName="/ppt/tags/tag584.xml" ContentType="application/vnd.openxmlformats-officedocument.presentationml.tags+xml"/>
  <Override PartName="/ppt/tags/tag583.xml" ContentType="application/vnd.openxmlformats-officedocument.presentationml.tags+xml"/>
  <Override PartName="/ppt/tags/tag582.xml" ContentType="application/vnd.openxmlformats-officedocument.presentationml.tags+xml"/>
  <Override PartName="/ppt/tags/tag575.xml" ContentType="application/vnd.openxmlformats-officedocument.presentationml.tags+xml"/>
  <Override PartName="/ppt/tags/tag574.xml" ContentType="application/vnd.openxmlformats-officedocument.presentationml.tags+xml"/>
  <Override PartName="/ppt/tags/tag573.xml" ContentType="application/vnd.openxmlformats-officedocument.presentationml.tags+xml"/>
  <Override PartName="/ppt/tags/tag562.xml" ContentType="application/vnd.openxmlformats-officedocument.presentationml.tags+xml"/>
  <Override PartName="/ppt/tags/tag561.xml" ContentType="application/vnd.openxmlformats-officedocument.presentationml.tags+xml"/>
  <Override PartName="/ppt/tags/tag560.xml" ContentType="application/vnd.openxmlformats-officedocument.presentationml.tags+xml"/>
  <Override PartName="/ppt/tags/tag559.xml" ContentType="application/vnd.openxmlformats-officedocument.presentationml.tags+xml"/>
  <Override PartName="/ppt/tags/tag558.xml" ContentType="application/vnd.openxmlformats-officedocument.presentationml.tags+xml"/>
  <Override PartName="/ppt/tags/tag557.xml" ContentType="application/vnd.openxmlformats-officedocument.presentationml.tags+xml"/>
  <Override PartName="/ppt/tags/tag556.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72.xml" ContentType="application/vnd.openxmlformats-officedocument.presentationml.tags+xml"/>
  <Override PartName="/ppt/tags/tag571.xml" ContentType="application/vnd.openxmlformats-officedocument.presentationml.tags+xml"/>
  <Override PartName="/ppt/tags/tag570.xml" ContentType="application/vnd.openxmlformats-officedocument.presentationml.tags+xml"/>
  <Override PartName="/ppt/tags/tag569.xml" ContentType="application/vnd.openxmlformats-officedocument.presentationml.tags+xml"/>
  <Override PartName="/ppt/tags/tag568.xml" ContentType="application/vnd.openxmlformats-officedocument.presentationml.tags+xml"/>
  <Override PartName="/ppt/tags/tag567.xml" ContentType="application/vnd.openxmlformats-officedocument.presentationml.tags+xml"/>
  <Override PartName="/ppt/tags/tag566.xml" ContentType="application/vnd.openxmlformats-officedocument.presentationml.tags+xml"/>
  <Override PartName="/ppt/tags/tag515.xml" ContentType="application/vnd.openxmlformats-officedocument.presentationml.tags+xml"/>
  <Override PartName="/ppt/tags/tag514.xml" ContentType="application/vnd.openxmlformats-officedocument.presentationml.tags+xml"/>
  <Override PartName="/ppt/tags/tag276.xml" ContentType="application/vnd.openxmlformats-officedocument.presentationml.tags+xml"/>
  <Override PartName="/ppt/tags/tag467.xml" ContentType="application/vnd.openxmlformats-officedocument.presentationml.tags+xml"/>
  <Override PartName="/ppt/tags/tag466.xml" ContentType="application/vnd.openxmlformats-officedocument.presentationml.tags+xml"/>
  <Override PartName="/ppt/tags/tag465.xml" ContentType="application/vnd.openxmlformats-officedocument.presentationml.tags+xml"/>
  <Override PartName="/ppt/tags/tag464.xml" ContentType="application/vnd.openxmlformats-officedocument.presentationml.tags+xml"/>
  <Override PartName="/ppt/tags/tag463.xml" ContentType="application/vnd.openxmlformats-officedocument.presentationml.tags+xml"/>
  <Override PartName="/ppt/tags/tag462.xml" ContentType="application/vnd.openxmlformats-officedocument.presentationml.tags+xml"/>
  <Override PartName="/ppt/tags/tag461.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7.xml" ContentType="application/vnd.openxmlformats-officedocument.presentationml.tags+xml"/>
  <Override PartName="/ppt/tags/tag476.xml" ContentType="application/vnd.openxmlformats-officedocument.presentationml.tags+xml"/>
  <Override PartName="/ppt/tags/tag475.xml" ContentType="application/vnd.openxmlformats-officedocument.presentationml.tags+xml"/>
  <Override PartName="/ppt/tags/tag474.xml" ContentType="application/vnd.openxmlformats-officedocument.presentationml.tags+xml"/>
  <Override PartName="/ppt/tags/tag473.xml" ContentType="application/vnd.openxmlformats-officedocument.presentationml.tags+xml"/>
  <Override PartName="/ppt/tags/tag472.xml" ContentType="application/vnd.openxmlformats-officedocument.presentationml.tags+xml"/>
  <Override PartName="/ppt/tags/tag471.xml" ContentType="application/vnd.openxmlformats-officedocument.presentationml.tags+xml"/>
  <Override PartName="/ppt/tags/tag460.xml" ContentType="application/vnd.openxmlformats-officedocument.presentationml.tags+xml"/>
  <Override PartName="/ppt/tags/tag459.xml" ContentType="application/vnd.openxmlformats-officedocument.presentationml.tags+xml"/>
  <Override PartName="/ppt/tags/tag458.xml" ContentType="application/vnd.openxmlformats-officedocument.presentationml.tags+xml"/>
  <Override PartName="/ppt/tags/tag447.xml" ContentType="application/vnd.openxmlformats-officedocument.presentationml.tags+xml"/>
  <Override PartName="/ppt/tags/tag446.xml" ContentType="application/vnd.openxmlformats-officedocument.presentationml.tags+xml"/>
  <Override PartName="/ppt/tags/tag445.xml" ContentType="application/vnd.openxmlformats-officedocument.presentationml.tags+xml"/>
  <Override PartName="/ppt/tags/tag444.xml" ContentType="application/vnd.openxmlformats-officedocument.presentationml.tags+xml"/>
  <Override PartName="/ppt/tags/tag443.xml" ContentType="application/vnd.openxmlformats-officedocument.presentationml.tags+xml"/>
  <Override PartName="/ppt/tags/tag442.xml" ContentType="application/vnd.openxmlformats-officedocument.presentationml.tags+xml"/>
  <Override PartName="/ppt/tags/tag441.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7.xml" ContentType="application/vnd.openxmlformats-officedocument.presentationml.tags+xml"/>
  <Override PartName="/ppt/tags/tag456.xml" ContentType="application/vnd.openxmlformats-officedocument.presentationml.tags+xml"/>
  <Override PartName="/ppt/tags/tag455.xml" ContentType="application/vnd.openxmlformats-officedocument.presentationml.tags+xml"/>
  <Override PartName="/ppt/tags/tag454.xml" ContentType="application/vnd.openxmlformats-officedocument.presentationml.tags+xml"/>
  <Override PartName="/ppt/tags/tag453.xml" ContentType="application/vnd.openxmlformats-officedocument.presentationml.tags+xml"/>
  <Override PartName="/ppt/tags/tag452.xml" ContentType="application/vnd.openxmlformats-officedocument.presentationml.tags+xml"/>
  <Override PartName="/ppt/tags/tag451.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506.xml" ContentType="application/vnd.openxmlformats-officedocument.presentationml.tags+xml"/>
  <Override PartName="/ppt/tags/tag505.xml" ContentType="application/vnd.openxmlformats-officedocument.presentationml.tags+xml"/>
  <Override PartName="/ppt/tags/tag504.xml" ContentType="application/vnd.openxmlformats-officedocument.presentationml.tags+xml"/>
  <Override PartName="/ppt/tags/tag503.xml" ContentType="application/vnd.openxmlformats-officedocument.presentationml.tags+xml"/>
  <Override PartName="/ppt/tags/tag502.xml" ContentType="application/vnd.openxmlformats-officedocument.presentationml.tags+xml"/>
  <Override PartName="/ppt/tags/tag501.xml" ContentType="application/vnd.openxmlformats-officedocument.presentationml.tags+xml"/>
  <Override PartName="/ppt/tags/tag500.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513.xml" ContentType="application/vnd.openxmlformats-officedocument.presentationml.tags+xml"/>
  <Override PartName="/ppt/tags/tag512.xml" ContentType="application/vnd.openxmlformats-officedocument.presentationml.tags+xml"/>
  <Override PartName="/ppt/tags/tag511.xml" ContentType="application/vnd.openxmlformats-officedocument.presentationml.tags+xml"/>
  <Override PartName="/ppt/tags/tag510.xml" ContentType="application/vnd.openxmlformats-officedocument.presentationml.tags+xml"/>
  <Override PartName="/ppt/tags/tag499.xml" ContentType="application/vnd.openxmlformats-officedocument.presentationml.tags+xml"/>
  <Override PartName="/ppt/tags/tag498.xml" ContentType="application/vnd.openxmlformats-officedocument.presentationml.tags+xml"/>
  <Override PartName="/ppt/tags/tag497.xml" ContentType="application/vnd.openxmlformats-officedocument.presentationml.tags+xml"/>
  <Override PartName="/ppt/tags/tag487.xml" ContentType="application/vnd.openxmlformats-officedocument.presentationml.tags+xml"/>
  <Override PartName="/ppt/tags/tag486.xml" ContentType="application/vnd.openxmlformats-officedocument.presentationml.tags+xml"/>
  <Override PartName="/ppt/tags/tag485.xml" ContentType="application/vnd.openxmlformats-officedocument.presentationml.tags+xml"/>
  <Override PartName="/ppt/tags/tag484.xml" ContentType="application/vnd.openxmlformats-officedocument.presentationml.tags+xml"/>
  <Override PartName="/ppt/tags/tag483.xml" ContentType="application/vnd.openxmlformats-officedocument.presentationml.tags+xml"/>
  <Override PartName="/ppt/tags/tag482.xml" ContentType="application/vnd.openxmlformats-officedocument.presentationml.tags+xml"/>
  <Override PartName="/ppt/tags/tag481.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6.xml" ContentType="application/vnd.openxmlformats-officedocument.presentationml.tags+xml"/>
  <Override PartName="/ppt/tags/tag495.xml" ContentType="application/vnd.openxmlformats-officedocument.presentationml.tags+xml"/>
  <Override PartName="/ppt/tags/tag494.xml" ContentType="application/vnd.openxmlformats-officedocument.presentationml.tags+xml"/>
  <Override PartName="/ppt/tags/tag493.xml" ContentType="application/vnd.openxmlformats-officedocument.presentationml.tags+xml"/>
  <Override PartName="/ppt/tags/tag492.xml" ContentType="application/vnd.openxmlformats-officedocument.presentationml.tags+xml"/>
  <Override PartName="/ppt/tags/tag491.xml" ContentType="application/vnd.openxmlformats-officedocument.presentationml.tags+xml"/>
  <Override PartName="/ppt/tags/tag294.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handoutMasterIdLst>
    <p:handoutMasterId r:id="rId102"/>
  </p:handoutMasterIdLst>
  <p:sldIdLst>
    <p:sldId id="257" r:id="rId2"/>
    <p:sldId id="258" r:id="rId3"/>
    <p:sldId id="259" r:id="rId4"/>
    <p:sldId id="260" r:id="rId5"/>
    <p:sldId id="264" r:id="rId6"/>
    <p:sldId id="263" r:id="rId7"/>
    <p:sldId id="414" r:id="rId8"/>
    <p:sldId id="267" r:id="rId9"/>
    <p:sldId id="368" r:id="rId10"/>
    <p:sldId id="308" r:id="rId11"/>
    <p:sldId id="307" r:id="rId12"/>
    <p:sldId id="303" r:id="rId13"/>
    <p:sldId id="355" r:id="rId14"/>
    <p:sldId id="384" r:id="rId15"/>
    <p:sldId id="373" r:id="rId16"/>
    <p:sldId id="396" r:id="rId17"/>
    <p:sldId id="375" r:id="rId18"/>
    <p:sldId id="376" r:id="rId19"/>
    <p:sldId id="334" r:id="rId20"/>
    <p:sldId id="366" r:id="rId21"/>
    <p:sldId id="397" r:id="rId22"/>
    <p:sldId id="269" r:id="rId23"/>
    <p:sldId id="270" r:id="rId24"/>
    <p:sldId id="271" r:id="rId25"/>
    <p:sldId id="374" r:id="rId26"/>
    <p:sldId id="398" r:id="rId27"/>
    <p:sldId id="359" r:id="rId28"/>
    <p:sldId id="360" r:id="rId29"/>
    <p:sldId id="361" r:id="rId30"/>
    <p:sldId id="362" r:id="rId31"/>
    <p:sldId id="290" r:id="rId32"/>
    <p:sldId id="291" r:id="rId33"/>
    <p:sldId id="400" r:id="rId34"/>
    <p:sldId id="320" r:id="rId35"/>
    <p:sldId id="321" r:id="rId36"/>
    <p:sldId id="322" r:id="rId37"/>
    <p:sldId id="399" r:id="rId38"/>
    <p:sldId id="377" r:id="rId39"/>
    <p:sldId id="401" r:id="rId40"/>
    <p:sldId id="372" r:id="rId41"/>
    <p:sldId id="369" r:id="rId42"/>
    <p:sldId id="370" r:id="rId43"/>
    <p:sldId id="371" r:id="rId44"/>
    <p:sldId id="410" r:id="rId45"/>
    <p:sldId id="379" r:id="rId46"/>
    <p:sldId id="402" r:id="rId47"/>
    <p:sldId id="336" r:id="rId48"/>
    <p:sldId id="337" r:id="rId49"/>
    <p:sldId id="338" r:id="rId50"/>
    <p:sldId id="339" r:id="rId51"/>
    <p:sldId id="340" r:id="rId52"/>
    <p:sldId id="341" r:id="rId53"/>
    <p:sldId id="403" r:id="rId54"/>
    <p:sldId id="343" r:id="rId55"/>
    <p:sldId id="344" r:id="rId56"/>
    <p:sldId id="345" r:id="rId57"/>
    <p:sldId id="357" r:id="rId58"/>
    <p:sldId id="405" r:id="rId59"/>
    <p:sldId id="310" r:id="rId60"/>
    <p:sldId id="311" r:id="rId61"/>
    <p:sldId id="313" r:id="rId62"/>
    <p:sldId id="314" r:id="rId63"/>
    <p:sldId id="315" r:id="rId64"/>
    <p:sldId id="316" r:id="rId65"/>
    <p:sldId id="317" r:id="rId66"/>
    <p:sldId id="404" r:id="rId67"/>
    <p:sldId id="293" r:id="rId68"/>
    <p:sldId id="294" r:id="rId69"/>
    <p:sldId id="406" r:id="rId70"/>
    <p:sldId id="407" r:id="rId71"/>
    <p:sldId id="363" r:id="rId72"/>
    <p:sldId id="297" r:id="rId73"/>
    <p:sldId id="411" r:id="rId74"/>
    <p:sldId id="298" r:id="rId75"/>
    <p:sldId id="365" r:id="rId76"/>
    <p:sldId id="299" r:id="rId77"/>
    <p:sldId id="408" r:id="rId78"/>
    <p:sldId id="385" r:id="rId79"/>
    <p:sldId id="386" r:id="rId80"/>
    <p:sldId id="387" r:id="rId81"/>
    <p:sldId id="412" r:id="rId82"/>
    <p:sldId id="413" r:id="rId83"/>
    <p:sldId id="390" r:id="rId84"/>
    <p:sldId id="391" r:id="rId85"/>
    <p:sldId id="350" r:id="rId86"/>
    <p:sldId id="409" r:id="rId87"/>
    <p:sldId id="282" r:id="rId88"/>
    <p:sldId id="283" r:id="rId89"/>
    <p:sldId id="284" r:id="rId90"/>
    <p:sldId id="285" r:id="rId91"/>
    <p:sldId id="286" r:id="rId92"/>
    <p:sldId id="287" r:id="rId93"/>
    <p:sldId id="392" r:id="rId94"/>
    <p:sldId id="393" r:id="rId95"/>
    <p:sldId id="394" r:id="rId96"/>
    <p:sldId id="395" r:id="rId97"/>
    <p:sldId id="378" r:id="rId98"/>
    <p:sldId id="302" r:id="rId99"/>
    <p:sldId id="415" r:id="rId10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9" autoAdjust="0"/>
    <p:restoredTop sz="85219" autoAdjust="0"/>
  </p:normalViewPr>
  <p:slideViewPr>
    <p:cSldViewPr snapToGrid="0">
      <p:cViewPr>
        <p:scale>
          <a:sx n="75" d="100"/>
          <a:sy n="75" d="100"/>
        </p:scale>
        <p:origin x="-1092" y="-420"/>
      </p:cViewPr>
      <p:guideLst>
        <p:guide orient="horz" pos="2160"/>
        <p:guide pos="2448"/>
      </p:guideLst>
    </p:cSldViewPr>
  </p:slideViewPr>
  <p:notesTextViewPr>
    <p:cViewPr>
      <p:scale>
        <a:sx n="1" d="1"/>
        <a:sy n="1" d="1"/>
      </p:scale>
      <p:origin x="0" y="0"/>
    </p:cViewPr>
  </p:notesTextViewPr>
  <p:sorterViewPr>
    <p:cViewPr>
      <p:scale>
        <a:sx n="66" d="100"/>
        <a:sy n="66" d="100"/>
      </p:scale>
      <p:origin x="0" y="40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customXml" Target="../customXml/item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108" Type="http://schemas.openxmlformats.org/officeDocument/2006/relationships/customXml" Target="../customXml/item2.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customXml" Target="../customXml/item3.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customXml" Target="../customXml/item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28180882788484"/>
          <c:y val="0.165530460008288"/>
          <c:w val="0.45475338807357202"/>
          <c:h val="0.73813655200994599"/>
        </c:manualLayout>
      </c:layout>
      <c:pieChart>
        <c:varyColors val="1"/>
        <c:ser>
          <c:idx val="0"/>
          <c:order val="0"/>
          <c:tx>
            <c:strRef>
              <c:f>Sheet1!$B$1</c:f>
              <c:strCache>
                <c:ptCount val="1"/>
                <c:pt idx="0">
                  <c:v>Sample Pie Chart</c:v>
                </c:pt>
              </c:strCache>
            </c:strRef>
          </c:tx>
          <c:spPr>
            <a:ln w="19050" cmpd="sng">
              <a:solidFill>
                <a:schemeClr val="bg2"/>
              </a:solidFill>
            </a:ln>
            <a:effectLst/>
          </c:spPr>
          <c:dPt>
            <c:idx val="0"/>
            <c:bubble3D val="0"/>
            <c:explosion val="46"/>
          </c:dPt>
          <c:dPt>
            <c:idx val="5"/>
            <c:bubble3D val="0"/>
            <c:spPr>
              <a:solidFill>
                <a:srgbClr val="F1BD54"/>
              </a:solidFill>
              <a:ln w="19050" cmpd="sng">
                <a:solidFill>
                  <a:schemeClr val="bg2"/>
                </a:solidFill>
              </a:ln>
              <a:effectLst/>
            </c:spPr>
          </c:dPt>
          <c:dPt>
            <c:idx val="6"/>
            <c:bubble3D val="0"/>
            <c:spPr>
              <a:solidFill>
                <a:srgbClr val="942923"/>
              </a:solidFill>
              <a:ln w="19050" cmpd="sng">
                <a:solidFill>
                  <a:schemeClr val="bg2"/>
                </a:solidFill>
              </a:ln>
              <a:effectLst/>
            </c:spPr>
          </c:dPt>
          <c:dLbls>
            <c:delete val="1"/>
          </c:dLbls>
          <c:cat>
            <c:strRef>
              <c:f>Sheet1!$A$2:$A$8</c:f>
              <c:strCache>
                <c:ptCount val="7"/>
                <c:pt idx="0">
                  <c:v>Industrial</c:v>
                </c:pt>
                <c:pt idx="1">
                  <c:v>Residential</c:v>
                </c:pt>
                <c:pt idx="2">
                  <c:v>Commercial</c:v>
                </c:pt>
                <c:pt idx="3">
                  <c:v>Codes &amp; Standards</c:v>
                </c:pt>
                <c:pt idx="4">
                  <c:v>Emerging Tech</c:v>
                </c:pt>
                <c:pt idx="5">
                  <c:v>Agriculture</c:v>
                </c:pt>
                <c:pt idx="6">
                  <c:v>Partner Services</c:v>
                </c:pt>
              </c:strCache>
            </c:strRef>
          </c:cat>
          <c:val>
            <c:numRef>
              <c:f>Sheet1!$B$2:$B$8</c:f>
              <c:numCache>
                <c:formatCode>General</c:formatCode>
                <c:ptCount val="7"/>
                <c:pt idx="0">
                  <c:v>8.2000000000000011</c:v>
                </c:pt>
                <c:pt idx="1">
                  <c:v>3.2</c:v>
                </c:pt>
                <c:pt idx="2">
                  <c:v>1.4</c:v>
                </c:pt>
                <c:pt idx="3">
                  <c:v>1.2</c:v>
                </c:pt>
                <c:pt idx="4">
                  <c:v>4</c:v>
                </c:pt>
                <c:pt idx="5">
                  <c:v>2</c:v>
                </c:pt>
                <c:pt idx="6">
                  <c:v>1.5</c:v>
                </c:pt>
              </c:numCache>
            </c:numRef>
          </c:val>
        </c:ser>
        <c:dLbls>
          <c:showLegendKey val="0"/>
          <c:showVal val="0"/>
          <c:showCatName val="0"/>
          <c:showSerName val="0"/>
          <c:showPercent val="1"/>
          <c:showBubbleSize val="0"/>
          <c:showLeaderLines val="1"/>
        </c:dLbls>
        <c:firstSliceAng val="0"/>
      </c:pie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36808099645439102"/>
          <c:w val="0.94607844177890199"/>
          <c:h val="0.547030897453608"/>
        </c:manualLayout>
      </c:layout>
      <c:barChart>
        <c:barDir val="col"/>
        <c:grouping val="clustered"/>
        <c:varyColors val="0"/>
        <c:ser>
          <c:idx val="0"/>
          <c:order val="0"/>
          <c:tx>
            <c:strRef>
              <c:f>Sheet1!$B$1</c:f>
              <c:strCache>
                <c:ptCount val="1"/>
                <c:pt idx="0">
                  <c:v>Series 1</c:v>
                </c:pt>
              </c:strCache>
            </c:strRef>
          </c:tx>
          <c:spPr>
            <a:solidFill>
              <a:schemeClr val="tx1"/>
            </a:solidFill>
            <a:ln>
              <a:solidFill>
                <a:srgbClr val="FFFFFF"/>
              </a:solidFill>
            </a:ln>
            <a:effectLst/>
          </c:spPr>
          <c:invertIfNegative val="0"/>
          <c:dLbls>
            <c:delete val="1"/>
          </c:dLbls>
          <c:cat>
            <c:strRef>
              <c:f>Sheet1!$A$2:$A$3</c:f>
              <c:strCache>
                <c:ptCount val="2"/>
                <c:pt idx="0">
                  <c:v>Category 1</c:v>
                </c:pt>
                <c:pt idx="1">
                  <c:v>Category 2</c:v>
                </c:pt>
              </c:strCache>
            </c:strRef>
          </c:cat>
          <c:val>
            <c:numRef>
              <c:f>Sheet1!$B$2:$B$3</c:f>
              <c:numCache>
                <c:formatCode>General</c:formatCode>
                <c:ptCount val="2"/>
                <c:pt idx="0">
                  <c:v>1.8</c:v>
                </c:pt>
                <c:pt idx="1">
                  <c:v>2.5</c:v>
                </c:pt>
              </c:numCache>
            </c:numRef>
          </c:val>
        </c:ser>
        <c:ser>
          <c:idx val="1"/>
          <c:order val="1"/>
          <c:tx>
            <c:strRef>
              <c:f>Sheet1!$C$1</c:f>
              <c:strCache>
                <c:ptCount val="1"/>
                <c:pt idx="0">
                  <c:v>Series 2</c:v>
                </c:pt>
              </c:strCache>
            </c:strRef>
          </c:tx>
          <c:spPr>
            <a:solidFill>
              <a:srgbClr val="2AA9E0"/>
            </a:solidFill>
            <a:ln w="19050" cmpd="sng">
              <a:solidFill>
                <a:schemeClr val="bg2"/>
              </a:solidFill>
            </a:ln>
            <a:effectLst/>
          </c:spPr>
          <c:invertIfNegative val="0"/>
          <c:dLbls>
            <c:delete val="1"/>
          </c:dLbls>
          <c:cat>
            <c:strRef>
              <c:f>Sheet1!$A$2:$A$3</c:f>
              <c:strCache>
                <c:ptCount val="2"/>
                <c:pt idx="0">
                  <c:v>Category 1</c:v>
                </c:pt>
                <c:pt idx="1">
                  <c:v>Category 2</c:v>
                </c:pt>
              </c:strCache>
            </c:strRef>
          </c:cat>
          <c:val>
            <c:numRef>
              <c:f>Sheet1!$C$2:$C$3</c:f>
              <c:numCache>
                <c:formatCode>General</c:formatCode>
                <c:ptCount val="2"/>
                <c:pt idx="0">
                  <c:v>2.4</c:v>
                </c:pt>
                <c:pt idx="1">
                  <c:v>3.4</c:v>
                </c:pt>
              </c:numCache>
            </c:numRef>
          </c:val>
        </c:ser>
        <c:ser>
          <c:idx val="2"/>
          <c:order val="2"/>
          <c:tx>
            <c:strRef>
              <c:f>Sheet1!$D$1</c:f>
              <c:strCache>
                <c:ptCount val="1"/>
                <c:pt idx="0">
                  <c:v>Series 3</c:v>
                </c:pt>
              </c:strCache>
            </c:strRef>
          </c:tx>
          <c:spPr>
            <a:solidFill>
              <a:srgbClr val="24420E"/>
            </a:solidFill>
            <a:ln>
              <a:solidFill>
                <a:srgbClr val="FFFFFF"/>
              </a:solidFill>
            </a:ln>
            <a:effectLst/>
          </c:spPr>
          <c:invertIfNegative val="0"/>
          <c:dLbls>
            <c:delete val="1"/>
          </c:dLbls>
          <c:cat>
            <c:strRef>
              <c:f>Sheet1!$A$2:$A$3</c:f>
              <c:strCache>
                <c:ptCount val="2"/>
                <c:pt idx="0">
                  <c:v>Category 1</c:v>
                </c:pt>
                <c:pt idx="1">
                  <c:v>Category 2</c:v>
                </c:pt>
              </c:strCache>
            </c:strRef>
          </c:cat>
          <c:val>
            <c:numRef>
              <c:f>Sheet1!$D$2:$D$3</c:f>
              <c:numCache>
                <c:formatCode>General</c:formatCode>
                <c:ptCount val="2"/>
                <c:pt idx="0">
                  <c:v>2</c:v>
                </c:pt>
                <c:pt idx="1">
                  <c:v>2</c:v>
                </c:pt>
              </c:numCache>
            </c:numRef>
          </c:val>
        </c:ser>
        <c:ser>
          <c:idx val="3"/>
          <c:order val="3"/>
          <c:tx>
            <c:strRef>
              <c:f>Sheet1!$E$1</c:f>
              <c:strCache>
                <c:ptCount val="1"/>
                <c:pt idx="0">
                  <c:v>Series 4</c:v>
                </c:pt>
              </c:strCache>
            </c:strRef>
          </c:tx>
          <c:spPr>
            <a:solidFill>
              <a:srgbClr val="8CC646"/>
            </a:solidFill>
            <a:ln>
              <a:solidFill>
                <a:srgbClr val="FFFFFF"/>
              </a:solidFill>
            </a:ln>
            <a:effectLst/>
          </c:spPr>
          <c:invertIfNegative val="0"/>
          <c:dLbls>
            <c:delete val="1"/>
          </c:dLbls>
          <c:cat>
            <c:strRef>
              <c:f>Sheet1!$A$2:$A$3</c:f>
              <c:strCache>
                <c:ptCount val="2"/>
                <c:pt idx="0">
                  <c:v>Category 1</c:v>
                </c:pt>
                <c:pt idx="1">
                  <c:v>Category 2</c:v>
                </c:pt>
              </c:strCache>
            </c:strRef>
          </c:cat>
          <c:val>
            <c:numRef>
              <c:f>Sheet1!$E$2:$E$3</c:f>
              <c:numCache>
                <c:formatCode>General</c:formatCode>
                <c:ptCount val="2"/>
                <c:pt idx="0">
                  <c:v>3</c:v>
                </c:pt>
                <c:pt idx="1">
                  <c:v>2.5</c:v>
                </c:pt>
              </c:numCache>
            </c:numRef>
          </c:val>
        </c:ser>
        <c:ser>
          <c:idx val="4"/>
          <c:order val="4"/>
          <c:tx>
            <c:strRef>
              <c:f>Sheet1!$F$1</c:f>
              <c:strCache>
                <c:ptCount val="1"/>
                <c:pt idx="0">
                  <c:v>Series 5</c:v>
                </c:pt>
              </c:strCache>
            </c:strRef>
          </c:tx>
          <c:spPr>
            <a:solidFill>
              <a:srgbClr val="F36C21"/>
            </a:solidFill>
            <a:ln>
              <a:solidFill>
                <a:srgbClr val="FFFFFF"/>
              </a:solidFill>
            </a:ln>
            <a:effectLst/>
          </c:spPr>
          <c:invertIfNegative val="0"/>
          <c:dLbls>
            <c:delete val="1"/>
          </c:dLbls>
          <c:cat>
            <c:strRef>
              <c:f>Sheet1!$A$2:$A$3</c:f>
              <c:strCache>
                <c:ptCount val="2"/>
                <c:pt idx="0">
                  <c:v>Category 1</c:v>
                </c:pt>
                <c:pt idx="1">
                  <c:v>Category 2</c:v>
                </c:pt>
              </c:strCache>
            </c:strRef>
          </c:cat>
          <c:val>
            <c:numRef>
              <c:f>Sheet1!$F$2:$F$3</c:f>
              <c:numCache>
                <c:formatCode>General</c:formatCode>
                <c:ptCount val="2"/>
                <c:pt idx="0">
                  <c:v>2</c:v>
                </c:pt>
                <c:pt idx="1">
                  <c:v>1.3</c:v>
                </c:pt>
              </c:numCache>
            </c:numRef>
          </c:val>
        </c:ser>
        <c:ser>
          <c:idx val="5"/>
          <c:order val="5"/>
          <c:tx>
            <c:strRef>
              <c:f>Sheet1!$G$1</c:f>
              <c:strCache>
                <c:ptCount val="1"/>
                <c:pt idx="0">
                  <c:v>Series 6</c:v>
                </c:pt>
              </c:strCache>
            </c:strRef>
          </c:tx>
          <c:spPr>
            <a:solidFill>
              <a:srgbClr val="0083CA"/>
            </a:solidFill>
            <a:ln>
              <a:solidFill>
                <a:srgbClr val="FFFFFF"/>
              </a:solidFill>
            </a:ln>
            <a:effectLst/>
          </c:spPr>
          <c:invertIfNegative val="0"/>
          <c:dLbls>
            <c:delete val="1"/>
          </c:dLbls>
          <c:cat>
            <c:strRef>
              <c:f>Sheet1!$A$2:$A$3</c:f>
              <c:strCache>
                <c:ptCount val="2"/>
                <c:pt idx="0">
                  <c:v>Category 1</c:v>
                </c:pt>
                <c:pt idx="1">
                  <c:v>Category 2</c:v>
                </c:pt>
              </c:strCache>
            </c:strRef>
          </c:cat>
          <c:val>
            <c:numRef>
              <c:f>Sheet1!$G$2:$G$3</c:f>
              <c:numCache>
                <c:formatCode>General</c:formatCode>
                <c:ptCount val="2"/>
                <c:pt idx="0">
                  <c:v>3</c:v>
                </c:pt>
                <c:pt idx="1">
                  <c:v>3.5</c:v>
                </c:pt>
              </c:numCache>
            </c:numRef>
          </c:val>
        </c:ser>
        <c:ser>
          <c:idx val="6"/>
          <c:order val="6"/>
          <c:tx>
            <c:strRef>
              <c:f>Sheet1!$H$1</c:f>
              <c:strCache>
                <c:ptCount val="1"/>
                <c:pt idx="0">
                  <c:v>Series 7</c:v>
                </c:pt>
              </c:strCache>
            </c:strRef>
          </c:tx>
          <c:spPr>
            <a:solidFill>
              <a:srgbClr val="942923"/>
            </a:solidFill>
            <a:ln>
              <a:solidFill>
                <a:srgbClr val="FFFFFF"/>
              </a:solidFill>
            </a:ln>
            <a:effectLst/>
          </c:spPr>
          <c:invertIfNegative val="0"/>
          <c:dLbls>
            <c:delete val="1"/>
          </c:dLbls>
          <c:cat>
            <c:strRef>
              <c:f>Sheet1!$A$2:$A$3</c:f>
              <c:strCache>
                <c:ptCount val="2"/>
                <c:pt idx="0">
                  <c:v>Category 1</c:v>
                </c:pt>
                <c:pt idx="1">
                  <c:v>Category 2</c:v>
                </c:pt>
              </c:strCache>
            </c:strRef>
          </c:cat>
          <c:val>
            <c:numRef>
              <c:f>Sheet1!$H$2:$H$3</c:f>
              <c:numCache>
                <c:formatCode>General</c:formatCode>
                <c:ptCount val="2"/>
                <c:pt idx="0">
                  <c:v>2.5</c:v>
                </c:pt>
                <c:pt idx="1">
                  <c:v>2.2999999999999998</c:v>
                </c:pt>
              </c:numCache>
            </c:numRef>
          </c:val>
        </c:ser>
        <c:ser>
          <c:idx val="7"/>
          <c:order val="7"/>
          <c:tx>
            <c:strRef>
              <c:f>Sheet1!$I$1</c:f>
              <c:strCache>
                <c:ptCount val="1"/>
                <c:pt idx="0">
                  <c:v>Series 8</c:v>
                </c:pt>
              </c:strCache>
            </c:strRef>
          </c:tx>
          <c:spPr>
            <a:solidFill>
              <a:srgbClr val="F1BD54"/>
            </a:solidFill>
            <a:ln>
              <a:solidFill>
                <a:srgbClr val="FFFFFF"/>
              </a:solidFill>
            </a:ln>
            <a:effectLst/>
          </c:spPr>
          <c:invertIfNegative val="0"/>
          <c:dLbls>
            <c:delete val="1"/>
          </c:dLbls>
          <c:cat>
            <c:strRef>
              <c:f>Sheet1!$A$2:$A$3</c:f>
              <c:strCache>
                <c:ptCount val="2"/>
                <c:pt idx="0">
                  <c:v>Category 1</c:v>
                </c:pt>
                <c:pt idx="1">
                  <c:v>Category 2</c:v>
                </c:pt>
              </c:strCache>
            </c:strRef>
          </c:cat>
          <c:val>
            <c:numRef>
              <c:f>Sheet1!$I$2:$I$3</c:f>
              <c:numCache>
                <c:formatCode>General</c:formatCode>
                <c:ptCount val="2"/>
                <c:pt idx="0">
                  <c:v>3.2</c:v>
                </c:pt>
                <c:pt idx="1">
                  <c:v>1.9</c:v>
                </c:pt>
              </c:numCache>
            </c:numRef>
          </c:val>
        </c:ser>
        <c:ser>
          <c:idx val="8"/>
          <c:order val="8"/>
          <c:tx>
            <c:strRef>
              <c:f>Sheet1!$J$1</c:f>
              <c:strCache>
                <c:ptCount val="1"/>
                <c:pt idx="0">
                  <c:v>Series 9</c:v>
                </c:pt>
              </c:strCache>
            </c:strRef>
          </c:tx>
          <c:spPr>
            <a:solidFill>
              <a:srgbClr val="AEAEAE"/>
            </a:solidFill>
            <a:ln>
              <a:solidFill>
                <a:srgbClr val="FFFFFF"/>
              </a:solidFill>
            </a:ln>
            <a:effectLst/>
          </c:spPr>
          <c:invertIfNegative val="0"/>
          <c:dLbls>
            <c:delete val="1"/>
          </c:dLbls>
          <c:cat>
            <c:strRef>
              <c:f>Sheet1!$A$2:$A$3</c:f>
              <c:strCache>
                <c:ptCount val="2"/>
                <c:pt idx="0">
                  <c:v>Category 1</c:v>
                </c:pt>
                <c:pt idx="1">
                  <c:v>Category 2</c:v>
                </c:pt>
              </c:strCache>
            </c:strRef>
          </c:cat>
          <c:val>
            <c:numRef>
              <c:f>Sheet1!$J$2:$J$3</c:f>
              <c:numCache>
                <c:formatCode>General</c:formatCode>
                <c:ptCount val="2"/>
                <c:pt idx="0">
                  <c:v>2</c:v>
                </c:pt>
                <c:pt idx="1">
                  <c:v>3.8</c:v>
                </c:pt>
              </c:numCache>
            </c:numRef>
          </c:val>
        </c:ser>
        <c:ser>
          <c:idx val="9"/>
          <c:order val="9"/>
          <c:tx>
            <c:strRef>
              <c:f>Sheet1!$K$1</c:f>
              <c:strCache>
                <c:ptCount val="1"/>
                <c:pt idx="0">
                  <c:v>Series 10</c:v>
                </c:pt>
              </c:strCache>
            </c:strRef>
          </c:tx>
          <c:spPr>
            <a:solidFill>
              <a:srgbClr val="399F49"/>
            </a:solidFill>
            <a:ln>
              <a:solidFill>
                <a:srgbClr val="FFFFFF"/>
              </a:solidFill>
            </a:ln>
            <a:effectLst/>
          </c:spPr>
          <c:invertIfNegative val="0"/>
          <c:dLbls>
            <c:delete val="1"/>
          </c:dLbls>
          <c:cat>
            <c:strRef>
              <c:f>Sheet1!$A$2:$A$3</c:f>
              <c:strCache>
                <c:ptCount val="2"/>
                <c:pt idx="0">
                  <c:v>Category 1</c:v>
                </c:pt>
                <c:pt idx="1">
                  <c:v>Category 2</c:v>
                </c:pt>
              </c:strCache>
            </c:strRef>
          </c:cat>
          <c:val>
            <c:numRef>
              <c:f>Sheet1!$K$2:$K$3</c:f>
              <c:numCache>
                <c:formatCode>General</c:formatCode>
                <c:ptCount val="2"/>
                <c:pt idx="0">
                  <c:v>3.8</c:v>
                </c:pt>
                <c:pt idx="1">
                  <c:v>2.5</c:v>
                </c:pt>
              </c:numCache>
            </c:numRef>
          </c:val>
        </c:ser>
        <c:dLbls>
          <c:showLegendKey val="0"/>
          <c:showVal val="1"/>
          <c:showCatName val="0"/>
          <c:showSerName val="0"/>
          <c:showPercent val="0"/>
          <c:showBubbleSize val="0"/>
        </c:dLbls>
        <c:gapWidth val="150"/>
        <c:axId val="158501888"/>
        <c:axId val="158515968"/>
      </c:barChart>
      <c:catAx>
        <c:axId val="158501888"/>
        <c:scaling>
          <c:orientation val="minMax"/>
        </c:scaling>
        <c:delete val="1"/>
        <c:axPos val="b"/>
        <c:numFmt formatCode="General" sourceLinked="1"/>
        <c:majorTickMark val="none"/>
        <c:minorTickMark val="none"/>
        <c:tickLblPos val="nextTo"/>
        <c:crossAx val="158515968"/>
        <c:crosses val="autoZero"/>
        <c:auto val="1"/>
        <c:lblAlgn val="ctr"/>
        <c:lblOffset val="100"/>
        <c:noMultiLvlLbl val="0"/>
      </c:catAx>
      <c:valAx>
        <c:axId val="158515968"/>
        <c:scaling>
          <c:orientation val="minMax"/>
        </c:scaling>
        <c:delete val="1"/>
        <c:axPos val="l"/>
        <c:numFmt formatCode="General" sourceLinked="1"/>
        <c:majorTickMark val="out"/>
        <c:minorTickMark val="none"/>
        <c:tickLblPos val="nextTo"/>
        <c:crossAx val="158501888"/>
        <c:crosses val="autoZero"/>
        <c:crossBetween val="between"/>
      </c:valAx>
    </c:plotArea>
    <c:plotVisOnly val="1"/>
    <c:dispBlanksAs val="gap"/>
    <c:showDLblsOverMax val="0"/>
  </c:chart>
  <c:txPr>
    <a:bodyPr/>
    <a:lstStyle/>
    <a:p>
      <a:pPr>
        <a:defRPr sz="16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FCFA39-C714-4866-8A85-CD223EEFAEDE}" type="doc">
      <dgm:prSet loTypeId="urn:microsoft.com/office/officeart/2005/8/layout/process2" loCatId="process" qsTypeId="urn:microsoft.com/office/officeart/2005/8/quickstyle/3d3" qsCatId="3D" csTypeId="urn:microsoft.com/office/officeart/2005/8/colors/accent1_2" csCatId="accent1" phldr="1"/>
      <dgm:spPr/>
    </dgm:pt>
    <dgm:pt modelId="{EC956325-CB76-4DAF-9B51-3812BAF82D93}">
      <dgm:prSet phldrT="[Text]">
        <dgm:style>
          <a:lnRef idx="1">
            <a:schemeClr val="accent1"/>
          </a:lnRef>
          <a:fillRef idx="3">
            <a:schemeClr val="accent1"/>
          </a:fillRef>
          <a:effectRef idx="2">
            <a:schemeClr val="accent1"/>
          </a:effectRef>
          <a:fontRef idx="minor">
            <a:schemeClr val="lt1"/>
          </a:fontRef>
        </dgm:style>
      </dgm:prSet>
      <dgm:spPr>
        <a:ln>
          <a:noFill/>
        </a:ln>
      </dgm:spPr>
      <dgm:t>
        <a:bodyPr/>
        <a:lstStyle/>
        <a:p>
          <a:r>
            <a:rPr lang="en-US" dirty="0" smtClean="0"/>
            <a:t>Activities</a:t>
          </a:r>
          <a:endParaRPr lang="en-US" dirty="0"/>
        </a:p>
      </dgm:t>
    </dgm:pt>
    <dgm:pt modelId="{62F0BE9F-F3C3-467A-A731-0D1CB813F2B7}" type="parTrans" cxnId="{28998B71-E739-4CBD-9044-D25C5100105D}">
      <dgm:prSet/>
      <dgm:spPr/>
      <dgm:t>
        <a:bodyPr/>
        <a:lstStyle/>
        <a:p>
          <a:endParaRPr lang="en-US"/>
        </a:p>
      </dgm:t>
    </dgm:pt>
    <dgm:pt modelId="{03C237D6-0431-4BEA-A711-525016D55D9B}" type="sibTrans" cxnId="{28998B71-E739-4CBD-9044-D25C5100105D}">
      <dgm:prSet/>
      <dgm:spPr>
        <a:noFill/>
        <a:ln>
          <a:noFill/>
        </a:ln>
        <a:effectLst/>
      </dgm:spPr>
      <dgm:t>
        <a:bodyPr/>
        <a:lstStyle/>
        <a:p>
          <a:endParaRPr lang="en-US" dirty="0"/>
        </a:p>
      </dgm:t>
    </dgm:pt>
    <dgm:pt modelId="{366C898A-5FC3-4C8A-BFA5-1C50B7826D1F}">
      <dgm:prSet phldrT="[Text]">
        <dgm:style>
          <a:lnRef idx="1">
            <a:schemeClr val="accent1"/>
          </a:lnRef>
          <a:fillRef idx="3">
            <a:schemeClr val="accent1"/>
          </a:fillRef>
          <a:effectRef idx="2">
            <a:schemeClr val="accent1"/>
          </a:effectRef>
          <a:fontRef idx="minor">
            <a:schemeClr val="lt1"/>
          </a:fontRef>
        </dgm:style>
      </dgm:prSet>
      <dgm:spPr>
        <a:ln>
          <a:noFill/>
        </a:ln>
      </dgm:spPr>
      <dgm:t>
        <a:bodyPr/>
        <a:lstStyle/>
        <a:p>
          <a:r>
            <a:rPr lang="en-US" dirty="0" smtClean="0"/>
            <a:t>Outputs</a:t>
          </a:r>
          <a:endParaRPr lang="en-US" dirty="0"/>
        </a:p>
      </dgm:t>
    </dgm:pt>
    <dgm:pt modelId="{86BB82FB-9A74-40C9-83A6-12D6EA58B570}" type="parTrans" cxnId="{1046C8FC-433D-410B-AE44-BA9178E1E452}">
      <dgm:prSet/>
      <dgm:spPr/>
      <dgm:t>
        <a:bodyPr/>
        <a:lstStyle/>
        <a:p>
          <a:endParaRPr lang="en-US"/>
        </a:p>
      </dgm:t>
    </dgm:pt>
    <dgm:pt modelId="{F156F42F-5011-4A26-8490-6EECA5B9F10A}" type="sibTrans" cxnId="{1046C8FC-433D-410B-AE44-BA9178E1E452}">
      <dgm:prSet/>
      <dgm:spPr>
        <a:noFill/>
        <a:ln>
          <a:noFill/>
        </a:ln>
        <a:effectLst/>
      </dgm:spPr>
      <dgm:t>
        <a:bodyPr/>
        <a:lstStyle/>
        <a:p>
          <a:endParaRPr lang="en-US" dirty="0"/>
        </a:p>
      </dgm:t>
    </dgm:pt>
    <dgm:pt modelId="{AA46F8A9-31EF-4A4A-A49E-97E6D728D305}">
      <dgm:prSet phldrT="[Text]">
        <dgm:style>
          <a:lnRef idx="1">
            <a:schemeClr val="accent1"/>
          </a:lnRef>
          <a:fillRef idx="3">
            <a:schemeClr val="accent1"/>
          </a:fillRef>
          <a:effectRef idx="2">
            <a:schemeClr val="accent1"/>
          </a:effectRef>
          <a:fontRef idx="minor">
            <a:schemeClr val="lt1"/>
          </a:fontRef>
        </dgm:style>
      </dgm:prSet>
      <dgm:spPr>
        <a:ln>
          <a:noFill/>
        </a:ln>
      </dgm:spPr>
      <dgm:t>
        <a:bodyPr/>
        <a:lstStyle/>
        <a:p>
          <a:r>
            <a:rPr lang="en-US" dirty="0" smtClean="0"/>
            <a:t>Outcomes</a:t>
          </a:r>
          <a:endParaRPr lang="en-US" dirty="0"/>
        </a:p>
      </dgm:t>
    </dgm:pt>
    <dgm:pt modelId="{0BDCE9C5-09E4-4DAA-8F3B-9C461E795C95}" type="parTrans" cxnId="{9924D30E-67C3-4905-9336-440DB82D90A9}">
      <dgm:prSet/>
      <dgm:spPr/>
      <dgm:t>
        <a:bodyPr/>
        <a:lstStyle/>
        <a:p>
          <a:endParaRPr lang="en-US"/>
        </a:p>
      </dgm:t>
    </dgm:pt>
    <dgm:pt modelId="{119B98ED-33F2-4596-B244-004D7319323D}" type="sibTrans" cxnId="{9924D30E-67C3-4905-9336-440DB82D90A9}">
      <dgm:prSet/>
      <dgm:spPr/>
      <dgm:t>
        <a:bodyPr/>
        <a:lstStyle/>
        <a:p>
          <a:endParaRPr lang="en-US"/>
        </a:p>
      </dgm:t>
    </dgm:pt>
    <dgm:pt modelId="{39C49FEB-4C3F-486C-8D21-9B2D52D2EC83}" type="pres">
      <dgm:prSet presAssocID="{5AFCFA39-C714-4866-8A85-CD223EEFAEDE}" presName="linearFlow" presStyleCnt="0">
        <dgm:presLayoutVars>
          <dgm:resizeHandles val="exact"/>
        </dgm:presLayoutVars>
      </dgm:prSet>
      <dgm:spPr/>
    </dgm:pt>
    <dgm:pt modelId="{9C4E4A3B-86ED-4372-8FF7-78A37406C01E}" type="pres">
      <dgm:prSet presAssocID="{EC956325-CB76-4DAF-9B51-3812BAF82D93}" presName="node" presStyleLbl="node1" presStyleIdx="0" presStyleCnt="3">
        <dgm:presLayoutVars>
          <dgm:bulletEnabled val="1"/>
        </dgm:presLayoutVars>
      </dgm:prSet>
      <dgm:spPr/>
      <dgm:t>
        <a:bodyPr/>
        <a:lstStyle/>
        <a:p>
          <a:endParaRPr lang="en-US"/>
        </a:p>
      </dgm:t>
    </dgm:pt>
    <dgm:pt modelId="{4498168E-51E2-472B-B45F-1B0AA7008983}" type="pres">
      <dgm:prSet presAssocID="{03C237D6-0431-4BEA-A711-525016D55D9B}" presName="sibTrans" presStyleLbl="sibTrans2D1" presStyleIdx="0" presStyleCnt="2"/>
      <dgm:spPr/>
      <dgm:t>
        <a:bodyPr/>
        <a:lstStyle/>
        <a:p>
          <a:endParaRPr lang="en-US"/>
        </a:p>
      </dgm:t>
    </dgm:pt>
    <dgm:pt modelId="{1CEF7C1B-F486-4D1D-970D-A7F885A91C47}" type="pres">
      <dgm:prSet presAssocID="{03C237D6-0431-4BEA-A711-525016D55D9B}" presName="connectorText" presStyleLbl="sibTrans2D1" presStyleIdx="0" presStyleCnt="2"/>
      <dgm:spPr/>
      <dgm:t>
        <a:bodyPr/>
        <a:lstStyle/>
        <a:p>
          <a:endParaRPr lang="en-US"/>
        </a:p>
      </dgm:t>
    </dgm:pt>
    <dgm:pt modelId="{804839FC-B70E-4F0E-8D48-36998004B582}" type="pres">
      <dgm:prSet presAssocID="{366C898A-5FC3-4C8A-BFA5-1C50B7826D1F}" presName="node" presStyleLbl="node1" presStyleIdx="1" presStyleCnt="3">
        <dgm:presLayoutVars>
          <dgm:bulletEnabled val="1"/>
        </dgm:presLayoutVars>
      </dgm:prSet>
      <dgm:spPr/>
      <dgm:t>
        <a:bodyPr/>
        <a:lstStyle/>
        <a:p>
          <a:endParaRPr lang="en-US"/>
        </a:p>
      </dgm:t>
    </dgm:pt>
    <dgm:pt modelId="{B7EA8E9A-628E-48AD-8C6D-7628109EA3D2}" type="pres">
      <dgm:prSet presAssocID="{F156F42F-5011-4A26-8490-6EECA5B9F10A}" presName="sibTrans" presStyleLbl="sibTrans2D1" presStyleIdx="1" presStyleCnt="2"/>
      <dgm:spPr/>
      <dgm:t>
        <a:bodyPr/>
        <a:lstStyle/>
        <a:p>
          <a:endParaRPr lang="en-US"/>
        </a:p>
      </dgm:t>
    </dgm:pt>
    <dgm:pt modelId="{1DA995EB-8EDE-4612-A111-57196B117A6B}" type="pres">
      <dgm:prSet presAssocID="{F156F42F-5011-4A26-8490-6EECA5B9F10A}" presName="connectorText" presStyleLbl="sibTrans2D1" presStyleIdx="1" presStyleCnt="2"/>
      <dgm:spPr/>
      <dgm:t>
        <a:bodyPr/>
        <a:lstStyle/>
        <a:p>
          <a:endParaRPr lang="en-US"/>
        </a:p>
      </dgm:t>
    </dgm:pt>
    <dgm:pt modelId="{50D7201E-8A52-48A4-9128-D46E1DCBF84C}" type="pres">
      <dgm:prSet presAssocID="{AA46F8A9-31EF-4A4A-A49E-97E6D728D305}" presName="node" presStyleLbl="node1" presStyleIdx="2" presStyleCnt="3">
        <dgm:presLayoutVars>
          <dgm:bulletEnabled val="1"/>
        </dgm:presLayoutVars>
      </dgm:prSet>
      <dgm:spPr/>
      <dgm:t>
        <a:bodyPr/>
        <a:lstStyle/>
        <a:p>
          <a:endParaRPr lang="en-US"/>
        </a:p>
      </dgm:t>
    </dgm:pt>
  </dgm:ptLst>
  <dgm:cxnLst>
    <dgm:cxn modelId="{28998B71-E739-4CBD-9044-D25C5100105D}" srcId="{5AFCFA39-C714-4866-8A85-CD223EEFAEDE}" destId="{EC956325-CB76-4DAF-9B51-3812BAF82D93}" srcOrd="0" destOrd="0" parTransId="{62F0BE9F-F3C3-467A-A731-0D1CB813F2B7}" sibTransId="{03C237D6-0431-4BEA-A711-525016D55D9B}"/>
    <dgm:cxn modelId="{141B6CE7-E5C3-47E1-98C6-DB6115A7719B}" type="presOf" srcId="{03C237D6-0431-4BEA-A711-525016D55D9B}" destId="{1CEF7C1B-F486-4D1D-970D-A7F885A91C47}" srcOrd="1" destOrd="0" presId="urn:microsoft.com/office/officeart/2005/8/layout/process2"/>
    <dgm:cxn modelId="{46551CA9-A47B-49EA-B77F-9E2F5BC52A57}" type="presOf" srcId="{AA46F8A9-31EF-4A4A-A49E-97E6D728D305}" destId="{50D7201E-8A52-48A4-9128-D46E1DCBF84C}" srcOrd="0" destOrd="0" presId="urn:microsoft.com/office/officeart/2005/8/layout/process2"/>
    <dgm:cxn modelId="{C4B5D163-5D79-4AC7-AC2B-E69088E71E35}" type="presOf" srcId="{EC956325-CB76-4DAF-9B51-3812BAF82D93}" destId="{9C4E4A3B-86ED-4372-8FF7-78A37406C01E}" srcOrd="0" destOrd="0" presId="urn:microsoft.com/office/officeart/2005/8/layout/process2"/>
    <dgm:cxn modelId="{1046C8FC-433D-410B-AE44-BA9178E1E452}" srcId="{5AFCFA39-C714-4866-8A85-CD223EEFAEDE}" destId="{366C898A-5FC3-4C8A-BFA5-1C50B7826D1F}" srcOrd="1" destOrd="0" parTransId="{86BB82FB-9A74-40C9-83A6-12D6EA58B570}" sibTransId="{F156F42F-5011-4A26-8490-6EECA5B9F10A}"/>
    <dgm:cxn modelId="{E7662720-E0E8-423B-AAB6-052D106530C0}" type="presOf" srcId="{366C898A-5FC3-4C8A-BFA5-1C50B7826D1F}" destId="{804839FC-B70E-4F0E-8D48-36998004B582}" srcOrd="0" destOrd="0" presId="urn:microsoft.com/office/officeart/2005/8/layout/process2"/>
    <dgm:cxn modelId="{9924D30E-67C3-4905-9336-440DB82D90A9}" srcId="{5AFCFA39-C714-4866-8A85-CD223EEFAEDE}" destId="{AA46F8A9-31EF-4A4A-A49E-97E6D728D305}" srcOrd="2" destOrd="0" parTransId="{0BDCE9C5-09E4-4DAA-8F3B-9C461E795C95}" sibTransId="{119B98ED-33F2-4596-B244-004D7319323D}"/>
    <dgm:cxn modelId="{5CAE658B-359F-4064-A3B3-426C251D1E0D}" type="presOf" srcId="{F156F42F-5011-4A26-8490-6EECA5B9F10A}" destId="{B7EA8E9A-628E-48AD-8C6D-7628109EA3D2}" srcOrd="0" destOrd="0" presId="urn:microsoft.com/office/officeart/2005/8/layout/process2"/>
    <dgm:cxn modelId="{EE2D19D2-A74C-4DA7-B558-B6E06B5C6EFC}" type="presOf" srcId="{03C237D6-0431-4BEA-A711-525016D55D9B}" destId="{4498168E-51E2-472B-B45F-1B0AA7008983}" srcOrd="0" destOrd="0" presId="urn:microsoft.com/office/officeart/2005/8/layout/process2"/>
    <dgm:cxn modelId="{957E2553-FBBD-43E4-9B20-D5DDB0B2035C}" type="presOf" srcId="{F156F42F-5011-4A26-8490-6EECA5B9F10A}" destId="{1DA995EB-8EDE-4612-A111-57196B117A6B}" srcOrd="1" destOrd="0" presId="urn:microsoft.com/office/officeart/2005/8/layout/process2"/>
    <dgm:cxn modelId="{1F80F49A-FDFA-4AA5-8931-2E65BB4F34E7}" type="presOf" srcId="{5AFCFA39-C714-4866-8A85-CD223EEFAEDE}" destId="{39C49FEB-4C3F-486C-8D21-9B2D52D2EC83}" srcOrd="0" destOrd="0" presId="urn:microsoft.com/office/officeart/2005/8/layout/process2"/>
    <dgm:cxn modelId="{9E6ED249-4D48-4AD5-ACD6-405340C8191F}" type="presParOf" srcId="{39C49FEB-4C3F-486C-8D21-9B2D52D2EC83}" destId="{9C4E4A3B-86ED-4372-8FF7-78A37406C01E}" srcOrd="0" destOrd="0" presId="urn:microsoft.com/office/officeart/2005/8/layout/process2"/>
    <dgm:cxn modelId="{680EFAE9-7439-4AD7-9A3D-DE7EE5C8FAE8}" type="presParOf" srcId="{39C49FEB-4C3F-486C-8D21-9B2D52D2EC83}" destId="{4498168E-51E2-472B-B45F-1B0AA7008983}" srcOrd="1" destOrd="0" presId="urn:microsoft.com/office/officeart/2005/8/layout/process2"/>
    <dgm:cxn modelId="{A5CD9346-CFFC-482D-9F24-96E999CCCA3A}" type="presParOf" srcId="{4498168E-51E2-472B-B45F-1B0AA7008983}" destId="{1CEF7C1B-F486-4D1D-970D-A7F885A91C47}" srcOrd="0" destOrd="0" presId="urn:microsoft.com/office/officeart/2005/8/layout/process2"/>
    <dgm:cxn modelId="{9E51BB54-7AE9-4883-932E-AAC726DBD92D}" type="presParOf" srcId="{39C49FEB-4C3F-486C-8D21-9B2D52D2EC83}" destId="{804839FC-B70E-4F0E-8D48-36998004B582}" srcOrd="2" destOrd="0" presId="urn:microsoft.com/office/officeart/2005/8/layout/process2"/>
    <dgm:cxn modelId="{4E1EB525-0841-4E6E-8BF2-3846FA78B4E6}" type="presParOf" srcId="{39C49FEB-4C3F-486C-8D21-9B2D52D2EC83}" destId="{B7EA8E9A-628E-48AD-8C6D-7628109EA3D2}" srcOrd="3" destOrd="0" presId="urn:microsoft.com/office/officeart/2005/8/layout/process2"/>
    <dgm:cxn modelId="{EC51A9B1-2EBB-4311-8771-D69E2438A6D6}" type="presParOf" srcId="{B7EA8E9A-628E-48AD-8C6D-7628109EA3D2}" destId="{1DA995EB-8EDE-4612-A111-57196B117A6B}" srcOrd="0" destOrd="0" presId="urn:microsoft.com/office/officeart/2005/8/layout/process2"/>
    <dgm:cxn modelId="{81830BD1-9528-426F-8692-A2A2AAB3F820}" type="presParOf" srcId="{39C49FEB-4C3F-486C-8D21-9B2D52D2EC83}" destId="{50D7201E-8A52-48A4-9128-D46E1DCBF84C}"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E4A3B-86ED-4372-8FF7-78A37406C01E}">
      <dsp:nvSpPr>
        <dsp:cNvPr id="0" name=""/>
        <dsp:cNvSpPr/>
      </dsp:nvSpPr>
      <dsp:spPr>
        <a:xfrm>
          <a:off x="1366520" y="0"/>
          <a:ext cx="1828799" cy="1015999"/>
        </a:xfrm>
        <a:prstGeom prst="roundRect">
          <a:avLst>
            <a:gd name="adj" fmla="val 10000"/>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Activities</a:t>
          </a:r>
          <a:endParaRPr lang="en-US" sz="2700" kern="1200" dirty="0"/>
        </a:p>
      </dsp:txBody>
      <dsp:txXfrm>
        <a:off x="1396278" y="29758"/>
        <a:ext cx="1769283" cy="956483"/>
      </dsp:txXfrm>
    </dsp:sp>
    <dsp:sp modelId="{4498168E-51E2-472B-B45F-1B0AA7008983}">
      <dsp:nvSpPr>
        <dsp:cNvPr id="0" name=""/>
        <dsp:cNvSpPr/>
      </dsp:nvSpPr>
      <dsp:spPr>
        <a:xfrm rot="5400000">
          <a:off x="2090420" y="1041399"/>
          <a:ext cx="380999" cy="457199"/>
        </a:xfrm>
        <a:prstGeom prst="rightArrow">
          <a:avLst>
            <a:gd name="adj1" fmla="val 60000"/>
            <a:gd name="adj2" fmla="val 50000"/>
          </a:avLst>
        </a:prstGeom>
        <a:no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rot="-5400000">
        <a:off x="2143760" y="1079499"/>
        <a:ext cx="274319" cy="266699"/>
      </dsp:txXfrm>
    </dsp:sp>
    <dsp:sp modelId="{804839FC-B70E-4F0E-8D48-36998004B582}">
      <dsp:nvSpPr>
        <dsp:cNvPr id="0" name=""/>
        <dsp:cNvSpPr/>
      </dsp:nvSpPr>
      <dsp:spPr>
        <a:xfrm>
          <a:off x="1366520" y="1523999"/>
          <a:ext cx="1828799" cy="1015999"/>
        </a:xfrm>
        <a:prstGeom prst="roundRect">
          <a:avLst>
            <a:gd name="adj" fmla="val 10000"/>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Outputs</a:t>
          </a:r>
          <a:endParaRPr lang="en-US" sz="2700" kern="1200" dirty="0"/>
        </a:p>
      </dsp:txBody>
      <dsp:txXfrm>
        <a:off x="1396278" y="1553757"/>
        <a:ext cx="1769283" cy="956483"/>
      </dsp:txXfrm>
    </dsp:sp>
    <dsp:sp modelId="{B7EA8E9A-628E-48AD-8C6D-7628109EA3D2}">
      <dsp:nvSpPr>
        <dsp:cNvPr id="0" name=""/>
        <dsp:cNvSpPr/>
      </dsp:nvSpPr>
      <dsp:spPr>
        <a:xfrm rot="5400000">
          <a:off x="2090420" y="2565399"/>
          <a:ext cx="381000" cy="457199"/>
        </a:xfrm>
        <a:prstGeom prst="rightArrow">
          <a:avLst>
            <a:gd name="adj1" fmla="val 60000"/>
            <a:gd name="adj2" fmla="val 50000"/>
          </a:avLst>
        </a:prstGeom>
        <a:no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dirty="0"/>
        </a:p>
      </dsp:txBody>
      <dsp:txXfrm rot="-5400000">
        <a:off x="2143761" y="2603498"/>
        <a:ext cx="274319" cy="266700"/>
      </dsp:txXfrm>
    </dsp:sp>
    <dsp:sp modelId="{50D7201E-8A52-48A4-9128-D46E1DCBF84C}">
      <dsp:nvSpPr>
        <dsp:cNvPr id="0" name=""/>
        <dsp:cNvSpPr/>
      </dsp:nvSpPr>
      <dsp:spPr>
        <a:xfrm>
          <a:off x="1366520" y="3047999"/>
          <a:ext cx="1828799" cy="1015999"/>
        </a:xfrm>
        <a:prstGeom prst="roundRect">
          <a:avLst>
            <a:gd name="adj" fmla="val 10000"/>
          </a:avLst>
        </a:prstGeom>
        <a:gradFill rotWithShape="1">
          <a:gsLst>
            <a:gs pos="0">
              <a:schemeClr val="accent1">
                <a:tint val="100000"/>
                <a:shade val="100000"/>
                <a:satMod val="130000"/>
              </a:schemeClr>
            </a:gs>
            <a:gs pos="100000">
              <a:schemeClr val="accent1">
                <a:tint val="50000"/>
                <a:shade val="100000"/>
                <a:satMod val="350000"/>
              </a:schemeClr>
            </a:gs>
          </a:gsLst>
          <a:lin ang="16200000" scaled="0"/>
        </a:gradFill>
        <a:ln w="9525" cap="flat" cmpd="sng" algn="ctr">
          <a:noFill/>
          <a:prstDash val="solid"/>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dsp:spPr>
      <dsp:style>
        <a:lnRef idx="1">
          <a:schemeClr val="accent1"/>
        </a:lnRef>
        <a:fillRef idx="3">
          <a:schemeClr val="accent1"/>
        </a:fillRef>
        <a:effectRef idx="2">
          <a:schemeClr val="accent1"/>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Outcomes</a:t>
          </a:r>
          <a:endParaRPr lang="en-US" sz="2700" kern="1200" dirty="0"/>
        </a:p>
      </dsp:txBody>
      <dsp:txXfrm>
        <a:off x="1396278" y="3077757"/>
        <a:ext cx="1769283" cy="9564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941E0A8F-4A91-4B76-966F-679CC10D645D}" type="datetimeFigureOut">
              <a:rPr lang="en-US" smtClean="0"/>
              <a:pPr/>
              <a:t>8/9/2011</a:t>
            </a:fld>
            <a:endParaRPr lang="en-US"/>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7965BA10-11CD-4FE0-9192-66214E5CF51A}" type="slidenum">
              <a:rPr lang="en-US" smtClean="0"/>
              <a:pPr/>
              <a:t>‹#›</a:t>
            </a:fld>
            <a:endParaRPr lang="en-US"/>
          </a:p>
        </p:txBody>
      </p:sp>
    </p:spTree>
    <p:extLst>
      <p:ext uri="{BB962C8B-B14F-4D97-AF65-F5344CB8AC3E}">
        <p14:creationId xmlns:p14="http://schemas.microsoft.com/office/powerpoint/2010/main" val="1125913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B4F24314-D955-4A0C-B66E-207CFFC16D42}" type="datetimeFigureOut">
              <a:rPr lang="en-US" smtClean="0"/>
              <a:pPr/>
              <a:t>8/9/2011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8A862719-3A69-437D-A627-E050E328DC74}" type="slidenum">
              <a:rPr lang="en-US" smtClean="0"/>
              <a:pPr/>
              <a:t>‹#›</a:t>
            </a:fld>
            <a:endParaRPr lang="en-US"/>
          </a:p>
        </p:txBody>
      </p:sp>
    </p:spTree>
    <p:extLst>
      <p:ext uri="{BB962C8B-B14F-4D97-AF65-F5344CB8AC3E}">
        <p14:creationId xmlns:p14="http://schemas.microsoft.com/office/powerpoint/2010/main" val="3589833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1741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sym typeface="Wingdings" pitchFamily="1" charset="2"/>
              </a:rPr>
              <a:t>UPDATED since pre-meeting</a:t>
            </a:r>
            <a:r>
              <a:rPr lang="en-US" baseline="0" dirty="0" smtClean="0">
                <a:sym typeface="Wingdings" pitchFamily="1" charset="2"/>
              </a:rPr>
              <a:t> email distribution of the slides – story remains the same, but numbers changed to align with count of customers rather than retail electric sales as a method to allocate funder shares to states where necessary.  Also added in Business IT &amp; irrigation which were erroneously removed on the emailed slide set.</a:t>
            </a:r>
          </a:p>
          <a:p>
            <a:pPr>
              <a:spcBef>
                <a:spcPct val="0"/>
              </a:spcBef>
            </a:pPr>
            <a:endParaRPr lang="en-US" baseline="0" dirty="0" smtClean="0">
              <a:sym typeface="Wingdings" pitchFamily="1" charset="2"/>
            </a:endParaRPr>
          </a:p>
          <a:p>
            <a:pPr>
              <a:spcBef>
                <a:spcPct val="0"/>
              </a:spcBef>
            </a:pPr>
            <a:r>
              <a:rPr lang="en-US" dirty="0" smtClean="0">
                <a:sym typeface="Wingdings" pitchFamily="1" charset="2"/>
              </a:rPr>
              <a:t>---------------</a:t>
            </a:r>
          </a:p>
          <a:p>
            <a:pPr>
              <a:spcBef>
                <a:spcPct val="0"/>
              </a:spcBef>
            </a:pPr>
            <a:endParaRPr lang="en-US" dirty="0" smtClean="0">
              <a:sym typeface="Wingdings" pitchFamily="1" charset="2"/>
            </a:endParaRPr>
          </a:p>
          <a:p>
            <a:pPr>
              <a:spcBef>
                <a:spcPct val="0"/>
              </a:spcBef>
            </a:pPr>
            <a:r>
              <a:rPr lang="en-US" dirty="0" smtClean="0">
                <a:sym typeface="Wingdings" pitchFamily="1" charset="2"/>
              </a:rPr>
              <a:t>Black bars reflect targets set based on latest funding shares</a:t>
            </a:r>
          </a:p>
          <a:p>
            <a:pPr>
              <a:spcBef>
                <a:spcPct val="0"/>
              </a:spcBef>
            </a:pPr>
            <a:endParaRPr lang="en-US" dirty="0" smtClean="0">
              <a:sym typeface="Wingdings" pitchFamily="1" charset="2"/>
            </a:endParaRPr>
          </a:p>
          <a:p>
            <a:pPr>
              <a:spcBef>
                <a:spcPct val="0"/>
              </a:spcBef>
            </a:pPr>
            <a:r>
              <a:rPr lang="en-US" dirty="0" smtClean="0">
                <a:sym typeface="Wingdings" pitchFamily="1" charset="2"/>
              </a:rPr>
              <a:t>Lower total  portfolio savings estimate is increasing sensitivity to regional equity</a:t>
            </a:r>
          </a:p>
        </p:txBody>
      </p:sp>
      <p:sp>
        <p:nvSpPr>
          <p:cNvPr id="4" name="Slide Number Placeholder 3"/>
          <p:cNvSpPr>
            <a:spLocks noGrp="1"/>
          </p:cNvSpPr>
          <p:nvPr>
            <p:ph type="sldNum" sz="quarter" idx="10"/>
          </p:nvPr>
        </p:nvSpPr>
        <p:spPr/>
        <p:txBody>
          <a:bodyPr/>
          <a:lstStyle/>
          <a:p>
            <a:fld id="{138A26ED-5FA0-914D-B966-20D4FE5DAA59}" type="slidenum">
              <a:rPr lang="en-US" smtClean="0"/>
              <a:pPr/>
              <a:t>10</a:t>
            </a:fld>
            <a:endParaRPr lang="en-US" dirty="0"/>
          </a:p>
        </p:txBody>
      </p:sp>
    </p:spTree>
    <p:extLst>
      <p:ext uri="{BB962C8B-B14F-4D97-AF65-F5344CB8AC3E}">
        <p14:creationId xmlns:p14="http://schemas.microsoft.com/office/powerpoint/2010/main" val="4205793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11</a:t>
            </a:fld>
            <a:endParaRPr lang="en-US"/>
          </a:p>
        </p:txBody>
      </p:sp>
    </p:spTree>
    <p:extLst>
      <p:ext uri="{BB962C8B-B14F-4D97-AF65-F5344CB8AC3E}">
        <p14:creationId xmlns:p14="http://schemas.microsoft.com/office/powerpoint/2010/main" val="3517070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val="1"/>
            </a:ext>
          </a:extLst>
        </p:spPr>
      </p:sp>
      <p:sp>
        <p:nvSpPr>
          <p:cNvPr id="218114"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A26ED-5FA0-914D-B966-20D4FE5DAA59}" type="slidenum">
              <a:rPr lang="en-US" smtClean="0"/>
              <a:pPr/>
              <a:t>13</a:t>
            </a:fld>
            <a:endParaRPr lang="en-US" dirty="0"/>
          </a:p>
        </p:txBody>
      </p:sp>
    </p:spTree>
    <p:extLst>
      <p:ext uri="{BB962C8B-B14F-4D97-AF65-F5344CB8AC3E}">
        <p14:creationId xmlns:p14="http://schemas.microsoft.com/office/powerpoint/2010/main" val="2732696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512763"/>
            <a:ext cx="5584825" cy="4189412"/>
          </a:xfrm>
        </p:spPr>
      </p:sp>
      <p:sp>
        <p:nvSpPr>
          <p:cNvPr id="3" name="Notes Placeholder 2"/>
          <p:cNvSpPr>
            <a:spLocks noGrp="1"/>
          </p:cNvSpPr>
          <p:nvPr>
            <p:ph type="body" idx="1"/>
          </p:nvPr>
        </p:nvSpPr>
        <p:spPr/>
        <p:txBody>
          <a:bodyPr/>
          <a:lstStyle/>
          <a:p>
            <a:pPr defTabSz="466555">
              <a:defRPr/>
            </a:pPr>
            <a:endParaRPr lang="en-US" dirty="0" smtClean="0"/>
          </a:p>
          <a:p>
            <a:pPr defTabSz="466555">
              <a:defRPr/>
            </a:pPr>
            <a:endParaRPr lang="en-US" dirty="0" smtClean="0"/>
          </a:p>
          <a:p>
            <a:pPr defTabSz="466555">
              <a:defRPr/>
            </a:pPr>
            <a:r>
              <a:rPr lang="en-US" dirty="0" smtClean="0"/>
              <a:t>The weighted average TRC for the portfolio is currently: 1.7 cents per kWh</a:t>
            </a:r>
          </a:p>
          <a:p>
            <a:endParaRPr lang="en-US" dirty="0"/>
          </a:p>
        </p:txBody>
      </p:sp>
      <p:sp>
        <p:nvSpPr>
          <p:cNvPr id="4" name="Slide Number Placeholder 3"/>
          <p:cNvSpPr>
            <a:spLocks noGrp="1"/>
          </p:cNvSpPr>
          <p:nvPr>
            <p:ph type="sldNum" sz="quarter" idx="10"/>
          </p:nvPr>
        </p:nvSpPr>
        <p:spPr/>
        <p:txBody>
          <a:bodyPr/>
          <a:lstStyle/>
          <a:p>
            <a:fld id="{138A26ED-5FA0-914D-B966-20D4FE5DAA59}" type="slidenum">
              <a:rPr lang="en-US" smtClean="0"/>
              <a:pPr/>
              <a:t>14</a:t>
            </a:fld>
            <a:endParaRPr lang="en-US" dirty="0"/>
          </a:p>
        </p:txBody>
      </p:sp>
    </p:spTree>
    <p:extLst>
      <p:ext uri="{BB962C8B-B14F-4D97-AF65-F5344CB8AC3E}">
        <p14:creationId xmlns:p14="http://schemas.microsoft.com/office/powerpoint/2010/main" val="2104352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6267450" y="8952617"/>
            <a:ext cx="558800" cy="17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57250" eaLnBrk="0" hangingPunct="0">
              <a:defRPr sz="1000">
                <a:solidFill>
                  <a:schemeClr val="tx1"/>
                </a:solidFill>
                <a:latin typeface="Arial" charset="0"/>
              </a:defRPr>
            </a:lvl1pPr>
            <a:lvl2pPr marL="742950" indent="-285750" defTabSz="857250" eaLnBrk="0" hangingPunct="0">
              <a:defRPr sz="1000">
                <a:solidFill>
                  <a:schemeClr val="tx1"/>
                </a:solidFill>
                <a:latin typeface="Arial" charset="0"/>
              </a:defRPr>
            </a:lvl2pPr>
            <a:lvl3pPr marL="1143000" indent="-228600" defTabSz="857250" eaLnBrk="0" hangingPunct="0">
              <a:defRPr sz="1000">
                <a:solidFill>
                  <a:schemeClr val="tx1"/>
                </a:solidFill>
                <a:latin typeface="Arial" charset="0"/>
              </a:defRPr>
            </a:lvl3pPr>
            <a:lvl4pPr marL="1600200" indent="-228600" defTabSz="857250" eaLnBrk="0" hangingPunct="0">
              <a:defRPr sz="1000">
                <a:solidFill>
                  <a:schemeClr val="tx1"/>
                </a:solidFill>
                <a:latin typeface="Arial" charset="0"/>
              </a:defRPr>
            </a:lvl4pPr>
            <a:lvl5pPr marL="2057400" indent="-228600" defTabSz="857250" eaLnBrk="0" hangingPunct="0">
              <a:defRPr sz="1000">
                <a:solidFill>
                  <a:schemeClr val="tx1"/>
                </a:solidFill>
                <a:latin typeface="Arial" charset="0"/>
              </a:defRPr>
            </a:lvl5pPr>
            <a:lvl6pPr marL="2514600" indent="-228600" defTabSz="857250" eaLnBrk="0" fontAlgn="base" hangingPunct="0">
              <a:spcBef>
                <a:spcPct val="0"/>
              </a:spcBef>
              <a:spcAft>
                <a:spcPct val="0"/>
              </a:spcAft>
              <a:defRPr sz="1000">
                <a:solidFill>
                  <a:schemeClr val="tx1"/>
                </a:solidFill>
                <a:latin typeface="Arial" charset="0"/>
              </a:defRPr>
            </a:lvl6pPr>
            <a:lvl7pPr marL="2971800" indent="-228600" defTabSz="857250" eaLnBrk="0" fontAlgn="base" hangingPunct="0">
              <a:spcBef>
                <a:spcPct val="0"/>
              </a:spcBef>
              <a:spcAft>
                <a:spcPct val="0"/>
              </a:spcAft>
              <a:defRPr sz="1000">
                <a:solidFill>
                  <a:schemeClr val="tx1"/>
                </a:solidFill>
                <a:latin typeface="Arial" charset="0"/>
              </a:defRPr>
            </a:lvl7pPr>
            <a:lvl8pPr marL="3429000" indent="-228600" defTabSz="857250" eaLnBrk="0" fontAlgn="base" hangingPunct="0">
              <a:spcBef>
                <a:spcPct val="0"/>
              </a:spcBef>
              <a:spcAft>
                <a:spcPct val="0"/>
              </a:spcAft>
              <a:defRPr sz="1000">
                <a:solidFill>
                  <a:schemeClr val="tx1"/>
                </a:solidFill>
                <a:latin typeface="Arial" charset="0"/>
              </a:defRPr>
            </a:lvl8pPr>
            <a:lvl9pPr marL="3886200" indent="-228600" defTabSz="857250" eaLnBrk="0" fontAlgn="base" hangingPunct="0">
              <a:spcBef>
                <a:spcPct val="0"/>
              </a:spcBef>
              <a:spcAft>
                <a:spcPct val="0"/>
              </a:spcAft>
              <a:defRPr sz="1000">
                <a:solidFill>
                  <a:schemeClr val="tx1"/>
                </a:solidFill>
                <a:latin typeface="Arial" charset="0"/>
              </a:defRPr>
            </a:lvl9pPr>
          </a:lstStyle>
          <a:p>
            <a:pPr algn="r" eaLnBrk="1" hangingPunct="1"/>
            <a:fld id="{2C4A6103-2FF5-4B3E-80ED-86618E4A5C44}" type="slidenum">
              <a:rPr lang="en-US" sz="1100">
                <a:solidFill>
                  <a:srgbClr val="000000"/>
                </a:solidFill>
              </a:rPr>
              <a:pPr algn="r" eaLnBrk="1" hangingPunct="1"/>
              <a:t>15</a:t>
            </a:fld>
            <a:endParaRPr lang="en-US" sz="110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568325" y="5002213"/>
            <a:ext cx="5984875" cy="247650"/>
          </a:xfrm>
          <a:noFill/>
        </p:spPr>
        <p:txBody>
          <a:bodyPr/>
          <a:lstStyle/>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16</a:t>
            </a:fld>
            <a:endParaRPr lang="en-US"/>
          </a:p>
        </p:txBody>
      </p:sp>
    </p:spTree>
    <p:extLst>
      <p:ext uri="{BB962C8B-B14F-4D97-AF65-F5344CB8AC3E}">
        <p14:creationId xmlns:p14="http://schemas.microsoft.com/office/powerpoint/2010/main" val="4042507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17</a:t>
            </a:fld>
            <a:endParaRPr lang="en-US"/>
          </a:p>
        </p:txBody>
      </p:sp>
    </p:spTree>
    <p:extLst>
      <p:ext uri="{BB962C8B-B14F-4D97-AF65-F5344CB8AC3E}">
        <p14:creationId xmlns:p14="http://schemas.microsoft.com/office/powerpoint/2010/main" val="2686466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18</a:t>
            </a:fld>
            <a:endParaRPr lang="en-US"/>
          </a:p>
        </p:txBody>
      </p:sp>
    </p:spTree>
    <p:extLst>
      <p:ext uri="{BB962C8B-B14F-4D97-AF65-F5344CB8AC3E}">
        <p14:creationId xmlns:p14="http://schemas.microsoft.com/office/powerpoint/2010/main" val="441919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19</a:t>
            </a:fld>
            <a:endParaRPr lang="en-US"/>
          </a:p>
        </p:txBody>
      </p:sp>
    </p:spTree>
    <p:extLst>
      <p:ext uri="{BB962C8B-B14F-4D97-AF65-F5344CB8AC3E}">
        <p14:creationId xmlns:p14="http://schemas.microsoft.com/office/powerpoint/2010/main" val="1104189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979757" y="8842029"/>
            <a:ext cx="3041718"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5" rIns="93307" bIns="46655" anchor="b"/>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B494FC47-8385-B846-9C90-CDBD004F1198}" type="slidenum">
              <a:rPr lang="en-US" sz="1200">
                <a:solidFill>
                  <a:prstClr val="black"/>
                </a:solidFill>
                <a:latin typeface="Times New Roman" charset="0"/>
              </a:rPr>
              <a:pPr algn="r" eaLnBrk="1" fontAlgn="base" hangingPunct="1">
                <a:spcBef>
                  <a:spcPct val="0"/>
                </a:spcBef>
                <a:spcAft>
                  <a:spcPct val="0"/>
                </a:spcAft>
              </a:pPr>
              <a:t>2</a:t>
            </a:fld>
            <a:endParaRPr lang="en-US" sz="1200">
              <a:solidFill>
                <a:prstClr val="black"/>
              </a:solidFill>
              <a:latin typeface="Times New Roman"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wrap="square" lIns="93307" tIns="46655" rIns="93307" bIns="46655" numCol="1" anchor="t" anchorCtr="0" compatLnSpc="1">
            <a:prstTxWarp prst="textNoShape">
              <a:avLst/>
            </a:prstTxWarp>
          </a:bodyPr>
          <a:lstStyle/>
          <a:p>
            <a:pPr defTabSz="929996">
              <a:spcBef>
                <a:spcPct val="0"/>
              </a:spcBef>
              <a:buFontTx/>
              <a:buChar char="•"/>
            </a:pPr>
            <a:endParaRPr lang="en-US" sz="900" u="sng" dirty="0">
              <a:solidFill>
                <a:srgbClr val="C00000"/>
              </a:solidFill>
              <a:latin typeface="Calibri"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20</a:t>
            </a:fld>
            <a:endParaRPr lang="en-US"/>
          </a:p>
        </p:txBody>
      </p:sp>
    </p:spTree>
    <p:extLst>
      <p:ext uri="{BB962C8B-B14F-4D97-AF65-F5344CB8AC3E}">
        <p14:creationId xmlns:p14="http://schemas.microsoft.com/office/powerpoint/2010/main" val="4191271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21</a:t>
            </a:fld>
            <a:endParaRPr lang="en-US"/>
          </a:p>
        </p:txBody>
      </p:sp>
    </p:spTree>
    <p:extLst>
      <p:ext uri="{BB962C8B-B14F-4D97-AF65-F5344CB8AC3E}">
        <p14:creationId xmlns:p14="http://schemas.microsoft.com/office/powerpoint/2010/main" val="2745776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14292" eaLnBrk="0" fontAlgn="base" hangingPunct="0">
              <a:spcBef>
                <a:spcPct val="30000"/>
              </a:spcBef>
              <a:spcAft>
                <a:spcPct val="0"/>
              </a:spcAft>
              <a:defRPr/>
            </a:pPr>
            <a:r>
              <a:rPr lang="en-US" dirty="0" smtClean="0"/>
              <a:t>The Initiative Lifecycle is a systematic process that moves an energy efficiency opportunity through the various stages and steps from idea through Market Transformation. </a:t>
            </a:r>
          </a:p>
          <a:p>
            <a:pPr lvl="0">
              <a:buNone/>
            </a:pPr>
            <a:endParaRPr lang="en-US" dirty="0" smtClean="0"/>
          </a:p>
          <a:p>
            <a:pPr lvl="1">
              <a:buNone/>
            </a:pPr>
            <a:r>
              <a:rPr lang="en-US" dirty="0" smtClean="0"/>
              <a:t>NEEA has built critical success factors and best practices into the Initiative Lifecycle in order to build on our Market Transformation experience and heighten the effectiveness of current and future initiatives. </a:t>
            </a:r>
          </a:p>
          <a:p>
            <a:pPr lvl="1">
              <a:buNone/>
            </a:pPr>
            <a:r>
              <a:rPr lang="en-US" dirty="0" smtClean="0"/>
              <a:t>The resulting stage-gate initiative development and management process </a:t>
            </a:r>
            <a:r>
              <a:rPr lang="en-US" u="sng" dirty="0" smtClean="0"/>
              <a:t>manages initiative risk</a:t>
            </a:r>
            <a:r>
              <a:rPr lang="en-US" dirty="0" smtClean="0"/>
              <a:t> by providing clear requirements and creates consistency in analytical rigor and decision making at key stages of an initiative.</a:t>
            </a:r>
          </a:p>
          <a:p>
            <a:pPr lvl="1">
              <a:buNone/>
            </a:pPr>
            <a:r>
              <a:rPr lang="en-US" dirty="0" smtClean="0"/>
              <a:t>As the risk is reduced, initiatives are allowed to pass through the </a:t>
            </a:r>
            <a:r>
              <a:rPr lang="en-US" u="sng" dirty="0" smtClean="0"/>
              <a:t>gates (decision points)</a:t>
            </a:r>
            <a:r>
              <a:rPr lang="en-US" dirty="0" smtClean="0"/>
              <a:t> and receive additional funding to pursue the next phase of initiative development.</a:t>
            </a:r>
          </a:p>
          <a:p>
            <a:pPr lvl="1">
              <a:buNone/>
            </a:pPr>
            <a:r>
              <a:rPr lang="en-US" dirty="0" smtClean="0"/>
              <a:t>The key to </a:t>
            </a:r>
            <a:r>
              <a:rPr lang="en-US" u="sng" dirty="0" smtClean="0"/>
              <a:t>speed</a:t>
            </a:r>
            <a:r>
              <a:rPr lang="en-US" dirty="0" smtClean="0"/>
              <a:t> is making conscious choices to </a:t>
            </a:r>
            <a:r>
              <a:rPr lang="en-US" u="sng" dirty="0" smtClean="0"/>
              <a:t>parallel process </a:t>
            </a:r>
            <a:r>
              <a:rPr lang="en-US" dirty="0" smtClean="0"/>
              <a:t>based on the risk profile of the specific initiative and </a:t>
            </a:r>
            <a:r>
              <a:rPr lang="en-US" u="sng" dirty="0" smtClean="0"/>
              <a:t>cross-functional involvement</a:t>
            </a:r>
            <a:r>
              <a:rPr lang="en-US" dirty="0" smtClean="0"/>
              <a:t> at every phase.</a:t>
            </a:r>
          </a:p>
          <a:p>
            <a:pPr marL="9417"/>
            <a:endParaRPr lang="en-US" dirty="0" smtClean="0"/>
          </a:p>
          <a:p>
            <a:pPr marL="9417"/>
            <a:r>
              <a:rPr lang="en-US" dirty="0" smtClean="0"/>
              <a:t>The</a:t>
            </a:r>
            <a:r>
              <a:rPr lang="en-US" baseline="0" dirty="0" smtClean="0"/>
              <a:t> Initiative Lifecycle provides a platform to:</a:t>
            </a:r>
          </a:p>
          <a:p>
            <a:pPr marL="180846" indent="-171430">
              <a:buFont typeface="Arial" pitchFamily="34" charset="0"/>
              <a:buChar char="•"/>
            </a:pPr>
            <a:r>
              <a:rPr lang="en-US" baseline="0" dirty="0" smtClean="0"/>
              <a:t>Enable the organization to scale up (institutionalizing best practices)</a:t>
            </a:r>
          </a:p>
          <a:p>
            <a:pPr marL="180846" indent="-171430" defTabSz="914292" eaLnBrk="0" fontAlgn="base" hangingPunct="0">
              <a:spcBef>
                <a:spcPct val="30000"/>
              </a:spcBef>
              <a:spcAft>
                <a:spcPct val="0"/>
              </a:spcAft>
              <a:buFont typeface="Arial" pitchFamily="34" charset="0"/>
              <a:buChar char="•"/>
              <a:defRPr/>
            </a:pPr>
            <a:r>
              <a:rPr lang="en-US" baseline="0" dirty="0" smtClean="0"/>
              <a:t>Creates a controlled environment where we can do the necessary work of courageous &amp; focused risk taking.  Provides visibility of what we are investing in, creates alignment around the maturity of each initiative (estimate uncertainty), and focuses resources on risks typical to the phase through the milestone requirements.  (manages risk)</a:t>
            </a:r>
          </a:p>
          <a:p>
            <a:pPr marL="180846" indent="-171430" defTabSz="914292" eaLnBrk="0" fontAlgn="base" hangingPunct="0">
              <a:spcBef>
                <a:spcPct val="30000"/>
              </a:spcBef>
              <a:spcAft>
                <a:spcPct val="0"/>
              </a:spcAft>
              <a:buFont typeface="Arial" pitchFamily="34" charset="0"/>
              <a:buChar char="•"/>
              <a:defRPr/>
            </a:pPr>
            <a:r>
              <a:rPr lang="en-US" baseline="0" dirty="0" smtClean="0"/>
              <a:t>Standardizes Market Transformation work so that the health of the portfolio can be assessed and initiatives can be traded off against alternative Market Transformation opportunities.  This is required to ensure we are making the highest and best use of the region’s investment in NEEA (enables portfolio management)</a:t>
            </a:r>
            <a:endParaRPr lang="en-US" dirty="0" smtClean="0"/>
          </a:p>
          <a:p>
            <a:endParaRPr lang="en-US" dirty="0" smtClean="0"/>
          </a:p>
          <a:p>
            <a:r>
              <a:rPr lang="en-US" dirty="0" smtClean="0"/>
              <a:t>Why we are implementing the process:</a:t>
            </a:r>
          </a:p>
          <a:p>
            <a:pPr marL="174961" indent="-174961">
              <a:buFont typeface="Arial" pitchFamily="34" charset="0"/>
              <a:buChar char="•"/>
            </a:pPr>
            <a:r>
              <a:rPr lang="en-US" dirty="0" smtClean="0"/>
              <a:t>Responsible for Best Use of $30,000,0000 of the Public’s Money</a:t>
            </a:r>
          </a:p>
          <a:p>
            <a:pPr marL="174961" indent="-174961">
              <a:buFont typeface="Arial" pitchFamily="34" charset="0"/>
              <a:buChar char="•"/>
            </a:pPr>
            <a:r>
              <a:rPr lang="en-US" dirty="0" smtClean="0"/>
              <a:t>Working in Theory</a:t>
            </a:r>
          </a:p>
          <a:p>
            <a:pPr marL="641525" lvl="1" indent="-174961">
              <a:buFont typeface="Arial" pitchFamily="34" charset="0"/>
              <a:buChar char="•"/>
            </a:pPr>
            <a:r>
              <a:rPr lang="en-US" dirty="0" smtClean="0"/>
              <a:t>Discipline of a pre-eminent MT organization</a:t>
            </a:r>
          </a:p>
          <a:p>
            <a:pPr marL="641525" lvl="1" indent="-174961">
              <a:buFont typeface="Arial" pitchFamily="34" charset="0"/>
              <a:buChar char="•"/>
            </a:pPr>
            <a:r>
              <a:rPr lang="en-US" dirty="0" smtClean="0"/>
              <a:t>Must measure and communicate the value created</a:t>
            </a:r>
          </a:p>
          <a:p>
            <a:pPr marL="174961" indent="-174961">
              <a:buFont typeface="Arial" pitchFamily="34" charset="0"/>
              <a:buChar char="•"/>
            </a:pPr>
            <a:r>
              <a:rPr lang="en-US" dirty="0" smtClean="0"/>
              <a:t>Business Plan Commitment</a:t>
            </a:r>
          </a:p>
          <a:p>
            <a:pPr marL="641525" lvl="1" indent="-174961">
              <a:buFont typeface="Arial" pitchFamily="34" charset="0"/>
              <a:buChar char="•"/>
            </a:pPr>
            <a:r>
              <a:rPr lang="en-US" dirty="0" smtClean="0"/>
              <a:t>Supports Portfolio Management</a:t>
            </a:r>
          </a:p>
          <a:p>
            <a:pPr marL="184379" indent="-174961">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22</a:t>
            </a:fld>
            <a:endParaRPr lang="en-US" dirty="0"/>
          </a:p>
        </p:txBody>
      </p:sp>
    </p:spTree>
    <p:extLst>
      <p:ext uri="{BB962C8B-B14F-4D97-AF65-F5344CB8AC3E}">
        <p14:creationId xmlns:p14="http://schemas.microsoft.com/office/powerpoint/2010/main" val="1513388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We</a:t>
            </a:r>
            <a:r>
              <a:rPr lang="en-US" baseline="0" dirty="0" smtClean="0"/>
              <a:t> are in the process of d</a:t>
            </a:r>
            <a:r>
              <a:rPr lang="en-US" dirty="0" smtClean="0"/>
              <a:t>efining &amp; adopting a stage</a:t>
            </a:r>
            <a:r>
              <a:rPr lang="en-US" baseline="0" dirty="0" smtClean="0"/>
              <a:t> gate process that is optimized for Market Transformation work.</a:t>
            </a:r>
          </a:p>
          <a:p>
            <a:endParaRPr lang="en-US" baseline="0" dirty="0" smtClean="0"/>
          </a:p>
          <a:p>
            <a:r>
              <a:rPr lang="en-US" baseline="0" dirty="0" smtClean="0"/>
              <a:t>Highlights of the phases &amp; milestones &amp; gates</a:t>
            </a:r>
          </a:p>
          <a:p>
            <a:r>
              <a:rPr lang="en-US" baseline="0" dirty="0" smtClean="0"/>
              <a:t> - importance of appropriately engaging the region at every phase</a:t>
            </a:r>
          </a:p>
          <a:p>
            <a:r>
              <a:rPr lang="en-US" baseline="0" dirty="0" smtClean="0"/>
              <a:t> - addressing the barrier of product availability ahead of accelerating adoption of the available product by removing additional barriers</a:t>
            </a:r>
          </a:p>
          <a:p>
            <a:r>
              <a:rPr lang="en-US" baseline="0" dirty="0" smtClean="0"/>
              <a:t> - long term market change requires an annual review to drive macro level adaptive management</a:t>
            </a:r>
          </a:p>
          <a:p>
            <a:r>
              <a:rPr lang="en-US" baseline="0" dirty="0" smtClean="0"/>
              <a:t> - transition to the market &amp; long-term monitoring to ensure that early interventions deliver results</a:t>
            </a:r>
          </a:p>
          <a:p>
            <a:endParaRPr lang="en-US" baseline="0" dirty="0" smtClean="0"/>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23</a:t>
            </a:fld>
            <a:endParaRPr lang="en-US" dirty="0"/>
          </a:p>
        </p:txBody>
      </p:sp>
    </p:spTree>
    <p:extLst>
      <p:ext uri="{BB962C8B-B14F-4D97-AF65-F5344CB8AC3E}">
        <p14:creationId xmlns:p14="http://schemas.microsoft.com/office/powerpoint/2010/main" val="12476152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initiative design emerges</a:t>
            </a:r>
            <a:r>
              <a:rPr lang="en-US" baseline="0" dirty="0" smtClean="0"/>
              <a:t> as the initiative progresses through the milestones.</a:t>
            </a:r>
          </a:p>
          <a:p>
            <a:endParaRPr lang="en-US" baseline="0" dirty="0" smtClean="0"/>
          </a:p>
          <a:p>
            <a:r>
              <a:rPr lang="en-US" baseline="0" dirty="0" smtClean="0"/>
              <a:t>At the Strategy Approval Milestone the initiative design is complete and all components of the design are brought together for review and vetting.  Each component impacts others, so parallel development, cross-functional involvement and an iterative approach are critical to speed.</a:t>
            </a:r>
          </a:p>
          <a:p>
            <a:endParaRPr lang="en-US" baseline="0" dirty="0" smtClean="0"/>
          </a:p>
          <a:p>
            <a:r>
              <a:rPr lang="en-US" baseline="0" dirty="0" smtClean="0"/>
              <a:t>On an annual basis all of these components are reviewed through the Annual Implementation Review</a:t>
            </a:r>
            <a:endParaRPr lang="en-US" dirty="0"/>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24</a:t>
            </a:fld>
            <a:endParaRPr lang="en-US" dirty="0"/>
          </a:p>
        </p:txBody>
      </p:sp>
    </p:spTree>
    <p:extLst>
      <p:ext uri="{BB962C8B-B14F-4D97-AF65-F5344CB8AC3E}">
        <p14:creationId xmlns:p14="http://schemas.microsoft.com/office/powerpoint/2010/main" val="1859117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Before</a:t>
            </a:r>
          </a:p>
          <a:p>
            <a:pPr lvl="1"/>
            <a:r>
              <a:rPr lang="en-US" sz="1600" dirty="0"/>
              <a:t>Often developed primarily for evaluation</a:t>
            </a:r>
          </a:p>
          <a:p>
            <a:pPr lvl="1"/>
            <a:r>
              <a:rPr lang="en-US" sz="1600" dirty="0"/>
              <a:t>Lists situation, activities, market effects and impacts</a:t>
            </a:r>
          </a:p>
          <a:p>
            <a:pPr lvl="1"/>
            <a:endParaRPr lang="en-US" sz="1600" dirty="0"/>
          </a:p>
          <a:p>
            <a:r>
              <a:rPr lang="en-US" sz="2000" dirty="0"/>
              <a:t>After</a:t>
            </a:r>
          </a:p>
          <a:p>
            <a:pPr lvl="1"/>
            <a:r>
              <a:rPr lang="en-US" sz="1600" dirty="0"/>
              <a:t>Developed by the initiative team, as the core of initiative design</a:t>
            </a:r>
          </a:p>
          <a:p>
            <a:pPr lvl="1"/>
            <a:r>
              <a:rPr lang="en-US" sz="1600" dirty="0"/>
              <a:t>Emphasized the logic flow &amp; theory: if A, then B.</a:t>
            </a:r>
          </a:p>
          <a:p>
            <a:pPr lvl="1"/>
            <a:r>
              <a:rPr lang="en-US" sz="1600" dirty="0"/>
              <a:t>Linked to measures of success (Market Progress Indicators)</a:t>
            </a:r>
          </a:p>
          <a:p>
            <a:pPr lvl="1"/>
            <a:r>
              <a:rPr lang="en-US" sz="1600" dirty="0"/>
              <a:t>Links Activities to Market Barriers</a:t>
            </a:r>
          </a:p>
          <a:p>
            <a:pPr lvl="1"/>
            <a:r>
              <a:rPr lang="en-US" sz="1600" dirty="0"/>
              <a:t>Maintained through Milestone reviews</a:t>
            </a:r>
          </a:p>
          <a:p>
            <a:pPr lvl="1"/>
            <a:endParaRPr lang="en-US" sz="1600" dirty="0"/>
          </a:p>
          <a:p>
            <a:endParaRPr lang="en-US" dirty="0"/>
          </a:p>
        </p:txBody>
      </p:sp>
      <p:sp>
        <p:nvSpPr>
          <p:cNvPr id="4" name="Slide Number Placeholder 3"/>
          <p:cNvSpPr>
            <a:spLocks noGrp="1"/>
          </p:cNvSpPr>
          <p:nvPr>
            <p:ph type="sldNum" sz="quarter" idx="10"/>
          </p:nvPr>
        </p:nvSpPr>
        <p:spPr/>
        <p:txBody>
          <a:bodyPr/>
          <a:lstStyle/>
          <a:p>
            <a:fld id="{138A26ED-5FA0-914D-B966-20D4FE5DAA59}" type="slidenum">
              <a:rPr lang="en-US" smtClean="0"/>
              <a:pPr/>
              <a:t>25</a:t>
            </a:fld>
            <a:endParaRPr lang="en-US" dirty="0"/>
          </a:p>
        </p:txBody>
      </p:sp>
    </p:spTree>
    <p:extLst>
      <p:ext uri="{BB962C8B-B14F-4D97-AF65-F5344CB8AC3E}">
        <p14:creationId xmlns:p14="http://schemas.microsoft.com/office/powerpoint/2010/main" val="25569863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26</a:t>
            </a:fld>
            <a:endParaRPr lang="en-US"/>
          </a:p>
        </p:txBody>
      </p:sp>
    </p:spTree>
    <p:extLst>
      <p:ext uri="{BB962C8B-B14F-4D97-AF65-F5344CB8AC3E}">
        <p14:creationId xmlns:p14="http://schemas.microsoft.com/office/powerpoint/2010/main" val="2369399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27</a:t>
            </a:fld>
            <a:endParaRPr lang="en-US"/>
          </a:p>
        </p:txBody>
      </p:sp>
    </p:spTree>
    <p:extLst>
      <p:ext uri="{BB962C8B-B14F-4D97-AF65-F5344CB8AC3E}">
        <p14:creationId xmlns:p14="http://schemas.microsoft.com/office/powerpoint/2010/main" val="1210575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28</a:t>
            </a:fld>
            <a:endParaRPr lang="en-US"/>
          </a:p>
        </p:txBody>
      </p:sp>
    </p:spTree>
    <p:extLst>
      <p:ext uri="{BB962C8B-B14F-4D97-AF65-F5344CB8AC3E}">
        <p14:creationId xmlns:p14="http://schemas.microsoft.com/office/powerpoint/2010/main" val="1827218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29</a:t>
            </a:fld>
            <a:endParaRPr lang="en-US"/>
          </a:p>
        </p:txBody>
      </p:sp>
    </p:spTree>
    <p:extLst>
      <p:ext uri="{BB962C8B-B14F-4D97-AF65-F5344CB8AC3E}">
        <p14:creationId xmlns:p14="http://schemas.microsoft.com/office/powerpoint/2010/main" val="411983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35842"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30</a:t>
            </a:fld>
            <a:endParaRPr lang="en-US"/>
          </a:p>
        </p:txBody>
      </p:sp>
    </p:spTree>
    <p:extLst>
      <p:ext uri="{BB962C8B-B14F-4D97-AF65-F5344CB8AC3E}">
        <p14:creationId xmlns:p14="http://schemas.microsoft.com/office/powerpoint/2010/main" val="28207953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31</a:t>
            </a:fld>
            <a:endParaRPr lang="en-US"/>
          </a:p>
        </p:txBody>
      </p:sp>
    </p:spTree>
    <p:extLst>
      <p:ext uri="{BB962C8B-B14F-4D97-AF65-F5344CB8AC3E}">
        <p14:creationId xmlns:p14="http://schemas.microsoft.com/office/powerpoint/2010/main" val="24583945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32</a:t>
            </a:fld>
            <a:endParaRPr lang="en-US"/>
          </a:p>
        </p:txBody>
      </p:sp>
    </p:spTree>
    <p:extLst>
      <p:ext uri="{BB962C8B-B14F-4D97-AF65-F5344CB8AC3E}">
        <p14:creationId xmlns:p14="http://schemas.microsoft.com/office/powerpoint/2010/main" val="3797413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33</a:t>
            </a:fld>
            <a:endParaRPr lang="en-US"/>
          </a:p>
        </p:txBody>
      </p:sp>
    </p:spTree>
    <p:extLst>
      <p:ext uri="{BB962C8B-B14F-4D97-AF65-F5344CB8AC3E}">
        <p14:creationId xmlns:p14="http://schemas.microsoft.com/office/powerpoint/2010/main" val="16606215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34</a:t>
            </a:fld>
            <a:endParaRPr lang="en-US"/>
          </a:p>
        </p:txBody>
      </p:sp>
    </p:spTree>
    <p:extLst>
      <p:ext uri="{BB962C8B-B14F-4D97-AF65-F5344CB8AC3E}">
        <p14:creationId xmlns:p14="http://schemas.microsoft.com/office/powerpoint/2010/main" val="2820902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35</a:t>
            </a:fld>
            <a:endParaRPr lang="en-US"/>
          </a:p>
        </p:txBody>
      </p:sp>
    </p:spTree>
    <p:extLst>
      <p:ext uri="{BB962C8B-B14F-4D97-AF65-F5344CB8AC3E}">
        <p14:creationId xmlns:p14="http://schemas.microsoft.com/office/powerpoint/2010/main" val="508024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36</a:t>
            </a:fld>
            <a:endParaRPr lang="en-US"/>
          </a:p>
        </p:txBody>
      </p:sp>
    </p:spTree>
    <p:extLst>
      <p:ext uri="{BB962C8B-B14F-4D97-AF65-F5344CB8AC3E}">
        <p14:creationId xmlns:p14="http://schemas.microsoft.com/office/powerpoint/2010/main" val="158890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37</a:t>
            </a:fld>
            <a:endParaRPr lang="en-US"/>
          </a:p>
        </p:txBody>
      </p:sp>
    </p:spTree>
    <p:extLst>
      <p:ext uri="{BB962C8B-B14F-4D97-AF65-F5344CB8AC3E}">
        <p14:creationId xmlns:p14="http://schemas.microsoft.com/office/powerpoint/2010/main" val="18374228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979757" y="8842029"/>
            <a:ext cx="3041718"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7" tIns="46655" rIns="93307" bIns="46655" anchor="b"/>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B494FC47-8385-B846-9C90-CDBD004F1198}" type="slidenum">
              <a:rPr lang="en-US" sz="1200">
                <a:solidFill>
                  <a:prstClr val="black"/>
                </a:solidFill>
                <a:latin typeface="Times New Roman" charset="0"/>
              </a:rPr>
              <a:pPr algn="r" eaLnBrk="1" fontAlgn="base" hangingPunct="1">
                <a:spcBef>
                  <a:spcPct val="0"/>
                </a:spcBef>
                <a:spcAft>
                  <a:spcPct val="0"/>
                </a:spcAft>
              </a:pPr>
              <a:t>38</a:t>
            </a:fld>
            <a:endParaRPr lang="en-US" sz="1200">
              <a:solidFill>
                <a:prstClr val="black"/>
              </a:solidFill>
              <a:latin typeface="Times New Roman"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wrap="square" lIns="93307" tIns="46655" rIns="93307" bIns="46655" numCol="1" anchor="t" anchorCtr="0" compatLnSpc="1">
            <a:prstTxWarp prst="textNoShape">
              <a:avLst/>
            </a:prstTxWarp>
          </a:bodyPr>
          <a:lstStyle/>
          <a:p>
            <a:pPr defTabSz="929996">
              <a:spcBef>
                <a:spcPct val="0"/>
              </a:spcBef>
              <a:buFontTx/>
              <a:buChar char="•"/>
            </a:pPr>
            <a:r>
              <a:rPr lang="en-US" sz="900" dirty="0">
                <a:solidFill>
                  <a:srgbClr val="FF0000"/>
                </a:solidFill>
                <a:latin typeface="Calibri" charset="0"/>
                <a:ea typeface="ＭＳ Ｐゴシック" charset="0"/>
                <a:cs typeface="ＭＳ Ｐゴシック" charset="0"/>
              </a:rPr>
              <a:t> </a:t>
            </a:r>
            <a:r>
              <a:rPr lang="en-US" sz="900" u="sng" dirty="0">
                <a:solidFill>
                  <a:srgbClr val="C00000"/>
                </a:solidFill>
                <a:latin typeface="Calibri" charset="0"/>
                <a:ea typeface="ＭＳ Ｐゴシック" charset="0"/>
                <a:cs typeface="ＭＳ Ｐゴシック" charset="0"/>
              </a:rPr>
              <a:t>Please clean up the look of the time-table</a:t>
            </a:r>
          </a:p>
          <a:p>
            <a:pPr defTabSz="929996">
              <a:spcBef>
                <a:spcPct val="0"/>
              </a:spcBef>
              <a:buFontTx/>
              <a:buChar char="•"/>
            </a:pPr>
            <a:endParaRPr lang="en-US" sz="900" u="sng" dirty="0">
              <a:solidFill>
                <a:srgbClr val="C00000"/>
              </a:solidFill>
              <a:latin typeface="Calibri"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39</a:t>
            </a:fld>
            <a:endParaRPr lang="en-US"/>
          </a:p>
        </p:txBody>
      </p:sp>
    </p:spTree>
    <p:extLst>
      <p:ext uri="{BB962C8B-B14F-4D97-AF65-F5344CB8AC3E}">
        <p14:creationId xmlns:p14="http://schemas.microsoft.com/office/powerpoint/2010/main" val="260531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txBox="1">
            <a:spLocks noGrp="1" noChangeArrowheads="1"/>
          </p:cNvSpPr>
          <p:nvPr/>
        </p:nvSpPr>
        <p:spPr bwMode="auto">
          <a:xfrm>
            <a:off x="3979757" y="8842029"/>
            <a:ext cx="3041718"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6" tIns="46636" rIns="93276" bIns="46636" anchor="b"/>
          <a:lstStyle>
            <a:lvl1pPr defTabSz="927100" eaLnBrk="0" hangingPunct="0">
              <a:defRPr sz="2400">
                <a:solidFill>
                  <a:schemeClr val="tx1"/>
                </a:solidFill>
                <a:latin typeface="Arial" charset="0"/>
                <a:ea typeface="ＭＳ Ｐゴシック" charset="0"/>
                <a:cs typeface="ＭＳ Ｐゴシック" charset="0"/>
              </a:defRPr>
            </a:lvl1pPr>
            <a:lvl2pPr marL="742950" indent="-285750" defTabSz="927100" eaLnBrk="0" hangingPunct="0">
              <a:defRPr sz="2400">
                <a:solidFill>
                  <a:schemeClr val="tx1"/>
                </a:solidFill>
                <a:latin typeface="Arial" charset="0"/>
                <a:ea typeface="ＭＳ Ｐゴシック" charset="0"/>
              </a:defRPr>
            </a:lvl2pPr>
            <a:lvl3pPr marL="1143000" indent="-228600" defTabSz="927100" eaLnBrk="0" hangingPunct="0">
              <a:defRPr sz="2400">
                <a:solidFill>
                  <a:schemeClr val="tx1"/>
                </a:solidFill>
                <a:latin typeface="Arial" charset="0"/>
                <a:ea typeface="ＭＳ Ｐゴシック" charset="0"/>
              </a:defRPr>
            </a:lvl3pPr>
            <a:lvl4pPr marL="1600200" indent="-228600" defTabSz="927100" eaLnBrk="0" hangingPunct="0">
              <a:defRPr sz="2400">
                <a:solidFill>
                  <a:schemeClr val="tx1"/>
                </a:solidFill>
                <a:latin typeface="Arial" charset="0"/>
                <a:ea typeface="ＭＳ Ｐゴシック" charset="0"/>
              </a:defRPr>
            </a:lvl4pPr>
            <a:lvl5pPr marL="2057400" indent="-228600" defTabSz="927100" eaLnBrk="0" hangingPunct="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fld id="{4120D083-8E85-5C47-AA8B-4E506BB99DF4}" type="slidenum">
              <a:rPr lang="en-US" sz="1200">
                <a:solidFill>
                  <a:prstClr val="black"/>
                </a:solidFill>
                <a:latin typeface="Times New Roman" charset="0"/>
              </a:rPr>
              <a:pPr algn="r" eaLnBrk="1" fontAlgn="base" hangingPunct="1">
                <a:spcBef>
                  <a:spcPct val="0"/>
                </a:spcBef>
                <a:spcAft>
                  <a:spcPct val="0"/>
                </a:spcAft>
              </a:pPr>
              <a:t>4</a:t>
            </a:fld>
            <a:endParaRPr lang="en-US" sz="1200">
              <a:solidFill>
                <a:prstClr val="black"/>
              </a:solidFill>
              <a:latin typeface="Times New Roman" charset="0"/>
            </a:endParaRPr>
          </a:p>
        </p:txBody>
      </p:sp>
      <p:sp>
        <p:nvSpPr>
          <p:cNvPr id="208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2088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6636" bIns="46636" numCol="1" anchor="t" anchorCtr="0" compatLnSpc="1">
            <a:prstTxWarp prst="textNoShape">
              <a:avLst/>
            </a:prstTxWarp>
          </a:bodyPr>
          <a:lstStyle/>
          <a:p>
            <a:pPr defTabSz="926756">
              <a:spcBef>
                <a:spcPct val="0"/>
              </a:spcBef>
              <a:buFontTx/>
              <a:buChar char="•"/>
            </a:pPr>
            <a:r>
              <a:rPr lang="en-US" b="1">
                <a:latin typeface="Calibri" charset="0"/>
                <a:ea typeface="ＭＳ Ｐゴシック" charset="0"/>
                <a:cs typeface="ＭＳ Ｐゴシック" charset="0"/>
              </a:rPr>
              <a:t>NEEA was founded in 1996</a:t>
            </a:r>
            <a:r>
              <a:rPr lang="en-US">
                <a:latin typeface="Calibri" charset="0"/>
                <a:ea typeface="ＭＳ Ｐゴシック" charset="0"/>
                <a:cs typeface="ＭＳ Ｐゴシック" charset="0"/>
              </a:rPr>
              <a:t> through funding provided by NW utilities who saw value in a regional approach to encouraging the development and adoption of certain energy efficiency technologies and practices. </a:t>
            </a:r>
            <a:r>
              <a:rPr lang="en-US" i="1">
                <a:latin typeface="Calibri" charset="0"/>
                <a:ea typeface="ＭＳ Ｐゴシック" charset="0"/>
                <a:cs typeface="ＭＳ Ｐゴシック" charset="0"/>
              </a:rPr>
              <a:t>(Source: NEEA Backgrounder pdf from Press Kit)</a:t>
            </a:r>
          </a:p>
          <a:p>
            <a:pPr defTabSz="926756">
              <a:spcBef>
                <a:spcPct val="0"/>
              </a:spcBef>
            </a:pPr>
            <a:endParaRPr lang="en-US">
              <a:latin typeface="Calibri" charset="0"/>
              <a:ea typeface="ＭＳ Ｐゴシック" charset="0"/>
              <a:cs typeface="ＭＳ Ｐゴシック" charset="0"/>
            </a:endParaRPr>
          </a:p>
          <a:p>
            <a:pPr defTabSz="926756">
              <a:spcBef>
                <a:spcPct val="0"/>
              </a:spcBef>
              <a:buFontTx/>
              <a:buChar char="•"/>
            </a:pPr>
            <a:r>
              <a:rPr lang="en-US" b="1">
                <a:latin typeface="Calibri" charset="0"/>
                <a:ea typeface="ＭＳ Ｐゴシック" charset="0"/>
                <a:cs typeface="ＭＳ Ｐゴシック" charset="0"/>
              </a:rPr>
              <a:t>NEEA was formed</a:t>
            </a:r>
            <a:r>
              <a:rPr lang="en-US">
                <a:latin typeface="Calibri" charset="0"/>
                <a:ea typeface="ＭＳ Ｐゴシック" charset="0"/>
                <a:cs typeface="ＭＳ Ｐゴシック" charset="0"/>
              </a:rPr>
              <a:t> to complement, not replace, the strong assets of local energy efficiency programs.</a:t>
            </a:r>
          </a:p>
          <a:p>
            <a:pPr defTabSz="926756">
              <a:spcBef>
                <a:spcPct val="0"/>
              </a:spcBef>
              <a:buFontTx/>
              <a:buChar char="•"/>
            </a:pPr>
            <a:endParaRPr lang="en-US">
              <a:latin typeface="Calibri" charset="0"/>
              <a:ea typeface="ＭＳ Ｐゴシック" charset="0"/>
              <a:cs typeface="ＭＳ Ｐゴシック" charset="0"/>
            </a:endParaRPr>
          </a:p>
          <a:p>
            <a:pPr defTabSz="926756">
              <a:spcBef>
                <a:spcPct val="0"/>
              </a:spcBef>
              <a:buFontTx/>
              <a:buChar char="•"/>
            </a:pPr>
            <a:r>
              <a:rPr lang="en-US" b="1">
                <a:latin typeface="Calibri" charset="0"/>
                <a:ea typeface="ＭＳ Ｐゴシック" charset="0"/>
                <a:cs typeface="ＭＳ Ｐゴシック" charset="0"/>
              </a:rPr>
              <a:t>What does NEEA do? </a:t>
            </a:r>
            <a:r>
              <a:rPr lang="en-US">
                <a:latin typeface="Calibri" charset="0"/>
                <a:ea typeface="ＭＳ Ｐゴシック" charset="0"/>
                <a:cs typeface="ＭＳ Ｐゴシック" charset="0"/>
              </a:rPr>
              <a:t>We use the market power of the region to accelerate innovation and adoption of energy-efficient products, services and practices. </a:t>
            </a:r>
          </a:p>
          <a:p>
            <a:pPr defTabSz="926756">
              <a:spcBef>
                <a:spcPct val="0"/>
              </a:spcBef>
            </a:pPr>
            <a:endParaRPr lang="en-US">
              <a:latin typeface="Calibri" charset="0"/>
              <a:ea typeface="ＭＳ Ｐゴシック" charset="0"/>
              <a:cs typeface="ＭＳ Ｐゴシック" charset="0"/>
            </a:endParaRPr>
          </a:p>
          <a:p>
            <a:pPr defTabSz="926756">
              <a:spcBef>
                <a:spcPct val="0"/>
              </a:spcBef>
              <a:buFontTx/>
              <a:buChar char="•"/>
            </a:pPr>
            <a:r>
              <a:rPr lang="en-US" b="1">
                <a:latin typeface="Calibri" charset="0"/>
                <a:ea typeface="ＭＳ Ｐゴシック" charset="0"/>
                <a:cs typeface="ＭＳ Ｐゴシック" charset="0"/>
              </a:rPr>
              <a:t>Why does that matter? </a:t>
            </a:r>
            <a:r>
              <a:rPr lang="en-US">
                <a:latin typeface="Calibri" charset="0"/>
                <a:ea typeface="ＭＳ Ｐゴシック" charset="0"/>
                <a:cs typeface="ＭＳ Ｐゴシック" charset="0"/>
              </a:rPr>
              <a:t>By dramatically increasing both the long-term potential for energy efficiency and real time results, NEEA is helping the Northwest achieve a more sustainable future. </a:t>
            </a:r>
          </a:p>
          <a:p>
            <a:pPr defTabSz="926756">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40</a:t>
            </a:fld>
            <a:endParaRPr lang="en-US"/>
          </a:p>
        </p:txBody>
      </p:sp>
    </p:spTree>
    <p:extLst>
      <p:ext uri="{BB962C8B-B14F-4D97-AF65-F5344CB8AC3E}">
        <p14:creationId xmlns:p14="http://schemas.microsoft.com/office/powerpoint/2010/main" val="465056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41</a:t>
            </a:fld>
            <a:endParaRPr lang="en-US"/>
          </a:p>
        </p:txBody>
      </p:sp>
    </p:spTree>
    <p:extLst>
      <p:ext uri="{BB962C8B-B14F-4D97-AF65-F5344CB8AC3E}">
        <p14:creationId xmlns:p14="http://schemas.microsoft.com/office/powerpoint/2010/main" val="28464281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42</a:t>
            </a:fld>
            <a:endParaRPr lang="en-US"/>
          </a:p>
        </p:txBody>
      </p:sp>
    </p:spTree>
    <p:extLst>
      <p:ext uri="{BB962C8B-B14F-4D97-AF65-F5344CB8AC3E}">
        <p14:creationId xmlns:p14="http://schemas.microsoft.com/office/powerpoint/2010/main" val="22332785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43</a:t>
            </a:fld>
            <a:endParaRPr lang="en-US"/>
          </a:p>
        </p:txBody>
      </p:sp>
    </p:spTree>
    <p:extLst>
      <p:ext uri="{BB962C8B-B14F-4D97-AF65-F5344CB8AC3E}">
        <p14:creationId xmlns:p14="http://schemas.microsoft.com/office/powerpoint/2010/main" val="3300717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6267450" y="8952617"/>
            <a:ext cx="558800" cy="17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57250" eaLnBrk="0" hangingPunct="0">
              <a:defRPr sz="1000">
                <a:solidFill>
                  <a:schemeClr val="tx1"/>
                </a:solidFill>
                <a:latin typeface="Arial" charset="0"/>
              </a:defRPr>
            </a:lvl1pPr>
            <a:lvl2pPr marL="742950" indent="-285750" defTabSz="857250" eaLnBrk="0" hangingPunct="0">
              <a:defRPr sz="1000">
                <a:solidFill>
                  <a:schemeClr val="tx1"/>
                </a:solidFill>
                <a:latin typeface="Arial" charset="0"/>
              </a:defRPr>
            </a:lvl2pPr>
            <a:lvl3pPr marL="1143000" indent="-228600" defTabSz="857250" eaLnBrk="0" hangingPunct="0">
              <a:defRPr sz="1000">
                <a:solidFill>
                  <a:schemeClr val="tx1"/>
                </a:solidFill>
                <a:latin typeface="Arial" charset="0"/>
              </a:defRPr>
            </a:lvl3pPr>
            <a:lvl4pPr marL="1600200" indent="-228600" defTabSz="857250" eaLnBrk="0" hangingPunct="0">
              <a:defRPr sz="1000">
                <a:solidFill>
                  <a:schemeClr val="tx1"/>
                </a:solidFill>
                <a:latin typeface="Arial" charset="0"/>
              </a:defRPr>
            </a:lvl4pPr>
            <a:lvl5pPr marL="2057400" indent="-228600" defTabSz="857250" eaLnBrk="0" hangingPunct="0">
              <a:defRPr sz="1000">
                <a:solidFill>
                  <a:schemeClr val="tx1"/>
                </a:solidFill>
                <a:latin typeface="Arial" charset="0"/>
              </a:defRPr>
            </a:lvl5pPr>
            <a:lvl6pPr marL="2514600" indent="-228600" defTabSz="857250" eaLnBrk="0" fontAlgn="base" hangingPunct="0">
              <a:spcBef>
                <a:spcPct val="0"/>
              </a:spcBef>
              <a:spcAft>
                <a:spcPct val="0"/>
              </a:spcAft>
              <a:defRPr sz="1000">
                <a:solidFill>
                  <a:schemeClr val="tx1"/>
                </a:solidFill>
                <a:latin typeface="Arial" charset="0"/>
              </a:defRPr>
            </a:lvl6pPr>
            <a:lvl7pPr marL="2971800" indent="-228600" defTabSz="857250" eaLnBrk="0" fontAlgn="base" hangingPunct="0">
              <a:spcBef>
                <a:spcPct val="0"/>
              </a:spcBef>
              <a:spcAft>
                <a:spcPct val="0"/>
              </a:spcAft>
              <a:defRPr sz="1000">
                <a:solidFill>
                  <a:schemeClr val="tx1"/>
                </a:solidFill>
                <a:latin typeface="Arial" charset="0"/>
              </a:defRPr>
            </a:lvl7pPr>
            <a:lvl8pPr marL="3429000" indent="-228600" defTabSz="857250" eaLnBrk="0" fontAlgn="base" hangingPunct="0">
              <a:spcBef>
                <a:spcPct val="0"/>
              </a:spcBef>
              <a:spcAft>
                <a:spcPct val="0"/>
              </a:spcAft>
              <a:defRPr sz="1000">
                <a:solidFill>
                  <a:schemeClr val="tx1"/>
                </a:solidFill>
                <a:latin typeface="Arial" charset="0"/>
              </a:defRPr>
            </a:lvl8pPr>
            <a:lvl9pPr marL="3886200" indent="-228600" defTabSz="857250" eaLnBrk="0" fontAlgn="base" hangingPunct="0">
              <a:spcBef>
                <a:spcPct val="0"/>
              </a:spcBef>
              <a:spcAft>
                <a:spcPct val="0"/>
              </a:spcAft>
              <a:defRPr sz="1000">
                <a:solidFill>
                  <a:schemeClr val="tx1"/>
                </a:solidFill>
                <a:latin typeface="Arial" charset="0"/>
              </a:defRPr>
            </a:lvl9pPr>
          </a:lstStyle>
          <a:p>
            <a:pPr algn="r" eaLnBrk="1" hangingPunct="1"/>
            <a:fld id="{2C4A6103-2FF5-4B3E-80ED-86618E4A5C44}" type="slidenum">
              <a:rPr lang="en-US" sz="1100">
                <a:solidFill>
                  <a:srgbClr val="000000"/>
                </a:solidFill>
              </a:rPr>
              <a:pPr algn="r" eaLnBrk="1" hangingPunct="1"/>
              <a:t>44</a:t>
            </a:fld>
            <a:endParaRPr lang="en-US" sz="110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568325" y="5002213"/>
            <a:ext cx="5984875" cy="247650"/>
          </a:xfrm>
          <a:noFill/>
        </p:spPr>
        <p:txBody>
          <a:bodyPr/>
          <a:lstStyle/>
          <a:p>
            <a:pPr eaLnBrk="1" hangingPunct="1"/>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45</a:t>
            </a:fld>
            <a:endParaRPr lang="en-US"/>
          </a:p>
        </p:txBody>
      </p:sp>
    </p:spTree>
    <p:extLst>
      <p:ext uri="{BB962C8B-B14F-4D97-AF65-F5344CB8AC3E}">
        <p14:creationId xmlns:p14="http://schemas.microsoft.com/office/powerpoint/2010/main" val="131304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46</a:t>
            </a:fld>
            <a:endParaRPr lang="en-US"/>
          </a:p>
        </p:txBody>
      </p:sp>
    </p:spTree>
    <p:extLst>
      <p:ext uri="{BB962C8B-B14F-4D97-AF65-F5344CB8AC3E}">
        <p14:creationId xmlns:p14="http://schemas.microsoft.com/office/powerpoint/2010/main" val="15321357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47</a:t>
            </a:fld>
            <a:endParaRPr lang="en-US"/>
          </a:p>
        </p:txBody>
      </p:sp>
    </p:spTree>
    <p:extLst>
      <p:ext uri="{BB962C8B-B14F-4D97-AF65-F5344CB8AC3E}">
        <p14:creationId xmlns:p14="http://schemas.microsoft.com/office/powerpoint/2010/main" val="27372361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48</a:t>
            </a:fld>
            <a:endParaRPr lang="en-US"/>
          </a:p>
        </p:txBody>
      </p:sp>
    </p:spTree>
    <p:extLst>
      <p:ext uri="{BB962C8B-B14F-4D97-AF65-F5344CB8AC3E}">
        <p14:creationId xmlns:p14="http://schemas.microsoft.com/office/powerpoint/2010/main" val="11636834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49</a:t>
            </a:fld>
            <a:endParaRPr lang="en-US"/>
          </a:p>
        </p:txBody>
      </p:sp>
    </p:spTree>
    <p:extLst>
      <p:ext uri="{BB962C8B-B14F-4D97-AF65-F5344CB8AC3E}">
        <p14:creationId xmlns:p14="http://schemas.microsoft.com/office/powerpoint/2010/main" val="772555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3993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upstream</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…as in the distribution chain</a:t>
            </a:r>
          </a:p>
          <a:p>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downstream</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…toward the end user</a:t>
            </a:r>
          </a:p>
          <a:p>
            <a:endParaRPr lang="en-US">
              <a:latin typeface="Calibri"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50</a:t>
            </a:fld>
            <a:endParaRPr lang="en-US"/>
          </a:p>
        </p:txBody>
      </p:sp>
    </p:spTree>
    <p:extLst>
      <p:ext uri="{BB962C8B-B14F-4D97-AF65-F5344CB8AC3E}">
        <p14:creationId xmlns:p14="http://schemas.microsoft.com/office/powerpoint/2010/main" val="39539247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51</a:t>
            </a:fld>
            <a:endParaRPr lang="en-US"/>
          </a:p>
        </p:txBody>
      </p:sp>
    </p:spTree>
    <p:extLst>
      <p:ext uri="{BB962C8B-B14F-4D97-AF65-F5344CB8AC3E}">
        <p14:creationId xmlns:p14="http://schemas.microsoft.com/office/powerpoint/2010/main" val="4492555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52</a:t>
            </a:fld>
            <a:endParaRPr lang="en-US"/>
          </a:p>
        </p:txBody>
      </p:sp>
    </p:spTree>
    <p:extLst>
      <p:ext uri="{BB962C8B-B14F-4D97-AF65-F5344CB8AC3E}">
        <p14:creationId xmlns:p14="http://schemas.microsoft.com/office/powerpoint/2010/main" val="28183358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53</a:t>
            </a:fld>
            <a:endParaRPr lang="en-US"/>
          </a:p>
        </p:txBody>
      </p:sp>
    </p:spTree>
    <p:extLst>
      <p:ext uri="{BB962C8B-B14F-4D97-AF65-F5344CB8AC3E}">
        <p14:creationId xmlns:p14="http://schemas.microsoft.com/office/powerpoint/2010/main" val="10831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54</a:t>
            </a:fld>
            <a:endParaRPr lang="en-US"/>
          </a:p>
        </p:txBody>
      </p:sp>
    </p:spTree>
    <p:extLst>
      <p:ext uri="{BB962C8B-B14F-4D97-AF65-F5344CB8AC3E}">
        <p14:creationId xmlns:p14="http://schemas.microsoft.com/office/powerpoint/2010/main" val="25194801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55</a:t>
            </a:fld>
            <a:endParaRPr lang="en-US"/>
          </a:p>
        </p:txBody>
      </p:sp>
    </p:spTree>
    <p:extLst>
      <p:ext uri="{BB962C8B-B14F-4D97-AF65-F5344CB8AC3E}">
        <p14:creationId xmlns:p14="http://schemas.microsoft.com/office/powerpoint/2010/main" val="184955344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56</a:t>
            </a:fld>
            <a:endParaRPr lang="en-US"/>
          </a:p>
        </p:txBody>
      </p:sp>
    </p:spTree>
    <p:extLst>
      <p:ext uri="{BB962C8B-B14F-4D97-AF65-F5344CB8AC3E}">
        <p14:creationId xmlns:p14="http://schemas.microsoft.com/office/powerpoint/2010/main" val="11082590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57</a:t>
            </a:fld>
            <a:endParaRPr lang="en-US"/>
          </a:p>
        </p:txBody>
      </p:sp>
    </p:spTree>
    <p:extLst>
      <p:ext uri="{BB962C8B-B14F-4D97-AF65-F5344CB8AC3E}">
        <p14:creationId xmlns:p14="http://schemas.microsoft.com/office/powerpoint/2010/main" val="8818557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58</a:t>
            </a:fld>
            <a:endParaRPr lang="en-US"/>
          </a:p>
        </p:txBody>
      </p:sp>
    </p:spTree>
    <p:extLst>
      <p:ext uri="{BB962C8B-B14F-4D97-AF65-F5344CB8AC3E}">
        <p14:creationId xmlns:p14="http://schemas.microsoft.com/office/powerpoint/2010/main" val="6094796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Emerging Technologies typically address the product availability barrier, the key deliverable for Product Readiness Approval.</a:t>
            </a:r>
          </a:p>
          <a:p>
            <a:endParaRPr lang="en-US" baseline="0" dirty="0" smtClean="0"/>
          </a:p>
          <a:p>
            <a:r>
              <a:rPr lang="en-US" baseline="0" dirty="0" smtClean="0"/>
              <a:t>The logic model that is delivered at Strategy Approval is at the heart of the full Market Transformation effort.</a:t>
            </a:r>
          </a:p>
          <a:p>
            <a:endParaRPr lang="en-US" baseline="0" dirty="0" smtClean="0"/>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59</a:t>
            </a:fld>
            <a:endParaRPr lang="en-US" dirty="0"/>
          </a:p>
        </p:txBody>
      </p:sp>
    </p:spTree>
    <p:extLst>
      <p:ext uri="{BB962C8B-B14F-4D97-AF65-F5344CB8AC3E}">
        <p14:creationId xmlns:p14="http://schemas.microsoft.com/office/powerpoint/2010/main" val="1247615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209922"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txBox="1">
            <a:spLocks noGrp="1" noChangeArrowheads="1"/>
          </p:cNvSpPr>
          <p:nvPr/>
        </p:nvSpPr>
        <p:spPr bwMode="auto">
          <a:xfrm>
            <a:off x="3979757" y="8842029"/>
            <a:ext cx="3041718"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96" tIns="46650" rIns="93296" bIns="46650" anchor="b"/>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494FC47-8385-B846-9C90-CDBD004F1198}" type="slidenum">
              <a:rPr lang="en-US" sz="1200">
                <a:latin typeface="Times New Roman" charset="0"/>
              </a:rPr>
              <a:pPr algn="r" eaLnBrk="1" hangingPunct="1"/>
              <a:t>60</a:t>
            </a:fld>
            <a:endParaRPr lang="en-US" sz="1200" dirty="0">
              <a:latin typeface="Times New Roman"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val="1"/>
            </a:ext>
          </a:extLst>
        </p:spPr>
      </p:sp>
      <p:sp>
        <p:nvSpPr>
          <p:cNvPr id="215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wrap="square" lIns="93296" tIns="46650" rIns="93296" bIns="46650" numCol="1" anchor="t" anchorCtr="0" compatLnSpc="1">
            <a:prstTxWarp prst="textNoShape">
              <a:avLst/>
            </a:prstTxWarp>
            <a:normAutofit fontScale="32500" lnSpcReduction="20000"/>
          </a:bodyPr>
          <a:lstStyle/>
          <a:p>
            <a:pPr defTabSz="929886">
              <a:spcBef>
                <a:spcPct val="0"/>
              </a:spcBef>
              <a:defRPr/>
            </a:pPr>
            <a:r>
              <a:rPr lang="en-US" sz="900" dirty="0">
                <a:latin typeface="Calibri" charset="0"/>
                <a:ea typeface="ＭＳ Ｐゴシック" charset="0"/>
                <a:cs typeface="ＭＳ Ｐゴシック" charset="0"/>
              </a:rPr>
              <a:t>The Logic Model is the core of the initiative design: how we apply our resources &amp; activities to create desired outcomes (transformed markets)</a:t>
            </a:r>
          </a:p>
          <a:p>
            <a:pPr defTabSz="929886">
              <a:spcBef>
                <a:spcPct val="0"/>
              </a:spcBef>
            </a:pPr>
            <a:endParaRPr lang="en-US" sz="900" dirty="0">
              <a:latin typeface="Calibri" charset="0"/>
              <a:ea typeface="ＭＳ Ｐゴシック" charset="0"/>
              <a:cs typeface="ＭＳ Ｐゴシック" charset="0"/>
            </a:endParaRPr>
          </a:p>
          <a:p>
            <a:pPr marL="469844" indent="-469844"/>
            <a:r>
              <a:rPr lang="en-US" sz="900" dirty="0"/>
              <a:t>OUTCOMES</a:t>
            </a:r>
          </a:p>
          <a:p>
            <a:pPr marL="469844" indent="-469844"/>
            <a:r>
              <a:rPr lang="en-US" sz="900" dirty="0"/>
              <a:t>Expected impacts of the programs or “what difference does it make?”</a:t>
            </a:r>
          </a:p>
          <a:p>
            <a:pPr marL="907943" lvl="1" indent="-436512"/>
            <a:r>
              <a:rPr lang="en-US" sz="900" dirty="0"/>
              <a:t>Short term –knowledge, awareness, skills, opinions, motivations</a:t>
            </a:r>
          </a:p>
          <a:p>
            <a:pPr marL="907943" lvl="1" indent="-436512"/>
            <a:r>
              <a:rPr lang="en-US" sz="900" dirty="0"/>
              <a:t>Medium term – action, decision-making, behavior, practice</a:t>
            </a:r>
          </a:p>
          <a:p>
            <a:pPr marL="907943" lvl="1" indent="-436512"/>
            <a:r>
              <a:rPr lang="en-US" sz="900" dirty="0"/>
              <a:t>Long term –business practices, market share, behavior, environmental, social, economic</a:t>
            </a:r>
          </a:p>
          <a:p>
            <a:pPr marL="907943" lvl="1" indent="-436512"/>
            <a:endParaRPr lang="en-US" sz="900" dirty="0"/>
          </a:p>
          <a:p>
            <a:pPr marL="450797" indent="-436512"/>
            <a:r>
              <a:rPr lang="en-US" sz="900" dirty="0"/>
              <a:t>OUTPUTS</a:t>
            </a:r>
          </a:p>
          <a:p>
            <a:pPr>
              <a:buNone/>
            </a:pPr>
            <a:r>
              <a:rPr lang="en-US" sz="900" dirty="0"/>
              <a:t>Direct products of initiative activities or 	accomplishments—it’s the “what we offer”  </a:t>
            </a:r>
          </a:p>
          <a:p>
            <a:pPr lvl="2"/>
            <a:r>
              <a:rPr lang="en-US" sz="900" dirty="0"/>
              <a:t>Workshops held</a:t>
            </a:r>
          </a:p>
          <a:p>
            <a:pPr lvl="2"/>
            <a:r>
              <a:rPr lang="en-US" sz="900" dirty="0"/>
              <a:t>Trade allies receive certification</a:t>
            </a:r>
          </a:p>
          <a:p>
            <a:pPr lvl="2"/>
            <a:r>
              <a:rPr lang="en-US" sz="900" dirty="0"/>
              <a:t>Incentive application processed and paid</a:t>
            </a:r>
          </a:p>
          <a:p>
            <a:pPr lvl="2"/>
            <a:r>
              <a:rPr lang="en-US" sz="900" dirty="0"/>
              <a:t>Marketing materials distributed</a:t>
            </a:r>
          </a:p>
          <a:p>
            <a:pPr lvl="2"/>
            <a:r>
              <a:rPr lang="en-US" sz="900" dirty="0"/>
              <a:t>Surveys conducted</a:t>
            </a:r>
          </a:p>
          <a:p>
            <a:pPr lvl="2"/>
            <a:r>
              <a:rPr lang="en-US" sz="900" dirty="0"/>
              <a:t>Etc. </a:t>
            </a:r>
          </a:p>
          <a:p>
            <a:pPr lvl="0"/>
            <a:endParaRPr lang="en-US" sz="900" dirty="0"/>
          </a:p>
          <a:p>
            <a:pPr lvl="0"/>
            <a:r>
              <a:rPr lang="en-US" sz="900" dirty="0"/>
              <a:t>ACTIVITIES</a:t>
            </a:r>
          </a:p>
          <a:p>
            <a:pPr>
              <a:spcBef>
                <a:spcPct val="20000"/>
              </a:spcBef>
            </a:pPr>
            <a:r>
              <a:rPr lang="en-US" sz="900" dirty="0">
                <a:latin typeface="Arial" pitchFamily="34" charset="0"/>
              </a:rPr>
              <a:t>What we do with the region’s investment in NEEA?</a:t>
            </a:r>
          </a:p>
          <a:p>
            <a:pPr marL="800005" lvl="1" indent="-342859">
              <a:spcBef>
                <a:spcPct val="20000"/>
              </a:spcBef>
            </a:pPr>
            <a:r>
              <a:rPr lang="en-US" sz="900" dirty="0">
                <a:latin typeface="Arial" pitchFamily="34" charset="0"/>
              </a:rPr>
              <a:t>Conduct training</a:t>
            </a:r>
          </a:p>
          <a:p>
            <a:pPr marL="800005" lvl="1" indent="-342859">
              <a:spcBef>
                <a:spcPct val="20000"/>
              </a:spcBef>
            </a:pPr>
            <a:r>
              <a:rPr lang="en-US" sz="900" dirty="0">
                <a:latin typeface="Arial" pitchFamily="34" charset="0"/>
              </a:rPr>
              <a:t>Complete audits</a:t>
            </a:r>
          </a:p>
          <a:p>
            <a:pPr marL="800005" lvl="1" indent="-342859">
              <a:spcBef>
                <a:spcPct val="20000"/>
              </a:spcBef>
            </a:pPr>
            <a:r>
              <a:rPr lang="en-US" sz="900" dirty="0">
                <a:latin typeface="Arial" pitchFamily="34" charset="0"/>
              </a:rPr>
              <a:t>Deliver services</a:t>
            </a:r>
          </a:p>
          <a:p>
            <a:pPr marL="800005" lvl="1" indent="-342859">
              <a:spcBef>
                <a:spcPct val="20000"/>
              </a:spcBef>
            </a:pPr>
            <a:r>
              <a:rPr lang="en-US" sz="900" dirty="0">
                <a:latin typeface="Arial" pitchFamily="34" charset="0"/>
              </a:rPr>
              <a:t>Develop products</a:t>
            </a:r>
          </a:p>
          <a:p>
            <a:pPr marL="800005" lvl="1" indent="-342859">
              <a:spcBef>
                <a:spcPct val="20000"/>
              </a:spcBef>
            </a:pPr>
            <a:r>
              <a:rPr lang="en-US" sz="900" dirty="0">
                <a:latin typeface="Arial" pitchFamily="34" charset="0"/>
              </a:rPr>
              <a:t>Partner with key influencers</a:t>
            </a:r>
          </a:p>
          <a:p>
            <a:pPr marL="800005" lvl="1" indent="-342859">
              <a:spcBef>
                <a:spcPct val="20000"/>
              </a:spcBef>
            </a:pPr>
            <a:r>
              <a:rPr lang="en-US" sz="900" dirty="0">
                <a:latin typeface="Arial" pitchFamily="34" charset="0"/>
              </a:rPr>
              <a:t>Etc.</a:t>
            </a:r>
          </a:p>
          <a:p>
            <a:pPr lvl="0"/>
            <a:endParaRPr lang="en-US" sz="900" dirty="0"/>
          </a:p>
          <a:p>
            <a:pPr marL="469844" indent="-469844">
              <a:lnSpc>
                <a:spcPct val="90000"/>
              </a:lnSpc>
            </a:pPr>
            <a:r>
              <a:rPr lang="en-US" sz="900" dirty="0"/>
              <a:t>Chain or SERIES of OUTCOMES is fundamental idea to logic models</a:t>
            </a:r>
          </a:p>
          <a:p>
            <a:pPr marL="469844" indent="-469844">
              <a:lnSpc>
                <a:spcPct val="90000"/>
              </a:lnSpc>
            </a:pPr>
            <a:r>
              <a:rPr lang="en-US" sz="900" dirty="0"/>
              <a:t>No consistent definition</a:t>
            </a:r>
          </a:p>
          <a:p>
            <a:pPr marL="907943" lvl="1" indent="-436512">
              <a:lnSpc>
                <a:spcPct val="90000"/>
              </a:lnSpc>
            </a:pPr>
            <a:r>
              <a:rPr lang="en-US" sz="900" dirty="0"/>
              <a:t>Short: 1 - 2 years</a:t>
            </a:r>
          </a:p>
          <a:p>
            <a:pPr marL="907943" lvl="1" indent="-436512">
              <a:lnSpc>
                <a:spcPct val="90000"/>
              </a:lnSpc>
            </a:pPr>
            <a:r>
              <a:rPr lang="en-US" sz="900" dirty="0"/>
              <a:t>Medium: 3 - 5 years</a:t>
            </a:r>
          </a:p>
          <a:p>
            <a:pPr marL="907943" lvl="1" indent="-436512">
              <a:lnSpc>
                <a:spcPct val="90000"/>
              </a:lnSpc>
            </a:pPr>
            <a:r>
              <a:rPr lang="en-US" sz="900" dirty="0"/>
              <a:t>Long: 5 - 10 years</a:t>
            </a:r>
          </a:p>
          <a:p>
            <a:pPr marL="469844" indent="-469844">
              <a:lnSpc>
                <a:spcPct val="90000"/>
              </a:lnSpc>
            </a:pPr>
            <a:r>
              <a:rPr lang="en-US" sz="900" dirty="0"/>
              <a:t>Where to stop? </a:t>
            </a:r>
          </a:p>
          <a:p>
            <a:pPr marL="907943" lvl="1" indent="-436512">
              <a:lnSpc>
                <a:spcPct val="90000"/>
              </a:lnSpc>
            </a:pPr>
            <a:r>
              <a:rPr lang="en-US" sz="900" dirty="0"/>
              <a:t>Direct link to goal of initiative </a:t>
            </a:r>
          </a:p>
          <a:p>
            <a:pPr marL="907943" lvl="1" indent="-436512">
              <a:lnSpc>
                <a:spcPct val="90000"/>
              </a:lnSpc>
            </a:pPr>
            <a:r>
              <a:rPr lang="en-US" sz="900" dirty="0"/>
              <a:t>Relevant to funders/stakeholders</a:t>
            </a:r>
          </a:p>
          <a:p>
            <a:pPr marL="907943" lvl="1" indent="-436512">
              <a:lnSpc>
                <a:spcPct val="90000"/>
              </a:lnSpc>
            </a:pPr>
            <a:r>
              <a:rPr lang="en-US" sz="900" dirty="0"/>
              <a:t>LT outcomes dependent on external factors &amp; other parties</a:t>
            </a:r>
            <a:r>
              <a:rPr lang="en-US" sz="900" dirty="0">
                <a:sym typeface="Wingdings" pitchFamily="2" charset="2"/>
              </a:rPr>
              <a:t> hard to predict and influence </a:t>
            </a:r>
          </a:p>
          <a:p>
            <a:pPr marL="907943" lvl="1" indent="-436512">
              <a:lnSpc>
                <a:spcPct val="90000"/>
              </a:lnSpc>
            </a:pPr>
            <a:r>
              <a:rPr lang="en-US" sz="900" dirty="0"/>
              <a:t>LT outcomes may be difficult to measure and quantify</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61</a:t>
            </a:fld>
            <a:endParaRPr lang="en-US" dirty="0"/>
          </a:p>
        </p:txBody>
      </p:sp>
    </p:spTree>
    <p:extLst>
      <p:ext uri="{BB962C8B-B14F-4D97-AF65-F5344CB8AC3E}">
        <p14:creationId xmlns:p14="http://schemas.microsoft.com/office/powerpoint/2010/main" val="53286106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62</a:t>
            </a:fld>
            <a:endParaRPr lang="en-US" dirty="0"/>
          </a:p>
        </p:txBody>
      </p:sp>
    </p:spTree>
    <p:extLst>
      <p:ext uri="{BB962C8B-B14F-4D97-AF65-F5344CB8AC3E}">
        <p14:creationId xmlns:p14="http://schemas.microsoft.com/office/powerpoint/2010/main" val="5328610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63</a:t>
            </a:fld>
            <a:endParaRPr lang="en-US" dirty="0"/>
          </a:p>
        </p:txBody>
      </p:sp>
    </p:spTree>
    <p:extLst>
      <p:ext uri="{BB962C8B-B14F-4D97-AF65-F5344CB8AC3E}">
        <p14:creationId xmlns:p14="http://schemas.microsoft.com/office/powerpoint/2010/main" val="2160824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64</a:t>
            </a:fld>
            <a:endParaRPr lang="en-US" dirty="0"/>
          </a:p>
        </p:txBody>
      </p:sp>
    </p:spTree>
    <p:extLst>
      <p:ext uri="{BB962C8B-B14F-4D97-AF65-F5344CB8AC3E}">
        <p14:creationId xmlns:p14="http://schemas.microsoft.com/office/powerpoint/2010/main" val="4320675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65</a:t>
            </a:fld>
            <a:endParaRPr lang="en-US" dirty="0"/>
          </a:p>
        </p:txBody>
      </p:sp>
    </p:spTree>
    <p:extLst>
      <p:ext uri="{BB962C8B-B14F-4D97-AF65-F5344CB8AC3E}">
        <p14:creationId xmlns:p14="http://schemas.microsoft.com/office/powerpoint/2010/main" val="18591171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66</a:t>
            </a:fld>
            <a:endParaRPr lang="en-US"/>
          </a:p>
        </p:txBody>
      </p:sp>
    </p:spTree>
    <p:extLst>
      <p:ext uri="{BB962C8B-B14F-4D97-AF65-F5344CB8AC3E}">
        <p14:creationId xmlns:p14="http://schemas.microsoft.com/office/powerpoint/2010/main" val="18018951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67</a:t>
            </a:fld>
            <a:endParaRPr lang="en-US"/>
          </a:p>
        </p:txBody>
      </p:sp>
    </p:spTree>
    <p:extLst>
      <p:ext uri="{BB962C8B-B14F-4D97-AF65-F5344CB8AC3E}">
        <p14:creationId xmlns:p14="http://schemas.microsoft.com/office/powerpoint/2010/main" val="2075148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68</a:t>
            </a:fld>
            <a:endParaRPr lang="en-US"/>
          </a:p>
        </p:txBody>
      </p:sp>
    </p:spTree>
    <p:extLst>
      <p:ext uri="{BB962C8B-B14F-4D97-AF65-F5344CB8AC3E}">
        <p14:creationId xmlns:p14="http://schemas.microsoft.com/office/powerpoint/2010/main" val="20935396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69</a:t>
            </a:fld>
            <a:endParaRPr lang="en-US"/>
          </a:p>
        </p:txBody>
      </p:sp>
    </p:spTree>
    <p:extLst>
      <p:ext uri="{BB962C8B-B14F-4D97-AF65-F5344CB8AC3E}">
        <p14:creationId xmlns:p14="http://schemas.microsoft.com/office/powerpoint/2010/main" val="2219969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4"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70</a:t>
            </a:fld>
            <a:endParaRPr lang="en-US"/>
          </a:p>
        </p:txBody>
      </p:sp>
    </p:spTree>
    <p:extLst>
      <p:ext uri="{BB962C8B-B14F-4D97-AF65-F5344CB8AC3E}">
        <p14:creationId xmlns:p14="http://schemas.microsoft.com/office/powerpoint/2010/main" val="36592190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71</a:t>
            </a:fld>
            <a:endParaRPr lang="en-US"/>
          </a:p>
        </p:txBody>
      </p:sp>
    </p:spTree>
    <p:extLst>
      <p:ext uri="{BB962C8B-B14F-4D97-AF65-F5344CB8AC3E}">
        <p14:creationId xmlns:p14="http://schemas.microsoft.com/office/powerpoint/2010/main" val="24378081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72</a:t>
            </a:fld>
            <a:endParaRPr lang="en-US"/>
          </a:p>
        </p:txBody>
      </p:sp>
    </p:spTree>
    <p:extLst>
      <p:ext uri="{BB962C8B-B14F-4D97-AF65-F5344CB8AC3E}">
        <p14:creationId xmlns:p14="http://schemas.microsoft.com/office/powerpoint/2010/main" val="5101625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73</a:t>
            </a:fld>
            <a:endParaRPr lang="en-US"/>
          </a:p>
        </p:txBody>
      </p:sp>
    </p:spTree>
    <p:extLst>
      <p:ext uri="{BB962C8B-B14F-4D97-AF65-F5344CB8AC3E}">
        <p14:creationId xmlns:p14="http://schemas.microsoft.com/office/powerpoint/2010/main" val="30145826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74</a:t>
            </a:fld>
            <a:endParaRPr lang="en-US"/>
          </a:p>
        </p:txBody>
      </p:sp>
    </p:spTree>
    <p:extLst>
      <p:ext uri="{BB962C8B-B14F-4D97-AF65-F5344CB8AC3E}">
        <p14:creationId xmlns:p14="http://schemas.microsoft.com/office/powerpoint/2010/main" val="23510512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75</a:t>
            </a:fld>
            <a:endParaRPr lang="en-US"/>
          </a:p>
        </p:txBody>
      </p:sp>
    </p:spTree>
    <p:extLst>
      <p:ext uri="{BB962C8B-B14F-4D97-AF65-F5344CB8AC3E}">
        <p14:creationId xmlns:p14="http://schemas.microsoft.com/office/powerpoint/2010/main" val="9646148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77</a:t>
            </a:fld>
            <a:endParaRPr lang="en-US"/>
          </a:p>
        </p:txBody>
      </p:sp>
    </p:spTree>
    <p:extLst>
      <p:ext uri="{BB962C8B-B14F-4D97-AF65-F5344CB8AC3E}">
        <p14:creationId xmlns:p14="http://schemas.microsoft.com/office/powerpoint/2010/main" val="349030935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xfrm>
            <a:off x="568325" y="5002213"/>
            <a:ext cx="5984875" cy="246062"/>
          </a:xfrm>
          <a:noFill/>
        </p:spPr>
        <p:txBody>
          <a:bodyPr/>
          <a:lstStyle/>
          <a:p>
            <a:endParaRPr lang="en-US"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xfrm>
            <a:off x="568325" y="5002213"/>
            <a:ext cx="5984875" cy="246062"/>
          </a:xfrm>
          <a:noFill/>
        </p:spPr>
        <p:txBody>
          <a:bodyPr/>
          <a:lstStyle/>
          <a:p>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ma14="http://schemas.microsoft.com/office/mac/drawingml/2011/main" xmlns="" val="1"/>
            </a:ext>
          </a:extLst>
        </p:spPr>
      </p:sp>
      <p:sp>
        <p:nvSpPr>
          <p:cNvPr id="41986"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800">
                <a:solidFill>
                  <a:srgbClr val="808080"/>
                </a:solidFill>
                <a:latin typeface="Calibri" charset="0"/>
                <a:ea typeface="ＭＳ Ｐゴシック" charset="0"/>
                <a:cs typeface="ＭＳ Ｐゴシック" charset="0"/>
              </a:rPr>
              <a:t>Identify the barriers, </a:t>
            </a:r>
          </a:p>
          <a:p>
            <a:r>
              <a:rPr lang="en-US" sz="800">
                <a:solidFill>
                  <a:srgbClr val="808080"/>
                </a:solidFill>
                <a:latin typeface="Calibri" charset="0"/>
                <a:ea typeface="ＭＳ Ｐゴシック" charset="0"/>
                <a:cs typeface="ＭＳ Ｐゴシック" charset="0"/>
              </a:rPr>
              <a:t>Intervention indicators, </a:t>
            </a:r>
          </a:p>
          <a:p>
            <a:r>
              <a:rPr lang="en-US" sz="800">
                <a:solidFill>
                  <a:srgbClr val="808080"/>
                </a:solidFill>
                <a:latin typeface="Calibri" charset="0"/>
                <a:ea typeface="ＭＳ Ｐゴシック" charset="0"/>
                <a:cs typeface="ＭＳ Ｐゴシック" charset="0"/>
              </a:rPr>
              <a:t>Develop &amp; Implement Strategic Market Interventions, </a:t>
            </a:r>
          </a:p>
          <a:p>
            <a:r>
              <a:rPr lang="en-US" sz="800">
                <a:solidFill>
                  <a:srgbClr val="808080"/>
                </a:solidFill>
                <a:latin typeface="Calibri" charset="0"/>
                <a:ea typeface="ＭＳ Ｐゴシック" charset="0"/>
                <a:cs typeface="ＭＳ Ｐゴシック" charset="0"/>
              </a:rPr>
              <a:t>3rd party evaluation</a:t>
            </a:r>
            <a:r>
              <a:rPr lang="en-US">
                <a:latin typeface="Calibri" charset="0"/>
                <a:ea typeface="ＭＳ Ｐゴシック" charset="0"/>
                <a:cs typeface="ＭＳ Ｐゴシック" charset="0"/>
              </a:rPr>
              <a:t> </a:t>
            </a:r>
          </a:p>
          <a:p>
            <a:endParaRPr lang="en-US">
              <a:latin typeface="Calibri" charset="0"/>
              <a:ea typeface="ＭＳ Ｐゴシック" charset="0"/>
              <a:cs typeface="ＭＳ Ｐゴシック"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xfrm>
            <a:off x="568325" y="5002213"/>
            <a:ext cx="5984875" cy="246062"/>
          </a:xfrm>
          <a:noFill/>
        </p:spPr>
        <p:txBody>
          <a:bodyPr/>
          <a:lstStyle/>
          <a:p>
            <a:endParaRPr lang="en-US"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txBox="1">
            <a:spLocks noGrp="1" noChangeArrowheads="1"/>
          </p:cNvSpPr>
          <p:nvPr/>
        </p:nvSpPr>
        <p:spPr bwMode="auto">
          <a:xfrm>
            <a:off x="6267450" y="8952617"/>
            <a:ext cx="558800" cy="17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defTabSz="857250" eaLnBrk="0" hangingPunct="0">
              <a:defRPr sz="1000">
                <a:solidFill>
                  <a:schemeClr val="tx1"/>
                </a:solidFill>
                <a:latin typeface="Arial" charset="0"/>
              </a:defRPr>
            </a:lvl1pPr>
            <a:lvl2pPr marL="742950" indent="-285750" defTabSz="857250" eaLnBrk="0" hangingPunct="0">
              <a:defRPr sz="1000">
                <a:solidFill>
                  <a:schemeClr val="tx1"/>
                </a:solidFill>
                <a:latin typeface="Arial" charset="0"/>
              </a:defRPr>
            </a:lvl2pPr>
            <a:lvl3pPr marL="1143000" indent="-228600" defTabSz="857250" eaLnBrk="0" hangingPunct="0">
              <a:defRPr sz="1000">
                <a:solidFill>
                  <a:schemeClr val="tx1"/>
                </a:solidFill>
                <a:latin typeface="Arial" charset="0"/>
              </a:defRPr>
            </a:lvl3pPr>
            <a:lvl4pPr marL="1600200" indent="-228600" defTabSz="857250" eaLnBrk="0" hangingPunct="0">
              <a:defRPr sz="1000">
                <a:solidFill>
                  <a:schemeClr val="tx1"/>
                </a:solidFill>
                <a:latin typeface="Arial" charset="0"/>
              </a:defRPr>
            </a:lvl4pPr>
            <a:lvl5pPr marL="2057400" indent="-228600" defTabSz="857250" eaLnBrk="0" hangingPunct="0">
              <a:defRPr sz="1000">
                <a:solidFill>
                  <a:schemeClr val="tx1"/>
                </a:solidFill>
                <a:latin typeface="Arial" charset="0"/>
              </a:defRPr>
            </a:lvl5pPr>
            <a:lvl6pPr marL="2514600" indent="-228600" defTabSz="857250" eaLnBrk="0" fontAlgn="base" hangingPunct="0">
              <a:spcBef>
                <a:spcPct val="0"/>
              </a:spcBef>
              <a:spcAft>
                <a:spcPct val="0"/>
              </a:spcAft>
              <a:defRPr sz="1000">
                <a:solidFill>
                  <a:schemeClr val="tx1"/>
                </a:solidFill>
                <a:latin typeface="Arial" charset="0"/>
              </a:defRPr>
            </a:lvl6pPr>
            <a:lvl7pPr marL="2971800" indent="-228600" defTabSz="857250" eaLnBrk="0" fontAlgn="base" hangingPunct="0">
              <a:spcBef>
                <a:spcPct val="0"/>
              </a:spcBef>
              <a:spcAft>
                <a:spcPct val="0"/>
              </a:spcAft>
              <a:defRPr sz="1000">
                <a:solidFill>
                  <a:schemeClr val="tx1"/>
                </a:solidFill>
                <a:latin typeface="Arial" charset="0"/>
              </a:defRPr>
            </a:lvl7pPr>
            <a:lvl8pPr marL="3429000" indent="-228600" defTabSz="857250" eaLnBrk="0" fontAlgn="base" hangingPunct="0">
              <a:spcBef>
                <a:spcPct val="0"/>
              </a:spcBef>
              <a:spcAft>
                <a:spcPct val="0"/>
              </a:spcAft>
              <a:defRPr sz="1000">
                <a:solidFill>
                  <a:schemeClr val="tx1"/>
                </a:solidFill>
                <a:latin typeface="Arial" charset="0"/>
              </a:defRPr>
            </a:lvl8pPr>
            <a:lvl9pPr marL="3886200" indent="-228600" defTabSz="857250" eaLnBrk="0" fontAlgn="base" hangingPunct="0">
              <a:spcBef>
                <a:spcPct val="0"/>
              </a:spcBef>
              <a:spcAft>
                <a:spcPct val="0"/>
              </a:spcAft>
              <a:defRPr sz="1000">
                <a:solidFill>
                  <a:schemeClr val="tx1"/>
                </a:solidFill>
                <a:latin typeface="Arial" charset="0"/>
              </a:defRPr>
            </a:lvl9pPr>
          </a:lstStyle>
          <a:p>
            <a:pPr algn="r" eaLnBrk="1" hangingPunct="1"/>
            <a:fld id="{2C4A6103-2FF5-4B3E-80ED-86618E4A5C44}" type="slidenum">
              <a:rPr lang="en-US" sz="1100">
                <a:solidFill>
                  <a:srgbClr val="000000"/>
                </a:solidFill>
              </a:rPr>
              <a:pPr algn="r" eaLnBrk="1" hangingPunct="1"/>
              <a:t>81</a:t>
            </a:fld>
            <a:endParaRPr lang="en-US" sz="1100">
              <a:solidFill>
                <a:srgbClr val="000000"/>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568325" y="5002213"/>
            <a:ext cx="5984875" cy="247650"/>
          </a:xfrm>
          <a:noFill/>
        </p:spPr>
        <p:txBody>
          <a:bodyPr/>
          <a:lstStyle/>
          <a:p>
            <a:pPr eaLnBrk="1" hangingPunct="1"/>
            <a:endParaRPr lang="en-US"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568325" y="5002213"/>
            <a:ext cx="5984875" cy="246062"/>
          </a:xfrm>
          <a:noFill/>
        </p:spPr>
        <p:txBody>
          <a:bodyPr/>
          <a:lstStyle/>
          <a:p>
            <a:endParaRPr lang="en-US"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568325" y="5002213"/>
            <a:ext cx="5984875" cy="246062"/>
          </a:xfrm>
          <a:noFill/>
        </p:spPr>
        <p:txBody>
          <a:bodyPr/>
          <a:lstStyle/>
          <a:p>
            <a:endParaRPr lang="en-US" smtClean="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568325" y="5002213"/>
            <a:ext cx="5984875" cy="246062"/>
          </a:xfrm>
          <a:noFill/>
        </p:spPr>
        <p:txBody>
          <a:bodyPr/>
          <a:lstStyle/>
          <a:p>
            <a:endParaRPr lang="en-US" smtClean="0">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4064" indent="-286179" eaLnBrk="0" hangingPunct="0">
              <a:defRPr>
                <a:solidFill>
                  <a:schemeClr val="tx1"/>
                </a:solidFill>
                <a:latin typeface="Arial" charset="0"/>
                <a:cs typeface="Arial" charset="0"/>
              </a:defRPr>
            </a:lvl2pPr>
            <a:lvl3pPr marL="1144715" indent="-228943" eaLnBrk="0" hangingPunct="0">
              <a:defRPr>
                <a:solidFill>
                  <a:schemeClr val="tx1"/>
                </a:solidFill>
                <a:latin typeface="Arial" charset="0"/>
                <a:cs typeface="Arial" charset="0"/>
              </a:defRPr>
            </a:lvl3pPr>
            <a:lvl4pPr marL="1602600" indent="-228943" eaLnBrk="0" hangingPunct="0">
              <a:defRPr>
                <a:solidFill>
                  <a:schemeClr val="tx1"/>
                </a:solidFill>
                <a:latin typeface="Arial" charset="0"/>
                <a:cs typeface="Arial" charset="0"/>
              </a:defRPr>
            </a:lvl4pPr>
            <a:lvl5pPr marL="2060486" indent="-228943" eaLnBrk="0" hangingPunct="0">
              <a:defRPr>
                <a:solidFill>
                  <a:schemeClr val="tx1"/>
                </a:solidFill>
                <a:latin typeface="Arial" charset="0"/>
                <a:cs typeface="Arial" charset="0"/>
              </a:defRPr>
            </a:lvl5pPr>
            <a:lvl6pPr marL="2518372" indent="-228943" eaLnBrk="0" fontAlgn="base" hangingPunct="0">
              <a:spcBef>
                <a:spcPct val="0"/>
              </a:spcBef>
              <a:spcAft>
                <a:spcPct val="0"/>
              </a:spcAft>
              <a:defRPr>
                <a:solidFill>
                  <a:schemeClr val="tx1"/>
                </a:solidFill>
                <a:latin typeface="Arial" charset="0"/>
                <a:cs typeface="Arial" charset="0"/>
              </a:defRPr>
            </a:lvl6pPr>
            <a:lvl7pPr marL="2976258" indent="-228943" eaLnBrk="0" fontAlgn="base" hangingPunct="0">
              <a:spcBef>
                <a:spcPct val="0"/>
              </a:spcBef>
              <a:spcAft>
                <a:spcPct val="0"/>
              </a:spcAft>
              <a:defRPr>
                <a:solidFill>
                  <a:schemeClr val="tx1"/>
                </a:solidFill>
                <a:latin typeface="Arial" charset="0"/>
                <a:cs typeface="Arial" charset="0"/>
              </a:defRPr>
            </a:lvl7pPr>
            <a:lvl8pPr marL="3434144" indent="-228943" eaLnBrk="0" fontAlgn="base" hangingPunct="0">
              <a:spcBef>
                <a:spcPct val="0"/>
              </a:spcBef>
              <a:spcAft>
                <a:spcPct val="0"/>
              </a:spcAft>
              <a:defRPr>
                <a:solidFill>
                  <a:schemeClr val="tx1"/>
                </a:solidFill>
                <a:latin typeface="Arial" charset="0"/>
                <a:cs typeface="Arial" charset="0"/>
              </a:defRPr>
            </a:lvl8pPr>
            <a:lvl9pPr marL="3892029" indent="-228943" eaLnBrk="0" fontAlgn="base" hangingPunct="0">
              <a:spcBef>
                <a:spcPct val="0"/>
              </a:spcBef>
              <a:spcAft>
                <a:spcPct val="0"/>
              </a:spcAft>
              <a:defRPr>
                <a:solidFill>
                  <a:schemeClr val="tx1"/>
                </a:solidFill>
                <a:latin typeface="Arial" charset="0"/>
                <a:cs typeface="Arial" charset="0"/>
              </a:defRPr>
            </a:lvl9pPr>
          </a:lstStyle>
          <a:p>
            <a:pPr eaLnBrk="1" hangingPunct="1"/>
            <a:fld id="{F6A0CF23-8054-4954-8282-6F692F6A7ED9}" type="slidenum">
              <a:rPr lang="en-US" smtClean="0">
                <a:latin typeface="Calibri" charset="0"/>
              </a:rPr>
              <a:pPr eaLnBrk="1" hangingPunct="1"/>
              <a:t>85</a:t>
            </a:fld>
            <a:endParaRPr lang="en-US" smtClean="0">
              <a:latin typeface="Calibri"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86</a:t>
            </a:fld>
            <a:endParaRPr lang="en-US"/>
          </a:p>
        </p:txBody>
      </p:sp>
    </p:spTree>
    <p:extLst>
      <p:ext uri="{BB962C8B-B14F-4D97-AF65-F5344CB8AC3E}">
        <p14:creationId xmlns:p14="http://schemas.microsoft.com/office/powerpoint/2010/main" val="280836071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87</a:t>
            </a:fld>
            <a:endParaRPr lang="en-US" dirty="0"/>
          </a:p>
        </p:txBody>
      </p:sp>
    </p:spTree>
    <p:extLst>
      <p:ext uri="{BB962C8B-B14F-4D97-AF65-F5344CB8AC3E}">
        <p14:creationId xmlns:p14="http://schemas.microsoft.com/office/powerpoint/2010/main" val="12535389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88</a:t>
            </a:fld>
            <a:endParaRPr lang="en-US" dirty="0"/>
          </a:p>
        </p:txBody>
      </p:sp>
    </p:spTree>
    <p:extLst>
      <p:ext uri="{BB962C8B-B14F-4D97-AF65-F5344CB8AC3E}">
        <p14:creationId xmlns:p14="http://schemas.microsoft.com/office/powerpoint/2010/main" val="8688511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100" dirty="0"/>
              <a:t>In addition to getting a product to market, there is so much opportunity to advance adoption through the realm of regional coordination</a:t>
            </a:r>
          </a:p>
          <a:p>
            <a:r>
              <a:rPr lang="en-US" sz="1100" dirty="0"/>
              <a:t>	– Lighting Contractors filling out 20 different lighting templates </a:t>
            </a:r>
            <a:r>
              <a:rPr lang="en-US" sz="1100" dirty="0" err="1"/>
              <a:t>vs</a:t>
            </a:r>
            <a:r>
              <a:rPr lang="en-US" sz="1100" dirty="0"/>
              <a:t> 1 template used by the region</a:t>
            </a:r>
          </a:p>
          <a:p>
            <a:r>
              <a:rPr lang="en-US" sz="1100" dirty="0"/>
              <a:t>There are many ways NEEA can enable coordination and we need to make conscious choices on the initiative scope.</a:t>
            </a:r>
          </a:p>
          <a:p>
            <a:r>
              <a:rPr lang="en-US" sz="1100" dirty="0"/>
              <a:t>	- Work with partner services to tap into additional resources for coordination opportunities</a:t>
            </a:r>
          </a:p>
          <a:p>
            <a:endParaRPr lang="en-US" sz="1100" dirty="0"/>
          </a:p>
          <a:p>
            <a:r>
              <a:rPr lang="en-US" sz="1100" dirty="0"/>
              <a:t>Clarity of product – what are we trying to accelerate the adoption of?</a:t>
            </a:r>
          </a:p>
          <a:p>
            <a:r>
              <a:rPr lang="en-US" sz="1100" dirty="0"/>
              <a:t>Clarity of purpose – is this an MT </a:t>
            </a:r>
            <a:r>
              <a:rPr lang="en-US" sz="1100" dirty="0" err="1"/>
              <a:t>initaitive</a:t>
            </a:r>
            <a:r>
              <a:rPr lang="en-US" sz="1100" dirty="0"/>
              <a:t>? (yes)  Will there be Net market effects? (none planned at this time)  Do we need to invest to establish the baseline? (yes)</a:t>
            </a:r>
          </a:p>
          <a:p>
            <a:r>
              <a:rPr lang="en-US" sz="1100" dirty="0"/>
              <a:t>	- Get these issues on the table early and put a stake in the ground</a:t>
            </a:r>
          </a:p>
          <a:p>
            <a:endParaRPr lang="en-US" sz="1100" dirty="0"/>
          </a:p>
          <a:p>
            <a:r>
              <a:rPr lang="en-US" sz="1100" dirty="0"/>
              <a:t>We are thinking about and defining the target market and where data will come from the beginning of the initiative</a:t>
            </a:r>
          </a:p>
          <a:p>
            <a:r>
              <a:rPr lang="en-US" sz="1100" dirty="0"/>
              <a:t>	- Now driving initiative design, rather than just measurement &amp; evaluation</a:t>
            </a:r>
          </a:p>
          <a:p>
            <a:r>
              <a:rPr lang="en-US" sz="1100" dirty="0"/>
              <a:t>==================</a:t>
            </a:r>
          </a:p>
          <a:p>
            <a:r>
              <a:rPr lang="en-US" sz="1100" dirty="0"/>
              <a:t>Continuous Improvement Opportunity: Can see requirement for cross-functional involvement and strengthening roles &amp; responsibilities around initiative teams</a:t>
            </a:r>
          </a:p>
          <a:p>
            <a:pPr marL="174961" indent="-174961">
              <a:buFontTx/>
              <a:buChar char="-"/>
            </a:pPr>
            <a:r>
              <a:rPr lang="en-US" sz="1100" dirty="0"/>
              <a:t>Planning – cost-effectiveness analysis tools</a:t>
            </a:r>
          </a:p>
          <a:p>
            <a:pPr marL="174961" indent="-174961">
              <a:buFontTx/>
              <a:buChar char="-"/>
            </a:pPr>
            <a:r>
              <a:rPr lang="en-US" sz="1100" dirty="0"/>
              <a:t>Evaluation – measurement of market transformation &amp; setting baseline – ensuring evaluability from the start</a:t>
            </a:r>
          </a:p>
          <a:p>
            <a:pPr marL="174961" indent="-174961">
              <a:buFontTx/>
              <a:buChar char="-"/>
            </a:pPr>
            <a:r>
              <a:rPr lang="en-US" sz="1100" dirty="0"/>
              <a:t>Codes play – can we lock in through retrofit play? (unlikely to work, but good example of creatively exploring what’s possible) – would change the scope and design of the initiative</a:t>
            </a:r>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89</a:t>
            </a:fld>
            <a:endParaRPr lang="en-US" dirty="0"/>
          </a:p>
        </p:txBody>
      </p:sp>
    </p:spTree>
    <p:extLst>
      <p:ext uri="{BB962C8B-B14F-4D97-AF65-F5344CB8AC3E}">
        <p14:creationId xmlns:p14="http://schemas.microsoft.com/office/powerpoint/2010/main" val="1616258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568325" y="5002213"/>
            <a:ext cx="5984875" cy="246062"/>
          </a:xfrm>
          <a:noFill/>
        </p:spPr>
        <p:txBody>
          <a:bodyPr/>
          <a:lstStyle/>
          <a:p>
            <a:endParaRPr lang="en-US" smtClean="0">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26">
              <a:defRPr/>
            </a:pPr>
            <a:r>
              <a:rPr lang="en-US" baseline="0" dirty="0" smtClean="0"/>
              <a:t>6 of our initiatives are currently in the Implementation Phase, including Food Processing.  5 have completed their logic model development and are preparing to complete their first Annual Implementation Review to bring them into compliance with the requirements on the Initiative Lifecycle process.</a:t>
            </a:r>
          </a:p>
          <a:p>
            <a:pPr defTabSz="933126">
              <a:defRPr/>
            </a:pPr>
            <a:endParaRPr lang="en-US" baseline="0" dirty="0" smtClean="0"/>
          </a:p>
          <a:p>
            <a:r>
              <a:rPr lang="en-US" dirty="0" smtClean="0"/>
              <a:t>Adaptive Management – revisit, maintain, vet initiative</a:t>
            </a:r>
            <a:r>
              <a:rPr lang="en-US" baseline="0" dirty="0" smtClean="0"/>
              <a:t> design on an annual basis to refine the theory and drive continuous improvement in initiative results</a:t>
            </a:r>
          </a:p>
          <a:p>
            <a:endParaRPr lang="en-US" baseline="0" dirty="0" smtClean="0"/>
          </a:p>
          <a:p>
            <a:r>
              <a:rPr lang="en-US" baseline="0" dirty="0" smtClean="0"/>
              <a:t>Food Processing Example</a:t>
            </a:r>
            <a:endParaRPr lang="en-US" dirty="0" smtClean="0"/>
          </a:p>
          <a:p>
            <a:pPr marL="174961" indent="-174961">
              <a:buFontTx/>
              <a:buChar char="-"/>
            </a:pPr>
            <a:r>
              <a:rPr lang="en-US" dirty="0" smtClean="0"/>
              <a:t>Revisiting the 2004 initiative</a:t>
            </a:r>
            <a:r>
              <a:rPr lang="en-US" baseline="0" dirty="0" smtClean="0"/>
              <a:t> theory – updating theory to reflect shift in focus from direct involvement to indirect influence (macro level adjustment)</a:t>
            </a:r>
          </a:p>
          <a:p>
            <a:pPr marL="174961" indent="-174961">
              <a:buFontTx/>
              <a:buChar char="-"/>
            </a:pPr>
            <a:r>
              <a:rPr lang="en-US" baseline="0" dirty="0" smtClean="0"/>
              <a:t>Paired with Program Management skills to make daily micro level adjustment in the context of the agreed upon Initiative objectives</a:t>
            </a:r>
          </a:p>
          <a:p>
            <a:pPr marL="174961" indent="-174961">
              <a:buFontTx/>
              <a:buChar char="-"/>
            </a:pPr>
            <a:endParaRPr lang="en-US" baseline="0" dirty="0" smtClean="0"/>
          </a:p>
          <a:p>
            <a:pPr marL="174961" indent="-174961">
              <a:buFontTx/>
              <a:buChar char="-"/>
            </a:pPr>
            <a:endParaRPr lang="en-US" baseline="0" dirty="0" smtClean="0"/>
          </a:p>
          <a:p>
            <a:pPr marL="174961" indent="-174961">
              <a:buFontTx/>
              <a:buChar char="-"/>
            </a:pPr>
            <a:endParaRPr lang="en-US" baseline="0" dirty="0" smtClean="0"/>
          </a:p>
          <a:p>
            <a:pPr marL="641525" lvl="1" indent="-174961">
              <a:buFontTx/>
              <a:buChar char="-"/>
            </a:pPr>
            <a:endParaRPr lang="en-US" dirty="0"/>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90</a:t>
            </a:fld>
            <a:endParaRPr lang="en-US" dirty="0"/>
          </a:p>
        </p:txBody>
      </p:sp>
    </p:spTree>
    <p:extLst>
      <p:ext uri="{BB962C8B-B14F-4D97-AF65-F5344CB8AC3E}">
        <p14:creationId xmlns:p14="http://schemas.microsoft.com/office/powerpoint/2010/main" val="124761523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Before</a:t>
            </a:r>
          </a:p>
          <a:p>
            <a:pPr lvl="1"/>
            <a:r>
              <a:rPr lang="en-US" sz="1600" dirty="0"/>
              <a:t>Often developed primarily for evaluation</a:t>
            </a:r>
          </a:p>
          <a:p>
            <a:pPr lvl="1"/>
            <a:r>
              <a:rPr lang="en-US" sz="1600" dirty="0"/>
              <a:t>Lists situation, activities, market effects and impacts</a:t>
            </a:r>
          </a:p>
          <a:p>
            <a:pPr lvl="1"/>
            <a:endParaRPr lang="en-US" sz="1600" dirty="0"/>
          </a:p>
          <a:p>
            <a:r>
              <a:rPr lang="en-US" sz="2000" dirty="0"/>
              <a:t>After</a:t>
            </a:r>
          </a:p>
          <a:p>
            <a:pPr lvl="1"/>
            <a:r>
              <a:rPr lang="en-US" sz="1600" dirty="0"/>
              <a:t>Developed by the initiative team, as the core of initiative design</a:t>
            </a:r>
          </a:p>
          <a:p>
            <a:pPr lvl="1"/>
            <a:r>
              <a:rPr lang="en-US" sz="1600" dirty="0"/>
              <a:t>Emphasized the logic flow &amp; theory: if A, then B.</a:t>
            </a:r>
          </a:p>
          <a:p>
            <a:pPr lvl="1"/>
            <a:r>
              <a:rPr lang="en-US" sz="1600" dirty="0"/>
              <a:t>Linked to measures of success (Market Progress Indicators)</a:t>
            </a:r>
          </a:p>
          <a:p>
            <a:pPr lvl="1"/>
            <a:r>
              <a:rPr lang="en-US" sz="1600" dirty="0"/>
              <a:t>Links Activities to Market Barriers</a:t>
            </a:r>
          </a:p>
          <a:p>
            <a:pPr lvl="1"/>
            <a:r>
              <a:rPr lang="en-US" sz="1600" dirty="0"/>
              <a:t>Maintained through Milestone reviews</a:t>
            </a:r>
          </a:p>
          <a:p>
            <a:pPr lvl="1"/>
            <a:endParaRPr lang="en-US" sz="1600" dirty="0"/>
          </a:p>
          <a:p>
            <a:endParaRPr lang="en-US" dirty="0"/>
          </a:p>
        </p:txBody>
      </p:sp>
      <p:sp>
        <p:nvSpPr>
          <p:cNvPr id="4" name="Slide Number Placeholder 3"/>
          <p:cNvSpPr>
            <a:spLocks noGrp="1"/>
          </p:cNvSpPr>
          <p:nvPr>
            <p:ph type="sldNum" sz="quarter" idx="10"/>
          </p:nvPr>
        </p:nvSpPr>
        <p:spPr/>
        <p:txBody>
          <a:bodyPr/>
          <a:lstStyle/>
          <a:p>
            <a:fld id="{138A26ED-5FA0-914D-B966-20D4FE5DAA59}" type="slidenum">
              <a:rPr lang="en-US" smtClean="0"/>
              <a:pPr/>
              <a:t>91</a:t>
            </a:fld>
            <a:endParaRPr lang="en-US" dirty="0"/>
          </a:p>
        </p:txBody>
      </p:sp>
    </p:spTree>
    <p:extLst>
      <p:ext uri="{BB962C8B-B14F-4D97-AF65-F5344CB8AC3E}">
        <p14:creationId xmlns:p14="http://schemas.microsoft.com/office/powerpoint/2010/main" val="255698636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Cross-functional</a:t>
            </a:r>
            <a:r>
              <a:rPr lang="en-US" baseline="0" dirty="0" smtClean="0"/>
              <a:t> (evaluation) participation in logic model development team forced the beginnings of a data management plan</a:t>
            </a:r>
          </a:p>
          <a:p>
            <a:r>
              <a:rPr lang="en-US" baseline="0" dirty="0" smtClean="0"/>
              <a:t>	- formerly: know what we’ll measure and find data</a:t>
            </a:r>
          </a:p>
          <a:p>
            <a:r>
              <a:rPr lang="en-US" baseline="0" dirty="0" smtClean="0"/>
              <a:t>	- result – real time change to what Rita was collecting in the baseline survey</a:t>
            </a:r>
          </a:p>
          <a:p>
            <a:endParaRPr lang="en-US" baseline="0" dirty="0" smtClean="0"/>
          </a:p>
          <a:p>
            <a:r>
              <a:rPr lang="en-US" baseline="0" dirty="0" smtClean="0"/>
              <a:t>Cross-functional (key contributor/project manager) participation in logic model review forced a closer look at the general goal of “expand the supply base” </a:t>
            </a:r>
          </a:p>
          <a:p>
            <a:r>
              <a:rPr lang="en-US" baseline="0" dirty="0" smtClean="0"/>
              <a:t>	- formerly: lack of shared meaning</a:t>
            </a:r>
          </a:p>
          <a:p>
            <a:r>
              <a:rPr lang="en-US" baseline="0" dirty="0" smtClean="0"/>
              <a:t>	- result – clarify how MT will happen through NEEA funding, then </a:t>
            </a:r>
            <a:r>
              <a:rPr lang="en-US" baseline="0" dirty="0" err="1" smtClean="0"/>
              <a:t>util</a:t>
            </a:r>
            <a:r>
              <a:rPr lang="en-US" baseline="0" dirty="0" smtClean="0"/>
              <a:t> funding, then market picking up through profit motives; developed metrics for success</a:t>
            </a:r>
          </a:p>
          <a:p>
            <a:endParaRPr lang="en-US" baseline="0" dirty="0" smtClean="0"/>
          </a:p>
          <a:p>
            <a:r>
              <a:rPr lang="en-US" baseline="0" dirty="0" smtClean="0"/>
              <a:t>The standardized process gave the team a common vocabulary around market transformation concepts</a:t>
            </a:r>
          </a:p>
          <a:p>
            <a:r>
              <a:rPr lang="en-US" baseline="0" dirty="0" smtClean="0"/>
              <a:t>	- formerly: difficulty focusing communication on MT problem solving when distracted by </a:t>
            </a:r>
            <a:r>
              <a:rPr lang="en-US" baseline="0" dirty="0" err="1" smtClean="0"/>
              <a:t>mis</a:t>
            </a:r>
            <a:r>
              <a:rPr lang="en-US" baseline="0" dirty="0" smtClean="0"/>
              <a:t>-communications and diverting attention to clarifying &amp; aligning around MT concepts</a:t>
            </a:r>
          </a:p>
          <a:p>
            <a:r>
              <a:rPr lang="en-US" baseline="0" dirty="0" smtClean="0"/>
              <a:t>	- result – MT work is codified in a systematic way.  Terminology used in staff meetings and in day to day management on the </a:t>
            </a:r>
            <a:r>
              <a:rPr lang="en-US" baseline="0" dirty="0" err="1" smtClean="0"/>
              <a:t>initaitive</a:t>
            </a:r>
            <a:r>
              <a:rPr lang="en-US" baseline="0" dirty="0" smtClean="0"/>
              <a:t> increases focus on and progress toward MT</a:t>
            </a:r>
          </a:p>
          <a:p>
            <a:endParaRPr lang="en-US" baseline="0" dirty="0" smtClean="0"/>
          </a:p>
          <a:p>
            <a:r>
              <a:rPr lang="en-US" baseline="0" dirty="0" smtClean="0"/>
              <a:t>Peer review meeting broke group think in the logic model development team</a:t>
            </a:r>
          </a:p>
          <a:p>
            <a:r>
              <a:rPr lang="en-US" baseline="0" dirty="0" smtClean="0"/>
              <a:t>	- formerly : convince </a:t>
            </a:r>
            <a:r>
              <a:rPr lang="en-US" baseline="0" dirty="0" err="1" smtClean="0"/>
              <a:t>eachother</a:t>
            </a:r>
            <a:r>
              <a:rPr lang="en-US" baseline="0" dirty="0" smtClean="0"/>
              <a:t> we know what we are doing</a:t>
            </a:r>
          </a:p>
          <a:p>
            <a:r>
              <a:rPr lang="en-US" baseline="0" dirty="0" smtClean="0"/>
              <a:t>	- result – Never would have thought to ask David Cohan or Jack Davis to review or comment.  Fresh set of eyes identified key logic flows and the need to simplify &amp; clarify the overall logic</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92</a:t>
            </a:fld>
            <a:endParaRPr lang="en-US" dirty="0"/>
          </a:p>
        </p:txBody>
      </p:sp>
    </p:spTree>
    <p:extLst>
      <p:ext uri="{BB962C8B-B14F-4D97-AF65-F5344CB8AC3E}">
        <p14:creationId xmlns:p14="http://schemas.microsoft.com/office/powerpoint/2010/main" val="161625859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93</a:t>
            </a:fld>
            <a:endParaRPr lang="en-US" dirty="0"/>
          </a:p>
        </p:txBody>
      </p:sp>
    </p:spTree>
    <p:extLst>
      <p:ext uri="{BB962C8B-B14F-4D97-AF65-F5344CB8AC3E}">
        <p14:creationId xmlns:p14="http://schemas.microsoft.com/office/powerpoint/2010/main" val="53286106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94</a:t>
            </a:fld>
            <a:endParaRPr lang="en-US" dirty="0"/>
          </a:p>
        </p:txBody>
      </p:sp>
    </p:spTree>
    <p:extLst>
      <p:ext uri="{BB962C8B-B14F-4D97-AF65-F5344CB8AC3E}">
        <p14:creationId xmlns:p14="http://schemas.microsoft.com/office/powerpoint/2010/main" val="5328610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95</a:t>
            </a:fld>
            <a:endParaRPr lang="en-US" dirty="0"/>
          </a:p>
        </p:txBody>
      </p:sp>
    </p:spTree>
    <p:extLst>
      <p:ext uri="{BB962C8B-B14F-4D97-AF65-F5344CB8AC3E}">
        <p14:creationId xmlns:p14="http://schemas.microsoft.com/office/powerpoint/2010/main" val="21608247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4002E7-82D1-5142-B6F9-63D8FE3F3E04}" type="slidenum">
              <a:rPr lang="en-US" smtClean="0"/>
              <a:pPr>
                <a:defRPr/>
              </a:pPr>
              <a:t>96</a:t>
            </a:fld>
            <a:endParaRPr lang="en-US" dirty="0"/>
          </a:p>
        </p:txBody>
      </p:sp>
    </p:spTree>
    <p:extLst>
      <p:ext uri="{BB962C8B-B14F-4D97-AF65-F5344CB8AC3E}">
        <p14:creationId xmlns:p14="http://schemas.microsoft.com/office/powerpoint/2010/main" val="4320675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862719-3A69-437D-A627-E050E328DC74}" type="slidenum">
              <a:rPr lang="en-US" smtClean="0"/>
              <a:pPr/>
              <a:t>97</a:t>
            </a:fld>
            <a:endParaRPr lang="en-US"/>
          </a:p>
        </p:txBody>
      </p:sp>
    </p:spTree>
    <p:extLst>
      <p:ext uri="{BB962C8B-B14F-4D97-AF65-F5344CB8AC3E}">
        <p14:creationId xmlns:p14="http://schemas.microsoft.com/office/powerpoint/2010/main" val="76848969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txBox="1">
            <a:spLocks noGrp="1" noChangeArrowheads="1"/>
          </p:cNvSpPr>
          <p:nvPr/>
        </p:nvSpPr>
        <p:spPr bwMode="auto">
          <a:xfrm>
            <a:off x="3979757" y="8842029"/>
            <a:ext cx="3041718"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02" tIns="46653" rIns="93302" bIns="46653" anchor="b"/>
          <a:lstStyle>
            <a:lvl1pPr defTabSz="927100" eaLnBrk="0" hangingPunct="0">
              <a:defRPr sz="2400">
                <a:solidFill>
                  <a:schemeClr val="tx1"/>
                </a:solidFill>
                <a:latin typeface="Arial" charset="0"/>
                <a:ea typeface="ＭＳ Ｐゴシック" charset="0"/>
                <a:cs typeface="ＭＳ Ｐゴシック" charset="0"/>
              </a:defRPr>
            </a:lvl1pPr>
            <a:lvl2pPr marL="742950" indent="-285750" defTabSz="927100" eaLnBrk="0" hangingPunct="0">
              <a:defRPr sz="2400">
                <a:solidFill>
                  <a:schemeClr val="tx1"/>
                </a:solidFill>
                <a:latin typeface="Arial" charset="0"/>
                <a:ea typeface="ＭＳ Ｐゴシック" charset="0"/>
              </a:defRPr>
            </a:lvl2pPr>
            <a:lvl3pPr marL="1143000" indent="-228600" defTabSz="927100" eaLnBrk="0" hangingPunct="0">
              <a:defRPr sz="2400">
                <a:solidFill>
                  <a:schemeClr val="tx1"/>
                </a:solidFill>
                <a:latin typeface="Arial" charset="0"/>
                <a:ea typeface="ＭＳ Ｐゴシック" charset="0"/>
              </a:defRPr>
            </a:lvl3pPr>
            <a:lvl4pPr marL="1600200" indent="-228600" defTabSz="927100" eaLnBrk="0" hangingPunct="0">
              <a:defRPr sz="2400">
                <a:solidFill>
                  <a:schemeClr val="tx1"/>
                </a:solidFill>
                <a:latin typeface="Arial" charset="0"/>
                <a:ea typeface="ＭＳ Ｐゴシック" charset="0"/>
              </a:defRPr>
            </a:lvl4pPr>
            <a:lvl5pPr marL="2057400" indent="-228600" defTabSz="927100" eaLnBrk="0" hangingPunct="0">
              <a:defRPr sz="2400">
                <a:solidFill>
                  <a:schemeClr val="tx1"/>
                </a:solidFill>
                <a:latin typeface="Arial" charset="0"/>
                <a:ea typeface="ＭＳ Ｐゴシック" charset="0"/>
              </a:defRPr>
            </a:lvl5pPr>
            <a:lvl6pPr marL="2514600" indent="-228600" defTabSz="927100"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27100"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27100"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271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911DEAF-E531-BB4F-A790-212F86E5752C}" type="slidenum">
              <a:rPr lang="en-US" sz="1200">
                <a:latin typeface="Times New Roman" charset="0"/>
              </a:rPr>
              <a:pPr algn="r" eaLnBrk="1" hangingPunct="1"/>
              <a:t>98</a:t>
            </a:fld>
            <a:endParaRPr lang="en-US" sz="1200">
              <a:latin typeface="Times New Roman" charset="0"/>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c="http://schemas.openxmlformats.org/markup-compatibility/2006" xmlns:mv="urn:schemas-microsoft-com:mac:vml" xmlns="" xmlns:ma14="http://schemas.microsoft.com/office/mac/drawingml/2011/main" val="1"/>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wrap="square" lIns="93302" tIns="46653" rIns="93302" bIns="46653" numCol="1" anchor="t" anchorCtr="0" compatLnSpc="1">
            <a:prstTxWarp prst="textNoShape">
              <a:avLst/>
            </a:prstTxWarp>
          </a:bodyPr>
          <a:lstStyle/>
          <a:p>
            <a:pPr defTabSz="928377">
              <a:spcBef>
                <a:spcPct val="0"/>
              </a:spcBef>
              <a:buFontTx/>
              <a:buChar char="•"/>
            </a:pPr>
            <a:endParaRPr lang="en-US" sz="900">
              <a:latin typeface="Calibri" charset="0"/>
              <a:ea typeface="ＭＳ Ｐゴシック" charset="0"/>
              <a:cs typeface="ＭＳ Ｐゴシック"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4"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singl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srgbClr val="0083CA"/>
              </a:solidFill>
            </a:endParaRPr>
          </a:p>
        </p:txBody>
      </p:sp>
      <p:sp>
        <p:nvSpPr>
          <p:cNvPr id="7" name="Text Box 11"/>
          <p:cNvSpPr txBox="1">
            <a:spLocks noChangeArrowheads="1"/>
          </p:cNvSpPr>
          <p:nvPr/>
        </p:nvSpPr>
        <p:spPr bwMode="auto">
          <a:xfrm>
            <a:off x="367030" y="6308725"/>
            <a:ext cx="394081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fontAlgn="base" hangingPunct="0">
              <a:spcBef>
                <a:spcPct val="50000"/>
              </a:spcBef>
              <a:spcAft>
                <a:spcPct val="0"/>
              </a:spcAft>
              <a:defRPr/>
            </a:pPr>
            <a:r>
              <a:rPr lang="en-US" sz="1200" dirty="0" smtClean="0">
                <a:solidFill>
                  <a:srgbClr val="28A8E0"/>
                </a:solidFill>
                <a:ea typeface="ＭＳ Ｐゴシック" pitchFamily="1" charset="-128"/>
              </a:rPr>
              <a:t>NORTHWEST ENERGY EFFICIENCY ALLIANCE </a:t>
            </a:r>
          </a:p>
        </p:txBody>
      </p:sp>
      <p:pic>
        <p:nvPicPr>
          <p:cNvPr id="8" name="Picture 7" descr="strip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100708_NEEA_logo_final_0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365760"/>
            <a:ext cx="22018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Grp="1" noChangeArrowheads="1"/>
          </p:cNvSpPr>
          <p:nvPr>
            <p:ph type="ctrTitle"/>
          </p:nvPr>
        </p:nvSpPr>
        <p:spPr>
          <a:xfrm>
            <a:off x="365760" y="4561840"/>
            <a:ext cx="7543800" cy="497840"/>
          </a:xfrm>
        </p:spPr>
        <p:txBody>
          <a:bodyPr lIns="91440" rIns="91440">
            <a:noAutofit/>
          </a:bodyPr>
          <a:lstStyle>
            <a:lvl1pPr>
              <a:spcBef>
                <a:spcPts val="24"/>
              </a:spcBef>
              <a:defRPr sz="3000"/>
            </a:lvl1pPr>
          </a:lstStyle>
          <a:p>
            <a:pPr lvl="0"/>
            <a:r>
              <a:rPr lang="en-US" noProof="0" smtClean="0"/>
              <a:t>Click to edit Master title style</a:t>
            </a:r>
            <a:endParaRPr lang="en-US" noProof="0" dirty="0" smtClean="0"/>
          </a:p>
        </p:txBody>
      </p:sp>
      <p:sp>
        <p:nvSpPr>
          <p:cNvPr id="11" name="Rectangle 6"/>
          <p:cNvSpPr>
            <a:spLocks noGrp="1" noChangeArrowheads="1"/>
          </p:cNvSpPr>
          <p:nvPr>
            <p:ph type="subTitle" idx="1"/>
          </p:nvPr>
        </p:nvSpPr>
        <p:spPr>
          <a:xfrm>
            <a:off x="365760" y="5105400"/>
            <a:ext cx="6172200" cy="1066800"/>
          </a:xfrm>
          <a:prstGeom prst="rect">
            <a:avLst/>
          </a:prstGeom>
          <a:noFill/>
          <a:ln>
            <a:noFill/>
          </a:ln>
        </p:spPr>
        <p:txBody>
          <a:bodyPr lIns="91440" rIns="91440" anchor="ctr">
            <a:normAutofit/>
          </a:bodyPr>
          <a:lstStyle>
            <a:lvl1pPr marL="0" indent="0">
              <a:spcBef>
                <a:spcPts val="24"/>
              </a:spcBef>
              <a:buFont typeface="Arial" charset="0"/>
              <a:buNone/>
              <a:defRPr sz="2200">
                <a:ln>
                  <a:noFill/>
                </a:ln>
                <a:solidFill>
                  <a:srgbClr val="2AA9E0"/>
                </a:solidFill>
              </a:defRPr>
            </a:lvl1pPr>
          </a:lstStyle>
          <a:p>
            <a:pPr lvl="0"/>
            <a:r>
              <a:rPr lang="en-US" noProof="0" smtClean="0"/>
              <a:t>Click to edit Master subtitle style</a:t>
            </a:r>
            <a:endParaRPr lang="en-US" noProof="0" dirty="0" smtClean="0"/>
          </a:p>
        </p:txBody>
      </p:sp>
    </p:spTree>
    <p:extLst>
      <p:ext uri="{BB962C8B-B14F-4D97-AF65-F5344CB8AC3E}">
        <p14:creationId xmlns:p14="http://schemas.microsoft.com/office/powerpoint/2010/main" val="1008263364"/>
      </p:ext>
    </p:extLst>
  </p:cSld>
  <p:clrMapOvr>
    <a:masterClrMapping/>
  </p:clrMapOvr>
  <p:transition spd="slow">
    <p:fade/>
  </p:transition>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able Placeholder 4"/>
          <p:cNvSpPr>
            <a:spLocks noGrp="1"/>
          </p:cNvSpPr>
          <p:nvPr>
            <p:ph type="tbl" sz="quarter" idx="10"/>
          </p:nvPr>
        </p:nvSpPr>
        <p:spPr>
          <a:xfrm>
            <a:off x="457200" y="1280160"/>
            <a:ext cx="8229600" cy="4754880"/>
          </a:xfrm>
          <a:prstGeom prst="rect">
            <a:avLst/>
          </a:prstGeom>
          <a:solidFill>
            <a:schemeClr val="bg2"/>
          </a:solidFill>
          <a:effectLst/>
        </p:spPr>
        <p:txBody>
          <a:bodyPr/>
          <a:lstStyle/>
          <a:p>
            <a:r>
              <a:rPr lang="en-US" smtClean="0"/>
              <a:t>Click icon to add table</a:t>
            </a:r>
            <a:endParaRPr lang="en-US"/>
          </a:p>
        </p:txBody>
      </p:sp>
    </p:spTree>
    <p:extLst>
      <p:ext uri="{BB962C8B-B14F-4D97-AF65-F5344CB8AC3E}">
        <p14:creationId xmlns:p14="http://schemas.microsoft.com/office/powerpoint/2010/main" val="4124782126"/>
      </p:ext>
    </p:extLst>
  </p:cSld>
  <p:clrMapOvr>
    <a:masterClrMapping/>
  </p:clrMapOvr>
  <p:transition spd="slow">
    <p:fade/>
  </p:transition>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754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371600"/>
            <a:ext cx="4038600" cy="47545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7535580"/>
      </p:ext>
    </p:extLst>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 No Logo">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srgbClr val="0083CA"/>
              </a:solidFill>
            </a:endParaRPr>
          </a:p>
        </p:txBody>
      </p:sp>
      <p:pic>
        <p:nvPicPr>
          <p:cNvPr id="3" name="Picture 10" descr="foto_footer.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7493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Head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txBox="1">
            <a:spLocks noChangeArrowheads="1"/>
          </p:cNvSpPr>
          <p:nvPr/>
        </p:nvSpPr>
        <p:spPr bwMode="auto">
          <a:xfrm>
            <a:off x="242888" y="63246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000" kern="1200">
                <a:solidFill>
                  <a:srgbClr val="80808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fld id="{F5F298CC-E979-B446-BB27-29E4A3C38408}" type="slidenum">
              <a:rPr lang="en-US" sz="1200" smtClean="0"/>
              <a:pPr fontAlgn="base">
                <a:spcBef>
                  <a:spcPct val="0"/>
                </a:spcBef>
                <a:spcAft>
                  <a:spcPct val="0"/>
                </a:spcAft>
              </a:pPr>
              <a:t>‹#›</a:t>
            </a:fld>
            <a:endParaRPr lang="en-US" sz="1200"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0"/>
          </p:nvPr>
        </p:nvSpPr>
        <p:spPr>
          <a:xfrm>
            <a:off x="457200" y="1316736"/>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9758737"/>
      </p:ext>
    </p:extLst>
  </p:cSld>
  <p:clrMapOvr>
    <a:masterClrMapping/>
  </p:clrMapOvr>
  <p:transition spd="slow">
    <p:fade/>
  </p:transition>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88494136"/>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srgbClr val="0083CA"/>
              </a:solidFill>
            </a:endParaRPr>
          </a:p>
        </p:txBody>
      </p:sp>
    </p:spTree>
    <p:extLst>
      <p:ext uri="{BB962C8B-B14F-4D97-AF65-F5344CB8AC3E}">
        <p14:creationId xmlns:p14="http://schemas.microsoft.com/office/powerpoint/2010/main" val="3082274297"/>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noChangeArrowheads="1"/>
          </p:cNvSpPr>
          <p:nvPr>
            <p:ph type="sldNum" sz="quarter" idx="10"/>
          </p:nvPr>
        </p:nvSpPr>
        <p:spPr>
          <a:xfrm>
            <a:off x="242888" y="6324600"/>
            <a:ext cx="1905000" cy="304800"/>
          </a:xfrm>
          <a:prstGeom prst="rect">
            <a:avLst/>
          </a:prstGeom>
        </p:spPr>
        <p:txBody>
          <a:bodyPr/>
          <a:lstStyle>
            <a:lvl1pPr>
              <a:defRPr/>
            </a:lvl1pPr>
          </a:lstStyle>
          <a:p>
            <a:pPr fontAlgn="base">
              <a:spcBef>
                <a:spcPct val="0"/>
              </a:spcBef>
              <a:spcAft>
                <a:spcPct val="0"/>
              </a:spcAft>
              <a:defRPr/>
            </a:pPr>
            <a:fld id="{063CABFE-3387-F144-81FC-C492D7D2CBA8}" type="slidenum">
              <a:rPr lang="en-US" sz="2400">
                <a:solidFill>
                  <a:srgbClr val="262262"/>
                </a:solidFill>
              </a:rPr>
              <a:pPr fontAlgn="base">
                <a:spcBef>
                  <a:spcPct val="0"/>
                </a:spcBef>
                <a:spcAft>
                  <a:spcPct val="0"/>
                </a:spcAft>
                <a:defRPr/>
              </a:pPr>
              <a:t>‹#›</a:t>
            </a:fld>
            <a:endParaRPr lang="en-US" sz="2400">
              <a:solidFill>
                <a:srgbClr val="262262"/>
              </a:solidFill>
            </a:endParaRPr>
          </a:p>
        </p:txBody>
      </p:sp>
    </p:spTree>
    <p:extLst>
      <p:ext uri="{BB962C8B-B14F-4D97-AF65-F5344CB8AC3E}">
        <p14:creationId xmlns:p14="http://schemas.microsoft.com/office/powerpoint/2010/main" val="1482367849"/>
      </p:ext>
    </p:extLst>
  </p:cSld>
  <p:clrMapOvr>
    <a:masterClrMapping/>
  </p:clrMapOvr>
  <p:transition spd="slow">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 image on right">
    <p:spTree>
      <p:nvGrpSpPr>
        <p:cNvPr id="1" name=""/>
        <p:cNvGrpSpPr/>
        <p:nvPr/>
      </p:nvGrpSpPr>
      <p:grpSpPr>
        <a:xfrm>
          <a:off x="0" y="0"/>
          <a:ext cx="0" cy="0"/>
          <a:chOff x="0" y="0"/>
          <a:chExt cx="0" cy="0"/>
        </a:xfrm>
      </p:grpSpPr>
      <p:cxnSp>
        <p:nvCxnSpPr>
          <p:cNvPr id="5" name="Straight Connector 4"/>
          <p:cNvCxnSpPr/>
          <p:nvPr userDrawn="1"/>
        </p:nvCxnSpPr>
        <p:spPr>
          <a:xfrm>
            <a:off x="5659438" y="1431925"/>
            <a:ext cx="0" cy="4765675"/>
          </a:xfrm>
          <a:prstGeom prst="line">
            <a:avLst/>
          </a:prstGeom>
          <a:ln w="12700" cmpd="sng">
            <a:solidFill>
              <a:srgbClr val="80808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9"/>
          <p:cNvSpPr>
            <a:spLocks noGrp="1"/>
          </p:cNvSpPr>
          <p:nvPr>
            <p:ph type="body" sz="quarter" idx="10"/>
          </p:nvPr>
        </p:nvSpPr>
        <p:spPr>
          <a:xfrm>
            <a:off x="528638" y="1432560"/>
            <a:ext cx="4795202" cy="4765040"/>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13"/>
          <p:cNvSpPr>
            <a:spLocks noGrp="1"/>
          </p:cNvSpPr>
          <p:nvPr>
            <p:ph type="pic" sz="quarter" idx="11"/>
          </p:nvPr>
        </p:nvSpPr>
        <p:spPr>
          <a:xfrm>
            <a:off x="5659438" y="1768474"/>
            <a:ext cx="2549842" cy="3342005"/>
          </a:xfrm>
          <a:prstGeom prst="rect">
            <a:avLst/>
          </a:prstGeom>
          <a:gradFill flip="none" rotWithShape="1">
            <a:gsLst>
              <a:gs pos="0">
                <a:schemeClr val="bg2"/>
              </a:gs>
              <a:gs pos="100000">
                <a:schemeClr val="bg2">
                  <a:lumMod val="75000"/>
                </a:schemeClr>
              </a:gs>
            </a:gsLst>
            <a:lin ang="13020000" scaled="0"/>
            <a:tileRect/>
          </a:gradFill>
          <a:ln>
            <a:noFill/>
          </a:ln>
          <a:effectLst>
            <a:outerShdw blurRad="177800" dist="114300" dir="3000000" algn="tl" rotWithShape="0">
              <a:srgbClr val="000000">
                <a:alpha val="25000"/>
              </a:srgbClr>
            </a:outerShdw>
          </a:effectLst>
        </p:spPr>
        <p:txBody>
          <a:bodyPr/>
          <a:lstStyle/>
          <a:p>
            <a:pPr lvl="0"/>
            <a:r>
              <a:rPr lang="en-US" noProof="0" smtClean="0"/>
              <a:t>Click icon to add picture</a:t>
            </a:r>
            <a:endParaRPr lang="en-US" noProof="0"/>
          </a:p>
        </p:txBody>
      </p:sp>
    </p:spTree>
    <p:extLst>
      <p:ext uri="{BB962C8B-B14F-4D97-AF65-F5344CB8AC3E}">
        <p14:creationId xmlns:p14="http://schemas.microsoft.com/office/powerpoint/2010/main" val="72831039"/>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ntent + Image on left">
    <p:spTree>
      <p:nvGrpSpPr>
        <p:cNvPr id="1" name=""/>
        <p:cNvGrpSpPr/>
        <p:nvPr/>
      </p:nvGrpSpPr>
      <p:grpSpPr>
        <a:xfrm>
          <a:off x="0" y="0"/>
          <a:ext cx="0" cy="0"/>
          <a:chOff x="0" y="0"/>
          <a:chExt cx="0" cy="0"/>
        </a:xfrm>
      </p:grpSpPr>
      <p:cxnSp>
        <p:nvCxnSpPr>
          <p:cNvPr id="6" name="Straight Connector 5"/>
          <p:cNvCxnSpPr/>
          <p:nvPr userDrawn="1"/>
        </p:nvCxnSpPr>
        <p:spPr>
          <a:xfrm>
            <a:off x="3322638" y="1431925"/>
            <a:ext cx="0" cy="4765675"/>
          </a:xfrm>
          <a:prstGeom prst="line">
            <a:avLst/>
          </a:prstGeom>
          <a:ln w="12700" cmpd="sng">
            <a:solidFill>
              <a:srgbClr val="80808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9"/>
          <p:cNvSpPr>
            <a:spLocks noGrp="1"/>
          </p:cNvSpPr>
          <p:nvPr>
            <p:ph type="body" sz="quarter" idx="10"/>
          </p:nvPr>
        </p:nvSpPr>
        <p:spPr>
          <a:xfrm>
            <a:off x="3576638" y="1371600"/>
            <a:ext cx="4795202" cy="4765040"/>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13"/>
          <p:cNvSpPr>
            <a:spLocks noGrp="1"/>
          </p:cNvSpPr>
          <p:nvPr>
            <p:ph type="pic" sz="quarter" idx="11"/>
          </p:nvPr>
        </p:nvSpPr>
        <p:spPr>
          <a:xfrm>
            <a:off x="772478" y="1783080"/>
            <a:ext cx="2549842" cy="3342005"/>
          </a:xfrm>
          <a:prstGeom prst="rect">
            <a:avLst/>
          </a:prstGeom>
          <a:gradFill flip="none" rotWithShape="1">
            <a:gsLst>
              <a:gs pos="0">
                <a:schemeClr val="bg2"/>
              </a:gs>
              <a:gs pos="100000">
                <a:schemeClr val="bg2">
                  <a:lumMod val="75000"/>
                </a:schemeClr>
              </a:gs>
            </a:gsLst>
            <a:lin ang="13020000" scaled="0"/>
            <a:tileRect/>
          </a:gradFill>
          <a:ln>
            <a:noFill/>
          </a:ln>
          <a:effectLst>
            <a:outerShdw blurRad="177800" dist="114300" dir="6000000" algn="tl" rotWithShape="0">
              <a:srgbClr val="000000">
                <a:alpha val="25000"/>
              </a:srgbClr>
            </a:outerShdw>
          </a:effectLst>
        </p:spPr>
        <p:txBody>
          <a:bodyPr/>
          <a:lstStyle/>
          <a:p>
            <a:pPr lvl="0"/>
            <a:r>
              <a:rPr lang="en-US" noProof="0" smtClean="0"/>
              <a:t>Click icon to add picture</a:t>
            </a:r>
            <a:endParaRPr lang="en-US" noProof="0" dirty="0"/>
          </a:p>
        </p:txBody>
      </p:sp>
    </p:spTree>
    <p:extLst>
      <p:ext uri="{BB962C8B-B14F-4D97-AF65-F5344CB8AC3E}">
        <p14:creationId xmlns:p14="http://schemas.microsoft.com/office/powerpoint/2010/main" val="383054652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715963"/>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95400"/>
            <a:ext cx="8077200" cy="4830763"/>
          </a:xfrm>
        </p:spPr>
        <p:txBody>
          <a:bodyPr/>
          <a:lstStyle/>
          <a:p>
            <a:pPr lvl="0"/>
            <a:r>
              <a:rPr lang="en-US" noProof="0" smtClean="0"/>
              <a:t>Click icon to add chart</a:t>
            </a:r>
            <a:endParaRPr lang="en-US" noProof="0"/>
          </a:p>
        </p:txBody>
      </p:sp>
      <p:sp>
        <p:nvSpPr>
          <p:cNvPr id="4" name="Rectangle 7"/>
          <p:cNvSpPr>
            <a:spLocks noGrp="1" noChangeArrowheads="1"/>
          </p:cNvSpPr>
          <p:nvPr>
            <p:ph type="sldNum" sz="quarter" idx="10"/>
          </p:nvPr>
        </p:nvSpPr>
        <p:spPr>
          <a:xfrm>
            <a:off x="242888" y="6324600"/>
            <a:ext cx="1905000" cy="304800"/>
          </a:xfrm>
          <a:prstGeom prst="rect">
            <a:avLst/>
          </a:prstGeom>
          <a:ln/>
        </p:spPr>
        <p:txBody>
          <a:bodyPr/>
          <a:lstStyle>
            <a:lvl1pPr>
              <a:defRPr/>
            </a:lvl1pPr>
          </a:lstStyle>
          <a:p>
            <a:pPr fontAlgn="base">
              <a:spcBef>
                <a:spcPct val="0"/>
              </a:spcBef>
              <a:spcAft>
                <a:spcPct val="0"/>
              </a:spcAft>
              <a:defRPr/>
            </a:pPr>
            <a:fld id="{CAB52DEE-2AB7-0E47-95BE-75188D0969A0}" type="slidenum">
              <a:rPr lang="en-US" sz="2400">
                <a:solidFill>
                  <a:srgbClr val="262262"/>
                </a:solidFill>
              </a:rPr>
              <a:pPr fontAlgn="base">
                <a:spcBef>
                  <a:spcPct val="0"/>
                </a:spcBef>
                <a:spcAft>
                  <a:spcPct val="0"/>
                </a:spcAft>
                <a:defRPr/>
              </a:pPr>
              <a:t>‹#›</a:t>
            </a:fld>
            <a:endParaRPr lang="en-US" sz="2400">
              <a:solidFill>
                <a:srgbClr val="262262"/>
              </a:solidFill>
            </a:endParaRPr>
          </a:p>
        </p:txBody>
      </p:sp>
    </p:spTree>
    <p:extLst>
      <p:ext uri="{BB962C8B-B14F-4D97-AF65-F5344CB8AC3E}">
        <p14:creationId xmlns:p14="http://schemas.microsoft.com/office/powerpoint/2010/main" val="668137348"/>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0"/>
            <a:ext cx="8229600" cy="612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573545EA-E78F-4912-89EB-1C31A8EC2232}" type="datetime1">
              <a:rPr lang="en-US" sz="2400">
                <a:solidFill>
                  <a:srgbClr val="262262"/>
                </a:solidFill>
              </a:rPr>
              <a:pPr fontAlgn="base">
                <a:spcBef>
                  <a:spcPct val="0"/>
                </a:spcBef>
                <a:spcAft>
                  <a:spcPct val="0"/>
                </a:spcAft>
                <a:defRPr/>
              </a:pPr>
              <a:t>8/9/2011</a:t>
            </a:fld>
            <a:endParaRPr lang="en-US" sz="2400">
              <a:solidFill>
                <a:srgbClr val="262262"/>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sz="2400">
              <a:solidFill>
                <a:srgbClr val="262262"/>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5B381F4C-0207-42A7-A5CC-23D7CB83465C}" type="slidenum">
              <a:rPr lang="en-US" sz="2400">
                <a:solidFill>
                  <a:srgbClr val="262262"/>
                </a:solidFill>
              </a:rPr>
              <a:pPr fontAlgn="base">
                <a:spcBef>
                  <a:spcPct val="0"/>
                </a:spcBef>
                <a:spcAft>
                  <a:spcPct val="0"/>
                </a:spcAft>
                <a:defRPr/>
              </a:pPr>
              <a:t>‹#›</a:t>
            </a:fld>
            <a:endParaRPr lang="en-US" sz="2400">
              <a:solidFill>
                <a:srgbClr val="262262"/>
              </a:solidFill>
            </a:endParaRPr>
          </a:p>
        </p:txBody>
      </p:sp>
    </p:spTree>
    <p:extLst>
      <p:ext uri="{BB962C8B-B14F-4D97-AF65-F5344CB8AC3E}">
        <p14:creationId xmlns:p14="http://schemas.microsoft.com/office/powerpoint/2010/main" val="18457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 doubl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srgbClr val="0083CA"/>
              </a:solidFill>
            </a:endParaRPr>
          </a:p>
        </p:txBody>
      </p:sp>
      <p:sp>
        <p:nvSpPr>
          <p:cNvPr id="7" name="Text Box 11"/>
          <p:cNvSpPr txBox="1">
            <a:spLocks noChangeArrowheads="1"/>
          </p:cNvSpPr>
          <p:nvPr/>
        </p:nvSpPr>
        <p:spPr bwMode="auto">
          <a:xfrm>
            <a:off x="367030" y="6308725"/>
            <a:ext cx="3940810"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fontAlgn="base" hangingPunct="0">
              <a:spcBef>
                <a:spcPct val="50000"/>
              </a:spcBef>
              <a:spcAft>
                <a:spcPct val="0"/>
              </a:spcAft>
              <a:defRPr/>
            </a:pPr>
            <a:r>
              <a:rPr lang="en-US" sz="1200" dirty="0" smtClean="0">
                <a:solidFill>
                  <a:srgbClr val="28A8E0"/>
                </a:solidFill>
                <a:ea typeface="ＭＳ Ｐゴシック" pitchFamily="1" charset="-128"/>
              </a:rPr>
              <a:t>NORTHWEST ENERGY EFFICIENCY ALLIANCE </a:t>
            </a:r>
          </a:p>
        </p:txBody>
      </p:sp>
      <p:pic>
        <p:nvPicPr>
          <p:cNvPr id="8" name="Picture 7" descr="strip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914400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100708_NEEA_logo_final_0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365760"/>
            <a:ext cx="220186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Grp="1" noChangeArrowheads="1"/>
          </p:cNvSpPr>
          <p:nvPr>
            <p:ph type="ctrTitle"/>
          </p:nvPr>
        </p:nvSpPr>
        <p:spPr>
          <a:xfrm>
            <a:off x="365760" y="4561840"/>
            <a:ext cx="7543800" cy="497840"/>
          </a:xfrm>
        </p:spPr>
        <p:txBody>
          <a:bodyPr lIns="91440" rIns="91440">
            <a:noAutofit/>
          </a:bodyPr>
          <a:lstStyle>
            <a:lvl1pPr>
              <a:spcBef>
                <a:spcPts val="24"/>
              </a:spcBef>
              <a:defRPr sz="3000"/>
            </a:lvl1pPr>
          </a:lstStyle>
          <a:p>
            <a:pPr lvl="0"/>
            <a:r>
              <a:rPr lang="en-US" noProof="0" smtClean="0"/>
              <a:t>Click to edit Master title style</a:t>
            </a:r>
            <a:endParaRPr lang="en-US" noProof="0" dirty="0" smtClean="0"/>
          </a:p>
        </p:txBody>
      </p:sp>
      <p:sp>
        <p:nvSpPr>
          <p:cNvPr id="11" name="Rectangle 6"/>
          <p:cNvSpPr>
            <a:spLocks noGrp="1" noChangeArrowheads="1"/>
          </p:cNvSpPr>
          <p:nvPr>
            <p:ph type="subTitle" idx="1"/>
          </p:nvPr>
        </p:nvSpPr>
        <p:spPr>
          <a:xfrm>
            <a:off x="365760" y="5105400"/>
            <a:ext cx="4206240" cy="1066800"/>
          </a:xfrm>
          <a:prstGeom prst="rect">
            <a:avLst/>
          </a:prstGeom>
          <a:noFill/>
          <a:ln>
            <a:noFill/>
          </a:ln>
        </p:spPr>
        <p:txBody>
          <a:bodyPr lIns="91440" rIns="91440" anchor="t" anchorCtr="0">
            <a:noAutofit/>
          </a:bodyPr>
          <a:lstStyle>
            <a:lvl1pPr marL="0" indent="0">
              <a:spcBef>
                <a:spcPts val="24"/>
              </a:spcBef>
              <a:buFont typeface="Arial" charset="0"/>
              <a:buNone/>
              <a:defRPr sz="2200">
                <a:ln>
                  <a:noFill/>
                </a:ln>
                <a:solidFill>
                  <a:srgbClr val="2AA9E0"/>
                </a:solidFill>
              </a:defRPr>
            </a:lvl1pPr>
          </a:lstStyle>
          <a:p>
            <a:pPr lvl="0"/>
            <a:r>
              <a:rPr lang="en-US" noProof="0" smtClean="0"/>
              <a:t>Click to edit Master subtitle style</a:t>
            </a:r>
            <a:endParaRPr lang="en-US" noProof="0" dirty="0" smtClean="0"/>
          </a:p>
        </p:txBody>
      </p:sp>
      <p:sp>
        <p:nvSpPr>
          <p:cNvPr id="3" name="Text Placeholder 2"/>
          <p:cNvSpPr>
            <a:spLocks noGrp="1"/>
          </p:cNvSpPr>
          <p:nvPr>
            <p:ph type="body" sz="quarter" idx="10"/>
          </p:nvPr>
        </p:nvSpPr>
        <p:spPr>
          <a:xfrm>
            <a:off x="4694238" y="5105400"/>
            <a:ext cx="4053522" cy="1066800"/>
          </a:xfrm>
          <a:prstGeom prst="rect">
            <a:avLst/>
          </a:prstGeom>
        </p:spPr>
        <p:txBody>
          <a:bodyPr>
            <a:normAutofit/>
          </a:bodyPr>
          <a:lstStyle>
            <a:lvl1pPr>
              <a:buNone/>
              <a:defRPr sz="2200">
                <a:solidFill>
                  <a:srgbClr val="2AA9E0"/>
                </a:solidFill>
              </a:defRPr>
            </a:lvl1pPr>
          </a:lstStyle>
          <a:p>
            <a:pPr lvl="0"/>
            <a:r>
              <a:rPr lang="en-US" smtClean="0"/>
              <a:t>Click to edit Master text styles</a:t>
            </a:r>
          </a:p>
        </p:txBody>
      </p:sp>
    </p:spTree>
    <p:extLst>
      <p:ext uri="{BB962C8B-B14F-4D97-AF65-F5344CB8AC3E}">
        <p14:creationId xmlns:p14="http://schemas.microsoft.com/office/powerpoint/2010/main" val="1781180139"/>
      </p:ext>
    </p:extLst>
  </p:cSld>
  <p:clrMapOvr>
    <a:masterClrMapping/>
  </p:clrMapOvr>
  <p:transition spd="slow">
    <p:fade/>
  </p:transition>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6BE09329-FE6E-46EA-BFF9-E7FF9B589F5E}" type="datetime1">
              <a:rPr lang="en-US" sz="2400">
                <a:solidFill>
                  <a:srgbClr val="262262"/>
                </a:solidFill>
              </a:rPr>
              <a:pPr fontAlgn="base">
                <a:spcBef>
                  <a:spcPct val="0"/>
                </a:spcBef>
                <a:spcAft>
                  <a:spcPct val="0"/>
                </a:spcAft>
                <a:defRPr/>
              </a:pPr>
              <a:t>8/9/2011</a:t>
            </a:fld>
            <a:endParaRPr lang="en-US" sz="2400">
              <a:solidFill>
                <a:srgbClr val="262262"/>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sz="2400">
              <a:solidFill>
                <a:srgbClr val="262262"/>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EAC5C7DD-04A4-4B4B-87A3-6A98E77C1EED}" type="slidenum">
              <a:rPr lang="en-US" sz="2400">
                <a:solidFill>
                  <a:srgbClr val="262262"/>
                </a:solidFill>
              </a:rPr>
              <a:pPr fontAlgn="base">
                <a:spcBef>
                  <a:spcPct val="0"/>
                </a:spcBef>
                <a:spcAft>
                  <a:spcPct val="0"/>
                </a:spcAft>
                <a:defRPr/>
              </a:pPr>
              <a:t>‹#›</a:t>
            </a:fld>
            <a:endParaRPr lang="en-US" sz="2400">
              <a:solidFill>
                <a:srgbClr val="262262"/>
              </a:solidFill>
            </a:endParaRPr>
          </a:p>
        </p:txBody>
      </p:sp>
    </p:spTree>
    <p:extLst>
      <p:ext uri="{BB962C8B-B14F-4D97-AF65-F5344CB8AC3E}">
        <p14:creationId xmlns:p14="http://schemas.microsoft.com/office/powerpoint/2010/main" val="829973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274C5352-F974-4F8B-8E59-C719369816D8}" type="datetime1">
              <a:rPr lang="en-US" sz="2400">
                <a:solidFill>
                  <a:srgbClr val="262262"/>
                </a:solidFill>
              </a:rPr>
              <a:pPr fontAlgn="base">
                <a:spcBef>
                  <a:spcPct val="0"/>
                </a:spcBef>
                <a:spcAft>
                  <a:spcPct val="0"/>
                </a:spcAft>
                <a:defRPr/>
              </a:pPr>
              <a:t>8/9/2011</a:t>
            </a:fld>
            <a:endParaRPr lang="en-US" sz="2400">
              <a:solidFill>
                <a:srgbClr val="262262"/>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en-US" sz="2400">
              <a:solidFill>
                <a:srgbClr val="262262"/>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75BEAF60-4F17-45D4-B8C5-36F69EC36D74}" type="slidenum">
              <a:rPr lang="en-US" sz="2400">
                <a:solidFill>
                  <a:srgbClr val="262262"/>
                </a:solidFill>
              </a:rPr>
              <a:pPr fontAlgn="base">
                <a:spcBef>
                  <a:spcPct val="0"/>
                </a:spcBef>
                <a:spcAft>
                  <a:spcPct val="0"/>
                </a:spcAft>
                <a:defRPr/>
              </a:pPr>
              <a:t>‹#›</a:t>
            </a:fld>
            <a:endParaRPr lang="en-US" sz="2400">
              <a:solidFill>
                <a:srgbClr val="262262"/>
              </a:solidFill>
            </a:endParaRPr>
          </a:p>
        </p:txBody>
      </p:sp>
    </p:spTree>
    <p:extLst>
      <p:ext uri="{BB962C8B-B14F-4D97-AF65-F5344CB8AC3E}">
        <p14:creationId xmlns:p14="http://schemas.microsoft.com/office/powerpoint/2010/main" val="2323611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Separat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10" descr="foto_footer.png"/>
          <p:cNvPicPr>
            <a:picLocks noChangeAspect="1"/>
          </p:cNvPicPr>
          <p:nvPr/>
        </p:nvPicPr>
        <p:blipFill>
          <a:blip r:embed="rId2"/>
          <a:srcRect/>
          <a:stretch>
            <a:fillRect/>
          </a:stretch>
        </p:blipFill>
        <p:spPr bwMode="auto">
          <a:xfrm>
            <a:off x="0" y="5613400"/>
            <a:ext cx="9144000" cy="381000"/>
          </a:xfrm>
          <a:prstGeom prst="rect">
            <a:avLst/>
          </a:prstGeom>
          <a:noFill/>
          <a:ln w="9525">
            <a:noFill/>
            <a:miter lim="800000"/>
            <a:headEnd/>
            <a:tailEnd/>
          </a:ln>
        </p:spPr>
      </p:pic>
      <p:sp>
        <p:nvSpPr>
          <p:cNvPr id="4" name="Rectangle 3"/>
          <p:cNvSpPr/>
          <p:nvPr/>
        </p:nvSpPr>
        <p:spPr>
          <a:xfrm>
            <a:off x="0" y="0"/>
            <a:ext cx="9144000" cy="5608320"/>
          </a:xfrm>
          <a:prstGeom prst="rect">
            <a:avLst/>
          </a:prstGeom>
          <a:gradFill>
            <a:gsLst>
              <a:gs pos="0">
                <a:srgbClr val="8ED934"/>
              </a:gs>
              <a:gs pos="100000">
                <a:srgbClr val="C9FF94"/>
              </a:gs>
            </a:gsLst>
          </a:gra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en-US" sz="2400">
              <a:solidFill>
                <a:srgbClr val="0083CA"/>
              </a:solidFill>
            </a:endParaRPr>
          </a:p>
        </p:txBody>
      </p:sp>
      <p:sp>
        <p:nvSpPr>
          <p:cNvPr id="7" name="Text Placeholder 6"/>
          <p:cNvSpPr>
            <a:spLocks noGrp="1"/>
          </p:cNvSpPr>
          <p:nvPr>
            <p:ph type="body" sz="quarter" idx="10"/>
          </p:nvPr>
        </p:nvSpPr>
        <p:spPr>
          <a:xfrm>
            <a:off x="381000" y="2387600"/>
            <a:ext cx="8366125" cy="1336675"/>
          </a:xfrm>
        </p:spPr>
        <p:txBody>
          <a:bodyPr anchor="ctr">
            <a:normAutofit/>
          </a:bodyPr>
          <a:lstStyle>
            <a:lvl1pPr algn="ctr">
              <a:buNone/>
              <a:defRPr sz="36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306992413"/>
      </p:ext>
    </p:extLst>
  </p:cSld>
  <p:clrMapOvr>
    <a:masterClrMapping/>
  </p:clrMapOvr>
  <p:transition spd="slow">
    <p:fade/>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3"/>
          <p:cNvSpPr>
            <a:spLocks noGrp="1"/>
          </p:cNvSpPr>
          <p:nvPr>
            <p:ph type="body" sz="quarter" idx="10"/>
          </p:nvPr>
        </p:nvSpPr>
        <p:spPr>
          <a:xfrm>
            <a:off x="457198" y="1280160"/>
            <a:ext cx="8229600" cy="47548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1963823"/>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 Vert image on 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9"/>
          <p:cNvSpPr>
            <a:spLocks noGrp="1"/>
          </p:cNvSpPr>
          <p:nvPr>
            <p:ph type="body" sz="quarter" idx="10"/>
          </p:nvPr>
        </p:nvSpPr>
        <p:spPr>
          <a:xfrm>
            <a:off x="528638" y="1371600"/>
            <a:ext cx="4937442" cy="4765040"/>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13"/>
          <p:cNvSpPr>
            <a:spLocks noGrp="1"/>
          </p:cNvSpPr>
          <p:nvPr>
            <p:ph type="pic" sz="quarter" idx="11"/>
          </p:nvPr>
        </p:nvSpPr>
        <p:spPr>
          <a:xfrm>
            <a:off x="5659438" y="1783080"/>
            <a:ext cx="2549842" cy="3342005"/>
          </a:xfrm>
          <a:prstGeom prst="rect">
            <a:avLst/>
          </a:prstGeom>
          <a:gradFill flip="none" rotWithShape="1">
            <a:gsLst>
              <a:gs pos="0">
                <a:schemeClr val="bg2"/>
              </a:gs>
              <a:gs pos="100000">
                <a:schemeClr val="bg2">
                  <a:lumMod val="75000"/>
                </a:schemeClr>
              </a:gs>
            </a:gsLst>
            <a:lin ang="13020000" scaled="0"/>
            <a:tileRect/>
          </a:gradFill>
          <a:ln>
            <a:noFill/>
          </a:ln>
          <a:effectLst>
            <a:outerShdw blurRad="177800" dist="114300" dir="3000000" algn="tl" rotWithShape="0">
              <a:srgbClr val="000000">
                <a:alpha val="25000"/>
              </a:srgbClr>
            </a:outerShdw>
          </a:effectLst>
        </p:spPr>
        <p:txBody>
          <a:bodyPr/>
          <a:lstStyle/>
          <a:p>
            <a:r>
              <a:rPr lang="en-US" smtClean="0"/>
              <a:t>Click icon to add picture</a:t>
            </a:r>
            <a:endParaRPr lang="en-US" dirty="0"/>
          </a:p>
        </p:txBody>
      </p:sp>
      <p:cxnSp>
        <p:nvCxnSpPr>
          <p:cNvPr id="12" name="Straight Connector 11"/>
          <p:cNvCxnSpPr/>
          <p:nvPr/>
        </p:nvCxnSpPr>
        <p:spPr>
          <a:xfrm>
            <a:off x="5659120" y="1371600"/>
            <a:ext cx="0" cy="4765040"/>
          </a:xfrm>
          <a:prstGeom prst="line">
            <a:avLst/>
          </a:prstGeom>
          <a:ln w="9525" cmpd="sng">
            <a:solidFill>
              <a:schemeClr val="bg2">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0778311"/>
      </p:ext>
    </p:extLst>
  </p:cSld>
  <p:clrMapOvr>
    <a:masterClrMapping/>
  </p:clrMapOvr>
  <p:transition spd="slow">
    <p:fade/>
  </p:transition>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 Hoz image on 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9"/>
          <p:cNvSpPr>
            <a:spLocks noGrp="1"/>
          </p:cNvSpPr>
          <p:nvPr>
            <p:ph type="body" sz="quarter" idx="10"/>
          </p:nvPr>
        </p:nvSpPr>
        <p:spPr>
          <a:xfrm>
            <a:off x="528638" y="1371600"/>
            <a:ext cx="4338002" cy="4765040"/>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13"/>
          <p:cNvSpPr>
            <a:spLocks noGrp="1"/>
          </p:cNvSpPr>
          <p:nvPr>
            <p:ph type="pic" sz="quarter" idx="11"/>
          </p:nvPr>
        </p:nvSpPr>
        <p:spPr>
          <a:xfrm>
            <a:off x="5039360" y="2194559"/>
            <a:ext cx="3429000" cy="2377440"/>
          </a:xfrm>
          <a:prstGeom prst="rect">
            <a:avLst/>
          </a:prstGeom>
          <a:gradFill flip="none" rotWithShape="1">
            <a:gsLst>
              <a:gs pos="0">
                <a:schemeClr val="bg2"/>
              </a:gs>
              <a:gs pos="100000">
                <a:schemeClr val="bg2">
                  <a:lumMod val="75000"/>
                </a:schemeClr>
              </a:gs>
            </a:gsLst>
            <a:lin ang="13020000" scaled="0"/>
            <a:tileRect/>
          </a:gradFill>
          <a:ln>
            <a:noFill/>
          </a:ln>
          <a:effectLst>
            <a:outerShdw blurRad="177800" dist="114300" dir="3000000" algn="tl" rotWithShape="0">
              <a:srgbClr val="000000">
                <a:alpha val="25000"/>
              </a:srgbClr>
            </a:outerShdw>
          </a:effectLst>
        </p:spPr>
        <p:txBody>
          <a:bodyPr/>
          <a:lstStyle/>
          <a:p>
            <a:r>
              <a:rPr lang="en-US" smtClean="0"/>
              <a:t>Click icon to add picture</a:t>
            </a:r>
            <a:endParaRPr lang="en-US" dirty="0"/>
          </a:p>
        </p:txBody>
      </p:sp>
      <p:cxnSp>
        <p:nvCxnSpPr>
          <p:cNvPr id="12" name="Straight Connector 11"/>
          <p:cNvCxnSpPr/>
          <p:nvPr/>
        </p:nvCxnSpPr>
        <p:spPr>
          <a:xfrm>
            <a:off x="5039360" y="1371600"/>
            <a:ext cx="0" cy="4765040"/>
          </a:xfrm>
          <a:prstGeom prst="line">
            <a:avLst/>
          </a:prstGeom>
          <a:ln w="9525" cmpd="sng">
            <a:solidFill>
              <a:schemeClr val="bg2">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526330"/>
      </p:ext>
    </p:extLst>
  </p:cSld>
  <p:clrMapOvr>
    <a:masterClrMapping/>
  </p:clrMapOvr>
  <p:transition spd="slow">
    <p:fade/>
  </p:transition>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 Vert 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9"/>
          <p:cNvSpPr>
            <a:spLocks noGrp="1"/>
          </p:cNvSpPr>
          <p:nvPr>
            <p:ph type="body" sz="quarter" idx="10"/>
          </p:nvPr>
        </p:nvSpPr>
        <p:spPr>
          <a:xfrm>
            <a:off x="3576638" y="1371600"/>
            <a:ext cx="4937442" cy="4765040"/>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13"/>
          <p:cNvSpPr>
            <a:spLocks noGrp="1"/>
          </p:cNvSpPr>
          <p:nvPr>
            <p:ph type="pic" sz="quarter" idx="11"/>
          </p:nvPr>
        </p:nvSpPr>
        <p:spPr>
          <a:xfrm>
            <a:off x="853758" y="1783080"/>
            <a:ext cx="2549842" cy="3342005"/>
          </a:xfrm>
          <a:prstGeom prst="rect">
            <a:avLst/>
          </a:prstGeom>
          <a:gradFill flip="none" rotWithShape="1">
            <a:gsLst>
              <a:gs pos="0">
                <a:schemeClr val="bg2"/>
              </a:gs>
              <a:gs pos="100000">
                <a:schemeClr val="bg2">
                  <a:lumMod val="75000"/>
                </a:schemeClr>
              </a:gs>
            </a:gsLst>
            <a:lin ang="13020000" scaled="0"/>
            <a:tileRect/>
          </a:gradFill>
          <a:ln>
            <a:noFill/>
          </a:ln>
          <a:effectLst>
            <a:outerShdw blurRad="177800" dist="114300" dir="6000000" algn="tl" rotWithShape="0">
              <a:srgbClr val="000000">
                <a:alpha val="25000"/>
              </a:srgbClr>
            </a:outerShdw>
          </a:effectLst>
        </p:spPr>
        <p:txBody>
          <a:bodyPr/>
          <a:lstStyle/>
          <a:p>
            <a:r>
              <a:rPr lang="en-US" smtClean="0"/>
              <a:t>Click icon to add picture</a:t>
            </a:r>
            <a:endParaRPr lang="en-US" dirty="0"/>
          </a:p>
        </p:txBody>
      </p:sp>
      <p:cxnSp>
        <p:nvCxnSpPr>
          <p:cNvPr id="12" name="Straight Connector 11"/>
          <p:cNvCxnSpPr/>
          <p:nvPr/>
        </p:nvCxnSpPr>
        <p:spPr>
          <a:xfrm>
            <a:off x="3403600" y="1371600"/>
            <a:ext cx="0" cy="4765040"/>
          </a:xfrm>
          <a:prstGeom prst="line">
            <a:avLst/>
          </a:prstGeom>
          <a:ln w="9525" cmpd="sng">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9441168"/>
      </p:ext>
    </p:extLst>
  </p:cSld>
  <p:clrMapOvr>
    <a:masterClrMapping/>
  </p:clrMapOvr>
  <p:transition spd="slow">
    <p:fade/>
  </p:transition>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Hoz Image on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9"/>
          <p:cNvSpPr>
            <a:spLocks noGrp="1"/>
          </p:cNvSpPr>
          <p:nvPr>
            <p:ph type="body" sz="quarter" idx="10"/>
          </p:nvPr>
        </p:nvSpPr>
        <p:spPr>
          <a:xfrm>
            <a:off x="4236720" y="1371600"/>
            <a:ext cx="4338320" cy="4765040"/>
          </a:xfrm>
          <a:prstGeom prst="rect">
            <a:avLst/>
          </a:prstGeom>
        </p:spPr>
        <p:txBody>
          <a:bodyPr/>
          <a:lstStyle>
            <a:lvl1pPr>
              <a:defRPr sz="2800"/>
            </a:lvl1pPr>
            <a:lvl2pPr>
              <a:defRPr sz="2400"/>
            </a:lvl2pPr>
            <a:lvl3pPr>
              <a:defRPr sz="20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13"/>
          <p:cNvSpPr>
            <a:spLocks noGrp="1"/>
          </p:cNvSpPr>
          <p:nvPr>
            <p:ph type="pic" sz="quarter" idx="11"/>
          </p:nvPr>
        </p:nvSpPr>
        <p:spPr>
          <a:xfrm>
            <a:off x="629920" y="2194560"/>
            <a:ext cx="3429000" cy="2377440"/>
          </a:xfrm>
          <a:prstGeom prst="rect">
            <a:avLst/>
          </a:prstGeom>
          <a:gradFill flip="none" rotWithShape="1">
            <a:gsLst>
              <a:gs pos="0">
                <a:schemeClr val="bg2"/>
              </a:gs>
              <a:gs pos="100000">
                <a:schemeClr val="bg2">
                  <a:lumMod val="75000"/>
                </a:schemeClr>
              </a:gs>
            </a:gsLst>
            <a:lin ang="13020000" scaled="0"/>
            <a:tileRect/>
          </a:gradFill>
          <a:ln>
            <a:noFill/>
          </a:ln>
          <a:effectLst>
            <a:outerShdw blurRad="177800" dist="114300" dir="6000000" algn="tl" rotWithShape="0">
              <a:srgbClr val="000000">
                <a:alpha val="25000"/>
              </a:srgbClr>
            </a:outerShdw>
          </a:effectLst>
        </p:spPr>
        <p:txBody>
          <a:bodyPr/>
          <a:lstStyle>
            <a:lvl1pPr>
              <a:buNone/>
              <a:defRPr>
                <a:ln>
                  <a:noFill/>
                </a:ln>
              </a:defRPr>
            </a:lvl1pPr>
          </a:lstStyle>
          <a:p>
            <a:r>
              <a:rPr lang="en-US" smtClean="0"/>
              <a:t>Click icon to add picture</a:t>
            </a:r>
            <a:endParaRPr lang="en-US" dirty="0"/>
          </a:p>
        </p:txBody>
      </p:sp>
      <p:cxnSp>
        <p:nvCxnSpPr>
          <p:cNvPr id="12" name="Straight Connector 11"/>
          <p:cNvCxnSpPr/>
          <p:nvPr/>
        </p:nvCxnSpPr>
        <p:spPr>
          <a:xfrm>
            <a:off x="4064000" y="1371600"/>
            <a:ext cx="0" cy="4765040"/>
          </a:xfrm>
          <a:prstGeom prst="line">
            <a:avLst/>
          </a:prstGeom>
          <a:ln w="9525" cmpd="sng">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4340822"/>
      </p:ext>
    </p:extLst>
  </p:cSld>
  <p:clrMapOvr>
    <a:masterClrMapping/>
  </p:clrMapOvr>
  <p:transition spd="slow">
    <p:fade/>
  </p:transition>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hart Placeholder 4"/>
          <p:cNvSpPr>
            <a:spLocks noGrp="1"/>
          </p:cNvSpPr>
          <p:nvPr>
            <p:ph type="chart" sz="quarter" idx="10"/>
          </p:nvPr>
        </p:nvSpPr>
        <p:spPr>
          <a:xfrm>
            <a:off x="457200" y="1280160"/>
            <a:ext cx="8229600" cy="4754880"/>
          </a:xfrm>
          <a:prstGeom prst="rect">
            <a:avLst/>
          </a:prstGeom>
        </p:spPr>
        <p:txBody>
          <a:bodyPr/>
          <a:lstStyle/>
          <a:p>
            <a:r>
              <a:rPr lang="en-US" smtClean="0"/>
              <a:t>Click icon to add chart</a:t>
            </a:r>
            <a:endParaRPr lang="en-US"/>
          </a:p>
        </p:txBody>
      </p:sp>
    </p:spTree>
    <p:extLst>
      <p:ext uri="{BB962C8B-B14F-4D97-AF65-F5344CB8AC3E}">
        <p14:creationId xmlns:p14="http://schemas.microsoft.com/office/powerpoint/2010/main" val="2128780402"/>
      </p:ext>
    </p:extLst>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 name="Picture 10" descr="foto_footer.png"/>
          <p:cNvPicPr>
            <a:picLocks noChangeAspect="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0" y="7493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eader"/>
          <p:cNvPicPr>
            <a:picLocks noChangeAspect="1" noChangeArrowheads="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0" y="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457199" y="0"/>
            <a:ext cx="8374063" cy="749300"/>
          </a:xfrm>
          <a:prstGeom prst="rect">
            <a:avLst/>
          </a:prstGeom>
        </p:spPr>
        <p:txBody>
          <a:bodyPr vert="horz" wrap="square" lIns="91440" tIns="45720" rIns="0" bIns="45720" rtlCol="0" anchor="ctr">
            <a:normAutofit/>
          </a:bodyPr>
          <a:lstStyle/>
          <a:p>
            <a:r>
              <a:rPr lang="en-US" smtClean="0"/>
              <a:t>Click to edit Master title style</a:t>
            </a:r>
            <a:endParaRPr lang="en-US" dirty="0"/>
          </a:p>
        </p:txBody>
      </p:sp>
      <p:sp>
        <p:nvSpPr>
          <p:cNvPr id="7" name="Rectangle 6"/>
          <p:cNvSpPr txBox="1">
            <a:spLocks noChangeArrowheads="1"/>
          </p:cNvSpPr>
          <p:nvPr/>
        </p:nvSpPr>
        <p:spPr bwMode="auto">
          <a:xfrm>
            <a:off x="242888" y="63246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000" kern="1200">
                <a:solidFill>
                  <a:srgbClr val="80808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pPr>
            <a:fld id="{F5F298CC-E979-B446-BB27-29E4A3C38408}" type="slidenum">
              <a:rPr lang="en-US" sz="1200" smtClean="0"/>
              <a:pPr fontAlgn="base">
                <a:spcBef>
                  <a:spcPct val="0"/>
                </a:spcBef>
                <a:spcAft>
                  <a:spcPct val="0"/>
                </a:spcAft>
              </a:pPr>
              <a:t>‹#›</a:t>
            </a:fld>
            <a:endParaRPr lang="en-US" sz="1200" dirty="0"/>
          </a:p>
        </p:txBody>
      </p:sp>
      <p:sp>
        <p:nvSpPr>
          <p:cNvPr id="4" name="TextBox 3"/>
          <p:cNvSpPr txBox="1"/>
          <p:nvPr/>
        </p:nvSpPr>
        <p:spPr>
          <a:xfrm>
            <a:off x="4003160" y="1233106"/>
            <a:ext cx="184666" cy="369332"/>
          </a:xfrm>
          <a:prstGeom prst="rect">
            <a:avLst/>
          </a:prstGeom>
          <a:noFill/>
        </p:spPr>
        <p:txBody>
          <a:bodyPr wrap="none" rtlCol="0">
            <a:spAutoFit/>
          </a:bodyPr>
          <a:lstStyle/>
          <a:p>
            <a:pPr fontAlgn="base">
              <a:spcBef>
                <a:spcPct val="0"/>
              </a:spcBef>
              <a:spcAft>
                <a:spcPct val="0"/>
              </a:spcAft>
            </a:pPr>
            <a:endParaRPr lang="en-US" sz="2400" dirty="0">
              <a:solidFill>
                <a:srgbClr val="262262"/>
              </a:solidFill>
            </a:endParaRPr>
          </a:p>
        </p:txBody>
      </p:sp>
      <p:pic>
        <p:nvPicPr>
          <p:cNvPr id="9" name="Picture 6" descr="100708_NEEA_logo_final_01.png"/>
          <p:cNvPicPr>
            <a:picLocks noChangeAspect="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8153400" y="6096000"/>
            <a:ext cx="677863"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57199" y="1280160"/>
            <a:ext cx="8229600" cy="47548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9517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ransition spd="slow">
    <p:fade/>
  </p:transition>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0" indent="0" algn="l" defTabSz="457200" rtl="0" eaLnBrk="1" latinLnBrk="0" hangingPunct="1">
        <a:spcBef>
          <a:spcPts val="0"/>
        </a:spcBef>
        <a:buClr>
          <a:schemeClr val="bg2"/>
        </a:buClr>
        <a:buSzPct val="40000"/>
        <a:buFont typeface="Wingdings" charset="2"/>
        <a:buChar char="§"/>
        <a:defRPr lang="en-US" sz="3200" kern="1200" dirty="0" smtClean="0">
          <a:solidFill>
            <a:srgbClr val="2AA9E0"/>
          </a:solidFill>
          <a:latin typeface="+mn-lt"/>
          <a:ea typeface="+mn-ea"/>
          <a:cs typeface="+mn-cs"/>
        </a:defRPr>
      </a:lvl1pPr>
      <a:lvl2pPr marL="429768" indent="-274320" algn="l" defTabSz="457200" rtl="0" eaLnBrk="1" latinLnBrk="0" hangingPunct="1">
        <a:spcBef>
          <a:spcPts val="24"/>
        </a:spcBef>
        <a:buClr>
          <a:srgbClr val="8CC646"/>
        </a:buClr>
        <a:buFont typeface="Wingdings" charset="2"/>
        <a:buChar char="§"/>
        <a:defRPr lang="en-US" sz="3000" kern="1200" dirty="0" smtClean="0">
          <a:solidFill>
            <a:schemeClr val="tx1"/>
          </a:solidFill>
          <a:latin typeface="+mn-lt"/>
          <a:ea typeface="+mn-ea"/>
          <a:cs typeface="+mn-cs"/>
        </a:defRPr>
      </a:lvl2pPr>
      <a:lvl3pPr marL="768096" indent="-274320" algn="l" defTabSz="457200" rtl="0" eaLnBrk="1" latinLnBrk="0" hangingPunct="1">
        <a:spcBef>
          <a:spcPts val="24"/>
        </a:spcBef>
        <a:buClr>
          <a:srgbClr val="8CC646"/>
        </a:buClr>
        <a:buFont typeface="Wingdings" charset="2"/>
        <a:buChar char="§"/>
        <a:defRPr lang="en-US" sz="2400" kern="1200" dirty="0" smtClean="0">
          <a:solidFill>
            <a:schemeClr val="tx1"/>
          </a:solidFill>
          <a:latin typeface="+mn-lt"/>
          <a:ea typeface="+mn-ea"/>
          <a:cs typeface="+mn-cs"/>
        </a:defRPr>
      </a:lvl3pPr>
      <a:lvl4pPr marL="1069848" indent="-274320" algn="l" defTabSz="457200" rtl="0" eaLnBrk="1" latinLnBrk="0" hangingPunct="1">
        <a:spcBef>
          <a:spcPts val="24"/>
        </a:spcBef>
        <a:buClr>
          <a:srgbClr val="8CC646"/>
        </a:buClr>
        <a:buFont typeface="Wingdings" charset="2"/>
        <a:buChar char="§"/>
        <a:defRPr lang="en-US" sz="2000" kern="1200" dirty="0" smtClean="0">
          <a:solidFill>
            <a:schemeClr val="tx1"/>
          </a:solidFill>
          <a:latin typeface="+mn-lt"/>
          <a:ea typeface="+mn-ea"/>
          <a:cs typeface="+mn-cs"/>
        </a:defRPr>
      </a:lvl4pPr>
      <a:lvl5pPr marL="1362456" indent="-274320" algn="l" defTabSz="457200" rtl="0" eaLnBrk="1" latinLnBrk="0" hangingPunct="1">
        <a:spcBef>
          <a:spcPts val="28"/>
        </a:spcBef>
        <a:buClr>
          <a:srgbClr val="8CC646"/>
        </a:buClr>
        <a:buFont typeface="Wingdings" charset="2"/>
        <a:buChar char="§"/>
        <a:defRPr lang="en-US" sz="2000" b="0" kern="1200" dirty="0" smtClean="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3" Type="http://schemas.openxmlformats.org/officeDocument/2006/relationships/tags" Target="../tags/tag151.xml"/><Relationship Id="rId18" Type="http://schemas.openxmlformats.org/officeDocument/2006/relationships/tags" Target="../tags/tag156.xml"/><Relationship Id="rId26" Type="http://schemas.openxmlformats.org/officeDocument/2006/relationships/tags" Target="../tags/tag164.xml"/><Relationship Id="rId39" Type="http://schemas.openxmlformats.org/officeDocument/2006/relationships/tags" Target="../tags/tag177.xml"/><Relationship Id="rId21" Type="http://schemas.openxmlformats.org/officeDocument/2006/relationships/tags" Target="../tags/tag159.xml"/><Relationship Id="rId34" Type="http://schemas.openxmlformats.org/officeDocument/2006/relationships/tags" Target="../tags/tag172.xml"/><Relationship Id="rId42" Type="http://schemas.openxmlformats.org/officeDocument/2006/relationships/tags" Target="../tags/tag180.xml"/><Relationship Id="rId47" Type="http://schemas.openxmlformats.org/officeDocument/2006/relationships/tags" Target="../tags/tag185.xml"/><Relationship Id="rId50" Type="http://schemas.openxmlformats.org/officeDocument/2006/relationships/tags" Target="../tags/tag188.xml"/><Relationship Id="rId55" Type="http://schemas.openxmlformats.org/officeDocument/2006/relationships/tags" Target="../tags/tag193.xml"/><Relationship Id="rId63" Type="http://schemas.openxmlformats.org/officeDocument/2006/relationships/oleObject" Target="../embeddings/Microsoft_Excel_97-2003_Worksheet2.xls"/><Relationship Id="rId7" Type="http://schemas.openxmlformats.org/officeDocument/2006/relationships/tags" Target="../tags/tag145.xml"/><Relationship Id="rId2" Type="http://schemas.openxmlformats.org/officeDocument/2006/relationships/tags" Target="../tags/tag140.xml"/><Relationship Id="rId16" Type="http://schemas.openxmlformats.org/officeDocument/2006/relationships/tags" Target="../tags/tag154.xml"/><Relationship Id="rId20" Type="http://schemas.openxmlformats.org/officeDocument/2006/relationships/tags" Target="../tags/tag158.xml"/><Relationship Id="rId29" Type="http://schemas.openxmlformats.org/officeDocument/2006/relationships/tags" Target="../tags/tag167.xml"/><Relationship Id="rId41" Type="http://schemas.openxmlformats.org/officeDocument/2006/relationships/tags" Target="../tags/tag179.xml"/><Relationship Id="rId54" Type="http://schemas.openxmlformats.org/officeDocument/2006/relationships/tags" Target="../tags/tag192.xml"/><Relationship Id="rId62" Type="http://schemas.openxmlformats.org/officeDocument/2006/relationships/oleObject" Target="../embeddings/oleObject2.bin"/><Relationship Id="rId1" Type="http://schemas.openxmlformats.org/officeDocument/2006/relationships/vmlDrawing" Target="../drawings/vmlDrawing3.vml"/><Relationship Id="rId6" Type="http://schemas.openxmlformats.org/officeDocument/2006/relationships/tags" Target="../tags/tag144.xml"/><Relationship Id="rId11" Type="http://schemas.openxmlformats.org/officeDocument/2006/relationships/tags" Target="../tags/tag149.xml"/><Relationship Id="rId24" Type="http://schemas.openxmlformats.org/officeDocument/2006/relationships/tags" Target="../tags/tag162.xml"/><Relationship Id="rId32" Type="http://schemas.openxmlformats.org/officeDocument/2006/relationships/tags" Target="../tags/tag170.xml"/><Relationship Id="rId37" Type="http://schemas.openxmlformats.org/officeDocument/2006/relationships/tags" Target="../tags/tag175.xml"/><Relationship Id="rId40" Type="http://schemas.openxmlformats.org/officeDocument/2006/relationships/tags" Target="../tags/tag178.xml"/><Relationship Id="rId45" Type="http://schemas.openxmlformats.org/officeDocument/2006/relationships/tags" Target="../tags/tag183.xml"/><Relationship Id="rId53" Type="http://schemas.openxmlformats.org/officeDocument/2006/relationships/tags" Target="../tags/tag191.xml"/><Relationship Id="rId58" Type="http://schemas.openxmlformats.org/officeDocument/2006/relationships/tags" Target="../tags/tag196.xml"/><Relationship Id="rId5" Type="http://schemas.openxmlformats.org/officeDocument/2006/relationships/tags" Target="../tags/tag143.xml"/><Relationship Id="rId15" Type="http://schemas.openxmlformats.org/officeDocument/2006/relationships/tags" Target="../tags/tag153.xml"/><Relationship Id="rId23" Type="http://schemas.openxmlformats.org/officeDocument/2006/relationships/tags" Target="../tags/tag161.xml"/><Relationship Id="rId28" Type="http://schemas.openxmlformats.org/officeDocument/2006/relationships/tags" Target="../tags/tag166.xml"/><Relationship Id="rId36" Type="http://schemas.openxmlformats.org/officeDocument/2006/relationships/tags" Target="../tags/tag174.xml"/><Relationship Id="rId49" Type="http://schemas.openxmlformats.org/officeDocument/2006/relationships/tags" Target="../tags/tag187.xml"/><Relationship Id="rId57" Type="http://schemas.openxmlformats.org/officeDocument/2006/relationships/tags" Target="../tags/tag195.xml"/><Relationship Id="rId61" Type="http://schemas.openxmlformats.org/officeDocument/2006/relationships/notesSlide" Target="../notesSlides/notesSlide15.xml"/><Relationship Id="rId10" Type="http://schemas.openxmlformats.org/officeDocument/2006/relationships/tags" Target="../tags/tag148.xml"/><Relationship Id="rId19" Type="http://schemas.openxmlformats.org/officeDocument/2006/relationships/tags" Target="../tags/tag157.xml"/><Relationship Id="rId31" Type="http://schemas.openxmlformats.org/officeDocument/2006/relationships/tags" Target="../tags/tag169.xml"/><Relationship Id="rId44" Type="http://schemas.openxmlformats.org/officeDocument/2006/relationships/tags" Target="../tags/tag182.xml"/><Relationship Id="rId52" Type="http://schemas.openxmlformats.org/officeDocument/2006/relationships/tags" Target="../tags/tag190.xml"/><Relationship Id="rId60" Type="http://schemas.openxmlformats.org/officeDocument/2006/relationships/slideLayout" Target="../slideLayouts/slideLayout15.xm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tags" Target="../tags/tag152.xml"/><Relationship Id="rId22" Type="http://schemas.openxmlformats.org/officeDocument/2006/relationships/tags" Target="../tags/tag160.xml"/><Relationship Id="rId27" Type="http://schemas.openxmlformats.org/officeDocument/2006/relationships/tags" Target="../tags/tag165.xml"/><Relationship Id="rId30" Type="http://schemas.openxmlformats.org/officeDocument/2006/relationships/tags" Target="../tags/tag168.xml"/><Relationship Id="rId35" Type="http://schemas.openxmlformats.org/officeDocument/2006/relationships/tags" Target="../tags/tag173.xml"/><Relationship Id="rId43" Type="http://schemas.openxmlformats.org/officeDocument/2006/relationships/tags" Target="../tags/tag181.xml"/><Relationship Id="rId48" Type="http://schemas.openxmlformats.org/officeDocument/2006/relationships/tags" Target="../tags/tag186.xml"/><Relationship Id="rId56" Type="http://schemas.openxmlformats.org/officeDocument/2006/relationships/tags" Target="../tags/tag194.xml"/><Relationship Id="rId64" Type="http://schemas.openxmlformats.org/officeDocument/2006/relationships/image" Target="../media/image34.png"/><Relationship Id="rId8" Type="http://schemas.openxmlformats.org/officeDocument/2006/relationships/tags" Target="../tags/tag146.xml"/><Relationship Id="rId51" Type="http://schemas.openxmlformats.org/officeDocument/2006/relationships/tags" Target="../tags/tag189.xml"/><Relationship Id="rId3" Type="http://schemas.openxmlformats.org/officeDocument/2006/relationships/tags" Target="../tags/tag141.xml"/><Relationship Id="rId12" Type="http://schemas.openxmlformats.org/officeDocument/2006/relationships/tags" Target="../tags/tag150.xml"/><Relationship Id="rId17" Type="http://schemas.openxmlformats.org/officeDocument/2006/relationships/tags" Target="../tags/tag155.xml"/><Relationship Id="rId25" Type="http://schemas.openxmlformats.org/officeDocument/2006/relationships/tags" Target="../tags/tag163.xml"/><Relationship Id="rId33" Type="http://schemas.openxmlformats.org/officeDocument/2006/relationships/tags" Target="../tags/tag171.xml"/><Relationship Id="rId38" Type="http://schemas.openxmlformats.org/officeDocument/2006/relationships/tags" Target="../tags/tag176.xml"/><Relationship Id="rId46" Type="http://schemas.openxmlformats.org/officeDocument/2006/relationships/tags" Target="../tags/tag184.xml"/><Relationship Id="rId59" Type="http://schemas.openxmlformats.org/officeDocument/2006/relationships/tags" Target="../tags/tag19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8.xml"/><Relationship Id="rId7" Type="http://schemas.openxmlformats.org/officeDocument/2006/relationships/image" Target="../media/image36.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35.wmf"/><Relationship Id="rId4" Type="http://schemas.openxmlformats.org/officeDocument/2006/relationships/oleObject" Target="../embeddings/oleObject3.bin"/><Relationship Id="rId9" Type="http://schemas.openxmlformats.org/officeDocument/2006/relationships/image" Target="../media/image37.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notesSlide" Target="../notesSlides/notesSlide30.xml"/><Relationship Id="rId5" Type="http://schemas.openxmlformats.org/officeDocument/2006/relationships/slideLayout" Target="../slideLayouts/slideLayout4.xml"/><Relationship Id="rId4" Type="http://schemas.openxmlformats.org/officeDocument/2006/relationships/tags" Target="../tags/tag20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tags" Target="../tags/tag213.xml"/><Relationship Id="rId18" Type="http://schemas.openxmlformats.org/officeDocument/2006/relationships/tags" Target="../tags/tag218.xml"/><Relationship Id="rId26" Type="http://schemas.openxmlformats.org/officeDocument/2006/relationships/tags" Target="../tags/tag226.xml"/><Relationship Id="rId3" Type="http://schemas.openxmlformats.org/officeDocument/2006/relationships/tags" Target="../tags/tag203.xml"/><Relationship Id="rId21" Type="http://schemas.openxmlformats.org/officeDocument/2006/relationships/tags" Target="../tags/tag221.xml"/><Relationship Id="rId7" Type="http://schemas.openxmlformats.org/officeDocument/2006/relationships/tags" Target="../tags/tag207.xml"/><Relationship Id="rId12" Type="http://schemas.openxmlformats.org/officeDocument/2006/relationships/tags" Target="../tags/tag212.xml"/><Relationship Id="rId17" Type="http://schemas.openxmlformats.org/officeDocument/2006/relationships/tags" Target="../tags/tag217.xml"/><Relationship Id="rId25" Type="http://schemas.openxmlformats.org/officeDocument/2006/relationships/tags" Target="../tags/tag225.xml"/><Relationship Id="rId2" Type="http://schemas.openxmlformats.org/officeDocument/2006/relationships/tags" Target="../tags/tag202.xml"/><Relationship Id="rId16" Type="http://schemas.openxmlformats.org/officeDocument/2006/relationships/tags" Target="../tags/tag216.xml"/><Relationship Id="rId20" Type="http://schemas.openxmlformats.org/officeDocument/2006/relationships/tags" Target="../tags/tag220.xml"/><Relationship Id="rId29" Type="http://schemas.openxmlformats.org/officeDocument/2006/relationships/oleObject" Target="../embeddings/oleObject6.bin"/><Relationship Id="rId1" Type="http://schemas.openxmlformats.org/officeDocument/2006/relationships/vmlDrawing" Target="../drawings/vmlDrawing5.vml"/><Relationship Id="rId6" Type="http://schemas.openxmlformats.org/officeDocument/2006/relationships/tags" Target="../tags/tag206.xml"/><Relationship Id="rId11" Type="http://schemas.openxmlformats.org/officeDocument/2006/relationships/tags" Target="../tags/tag211.xml"/><Relationship Id="rId24" Type="http://schemas.openxmlformats.org/officeDocument/2006/relationships/tags" Target="../tags/tag224.xml"/><Relationship Id="rId5" Type="http://schemas.openxmlformats.org/officeDocument/2006/relationships/tags" Target="../tags/tag205.xml"/><Relationship Id="rId15" Type="http://schemas.openxmlformats.org/officeDocument/2006/relationships/tags" Target="../tags/tag215.xml"/><Relationship Id="rId23" Type="http://schemas.openxmlformats.org/officeDocument/2006/relationships/tags" Target="../tags/tag223.xml"/><Relationship Id="rId28" Type="http://schemas.openxmlformats.org/officeDocument/2006/relationships/notesSlide" Target="../notesSlides/notesSlide35.xml"/><Relationship Id="rId10" Type="http://schemas.openxmlformats.org/officeDocument/2006/relationships/tags" Target="../tags/tag210.xml"/><Relationship Id="rId19" Type="http://schemas.openxmlformats.org/officeDocument/2006/relationships/tags" Target="../tags/tag219.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tags" Target="../tags/tag214.xml"/><Relationship Id="rId22" Type="http://schemas.openxmlformats.org/officeDocument/2006/relationships/tags" Target="../tags/tag222.xml"/><Relationship Id="rId27" Type="http://schemas.openxmlformats.org/officeDocument/2006/relationships/slideLayout" Target="../slideLayouts/slideLayout13.xml"/><Relationship Id="rId30" Type="http://schemas.openxmlformats.org/officeDocument/2006/relationships/image" Target="../media/image49.emf"/></Relationships>
</file>

<file path=ppt/slides/_rels/slide3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Microsoft_Excel_97-2003_Worksheet1.xls"/></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3" Type="http://schemas.openxmlformats.org/officeDocument/2006/relationships/tags" Target="../tags/tag238.xml"/><Relationship Id="rId18" Type="http://schemas.openxmlformats.org/officeDocument/2006/relationships/tags" Target="../tags/tag243.xml"/><Relationship Id="rId26" Type="http://schemas.openxmlformats.org/officeDocument/2006/relationships/tags" Target="../tags/tag251.xml"/><Relationship Id="rId39" Type="http://schemas.openxmlformats.org/officeDocument/2006/relationships/tags" Target="../tags/tag264.xml"/><Relationship Id="rId21" Type="http://schemas.openxmlformats.org/officeDocument/2006/relationships/tags" Target="../tags/tag246.xml"/><Relationship Id="rId34" Type="http://schemas.openxmlformats.org/officeDocument/2006/relationships/tags" Target="../tags/tag259.xml"/><Relationship Id="rId42" Type="http://schemas.openxmlformats.org/officeDocument/2006/relationships/tags" Target="../tags/tag267.xml"/><Relationship Id="rId47" Type="http://schemas.openxmlformats.org/officeDocument/2006/relationships/tags" Target="../tags/tag272.xml"/><Relationship Id="rId50" Type="http://schemas.openxmlformats.org/officeDocument/2006/relationships/tags" Target="../tags/tag275.xml"/><Relationship Id="rId55" Type="http://schemas.openxmlformats.org/officeDocument/2006/relationships/tags" Target="../tags/tag280.xml"/><Relationship Id="rId63" Type="http://schemas.openxmlformats.org/officeDocument/2006/relationships/oleObject" Target="../embeddings/Microsoft_Excel_97-2003_Worksheet3.xls"/><Relationship Id="rId7" Type="http://schemas.openxmlformats.org/officeDocument/2006/relationships/tags" Target="../tags/tag232.xml"/><Relationship Id="rId2" Type="http://schemas.openxmlformats.org/officeDocument/2006/relationships/tags" Target="../tags/tag227.xml"/><Relationship Id="rId16" Type="http://schemas.openxmlformats.org/officeDocument/2006/relationships/tags" Target="../tags/tag241.xml"/><Relationship Id="rId20" Type="http://schemas.openxmlformats.org/officeDocument/2006/relationships/tags" Target="../tags/tag245.xml"/><Relationship Id="rId29" Type="http://schemas.openxmlformats.org/officeDocument/2006/relationships/tags" Target="../tags/tag254.xml"/><Relationship Id="rId41" Type="http://schemas.openxmlformats.org/officeDocument/2006/relationships/tags" Target="../tags/tag266.xml"/><Relationship Id="rId54" Type="http://schemas.openxmlformats.org/officeDocument/2006/relationships/tags" Target="../tags/tag279.xml"/><Relationship Id="rId62" Type="http://schemas.openxmlformats.org/officeDocument/2006/relationships/oleObject" Target="../embeddings/oleObject7.bin"/><Relationship Id="rId1" Type="http://schemas.openxmlformats.org/officeDocument/2006/relationships/vmlDrawing" Target="../drawings/vmlDrawing6.vml"/><Relationship Id="rId6" Type="http://schemas.openxmlformats.org/officeDocument/2006/relationships/tags" Target="../tags/tag231.xml"/><Relationship Id="rId11" Type="http://schemas.openxmlformats.org/officeDocument/2006/relationships/tags" Target="../tags/tag236.xml"/><Relationship Id="rId24" Type="http://schemas.openxmlformats.org/officeDocument/2006/relationships/tags" Target="../tags/tag249.xml"/><Relationship Id="rId32" Type="http://schemas.openxmlformats.org/officeDocument/2006/relationships/tags" Target="../tags/tag257.xml"/><Relationship Id="rId37" Type="http://schemas.openxmlformats.org/officeDocument/2006/relationships/tags" Target="../tags/tag262.xml"/><Relationship Id="rId40" Type="http://schemas.openxmlformats.org/officeDocument/2006/relationships/tags" Target="../tags/tag265.xml"/><Relationship Id="rId45" Type="http://schemas.openxmlformats.org/officeDocument/2006/relationships/tags" Target="../tags/tag270.xml"/><Relationship Id="rId53" Type="http://schemas.openxmlformats.org/officeDocument/2006/relationships/tags" Target="../tags/tag278.xml"/><Relationship Id="rId58" Type="http://schemas.openxmlformats.org/officeDocument/2006/relationships/tags" Target="../tags/tag283.xml"/><Relationship Id="rId5" Type="http://schemas.openxmlformats.org/officeDocument/2006/relationships/tags" Target="../tags/tag230.xml"/><Relationship Id="rId15" Type="http://schemas.openxmlformats.org/officeDocument/2006/relationships/tags" Target="../tags/tag240.xml"/><Relationship Id="rId23" Type="http://schemas.openxmlformats.org/officeDocument/2006/relationships/tags" Target="../tags/tag248.xml"/><Relationship Id="rId28" Type="http://schemas.openxmlformats.org/officeDocument/2006/relationships/tags" Target="../tags/tag253.xml"/><Relationship Id="rId36" Type="http://schemas.openxmlformats.org/officeDocument/2006/relationships/tags" Target="../tags/tag261.xml"/><Relationship Id="rId49" Type="http://schemas.openxmlformats.org/officeDocument/2006/relationships/tags" Target="../tags/tag274.xml"/><Relationship Id="rId57" Type="http://schemas.openxmlformats.org/officeDocument/2006/relationships/tags" Target="../tags/tag282.xml"/><Relationship Id="rId61" Type="http://schemas.openxmlformats.org/officeDocument/2006/relationships/notesSlide" Target="../notesSlides/notesSlide44.xml"/><Relationship Id="rId10" Type="http://schemas.openxmlformats.org/officeDocument/2006/relationships/tags" Target="../tags/tag235.xml"/><Relationship Id="rId19" Type="http://schemas.openxmlformats.org/officeDocument/2006/relationships/tags" Target="../tags/tag244.xml"/><Relationship Id="rId31" Type="http://schemas.openxmlformats.org/officeDocument/2006/relationships/tags" Target="../tags/tag256.xml"/><Relationship Id="rId44" Type="http://schemas.openxmlformats.org/officeDocument/2006/relationships/tags" Target="../tags/tag269.xml"/><Relationship Id="rId52" Type="http://schemas.openxmlformats.org/officeDocument/2006/relationships/tags" Target="../tags/tag277.xml"/><Relationship Id="rId60" Type="http://schemas.openxmlformats.org/officeDocument/2006/relationships/slideLayout" Target="../slideLayouts/slideLayout15.xml"/><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tags" Target="../tags/tag239.xml"/><Relationship Id="rId22" Type="http://schemas.openxmlformats.org/officeDocument/2006/relationships/tags" Target="../tags/tag247.xml"/><Relationship Id="rId27" Type="http://schemas.openxmlformats.org/officeDocument/2006/relationships/tags" Target="../tags/tag252.xml"/><Relationship Id="rId30" Type="http://schemas.openxmlformats.org/officeDocument/2006/relationships/tags" Target="../tags/tag255.xml"/><Relationship Id="rId35" Type="http://schemas.openxmlformats.org/officeDocument/2006/relationships/tags" Target="../tags/tag260.xml"/><Relationship Id="rId43" Type="http://schemas.openxmlformats.org/officeDocument/2006/relationships/tags" Target="../tags/tag268.xml"/><Relationship Id="rId48" Type="http://schemas.openxmlformats.org/officeDocument/2006/relationships/tags" Target="../tags/tag273.xml"/><Relationship Id="rId56" Type="http://schemas.openxmlformats.org/officeDocument/2006/relationships/tags" Target="../tags/tag281.xml"/><Relationship Id="rId64" Type="http://schemas.openxmlformats.org/officeDocument/2006/relationships/image" Target="../media/image34.png"/><Relationship Id="rId8" Type="http://schemas.openxmlformats.org/officeDocument/2006/relationships/tags" Target="../tags/tag233.xml"/><Relationship Id="rId51" Type="http://schemas.openxmlformats.org/officeDocument/2006/relationships/tags" Target="../tags/tag276.xml"/><Relationship Id="rId3" Type="http://schemas.openxmlformats.org/officeDocument/2006/relationships/tags" Target="../tags/tag228.xml"/><Relationship Id="rId12" Type="http://schemas.openxmlformats.org/officeDocument/2006/relationships/tags" Target="../tags/tag237.xml"/><Relationship Id="rId17" Type="http://schemas.openxmlformats.org/officeDocument/2006/relationships/tags" Target="../tags/tag242.xml"/><Relationship Id="rId25" Type="http://schemas.openxmlformats.org/officeDocument/2006/relationships/tags" Target="../tags/tag250.xml"/><Relationship Id="rId33" Type="http://schemas.openxmlformats.org/officeDocument/2006/relationships/tags" Target="../tags/tag258.xml"/><Relationship Id="rId38" Type="http://schemas.openxmlformats.org/officeDocument/2006/relationships/tags" Target="../tags/tag263.xml"/><Relationship Id="rId46" Type="http://schemas.openxmlformats.org/officeDocument/2006/relationships/tags" Target="../tags/tag271.xml"/><Relationship Id="rId59" Type="http://schemas.openxmlformats.org/officeDocument/2006/relationships/tags" Target="../tags/tag284.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47.xml"/><Relationship Id="rId7" Type="http://schemas.openxmlformats.org/officeDocument/2006/relationships/image" Target="../media/image36.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9.bin"/><Relationship Id="rId5" Type="http://schemas.openxmlformats.org/officeDocument/2006/relationships/image" Target="../media/image35.wmf"/><Relationship Id="rId4" Type="http://schemas.openxmlformats.org/officeDocument/2006/relationships/oleObject" Target="../embeddings/oleObject8.bin"/><Relationship Id="rId9" Type="http://schemas.openxmlformats.org/officeDocument/2006/relationships/image" Target="../media/image37.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jpe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22.png"/><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8.png"/><Relationship Id="rId7" Type="http://schemas.openxmlformats.org/officeDocument/2006/relationships/diagramColors" Target="../diagrams/colors1.xml"/><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60.emf"/></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3.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9.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70.xml.rels><?xml version="1.0" encoding="UTF-8" standalone="yes"?>
<Relationships xmlns="http://schemas.openxmlformats.org/package/2006/relationships"><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notesSlide" Target="../notesSlides/notesSlide70.xml"/><Relationship Id="rId5" Type="http://schemas.openxmlformats.org/officeDocument/2006/relationships/slideLayout" Target="../slideLayouts/slideLayout4.xml"/><Relationship Id="rId4" Type="http://schemas.openxmlformats.org/officeDocument/2006/relationships/tags" Target="../tags/tag28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6.xml"/><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8" Type="http://schemas.openxmlformats.org/officeDocument/2006/relationships/tags" Target="../tags/tag295.xml"/><Relationship Id="rId13" Type="http://schemas.openxmlformats.org/officeDocument/2006/relationships/tags" Target="../tags/tag300.xml"/><Relationship Id="rId18" Type="http://schemas.openxmlformats.org/officeDocument/2006/relationships/image" Target="../media/image29.emf"/><Relationship Id="rId3" Type="http://schemas.openxmlformats.org/officeDocument/2006/relationships/tags" Target="../tags/tag290.xml"/><Relationship Id="rId7" Type="http://schemas.openxmlformats.org/officeDocument/2006/relationships/tags" Target="../tags/tag294.xml"/><Relationship Id="rId12" Type="http://schemas.openxmlformats.org/officeDocument/2006/relationships/tags" Target="../tags/tag299.xml"/><Relationship Id="rId17" Type="http://schemas.openxmlformats.org/officeDocument/2006/relationships/oleObject" Target="../embeddings/oleObject11.bin"/><Relationship Id="rId2" Type="http://schemas.openxmlformats.org/officeDocument/2006/relationships/tags" Target="../tags/tag289.xml"/><Relationship Id="rId16" Type="http://schemas.openxmlformats.org/officeDocument/2006/relationships/notesSlide" Target="../notesSlides/notesSlide78.xml"/><Relationship Id="rId1" Type="http://schemas.openxmlformats.org/officeDocument/2006/relationships/vmlDrawing" Target="../drawings/vmlDrawing8.vml"/><Relationship Id="rId6" Type="http://schemas.openxmlformats.org/officeDocument/2006/relationships/tags" Target="../tags/tag293.xml"/><Relationship Id="rId11" Type="http://schemas.openxmlformats.org/officeDocument/2006/relationships/tags" Target="../tags/tag298.xml"/><Relationship Id="rId5" Type="http://schemas.openxmlformats.org/officeDocument/2006/relationships/tags" Target="../tags/tag292.xml"/><Relationship Id="rId15" Type="http://schemas.openxmlformats.org/officeDocument/2006/relationships/slideLayout" Target="../slideLayouts/slideLayout15.xml"/><Relationship Id="rId10" Type="http://schemas.openxmlformats.org/officeDocument/2006/relationships/tags" Target="../tags/tag297.xml"/><Relationship Id="rId19" Type="http://schemas.openxmlformats.org/officeDocument/2006/relationships/image" Target="../media/image64.wmf"/><Relationship Id="rId4" Type="http://schemas.openxmlformats.org/officeDocument/2006/relationships/tags" Target="../tags/tag291.xml"/><Relationship Id="rId9" Type="http://schemas.openxmlformats.org/officeDocument/2006/relationships/tags" Target="../tags/tag296.xml"/><Relationship Id="rId14" Type="http://schemas.openxmlformats.org/officeDocument/2006/relationships/tags" Target="../tags/tag301.xml"/></Relationships>
</file>

<file path=ppt/slides/_rels/slide79.xml.rels><?xml version="1.0" encoding="UTF-8" standalone="yes"?>
<Relationships xmlns="http://schemas.openxmlformats.org/package/2006/relationships"><Relationship Id="rId8" Type="http://schemas.openxmlformats.org/officeDocument/2006/relationships/tags" Target="../tags/tag308.xml"/><Relationship Id="rId13" Type="http://schemas.openxmlformats.org/officeDocument/2006/relationships/tags" Target="../tags/tag313.xml"/><Relationship Id="rId18" Type="http://schemas.openxmlformats.org/officeDocument/2006/relationships/notesSlide" Target="../notesSlides/notesSlide79.xml"/><Relationship Id="rId3" Type="http://schemas.openxmlformats.org/officeDocument/2006/relationships/tags" Target="../tags/tag303.xml"/><Relationship Id="rId21" Type="http://schemas.openxmlformats.org/officeDocument/2006/relationships/image" Target="../media/image65.emf"/><Relationship Id="rId7" Type="http://schemas.openxmlformats.org/officeDocument/2006/relationships/tags" Target="../tags/tag307.xml"/><Relationship Id="rId12" Type="http://schemas.openxmlformats.org/officeDocument/2006/relationships/tags" Target="../tags/tag312.xml"/><Relationship Id="rId17" Type="http://schemas.openxmlformats.org/officeDocument/2006/relationships/slideLayout" Target="../slideLayouts/slideLayout15.xml"/><Relationship Id="rId2" Type="http://schemas.openxmlformats.org/officeDocument/2006/relationships/tags" Target="../tags/tag302.xml"/><Relationship Id="rId16" Type="http://schemas.openxmlformats.org/officeDocument/2006/relationships/tags" Target="../tags/tag316.xml"/><Relationship Id="rId20" Type="http://schemas.openxmlformats.org/officeDocument/2006/relationships/image" Target="../media/image29.emf"/><Relationship Id="rId1" Type="http://schemas.openxmlformats.org/officeDocument/2006/relationships/vmlDrawing" Target="../drawings/vmlDrawing9.vml"/><Relationship Id="rId6" Type="http://schemas.openxmlformats.org/officeDocument/2006/relationships/tags" Target="../tags/tag306.xml"/><Relationship Id="rId11" Type="http://schemas.openxmlformats.org/officeDocument/2006/relationships/tags" Target="../tags/tag311.xml"/><Relationship Id="rId5" Type="http://schemas.openxmlformats.org/officeDocument/2006/relationships/tags" Target="../tags/tag305.xml"/><Relationship Id="rId15" Type="http://schemas.openxmlformats.org/officeDocument/2006/relationships/tags" Target="../tags/tag315.xml"/><Relationship Id="rId23" Type="http://schemas.openxmlformats.org/officeDocument/2006/relationships/image" Target="../media/image67.wmf"/><Relationship Id="rId10" Type="http://schemas.openxmlformats.org/officeDocument/2006/relationships/tags" Target="../tags/tag310.xml"/><Relationship Id="rId19" Type="http://schemas.openxmlformats.org/officeDocument/2006/relationships/oleObject" Target="../embeddings/oleObject12.bin"/><Relationship Id="rId4" Type="http://schemas.openxmlformats.org/officeDocument/2006/relationships/tags" Target="../tags/tag304.xml"/><Relationship Id="rId9" Type="http://schemas.openxmlformats.org/officeDocument/2006/relationships/tags" Target="../tags/tag309.xml"/><Relationship Id="rId14" Type="http://schemas.openxmlformats.org/officeDocument/2006/relationships/tags" Target="../tags/tag314.xml"/><Relationship Id="rId22" Type="http://schemas.openxmlformats.org/officeDocument/2006/relationships/image" Target="../media/image66.wmf"/></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13" Type="http://schemas.openxmlformats.org/officeDocument/2006/relationships/tags" Target="../tags/tag328.xml"/><Relationship Id="rId18" Type="http://schemas.openxmlformats.org/officeDocument/2006/relationships/tags" Target="../tags/tag333.xml"/><Relationship Id="rId26" Type="http://schemas.openxmlformats.org/officeDocument/2006/relationships/tags" Target="../tags/tag341.xml"/><Relationship Id="rId39" Type="http://schemas.openxmlformats.org/officeDocument/2006/relationships/tags" Target="../tags/tag354.xml"/><Relationship Id="rId21" Type="http://schemas.openxmlformats.org/officeDocument/2006/relationships/tags" Target="../tags/tag336.xml"/><Relationship Id="rId34" Type="http://schemas.openxmlformats.org/officeDocument/2006/relationships/tags" Target="../tags/tag349.xml"/><Relationship Id="rId42" Type="http://schemas.openxmlformats.org/officeDocument/2006/relationships/tags" Target="../tags/tag357.xml"/><Relationship Id="rId47" Type="http://schemas.openxmlformats.org/officeDocument/2006/relationships/tags" Target="../tags/tag362.xml"/><Relationship Id="rId50" Type="http://schemas.openxmlformats.org/officeDocument/2006/relationships/tags" Target="../tags/tag365.xml"/><Relationship Id="rId55" Type="http://schemas.openxmlformats.org/officeDocument/2006/relationships/tags" Target="../tags/tag370.xml"/><Relationship Id="rId63" Type="http://schemas.openxmlformats.org/officeDocument/2006/relationships/oleObject" Target="../embeddings/Microsoft_Excel_97-2003_Worksheet4.xls"/><Relationship Id="rId7" Type="http://schemas.openxmlformats.org/officeDocument/2006/relationships/tags" Target="../tags/tag322.xml"/><Relationship Id="rId2" Type="http://schemas.openxmlformats.org/officeDocument/2006/relationships/tags" Target="../tags/tag317.xml"/><Relationship Id="rId16" Type="http://schemas.openxmlformats.org/officeDocument/2006/relationships/tags" Target="../tags/tag331.xml"/><Relationship Id="rId20" Type="http://schemas.openxmlformats.org/officeDocument/2006/relationships/tags" Target="../tags/tag335.xml"/><Relationship Id="rId29" Type="http://schemas.openxmlformats.org/officeDocument/2006/relationships/tags" Target="../tags/tag344.xml"/><Relationship Id="rId41" Type="http://schemas.openxmlformats.org/officeDocument/2006/relationships/tags" Target="../tags/tag356.xml"/><Relationship Id="rId54" Type="http://schemas.openxmlformats.org/officeDocument/2006/relationships/tags" Target="../tags/tag369.xml"/><Relationship Id="rId62" Type="http://schemas.openxmlformats.org/officeDocument/2006/relationships/oleObject" Target="../embeddings/oleObject13.bin"/><Relationship Id="rId1" Type="http://schemas.openxmlformats.org/officeDocument/2006/relationships/vmlDrawing" Target="../drawings/vmlDrawing10.vml"/><Relationship Id="rId6" Type="http://schemas.openxmlformats.org/officeDocument/2006/relationships/tags" Target="../tags/tag321.xml"/><Relationship Id="rId11" Type="http://schemas.openxmlformats.org/officeDocument/2006/relationships/tags" Target="../tags/tag326.xml"/><Relationship Id="rId24" Type="http://schemas.openxmlformats.org/officeDocument/2006/relationships/tags" Target="../tags/tag339.xml"/><Relationship Id="rId32" Type="http://schemas.openxmlformats.org/officeDocument/2006/relationships/tags" Target="../tags/tag347.xml"/><Relationship Id="rId37" Type="http://schemas.openxmlformats.org/officeDocument/2006/relationships/tags" Target="../tags/tag352.xml"/><Relationship Id="rId40" Type="http://schemas.openxmlformats.org/officeDocument/2006/relationships/tags" Target="../tags/tag355.xml"/><Relationship Id="rId45" Type="http://schemas.openxmlformats.org/officeDocument/2006/relationships/tags" Target="../tags/tag360.xml"/><Relationship Id="rId53" Type="http://schemas.openxmlformats.org/officeDocument/2006/relationships/tags" Target="../tags/tag368.xml"/><Relationship Id="rId58" Type="http://schemas.openxmlformats.org/officeDocument/2006/relationships/tags" Target="../tags/tag373.xml"/><Relationship Id="rId5" Type="http://schemas.openxmlformats.org/officeDocument/2006/relationships/tags" Target="../tags/tag320.xml"/><Relationship Id="rId15" Type="http://schemas.openxmlformats.org/officeDocument/2006/relationships/tags" Target="../tags/tag330.xml"/><Relationship Id="rId23" Type="http://schemas.openxmlformats.org/officeDocument/2006/relationships/tags" Target="../tags/tag338.xml"/><Relationship Id="rId28" Type="http://schemas.openxmlformats.org/officeDocument/2006/relationships/tags" Target="../tags/tag343.xml"/><Relationship Id="rId36" Type="http://schemas.openxmlformats.org/officeDocument/2006/relationships/tags" Target="../tags/tag351.xml"/><Relationship Id="rId49" Type="http://schemas.openxmlformats.org/officeDocument/2006/relationships/tags" Target="../tags/tag364.xml"/><Relationship Id="rId57" Type="http://schemas.openxmlformats.org/officeDocument/2006/relationships/tags" Target="../tags/tag372.xml"/><Relationship Id="rId61" Type="http://schemas.openxmlformats.org/officeDocument/2006/relationships/notesSlide" Target="../notesSlides/notesSlide81.xml"/><Relationship Id="rId10" Type="http://schemas.openxmlformats.org/officeDocument/2006/relationships/tags" Target="../tags/tag325.xml"/><Relationship Id="rId19" Type="http://schemas.openxmlformats.org/officeDocument/2006/relationships/tags" Target="../tags/tag334.xml"/><Relationship Id="rId31" Type="http://schemas.openxmlformats.org/officeDocument/2006/relationships/tags" Target="../tags/tag346.xml"/><Relationship Id="rId44" Type="http://schemas.openxmlformats.org/officeDocument/2006/relationships/tags" Target="../tags/tag359.xml"/><Relationship Id="rId52" Type="http://schemas.openxmlformats.org/officeDocument/2006/relationships/tags" Target="../tags/tag367.xml"/><Relationship Id="rId60" Type="http://schemas.openxmlformats.org/officeDocument/2006/relationships/slideLayout" Target="../slideLayouts/slideLayout15.xml"/><Relationship Id="rId4" Type="http://schemas.openxmlformats.org/officeDocument/2006/relationships/tags" Target="../tags/tag319.xml"/><Relationship Id="rId9" Type="http://schemas.openxmlformats.org/officeDocument/2006/relationships/tags" Target="../tags/tag324.xml"/><Relationship Id="rId14" Type="http://schemas.openxmlformats.org/officeDocument/2006/relationships/tags" Target="../tags/tag329.xml"/><Relationship Id="rId22" Type="http://schemas.openxmlformats.org/officeDocument/2006/relationships/tags" Target="../tags/tag337.xml"/><Relationship Id="rId27" Type="http://schemas.openxmlformats.org/officeDocument/2006/relationships/tags" Target="../tags/tag342.xml"/><Relationship Id="rId30" Type="http://schemas.openxmlformats.org/officeDocument/2006/relationships/tags" Target="../tags/tag345.xml"/><Relationship Id="rId35" Type="http://schemas.openxmlformats.org/officeDocument/2006/relationships/tags" Target="../tags/tag350.xml"/><Relationship Id="rId43" Type="http://schemas.openxmlformats.org/officeDocument/2006/relationships/tags" Target="../tags/tag358.xml"/><Relationship Id="rId48" Type="http://schemas.openxmlformats.org/officeDocument/2006/relationships/tags" Target="../tags/tag363.xml"/><Relationship Id="rId56" Type="http://schemas.openxmlformats.org/officeDocument/2006/relationships/tags" Target="../tags/tag371.xml"/><Relationship Id="rId64" Type="http://schemas.openxmlformats.org/officeDocument/2006/relationships/image" Target="../media/image34.png"/><Relationship Id="rId8" Type="http://schemas.openxmlformats.org/officeDocument/2006/relationships/tags" Target="../tags/tag323.xml"/><Relationship Id="rId51" Type="http://schemas.openxmlformats.org/officeDocument/2006/relationships/tags" Target="../tags/tag366.xml"/><Relationship Id="rId3" Type="http://schemas.openxmlformats.org/officeDocument/2006/relationships/tags" Target="../tags/tag318.xml"/><Relationship Id="rId12" Type="http://schemas.openxmlformats.org/officeDocument/2006/relationships/tags" Target="../tags/tag327.xml"/><Relationship Id="rId17" Type="http://schemas.openxmlformats.org/officeDocument/2006/relationships/tags" Target="../tags/tag332.xml"/><Relationship Id="rId25" Type="http://schemas.openxmlformats.org/officeDocument/2006/relationships/tags" Target="../tags/tag340.xml"/><Relationship Id="rId33" Type="http://schemas.openxmlformats.org/officeDocument/2006/relationships/tags" Target="../tags/tag348.xml"/><Relationship Id="rId38" Type="http://schemas.openxmlformats.org/officeDocument/2006/relationships/tags" Target="../tags/tag353.xml"/><Relationship Id="rId46" Type="http://schemas.openxmlformats.org/officeDocument/2006/relationships/tags" Target="../tags/tag361.xml"/><Relationship Id="rId59" Type="http://schemas.openxmlformats.org/officeDocument/2006/relationships/tags" Target="../tags/tag374.xml"/></Relationships>
</file>

<file path=ppt/slides/_rels/slide82.xml.rels><?xml version="1.0" encoding="UTF-8" standalone="yes"?>
<Relationships xmlns="http://schemas.openxmlformats.org/package/2006/relationships"><Relationship Id="rId26" Type="http://schemas.openxmlformats.org/officeDocument/2006/relationships/tags" Target="../tags/tag399.xml"/><Relationship Id="rId117" Type="http://schemas.openxmlformats.org/officeDocument/2006/relationships/tags" Target="../tags/tag490.xml"/><Relationship Id="rId21" Type="http://schemas.openxmlformats.org/officeDocument/2006/relationships/tags" Target="../tags/tag394.xml"/><Relationship Id="rId42" Type="http://schemas.openxmlformats.org/officeDocument/2006/relationships/tags" Target="../tags/tag415.xml"/><Relationship Id="rId47" Type="http://schemas.openxmlformats.org/officeDocument/2006/relationships/tags" Target="../tags/tag420.xml"/><Relationship Id="rId63" Type="http://schemas.openxmlformats.org/officeDocument/2006/relationships/tags" Target="../tags/tag436.xml"/><Relationship Id="rId68" Type="http://schemas.openxmlformats.org/officeDocument/2006/relationships/tags" Target="../tags/tag441.xml"/><Relationship Id="rId84" Type="http://schemas.openxmlformats.org/officeDocument/2006/relationships/tags" Target="../tags/tag457.xml"/><Relationship Id="rId89" Type="http://schemas.openxmlformats.org/officeDocument/2006/relationships/tags" Target="../tags/tag462.xml"/><Relationship Id="rId112" Type="http://schemas.openxmlformats.org/officeDocument/2006/relationships/tags" Target="../tags/tag485.xml"/><Relationship Id="rId133" Type="http://schemas.openxmlformats.org/officeDocument/2006/relationships/tags" Target="../tags/tag506.xml"/><Relationship Id="rId138" Type="http://schemas.openxmlformats.org/officeDocument/2006/relationships/tags" Target="../tags/tag511.xml"/><Relationship Id="rId16" Type="http://schemas.openxmlformats.org/officeDocument/2006/relationships/tags" Target="../tags/tag389.xml"/><Relationship Id="rId107" Type="http://schemas.openxmlformats.org/officeDocument/2006/relationships/tags" Target="../tags/tag480.xml"/><Relationship Id="rId11" Type="http://schemas.openxmlformats.org/officeDocument/2006/relationships/tags" Target="../tags/tag384.xml"/><Relationship Id="rId32" Type="http://schemas.openxmlformats.org/officeDocument/2006/relationships/tags" Target="../tags/tag405.xml"/><Relationship Id="rId37" Type="http://schemas.openxmlformats.org/officeDocument/2006/relationships/tags" Target="../tags/tag410.xml"/><Relationship Id="rId53" Type="http://schemas.openxmlformats.org/officeDocument/2006/relationships/tags" Target="../tags/tag426.xml"/><Relationship Id="rId58" Type="http://schemas.openxmlformats.org/officeDocument/2006/relationships/tags" Target="../tags/tag431.xml"/><Relationship Id="rId74" Type="http://schemas.openxmlformats.org/officeDocument/2006/relationships/tags" Target="../tags/tag447.xml"/><Relationship Id="rId79" Type="http://schemas.openxmlformats.org/officeDocument/2006/relationships/tags" Target="../tags/tag452.xml"/><Relationship Id="rId102" Type="http://schemas.openxmlformats.org/officeDocument/2006/relationships/tags" Target="../tags/tag475.xml"/><Relationship Id="rId123" Type="http://schemas.openxmlformats.org/officeDocument/2006/relationships/tags" Target="../tags/tag496.xml"/><Relationship Id="rId128" Type="http://schemas.openxmlformats.org/officeDocument/2006/relationships/tags" Target="../tags/tag501.xml"/><Relationship Id="rId144" Type="http://schemas.openxmlformats.org/officeDocument/2006/relationships/image" Target="../media/image29.emf"/><Relationship Id="rId5" Type="http://schemas.openxmlformats.org/officeDocument/2006/relationships/tags" Target="../tags/tag378.xml"/><Relationship Id="rId90" Type="http://schemas.openxmlformats.org/officeDocument/2006/relationships/tags" Target="../tags/tag463.xml"/><Relationship Id="rId95" Type="http://schemas.openxmlformats.org/officeDocument/2006/relationships/tags" Target="../tags/tag468.xml"/><Relationship Id="rId22" Type="http://schemas.openxmlformats.org/officeDocument/2006/relationships/tags" Target="../tags/tag395.xml"/><Relationship Id="rId27" Type="http://schemas.openxmlformats.org/officeDocument/2006/relationships/tags" Target="../tags/tag400.xml"/><Relationship Id="rId43" Type="http://schemas.openxmlformats.org/officeDocument/2006/relationships/tags" Target="../tags/tag416.xml"/><Relationship Id="rId48" Type="http://schemas.openxmlformats.org/officeDocument/2006/relationships/tags" Target="../tags/tag421.xml"/><Relationship Id="rId64" Type="http://schemas.openxmlformats.org/officeDocument/2006/relationships/tags" Target="../tags/tag437.xml"/><Relationship Id="rId69" Type="http://schemas.openxmlformats.org/officeDocument/2006/relationships/tags" Target="../tags/tag442.xml"/><Relationship Id="rId113" Type="http://schemas.openxmlformats.org/officeDocument/2006/relationships/tags" Target="../tags/tag486.xml"/><Relationship Id="rId118" Type="http://schemas.openxmlformats.org/officeDocument/2006/relationships/tags" Target="../tags/tag491.xml"/><Relationship Id="rId134" Type="http://schemas.openxmlformats.org/officeDocument/2006/relationships/tags" Target="../tags/tag507.xml"/><Relationship Id="rId139" Type="http://schemas.openxmlformats.org/officeDocument/2006/relationships/tags" Target="../tags/tag512.xml"/><Relationship Id="rId8" Type="http://schemas.openxmlformats.org/officeDocument/2006/relationships/tags" Target="../tags/tag381.xml"/><Relationship Id="rId51" Type="http://schemas.openxmlformats.org/officeDocument/2006/relationships/tags" Target="../tags/tag424.xml"/><Relationship Id="rId72" Type="http://schemas.openxmlformats.org/officeDocument/2006/relationships/tags" Target="../tags/tag445.xml"/><Relationship Id="rId80" Type="http://schemas.openxmlformats.org/officeDocument/2006/relationships/tags" Target="../tags/tag453.xml"/><Relationship Id="rId85" Type="http://schemas.openxmlformats.org/officeDocument/2006/relationships/tags" Target="../tags/tag458.xml"/><Relationship Id="rId93" Type="http://schemas.openxmlformats.org/officeDocument/2006/relationships/tags" Target="../tags/tag466.xml"/><Relationship Id="rId98" Type="http://schemas.openxmlformats.org/officeDocument/2006/relationships/tags" Target="../tags/tag471.xml"/><Relationship Id="rId121" Type="http://schemas.openxmlformats.org/officeDocument/2006/relationships/tags" Target="../tags/tag494.xml"/><Relationship Id="rId142" Type="http://schemas.openxmlformats.org/officeDocument/2006/relationships/notesSlide" Target="../notesSlides/notesSlide82.xml"/><Relationship Id="rId3" Type="http://schemas.openxmlformats.org/officeDocument/2006/relationships/tags" Target="../tags/tag376.xml"/><Relationship Id="rId12" Type="http://schemas.openxmlformats.org/officeDocument/2006/relationships/tags" Target="../tags/tag385.xml"/><Relationship Id="rId17" Type="http://schemas.openxmlformats.org/officeDocument/2006/relationships/tags" Target="../tags/tag390.xml"/><Relationship Id="rId25" Type="http://schemas.openxmlformats.org/officeDocument/2006/relationships/tags" Target="../tags/tag398.xml"/><Relationship Id="rId33" Type="http://schemas.openxmlformats.org/officeDocument/2006/relationships/tags" Target="../tags/tag406.xml"/><Relationship Id="rId38" Type="http://schemas.openxmlformats.org/officeDocument/2006/relationships/tags" Target="../tags/tag411.xml"/><Relationship Id="rId46" Type="http://schemas.openxmlformats.org/officeDocument/2006/relationships/tags" Target="../tags/tag419.xml"/><Relationship Id="rId59" Type="http://schemas.openxmlformats.org/officeDocument/2006/relationships/tags" Target="../tags/tag432.xml"/><Relationship Id="rId67" Type="http://schemas.openxmlformats.org/officeDocument/2006/relationships/tags" Target="../tags/tag440.xml"/><Relationship Id="rId103" Type="http://schemas.openxmlformats.org/officeDocument/2006/relationships/tags" Target="../tags/tag476.xml"/><Relationship Id="rId108" Type="http://schemas.openxmlformats.org/officeDocument/2006/relationships/tags" Target="../tags/tag481.xml"/><Relationship Id="rId116" Type="http://schemas.openxmlformats.org/officeDocument/2006/relationships/tags" Target="../tags/tag489.xml"/><Relationship Id="rId124" Type="http://schemas.openxmlformats.org/officeDocument/2006/relationships/tags" Target="../tags/tag497.xml"/><Relationship Id="rId129" Type="http://schemas.openxmlformats.org/officeDocument/2006/relationships/tags" Target="../tags/tag502.xml"/><Relationship Id="rId137" Type="http://schemas.openxmlformats.org/officeDocument/2006/relationships/tags" Target="../tags/tag510.xml"/><Relationship Id="rId20" Type="http://schemas.openxmlformats.org/officeDocument/2006/relationships/tags" Target="../tags/tag393.xml"/><Relationship Id="rId41" Type="http://schemas.openxmlformats.org/officeDocument/2006/relationships/tags" Target="../tags/tag414.xml"/><Relationship Id="rId54" Type="http://schemas.openxmlformats.org/officeDocument/2006/relationships/tags" Target="../tags/tag427.xml"/><Relationship Id="rId62" Type="http://schemas.openxmlformats.org/officeDocument/2006/relationships/tags" Target="../tags/tag435.xml"/><Relationship Id="rId70" Type="http://schemas.openxmlformats.org/officeDocument/2006/relationships/tags" Target="../tags/tag443.xml"/><Relationship Id="rId75" Type="http://schemas.openxmlformats.org/officeDocument/2006/relationships/tags" Target="../tags/tag448.xml"/><Relationship Id="rId83" Type="http://schemas.openxmlformats.org/officeDocument/2006/relationships/tags" Target="../tags/tag456.xml"/><Relationship Id="rId88" Type="http://schemas.openxmlformats.org/officeDocument/2006/relationships/tags" Target="../tags/tag461.xml"/><Relationship Id="rId91" Type="http://schemas.openxmlformats.org/officeDocument/2006/relationships/tags" Target="../tags/tag464.xml"/><Relationship Id="rId96" Type="http://schemas.openxmlformats.org/officeDocument/2006/relationships/tags" Target="../tags/tag469.xml"/><Relationship Id="rId111" Type="http://schemas.openxmlformats.org/officeDocument/2006/relationships/tags" Target="../tags/tag484.xml"/><Relationship Id="rId132" Type="http://schemas.openxmlformats.org/officeDocument/2006/relationships/tags" Target="../tags/tag505.xml"/><Relationship Id="rId140" Type="http://schemas.openxmlformats.org/officeDocument/2006/relationships/tags" Target="../tags/tag513.xml"/><Relationship Id="rId1" Type="http://schemas.openxmlformats.org/officeDocument/2006/relationships/vmlDrawing" Target="../drawings/vmlDrawing11.vml"/><Relationship Id="rId6" Type="http://schemas.openxmlformats.org/officeDocument/2006/relationships/tags" Target="../tags/tag379.xml"/><Relationship Id="rId15" Type="http://schemas.openxmlformats.org/officeDocument/2006/relationships/tags" Target="../tags/tag388.xml"/><Relationship Id="rId23" Type="http://schemas.openxmlformats.org/officeDocument/2006/relationships/tags" Target="../tags/tag396.xml"/><Relationship Id="rId28" Type="http://schemas.openxmlformats.org/officeDocument/2006/relationships/tags" Target="../tags/tag401.xml"/><Relationship Id="rId36" Type="http://schemas.openxmlformats.org/officeDocument/2006/relationships/tags" Target="../tags/tag409.xml"/><Relationship Id="rId49" Type="http://schemas.openxmlformats.org/officeDocument/2006/relationships/tags" Target="../tags/tag422.xml"/><Relationship Id="rId57" Type="http://schemas.openxmlformats.org/officeDocument/2006/relationships/tags" Target="../tags/tag430.xml"/><Relationship Id="rId106" Type="http://schemas.openxmlformats.org/officeDocument/2006/relationships/tags" Target="../tags/tag479.xml"/><Relationship Id="rId114" Type="http://schemas.openxmlformats.org/officeDocument/2006/relationships/tags" Target="../tags/tag487.xml"/><Relationship Id="rId119" Type="http://schemas.openxmlformats.org/officeDocument/2006/relationships/tags" Target="../tags/tag492.xml"/><Relationship Id="rId127" Type="http://schemas.openxmlformats.org/officeDocument/2006/relationships/tags" Target="../tags/tag500.xml"/><Relationship Id="rId10" Type="http://schemas.openxmlformats.org/officeDocument/2006/relationships/tags" Target="../tags/tag383.xml"/><Relationship Id="rId31" Type="http://schemas.openxmlformats.org/officeDocument/2006/relationships/tags" Target="../tags/tag404.xml"/><Relationship Id="rId44" Type="http://schemas.openxmlformats.org/officeDocument/2006/relationships/tags" Target="../tags/tag417.xml"/><Relationship Id="rId52" Type="http://schemas.openxmlformats.org/officeDocument/2006/relationships/tags" Target="../tags/tag425.xml"/><Relationship Id="rId60" Type="http://schemas.openxmlformats.org/officeDocument/2006/relationships/tags" Target="../tags/tag433.xml"/><Relationship Id="rId65" Type="http://schemas.openxmlformats.org/officeDocument/2006/relationships/tags" Target="../tags/tag438.xml"/><Relationship Id="rId73" Type="http://schemas.openxmlformats.org/officeDocument/2006/relationships/tags" Target="../tags/tag446.xml"/><Relationship Id="rId78" Type="http://schemas.openxmlformats.org/officeDocument/2006/relationships/tags" Target="../tags/tag451.xml"/><Relationship Id="rId81" Type="http://schemas.openxmlformats.org/officeDocument/2006/relationships/tags" Target="../tags/tag454.xml"/><Relationship Id="rId86" Type="http://schemas.openxmlformats.org/officeDocument/2006/relationships/tags" Target="../tags/tag459.xml"/><Relationship Id="rId94" Type="http://schemas.openxmlformats.org/officeDocument/2006/relationships/tags" Target="../tags/tag467.xml"/><Relationship Id="rId99" Type="http://schemas.openxmlformats.org/officeDocument/2006/relationships/tags" Target="../tags/tag472.xml"/><Relationship Id="rId101" Type="http://schemas.openxmlformats.org/officeDocument/2006/relationships/tags" Target="../tags/tag474.xml"/><Relationship Id="rId122" Type="http://schemas.openxmlformats.org/officeDocument/2006/relationships/tags" Target="../tags/tag495.xml"/><Relationship Id="rId130" Type="http://schemas.openxmlformats.org/officeDocument/2006/relationships/tags" Target="../tags/tag503.xml"/><Relationship Id="rId135" Type="http://schemas.openxmlformats.org/officeDocument/2006/relationships/tags" Target="../tags/tag508.xml"/><Relationship Id="rId143" Type="http://schemas.openxmlformats.org/officeDocument/2006/relationships/oleObject" Target="../embeddings/oleObject14.bin"/><Relationship Id="rId4" Type="http://schemas.openxmlformats.org/officeDocument/2006/relationships/tags" Target="../tags/tag377.xml"/><Relationship Id="rId9" Type="http://schemas.openxmlformats.org/officeDocument/2006/relationships/tags" Target="../tags/tag382.xml"/><Relationship Id="rId13" Type="http://schemas.openxmlformats.org/officeDocument/2006/relationships/tags" Target="../tags/tag386.xml"/><Relationship Id="rId18" Type="http://schemas.openxmlformats.org/officeDocument/2006/relationships/tags" Target="../tags/tag391.xml"/><Relationship Id="rId39" Type="http://schemas.openxmlformats.org/officeDocument/2006/relationships/tags" Target="../tags/tag412.xml"/><Relationship Id="rId109" Type="http://schemas.openxmlformats.org/officeDocument/2006/relationships/tags" Target="../tags/tag482.xml"/><Relationship Id="rId34" Type="http://schemas.openxmlformats.org/officeDocument/2006/relationships/tags" Target="../tags/tag407.xml"/><Relationship Id="rId50" Type="http://schemas.openxmlformats.org/officeDocument/2006/relationships/tags" Target="../tags/tag423.xml"/><Relationship Id="rId55" Type="http://schemas.openxmlformats.org/officeDocument/2006/relationships/tags" Target="../tags/tag428.xml"/><Relationship Id="rId76" Type="http://schemas.openxmlformats.org/officeDocument/2006/relationships/tags" Target="../tags/tag449.xml"/><Relationship Id="rId97" Type="http://schemas.openxmlformats.org/officeDocument/2006/relationships/tags" Target="../tags/tag470.xml"/><Relationship Id="rId104" Type="http://schemas.openxmlformats.org/officeDocument/2006/relationships/tags" Target="../tags/tag477.xml"/><Relationship Id="rId120" Type="http://schemas.openxmlformats.org/officeDocument/2006/relationships/tags" Target="../tags/tag493.xml"/><Relationship Id="rId125" Type="http://schemas.openxmlformats.org/officeDocument/2006/relationships/tags" Target="../tags/tag498.xml"/><Relationship Id="rId141" Type="http://schemas.openxmlformats.org/officeDocument/2006/relationships/slideLayout" Target="../slideLayouts/slideLayout15.xml"/><Relationship Id="rId7" Type="http://schemas.openxmlformats.org/officeDocument/2006/relationships/tags" Target="../tags/tag380.xml"/><Relationship Id="rId71" Type="http://schemas.openxmlformats.org/officeDocument/2006/relationships/tags" Target="../tags/tag444.xml"/><Relationship Id="rId92" Type="http://schemas.openxmlformats.org/officeDocument/2006/relationships/tags" Target="../tags/tag465.xml"/><Relationship Id="rId2" Type="http://schemas.openxmlformats.org/officeDocument/2006/relationships/tags" Target="../tags/tag375.xml"/><Relationship Id="rId29" Type="http://schemas.openxmlformats.org/officeDocument/2006/relationships/tags" Target="../tags/tag402.xml"/><Relationship Id="rId24" Type="http://schemas.openxmlformats.org/officeDocument/2006/relationships/tags" Target="../tags/tag397.xml"/><Relationship Id="rId40" Type="http://schemas.openxmlformats.org/officeDocument/2006/relationships/tags" Target="../tags/tag413.xml"/><Relationship Id="rId45" Type="http://schemas.openxmlformats.org/officeDocument/2006/relationships/tags" Target="../tags/tag418.xml"/><Relationship Id="rId66" Type="http://schemas.openxmlformats.org/officeDocument/2006/relationships/tags" Target="../tags/tag439.xml"/><Relationship Id="rId87" Type="http://schemas.openxmlformats.org/officeDocument/2006/relationships/tags" Target="../tags/tag460.xml"/><Relationship Id="rId110" Type="http://schemas.openxmlformats.org/officeDocument/2006/relationships/tags" Target="../tags/tag483.xml"/><Relationship Id="rId115" Type="http://schemas.openxmlformats.org/officeDocument/2006/relationships/tags" Target="../tags/tag488.xml"/><Relationship Id="rId131" Type="http://schemas.openxmlformats.org/officeDocument/2006/relationships/tags" Target="../tags/tag504.xml"/><Relationship Id="rId136" Type="http://schemas.openxmlformats.org/officeDocument/2006/relationships/tags" Target="../tags/tag509.xml"/><Relationship Id="rId61" Type="http://schemas.openxmlformats.org/officeDocument/2006/relationships/tags" Target="../tags/tag434.xml"/><Relationship Id="rId82" Type="http://schemas.openxmlformats.org/officeDocument/2006/relationships/tags" Target="../tags/tag455.xml"/><Relationship Id="rId19" Type="http://schemas.openxmlformats.org/officeDocument/2006/relationships/tags" Target="../tags/tag392.xml"/><Relationship Id="rId14" Type="http://schemas.openxmlformats.org/officeDocument/2006/relationships/tags" Target="../tags/tag387.xml"/><Relationship Id="rId30" Type="http://schemas.openxmlformats.org/officeDocument/2006/relationships/tags" Target="../tags/tag403.xml"/><Relationship Id="rId35" Type="http://schemas.openxmlformats.org/officeDocument/2006/relationships/tags" Target="../tags/tag408.xml"/><Relationship Id="rId56" Type="http://schemas.openxmlformats.org/officeDocument/2006/relationships/tags" Target="../tags/tag429.xml"/><Relationship Id="rId77" Type="http://schemas.openxmlformats.org/officeDocument/2006/relationships/tags" Target="../tags/tag450.xml"/><Relationship Id="rId100" Type="http://schemas.openxmlformats.org/officeDocument/2006/relationships/tags" Target="../tags/tag473.xml"/><Relationship Id="rId105" Type="http://schemas.openxmlformats.org/officeDocument/2006/relationships/tags" Target="../tags/tag478.xml"/><Relationship Id="rId126" Type="http://schemas.openxmlformats.org/officeDocument/2006/relationships/tags" Target="../tags/tag499.xml"/></Relationships>
</file>

<file path=ppt/slides/_rels/slide83.xml.rels><?xml version="1.0" encoding="UTF-8" standalone="yes"?>
<Relationships xmlns="http://schemas.openxmlformats.org/package/2006/relationships"><Relationship Id="rId13" Type="http://schemas.openxmlformats.org/officeDocument/2006/relationships/tags" Target="../tags/tag525.xml"/><Relationship Id="rId18" Type="http://schemas.openxmlformats.org/officeDocument/2006/relationships/tags" Target="../tags/tag530.xml"/><Relationship Id="rId26" Type="http://schemas.openxmlformats.org/officeDocument/2006/relationships/tags" Target="../tags/tag538.xml"/><Relationship Id="rId39" Type="http://schemas.openxmlformats.org/officeDocument/2006/relationships/tags" Target="../tags/tag551.xml"/><Relationship Id="rId21" Type="http://schemas.openxmlformats.org/officeDocument/2006/relationships/tags" Target="../tags/tag533.xml"/><Relationship Id="rId34" Type="http://schemas.openxmlformats.org/officeDocument/2006/relationships/tags" Target="../tags/tag546.xml"/><Relationship Id="rId42" Type="http://schemas.openxmlformats.org/officeDocument/2006/relationships/tags" Target="../tags/tag554.xml"/><Relationship Id="rId47" Type="http://schemas.openxmlformats.org/officeDocument/2006/relationships/tags" Target="../tags/tag559.xml"/><Relationship Id="rId50" Type="http://schemas.openxmlformats.org/officeDocument/2006/relationships/tags" Target="../tags/tag562.xml"/><Relationship Id="rId55" Type="http://schemas.openxmlformats.org/officeDocument/2006/relationships/tags" Target="../tags/tag567.xml"/><Relationship Id="rId63" Type="http://schemas.openxmlformats.org/officeDocument/2006/relationships/tags" Target="../tags/tag575.xml"/><Relationship Id="rId68" Type="http://schemas.openxmlformats.org/officeDocument/2006/relationships/image" Target="../media/image29.emf"/><Relationship Id="rId7" Type="http://schemas.openxmlformats.org/officeDocument/2006/relationships/tags" Target="../tags/tag519.xml"/><Relationship Id="rId2" Type="http://schemas.openxmlformats.org/officeDocument/2006/relationships/tags" Target="../tags/tag514.xml"/><Relationship Id="rId16" Type="http://schemas.openxmlformats.org/officeDocument/2006/relationships/tags" Target="../tags/tag528.xml"/><Relationship Id="rId29" Type="http://schemas.openxmlformats.org/officeDocument/2006/relationships/tags" Target="../tags/tag541.xml"/><Relationship Id="rId1" Type="http://schemas.openxmlformats.org/officeDocument/2006/relationships/vmlDrawing" Target="../drawings/vmlDrawing12.vml"/><Relationship Id="rId6" Type="http://schemas.openxmlformats.org/officeDocument/2006/relationships/tags" Target="../tags/tag518.xml"/><Relationship Id="rId11" Type="http://schemas.openxmlformats.org/officeDocument/2006/relationships/tags" Target="../tags/tag523.xml"/><Relationship Id="rId24" Type="http://schemas.openxmlformats.org/officeDocument/2006/relationships/tags" Target="../tags/tag536.xml"/><Relationship Id="rId32" Type="http://schemas.openxmlformats.org/officeDocument/2006/relationships/tags" Target="../tags/tag544.xml"/><Relationship Id="rId37" Type="http://schemas.openxmlformats.org/officeDocument/2006/relationships/tags" Target="../tags/tag549.xml"/><Relationship Id="rId40" Type="http://schemas.openxmlformats.org/officeDocument/2006/relationships/tags" Target="../tags/tag552.xml"/><Relationship Id="rId45" Type="http://schemas.openxmlformats.org/officeDocument/2006/relationships/tags" Target="../tags/tag557.xml"/><Relationship Id="rId53" Type="http://schemas.openxmlformats.org/officeDocument/2006/relationships/tags" Target="../tags/tag565.xml"/><Relationship Id="rId58" Type="http://schemas.openxmlformats.org/officeDocument/2006/relationships/tags" Target="../tags/tag570.xml"/><Relationship Id="rId66" Type="http://schemas.openxmlformats.org/officeDocument/2006/relationships/notesSlide" Target="../notesSlides/notesSlide83.xml"/><Relationship Id="rId5" Type="http://schemas.openxmlformats.org/officeDocument/2006/relationships/tags" Target="../tags/tag517.xml"/><Relationship Id="rId15" Type="http://schemas.openxmlformats.org/officeDocument/2006/relationships/tags" Target="../tags/tag527.xml"/><Relationship Id="rId23" Type="http://schemas.openxmlformats.org/officeDocument/2006/relationships/tags" Target="../tags/tag535.xml"/><Relationship Id="rId28" Type="http://schemas.openxmlformats.org/officeDocument/2006/relationships/tags" Target="../tags/tag540.xml"/><Relationship Id="rId36" Type="http://schemas.openxmlformats.org/officeDocument/2006/relationships/tags" Target="../tags/tag548.xml"/><Relationship Id="rId49" Type="http://schemas.openxmlformats.org/officeDocument/2006/relationships/tags" Target="../tags/tag561.xml"/><Relationship Id="rId57" Type="http://schemas.openxmlformats.org/officeDocument/2006/relationships/tags" Target="../tags/tag569.xml"/><Relationship Id="rId61" Type="http://schemas.openxmlformats.org/officeDocument/2006/relationships/tags" Target="../tags/tag573.xml"/><Relationship Id="rId10" Type="http://schemas.openxmlformats.org/officeDocument/2006/relationships/tags" Target="../tags/tag522.xml"/><Relationship Id="rId19" Type="http://schemas.openxmlformats.org/officeDocument/2006/relationships/tags" Target="../tags/tag531.xml"/><Relationship Id="rId31" Type="http://schemas.openxmlformats.org/officeDocument/2006/relationships/tags" Target="../tags/tag543.xml"/><Relationship Id="rId44" Type="http://schemas.openxmlformats.org/officeDocument/2006/relationships/tags" Target="../tags/tag556.xml"/><Relationship Id="rId52" Type="http://schemas.openxmlformats.org/officeDocument/2006/relationships/tags" Target="../tags/tag564.xml"/><Relationship Id="rId60" Type="http://schemas.openxmlformats.org/officeDocument/2006/relationships/tags" Target="../tags/tag572.xml"/><Relationship Id="rId65" Type="http://schemas.openxmlformats.org/officeDocument/2006/relationships/slideLayout" Target="../slideLayouts/slideLayout15.xml"/><Relationship Id="rId4" Type="http://schemas.openxmlformats.org/officeDocument/2006/relationships/tags" Target="../tags/tag516.xml"/><Relationship Id="rId9" Type="http://schemas.openxmlformats.org/officeDocument/2006/relationships/tags" Target="../tags/tag521.xml"/><Relationship Id="rId14" Type="http://schemas.openxmlformats.org/officeDocument/2006/relationships/tags" Target="../tags/tag526.xml"/><Relationship Id="rId22" Type="http://schemas.openxmlformats.org/officeDocument/2006/relationships/tags" Target="../tags/tag534.xml"/><Relationship Id="rId27" Type="http://schemas.openxmlformats.org/officeDocument/2006/relationships/tags" Target="../tags/tag539.xml"/><Relationship Id="rId30" Type="http://schemas.openxmlformats.org/officeDocument/2006/relationships/tags" Target="../tags/tag542.xml"/><Relationship Id="rId35" Type="http://schemas.openxmlformats.org/officeDocument/2006/relationships/tags" Target="../tags/tag547.xml"/><Relationship Id="rId43" Type="http://schemas.openxmlformats.org/officeDocument/2006/relationships/tags" Target="../tags/tag555.xml"/><Relationship Id="rId48" Type="http://schemas.openxmlformats.org/officeDocument/2006/relationships/tags" Target="../tags/tag560.xml"/><Relationship Id="rId56" Type="http://schemas.openxmlformats.org/officeDocument/2006/relationships/tags" Target="../tags/tag568.xml"/><Relationship Id="rId64" Type="http://schemas.openxmlformats.org/officeDocument/2006/relationships/tags" Target="../tags/tag576.xml"/><Relationship Id="rId69" Type="http://schemas.openxmlformats.org/officeDocument/2006/relationships/oleObject" Target="../embeddings/oleObject16.bin"/><Relationship Id="rId8" Type="http://schemas.openxmlformats.org/officeDocument/2006/relationships/tags" Target="../tags/tag520.xml"/><Relationship Id="rId51" Type="http://schemas.openxmlformats.org/officeDocument/2006/relationships/tags" Target="../tags/tag563.xml"/><Relationship Id="rId3" Type="http://schemas.openxmlformats.org/officeDocument/2006/relationships/tags" Target="../tags/tag515.xml"/><Relationship Id="rId12" Type="http://schemas.openxmlformats.org/officeDocument/2006/relationships/tags" Target="../tags/tag524.xml"/><Relationship Id="rId17" Type="http://schemas.openxmlformats.org/officeDocument/2006/relationships/tags" Target="../tags/tag529.xml"/><Relationship Id="rId25" Type="http://schemas.openxmlformats.org/officeDocument/2006/relationships/tags" Target="../tags/tag537.xml"/><Relationship Id="rId33" Type="http://schemas.openxmlformats.org/officeDocument/2006/relationships/tags" Target="../tags/tag545.xml"/><Relationship Id="rId38" Type="http://schemas.openxmlformats.org/officeDocument/2006/relationships/tags" Target="../tags/tag550.xml"/><Relationship Id="rId46" Type="http://schemas.openxmlformats.org/officeDocument/2006/relationships/tags" Target="../tags/tag558.xml"/><Relationship Id="rId59" Type="http://schemas.openxmlformats.org/officeDocument/2006/relationships/tags" Target="../tags/tag571.xml"/><Relationship Id="rId67" Type="http://schemas.openxmlformats.org/officeDocument/2006/relationships/oleObject" Target="../embeddings/oleObject15.bin"/><Relationship Id="rId20" Type="http://schemas.openxmlformats.org/officeDocument/2006/relationships/tags" Target="../tags/tag532.xml"/><Relationship Id="rId41" Type="http://schemas.openxmlformats.org/officeDocument/2006/relationships/tags" Target="../tags/tag553.xml"/><Relationship Id="rId54" Type="http://schemas.openxmlformats.org/officeDocument/2006/relationships/tags" Target="../tags/tag566.xml"/><Relationship Id="rId62" Type="http://schemas.openxmlformats.org/officeDocument/2006/relationships/tags" Target="../tags/tag574.xml"/><Relationship Id="rId70" Type="http://schemas.openxmlformats.org/officeDocument/2006/relationships/image" Target="../media/image68.emf"/></Relationships>
</file>

<file path=ppt/slides/_rels/slide84.xml.rels><?xml version="1.0" encoding="UTF-8" standalone="yes"?>
<Relationships xmlns="http://schemas.openxmlformats.org/package/2006/relationships"><Relationship Id="rId13" Type="http://schemas.openxmlformats.org/officeDocument/2006/relationships/tags" Target="../tags/tag588.xml"/><Relationship Id="rId18" Type="http://schemas.openxmlformats.org/officeDocument/2006/relationships/tags" Target="../tags/tag593.xml"/><Relationship Id="rId26" Type="http://schemas.openxmlformats.org/officeDocument/2006/relationships/tags" Target="../tags/tag601.xml"/><Relationship Id="rId39" Type="http://schemas.openxmlformats.org/officeDocument/2006/relationships/tags" Target="../tags/tag614.xml"/><Relationship Id="rId21" Type="http://schemas.openxmlformats.org/officeDocument/2006/relationships/tags" Target="../tags/tag596.xml"/><Relationship Id="rId34" Type="http://schemas.openxmlformats.org/officeDocument/2006/relationships/tags" Target="../tags/tag609.xml"/><Relationship Id="rId42" Type="http://schemas.openxmlformats.org/officeDocument/2006/relationships/tags" Target="../tags/tag617.xml"/><Relationship Id="rId47" Type="http://schemas.openxmlformats.org/officeDocument/2006/relationships/tags" Target="../tags/tag622.xml"/><Relationship Id="rId50" Type="http://schemas.openxmlformats.org/officeDocument/2006/relationships/tags" Target="../tags/tag625.xml"/><Relationship Id="rId55" Type="http://schemas.openxmlformats.org/officeDocument/2006/relationships/tags" Target="../tags/tag630.xml"/><Relationship Id="rId63" Type="http://schemas.openxmlformats.org/officeDocument/2006/relationships/image" Target="../media/image29.emf"/><Relationship Id="rId7" Type="http://schemas.openxmlformats.org/officeDocument/2006/relationships/tags" Target="../tags/tag582.xml"/><Relationship Id="rId2" Type="http://schemas.openxmlformats.org/officeDocument/2006/relationships/tags" Target="../tags/tag577.xml"/><Relationship Id="rId16" Type="http://schemas.openxmlformats.org/officeDocument/2006/relationships/tags" Target="../tags/tag591.xml"/><Relationship Id="rId20" Type="http://schemas.openxmlformats.org/officeDocument/2006/relationships/tags" Target="../tags/tag595.xml"/><Relationship Id="rId29" Type="http://schemas.openxmlformats.org/officeDocument/2006/relationships/tags" Target="../tags/tag604.xml"/><Relationship Id="rId41" Type="http://schemas.openxmlformats.org/officeDocument/2006/relationships/tags" Target="../tags/tag616.xml"/><Relationship Id="rId54" Type="http://schemas.openxmlformats.org/officeDocument/2006/relationships/tags" Target="../tags/tag629.xml"/><Relationship Id="rId62" Type="http://schemas.openxmlformats.org/officeDocument/2006/relationships/oleObject" Target="../embeddings/oleObject17.bin"/><Relationship Id="rId1" Type="http://schemas.openxmlformats.org/officeDocument/2006/relationships/vmlDrawing" Target="../drawings/vmlDrawing13.vml"/><Relationship Id="rId6" Type="http://schemas.openxmlformats.org/officeDocument/2006/relationships/tags" Target="../tags/tag581.xml"/><Relationship Id="rId11" Type="http://schemas.openxmlformats.org/officeDocument/2006/relationships/tags" Target="../tags/tag586.xml"/><Relationship Id="rId24" Type="http://schemas.openxmlformats.org/officeDocument/2006/relationships/tags" Target="../tags/tag599.xml"/><Relationship Id="rId32" Type="http://schemas.openxmlformats.org/officeDocument/2006/relationships/tags" Target="../tags/tag607.xml"/><Relationship Id="rId37" Type="http://schemas.openxmlformats.org/officeDocument/2006/relationships/tags" Target="../tags/tag612.xml"/><Relationship Id="rId40" Type="http://schemas.openxmlformats.org/officeDocument/2006/relationships/tags" Target="../tags/tag615.xml"/><Relationship Id="rId45" Type="http://schemas.openxmlformats.org/officeDocument/2006/relationships/tags" Target="../tags/tag620.xml"/><Relationship Id="rId53" Type="http://schemas.openxmlformats.org/officeDocument/2006/relationships/tags" Target="../tags/tag628.xml"/><Relationship Id="rId58" Type="http://schemas.openxmlformats.org/officeDocument/2006/relationships/tags" Target="../tags/tag633.xml"/><Relationship Id="rId5" Type="http://schemas.openxmlformats.org/officeDocument/2006/relationships/tags" Target="../tags/tag580.xml"/><Relationship Id="rId15" Type="http://schemas.openxmlformats.org/officeDocument/2006/relationships/tags" Target="../tags/tag590.xml"/><Relationship Id="rId23" Type="http://schemas.openxmlformats.org/officeDocument/2006/relationships/tags" Target="../tags/tag598.xml"/><Relationship Id="rId28" Type="http://schemas.openxmlformats.org/officeDocument/2006/relationships/tags" Target="../tags/tag603.xml"/><Relationship Id="rId36" Type="http://schemas.openxmlformats.org/officeDocument/2006/relationships/tags" Target="../tags/tag611.xml"/><Relationship Id="rId49" Type="http://schemas.openxmlformats.org/officeDocument/2006/relationships/tags" Target="../tags/tag624.xml"/><Relationship Id="rId57" Type="http://schemas.openxmlformats.org/officeDocument/2006/relationships/tags" Target="../tags/tag632.xml"/><Relationship Id="rId61" Type="http://schemas.openxmlformats.org/officeDocument/2006/relationships/notesSlide" Target="../notesSlides/notesSlide84.xml"/><Relationship Id="rId10" Type="http://schemas.openxmlformats.org/officeDocument/2006/relationships/tags" Target="../tags/tag585.xml"/><Relationship Id="rId19" Type="http://schemas.openxmlformats.org/officeDocument/2006/relationships/tags" Target="../tags/tag594.xml"/><Relationship Id="rId31" Type="http://schemas.openxmlformats.org/officeDocument/2006/relationships/tags" Target="../tags/tag606.xml"/><Relationship Id="rId44" Type="http://schemas.openxmlformats.org/officeDocument/2006/relationships/tags" Target="../tags/tag619.xml"/><Relationship Id="rId52" Type="http://schemas.openxmlformats.org/officeDocument/2006/relationships/tags" Target="../tags/tag627.xml"/><Relationship Id="rId60" Type="http://schemas.openxmlformats.org/officeDocument/2006/relationships/slideLayout" Target="../slideLayouts/slideLayout15.xml"/><Relationship Id="rId4" Type="http://schemas.openxmlformats.org/officeDocument/2006/relationships/tags" Target="../tags/tag579.xml"/><Relationship Id="rId9" Type="http://schemas.openxmlformats.org/officeDocument/2006/relationships/tags" Target="../tags/tag584.xml"/><Relationship Id="rId14" Type="http://schemas.openxmlformats.org/officeDocument/2006/relationships/tags" Target="../tags/tag589.xml"/><Relationship Id="rId22" Type="http://schemas.openxmlformats.org/officeDocument/2006/relationships/tags" Target="../tags/tag597.xml"/><Relationship Id="rId27" Type="http://schemas.openxmlformats.org/officeDocument/2006/relationships/tags" Target="../tags/tag602.xml"/><Relationship Id="rId30" Type="http://schemas.openxmlformats.org/officeDocument/2006/relationships/tags" Target="../tags/tag605.xml"/><Relationship Id="rId35" Type="http://schemas.openxmlformats.org/officeDocument/2006/relationships/tags" Target="../tags/tag610.xml"/><Relationship Id="rId43" Type="http://schemas.openxmlformats.org/officeDocument/2006/relationships/tags" Target="../tags/tag618.xml"/><Relationship Id="rId48" Type="http://schemas.openxmlformats.org/officeDocument/2006/relationships/tags" Target="../tags/tag623.xml"/><Relationship Id="rId56" Type="http://schemas.openxmlformats.org/officeDocument/2006/relationships/tags" Target="../tags/tag631.xml"/><Relationship Id="rId8" Type="http://schemas.openxmlformats.org/officeDocument/2006/relationships/tags" Target="../tags/tag583.xml"/><Relationship Id="rId51" Type="http://schemas.openxmlformats.org/officeDocument/2006/relationships/tags" Target="../tags/tag626.xml"/><Relationship Id="rId3" Type="http://schemas.openxmlformats.org/officeDocument/2006/relationships/tags" Target="../tags/tag578.xml"/><Relationship Id="rId12" Type="http://schemas.openxmlformats.org/officeDocument/2006/relationships/tags" Target="../tags/tag587.xml"/><Relationship Id="rId17" Type="http://schemas.openxmlformats.org/officeDocument/2006/relationships/tags" Target="../tags/tag592.xml"/><Relationship Id="rId25" Type="http://schemas.openxmlformats.org/officeDocument/2006/relationships/tags" Target="../tags/tag600.xml"/><Relationship Id="rId33" Type="http://schemas.openxmlformats.org/officeDocument/2006/relationships/tags" Target="../tags/tag608.xml"/><Relationship Id="rId38" Type="http://schemas.openxmlformats.org/officeDocument/2006/relationships/tags" Target="../tags/tag613.xml"/><Relationship Id="rId46" Type="http://schemas.openxmlformats.org/officeDocument/2006/relationships/tags" Target="../tags/tag621.xml"/><Relationship Id="rId59" Type="http://schemas.openxmlformats.org/officeDocument/2006/relationships/tags" Target="../tags/tag63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69.tiff"/><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71.png"/></Relationships>
</file>

<file path=ppt/slides/_rels/slide9.xml.rels><?xml version="1.0" encoding="UTF-8" standalone="yes"?>
<Relationships xmlns="http://schemas.openxmlformats.org/package/2006/relationships"><Relationship Id="rId26" Type="http://schemas.openxmlformats.org/officeDocument/2006/relationships/tags" Target="../tags/tag25.xml"/><Relationship Id="rId117" Type="http://schemas.openxmlformats.org/officeDocument/2006/relationships/tags" Target="../tags/tag116.xml"/><Relationship Id="rId21" Type="http://schemas.openxmlformats.org/officeDocument/2006/relationships/tags" Target="../tags/tag20.xml"/><Relationship Id="rId42" Type="http://schemas.openxmlformats.org/officeDocument/2006/relationships/tags" Target="../tags/tag41.xml"/><Relationship Id="rId47" Type="http://schemas.openxmlformats.org/officeDocument/2006/relationships/tags" Target="../tags/tag46.xml"/><Relationship Id="rId63" Type="http://schemas.openxmlformats.org/officeDocument/2006/relationships/tags" Target="../tags/tag62.xml"/><Relationship Id="rId68" Type="http://schemas.openxmlformats.org/officeDocument/2006/relationships/tags" Target="../tags/tag67.xml"/><Relationship Id="rId84" Type="http://schemas.openxmlformats.org/officeDocument/2006/relationships/tags" Target="../tags/tag83.xml"/><Relationship Id="rId89" Type="http://schemas.openxmlformats.org/officeDocument/2006/relationships/tags" Target="../tags/tag88.xml"/><Relationship Id="rId112" Type="http://schemas.openxmlformats.org/officeDocument/2006/relationships/tags" Target="../tags/tag111.xml"/><Relationship Id="rId133" Type="http://schemas.openxmlformats.org/officeDocument/2006/relationships/tags" Target="../tags/tag132.xml"/><Relationship Id="rId138" Type="http://schemas.openxmlformats.org/officeDocument/2006/relationships/tags" Target="../tags/tag137.xml"/><Relationship Id="rId16" Type="http://schemas.openxmlformats.org/officeDocument/2006/relationships/tags" Target="../tags/tag15.xml"/><Relationship Id="rId107" Type="http://schemas.openxmlformats.org/officeDocument/2006/relationships/tags" Target="../tags/tag106.xml"/><Relationship Id="rId11" Type="http://schemas.openxmlformats.org/officeDocument/2006/relationships/tags" Target="../tags/tag10.xml"/><Relationship Id="rId32" Type="http://schemas.openxmlformats.org/officeDocument/2006/relationships/tags" Target="../tags/tag31.xml"/><Relationship Id="rId37" Type="http://schemas.openxmlformats.org/officeDocument/2006/relationships/tags" Target="../tags/tag36.xml"/><Relationship Id="rId53" Type="http://schemas.openxmlformats.org/officeDocument/2006/relationships/tags" Target="../tags/tag52.xml"/><Relationship Id="rId58" Type="http://schemas.openxmlformats.org/officeDocument/2006/relationships/tags" Target="../tags/tag57.xml"/><Relationship Id="rId74" Type="http://schemas.openxmlformats.org/officeDocument/2006/relationships/tags" Target="../tags/tag73.xml"/><Relationship Id="rId79" Type="http://schemas.openxmlformats.org/officeDocument/2006/relationships/tags" Target="../tags/tag78.xml"/><Relationship Id="rId102" Type="http://schemas.openxmlformats.org/officeDocument/2006/relationships/tags" Target="../tags/tag101.xml"/><Relationship Id="rId123" Type="http://schemas.openxmlformats.org/officeDocument/2006/relationships/tags" Target="../tags/tag122.xml"/><Relationship Id="rId128" Type="http://schemas.openxmlformats.org/officeDocument/2006/relationships/tags" Target="../tags/tag127.xml"/><Relationship Id="rId144" Type="http://schemas.openxmlformats.org/officeDocument/2006/relationships/image" Target="../media/image29.emf"/><Relationship Id="rId5" Type="http://schemas.openxmlformats.org/officeDocument/2006/relationships/tags" Target="../tags/tag4.xml"/><Relationship Id="rId90" Type="http://schemas.openxmlformats.org/officeDocument/2006/relationships/tags" Target="../tags/tag89.xml"/><Relationship Id="rId95" Type="http://schemas.openxmlformats.org/officeDocument/2006/relationships/tags" Target="../tags/tag94.xml"/><Relationship Id="rId22" Type="http://schemas.openxmlformats.org/officeDocument/2006/relationships/tags" Target="../tags/tag21.xml"/><Relationship Id="rId27" Type="http://schemas.openxmlformats.org/officeDocument/2006/relationships/tags" Target="../tags/tag26.xml"/><Relationship Id="rId43" Type="http://schemas.openxmlformats.org/officeDocument/2006/relationships/tags" Target="../tags/tag42.xml"/><Relationship Id="rId48" Type="http://schemas.openxmlformats.org/officeDocument/2006/relationships/tags" Target="../tags/tag47.xml"/><Relationship Id="rId64" Type="http://schemas.openxmlformats.org/officeDocument/2006/relationships/tags" Target="../tags/tag63.xml"/><Relationship Id="rId69" Type="http://schemas.openxmlformats.org/officeDocument/2006/relationships/tags" Target="../tags/tag68.xml"/><Relationship Id="rId113" Type="http://schemas.openxmlformats.org/officeDocument/2006/relationships/tags" Target="../tags/tag112.xml"/><Relationship Id="rId118" Type="http://schemas.openxmlformats.org/officeDocument/2006/relationships/tags" Target="../tags/tag117.xml"/><Relationship Id="rId134" Type="http://schemas.openxmlformats.org/officeDocument/2006/relationships/tags" Target="../tags/tag133.xml"/><Relationship Id="rId139" Type="http://schemas.openxmlformats.org/officeDocument/2006/relationships/tags" Target="../tags/tag138.xml"/><Relationship Id="rId8" Type="http://schemas.openxmlformats.org/officeDocument/2006/relationships/tags" Target="../tags/tag7.xml"/><Relationship Id="rId51" Type="http://schemas.openxmlformats.org/officeDocument/2006/relationships/tags" Target="../tags/tag50.xml"/><Relationship Id="rId72" Type="http://schemas.openxmlformats.org/officeDocument/2006/relationships/tags" Target="../tags/tag71.xml"/><Relationship Id="rId80" Type="http://schemas.openxmlformats.org/officeDocument/2006/relationships/tags" Target="../tags/tag79.xml"/><Relationship Id="rId85" Type="http://schemas.openxmlformats.org/officeDocument/2006/relationships/tags" Target="../tags/tag84.xml"/><Relationship Id="rId93" Type="http://schemas.openxmlformats.org/officeDocument/2006/relationships/tags" Target="../tags/tag92.xml"/><Relationship Id="rId98" Type="http://schemas.openxmlformats.org/officeDocument/2006/relationships/tags" Target="../tags/tag97.xml"/><Relationship Id="rId121" Type="http://schemas.openxmlformats.org/officeDocument/2006/relationships/tags" Target="../tags/tag120.xml"/><Relationship Id="rId142" Type="http://schemas.openxmlformats.org/officeDocument/2006/relationships/notesSlide" Target="../notesSlides/notesSlide9.xml"/><Relationship Id="rId3" Type="http://schemas.openxmlformats.org/officeDocument/2006/relationships/tags" Target="../tags/tag2.xml"/><Relationship Id="rId12" Type="http://schemas.openxmlformats.org/officeDocument/2006/relationships/tags" Target="../tags/tag11.xml"/><Relationship Id="rId17" Type="http://schemas.openxmlformats.org/officeDocument/2006/relationships/tags" Target="../tags/tag16.xml"/><Relationship Id="rId25" Type="http://schemas.openxmlformats.org/officeDocument/2006/relationships/tags" Target="../tags/tag24.xml"/><Relationship Id="rId33" Type="http://schemas.openxmlformats.org/officeDocument/2006/relationships/tags" Target="../tags/tag32.xml"/><Relationship Id="rId38" Type="http://schemas.openxmlformats.org/officeDocument/2006/relationships/tags" Target="../tags/tag37.xml"/><Relationship Id="rId46" Type="http://schemas.openxmlformats.org/officeDocument/2006/relationships/tags" Target="../tags/tag45.xml"/><Relationship Id="rId59" Type="http://schemas.openxmlformats.org/officeDocument/2006/relationships/tags" Target="../tags/tag58.xml"/><Relationship Id="rId67" Type="http://schemas.openxmlformats.org/officeDocument/2006/relationships/tags" Target="../tags/tag66.xml"/><Relationship Id="rId103" Type="http://schemas.openxmlformats.org/officeDocument/2006/relationships/tags" Target="../tags/tag102.xml"/><Relationship Id="rId108" Type="http://schemas.openxmlformats.org/officeDocument/2006/relationships/tags" Target="../tags/tag107.xml"/><Relationship Id="rId116" Type="http://schemas.openxmlformats.org/officeDocument/2006/relationships/tags" Target="../tags/tag115.xml"/><Relationship Id="rId124" Type="http://schemas.openxmlformats.org/officeDocument/2006/relationships/tags" Target="../tags/tag123.xml"/><Relationship Id="rId129" Type="http://schemas.openxmlformats.org/officeDocument/2006/relationships/tags" Target="../tags/tag128.xml"/><Relationship Id="rId137" Type="http://schemas.openxmlformats.org/officeDocument/2006/relationships/tags" Target="../tags/tag136.xml"/><Relationship Id="rId20" Type="http://schemas.openxmlformats.org/officeDocument/2006/relationships/tags" Target="../tags/tag19.xml"/><Relationship Id="rId41" Type="http://schemas.openxmlformats.org/officeDocument/2006/relationships/tags" Target="../tags/tag40.xml"/><Relationship Id="rId54" Type="http://schemas.openxmlformats.org/officeDocument/2006/relationships/tags" Target="../tags/tag53.xml"/><Relationship Id="rId62" Type="http://schemas.openxmlformats.org/officeDocument/2006/relationships/tags" Target="../tags/tag61.xml"/><Relationship Id="rId70" Type="http://schemas.openxmlformats.org/officeDocument/2006/relationships/tags" Target="../tags/tag69.xml"/><Relationship Id="rId75" Type="http://schemas.openxmlformats.org/officeDocument/2006/relationships/tags" Target="../tags/tag74.xml"/><Relationship Id="rId83" Type="http://schemas.openxmlformats.org/officeDocument/2006/relationships/tags" Target="../tags/tag82.xml"/><Relationship Id="rId88" Type="http://schemas.openxmlformats.org/officeDocument/2006/relationships/tags" Target="../tags/tag87.xml"/><Relationship Id="rId91" Type="http://schemas.openxmlformats.org/officeDocument/2006/relationships/tags" Target="../tags/tag90.xml"/><Relationship Id="rId96" Type="http://schemas.openxmlformats.org/officeDocument/2006/relationships/tags" Target="../tags/tag95.xml"/><Relationship Id="rId111" Type="http://schemas.openxmlformats.org/officeDocument/2006/relationships/tags" Target="../tags/tag110.xml"/><Relationship Id="rId132" Type="http://schemas.openxmlformats.org/officeDocument/2006/relationships/tags" Target="../tags/tag131.xml"/><Relationship Id="rId140" Type="http://schemas.openxmlformats.org/officeDocument/2006/relationships/tags" Target="../tags/tag139.xml"/><Relationship Id="rId1" Type="http://schemas.openxmlformats.org/officeDocument/2006/relationships/vmlDrawing" Target="../drawings/vmlDrawing2.vml"/><Relationship Id="rId6" Type="http://schemas.openxmlformats.org/officeDocument/2006/relationships/tags" Target="../tags/tag5.xml"/><Relationship Id="rId15" Type="http://schemas.openxmlformats.org/officeDocument/2006/relationships/tags" Target="../tags/tag14.xml"/><Relationship Id="rId23" Type="http://schemas.openxmlformats.org/officeDocument/2006/relationships/tags" Target="../tags/tag22.xml"/><Relationship Id="rId28" Type="http://schemas.openxmlformats.org/officeDocument/2006/relationships/tags" Target="../tags/tag27.xml"/><Relationship Id="rId36" Type="http://schemas.openxmlformats.org/officeDocument/2006/relationships/tags" Target="../tags/tag35.xml"/><Relationship Id="rId49" Type="http://schemas.openxmlformats.org/officeDocument/2006/relationships/tags" Target="../tags/tag48.xml"/><Relationship Id="rId57" Type="http://schemas.openxmlformats.org/officeDocument/2006/relationships/tags" Target="../tags/tag56.xml"/><Relationship Id="rId106" Type="http://schemas.openxmlformats.org/officeDocument/2006/relationships/tags" Target="../tags/tag105.xml"/><Relationship Id="rId114" Type="http://schemas.openxmlformats.org/officeDocument/2006/relationships/tags" Target="../tags/tag113.xml"/><Relationship Id="rId119" Type="http://schemas.openxmlformats.org/officeDocument/2006/relationships/tags" Target="../tags/tag118.xml"/><Relationship Id="rId127" Type="http://schemas.openxmlformats.org/officeDocument/2006/relationships/tags" Target="../tags/tag126.xml"/><Relationship Id="rId10" Type="http://schemas.openxmlformats.org/officeDocument/2006/relationships/tags" Target="../tags/tag9.xml"/><Relationship Id="rId31" Type="http://schemas.openxmlformats.org/officeDocument/2006/relationships/tags" Target="../tags/tag30.xml"/><Relationship Id="rId44" Type="http://schemas.openxmlformats.org/officeDocument/2006/relationships/tags" Target="../tags/tag43.xml"/><Relationship Id="rId52" Type="http://schemas.openxmlformats.org/officeDocument/2006/relationships/tags" Target="../tags/tag51.xml"/><Relationship Id="rId60" Type="http://schemas.openxmlformats.org/officeDocument/2006/relationships/tags" Target="../tags/tag59.xml"/><Relationship Id="rId65" Type="http://schemas.openxmlformats.org/officeDocument/2006/relationships/tags" Target="../tags/tag64.xml"/><Relationship Id="rId73" Type="http://schemas.openxmlformats.org/officeDocument/2006/relationships/tags" Target="../tags/tag72.xml"/><Relationship Id="rId78" Type="http://schemas.openxmlformats.org/officeDocument/2006/relationships/tags" Target="../tags/tag77.xml"/><Relationship Id="rId81" Type="http://schemas.openxmlformats.org/officeDocument/2006/relationships/tags" Target="../tags/tag80.xml"/><Relationship Id="rId86" Type="http://schemas.openxmlformats.org/officeDocument/2006/relationships/tags" Target="../tags/tag85.xml"/><Relationship Id="rId94" Type="http://schemas.openxmlformats.org/officeDocument/2006/relationships/tags" Target="../tags/tag93.xml"/><Relationship Id="rId99" Type="http://schemas.openxmlformats.org/officeDocument/2006/relationships/tags" Target="../tags/tag98.xml"/><Relationship Id="rId101" Type="http://schemas.openxmlformats.org/officeDocument/2006/relationships/tags" Target="../tags/tag100.xml"/><Relationship Id="rId122" Type="http://schemas.openxmlformats.org/officeDocument/2006/relationships/tags" Target="../tags/tag121.xml"/><Relationship Id="rId130" Type="http://schemas.openxmlformats.org/officeDocument/2006/relationships/tags" Target="../tags/tag129.xml"/><Relationship Id="rId135" Type="http://schemas.openxmlformats.org/officeDocument/2006/relationships/tags" Target="../tags/tag134.xml"/><Relationship Id="rId143" Type="http://schemas.openxmlformats.org/officeDocument/2006/relationships/oleObject" Target="../embeddings/oleObject1.bin"/><Relationship Id="rId4" Type="http://schemas.openxmlformats.org/officeDocument/2006/relationships/tags" Target="../tags/tag3.xml"/><Relationship Id="rId9" Type="http://schemas.openxmlformats.org/officeDocument/2006/relationships/tags" Target="../tags/tag8.xml"/><Relationship Id="rId13" Type="http://schemas.openxmlformats.org/officeDocument/2006/relationships/tags" Target="../tags/tag12.xml"/><Relationship Id="rId18" Type="http://schemas.openxmlformats.org/officeDocument/2006/relationships/tags" Target="../tags/tag17.xml"/><Relationship Id="rId39" Type="http://schemas.openxmlformats.org/officeDocument/2006/relationships/tags" Target="../tags/tag38.xml"/><Relationship Id="rId109" Type="http://schemas.openxmlformats.org/officeDocument/2006/relationships/tags" Target="../tags/tag108.xml"/><Relationship Id="rId34" Type="http://schemas.openxmlformats.org/officeDocument/2006/relationships/tags" Target="../tags/tag33.xml"/><Relationship Id="rId50" Type="http://schemas.openxmlformats.org/officeDocument/2006/relationships/tags" Target="../tags/tag49.xml"/><Relationship Id="rId55" Type="http://schemas.openxmlformats.org/officeDocument/2006/relationships/tags" Target="../tags/tag54.xml"/><Relationship Id="rId76" Type="http://schemas.openxmlformats.org/officeDocument/2006/relationships/tags" Target="../tags/tag75.xml"/><Relationship Id="rId97" Type="http://schemas.openxmlformats.org/officeDocument/2006/relationships/tags" Target="../tags/tag96.xml"/><Relationship Id="rId104" Type="http://schemas.openxmlformats.org/officeDocument/2006/relationships/tags" Target="../tags/tag103.xml"/><Relationship Id="rId120" Type="http://schemas.openxmlformats.org/officeDocument/2006/relationships/tags" Target="../tags/tag119.xml"/><Relationship Id="rId125" Type="http://schemas.openxmlformats.org/officeDocument/2006/relationships/tags" Target="../tags/tag124.xml"/><Relationship Id="rId141" Type="http://schemas.openxmlformats.org/officeDocument/2006/relationships/slideLayout" Target="../slideLayouts/slideLayout15.xml"/><Relationship Id="rId7" Type="http://schemas.openxmlformats.org/officeDocument/2006/relationships/tags" Target="../tags/tag6.xml"/><Relationship Id="rId71" Type="http://schemas.openxmlformats.org/officeDocument/2006/relationships/tags" Target="../tags/tag70.xml"/><Relationship Id="rId92" Type="http://schemas.openxmlformats.org/officeDocument/2006/relationships/tags" Target="../tags/tag91.xml"/><Relationship Id="rId2" Type="http://schemas.openxmlformats.org/officeDocument/2006/relationships/tags" Target="../tags/tag1.xml"/><Relationship Id="rId29" Type="http://schemas.openxmlformats.org/officeDocument/2006/relationships/tags" Target="../tags/tag28.xml"/><Relationship Id="rId24" Type="http://schemas.openxmlformats.org/officeDocument/2006/relationships/tags" Target="../tags/tag23.xml"/><Relationship Id="rId40" Type="http://schemas.openxmlformats.org/officeDocument/2006/relationships/tags" Target="../tags/tag39.xml"/><Relationship Id="rId45" Type="http://schemas.openxmlformats.org/officeDocument/2006/relationships/tags" Target="../tags/tag44.xml"/><Relationship Id="rId66" Type="http://schemas.openxmlformats.org/officeDocument/2006/relationships/tags" Target="../tags/tag65.xml"/><Relationship Id="rId87" Type="http://schemas.openxmlformats.org/officeDocument/2006/relationships/tags" Target="../tags/tag86.xml"/><Relationship Id="rId110" Type="http://schemas.openxmlformats.org/officeDocument/2006/relationships/tags" Target="../tags/tag109.xml"/><Relationship Id="rId115" Type="http://schemas.openxmlformats.org/officeDocument/2006/relationships/tags" Target="../tags/tag114.xml"/><Relationship Id="rId131" Type="http://schemas.openxmlformats.org/officeDocument/2006/relationships/tags" Target="../tags/tag130.xml"/><Relationship Id="rId136" Type="http://schemas.openxmlformats.org/officeDocument/2006/relationships/tags" Target="../tags/tag135.xml"/><Relationship Id="rId61" Type="http://schemas.openxmlformats.org/officeDocument/2006/relationships/tags" Target="../tags/tag60.xml"/><Relationship Id="rId82" Type="http://schemas.openxmlformats.org/officeDocument/2006/relationships/tags" Target="../tags/tag81.xml"/><Relationship Id="rId19" Type="http://schemas.openxmlformats.org/officeDocument/2006/relationships/tags" Target="../tags/tag18.xml"/><Relationship Id="rId14" Type="http://schemas.openxmlformats.org/officeDocument/2006/relationships/tags" Target="../tags/tag13.xml"/><Relationship Id="rId30" Type="http://schemas.openxmlformats.org/officeDocument/2006/relationships/tags" Target="../tags/tag29.xml"/><Relationship Id="rId35" Type="http://schemas.openxmlformats.org/officeDocument/2006/relationships/tags" Target="../tags/tag34.xml"/><Relationship Id="rId56" Type="http://schemas.openxmlformats.org/officeDocument/2006/relationships/tags" Target="../tags/tag55.xml"/><Relationship Id="rId77" Type="http://schemas.openxmlformats.org/officeDocument/2006/relationships/tags" Target="../tags/tag76.xml"/><Relationship Id="rId100" Type="http://schemas.openxmlformats.org/officeDocument/2006/relationships/tags" Target="../tags/tag99.xml"/><Relationship Id="rId105" Type="http://schemas.openxmlformats.org/officeDocument/2006/relationships/tags" Target="../tags/tag104.xml"/><Relationship Id="rId126" Type="http://schemas.openxmlformats.org/officeDocument/2006/relationships/tags" Target="../tags/tag125.xml"/></Relationships>
</file>

<file path=ppt/slides/_rels/slide9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0.xml"/><Relationship Id="rId1" Type="http://schemas.openxmlformats.org/officeDocument/2006/relationships/slideLayout" Target="../slideLayouts/slideLayout12.xml"/><Relationship Id="rId4" Type="http://schemas.openxmlformats.org/officeDocument/2006/relationships/image" Target="../media/image73.png"/></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91.xml"/><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8.xml"/><Relationship Id="rId5" Type="http://schemas.openxmlformats.org/officeDocument/2006/relationships/image" Target="../media/image75.jpeg"/><Relationship Id="rId4" Type="http://schemas.openxmlformats.org/officeDocument/2006/relationships/image" Target="../media/image74.png"/></Relationships>
</file>

<file path=ppt/slides/_rels/slide9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4.xml"/><Relationship Id="rId1" Type="http://schemas.openxmlformats.org/officeDocument/2006/relationships/slideLayout" Target="../slideLayouts/slideLayout4.xml"/><Relationship Id="rId4" Type="http://schemas.openxmlformats.org/officeDocument/2006/relationships/image" Target="../media/image60.emf"/></Relationships>
</file>

<file path=ppt/slides/_rels/slide9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5.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9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8" Type="http://schemas.openxmlformats.org/officeDocument/2006/relationships/image" Target="file://localhost/%5CUsers%5Cjamie%5CDesktop%5Ctech.png" TargetMode="External"/><Relationship Id="rId13" Type="http://schemas.openxmlformats.org/officeDocument/2006/relationships/image" Target="../media/image82.png"/><Relationship Id="rId3" Type="http://schemas.openxmlformats.org/officeDocument/2006/relationships/image" Target="../media/image76.png"/><Relationship Id="rId7" Type="http://schemas.openxmlformats.org/officeDocument/2006/relationships/image" Target="../media/image79.png"/><Relationship Id="rId12" Type="http://schemas.openxmlformats.org/officeDocument/2006/relationships/image" Target="file://localhost/%5CUsers%5Cjamie%5CDesktop%5Ccommercial.png" TargetMode="External"/><Relationship Id="rId2" Type="http://schemas.openxmlformats.org/officeDocument/2006/relationships/notesSlide" Target="../notesSlides/notesSlide98.xml"/><Relationship Id="rId1" Type="http://schemas.openxmlformats.org/officeDocument/2006/relationships/slideLayout" Target="../slideLayouts/slideLayout13.xml"/><Relationship Id="rId6" Type="http://schemas.openxmlformats.org/officeDocument/2006/relationships/image" Target="../media/image78.png"/><Relationship Id="rId11" Type="http://schemas.openxmlformats.org/officeDocument/2006/relationships/image" Target="../media/image81.png"/><Relationship Id="rId5" Type="http://schemas.openxmlformats.org/officeDocument/2006/relationships/image" Target="../media/image77.png"/><Relationship Id="rId10" Type="http://schemas.openxmlformats.org/officeDocument/2006/relationships/image" Target="file://localhost/%5CUsers%5Cjamie%5CDesktop%5Cpartner.png" TargetMode="External"/><Relationship Id="rId4" Type="http://schemas.openxmlformats.org/officeDocument/2006/relationships/image" Target="file://localhost/%5CUsers%5Cjamie%5CDesktop%5Cresidential.png" TargetMode="External"/><Relationship Id="rId9" Type="http://schemas.openxmlformats.org/officeDocument/2006/relationships/image" Target="../media/image80.png"/><Relationship Id="rId14" Type="http://schemas.openxmlformats.org/officeDocument/2006/relationships/image" Target="file://localhost/%5CUsers%5Cjamie%5CDesktop%5Ccodes.png"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9.xml"/><Relationship Id="rId1" Type="http://schemas.openxmlformats.org/officeDocument/2006/relationships/slideLayout" Target="../slideLayouts/slideLayout1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ctrTitle"/>
          </p:nvPr>
        </p:nvSpPr>
        <p:spPr/>
        <p:txBody>
          <a:bodyPr/>
          <a:lstStyle/>
          <a:p>
            <a:pPr eaLnBrk="1" hangingPunct="1">
              <a:defRPr/>
            </a:pPr>
            <a:r>
              <a:rPr lang="en-US" dirty="0">
                <a:latin typeface="Arial" charset="0"/>
                <a:cs typeface="+mj-cs"/>
              </a:rPr>
              <a:t>Maximizing Energy Efficiency</a:t>
            </a:r>
          </a:p>
        </p:txBody>
      </p:sp>
      <p:sp>
        <p:nvSpPr>
          <p:cNvPr id="3076" name="Rectangle 6"/>
          <p:cNvSpPr>
            <a:spLocks noGrp="1" noChangeArrowheads="1"/>
          </p:cNvSpPr>
          <p:nvPr>
            <p:ph type="subTitle" idx="1"/>
          </p:nvPr>
        </p:nvSpPr>
        <p:spPr/>
        <p:txBody>
          <a:bodyPr>
            <a:normAutofit fontScale="92500"/>
          </a:bodyPr>
          <a:lstStyle/>
          <a:p>
            <a:pPr marL="0" indent="0" eaLnBrk="1" hangingPunct="1">
              <a:defRPr/>
            </a:pPr>
            <a:r>
              <a:rPr lang="en-US" sz="2162" dirty="0" smtClean="0">
                <a:latin typeface="Arial" charset="0"/>
                <a:cs typeface="+mn-cs"/>
              </a:rPr>
              <a:t>Washington Utilities and Transportation Commission </a:t>
            </a:r>
            <a:endParaRPr lang="en-US" sz="2162" dirty="0">
              <a:latin typeface="Arial" charset="0"/>
              <a:cs typeface="+mn-cs"/>
            </a:endParaRPr>
          </a:p>
          <a:p>
            <a:pPr marL="0" indent="0" eaLnBrk="1" hangingPunct="1">
              <a:defRPr/>
            </a:pPr>
            <a:r>
              <a:rPr lang="en-US" sz="2162" dirty="0" smtClean="0">
                <a:latin typeface="Arial" charset="0"/>
                <a:cs typeface="+mn-cs"/>
              </a:rPr>
              <a:t>August 10</a:t>
            </a:r>
            <a:r>
              <a:rPr lang="en-US" sz="2162" baseline="30000" dirty="0" smtClean="0">
                <a:latin typeface="Arial" charset="0"/>
                <a:cs typeface="+mn-cs"/>
              </a:rPr>
              <a:t>th</a:t>
            </a:r>
            <a:endParaRPr lang="en-US" sz="2162" dirty="0" smtClean="0">
              <a:latin typeface="Arial" charset="0"/>
              <a:cs typeface="+mn-cs"/>
            </a:endParaRPr>
          </a:p>
          <a:p>
            <a:pPr marL="0" indent="0" eaLnBrk="1" hangingPunct="1">
              <a:defRPr/>
            </a:pPr>
            <a:r>
              <a:rPr lang="en-US" sz="865" dirty="0" smtClean="0">
                <a:latin typeface="Arial" charset="0"/>
              </a:rPr>
              <a:t>Docket UE-111404</a:t>
            </a:r>
            <a:endParaRPr lang="en-US" sz="865" dirty="0">
              <a:latin typeface="Arial" charset="0"/>
              <a:cs typeface="+mn-cs"/>
            </a:endParaRPr>
          </a:p>
        </p:txBody>
      </p:sp>
    </p:spTree>
    <p:extLst>
      <p:ext uri="{BB962C8B-B14F-4D97-AF65-F5344CB8AC3E}">
        <p14:creationId xmlns:p14="http://schemas.microsoft.com/office/powerpoint/2010/main" val="278948834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Regional Equity</a:t>
            </a:r>
            <a:endParaRPr lang="en-US" sz="2400" dirty="0"/>
          </a:p>
        </p:txBody>
      </p:sp>
      <p:pic>
        <p:nvPicPr>
          <p:cNvPr id="13324" name="Picture 12"/>
          <p:cNvPicPr>
            <a:picLocks noChangeAspect="1" noChangeArrowheads="1"/>
          </p:cNvPicPr>
          <p:nvPr/>
        </p:nvPicPr>
        <p:blipFill rotWithShape="1">
          <a:blip r:embed="rId3">
            <a:extLst>
              <a:ext uri="{28A0092B-C50C-407E-A947-70E740481C1C}">
                <a14:useLocalDpi xmlns:a14="http://schemas.microsoft.com/office/drawing/2010/main" val="0"/>
              </a:ext>
            </a:extLst>
          </a:blip>
          <a:srcRect l="9460" t="3837" r="6789"/>
          <a:stretch/>
        </p:blipFill>
        <p:spPr bwMode="auto">
          <a:xfrm>
            <a:off x="691116" y="1163269"/>
            <a:ext cx="7970026" cy="535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33905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MORNING SESSION</a:t>
            </a:r>
            <a:endParaRPr lang="en-US" sz="1800" dirty="0"/>
          </a:p>
        </p:txBody>
      </p:sp>
      <p:sp>
        <p:nvSpPr>
          <p:cNvPr id="3" name="Text Placeholder 2"/>
          <p:cNvSpPr>
            <a:spLocks noGrp="1"/>
          </p:cNvSpPr>
          <p:nvPr>
            <p:ph type="body" sz="quarter" idx="10"/>
          </p:nvPr>
        </p:nvSpPr>
        <p:spPr/>
        <p:txBody>
          <a:bodyPr/>
          <a:lstStyle/>
          <a:p>
            <a:r>
              <a:rPr dirty="0" smtClean="0"/>
              <a:t>Emerging Technology</a:t>
            </a:r>
            <a:endParaRPr lang="en-US" dirty="0"/>
          </a:p>
        </p:txBody>
      </p:sp>
    </p:spTree>
    <p:extLst>
      <p:ext uri="{BB962C8B-B14F-4D97-AF65-F5344CB8AC3E}">
        <p14:creationId xmlns:p14="http://schemas.microsoft.com/office/powerpoint/2010/main" val="271049784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0" name="Picture 10" descr="LE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8638" y="1892300"/>
            <a:ext cx="2789237" cy="369728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0728" name="Rectangle 16"/>
          <p:cNvSpPr>
            <a:spLocks noGrp="1" noChangeArrowheads="1"/>
          </p:cNvSpPr>
          <p:nvPr>
            <p:ph type="title"/>
          </p:nvPr>
        </p:nvSpPr>
        <p:spPr/>
        <p:txBody>
          <a:bodyPr/>
          <a:lstStyle/>
          <a:p>
            <a:pPr eaLnBrk="1" hangingPunct="1">
              <a:defRPr/>
            </a:pPr>
            <a:r>
              <a:rPr lang="en-US">
                <a:latin typeface="Arial" charset="0"/>
              </a:rPr>
              <a:t>Emerging Technology</a:t>
            </a:r>
          </a:p>
        </p:txBody>
      </p:sp>
      <p:sp>
        <p:nvSpPr>
          <p:cNvPr id="30727" name="Rectangle 15"/>
          <p:cNvSpPr>
            <a:spLocks noGrp="1" noChangeArrowheads="1"/>
          </p:cNvSpPr>
          <p:nvPr>
            <p:ph type="body" sz="quarter" idx="4294967295"/>
          </p:nvPr>
        </p:nvSpPr>
        <p:spPr>
          <a:xfrm>
            <a:off x="3733801" y="1727200"/>
            <a:ext cx="4648199" cy="4410075"/>
          </a:xfrm>
        </p:spPr>
        <p:txBody>
          <a:bodyPr>
            <a:normAutofit/>
          </a:bodyPr>
          <a:lstStyle/>
          <a:p>
            <a:pPr marL="0" indent="0" eaLnBrk="1" hangingPunct="1">
              <a:buFont typeface="Arial" charset="0"/>
              <a:buNone/>
              <a:defRPr/>
            </a:pPr>
            <a:r>
              <a:rPr lang="en-US" sz="2600" dirty="0">
                <a:solidFill>
                  <a:srgbClr val="262262"/>
                </a:solidFill>
                <a:latin typeface="Arial" charset="0"/>
              </a:rPr>
              <a:t>Filling the pipeline with energy efficiency opportunities</a:t>
            </a:r>
            <a:endParaRPr lang="en-US" sz="2600" dirty="0">
              <a:latin typeface="Arial" charset="0"/>
            </a:endParaRPr>
          </a:p>
          <a:p>
            <a:pPr marL="0" indent="0" eaLnBrk="1" hangingPunct="1">
              <a:defRPr/>
            </a:pPr>
            <a:endParaRPr lang="en-US" sz="2000" dirty="0">
              <a:latin typeface="Arial" charset="0"/>
            </a:endParaRPr>
          </a:p>
          <a:p>
            <a:pPr marL="0" indent="0" eaLnBrk="1" hangingPunct="1">
              <a:buFont typeface="Arial" charset="0"/>
              <a:buNone/>
              <a:defRPr/>
            </a:pPr>
            <a:r>
              <a:rPr lang="en-US" sz="2000" dirty="0" smtClean="0">
                <a:latin typeface="Arial" charset="0"/>
              </a:rPr>
              <a:t>Key Initiatives</a:t>
            </a:r>
            <a:endParaRPr lang="en-US" sz="2000" dirty="0">
              <a:latin typeface="Arial" charset="0"/>
            </a:endParaRPr>
          </a:p>
          <a:p>
            <a:pPr lvl="1" eaLnBrk="1" hangingPunct="1">
              <a:defRPr/>
            </a:pPr>
            <a:r>
              <a:rPr lang="en-US" sz="2000" dirty="0">
                <a:latin typeface="Arial" charset="0"/>
              </a:rPr>
              <a:t>Heat Pump Water Heaters -  Northern Climate Spec  </a:t>
            </a:r>
          </a:p>
          <a:p>
            <a:pPr lvl="1" eaLnBrk="1" hangingPunct="1">
              <a:defRPr/>
            </a:pPr>
            <a:r>
              <a:rPr lang="en-US" sz="2000" dirty="0">
                <a:latin typeface="Arial" charset="0"/>
              </a:rPr>
              <a:t>High Performance Windows</a:t>
            </a:r>
          </a:p>
          <a:p>
            <a:pPr lvl="1" eaLnBrk="1" hangingPunct="1">
              <a:defRPr/>
            </a:pPr>
            <a:r>
              <a:rPr lang="en-US" sz="2000" dirty="0">
                <a:latin typeface="Arial" charset="0"/>
              </a:rPr>
              <a:t>Green Pumps</a:t>
            </a:r>
          </a:p>
          <a:p>
            <a:pPr lvl="1" eaLnBrk="1" hangingPunct="1">
              <a:defRPr/>
            </a:pPr>
            <a:r>
              <a:rPr lang="en-US" sz="2000" dirty="0">
                <a:latin typeface="Arial" charset="0"/>
              </a:rPr>
              <a:t>Solid State Lighting</a:t>
            </a:r>
          </a:p>
        </p:txBody>
      </p:sp>
      <p:pic>
        <p:nvPicPr>
          <p:cNvPr id="8" name="Picture 7" descr="foto_footer.png"/>
          <p:cNvPicPr>
            <a:picLocks noChangeAspect="1"/>
          </p:cNvPicPr>
          <p:nvPr/>
        </p:nvPicPr>
        <p:blipFill>
          <a:blip r:embed="rId4" cstate="print"/>
          <a:stretch>
            <a:fillRect/>
          </a:stretch>
        </p:blipFill>
        <p:spPr>
          <a:xfrm>
            <a:off x="524933" y="5582250"/>
            <a:ext cx="2785533" cy="384845"/>
          </a:xfrm>
          <a:prstGeom prst="rect">
            <a:avLst/>
          </a:prstGeom>
        </p:spPr>
      </p:pic>
      <p:pic>
        <p:nvPicPr>
          <p:cNvPr id="9" name="Picture 8" descr="foto_footer.png"/>
          <p:cNvPicPr>
            <a:picLocks noChangeAspect="1"/>
          </p:cNvPicPr>
          <p:nvPr/>
        </p:nvPicPr>
        <p:blipFill>
          <a:blip r:embed="rId4" cstate="print"/>
          <a:stretch>
            <a:fillRect/>
          </a:stretch>
        </p:blipFill>
        <p:spPr>
          <a:xfrm>
            <a:off x="524933" y="1888067"/>
            <a:ext cx="2793999" cy="677333"/>
          </a:xfrm>
          <a:prstGeom prst="rect">
            <a:avLst/>
          </a:prstGeom>
        </p:spPr>
      </p:pic>
      <p:pic>
        <p:nvPicPr>
          <p:cNvPr id="10" name="Picture 9" descr="foto_footer.png"/>
          <p:cNvPicPr>
            <a:picLocks noChangeAspect="1"/>
          </p:cNvPicPr>
          <p:nvPr/>
        </p:nvPicPr>
        <p:blipFill>
          <a:blip r:embed="rId4" cstate="print"/>
          <a:stretch>
            <a:fillRect/>
          </a:stretch>
        </p:blipFill>
        <p:spPr>
          <a:xfrm rot="16200000">
            <a:off x="-594558" y="3007558"/>
            <a:ext cx="3699936" cy="1460954"/>
          </a:xfrm>
          <a:prstGeom prst="rect">
            <a:avLst/>
          </a:prstGeom>
        </p:spPr>
      </p:pic>
      <p:cxnSp>
        <p:nvCxnSpPr>
          <p:cNvPr id="7" name="Straight Connector 6"/>
          <p:cNvCxnSpPr/>
          <p:nvPr/>
        </p:nvCxnSpPr>
        <p:spPr>
          <a:xfrm>
            <a:off x="3317875" y="1537546"/>
            <a:ext cx="0" cy="4765040"/>
          </a:xfrm>
          <a:prstGeom prst="line">
            <a:avLst/>
          </a:prstGeom>
          <a:ln w="9525" cmpd="sng">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964636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60" t="3248" r="5971" b="2822"/>
          <a:stretch/>
        </p:blipFill>
        <p:spPr bwMode="auto">
          <a:xfrm>
            <a:off x="318977" y="1234096"/>
            <a:ext cx="8677282" cy="5310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Filling the Pipeline</a:t>
            </a:r>
            <a:endParaRPr lang="en-US" dirty="0"/>
          </a:p>
        </p:txBody>
      </p:sp>
    </p:spTree>
    <p:extLst>
      <p:ext uri="{BB962C8B-B14F-4D97-AF65-F5344CB8AC3E}">
        <p14:creationId xmlns:p14="http://schemas.microsoft.com/office/powerpoint/2010/main" val="1923071716"/>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Trade-off Analysis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t="5028"/>
          <a:stretch>
            <a:fillRect/>
          </a:stretch>
        </p:blipFill>
        <p:spPr bwMode="auto">
          <a:xfrm>
            <a:off x="1142336" y="1152117"/>
            <a:ext cx="6743811" cy="5490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206768"/>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7967133" y="5969001"/>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146"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1310" name="think-cell Slide" r:id="rId62" imgW="0" imgH="0" progId="">
                  <p:embed/>
                </p:oleObj>
              </mc:Choice>
              <mc:Fallback>
                <p:oleObj name="think-cell Slide" r:id="rId62" imgW="0" imgH="0" progId="">
                  <p:embed/>
                  <p:pic>
                    <p:nvPicPr>
                      <p:cNvPr id="0" name="AutoShape 36"/>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7" name="Rectangle 3" hidden="1"/>
          <p:cNvSpPr>
            <a:spLocks noChangeArrowheads="1"/>
          </p:cNvSpPr>
          <p:nvPr>
            <p:custDataLst>
              <p:tags r:id="rId3"/>
            </p:custDataLst>
          </p:nvPr>
        </p:nvSpPr>
        <p:spPr bwMode="auto">
          <a:xfrm>
            <a:off x="0" y="0"/>
            <a:ext cx="161984" cy="1619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931343"/>
            <a:endParaRPr lang="en-US" sz="1200">
              <a:solidFill>
                <a:srgbClr val="000000"/>
              </a:solidFill>
              <a:cs typeface="Arial" charset="0"/>
            </a:endParaRPr>
          </a:p>
        </p:txBody>
      </p:sp>
      <p:graphicFrame>
        <p:nvGraphicFramePr>
          <p:cNvPr id="6150" name="Object 8"/>
          <p:cNvGraphicFramePr>
            <a:graphicFrameLocks/>
          </p:cNvGraphicFramePr>
          <p:nvPr>
            <p:custDataLst>
              <p:tags r:id="rId4"/>
            </p:custDataLst>
          </p:nvPr>
        </p:nvGraphicFramePr>
        <p:xfrm>
          <a:off x="1303973" y="3622476"/>
          <a:ext cx="6617048" cy="1362205"/>
        </p:xfrm>
        <a:graphic>
          <a:graphicData uri="http://schemas.openxmlformats.org/presentationml/2006/ole">
            <mc:AlternateContent xmlns:mc="http://schemas.openxmlformats.org/markup-compatibility/2006">
              <mc:Choice xmlns:v="urn:schemas-microsoft-com:vml" Requires="v">
                <p:oleObj spid="_x0000_s11311" r:id="rId63" imgW="6480610" imgH="1335140" progId="Excel.Sheet.8">
                  <p:embed/>
                </p:oleObj>
              </mc:Choice>
              <mc:Fallback>
                <p:oleObj r:id="rId63" imgW="6480610" imgH="1335140" progId="Excel.Sheet.8">
                  <p:embed/>
                  <p:pic>
                    <p:nvPicPr>
                      <p:cNvPr id="0" name="Picture 37"/>
                      <p:cNvPicPr>
                        <a:picLocks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303973" y="3622476"/>
                        <a:ext cx="6617048" cy="13622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Rectangle 9"/>
          <p:cNvSpPr>
            <a:spLocks noChangeArrowheads="1"/>
          </p:cNvSpPr>
          <p:nvPr>
            <p:custDataLst>
              <p:tags r:id="rId5"/>
            </p:custDataLst>
          </p:nvPr>
        </p:nvSpPr>
        <p:spPr bwMode="auto">
          <a:xfrm>
            <a:off x="6100319" y="3844381"/>
            <a:ext cx="254315"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a:buClr>
                <a:srgbClr val="002960"/>
              </a:buClr>
            </a:pPr>
            <a:r>
              <a:rPr lang="en-US" sz="1200">
                <a:solidFill>
                  <a:srgbClr val="000000"/>
                </a:solidFill>
                <a:cs typeface="Arial" charset="0"/>
              </a:rPr>
              <a:t>995</a:t>
            </a:r>
          </a:p>
        </p:txBody>
      </p:sp>
      <p:sp>
        <p:nvSpPr>
          <p:cNvPr id="6152" name="Rectangle 10"/>
          <p:cNvSpPr>
            <a:spLocks noChangeArrowheads="1"/>
          </p:cNvSpPr>
          <p:nvPr>
            <p:custDataLst>
              <p:tags r:id="rId6"/>
            </p:custDataLst>
          </p:nvPr>
        </p:nvSpPr>
        <p:spPr bwMode="auto">
          <a:xfrm>
            <a:off x="3976710" y="4108399"/>
            <a:ext cx="254314"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a:buClr>
                <a:srgbClr val="002960"/>
              </a:buClr>
            </a:pPr>
            <a:r>
              <a:rPr lang="en-US" sz="1200">
                <a:solidFill>
                  <a:srgbClr val="000000"/>
                </a:solidFill>
                <a:cs typeface="Arial" charset="0"/>
              </a:rPr>
              <a:t>575</a:t>
            </a:r>
          </a:p>
        </p:txBody>
      </p:sp>
      <p:sp>
        <p:nvSpPr>
          <p:cNvPr id="6153" name="Rectangle 12"/>
          <p:cNvSpPr>
            <a:spLocks noChangeArrowheads="1"/>
          </p:cNvSpPr>
          <p:nvPr>
            <p:custDataLst>
              <p:tags r:id="rId7"/>
            </p:custDataLst>
          </p:nvPr>
        </p:nvSpPr>
        <p:spPr bwMode="auto">
          <a:xfrm>
            <a:off x="1796404" y="4058187"/>
            <a:ext cx="254314"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a:buClr>
                <a:srgbClr val="002960"/>
              </a:buClr>
            </a:pPr>
            <a:r>
              <a:rPr lang="en-US" sz="1200">
                <a:solidFill>
                  <a:srgbClr val="000000"/>
                </a:solidFill>
                <a:cs typeface="Arial" charset="0"/>
              </a:rPr>
              <a:t>660</a:t>
            </a:r>
          </a:p>
        </p:txBody>
      </p:sp>
      <p:sp>
        <p:nvSpPr>
          <p:cNvPr id="6154" name="Rectangle 286"/>
          <p:cNvSpPr>
            <a:spLocks noChangeArrowheads="1"/>
          </p:cNvSpPr>
          <p:nvPr>
            <p:custDataLst>
              <p:tags r:id="rId8"/>
            </p:custDataLst>
          </p:nvPr>
        </p:nvSpPr>
        <p:spPr bwMode="auto">
          <a:xfrm>
            <a:off x="7106241" y="3936706"/>
            <a:ext cx="340167"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eaLnBrk="0" hangingPunct="0">
              <a:buClr>
                <a:srgbClr val="002960"/>
              </a:buClr>
            </a:pPr>
            <a:endParaRPr lang="en-US" sz="1200">
              <a:solidFill>
                <a:srgbClr val="000000"/>
              </a:solidFill>
              <a:cs typeface="Arial" charset="0"/>
            </a:endParaRPr>
          </a:p>
        </p:txBody>
      </p:sp>
      <p:sp>
        <p:nvSpPr>
          <p:cNvPr id="6155" name="Freeform 4"/>
          <p:cNvSpPr>
            <a:spLocks/>
          </p:cNvSpPr>
          <p:nvPr>
            <p:custDataLst>
              <p:tags r:id="rId9"/>
            </p:custDataLst>
          </p:nvPr>
        </p:nvSpPr>
        <p:spPr bwMode="gray">
          <a:xfrm>
            <a:off x="341787" y="1958997"/>
            <a:ext cx="6432386" cy="1323332"/>
          </a:xfrm>
          <a:custGeom>
            <a:avLst/>
            <a:gdLst>
              <a:gd name="T0" fmla="*/ 2147483647 w 3709"/>
              <a:gd name="T1" fmla="*/ 2147483647 h 1288"/>
              <a:gd name="T2" fmla="*/ 2147483647 w 3709"/>
              <a:gd name="T3" fmla="*/ 2147483647 h 1288"/>
              <a:gd name="T4" fmla="*/ 2147483647 w 3709"/>
              <a:gd name="T5" fmla="*/ 2147483647 h 1288"/>
              <a:gd name="T6" fmla="*/ 2147483647 w 3709"/>
              <a:gd name="T7" fmla="*/ 2147483647 h 1288"/>
              <a:gd name="T8" fmla="*/ 2147483647 w 3709"/>
              <a:gd name="T9" fmla="*/ 2147483647 h 1288"/>
              <a:gd name="T10" fmla="*/ 0 w 3709"/>
              <a:gd name="T11" fmla="*/ 0 h 1288"/>
              <a:gd name="T12" fmla="*/ 0 w 3709"/>
              <a:gd name="T13" fmla="*/ 2147483647 h 1288"/>
              <a:gd name="T14" fmla="*/ 2147483647 w 3709"/>
              <a:gd name="T15" fmla="*/ 2147483647 h 1288"/>
              <a:gd name="T16" fmla="*/ 2147483647 w 3709"/>
              <a:gd name="T17" fmla="*/ 2147483647 h 1288"/>
              <a:gd name="T18" fmla="*/ 2147483647 w 3709"/>
              <a:gd name="T19" fmla="*/ 2147483647 h 1288"/>
              <a:gd name="T20" fmla="*/ 2147483647 w 3709"/>
              <a:gd name="T21" fmla="*/ 2147483647 h 1288"/>
              <a:gd name="T22" fmla="*/ 2147483647 w 3709"/>
              <a:gd name="T23" fmla="*/ 2147483647 h 1288"/>
              <a:gd name="T24" fmla="*/ 2147483647 w 3709"/>
              <a:gd name="T25" fmla="*/ 2147483647 h 1288"/>
              <a:gd name="T26" fmla="*/ 2147483647 w 3709"/>
              <a:gd name="T27" fmla="*/ 2147483647 h 1288"/>
              <a:gd name="T28" fmla="*/ 2147483647 w 3709"/>
              <a:gd name="T29" fmla="*/ 2147483647 h 1288"/>
              <a:gd name="T30" fmla="*/ 2147483647 w 3709"/>
              <a:gd name="T31" fmla="*/ 2147483647 h 1288"/>
              <a:gd name="T32" fmla="*/ 2147483647 w 3709"/>
              <a:gd name="T33" fmla="*/ 2147483647 h 1288"/>
              <a:gd name="T34" fmla="*/ 2147483647 w 3709"/>
              <a:gd name="T35" fmla="*/ 2147483647 h 1288"/>
              <a:gd name="T36" fmla="*/ 2147483647 w 3709"/>
              <a:gd name="T37" fmla="*/ 2147483647 h 1288"/>
              <a:gd name="T38" fmla="*/ 2147483647 w 3709"/>
              <a:gd name="T39" fmla="*/ 2147483647 h 1288"/>
              <a:gd name="T40" fmla="*/ 2147483647 w 3709"/>
              <a:gd name="T41" fmla="*/ 2147483647 h 1288"/>
              <a:gd name="T42" fmla="*/ 2147483647 w 3709"/>
              <a:gd name="T43" fmla="*/ 2147483647 h 1288"/>
              <a:gd name="T44" fmla="*/ 2147483647 w 3709"/>
              <a:gd name="T45" fmla="*/ 2147483647 h 1288"/>
              <a:gd name="T46" fmla="*/ 2147483647 w 3709"/>
              <a:gd name="T47" fmla="*/ 2147483647 h 1288"/>
              <a:gd name="T48" fmla="*/ 2147483647 w 3709"/>
              <a:gd name="T49" fmla="*/ 2147483647 h 1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09" h="1288">
                <a:moveTo>
                  <a:pt x="3708" y="121"/>
                </a:moveTo>
                <a:cubicBezTo>
                  <a:pt x="3599" y="135"/>
                  <a:pt x="3342" y="187"/>
                  <a:pt x="3055" y="203"/>
                </a:cubicBezTo>
                <a:cubicBezTo>
                  <a:pt x="2766" y="222"/>
                  <a:pt x="2351" y="244"/>
                  <a:pt x="1983" y="218"/>
                </a:cubicBezTo>
                <a:cubicBezTo>
                  <a:pt x="1615" y="192"/>
                  <a:pt x="1142" y="160"/>
                  <a:pt x="862" y="127"/>
                </a:cubicBezTo>
                <a:cubicBezTo>
                  <a:pt x="582" y="94"/>
                  <a:pt x="445" y="68"/>
                  <a:pt x="301" y="47"/>
                </a:cubicBezTo>
                <a:lnTo>
                  <a:pt x="0" y="0"/>
                </a:lnTo>
                <a:lnTo>
                  <a:pt x="0" y="1288"/>
                </a:lnTo>
                <a:lnTo>
                  <a:pt x="164" y="1264"/>
                </a:lnTo>
                <a:cubicBezTo>
                  <a:pt x="164" y="1264"/>
                  <a:pt x="527" y="1199"/>
                  <a:pt x="843" y="1163"/>
                </a:cubicBezTo>
                <a:cubicBezTo>
                  <a:pt x="1162" y="1122"/>
                  <a:pt x="1677" y="1077"/>
                  <a:pt x="2059" y="1050"/>
                </a:cubicBezTo>
                <a:cubicBezTo>
                  <a:pt x="2441" y="1023"/>
                  <a:pt x="2770" y="1082"/>
                  <a:pt x="3041" y="1096"/>
                </a:cubicBezTo>
                <a:cubicBezTo>
                  <a:pt x="3312" y="1110"/>
                  <a:pt x="3608" y="1160"/>
                  <a:pt x="3708" y="1172"/>
                </a:cubicBezTo>
                <a:cubicBezTo>
                  <a:pt x="3708" y="1088"/>
                  <a:pt x="3708" y="826"/>
                  <a:pt x="3708" y="755"/>
                </a:cubicBezTo>
                <a:cubicBezTo>
                  <a:pt x="3641" y="746"/>
                  <a:pt x="3471" y="736"/>
                  <a:pt x="3343" y="726"/>
                </a:cubicBezTo>
                <a:cubicBezTo>
                  <a:pt x="3216" y="714"/>
                  <a:pt x="3104" y="709"/>
                  <a:pt x="2947" y="702"/>
                </a:cubicBezTo>
                <a:cubicBezTo>
                  <a:pt x="2791" y="695"/>
                  <a:pt x="2583" y="687"/>
                  <a:pt x="2407" y="682"/>
                </a:cubicBezTo>
                <a:cubicBezTo>
                  <a:pt x="2231" y="677"/>
                  <a:pt x="2045" y="673"/>
                  <a:pt x="1891" y="670"/>
                </a:cubicBezTo>
                <a:lnTo>
                  <a:pt x="1481" y="663"/>
                </a:lnTo>
                <a:lnTo>
                  <a:pt x="1085" y="649"/>
                </a:lnTo>
                <a:lnTo>
                  <a:pt x="1887" y="630"/>
                </a:lnTo>
                <a:cubicBezTo>
                  <a:pt x="2095" y="626"/>
                  <a:pt x="2182" y="629"/>
                  <a:pt x="2335" y="626"/>
                </a:cubicBezTo>
                <a:cubicBezTo>
                  <a:pt x="2486" y="615"/>
                  <a:pt x="2659" y="622"/>
                  <a:pt x="2803" y="610"/>
                </a:cubicBezTo>
                <a:cubicBezTo>
                  <a:pt x="2951" y="603"/>
                  <a:pt x="3071" y="609"/>
                  <a:pt x="3223" y="592"/>
                </a:cubicBezTo>
                <a:cubicBezTo>
                  <a:pt x="3375" y="575"/>
                  <a:pt x="3621" y="554"/>
                  <a:pt x="3708" y="539"/>
                </a:cubicBezTo>
                <a:cubicBezTo>
                  <a:pt x="3705" y="394"/>
                  <a:pt x="3709" y="284"/>
                  <a:pt x="3709" y="217"/>
                </a:cubicBezTo>
              </a:path>
            </a:pathLst>
          </a:custGeom>
          <a:solidFill>
            <a:schemeClr val="accent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56" name="Rectangle 17"/>
          <p:cNvSpPr>
            <a:spLocks noChangeArrowheads="1"/>
          </p:cNvSpPr>
          <p:nvPr>
            <p:custDataLst>
              <p:tags r:id="rId10"/>
            </p:custDataLst>
          </p:nvPr>
        </p:nvSpPr>
        <p:spPr bwMode="auto">
          <a:xfrm>
            <a:off x="207340" y="3424867"/>
            <a:ext cx="1286153" cy="18789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b="1">
                <a:solidFill>
                  <a:srgbClr val="002960"/>
                </a:solidFill>
              </a:rPr>
              <a:t>#  projects</a:t>
            </a:r>
          </a:p>
        </p:txBody>
      </p:sp>
      <p:sp>
        <p:nvSpPr>
          <p:cNvPr id="6157" name="Rectangle 18"/>
          <p:cNvSpPr>
            <a:spLocks noChangeArrowheads="1"/>
          </p:cNvSpPr>
          <p:nvPr>
            <p:custDataLst>
              <p:tags r:id="rId11"/>
            </p:custDataLst>
          </p:nvPr>
        </p:nvSpPr>
        <p:spPr bwMode="auto">
          <a:xfrm>
            <a:off x="207340" y="3962623"/>
            <a:ext cx="1286153"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b="1">
                <a:solidFill>
                  <a:srgbClr val="002960"/>
                </a:solidFill>
              </a:rPr>
              <a:t>Long term TRS in aMW (2010-2024)</a:t>
            </a:r>
            <a:r>
              <a:rPr lang="en-US" sz="1200" b="1" baseline="30000">
                <a:solidFill>
                  <a:srgbClr val="002960"/>
                </a:solidFill>
              </a:rPr>
              <a:t>1</a:t>
            </a:r>
          </a:p>
        </p:txBody>
      </p:sp>
      <p:sp>
        <p:nvSpPr>
          <p:cNvPr id="6158" name="Rectangle 19"/>
          <p:cNvSpPr>
            <a:spLocks noChangeArrowheads="1"/>
          </p:cNvSpPr>
          <p:nvPr>
            <p:custDataLst>
              <p:tags r:id="rId12"/>
            </p:custDataLst>
          </p:nvPr>
        </p:nvSpPr>
        <p:spPr bwMode="gray">
          <a:xfrm>
            <a:off x="1626320" y="3428107"/>
            <a:ext cx="594482"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25</a:t>
            </a:r>
          </a:p>
        </p:txBody>
      </p:sp>
      <p:sp>
        <p:nvSpPr>
          <p:cNvPr id="6159" name="Rectangle 20"/>
          <p:cNvSpPr>
            <a:spLocks noChangeArrowheads="1"/>
          </p:cNvSpPr>
          <p:nvPr>
            <p:custDataLst>
              <p:tags r:id="rId13"/>
            </p:custDataLst>
          </p:nvPr>
        </p:nvSpPr>
        <p:spPr bwMode="gray">
          <a:xfrm>
            <a:off x="2778027" y="3428107"/>
            <a:ext cx="328827"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0</a:t>
            </a:r>
          </a:p>
        </p:txBody>
      </p:sp>
      <p:sp>
        <p:nvSpPr>
          <p:cNvPr id="6160" name="Rectangle 21"/>
          <p:cNvSpPr>
            <a:spLocks noChangeArrowheads="1"/>
          </p:cNvSpPr>
          <p:nvPr>
            <p:custDataLst>
              <p:tags r:id="rId14"/>
            </p:custDataLst>
          </p:nvPr>
        </p:nvSpPr>
        <p:spPr bwMode="gray">
          <a:xfrm>
            <a:off x="3939453" y="3428107"/>
            <a:ext cx="328828"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5</a:t>
            </a:r>
          </a:p>
        </p:txBody>
      </p:sp>
      <p:sp>
        <p:nvSpPr>
          <p:cNvPr id="6161" name="Rectangle 22"/>
          <p:cNvSpPr>
            <a:spLocks noChangeArrowheads="1"/>
          </p:cNvSpPr>
          <p:nvPr>
            <p:custDataLst>
              <p:tags r:id="rId15"/>
            </p:custDataLst>
          </p:nvPr>
        </p:nvSpPr>
        <p:spPr bwMode="gray">
          <a:xfrm>
            <a:off x="5055523" y="3428107"/>
            <a:ext cx="327208"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0</a:t>
            </a:r>
          </a:p>
        </p:txBody>
      </p:sp>
      <p:sp>
        <p:nvSpPr>
          <p:cNvPr id="6162" name="Rectangle 23"/>
          <p:cNvSpPr>
            <a:spLocks noChangeArrowheads="1"/>
          </p:cNvSpPr>
          <p:nvPr>
            <p:custDataLst>
              <p:tags r:id="rId16"/>
            </p:custDataLst>
          </p:nvPr>
        </p:nvSpPr>
        <p:spPr bwMode="gray">
          <a:xfrm>
            <a:off x="6063064" y="3428107"/>
            <a:ext cx="330447"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10</a:t>
            </a:r>
          </a:p>
        </p:txBody>
      </p:sp>
      <p:sp>
        <p:nvSpPr>
          <p:cNvPr id="6163" name="Line 24"/>
          <p:cNvSpPr>
            <a:spLocks noChangeShapeType="1"/>
          </p:cNvSpPr>
          <p:nvPr>
            <p:custDataLst>
              <p:tags r:id="rId17"/>
            </p:custDataLst>
          </p:nvPr>
        </p:nvSpPr>
        <p:spPr bwMode="gray">
          <a:xfrm>
            <a:off x="2428142" y="1967097"/>
            <a:ext cx="8099" cy="3027303"/>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64" name="Line 25"/>
          <p:cNvSpPr>
            <a:spLocks noChangeShapeType="1"/>
          </p:cNvSpPr>
          <p:nvPr>
            <p:custDataLst>
              <p:tags r:id="rId18"/>
            </p:custDataLst>
          </p:nvPr>
        </p:nvSpPr>
        <p:spPr bwMode="gray">
          <a:xfrm>
            <a:off x="3523154" y="1967097"/>
            <a:ext cx="6479" cy="3027303"/>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65" name="Line 26"/>
          <p:cNvSpPr>
            <a:spLocks noChangeShapeType="1"/>
          </p:cNvSpPr>
          <p:nvPr>
            <p:custDataLst>
              <p:tags r:id="rId19"/>
            </p:custDataLst>
          </p:nvPr>
        </p:nvSpPr>
        <p:spPr bwMode="gray">
          <a:xfrm>
            <a:off x="4644084" y="1967097"/>
            <a:ext cx="9719" cy="3027303"/>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66" name="Line 27"/>
          <p:cNvSpPr>
            <a:spLocks noChangeShapeType="1"/>
          </p:cNvSpPr>
          <p:nvPr>
            <p:custDataLst>
              <p:tags r:id="rId20"/>
            </p:custDataLst>
          </p:nvPr>
        </p:nvSpPr>
        <p:spPr bwMode="gray">
          <a:xfrm>
            <a:off x="5730995" y="1967097"/>
            <a:ext cx="8100" cy="3027303"/>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67" name="AutoShape 28"/>
          <p:cNvSpPr>
            <a:spLocks noChangeArrowheads="1"/>
          </p:cNvSpPr>
          <p:nvPr>
            <p:custDataLst>
              <p:tags r:id="rId21"/>
            </p:custDataLst>
          </p:nvPr>
        </p:nvSpPr>
        <p:spPr bwMode="auto">
          <a:xfrm rot="10800000">
            <a:off x="2345529" y="1448779"/>
            <a:ext cx="280233" cy="15873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3276" tIns="46638" rIns="93276" bIns="46638" anchor="ctr"/>
          <a:lstStyle/>
          <a:p>
            <a:pPr defTabSz="931343"/>
            <a:endParaRPr lang="en-US" sz="1200">
              <a:solidFill>
                <a:srgbClr val="000000"/>
              </a:solidFill>
            </a:endParaRPr>
          </a:p>
        </p:txBody>
      </p:sp>
      <p:sp>
        <p:nvSpPr>
          <p:cNvPr id="6168" name="Rectangle 29"/>
          <p:cNvSpPr>
            <a:spLocks noChangeArrowheads="1"/>
          </p:cNvSpPr>
          <p:nvPr>
            <p:custDataLst>
              <p:tags r:id="rId22"/>
            </p:custDataLst>
          </p:nvPr>
        </p:nvSpPr>
        <p:spPr bwMode="gray">
          <a:xfrm>
            <a:off x="1866057" y="1215535"/>
            <a:ext cx="1253757" cy="21542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638" tIns="0" rIns="46638" bIns="0"/>
          <a:lstStyle/>
          <a:p>
            <a:pPr algn="ctr" defTabSz="911906">
              <a:buClr>
                <a:srgbClr val="002960"/>
              </a:buClr>
            </a:pPr>
            <a:r>
              <a:rPr lang="en-US" sz="1200">
                <a:solidFill>
                  <a:srgbClr val="000000"/>
                </a:solidFill>
              </a:rPr>
              <a:t>IS</a:t>
            </a:r>
          </a:p>
        </p:txBody>
      </p:sp>
      <p:sp>
        <p:nvSpPr>
          <p:cNvPr id="6169" name="AutoShape 30"/>
          <p:cNvSpPr>
            <a:spLocks noChangeArrowheads="1"/>
          </p:cNvSpPr>
          <p:nvPr>
            <p:custDataLst>
              <p:tags r:id="rId23"/>
            </p:custDataLst>
          </p:nvPr>
        </p:nvSpPr>
        <p:spPr bwMode="auto">
          <a:xfrm rot="10800000">
            <a:off x="3374129" y="1448779"/>
            <a:ext cx="280232" cy="15873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3276" tIns="46638" rIns="93276" bIns="46638" anchor="ctr"/>
          <a:lstStyle/>
          <a:p>
            <a:pPr defTabSz="931343"/>
            <a:endParaRPr lang="en-US" sz="1200">
              <a:solidFill>
                <a:srgbClr val="000000"/>
              </a:solidFill>
            </a:endParaRPr>
          </a:p>
        </p:txBody>
      </p:sp>
      <p:sp>
        <p:nvSpPr>
          <p:cNvPr id="6170" name="Rectangle 31"/>
          <p:cNvSpPr>
            <a:spLocks noChangeArrowheads="1"/>
          </p:cNvSpPr>
          <p:nvPr>
            <p:custDataLst>
              <p:tags r:id="rId24"/>
            </p:custDataLst>
          </p:nvPr>
        </p:nvSpPr>
        <p:spPr bwMode="gray">
          <a:xfrm>
            <a:off x="2894656" y="1215535"/>
            <a:ext cx="1253757" cy="21542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638" tIns="0" rIns="46638" bIns="0"/>
          <a:lstStyle/>
          <a:p>
            <a:pPr algn="ctr" defTabSz="911906">
              <a:buClr>
                <a:srgbClr val="002960"/>
              </a:buClr>
            </a:pPr>
            <a:r>
              <a:rPr lang="en-US" sz="1200">
                <a:solidFill>
                  <a:srgbClr val="000000"/>
                </a:solidFill>
              </a:rPr>
              <a:t>CA</a:t>
            </a:r>
          </a:p>
        </p:txBody>
      </p:sp>
      <p:sp>
        <p:nvSpPr>
          <p:cNvPr id="6171" name="AutoShape 32"/>
          <p:cNvSpPr>
            <a:spLocks noChangeArrowheads="1"/>
          </p:cNvSpPr>
          <p:nvPr>
            <p:custDataLst>
              <p:tags r:id="rId25"/>
            </p:custDataLst>
          </p:nvPr>
        </p:nvSpPr>
        <p:spPr bwMode="auto">
          <a:xfrm rot="10800000">
            <a:off x="4443223" y="1448779"/>
            <a:ext cx="280232" cy="15873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3276" tIns="46638" rIns="93276" bIns="46638" anchor="ctr"/>
          <a:lstStyle/>
          <a:p>
            <a:pPr defTabSz="931343"/>
            <a:endParaRPr lang="en-US" sz="1200">
              <a:solidFill>
                <a:srgbClr val="000000"/>
              </a:solidFill>
            </a:endParaRPr>
          </a:p>
        </p:txBody>
      </p:sp>
      <p:sp>
        <p:nvSpPr>
          <p:cNvPr id="6172" name="Rectangle 33"/>
          <p:cNvSpPr>
            <a:spLocks noChangeArrowheads="1"/>
          </p:cNvSpPr>
          <p:nvPr>
            <p:custDataLst>
              <p:tags r:id="rId26"/>
            </p:custDataLst>
          </p:nvPr>
        </p:nvSpPr>
        <p:spPr bwMode="gray">
          <a:xfrm>
            <a:off x="3963750" y="1215535"/>
            <a:ext cx="1253757" cy="21542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638" tIns="0" rIns="46638" bIns="0"/>
          <a:lstStyle/>
          <a:p>
            <a:pPr algn="ctr" defTabSz="911906">
              <a:buClr>
                <a:srgbClr val="002960"/>
              </a:buClr>
            </a:pPr>
            <a:r>
              <a:rPr lang="en-US" sz="1200">
                <a:solidFill>
                  <a:srgbClr val="000000"/>
                </a:solidFill>
              </a:rPr>
              <a:t>PRA</a:t>
            </a:r>
          </a:p>
        </p:txBody>
      </p:sp>
      <p:sp>
        <p:nvSpPr>
          <p:cNvPr id="6173" name="AutoShape 34"/>
          <p:cNvSpPr>
            <a:spLocks noChangeArrowheads="1"/>
          </p:cNvSpPr>
          <p:nvPr>
            <p:custDataLst>
              <p:tags r:id="rId27"/>
            </p:custDataLst>
          </p:nvPr>
        </p:nvSpPr>
        <p:spPr bwMode="auto">
          <a:xfrm rot="10800000">
            <a:off x="5583590" y="1448779"/>
            <a:ext cx="278613" cy="15873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3276" tIns="46638" rIns="93276" bIns="46638" anchor="ctr"/>
          <a:lstStyle/>
          <a:p>
            <a:pPr defTabSz="931343"/>
            <a:endParaRPr lang="en-US" sz="1200">
              <a:solidFill>
                <a:srgbClr val="000000"/>
              </a:solidFill>
            </a:endParaRPr>
          </a:p>
        </p:txBody>
      </p:sp>
      <p:sp>
        <p:nvSpPr>
          <p:cNvPr id="6174" name="Rectangle 35"/>
          <p:cNvSpPr>
            <a:spLocks noChangeArrowheads="1"/>
          </p:cNvSpPr>
          <p:nvPr>
            <p:custDataLst>
              <p:tags r:id="rId28"/>
            </p:custDataLst>
          </p:nvPr>
        </p:nvSpPr>
        <p:spPr bwMode="gray">
          <a:xfrm>
            <a:off x="5102498" y="1215535"/>
            <a:ext cx="1253757" cy="21542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638" tIns="0" rIns="46638" bIns="0"/>
          <a:lstStyle/>
          <a:p>
            <a:pPr algn="ctr" defTabSz="911906">
              <a:buClr>
                <a:srgbClr val="002960"/>
              </a:buClr>
            </a:pPr>
            <a:r>
              <a:rPr lang="en-US" sz="1200">
                <a:solidFill>
                  <a:srgbClr val="000000"/>
                </a:solidFill>
              </a:rPr>
              <a:t>SA</a:t>
            </a:r>
          </a:p>
        </p:txBody>
      </p:sp>
      <p:sp>
        <p:nvSpPr>
          <p:cNvPr id="6175" name="AutoShape 36"/>
          <p:cNvSpPr>
            <a:spLocks noChangeArrowheads="1"/>
          </p:cNvSpPr>
          <p:nvPr>
            <p:custDataLst>
              <p:tags r:id="rId29"/>
            </p:custDataLst>
          </p:nvPr>
        </p:nvSpPr>
        <p:spPr bwMode="auto">
          <a:xfrm rot="10800000">
            <a:off x="6617049" y="1448779"/>
            <a:ext cx="278613" cy="15873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3276" tIns="46638" rIns="93276" bIns="46638" anchor="ctr"/>
          <a:lstStyle/>
          <a:p>
            <a:pPr defTabSz="931343"/>
            <a:endParaRPr lang="en-US" sz="1200">
              <a:solidFill>
                <a:srgbClr val="000000"/>
              </a:solidFill>
            </a:endParaRPr>
          </a:p>
        </p:txBody>
      </p:sp>
      <p:sp>
        <p:nvSpPr>
          <p:cNvPr id="6176" name="Rectangle 37"/>
          <p:cNvSpPr>
            <a:spLocks noChangeArrowheads="1"/>
          </p:cNvSpPr>
          <p:nvPr>
            <p:custDataLst>
              <p:tags r:id="rId30"/>
            </p:custDataLst>
          </p:nvPr>
        </p:nvSpPr>
        <p:spPr bwMode="gray">
          <a:xfrm>
            <a:off x="6119022" y="1185946"/>
            <a:ext cx="1253757" cy="21542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638" tIns="0" rIns="46638" bIns="0"/>
          <a:lstStyle/>
          <a:p>
            <a:pPr algn="ctr" defTabSz="911906">
              <a:buClr>
                <a:srgbClr val="002960"/>
              </a:buClr>
            </a:pPr>
            <a:r>
              <a:rPr lang="en-US" sz="1200">
                <a:solidFill>
                  <a:srgbClr val="000000"/>
                </a:solidFill>
              </a:rPr>
              <a:t>TC</a:t>
            </a:r>
          </a:p>
        </p:txBody>
      </p:sp>
      <p:sp>
        <p:nvSpPr>
          <p:cNvPr id="6177" name="Line 38"/>
          <p:cNvSpPr>
            <a:spLocks noChangeShapeType="1"/>
          </p:cNvSpPr>
          <p:nvPr>
            <p:custDataLst>
              <p:tags r:id="rId31"/>
            </p:custDataLst>
          </p:nvPr>
        </p:nvSpPr>
        <p:spPr bwMode="gray">
          <a:xfrm>
            <a:off x="6735297" y="1967097"/>
            <a:ext cx="6479" cy="3027303"/>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78" name="Rectangle 43"/>
          <p:cNvSpPr>
            <a:spLocks noChangeArrowheads="1"/>
          </p:cNvSpPr>
          <p:nvPr>
            <p:custDataLst>
              <p:tags r:id="rId32"/>
            </p:custDataLst>
          </p:nvPr>
        </p:nvSpPr>
        <p:spPr bwMode="auto">
          <a:xfrm>
            <a:off x="207340" y="5030034"/>
            <a:ext cx="1286153" cy="18789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b="1">
                <a:solidFill>
                  <a:srgbClr val="002960"/>
                </a:solidFill>
              </a:rPr>
              <a:t>Projects</a:t>
            </a:r>
          </a:p>
        </p:txBody>
      </p:sp>
      <p:sp>
        <p:nvSpPr>
          <p:cNvPr id="6179" name="Rectangle 44"/>
          <p:cNvSpPr>
            <a:spLocks noChangeArrowheads="1"/>
          </p:cNvSpPr>
          <p:nvPr>
            <p:custDataLst>
              <p:tags r:id="rId33"/>
            </p:custDataLst>
          </p:nvPr>
        </p:nvSpPr>
        <p:spPr bwMode="gray">
          <a:xfrm>
            <a:off x="1337988" y="4915032"/>
            <a:ext cx="1083674" cy="1477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5987" lvl="1" indent="-194367" defTabSz="911906">
              <a:buClr>
                <a:srgbClr val="002960"/>
              </a:buClr>
              <a:buSzPct val="125000"/>
              <a:buFont typeface="Arial" charset="0"/>
              <a:buChar char="▪"/>
            </a:pPr>
            <a:r>
              <a:rPr lang="en-US" sz="800"/>
              <a:t>Irrigation</a:t>
            </a:r>
          </a:p>
          <a:p>
            <a:pPr marL="195987" lvl="1" indent="-194367" defTabSz="911906">
              <a:buClr>
                <a:srgbClr val="002960"/>
              </a:buClr>
              <a:buSzPct val="125000"/>
              <a:buFont typeface="Arial" charset="0"/>
              <a:buChar char="▪"/>
            </a:pPr>
            <a:r>
              <a:rPr lang="en-US" sz="800"/>
              <a:t>Dairy production</a:t>
            </a:r>
          </a:p>
          <a:p>
            <a:pPr marL="195987" lvl="1" indent="-194367" defTabSz="911906">
              <a:buClr>
                <a:srgbClr val="002960"/>
              </a:buClr>
              <a:buSzPct val="125000"/>
              <a:buFont typeface="Arial" charset="0"/>
              <a:buChar char="▪"/>
            </a:pPr>
            <a:r>
              <a:rPr lang="en-US" sz="800"/>
              <a:t>Com SSL</a:t>
            </a:r>
          </a:p>
          <a:p>
            <a:pPr marL="195987" lvl="1" indent="-194367" defTabSz="911906">
              <a:buClr>
                <a:srgbClr val="002960"/>
              </a:buClr>
              <a:buSzPct val="125000"/>
              <a:buFont typeface="Arial" charset="0"/>
              <a:buChar char="▪"/>
            </a:pPr>
            <a:r>
              <a:rPr lang="en-US" sz="800"/>
              <a:t>Res windows</a:t>
            </a:r>
          </a:p>
          <a:p>
            <a:pPr marL="195987" lvl="1" indent="-194367" defTabSz="911906">
              <a:buClr>
                <a:srgbClr val="002960"/>
              </a:buClr>
              <a:buSzPct val="125000"/>
              <a:buFont typeface="Arial" charset="0"/>
              <a:buChar char="▪"/>
            </a:pPr>
            <a:r>
              <a:rPr lang="en-US" sz="800"/>
              <a:t>Green Pumps</a:t>
            </a:r>
          </a:p>
          <a:p>
            <a:pPr marL="195987" lvl="1" indent="-194367" defTabSz="911906">
              <a:buClr>
                <a:srgbClr val="002960"/>
              </a:buClr>
              <a:buSzPct val="125000"/>
              <a:buFont typeface="Arial" charset="0"/>
              <a:buChar char="▪"/>
            </a:pPr>
            <a:r>
              <a:rPr lang="en-US" sz="800"/>
              <a:t>Refrigeration</a:t>
            </a:r>
          </a:p>
          <a:p>
            <a:pPr marL="195987" lvl="1" indent="-194367" defTabSz="911906">
              <a:buClr>
                <a:srgbClr val="002960"/>
              </a:buClr>
              <a:buSzPct val="125000"/>
              <a:buFont typeface="Arial" charset="0"/>
              <a:buChar char="▪"/>
            </a:pPr>
            <a:r>
              <a:rPr lang="en-US" sz="800"/>
              <a:t>Dryers</a:t>
            </a:r>
          </a:p>
          <a:p>
            <a:pPr marL="195987" lvl="1" indent="-194367" defTabSz="911906">
              <a:buClr>
                <a:srgbClr val="002960"/>
              </a:buClr>
              <a:buSzPct val="125000"/>
              <a:buFont typeface="Arial" charset="0"/>
              <a:buChar char="▪"/>
            </a:pPr>
            <a:r>
              <a:rPr lang="en-US" sz="800"/>
              <a:t>Comml O&amp;M</a:t>
            </a:r>
          </a:p>
          <a:p>
            <a:pPr marL="195987" lvl="1" indent="-194367" defTabSz="911906">
              <a:buClr>
                <a:srgbClr val="002960"/>
              </a:buClr>
              <a:buSzPct val="125000"/>
              <a:buFont typeface="Arial" charset="0"/>
              <a:buChar char="▪"/>
            </a:pPr>
            <a:r>
              <a:rPr lang="en-US" sz="800"/>
              <a:t>Muni SEM</a:t>
            </a:r>
          </a:p>
          <a:p>
            <a:pPr marL="195987" lvl="1" indent="-194367" defTabSz="911906">
              <a:buClr>
                <a:srgbClr val="002960"/>
              </a:buClr>
              <a:buSzPct val="125000"/>
              <a:buFont typeface="Arial" charset="0"/>
              <a:buChar char="▪"/>
            </a:pPr>
            <a:r>
              <a:rPr lang="en-US" sz="800"/>
              <a:t>Retail</a:t>
            </a:r>
          </a:p>
          <a:p>
            <a:pPr marL="195987" lvl="1" indent="-194367" defTabSz="911906">
              <a:buClr>
                <a:srgbClr val="002960"/>
              </a:buClr>
              <a:buSzPct val="125000"/>
              <a:buFont typeface="Arial" charset="0"/>
              <a:buChar char="▪"/>
            </a:pPr>
            <a:r>
              <a:rPr lang="en-US" sz="800"/>
              <a:t>Biz Tech SEM</a:t>
            </a:r>
          </a:p>
          <a:p>
            <a:pPr marL="195987" lvl="1" indent="-194367" defTabSz="911906">
              <a:buClr>
                <a:srgbClr val="002960"/>
              </a:buClr>
              <a:buSzPct val="125000"/>
              <a:buFont typeface="Arial" charset="0"/>
              <a:buChar char="▪"/>
            </a:pPr>
            <a:r>
              <a:rPr lang="en-US" sz="800"/>
              <a:t>Other</a:t>
            </a:r>
          </a:p>
        </p:txBody>
      </p:sp>
      <p:sp>
        <p:nvSpPr>
          <p:cNvPr id="6180" name="Rectangle 46"/>
          <p:cNvSpPr>
            <a:spLocks noChangeArrowheads="1"/>
          </p:cNvSpPr>
          <p:nvPr>
            <p:custDataLst>
              <p:tags r:id="rId34"/>
            </p:custDataLst>
          </p:nvPr>
        </p:nvSpPr>
        <p:spPr bwMode="gray">
          <a:xfrm>
            <a:off x="3591188" y="4915033"/>
            <a:ext cx="121488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5001" lvl="1" indent="-113381" defTabSz="911906">
              <a:buClr>
                <a:srgbClr val="002960"/>
              </a:buClr>
              <a:buSzPct val="125000"/>
              <a:buFont typeface="Arial" charset="0"/>
              <a:buChar char="▪"/>
            </a:pPr>
            <a:r>
              <a:rPr lang="en-US" sz="800" dirty="0">
                <a:solidFill>
                  <a:srgbClr val="000000"/>
                </a:solidFill>
              </a:rPr>
              <a:t>Small, medium businesses</a:t>
            </a:r>
          </a:p>
          <a:p>
            <a:pPr marL="115001" lvl="1" indent="-113381" defTabSz="911906">
              <a:buClr>
                <a:srgbClr val="002960"/>
              </a:buClr>
              <a:buSzPct val="125000"/>
              <a:buFont typeface="Arial" charset="0"/>
              <a:buChar char="▪"/>
            </a:pPr>
            <a:r>
              <a:rPr lang="en-US" sz="800" dirty="0">
                <a:solidFill>
                  <a:srgbClr val="000000"/>
                </a:solidFill>
              </a:rPr>
              <a:t>Business IT</a:t>
            </a:r>
          </a:p>
          <a:p>
            <a:pPr marL="115001" lvl="1" indent="-113381" defTabSz="911906">
              <a:buClr>
                <a:srgbClr val="002960"/>
              </a:buClr>
              <a:buSzPct val="125000"/>
              <a:buFont typeface="Arial" charset="0"/>
              <a:buChar char="▪"/>
            </a:pPr>
            <a:r>
              <a:rPr lang="en-US" sz="800" dirty="0">
                <a:solidFill>
                  <a:srgbClr val="000000"/>
                </a:solidFill>
              </a:rPr>
              <a:t>HPWH</a:t>
            </a:r>
          </a:p>
          <a:p>
            <a:pPr marL="115001" lvl="1" indent="-113381" defTabSz="911906">
              <a:buClr>
                <a:srgbClr val="002960"/>
              </a:buClr>
              <a:buSzPct val="125000"/>
              <a:buFont typeface="Arial" charset="0"/>
              <a:buChar char="▪"/>
            </a:pPr>
            <a:r>
              <a:rPr lang="en-US" sz="800" dirty="0">
                <a:solidFill>
                  <a:srgbClr val="000000"/>
                </a:solidFill>
              </a:rPr>
              <a:t>Existing building renewal</a:t>
            </a:r>
          </a:p>
          <a:p>
            <a:pPr marL="115001" lvl="1" indent="-113381" defTabSz="911906">
              <a:buClr>
                <a:srgbClr val="002960"/>
              </a:buClr>
              <a:buSzPct val="125000"/>
              <a:buFont typeface="Arial" charset="0"/>
              <a:buChar char="▪"/>
            </a:pPr>
            <a:r>
              <a:rPr lang="en-US" sz="800" dirty="0">
                <a:solidFill>
                  <a:srgbClr val="000000"/>
                </a:solidFill>
              </a:rPr>
              <a:t>Com. Lighting solutions</a:t>
            </a:r>
          </a:p>
        </p:txBody>
      </p:sp>
      <p:sp>
        <p:nvSpPr>
          <p:cNvPr id="6181" name="Rectangle 47"/>
          <p:cNvSpPr>
            <a:spLocks noChangeArrowheads="1"/>
          </p:cNvSpPr>
          <p:nvPr>
            <p:custDataLst>
              <p:tags r:id="rId35"/>
            </p:custDataLst>
          </p:nvPr>
        </p:nvSpPr>
        <p:spPr bwMode="gray">
          <a:xfrm>
            <a:off x="5640285" y="4915033"/>
            <a:ext cx="13234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5001" lvl="1" indent="-113381" defTabSz="911906">
              <a:buClr>
                <a:srgbClr val="002960"/>
              </a:buClr>
              <a:buSzPct val="125000"/>
              <a:buFont typeface="Arial" charset="0"/>
              <a:buChar char="▪"/>
            </a:pPr>
            <a:r>
              <a:rPr lang="en-US" sz="800">
                <a:solidFill>
                  <a:srgbClr val="000000"/>
                </a:solidFill>
              </a:rPr>
              <a:t>DHP </a:t>
            </a:r>
          </a:p>
          <a:p>
            <a:pPr marL="115001" lvl="1" indent="-113381" defTabSz="911906">
              <a:buClr>
                <a:srgbClr val="002960"/>
              </a:buClr>
              <a:buSzPct val="125000"/>
              <a:buFont typeface="Arial" charset="0"/>
              <a:buChar char="▪"/>
            </a:pPr>
            <a:r>
              <a:rPr lang="en-US" sz="800">
                <a:solidFill>
                  <a:srgbClr val="000000"/>
                </a:solidFill>
              </a:rPr>
              <a:t>Televisions</a:t>
            </a:r>
          </a:p>
          <a:p>
            <a:pPr marL="115001" lvl="1" indent="-113381" defTabSz="911906">
              <a:buClr>
                <a:srgbClr val="002960"/>
              </a:buClr>
              <a:buSzPct val="125000"/>
              <a:buFont typeface="Arial" charset="0"/>
              <a:buChar char="▪"/>
            </a:pPr>
            <a:r>
              <a:rPr lang="en-US" sz="800">
                <a:solidFill>
                  <a:srgbClr val="000000"/>
                </a:solidFill>
              </a:rPr>
              <a:t>Efficient Homes</a:t>
            </a:r>
          </a:p>
          <a:p>
            <a:pPr marL="115001" lvl="1" indent="-113381" defTabSz="911906">
              <a:buClr>
                <a:srgbClr val="002960"/>
              </a:buClr>
              <a:buSzPct val="125000"/>
              <a:buFont typeface="Arial" charset="0"/>
              <a:buChar char="▪"/>
            </a:pPr>
            <a:r>
              <a:rPr lang="en-US" sz="800">
                <a:solidFill>
                  <a:srgbClr val="000000"/>
                </a:solidFill>
              </a:rPr>
              <a:t>Other Res. Codes</a:t>
            </a:r>
          </a:p>
          <a:p>
            <a:pPr marL="115001" lvl="1" indent="-113381" defTabSz="911906">
              <a:buClr>
                <a:srgbClr val="002960"/>
              </a:buClr>
              <a:buSzPct val="125000"/>
              <a:buFont typeface="Arial" charset="0"/>
              <a:buChar char="▪"/>
            </a:pPr>
            <a:r>
              <a:rPr lang="en-US" sz="800">
                <a:solidFill>
                  <a:srgbClr val="000000"/>
                </a:solidFill>
              </a:rPr>
              <a:t>Other Res. Standards</a:t>
            </a:r>
          </a:p>
          <a:p>
            <a:pPr marL="115001" lvl="1" indent="-113381" defTabSz="911906">
              <a:buClr>
                <a:srgbClr val="002960"/>
              </a:buClr>
              <a:buSzPct val="125000"/>
              <a:buFont typeface="Arial" charset="0"/>
              <a:buChar char="▪"/>
            </a:pPr>
            <a:r>
              <a:rPr lang="en-US" sz="800">
                <a:solidFill>
                  <a:srgbClr val="000000"/>
                </a:solidFill>
              </a:rPr>
              <a:t>Other Com. Codes</a:t>
            </a:r>
          </a:p>
          <a:p>
            <a:pPr marL="115001" lvl="1" indent="-113381" defTabSz="911906">
              <a:buClr>
                <a:srgbClr val="002960"/>
              </a:buClr>
              <a:buSzPct val="125000"/>
              <a:buFont typeface="Arial" charset="0"/>
              <a:buChar char="▪"/>
            </a:pPr>
            <a:r>
              <a:rPr lang="en-US" sz="800">
                <a:solidFill>
                  <a:srgbClr val="000000"/>
                </a:solidFill>
              </a:rPr>
              <a:t>Other Com. Standards</a:t>
            </a:r>
          </a:p>
          <a:p>
            <a:pPr marL="115001" lvl="1" indent="-113381" defTabSz="911906">
              <a:buClr>
                <a:srgbClr val="002960"/>
              </a:buClr>
              <a:buSzPct val="125000"/>
              <a:buFont typeface="Arial" charset="0"/>
              <a:buChar char="▪"/>
            </a:pPr>
            <a:r>
              <a:rPr lang="en-US" sz="800">
                <a:solidFill>
                  <a:srgbClr val="000000"/>
                </a:solidFill>
              </a:rPr>
              <a:t>Food Processors</a:t>
            </a:r>
          </a:p>
          <a:p>
            <a:pPr marL="115001" lvl="1" indent="-113381" defTabSz="911906">
              <a:buClr>
                <a:srgbClr val="002960"/>
              </a:buClr>
              <a:buSzPct val="125000"/>
              <a:buFont typeface="Arial" charset="0"/>
              <a:buChar char="▪"/>
            </a:pPr>
            <a:r>
              <a:rPr lang="en-US" sz="800">
                <a:solidFill>
                  <a:srgbClr val="000000"/>
                </a:solidFill>
              </a:rPr>
              <a:t>Com real estate</a:t>
            </a:r>
          </a:p>
          <a:p>
            <a:pPr marL="115001" lvl="1" indent="-113381" defTabSz="911906">
              <a:buClr>
                <a:srgbClr val="002960"/>
              </a:buClr>
              <a:buSzPct val="125000"/>
              <a:buFont typeface="Arial" charset="0"/>
              <a:buChar char="▪"/>
            </a:pPr>
            <a:r>
              <a:rPr lang="en-US" sz="800">
                <a:solidFill>
                  <a:srgbClr val="000000"/>
                </a:solidFill>
              </a:rPr>
              <a:t>Healthcare</a:t>
            </a:r>
          </a:p>
        </p:txBody>
      </p:sp>
      <p:sp>
        <p:nvSpPr>
          <p:cNvPr id="6182" name="Rectangle 49"/>
          <p:cNvSpPr>
            <a:spLocks noChangeArrowheads="1"/>
          </p:cNvSpPr>
          <p:nvPr>
            <p:custDataLst>
              <p:tags r:id="rId36"/>
            </p:custDataLst>
          </p:nvPr>
        </p:nvSpPr>
        <p:spPr bwMode="auto">
          <a:xfrm>
            <a:off x="207340" y="4629958"/>
            <a:ext cx="1286153" cy="3774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911906">
              <a:buClr>
                <a:srgbClr val="002960"/>
              </a:buClr>
            </a:pPr>
            <a:r>
              <a:rPr lang="en-US" sz="1200" b="1">
                <a:solidFill>
                  <a:srgbClr val="002960"/>
                </a:solidFill>
              </a:rPr>
              <a:t># of projects added (2010-11)</a:t>
            </a:r>
          </a:p>
        </p:txBody>
      </p:sp>
      <p:sp>
        <p:nvSpPr>
          <p:cNvPr id="6183" name="Rectangle 50"/>
          <p:cNvSpPr>
            <a:spLocks noChangeArrowheads="1"/>
          </p:cNvSpPr>
          <p:nvPr>
            <p:custDataLst>
              <p:tags r:id="rId37"/>
            </p:custDataLst>
          </p:nvPr>
        </p:nvSpPr>
        <p:spPr bwMode="gray">
          <a:xfrm>
            <a:off x="1626320" y="4717423"/>
            <a:ext cx="594482"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25</a:t>
            </a:r>
          </a:p>
        </p:txBody>
      </p:sp>
      <p:sp>
        <p:nvSpPr>
          <p:cNvPr id="6184" name="Rectangle 51"/>
          <p:cNvSpPr>
            <a:spLocks noChangeArrowheads="1"/>
          </p:cNvSpPr>
          <p:nvPr>
            <p:custDataLst>
              <p:tags r:id="rId38"/>
            </p:custDataLst>
          </p:nvPr>
        </p:nvSpPr>
        <p:spPr bwMode="gray">
          <a:xfrm>
            <a:off x="2645200" y="4717423"/>
            <a:ext cx="594481"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6</a:t>
            </a:r>
          </a:p>
        </p:txBody>
      </p:sp>
      <p:sp>
        <p:nvSpPr>
          <p:cNvPr id="6185" name="Rectangle 52"/>
          <p:cNvSpPr>
            <a:spLocks noChangeArrowheads="1"/>
          </p:cNvSpPr>
          <p:nvPr>
            <p:custDataLst>
              <p:tags r:id="rId39"/>
            </p:custDataLst>
          </p:nvPr>
        </p:nvSpPr>
        <p:spPr bwMode="gray">
          <a:xfrm>
            <a:off x="3806626" y="4717423"/>
            <a:ext cx="594482"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5</a:t>
            </a:r>
          </a:p>
        </p:txBody>
      </p:sp>
      <p:sp>
        <p:nvSpPr>
          <p:cNvPr id="6186" name="Rectangle 53"/>
          <p:cNvSpPr>
            <a:spLocks noChangeArrowheads="1"/>
          </p:cNvSpPr>
          <p:nvPr>
            <p:custDataLst>
              <p:tags r:id="rId40"/>
            </p:custDataLst>
          </p:nvPr>
        </p:nvSpPr>
        <p:spPr bwMode="gray">
          <a:xfrm>
            <a:off x="4921076" y="4717423"/>
            <a:ext cx="594482"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0</a:t>
            </a:r>
          </a:p>
        </p:txBody>
      </p:sp>
      <p:sp>
        <p:nvSpPr>
          <p:cNvPr id="6187" name="Rectangle 54"/>
          <p:cNvSpPr>
            <a:spLocks noChangeArrowheads="1"/>
          </p:cNvSpPr>
          <p:nvPr>
            <p:custDataLst>
              <p:tags r:id="rId41"/>
            </p:custDataLst>
          </p:nvPr>
        </p:nvSpPr>
        <p:spPr bwMode="gray">
          <a:xfrm>
            <a:off x="5930236" y="4717423"/>
            <a:ext cx="594481"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0</a:t>
            </a:r>
          </a:p>
        </p:txBody>
      </p:sp>
      <p:sp>
        <p:nvSpPr>
          <p:cNvPr id="6188" name="Rectangle 55"/>
          <p:cNvSpPr>
            <a:spLocks noChangeArrowheads="1"/>
          </p:cNvSpPr>
          <p:nvPr>
            <p:custDataLst>
              <p:tags r:id="rId42"/>
            </p:custDataLst>
          </p:nvPr>
        </p:nvSpPr>
        <p:spPr bwMode="gray">
          <a:xfrm>
            <a:off x="1595544" y="1643148"/>
            <a:ext cx="1048036" cy="3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Market scanning</a:t>
            </a:r>
          </a:p>
        </p:txBody>
      </p:sp>
      <p:sp>
        <p:nvSpPr>
          <p:cNvPr id="6189" name="Rectangle 56"/>
          <p:cNvSpPr>
            <a:spLocks noChangeArrowheads="1"/>
          </p:cNvSpPr>
          <p:nvPr>
            <p:custDataLst>
              <p:tags r:id="rId43"/>
            </p:custDataLst>
          </p:nvPr>
        </p:nvSpPr>
        <p:spPr bwMode="gray">
          <a:xfrm>
            <a:off x="2536670" y="1643148"/>
            <a:ext cx="1224599" cy="3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Concept development</a:t>
            </a:r>
          </a:p>
        </p:txBody>
      </p:sp>
      <p:sp>
        <p:nvSpPr>
          <p:cNvPr id="6190" name="Rectangle 57"/>
          <p:cNvSpPr>
            <a:spLocks noChangeArrowheads="1"/>
          </p:cNvSpPr>
          <p:nvPr>
            <p:custDataLst>
              <p:tags r:id="rId44"/>
            </p:custDataLst>
          </p:nvPr>
        </p:nvSpPr>
        <p:spPr bwMode="gray">
          <a:xfrm>
            <a:off x="3615485" y="1643148"/>
            <a:ext cx="1072334" cy="3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Assessment </a:t>
            </a:r>
            <a:br>
              <a:rPr lang="en-US" sz="1200">
                <a:solidFill>
                  <a:srgbClr val="000000"/>
                </a:solidFill>
              </a:rPr>
            </a:br>
            <a:r>
              <a:rPr lang="en-US" sz="1200">
                <a:solidFill>
                  <a:srgbClr val="000000"/>
                </a:solidFill>
              </a:rPr>
              <a:t>&amp; validation</a:t>
            </a:r>
          </a:p>
        </p:txBody>
      </p:sp>
      <p:sp>
        <p:nvSpPr>
          <p:cNvPr id="6191" name="Rectangle 58"/>
          <p:cNvSpPr>
            <a:spLocks noChangeArrowheads="1"/>
          </p:cNvSpPr>
          <p:nvPr>
            <p:custDataLst>
              <p:tags r:id="rId45"/>
            </p:custDataLst>
          </p:nvPr>
        </p:nvSpPr>
        <p:spPr bwMode="gray">
          <a:xfrm>
            <a:off x="4710496" y="1643148"/>
            <a:ext cx="1198682" cy="3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Strategy development</a:t>
            </a:r>
          </a:p>
        </p:txBody>
      </p:sp>
      <p:sp>
        <p:nvSpPr>
          <p:cNvPr id="6192" name="Rectangle 59"/>
          <p:cNvSpPr>
            <a:spLocks noChangeArrowheads="1"/>
          </p:cNvSpPr>
          <p:nvPr>
            <p:custDataLst>
              <p:tags r:id="rId46"/>
            </p:custDataLst>
          </p:nvPr>
        </p:nvSpPr>
        <p:spPr bwMode="gray">
          <a:xfrm>
            <a:off x="5833046" y="1643148"/>
            <a:ext cx="1002681" cy="3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Implement-ation</a:t>
            </a:r>
          </a:p>
        </p:txBody>
      </p:sp>
      <p:sp>
        <p:nvSpPr>
          <p:cNvPr id="6193" name="Rectangle 65"/>
          <p:cNvSpPr>
            <a:spLocks noChangeArrowheads="1"/>
          </p:cNvSpPr>
          <p:nvPr>
            <p:custDataLst>
              <p:tags r:id="rId47"/>
            </p:custDataLst>
          </p:nvPr>
        </p:nvSpPr>
        <p:spPr bwMode="gray">
          <a:xfrm>
            <a:off x="2842821" y="2313722"/>
            <a:ext cx="1350947" cy="18789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06">
              <a:buClr>
                <a:srgbClr val="002960"/>
              </a:buClr>
            </a:pPr>
            <a:r>
              <a:rPr lang="en-US" sz="1200" b="1">
                <a:solidFill>
                  <a:srgbClr val="002960"/>
                </a:solidFill>
              </a:rPr>
              <a:t>Market operations</a:t>
            </a:r>
          </a:p>
        </p:txBody>
      </p:sp>
      <p:sp>
        <p:nvSpPr>
          <p:cNvPr id="6194" name="Freeform 66"/>
          <p:cNvSpPr>
            <a:spLocks/>
          </p:cNvSpPr>
          <p:nvPr>
            <p:custDataLst>
              <p:tags r:id="rId48"/>
            </p:custDataLst>
          </p:nvPr>
        </p:nvSpPr>
        <p:spPr bwMode="auto">
          <a:xfrm>
            <a:off x="2421662" y="2647389"/>
            <a:ext cx="4373569" cy="518318"/>
          </a:xfrm>
          <a:custGeom>
            <a:avLst/>
            <a:gdLst>
              <a:gd name="T0" fmla="*/ 2147483647 w 1796"/>
              <a:gd name="T1" fmla="*/ 0 h 302"/>
              <a:gd name="T2" fmla="*/ 0 w 1796"/>
              <a:gd name="T3" fmla="*/ 2147483647 h 302"/>
              <a:gd name="T4" fmla="*/ 2147483647 w 1796"/>
              <a:gd name="T5" fmla="*/ 2147483647 h 302"/>
              <a:gd name="T6" fmla="*/ 2147483647 w 1796"/>
              <a:gd name="T7" fmla="*/ 2147483647 h 302"/>
              <a:gd name="T8" fmla="*/ 2147483647 w 1796"/>
              <a:gd name="T9" fmla="*/ 2147483647 h 302"/>
              <a:gd name="T10" fmla="*/ 2147483647 w 1796"/>
              <a:gd name="T11" fmla="*/ 2147483647 h 302"/>
              <a:gd name="T12" fmla="*/ 2147483647 w 1796"/>
              <a:gd name="T13" fmla="*/ 2147483647 h 302"/>
              <a:gd name="T14" fmla="*/ 2147483647 w 1796"/>
              <a:gd name="T15" fmla="*/ 2147483647 h 302"/>
              <a:gd name="T16" fmla="*/ 2147483647 w 1796"/>
              <a:gd name="T17" fmla="*/ 0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96" h="302">
                <a:moveTo>
                  <a:pt x="7" y="0"/>
                </a:moveTo>
                <a:lnTo>
                  <a:pt x="0" y="274"/>
                </a:lnTo>
                <a:lnTo>
                  <a:pt x="679" y="220"/>
                </a:lnTo>
                <a:lnTo>
                  <a:pt x="926" y="226"/>
                </a:lnTo>
                <a:lnTo>
                  <a:pt x="1796" y="302"/>
                </a:lnTo>
                <a:lnTo>
                  <a:pt x="1776" y="41"/>
                </a:lnTo>
                <a:lnTo>
                  <a:pt x="1008" y="14"/>
                </a:lnTo>
                <a:lnTo>
                  <a:pt x="514" y="7"/>
                </a:lnTo>
                <a:lnTo>
                  <a:pt x="7"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95" name="Rectangle 67"/>
          <p:cNvSpPr>
            <a:spLocks noChangeArrowheads="1"/>
          </p:cNvSpPr>
          <p:nvPr>
            <p:custDataLst>
              <p:tags r:id="rId49"/>
            </p:custDataLst>
          </p:nvPr>
        </p:nvSpPr>
        <p:spPr bwMode="gray">
          <a:xfrm>
            <a:off x="2802324" y="2752672"/>
            <a:ext cx="1788304"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06">
              <a:buClr>
                <a:srgbClr val="002960"/>
              </a:buClr>
            </a:pPr>
            <a:r>
              <a:rPr lang="en-US" sz="1200" b="1">
                <a:solidFill>
                  <a:srgbClr val="002960"/>
                </a:solidFill>
              </a:rPr>
              <a:t>Direct to market/utilities</a:t>
            </a:r>
          </a:p>
        </p:txBody>
      </p:sp>
      <p:sp>
        <p:nvSpPr>
          <p:cNvPr id="6197" name="Rectangle 47"/>
          <p:cNvSpPr>
            <a:spLocks noChangeArrowheads="1"/>
          </p:cNvSpPr>
          <p:nvPr>
            <p:custDataLst>
              <p:tags r:id="rId50"/>
            </p:custDataLst>
          </p:nvPr>
        </p:nvSpPr>
        <p:spPr bwMode="gray">
          <a:xfrm>
            <a:off x="7017149" y="4903694"/>
            <a:ext cx="190169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5001" lvl="1" indent="-113381" defTabSz="911906">
              <a:buClr>
                <a:srgbClr val="002960"/>
              </a:buClr>
              <a:buSzPct val="125000"/>
              <a:buFont typeface="Arial" charset="0"/>
              <a:buChar char="▪"/>
            </a:pPr>
            <a:r>
              <a:rPr lang="en-US" sz="800">
                <a:solidFill>
                  <a:srgbClr val="000000"/>
                </a:solidFill>
              </a:rPr>
              <a:t>Verdiem</a:t>
            </a:r>
          </a:p>
          <a:p>
            <a:pPr marL="115001" lvl="1" indent="-113381" defTabSz="911906">
              <a:buClr>
                <a:srgbClr val="002960"/>
              </a:buClr>
              <a:buSzPct val="125000"/>
              <a:buFont typeface="Arial" charset="0"/>
              <a:buChar char="▪"/>
            </a:pPr>
            <a:r>
              <a:rPr lang="en-US" sz="800">
                <a:solidFill>
                  <a:srgbClr val="000000"/>
                </a:solidFill>
              </a:rPr>
              <a:t>Business IT – 80+</a:t>
            </a:r>
          </a:p>
          <a:p>
            <a:pPr marL="115001" lvl="1" indent="-113381" defTabSz="911906">
              <a:buClr>
                <a:srgbClr val="002960"/>
              </a:buClr>
              <a:buSzPct val="125000"/>
              <a:buFont typeface="Arial" charset="0"/>
              <a:buChar char="▪"/>
            </a:pPr>
            <a:r>
              <a:rPr lang="en-US" sz="800">
                <a:solidFill>
                  <a:srgbClr val="000000"/>
                </a:solidFill>
              </a:rPr>
              <a:t>Performance Tested Comfort</a:t>
            </a:r>
          </a:p>
          <a:p>
            <a:pPr marL="115001" lvl="1" indent="-113381" defTabSz="911906">
              <a:buClr>
                <a:srgbClr val="002960"/>
              </a:buClr>
              <a:buSzPct val="125000"/>
              <a:buFont typeface="Arial" charset="0"/>
              <a:buChar char="▪"/>
            </a:pPr>
            <a:r>
              <a:rPr lang="en-US" sz="800">
                <a:solidFill>
                  <a:srgbClr val="000000"/>
                </a:solidFill>
              </a:rPr>
              <a:t>Super Good Cents</a:t>
            </a:r>
          </a:p>
          <a:p>
            <a:pPr marL="115001" lvl="1" indent="-113381" defTabSz="911906">
              <a:buClr>
                <a:srgbClr val="002960"/>
              </a:buClr>
              <a:buSzPct val="125000"/>
              <a:buFont typeface="Arial" charset="0"/>
              <a:buChar char="▪"/>
            </a:pPr>
            <a:r>
              <a:rPr lang="en-US" sz="800">
                <a:solidFill>
                  <a:srgbClr val="000000"/>
                </a:solidFill>
              </a:rPr>
              <a:t>DEI</a:t>
            </a:r>
          </a:p>
          <a:p>
            <a:pPr marL="115001" lvl="1" indent="-113381" defTabSz="911906">
              <a:buClr>
                <a:srgbClr val="002960"/>
              </a:buClr>
              <a:buSzPct val="125000"/>
              <a:buFont typeface="Arial" charset="0"/>
              <a:buChar char="▪"/>
            </a:pPr>
            <a:r>
              <a:rPr lang="en-US" sz="800">
                <a:solidFill>
                  <a:srgbClr val="000000"/>
                </a:solidFill>
              </a:rPr>
              <a:t>ES Washers</a:t>
            </a:r>
          </a:p>
          <a:p>
            <a:pPr marL="115001" lvl="1" indent="-113381" defTabSz="911906">
              <a:buClr>
                <a:srgbClr val="002960"/>
              </a:buClr>
              <a:buSzPct val="125000"/>
              <a:buFont typeface="Arial" charset="0"/>
              <a:buChar char="▪"/>
            </a:pPr>
            <a:r>
              <a:rPr lang="en-US" sz="800">
                <a:solidFill>
                  <a:srgbClr val="000000"/>
                </a:solidFill>
              </a:rPr>
              <a:t>Lighting</a:t>
            </a:r>
          </a:p>
          <a:p>
            <a:pPr marL="115001" lvl="1" indent="-113381" defTabSz="911906">
              <a:buClr>
                <a:srgbClr val="002960"/>
              </a:buClr>
              <a:buSzPct val="125000"/>
              <a:buFont typeface="Arial" charset="0"/>
              <a:buChar char="▪"/>
            </a:pPr>
            <a:r>
              <a:rPr lang="en-US" sz="800">
                <a:solidFill>
                  <a:srgbClr val="000000"/>
                </a:solidFill>
              </a:rPr>
              <a:t>Magna Drive</a:t>
            </a:r>
          </a:p>
          <a:p>
            <a:pPr marL="115001" lvl="1" indent="-113381" defTabSz="911906">
              <a:buClr>
                <a:srgbClr val="002960"/>
              </a:buClr>
              <a:buSzPct val="125000"/>
              <a:buFont typeface="Arial" charset="0"/>
              <a:buChar char="▪"/>
            </a:pPr>
            <a:r>
              <a:rPr lang="en-US" sz="800">
                <a:solidFill>
                  <a:srgbClr val="000000"/>
                </a:solidFill>
              </a:rPr>
              <a:t>Microelectronics Initiative</a:t>
            </a:r>
          </a:p>
          <a:p>
            <a:pPr marL="115001" lvl="1" indent="-113381" defTabSz="911906">
              <a:buClr>
                <a:srgbClr val="002960"/>
              </a:buClr>
              <a:buSzPct val="125000"/>
              <a:buFont typeface="Arial" charset="0"/>
              <a:buChar char="▪"/>
            </a:pPr>
            <a:r>
              <a:rPr lang="en-US" sz="800">
                <a:solidFill>
                  <a:srgbClr val="000000"/>
                </a:solidFill>
              </a:rPr>
              <a:t>Res Windows</a:t>
            </a:r>
          </a:p>
          <a:p>
            <a:pPr marL="115001" lvl="1" indent="-113381" defTabSz="911906">
              <a:buClr>
                <a:srgbClr val="002960"/>
              </a:buClr>
              <a:buSzPct val="125000"/>
              <a:buFont typeface="Arial" charset="0"/>
              <a:buChar char="▪"/>
            </a:pPr>
            <a:r>
              <a:rPr lang="en-US" sz="800">
                <a:solidFill>
                  <a:srgbClr val="000000"/>
                </a:solidFill>
              </a:rPr>
              <a:t>Building Operator Certification</a:t>
            </a:r>
          </a:p>
          <a:p>
            <a:pPr marL="115001" lvl="1" indent="-113381" defTabSz="911906">
              <a:buClr>
                <a:srgbClr val="002960"/>
              </a:buClr>
              <a:buSzPct val="125000"/>
              <a:buFont typeface="Arial" charset="0"/>
              <a:buChar char="▪"/>
            </a:pPr>
            <a:r>
              <a:rPr lang="en-US" sz="800">
                <a:solidFill>
                  <a:srgbClr val="000000"/>
                </a:solidFill>
              </a:rPr>
              <a:t>Evaporator Fan VFD</a:t>
            </a:r>
          </a:p>
          <a:p>
            <a:pPr marL="115001" lvl="1" indent="-113381" defTabSz="911906">
              <a:buClr>
                <a:srgbClr val="002960"/>
              </a:buClr>
              <a:buSzPct val="125000"/>
              <a:buFont typeface="Arial" charset="0"/>
              <a:buChar char="▪"/>
            </a:pPr>
            <a:r>
              <a:rPr lang="en-US" sz="800">
                <a:solidFill>
                  <a:srgbClr val="000000"/>
                </a:solidFill>
              </a:rPr>
              <a:t>BacGen Waste Water</a:t>
            </a:r>
          </a:p>
        </p:txBody>
      </p:sp>
      <p:sp>
        <p:nvSpPr>
          <p:cNvPr id="6198" name="Rectangle 59"/>
          <p:cNvSpPr>
            <a:spLocks noChangeArrowheads="1"/>
          </p:cNvSpPr>
          <p:nvPr>
            <p:custDataLst>
              <p:tags r:id="rId51"/>
            </p:custDataLst>
          </p:nvPr>
        </p:nvSpPr>
        <p:spPr bwMode="gray">
          <a:xfrm>
            <a:off x="6895661" y="1643148"/>
            <a:ext cx="1002681" cy="56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Long term monitoring and tracking</a:t>
            </a:r>
            <a:endParaRPr lang="en-US" sz="1200" baseline="30000">
              <a:solidFill>
                <a:srgbClr val="000000"/>
              </a:solidFill>
            </a:endParaRPr>
          </a:p>
        </p:txBody>
      </p:sp>
      <p:sp>
        <p:nvSpPr>
          <p:cNvPr id="6199" name="AutoShape 55"/>
          <p:cNvSpPr>
            <a:spLocks noChangeArrowheads="1"/>
          </p:cNvSpPr>
          <p:nvPr>
            <p:custDataLst>
              <p:tags r:id="rId52"/>
            </p:custDataLst>
          </p:nvPr>
        </p:nvSpPr>
        <p:spPr bwMode="auto">
          <a:xfrm>
            <a:off x="7687764" y="2511331"/>
            <a:ext cx="1320170" cy="1224527"/>
          </a:xfrm>
          <a:prstGeom prst="roundRect">
            <a:avLst>
              <a:gd name="adj" fmla="val 16667"/>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76" tIns="46638" rIns="93276" bIns="46638" anchor="ctr"/>
          <a:lstStyle/>
          <a:p>
            <a:pPr defTabSz="931343"/>
            <a:endParaRPr lang="en-US">
              <a:solidFill>
                <a:srgbClr val="000000"/>
              </a:solidFill>
            </a:endParaRPr>
          </a:p>
        </p:txBody>
      </p:sp>
      <p:sp>
        <p:nvSpPr>
          <p:cNvPr id="205880" name="Rectangle 63"/>
          <p:cNvSpPr>
            <a:spLocks noChangeArrowheads="1"/>
          </p:cNvSpPr>
          <p:nvPr>
            <p:custDataLst>
              <p:tags r:id="rId53"/>
            </p:custDataLst>
          </p:nvPr>
        </p:nvSpPr>
        <p:spPr bwMode="gray">
          <a:xfrm>
            <a:off x="7759036" y="2720277"/>
            <a:ext cx="1222980" cy="75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913332">
              <a:buClr>
                <a:srgbClr val="002960"/>
              </a:buClr>
              <a:defRPr/>
            </a:pPr>
            <a:r>
              <a:rPr lang="en-US" sz="1200" b="1" dirty="0">
                <a:solidFill>
                  <a:srgbClr val="002960"/>
                </a:solidFill>
                <a:latin typeface="Arial" pitchFamily="34" charset="0"/>
              </a:rPr>
              <a:t>Total resource potential: </a:t>
            </a:r>
          </a:p>
          <a:p>
            <a:pPr marL="174930" indent="-174930" defTabSz="913332">
              <a:buClr>
                <a:srgbClr val="002960"/>
              </a:buClr>
              <a:buFont typeface="Arial" pitchFamily="34" charset="0"/>
              <a:buChar char="•"/>
              <a:defRPr/>
            </a:pPr>
            <a:r>
              <a:rPr lang="en-US" sz="1200" b="1" dirty="0">
                <a:solidFill>
                  <a:srgbClr val="002960"/>
                </a:solidFill>
                <a:latin typeface="Arial" pitchFamily="34" charset="0"/>
              </a:rPr>
              <a:t>995 aMW</a:t>
            </a:r>
          </a:p>
          <a:p>
            <a:pPr marL="174930" indent="-174930" defTabSz="913332">
              <a:buClr>
                <a:srgbClr val="002960"/>
              </a:buClr>
              <a:buFont typeface="Arial" pitchFamily="34" charset="0"/>
              <a:buChar char="•"/>
              <a:defRPr/>
            </a:pPr>
            <a:r>
              <a:rPr lang="en-US" sz="1200" b="1" dirty="0">
                <a:solidFill>
                  <a:srgbClr val="002960"/>
                </a:solidFill>
                <a:latin typeface="Arial" pitchFamily="34" charset="0"/>
              </a:rPr>
              <a:t>42 Initiatives</a:t>
            </a:r>
            <a:endParaRPr lang="en-US" sz="1200" dirty="0">
              <a:solidFill>
                <a:srgbClr val="808080"/>
              </a:solidFill>
              <a:latin typeface="Arial" pitchFamily="34" charset="0"/>
            </a:endParaRPr>
          </a:p>
        </p:txBody>
      </p:sp>
      <p:sp>
        <p:nvSpPr>
          <p:cNvPr id="6202" name="McK 3. Unit of measure"/>
          <p:cNvSpPr txBox="1">
            <a:spLocks noChangeArrowheads="1"/>
          </p:cNvSpPr>
          <p:nvPr>
            <p:custDataLst>
              <p:tags r:id="rId54"/>
            </p:custDataLst>
          </p:nvPr>
        </p:nvSpPr>
        <p:spPr bwMode="auto">
          <a:xfrm>
            <a:off x="84669" y="876866"/>
            <a:ext cx="31563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404813" defTabSz="895350" eaLnBrk="0" hangingPunct="0">
              <a:defRPr sz="1000">
                <a:solidFill>
                  <a:schemeClr val="tx1"/>
                </a:solidFill>
                <a:latin typeface="Arial" charset="0"/>
              </a:defRPr>
            </a:lvl1pPr>
            <a:lvl2pPr marL="742950" indent="-285750" defTabSz="895350" eaLnBrk="0" hangingPunct="0">
              <a:defRPr sz="1000">
                <a:solidFill>
                  <a:schemeClr val="tx1"/>
                </a:solidFill>
                <a:latin typeface="Arial" charset="0"/>
              </a:defRPr>
            </a:lvl2pPr>
            <a:lvl3pPr marL="1143000" indent="-228600" defTabSz="895350" eaLnBrk="0" hangingPunct="0">
              <a:defRPr sz="1000">
                <a:solidFill>
                  <a:schemeClr val="tx1"/>
                </a:solidFill>
                <a:latin typeface="Arial" charset="0"/>
              </a:defRPr>
            </a:lvl3pPr>
            <a:lvl4pPr marL="1600200" indent="-228600" defTabSz="895350" eaLnBrk="0" hangingPunct="0">
              <a:defRPr sz="1000">
                <a:solidFill>
                  <a:schemeClr val="tx1"/>
                </a:solidFill>
                <a:latin typeface="Arial" charset="0"/>
              </a:defRPr>
            </a:lvl4pPr>
            <a:lvl5pPr marL="2057400" indent="-228600" defTabSz="895350" eaLnBrk="0" hangingPunct="0">
              <a:defRPr sz="1000">
                <a:solidFill>
                  <a:schemeClr val="tx1"/>
                </a:solidFill>
                <a:latin typeface="Arial" charset="0"/>
              </a:defRPr>
            </a:lvl5pPr>
            <a:lvl6pPr marL="2514600" indent="-228600" defTabSz="895350" eaLnBrk="0" fontAlgn="base" hangingPunct="0">
              <a:spcBef>
                <a:spcPct val="0"/>
              </a:spcBef>
              <a:spcAft>
                <a:spcPct val="0"/>
              </a:spcAft>
              <a:defRPr sz="1000">
                <a:solidFill>
                  <a:schemeClr val="tx1"/>
                </a:solidFill>
                <a:latin typeface="Arial" charset="0"/>
              </a:defRPr>
            </a:lvl6pPr>
            <a:lvl7pPr marL="2971800" indent="-228600" defTabSz="895350" eaLnBrk="0" fontAlgn="base" hangingPunct="0">
              <a:spcBef>
                <a:spcPct val="0"/>
              </a:spcBef>
              <a:spcAft>
                <a:spcPct val="0"/>
              </a:spcAft>
              <a:defRPr sz="1000">
                <a:solidFill>
                  <a:schemeClr val="tx1"/>
                </a:solidFill>
                <a:latin typeface="Arial" charset="0"/>
              </a:defRPr>
            </a:lvl7pPr>
            <a:lvl8pPr marL="3429000" indent="-228600" defTabSz="895350" eaLnBrk="0" fontAlgn="base" hangingPunct="0">
              <a:spcBef>
                <a:spcPct val="0"/>
              </a:spcBef>
              <a:spcAft>
                <a:spcPct val="0"/>
              </a:spcAft>
              <a:defRPr sz="1000">
                <a:solidFill>
                  <a:schemeClr val="tx1"/>
                </a:solidFill>
                <a:latin typeface="Arial" charset="0"/>
              </a:defRPr>
            </a:lvl8pPr>
            <a:lvl9pPr marL="3886200" indent="-228600" defTabSz="895350" eaLnBrk="0" fontAlgn="base" hangingPunct="0">
              <a:spcBef>
                <a:spcPct val="0"/>
              </a:spcBef>
              <a:spcAft>
                <a:spcPct val="0"/>
              </a:spcAft>
              <a:defRPr sz="1000">
                <a:solidFill>
                  <a:schemeClr val="tx1"/>
                </a:solidFill>
                <a:latin typeface="Arial" charset="0"/>
              </a:defRPr>
            </a:lvl9pPr>
          </a:lstStyle>
          <a:p>
            <a:pPr eaLnBrk="1" hangingPunct="1"/>
            <a:r>
              <a:rPr lang="en-US" sz="1800" dirty="0">
                <a:solidFill>
                  <a:schemeClr val="bg1"/>
                </a:solidFill>
              </a:rPr>
              <a:t>Status – End of Q1 2011</a:t>
            </a:r>
          </a:p>
        </p:txBody>
      </p:sp>
      <p:sp>
        <p:nvSpPr>
          <p:cNvPr id="6203" name="Rectangle 12"/>
          <p:cNvSpPr>
            <a:spLocks noChangeArrowheads="1"/>
          </p:cNvSpPr>
          <p:nvPr>
            <p:custDataLst>
              <p:tags r:id="rId55"/>
            </p:custDataLst>
          </p:nvPr>
        </p:nvSpPr>
        <p:spPr bwMode="auto">
          <a:xfrm>
            <a:off x="7133778" y="4390235"/>
            <a:ext cx="254315" cy="18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a:buClr>
                <a:srgbClr val="002960"/>
              </a:buClr>
            </a:pPr>
            <a:r>
              <a:rPr lang="en-US" sz="1200">
                <a:solidFill>
                  <a:srgbClr val="000000"/>
                </a:solidFill>
                <a:cs typeface="Arial" charset="0"/>
              </a:rPr>
              <a:t>168</a:t>
            </a:r>
          </a:p>
        </p:txBody>
      </p:sp>
      <p:sp>
        <p:nvSpPr>
          <p:cNvPr id="6204" name="Rectangle 12"/>
          <p:cNvSpPr>
            <a:spLocks noChangeArrowheads="1"/>
          </p:cNvSpPr>
          <p:nvPr>
            <p:custDataLst>
              <p:tags r:id="rId56"/>
            </p:custDataLst>
          </p:nvPr>
        </p:nvSpPr>
        <p:spPr bwMode="auto">
          <a:xfrm>
            <a:off x="2880077" y="4080864"/>
            <a:ext cx="254315"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a:buClr>
                <a:srgbClr val="002960"/>
              </a:buClr>
            </a:pPr>
            <a:endParaRPr lang="en-US" sz="1200">
              <a:solidFill>
                <a:srgbClr val="000000"/>
              </a:solidFill>
              <a:cs typeface="Arial" charset="0"/>
            </a:endParaRPr>
          </a:p>
        </p:txBody>
      </p:sp>
      <p:sp>
        <p:nvSpPr>
          <p:cNvPr id="6205" name="Rectangle 54"/>
          <p:cNvSpPr>
            <a:spLocks noChangeArrowheads="1"/>
          </p:cNvSpPr>
          <p:nvPr>
            <p:custDataLst>
              <p:tags r:id="rId57"/>
            </p:custDataLst>
          </p:nvPr>
        </p:nvSpPr>
        <p:spPr bwMode="gray">
          <a:xfrm>
            <a:off x="6963695" y="4741719"/>
            <a:ext cx="594481"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0</a:t>
            </a:r>
          </a:p>
        </p:txBody>
      </p:sp>
      <p:sp>
        <p:nvSpPr>
          <p:cNvPr id="6206" name="Rectangle 23"/>
          <p:cNvSpPr>
            <a:spLocks noChangeArrowheads="1"/>
          </p:cNvSpPr>
          <p:nvPr>
            <p:custDataLst>
              <p:tags r:id="rId58"/>
            </p:custDataLst>
          </p:nvPr>
        </p:nvSpPr>
        <p:spPr bwMode="gray">
          <a:xfrm>
            <a:off x="7096522" y="3428107"/>
            <a:ext cx="330447"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27</a:t>
            </a:r>
          </a:p>
        </p:txBody>
      </p:sp>
      <p:sp>
        <p:nvSpPr>
          <p:cNvPr id="6207" name="Rectangle 286"/>
          <p:cNvSpPr>
            <a:spLocks noChangeArrowheads="1"/>
          </p:cNvSpPr>
          <p:nvPr/>
        </p:nvSpPr>
        <p:spPr bwMode="auto">
          <a:xfrm>
            <a:off x="303674" y="834587"/>
            <a:ext cx="8637125" cy="2129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989" tIns="0" rIns="0" bIns="27989">
            <a:spAutoFit/>
          </a:bodyPr>
          <a:lstStyle/>
          <a:p>
            <a:pPr marL="349861" indent="-349861" algn="r" defTabSz="913526" eaLnBrk="0" hangingPunct="0">
              <a:buClr>
                <a:schemeClr val="tx2"/>
              </a:buClr>
            </a:pPr>
            <a:r>
              <a:rPr lang="en-US" sz="1200" b="1" dirty="0">
                <a:solidFill>
                  <a:srgbClr val="FF0000"/>
                </a:solidFill>
              </a:rPr>
              <a:t>NOTE:  NUMBERS ARE FOR ILLUSTRATIVE PURPOSES ONLY</a:t>
            </a:r>
          </a:p>
        </p:txBody>
      </p:sp>
      <p:sp>
        <p:nvSpPr>
          <p:cNvPr id="64" name="Title 63"/>
          <p:cNvSpPr>
            <a:spLocks noGrp="1"/>
          </p:cNvSpPr>
          <p:nvPr>
            <p:ph type="title"/>
          </p:nvPr>
        </p:nvSpPr>
        <p:spPr/>
        <p:txBody>
          <a:bodyPr/>
          <a:lstStyle/>
          <a:p>
            <a:r>
              <a:rPr lang="en-US" dirty="0" smtClean="0"/>
              <a:t>Filling the Pipeline</a:t>
            </a:r>
            <a:endParaRPr lang="en-US" dirty="0"/>
          </a:p>
        </p:txBody>
      </p:sp>
      <p:sp>
        <p:nvSpPr>
          <p:cNvPr id="65" name="Rectangle 64"/>
          <p:cNvSpPr/>
          <p:nvPr/>
        </p:nvSpPr>
        <p:spPr>
          <a:xfrm>
            <a:off x="0" y="5969001"/>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6" name="McK 5. Source"/>
          <p:cNvSpPr>
            <a:spLocks noChangeArrowheads="1"/>
          </p:cNvSpPr>
          <p:nvPr>
            <p:custDataLst>
              <p:tags r:id="rId59"/>
            </p:custDataLst>
          </p:nvPr>
        </p:nvSpPr>
        <p:spPr bwMode="auto">
          <a:xfrm>
            <a:off x="256956" y="6584033"/>
            <a:ext cx="8050607"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147396" indent="-147396" defTabSz="911906"/>
            <a:r>
              <a:rPr lang="en-US" sz="900" dirty="0">
                <a:solidFill>
                  <a:srgbClr val="000000"/>
                </a:solidFill>
              </a:rPr>
              <a:t>1 	Achievable savings.  Intend to extend to a 20 year planning</a:t>
            </a:r>
            <a:r>
              <a:rPr lang="en-US" sz="900" dirty="0" smtClean="0">
                <a:solidFill>
                  <a:srgbClr val="000000"/>
                </a:solidFill>
              </a:rPr>
              <a:t> horizon.  SOURCE</a:t>
            </a:r>
            <a:r>
              <a:rPr lang="en-US" sz="900" dirty="0">
                <a:solidFill>
                  <a:srgbClr val="000000"/>
                </a:solidFill>
              </a:rPr>
              <a:t>: NEEA </a:t>
            </a:r>
            <a:r>
              <a:rPr lang="en-US" sz="900" dirty="0" smtClean="0">
                <a:solidFill>
                  <a:srgbClr val="000000"/>
                </a:solidFill>
              </a:rPr>
              <a:t>assessment. </a:t>
            </a:r>
            <a:endParaRPr lang="en-US" sz="900" dirty="0">
              <a:solidFill>
                <a:srgbClr val="000000"/>
              </a:solidFill>
            </a:endParaRPr>
          </a:p>
        </p:txBody>
      </p:sp>
    </p:spTree>
    <p:extLst>
      <p:ext uri="{BB962C8B-B14F-4D97-AF65-F5344CB8AC3E}">
        <p14:creationId xmlns:p14="http://schemas.microsoft.com/office/powerpoint/2010/main" val="2208039818"/>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MORNING SESSION</a:t>
            </a:r>
            <a:endParaRPr lang="en-US" sz="1800" dirty="0"/>
          </a:p>
        </p:txBody>
      </p:sp>
      <p:sp>
        <p:nvSpPr>
          <p:cNvPr id="3" name="Text Placeholder 2"/>
          <p:cNvSpPr>
            <a:spLocks noGrp="1"/>
          </p:cNvSpPr>
          <p:nvPr>
            <p:ph type="body" sz="quarter" idx="10"/>
          </p:nvPr>
        </p:nvSpPr>
        <p:spPr/>
        <p:txBody>
          <a:bodyPr/>
          <a:lstStyle/>
          <a:p>
            <a:r>
              <a:rPr dirty="0" smtClean="0"/>
              <a:t>Cost Effectiveness</a:t>
            </a:r>
            <a:endParaRPr lang="en-US" dirty="0"/>
          </a:p>
        </p:txBody>
      </p:sp>
    </p:spTree>
    <p:extLst>
      <p:ext uri="{BB962C8B-B14F-4D97-AF65-F5344CB8AC3E}">
        <p14:creationId xmlns:p14="http://schemas.microsoft.com/office/powerpoint/2010/main" val="2710497847"/>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Cost-Effectiveness Overview</a:t>
            </a:r>
            <a:endParaRPr lang="en-US" dirty="0"/>
          </a:p>
        </p:txBody>
      </p:sp>
      <p:sp>
        <p:nvSpPr>
          <p:cNvPr id="3" name="Text Placeholder 2"/>
          <p:cNvSpPr>
            <a:spLocks noGrp="1"/>
          </p:cNvSpPr>
          <p:nvPr>
            <p:ph type="body" sz="quarter" idx="10"/>
          </p:nvPr>
        </p:nvSpPr>
        <p:spPr/>
        <p:txBody>
          <a:bodyPr>
            <a:normAutofit lnSpcReduction="10000"/>
          </a:bodyPr>
          <a:lstStyle/>
          <a:p>
            <a:pPr marL="3175" lvl="1" indent="0">
              <a:buNone/>
            </a:pPr>
            <a:r>
              <a:rPr lang="en-US" dirty="0" smtClean="0">
                <a:solidFill>
                  <a:schemeClr val="bg1"/>
                </a:solidFill>
              </a:rPr>
              <a:t>Cost-Effectiveness Metrics are prepared and evaluated for all initiatives in the current Business Plan.</a:t>
            </a:r>
          </a:p>
          <a:p>
            <a:pPr marL="3175" lvl="1" indent="0">
              <a:buNone/>
            </a:pPr>
            <a:endParaRPr lang="en-US" dirty="0">
              <a:solidFill>
                <a:schemeClr val="bg1"/>
              </a:solidFill>
            </a:endParaRPr>
          </a:p>
          <a:p>
            <a:pPr marL="886968" lvl="1" indent="-457200"/>
            <a:r>
              <a:rPr lang="en-US" dirty="0" smtClean="0"/>
              <a:t>Allows funders and internal management make informed decision about the portfolio</a:t>
            </a:r>
          </a:p>
          <a:p>
            <a:pPr marL="886968" lvl="1" indent="-457200"/>
            <a:r>
              <a:rPr lang="en-US" dirty="0" smtClean="0"/>
              <a:t>Allows NEEA staff to track against their goals</a:t>
            </a:r>
          </a:p>
          <a:p>
            <a:pPr marL="886968" lvl="1" indent="-457200"/>
            <a:r>
              <a:rPr lang="en-US" dirty="0" smtClean="0"/>
              <a:t>Aligns with Northwest Power and </a:t>
            </a:r>
            <a:r>
              <a:rPr lang="en-US" smtClean="0"/>
              <a:t>Conservation Council</a:t>
            </a:r>
            <a:endParaRPr lang="en-US" dirty="0" smtClean="0"/>
          </a:p>
        </p:txBody>
      </p:sp>
    </p:spTree>
    <p:extLst>
      <p:ext uri="{BB962C8B-B14F-4D97-AF65-F5344CB8AC3E}">
        <p14:creationId xmlns:p14="http://schemas.microsoft.com/office/powerpoint/2010/main" val="1862022643"/>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Cost-Effectiveness Metrics</a:t>
            </a:r>
            <a:endParaRPr lang="en-US" dirty="0"/>
          </a:p>
        </p:txBody>
      </p:sp>
      <p:sp>
        <p:nvSpPr>
          <p:cNvPr id="3" name="Text Placeholder 2"/>
          <p:cNvSpPr>
            <a:spLocks noGrp="1"/>
          </p:cNvSpPr>
          <p:nvPr>
            <p:ph type="body" sz="quarter" idx="10"/>
          </p:nvPr>
        </p:nvSpPr>
        <p:spPr>
          <a:xfrm>
            <a:off x="457198" y="1280160"/>
            <a:ext cx="8229600" cy="4815840"/>
          </a:xfrm>
        </p:spPr>
        <p:txBody>
          <a:bodyPr>
            <a:normAutofit/>
          </a:bodyPr>
          <a:lstStyle/>
          <a:p>
            <a:pPr marL="886968" lvl="1" indent="-457200">
              <a:buSzPct val="120000"/>
            </a:pPr>
            <a:r>
              <a:rPr lang="en-US" dirty="0" smtClean="0"/>
              <a:t>CE Metrics Driven by Electric Savings (Traditional NEEA and Power </a:t>
            </a:r>
            <a:r>
              <a:rPr lang="en-US" dirty="0"/>
              <a:t>Plan </a:t>
            </a:r>
            <a:r>
              <a:rPr lang="en-US" dirty="0" smtClean="0"/>
              <a:t>Savings)</a:t>
            </a:r>
          </a:p>
          <a:p>
            <a:pPr lvl="2" indent="0">
              <a:buSzPct val="120000"/>
            </a:pPr>
            <a:endParaRPr lang="en-US" dirty="0" smtClean="0"/>
          </a:p>
          <a:p>
            <a:pPr marL="886968" lvl="1" indent="-457200">
              <a:buSzPct val="120000"/>
            </a:pPr>
            <a:endParaRPr lang="en-US" dirty="0" smtClean="0"/>
          </a:p>
          <a:p>
            <a:pPr marL="1225296" lvl="2" indent="-457200">
              <a:buSzPct val="120000"/>
            </a:pPr>
            <a:r>
              <a:rPr lang="en-US" dirty="0" smtClean="0"/>
              <a:t>Benefit Cost Ratio</a:t>
            </a:r>
          </a:p>
          <a:p>
            <a:pPr marL="886968" lvl="1" indent="-457200">
              <a:buSzPct val="120000"/>
            </a:pPr>
            <a:endParaRPr lang="en-US" dirty="0" smtClean="0"/>
          </a:p>
          <a:p>
            <a:pPr marL="886968" lvl="1" indent="-457200">
              <a:buSzPct val="120000"/>
            </a:pPr>
            <a:endParaRPr lang="en-US" dirty="0" smtClean="0"/>
          </a:p>
          <a:p>
            <a:pPr marL="1225296" lvl="2" indent="-457200">
              <a:buSzPct val="120000"/>
            </a:pPr>
            <a:r>
              <a:rPr lang="en-US" dirty="0" smtClean="0"/>
              <a:t>Levelized Cost</a:t>
            </a:r>
          </a:p>
        </p:txBody>
      </p:sp>
      <p:graphicFrame>
        <p:nvGraphicFramePr>
          <p:cNvPr id="5" name="Object 4"/>
          <p:cNvGraphicFramePr>
            <a:graphicFrameLocks noChangeAspect="1"/>
          </p:cNvGraphicFramePr>
          <p:nvPr>
            <p:extLst>
              <p:ext uri="{D42A27DB-BD31-4B8C-83A1-F6EECF244321}">
                <p14:modId xmlns:p14="http://schemas.microsoft.com/office/powerpoint/2010/main" val="244939953"/>
              </p:ext>
            </p:extLst>
          </p:nvPr>
        </p:nvGraphicFramePr>
        <p:xfrm>
          <a:off x="4023485" y="3870251"/>
          <a:ext cx="1763402" cy="909083"/>
        </p:xfrm>
        <a:graphic>
          <a:graphicData uri="http://schemas.openxmlformats.org/presentationml/2006/ole">
            <mc:AlternateContent xmlns:mc="http://schemas.openxmlformats.org/markup-compatibility/2006">
              <mc:Choice xmlns:v="urn:schemas-microsoft-com:vml" Requires="v">
                <p:oleObj spid="_x0000_s12350" name="Equation" r:id="rId4" imgW="1511300" imgH="838200" progId="Equation.3">
                  <p:embed/>
                </p:oleObj>
              </mc:Choice>
              <mc:Fallback>
                <p:oleObj name="Equation" r:id="rId4" imgW="1511300" imgH="838200" progId="Equation.3">
                  <p:embed/>
                  <p:pic>
                    <p:nvPicPr>
                      <p:cNvPr id="0" name="Picture 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3485" y="3870251"/>
                        <a:ext cx="1763402" cy="9090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38025163"/>
              </p:ext>
            </p:extLst>
          </p:nvPr>
        </p:nvGraphicFramePr>
        <p:xfrm>
          <a:off x="3182568" y="5130653"/>
          <a:ext cx="3114675" cy="1000125"/>
        </p:xfrm>
        <a:graphic>
          <a:graphicData uri="http://schemas.openxmlformats.org/presentationml/2006/ole">
            <mc:AlternateContent xmlns:mc="http://schemas.openxmlformats.org/markup-compatibility/2006">
              <mc:Choice xmlns:v="urn:schemas-microsoft-com:vml" Requires="v">
                <p:oleObj spid="_x0000_s12351" name="Equation" r:id="rId6" imgW="2476500" imgH="838200" progId="Equation.3">
                  <p:embed/>
                </p:oleObj>
              </mc:Choice>
              <mc:Fallback>
                <p:oleObj name="Equation" r:id="rId6" imgW="2476500" imgH="838200" progId="Equation.3">
                  <p:embed/>
                  <p:pic>
                    <p:nvPicPr>
                      <p:cNvPr id="0" name="Picture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2568" y="5130653"/>
                        <a:ext cx="3114675"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59512146"/>
              </p:ext>
            </p:extLst>
          </p:nvPr>
        </p:nvGraphicFramePr>
        <p:xfrm>
          <a:off x="2236269" y="2777510"/>
          <a:ext cx="5962057" cy="289491"/>
        </p:xfrm>
        <a:graphic>
          <a:graphicData uri="http://schemas.openxmlformats.org/presentationml/2006/ole">
            <mc:AlternateContent xmlns:mc="http://schemas.openxmlformats.org/markup-compatibility/2006">
              <mc:Choice xmlns:v="urn:schemas-microsoft-com:vml" Requires="v">
                <p:oleObj spid="_x0000_s12352" name="Equation" r:id="rId8" imgW="7315200" imgH="381000" progId="Equation.3">
                  <p:embed/>
                </p:oleObj>
              </mc:Choice>
              <mc:Fallback>
                <p:oleObj name="Equation" r:id="rId8" imgW="7315200" imgH="381000" progId="Equation.3">
                  <p:embed/>
                  <p:pic>
                    <p:nvPicPr>
                      <p:cNvPr id="0" name="Picture 4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6269" y="2777510"/>
                        <a:ext cx="5962057" cy="289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147061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ACE Model Background</a:t>
            </a:r>
            <a:endParaRPr lang="en-US" dirty="0"/>
          </a:p>
        </p:txBody>
      </p:sp>
      <p:sp>
        <p:nvSpPr>
          <p:cNvPr id="4" name="Rectangle 3"/>
          <p:cNvSpPr/>
          <p:nvPr/>
        </p:nvSpPr>
        <p:spPr>
          <a:xfrm>
            <a:off x="7720239" y="1458518"/>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Track </a:t>
            </a:r>
            <a:r>
              <a:rPr lang="en-US" sz="1200" dirty="0" err="1" smtClean="0"/>
              <a:t>aMW</a:t>
            </a:r>
            <a:r>
              <a:rPr lang="en-US" sz="1200" dirty="0" smtClean="0"/>
              <a:t> Savings</a:t>
            </a:r>
            <a:endParaRPr lang="en-US" sz="1200" dirty="0"/>
          </a:p>
        </p:txBody>
      </p:sp>
      <p:sp>
        <p:nvSpPr>
          <p:cNvPr id="5" name="Rectangle 4"/>
          <p:cNvSpPr/>
          <p:nvPr/>
        </p:nvSpPr>
        <p:spPr>
          <a:xfrm>
            <a:off x="7720239" y="1944746"/>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Forecast </a:t>
            </a:r>
            <a:r>
              <a:rPr lang="en-US" sz="1200" dirty="0" err="1" smtClean="0"/>
              <a:t>aMW</a:t>
            </a:r>
            <a:r>
              <a:rPr lang="en-US" sz="1200" dirty="0" smtClean="0"/>
              <a:t> Savings</a:t>
            </a:r>
            <a:endParaRPr lang="en-US" sz="1200" dirty="0"/>
          </a:p>
        </p:txBody>
      </p:sp>
      <p:sp>
        <p:nvSpPr>
          <p:cNvPr id="6" name="Rectangle 5"/>
          <p:cNvSpPr/>
          <p:nvPr/>
        </p:nvSpPr>
        <p:spPr>
          <a:xfrm>
            <a:off x="7720239" y="2401950"/>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Benefit Cost Ratio</a:t>
            </a:r>
            <a:endParaRPr lang="en-US" sz="1200" dirty="0"/>
          </a:p>
        </p:txBody>
      </p:sp>
      <p:sp>
        <p:nvSpPr>
          <p:cNvPr id="7" name="Rectangle 6"/>
          <p:cNvSpPr/>
          <p:nvPr/>
        </p:nvSpPr>
        <p:spPr>
          <a:xfrm>
            <a:off x="7720239" y="2873664"/>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Levelized Cost</a:t>
            </a:r>
            <a:endParaRPr lang="en-US" sz="1200" dirty="0"/>
          </a:p>
        </p:txBody>
      </p:sp>
      <p:sp>
        <p:nvSpPr>
          <p:cNvPr id="8" name="Rectangle 7"/>
          <p:cNvSpPr/>
          <p:nvPr/>
        </p:nvSpPr>
        <p:spPr>
          <a:xfrm>
            <a:off x="7720239" y="3388931"/>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Consumer Payback</a:t>
            </a:r>
            <a:endParaRPr lang="en-US" sz="1200" dirty="0"/>
          </a:p>
        </p:txBody>
      </p:sp>
      <p:sp>
        <p:nvSpPr>
          <p:cNvPr id="9" name="Rectangle 8"/>
          <p:cNvSpPr/>
          <p:nvPr/>
        </p:nvSpPr>
        <p:spPr>
          <a:xfrm>
            <a:off x="7720239" y="3773571"/>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Market Share</a:t>
            </a:r>
            <a:endParaRPr lang="en-US" sz="1200" dirty="0"/>
          </a:p>
        </p:txBody>
      </p:sp>
      <p:sp>
        <p:nvSpPr>
          <p:cNvPr id="10" name="Rectangle 9"/>
          <p:cNvSpPr/>
          <p:nvPr/>
        </p:nvSpPr>
        <p:spPr>
          <a:xfrm>
            <a:off x="5973534" y="1489815"/>
            <a:ext cx="1371600" cy="79102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Electric Energy Savings</a:t>
            </a:r>
            <a:endParaRPr lang="en-US" sz="1200" dirty="0"/>
          </a:p>
        </p:txBody>
      </p:sp>
      <p:sp>
        <p:nvSpPr>
          <p:cNvPr id="11" name="Rectangle 10"/>
          <p:cNvSpPr/>
          <p:nvPr/>
        </p:nvSpPr>
        <p:spPr>
          <a:xfrm>
            <a:off x="5973534" y="2482528"/>
            <a:ext cx="1371600" cy="79102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Cost Effectiveness Metrics</a:t>
            </a:r>
            <a:endParaRPr lang="en-US" sz="1200" dirty="0"/>
          </a:p>
        </p:txBody>
      </p:sp>
      <p:sp>
        <p:nvSpPr>
          <p:cNvPr id="12" name="Rectangle 11"/>
          <p:cNvSpPr/>
          <p:nvPr/>
        </p:nvSpPr>
        <p:spPr>
          <a:xfrm>
            <a:off x="5973534" y="3489169"/>
            <a:ext cx="1371600" cy="79102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Market Progress Indicators</a:t>
            </a:r>
            <a:endParaRPr lang="en-US" sz="1200" dirty="0"/>
          </a:p>
        </p:txBody>
      </p:sp>
      <p:sp>
        <p:nvSpPr>
          <p:cNvPr id="13" name="Rectangle 12"/>
          <p:cNvSpPr/>
          <p:nvPr/>
        </p:nvSpPr>
        <p:spPr>
          <a:xfrm>
            <a:off x="7720239" y="4179954"/>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Market Saturation</a:t>
            </a:r>
            <a:endParaRPr lang="en-US" sz="1200" dirty="0"/>
          </a:p>
        </p:txBody>
      </p:sp>
      <p:sp>
        <p:nvSpPr>
          <p:cNvPr id="14" name="Rectangle 13"/>
          <p:cNvSpPr/>
          <p:nvPr/>
        </p:nvSpPr>
        <p:spPr>
          <a:xfrm>
            <a:off x="7720239" y="4718455"/>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Carbon Reduction</a:t>
            </a:r>
            <a:endParaRPr lang="en-US" sz="1200" dirty="0"/>
          </a:p>
        </p:txBody>
      </p:sp>
      <p:sp>
        <p:nvSpPr>
          <p:cNvPr id="15" name="Rectangle 14"/>
          <p:cNvSpPr/>
          <p:nvPr/>
        </p:nvSpPr>
        <p:spPr>
          <a:xfrm>
            <a:off x="7720239" y="5230886"/>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Power Plan Savings</a:t>
            </a:r>
            <a:endParaRPr lang="en-US" sz="1200" dirty="0"/>
          </a:p>
        </p:txBody>
      </p:sp>
      <p:sp>
        <p:nvSpPr>
          <p:cNvPr id="16" name="Rectangle 15"/>
          <p:cNvSpPr/>
          <p:nvPr/>
        </p:nvSpPr>
        <p:spPr>
          <a:xfrm>
            <a:off x="5973534" y="4563173"/>
            <a:ext cx="1371600" cy="79102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Other Benefits</a:t>
            </a:r>
            <a:endParaRPr lang="en-US" sz="1200" dirty="0"/>
          </a:p>
        </p:txBody>
      </p:sp>
      <p:sp>
        <p:nvSpPr>
          <p:cNvPr id="18" name="Rectangle 17"/>
          <p:cNvSpPr/>
          <p:nvPr/>
        </p:nvSpPr>
        <p:spPr>
          <a:xfrm>
            <a:off x="4752975" y="2954236"/>
            <a:ext cx="759731" cy="1128507"/>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400" dirty="0" smtClean="0"/>
              <a:t>ACE Model</a:t>
            </a:r>
            <a:endParaRPr lang="en-US" sz="1400" dirty="0"/>
          </a:p>
        </p:txBody>
      </p:sp>
      <p:cxnSp>
        <p:nvCxnSpPr>
          <p:cNvPr id="20" name="Elbow Connector 19"/>
          <p:cNvCxnSpPr>
            <a:stCxn id="18" idx="3"/>
            <a:endCxn id="10" idx="1"/>
          </p:cNvCxnSpPr>
          <p:nvPr/>
        </p:nvCxnSpPr>
        <p:spPr>
          <a:xfrm flipV="1">
            <a:off x="5512706" y="1885327"/>
            <a:ext cx="460828" cy="163316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8" idx="3"/>
            <a:endCxn id="11" idx="1"/>
          </p:cNvCxnSpPr>
          <p:nvPr/>
        </p:nvCxnSpPr>
        <p:spPr>
          <a:xfrm flipV="1">
            <a:off x="5512706" y="2878040"/>
            <a:ext cx="460828" cy="64045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8" idx="3"/>
            <a:endCxn id="12" idx="1"/>
          </p:cNvCxnSpPr>
          <p:nvPr/>
        </p:nvCxnSpPr>
        <p:spPr>
          <a:xfrm>
            <a:off x="5512706" y="3518490"/>
            <a:ext cx="460828" cy="36619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8" idx="3"/>
            <a:endCxn id="16" idx="1"/>
          </p:cNvCxnSpPr>
          <p:nvPr/>
        </p:nvCxnSpPr>
        <p:spPr>
          <a:xfrm>
            <a:off x="5512706" y="3518490"/>
            <a:ext cx="460828" cy="144019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0" idx="3"/>
            <a:endCxn id="4" idx="1"/>
          </p:cNvCxnSpPr>
          <p:nvPr/>
        </p:nvCxnSpPr>
        <p:spPr>
          <a:xfrm flipV="1">
            <a:off x="7345134" y="1687118"/>
            <a:ext cx="375105" cy="19820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0" idx="3"/>
            <a:endCxn id="5" idx="1"/>
          </p:cNvCxnSpPr>
          <p:nvPr/>
        </p:nvCxnSpPr>
        <p:spPr>
          <a:xfrm>
            <a:off x="7345134" y="1885327"/>
            <a:ext cx="375105" cy="28801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12" idx="3"/>
            <a:endCxn id="9" idx="1"/>
          </p:cNvCxnSpPr>
          <p:nvPr/>
        </p:nvCxnSpPr>
        <p:spPr>
          <a:xfrm>
            <a:off x="7345134" y="3884681"/>
            <a:ext cx="375105" cy="11749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11" idx="3"/>
            <a:endCxn id="8" idx="1"/>
          </p:cNvCxnSpPr>
          <p:nvPr/>
        </p:nvCxnSpPr>
        <p:spPr>
          <a:xfrm>
            <a:off x="7345134" y="2878040"/>
            <a:ext cx="375105" cy="73949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11" idx="3"/>
            <a:endCxn id="7" idx="1"/>
          </p:cNvCxnSpPr>
          <p:nvPr/>
        </p:nvCxnSpPr>
        <p:spPr>
          <a:xfrm>
            <a:off x="7345134" y="2878040"/>
            <a:ext cx="375105" cy="2242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1" name="Elbow Connector 40"/>
          <p:cNvCxnSpPr>
            <a:stCxn id="11" idx="3"/>
            <a:endCxn id="6" idx="1"/>
          </p:cNvCxnSpPr>
          <p:nvPr/>
        </p:nvCxnSpPr>
        <p:spPr>
          <a:xfrm flipV="1">
            <a:off x="7345134" y="2630550"/>
            <a:ext cx="375105" cy="24749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51"/>
          <p:cNvCxnSpPr>
            <a:stCxn id="12" idx="3"/>
            <a:endCxn id="13" idx="1"/>
          </p:cNvCxnSpPr>
          <p:nvPr/>
        </p:nvCxnSpPr>
        <p:spPr>
          <a:xfrm>
            <a:off x="7345134" y="3884681"/>
            <a:ext cx="375105" cy="52387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Elbow Connector 54"/>
          <p:cNvCxnSpPr>
            <a:stCxn id="16" idx="3"/>
            <a:endCxn id="14" idx="1"/>
          </p:cNvCxnSpPr>
          <p:nvPr/>
        </p:nvCxnSpPr>
        <p:spPr>
          <a:xfrm flipV="1">
            <a:off x="7345134" y="4947055"/>
            <a:ext cx="375105" cy="1163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16" idx="3"/>
            <a:endCxn id="15" idx="1"/>
          </p:cNvCxnSpPr>
          <p:nvPr/>
        </p:nvCxnSpPr>
        <p:spPr>
          <a:xfrm>
            <a:off x="7345134" y="4958685"/>
            <a:ext cx="375105" cy="50080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Elbow Connector 63"/>
          <p:cNvCxnSpPr>
            <a:stCxn id="16" idx="3"/>
            <a:endCxn id="17" idx="1"/>
          </p:cNvCxnSpPr>
          <p:nvPr/>
        </p:nvCxnSpPr>
        <p:spPr>
          <a:xfrm>
            <a:off x="7345134" y="4958685"/>
            <a:ext cx="375105" cy="105673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541027" y="3117931"/>
            <a:ext cx="973824" cy="791023"/>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Sector and Program Manager Approval</a:t>
            </a:r>
            <a:endParaRPr lang="en-US" sz="1200" dirty="0"/>
          </a:p>
        </p:txBody>
      </p:sp>
      <p:sp>
        <p:nvSpPr>
          <p:cNvPr id="61" name="Rectangle 60"/>
          <p:cNvSpPr/>
          <p:nvPr/>
        </p:nvSpPr>
        <p:spPr>
          <a:xfrm>
            <a:off x="136185" y="1539091"/>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NEEA Market Studies</a:t>
            </a:r>
            <a:endParaRPr lang="en-US" sz="1200" dirty="0"/>
          </a:p>
        </p:txBody>
      </p:sp>
      <p:sp>
        <p:nvSpPr>
          <p:cNvPr id="62" name="Rectangle 61"/>
          <p:cNvSpPr/>
          <p:nvPr/>
        </p:nvSpPr>
        <p:spPr>
          <a:xfrm>
            <a:off x="136185" y="2025319"/>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Efficiency Organizations</a:t>
            </a:r>
            <a:endParaRPr lang="en-US" sz="1200" dirty="0"/>
          </a:p>
        </p:txBody>
      </p:sp>
      <p:sp>
        <p:nvSpPr>
          <p:cNvPr id="63" name="Rectangle 62"/>
          <p:cNvSpPr/>
          <p:nvPr/>
        </p:nvSpPr>
        <p:spPr>
          <a:xfrm>
            <a:off x="136185" y="2482523"/>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Regional Technical Forum</a:t>
            </a:r>
            <a:endParaRPr lang="en-US" sz="1200" dirty="0"/>
          </a:p>
        </p:txBody>
      </p:sp>
      <p:sp>
        <p:nvSpPr>
          <p:cNvPr id="65" name="Rectangle 64"/>
          <p:cNvSpPr/>
          <p:nvPr/>
        </p:nvSpPr>
        <p:spPr>
          <a:xfrm>
            <a:off x="136185" y="2954237"/>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Power Council</a:t>
            </a:r>
            <a:endParaRPr lang="en-US" sz="1200" dirty="0"/>
          </a:p>
        </p:txBody>
      </p:sp>
      <p:sp>
        <p:nvSpPr>
          <p:cNvPr id="66" name="Rectangle 65"/>
          <p:cNvSpPr/>
          <p:nvPr/>
        </p:nvSpPr>
        <p:spPr>
          <a:xfrm>
            <a:off x="136185" y="3469504"/>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Utility Programs</a:t>
            </a:r>
            <a:endParaRPr lang="en-US" sz="1200" dirty="0"/>
          </a:p>
        </p:txBody>
      </p:sp>
      <p:sp>
        <p:nvSpPr>
          <p:cNvPr id="67" name="Rectangle 66"/>
          <p:cNvSpPr/>
          <p:nvPr/>
        </p:nvSpPr>
        <p:spPr>
          <a:xfrm>
            <a:off x="136185" y="3854144"/>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Contractors</a:t>
            </a:r>
            <a:endParaRPr lang="en-US" sz="1200" dirty="0"/>
          </a:p>
        </p:txBody>
      </p:sp>
      <p:sp>
        <p:nvSpPr>
          <p:cNvPr id="68" name="Rectangle 67"/>
          <p:cNvSpPr/>
          <p:nvPr/>
        </p:nvSpPr>
        <p:spPr>
          <a:xfrm>
            <a:off x="136185" y="4260527"/>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Internal Staff</a:t>
            </a:r>
            <a:endParaRPr lang="en-US" sz="1200" dirty="0"/>
          </a:p>
        </p:txBody>
      </p:sp>
      <p:sp>
        <p:nvSpPr>
          <p:cNvPr id="69" name="Rectangle 68"/>
          <p:cNvSpPr/>
          <p:nvPr/>
        </p:nvSpPr>
        <p:spPr>
          <a:xfrm>
            <a:off x="136185" y="4799028"/>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External Studies </a:t>
            </a:r>
            <a:endParaRPr lang="en-US" sz="1200" dirty="0"/>
          </a:p>
        </p:txBody>
      </p:sp>
      <p:sp>
        <p:nvSpPr>
          <p:cNvPr id="70" name="Rectangle 69"/>
          <p:cNvSpPr/>
          <p:nvPr/>
        </p:nvSpPr>
        <p:spPr>
          <a:xfrm>
            <a:off x="136185" y="5230886"/>
            <a:ext cx="1371600" cy="70424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Cost Effectiveness Advisory Committee</a:t>
            </a:r>
            <a:endParaRPr lang="en-US" sz="1200" dirty="0"/>
          </a:p>
        </p:txBody>
      </p:sp>
      <p:sp>
        <p:nvSpPr>
          <p:cNvPr id="71" name="Rectangle 70"/>
          <p:cNvSpPr/>
          <p:nvPr/>
        </p:nvSpPr>
        <p:spPr>
          <a:xfrm>
            <a:off x="136185" y="5867391"/>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Other Resources</a:t>
            </a:r>
            <a:endParaRPr lang="en-US" sz="1200" dirty="0"/>
          </a:p>
        </p:txBody>
      </p:sp>
      <p:cxnSp>
        <p:nvCxnSpPr>
          <p:cNvPr id="72" name="Elbow Connector 71"/>
          <p:cNvCxnSpPr>
            <a:stCxn id="61" idx="3"/>
            <a:endCxn id="85" idx="1"/>
          </p:cNvCxnSpPr>
          <p:nvPr/>
        </p:nvCxnSpPr>
        <p:spPr>
          <a:xfrm>
            <a:off x="1507785" y="1767691"/>
            <a:ext cx="605172" cy="162924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62" idx="3"/>
            <a:endCxn id="85" idx="1"/>
          </p:cNvCxnSpPr>
          <p:nvPr/>
        </p:nvCxnSpPr>
        <p:spPr>
          <a:xfrm>
            <a:off x="1507785" y="2253919"/>
            <a:ext cx="605172" cy="114301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66" idx="3"/>
            <a:endCxn id="85" idx="1"/>
          </p:cNvCxnSpPr>
          <p:nvPr/>
        </p:nvCxnSpPr>
        <p:spPr>
          <a:xfrm flipV="1">
            <a:off x="1507785" y="3396934"/>
            <a:ext cx="605172" cy="30117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Elbow Connector 74"/>
          <p:cNvCxnSpPr>
            <a:stCxn id="65" idx="3"/>
            <a:endCxn id="85" idx="1"/>
          </p:cNvCxnSpPr>
          <p:nvPr/>
        </p:nvCxnSpPr>
        <p:spPr>
          <a:xfrm>
            <a:off x="1507785" y="3182837"/>
            <a:ext cx="605172" cy="21409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63" idx="3"/>
            <a:endCxn id="85" idx="1"/>
          </p:cNvCxnSpPr>
          <p:nvPr/>
        </p:nvCxnSpPr>
        <p:spPr>
          <a:xfrm>
            <a:off x="1507785" y="2711123"/>
            <a:ext cx="605172" cy="68581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Elbow Connector 77"/>
          <p:cNvCxnSpPr>
            <a:stCxn id="67" idx="3"/>
            <a:endCxn id="85" idx="1"/>
          </p:cNvCxnSpPr>
          <p:nvPr/>
        </p:nvCxnSpPr>
        <p:spPr>
          <a:xfrm flipV="1">
            <a:off x="1507785" y="3396934"/>
            <a:ext cx="605172" cy="68581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68" idx="3"/>
            <a:endCxn id="85" idx="1"/>
          </p:cNvCxnSpPr>
          <p:nvPr/>
        </p:nvCxnSpPr>
        <p:spPr>
          <a:xfrm flipV="1">
            <a:off x="1507785" y="3396934"/>
            <a:ext cx="605172" cy="1092193"/>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69" idx="3"/>
            <a:endCxn id="85" idx="1"/>
          </p:cNvCxnSpPr>
          <p:nvPr/>
        </p:nvCxnSpPr>
        <p:spPr>
          <a:xfrm flipV="1">
            <a:off x="1507785" y="3396934"/>
            <a:ext cx="605172" cy="163069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70" idx="3"/>
            <a:endCxn id="85" idx="1"/>
          </p:cNvCxnSpPr>
          <p:nvPr/>
        </p:nvCxnSpPr>
        <p:spPr>
          <a:xfrm flipV="1">
            <a:off x="1507785" y="3396934"/>
            <a:ext cx="605172" cy="218607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2112957" y="2711123"/>
            <a:ext cx="1144593" cy="137162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228600" indent="-228600">
              <a:buFont typeface="+mj-lt"/>
              <a:buAutoNum type="arabicPeriod"/>
            </a:pPr>
            <a:r>
              <a:rPr lang="en-US" sz="1200" dirty="0" smtClean="0"/>
              <a:t>External Reviews</a:t>
            </a:r>
          </a:p>
          <a:p>
            <a:pPr marL="228600" indent="-228600">
              <a:buFont typeface="+mj-lt"/>
              <a:buAutoNum type="arabicPeriod"/>
            </a:pPr>
            <a:endParaRPr lang="en-US" sz="1200" dirty="0" smtClean="0"/>
          </a:p>
          <a:p>
            <a:pPr marL="228600" indent="-228600">
              <a:buFont typeface="+mj-lt"/>
              <a:buAutoNum type="arabicPeriod"/>
            </a:pPr>
            <a:r>
              <a:rPr lang="en-US" sz="1200" dirty="0" smtClean="0"/>
              <a:t>Internal Reviews</a:t>
            </a:r>
            <a:endParaRPr lang="en-US" sz="1200" dirty="0"/>
          </a:p>
        </p:txBody>
      </p:sp>
      <p:cxnSp>
        <p:nvCxnSpPr>
          <p:cNvPr id="125" name="Elbow Connector 124"/>
          <p:cNvCxnSpPr>
            <a:stCxn id="71" idx="3"/>
            <a:endCxn id="85" idx="1"/>
          </p:cNvCxnSpPr>
          <p:nvPr/>
        </p:nvCxnSpPr>
        <p:spPr>
          <a:xfrm flipV="1">
            <a:off x="1507785" y="3396934"/>
            <a:ext cx="605172" cy="269905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4" name="Curved Connector 243"/>
          <p:cNvCxnSpPr>
            <a:stCxn id="85" idx="0"/>
            <a:endCxn id="59" idx="0"/>
          </p:cNvCxnSpPr>
          <p:nvPr/>
        </p:nvCxnSpPr>
        <p:spPr>
          <a:xfrm rot="16200000" flipH="1">
            <a:off x="3153192" y="2243185"/>
            <a:ext cx="406808" cy="1342685"/>
          </a:xfrm>
          <a:prstGeom prst="curvedConnector3">
            <a:avLst>
              <a:gd name="adj1" fmla="val -56194"/>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5" name="Curved Connector 244"/>
          <p:cNvCxnSpPr>
            <a:stCxn id="59" idx="2"/>
            <a:endCxn id="85" idx="2"/>
          </p:cNvCxnSpPr>
          <p:nvPr/>
        </p:nvCxnSpPr>
        <p:spPr>
          <a:xfrm rot="5400000">
            <a:off x="3269702" y="3324507"/>
            <a:ext cx="173790" cy="1342685"/>
          </a:xfrm>
          <a:prstGeom prst="curvedConnector3">
            <a:avLst>
              <a:gd name="adj1" fmla="val 231538"/>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3" name="Straight Arrow Connector 272"/>
          <p:cNvCxnSpPr>
            <a:stCxn id="59" idx="3"/>
            <a:endCxn id="18" idx="1"/>
          </p:cNvCxnSpPr>
          <p:nvPr/>
        </p:nvCxnSpPr>
        <p:spPr>
          <a:xfrm>
            <a:off x="4514851" y="3513443"/>
            <a:ext cx="238124" cy="504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4" name="Rectangle 313"/>
          <p:cNvSpPr/>
          <p:nvPr/>
        </p:nvSpPr>
        <p:spPr>
          <a:xfrm>
            <a:off x="228600" y="1096436"/>
            <a:ext cx="1685925" cy="44265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Resources</a:t>
            </a:r>
            <a:endParaRPr lang="en-US" dirty="0"/>
          </a:p>
        </p:txBody>
      </p:sp>
      <p:sp>
        <p:nvSpPr>
          <p:cNvPr id="315" name="Rectangle 314"/>
          <p:cNvSpPr/>
          <p:nvPr/>
        </p:nvSpPr>
        <p:spPr>
          <a:xfrm>
            <a:off x="2342014" y="1096435"/>
            <a:ext cx="2982461" cy="44265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Review and Approve</a:t>
            </a:r>
            <a:endParaRPr lang="en-US" dirty="0"/>
          </a:p>
        </p:txBody>
      </p:sp>
      <p:sp>
        <p:nvSpPr>
          <p:cNvPr id="316" name="Rectangle 315"/>
          <p:cNvSpPr/>
          <p:nvPr/>
        </p:nvSpPr>
        <p:spPr>
          <a:xfrm>
            <a:off x="5709782" y="1044437"/>
            <a:ext cx="3246213" cy="44265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Outputs</a:t>
            </a:r>
            <a:endParaRPr lang="en-US" dirty="0"/>
          </a:p>
        </p:txBody>
      </p:sp>
      <p:sp>
        <p:nvSpPr>
          <p:cNvPr id="3" name="Rectangle 2"/>
          <p:cNvSpPr/>
          <p:nvPr/>
        </p:nvSpPr>
        <p:spPr>
          <a:xfrm>
            <a:off x="136185" y="1044437"/>
            <a:ext cx="1976772" cy="5199581"/>
          </a:xfrm>
          <a:prstGeom prst="rect">
            <a:avLst/>
          </a:prstGeom>
          <a:noFill/>
          <a:ln w="31750">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7967133" y="5985934"/>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720239" y="5786818"/>
            <a:ext cx="1371600" cy="4572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en-US" sz="1200" dirty="0" smtClean="0"/>
              <a:t>Gas Savings</a:t>
            </a:r>
            <a:endParaRPr lang="en-US" sz="1200" dirty="0"/>
          </a:p>
        </p:txBody>
      </p:sp>
    </p:spTree>
    <p:extLst>
      <p:ext uri="{BB962C8B-B14F-4D97-AF65-F5344CB8AC3E}">
        <p14:creationId xmlns:p14="http://schemas.microsoft.com/office/powerpoint/2010/main" val="29088973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iterate type="lt">
                                    <p:tmPct val="0"/>
                                  </p:iterate>
                                  <p:childTnLst>
                                    <p:animClr clrSpc="rgb" dir="cw">
                                      <p:cBhvr override="childStyle">
                                        <p:cTn id="6" dur="2000" fill="hold"/>
                                        <p:tgtEl>
                                          <p:spTgt spid="10"/>
                                        </p:tgtEl>
                                        <p:attrNameLst>
                                          <p:attrName>style.color</p:attrName>
                                        </p:attrNameLst>
                                      </p:cBhvr>
                                      <p:to>
                                        <a:schemeClr val="accent2"/>
                                      </p:to>
                                    </p:animClr>
                                  </p:childTnLst>
                                </p:cTn>
                              </p:par>
                              <p:par>
                                <p:cTn id="7" presetID="15" presetClass="emph" presetSubtype="0" grpId="1" nodeType="withEffect">
                                  <p:stCondLst>
                                    <p:cond delay="0"/>
                                  </p:stCondLst>
                                  <p:iterate type="lt">
                                    <p:tmAbs val="25"/>
                                  </p:iterate>
                                  <p:childTnLst>
                                    <p:set>
                                      <p:cBhvr override="childStyle">
                                        <p:cTn id="8" dur="7900"/>
                                        <p:tgtEl>
                                          <p:spTgt spid="10"/>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11"/>
                                        </p:tgtEl>
                                        <p:attrNameLst>
                                          <p:attrName>style.fontWeight</p:attrName>
                                        </p:attrNameLst>
                                      </p:cBhvr>
                                      <p:to>
                                        <p:strVal val="bold"/>
                                      </p:to>
                                    </p:set>
                                  </p:childTnLst>
                                </p:cTn>
                              </p:par>
                              <p:par>
                                <p:cTn id="13" presetID="3" presetClass="emph" presetSubtype="2" fill="hold" grpId="1" nodeType="withEffect">
                                  <p:stCondLst>
                                    <p:cond delay="0"/>
                                  </p:stCondLst>
                                  <p:iterate type="lt">
                                    <p:tmPct val="0"/>
                                  </p:iterate>
                                  <p:childTnLst>
                                    <p:animClr clrSpc="rgb" dir="cw">
                                      <p:cBhvr override="childStyle">
                                        <p:cTn id="14" dur="2000" fill="hold"/>
                                        <p:tgtEl>
                                          <p:spTgt spid="11"/>
                                        </p:tgtEl>
                                        <p:attrNameLst>
                                          <p:attrName>style.color</p:attrName>
                                        </p:attrNameLst>
                                      </p:cBhvr>
                                      <p:to>
                                        <a:schemeClr val="accent2"/>
                                      </p:to>
                                    </p:animClr>
                                  </p:childTnLst>
                                </p:cTn>
                              </p:par>
                            </p:childTnLst>
                          </p:cTn>
                        </p:par>
                      </p:childTnLst>
                    </p:cTn>
                  </p:par>
                  <p:par>
                    <p:cTn id="15" fill="hold">
                      <p:stCondLst>
                        <p:cond delay="indefinite"/>
                      </p:stCondLst>
                      <p:childTnLst>
                        <p:par>
                          <p:cTn id="16" fill="hold">
                            <p:stCondLst>
                              <p:cond delay="0"/>
                            </p:stCondLst>
                            <p:childTnLst>
                              <p:par>
                                <p:cTn id="17" presetID="15" presetClass="emph" presetSubtype="0" grpId="0" nodeType="clickEffect">
                                  <p:stCondLst>
                                    <p:cond delay="0"/>
                                  </p:stCondLst>
                                  <p:iterate type="lt">
                                    <p:tmAbs val="25"/>
                                  </p:iterate>
                                  <p:childTnLst>
                                    <p:set>
                                      <p:cBhvr override="childStyle">
                                        <p:cTn id="18" dur="indefinite"/>
                                        <p:tgtEl>
                                          <p:spTgt spid="12"/>
                                        </p:tgtEl>
                                        <p:attrNameLst>
                                          <p:attrName>style.fontWeight</p:attrName>
                                        </p:attrNameLst>
                                      </p:cBhvr>
                                      <p:to>
                                        <p:strVal val="bold"/>
                                      </p:to>
                                    </p:set>
                                  </p:childTnLst>
                                </p:cTn>
                              </p:par>
                              <p:par>
                                <p:cTn id="19" presetID="3" presetClass="emph" presetSubtype="2" fill="hold" grpId="1" nodeType="withEffect">
                                  <p:stCondLst>
                                    <p:cond delay="0"/>
                                  </p:stCondLst>
                                  <p:iterate type="lt">
                                    <p:tmPct val="0"/>
                                  </p:iterate>
                                  <p:childTnLst>
                                    <p:animClr clrSpc="rgb" dir="cw">
                                      <p:cBhvr override="childStyle">
                                        <p:cTn id="20" dur="2000" fill="hold"/>
                                        <p:tgtEl>
                                          <p:spTgt spid="12"/>
                                        </p:tgtEl>
                                        <p:attrNameLst>
                                          <p:attrName>style.color</p:attrName>
                                        </p:attrNameLst>
                                      </p:cBhvr>
                                      <p:to>
                                        <a:schemeClr val="accent2"/>
                                      </p:to>
                                    </p:animClr>
                                  </p:childTnLst>
                                </p:cTn>
                              </p:par>
                            </p:childTnLst>
                          </p:cTn>
                        </p:par>
                      </p:childTnLst>
                    </p:cTn>
                  </p:par>
                  <p:par>
                    <p:cTn id="21" fill="hold">
                      <p:stCondLst>
                        <p:cond delay="indefinite"/>
                      </p:stCondLst>
                      <p:childTnLst>
                        <p:par>
                          <p:cTn id="22" fill="hold">
                            <p:stCondLst>
                              <p:cond delay="0"/>
                            </p:stCondLst>
                            <p:childTnLst>
                              <p:par>
                                <p:cTn id="23" presetID="15" presetClass="emph" presetSubtype="0" grpId="0" nodeType="clickEffect">
                                  <p:stCondLst>
                                    <p:cond delay="0"/>
                                  </p:stCondLst>
                                  <p:iterate type="lt">
                                    <p:tmAbs val="25"/>
                                  </p:iterate>
                                  <p:childTnLst>
                                    <p:set>
                                      <p:cBhvr override="childStyle">
                                        <p:cTn id="24" dur="indefinite"/>
                                        <p:tgtEl>
                                          <p:spTgt spid="16"/>
                                        </p:tgtEl>
                                        <p:attrNameLst>
                                          <p:attrName>style.fontWeight</p:attrName>
                                        </p:attrNameLst>
                                      </p:cBhvr>
                                      <p:to>
                                        <p:strVal val="bold"/>
                                      </p:to>
                                    </p:set>
                                  </p:childTnLst>
                                </p:cTn>
                              </p:par>
                              <p:par>
                                <p:cTn id="25" presetID="3" presetClass="emph" presetSubtype="2" fill="hold" grpId="1" nodeType="withEffect">
                                  <p:stCondLst>
                                    <p:cond delay="0"/>
                                  </p:stCondLst>
                                  <p:iterate type="lt">
                                    <p:tmPct val="0"/>
                                  </p:iterate>
                                  <p:childTnLst>
                                    <p:animClr clrSpc="rgb" dir="cw">
                                      <p:cBhvr override="childStyle">
                                        <p:cTn id="26" dur="2000" fill="hold"/>
                                        <p:tgtEl>
                                          <p:spTgt spid="16"/>
                                        </p:tgtEl>
                                        <p:attrNameLst>
                                          <p:attrName>style.color</p:attrName>
                                        </p:attrNameLst>
                                      </p:cBhvr>
                                      <p:to>
                                        <a:schemeClr val="accent2"/>
                                      </p:to>
                                    </p:animClr>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up)">
                                      <p:cBhvr>
                                        <p:cTn id="31" dur="2200"/>
                                        <p:tgtEl>
                                          <p:spTgt spid="3"/>
                                        </p:tgtEl>
                                      </p:cBhvr>
                                    </p:animEffect>
                                  </p:childTnLst>
                                </p:cTn>
                              </p:par>
                            </p:childTnLst>
                          </p:cTn>
                        </p:par>
                        <p:par>
                          <p:cTn id="32" fill="hold">
                            <p:stCondLst>
                              <p:cond delay="2200"/>
                            </p:stCondLst>
                            <p:childTnLst>
                              <p:par>
                                <p:cTn id="33" presetID="3" presetClass="emph" presetSubtype="2" fill="hold" nodeType="afterEffect">
                                  <p:stCondLst>
                                    <p:cond delay="0"/>
                                  </p:stCondLst>
                                  <p:childTnLst>
                                    <p:animClr clrSpc="rgb" dir="cw">
                                      <p:cBhvr override="childStyle">
                                        <p:cTn id="34" dur="2000" fill="hold"/>
                                        <p:tgtEl>
                                          <p:spTgt spid="85">
                                            <p:txEl>
                                              <p:pRg st="0" end="0"/>
                                            </p:txEl>
                                          </p:spTgt>
                                        </p:tgtEl>
                                        <p:attrNameLst>
                                          <p:attrName>style.color</p:attrName>
                                        </p:attrNameLst>
                                      </p:cBhvr>
                                      <p:to>
                                        <a:schemeClr val="accent2"/>
                                      </p:to>
                                    </p:animClr>
                                  </p:childTnLst>
                                </p:cTn>
                              </p:par>
                            </p:childTnLst>
                          </p:cTn>
                        </p:par>
                        <p:par>
                          <p:cTn id="35" fill="hold">
                            <p:stCondLst>
                              <p:cond delay="4200"/>
                            </p:stCondLst>
                            <p:childTnLst>
                              <p:par>
                                <p:cTn id="36" presetID="3" presetClass="emph" presetSubtype="2" fill="hold" nodeType="afterEffect">
                                  <p:stCondLst>
                                    <p:cond delay="0"/>
                                  </p:stCondLst>
                                  <p:childTnLst>
                                    <p:animClr clrSpc="rgb" dir="cw">
                                      <p:cBhvr override="childStyle">
                                        <p:cTn id="37" dur="2000" fill="hold"/>
                                        <p:tgtEl>
                                          <p:spTgt spid="85">
                                            <p:txEl>
                                              <p:pRg st="2" end="2"/>
                                            </p:txEl>
                                          </p:spTgt>
                                        </p:tgtEl>
                                        <p:attrNameLst>
                                          <p:attrName>style.color</p:attrName>
                                        </p:attrNameLst>
                                      </p:cBhvr>
                                      <p:to>
                                        <a:schemeClr val="accent2"/>
                                      </p:to>
                                    </p:animClr>
                                  </p:childTnLst>
                                </p:cTn>
                              </p:par>
                            </p:childTnLst>
                          </p:cTn>
                        </p:par>
                      </p:childTnLst>
                    </p:cTn>
                  </p:par>
                  <p:par>
                    <p:cTn id="38" fill="hold">
                      <p:stCondLst>
                        <p:cond delay="indefinite"/>
                      </p:stCondLst>
                      <p:childTnLst>
                        <p:par>
                          <p:cTn id="39" fill="hold">
                            <p:stCondLst>
                              <p:cond delay="0"/>
                            </p:stCondLst>
                            <p:childTnLst>
                              <p:par>
                                <p:cTn id="40" presetID="3" presetClass="emph" presetSubtype="2" fill="hold" nodeType="clickEffect">
                                  <p:stCondLst>
                                    <p:cond delay="0"/>
                                  </p:stCondLst>
                                  <p:childTnLst>
                                    <p:animClr clrSpc="rgb" dir="cw">
                                      <p:cBhvr override="childStyle">
                                        <p:cTn id="41" dur="2000" fill="hold"/>
                                        <p:tgtEl>
                                          <p:spTgt spid="59">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6" grpId="0"/>
      <p:bldP spid="16" grpId="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3"/>
          <p:cNvSpPr txBox="1">
            <a:spLocks/>
          </p:cNvSpPr>
          <p:nvPr/>
        </p:nvSpPr>
        <p:spPr bwMode="auto">
          <a:xfrm>
            <a:off x="4038600" y="1155369"/>
            <a:ext cx="4800600" cy="4996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lnSpc>
                <a:spcPct val="80000"/>
              </a:lnSpc>
              <a:spcBef>
                <a:spcPct val="0"/>
              </a:spcBef>
              <a:spcAft>
                <a:spcPct val="0"/>
              </a:spcAft>
              <a:buFont typeface="Wingdings" charset="0"/>
              <a:buNone/>
            </a:pPr>
            <a:r>
              <a:rPr lang="en-US" sz="2000" dirty="0" smtClean="0">
                <a:solidFill>
                  <a:srgbClr val="262262"/>
                </a:solidFill>
              </a:rPr>
              <a:t>About NEEA</a:t>
            </a:r>
            <a:r>
              <a:rPr lang="en-US" dirty="0">
                <a:solidFill>
                  <a:srgbClr val="262262"/>
                </a:solidFill>
              </a:rPr>
              <a:t> </a:t>
            </a:r>
            <a:r>
              <a:rPr lang="en-US" sz="1800" dirty="0" smtClean="0">
                <a:solidFill>
                  <a:srgbClr val="262262"/>
                </a:solidFill>
              </a:rPr>
              <a:t>9:30 -9:45</a:t>
            </a:r>
          </a:p>
          <a:p>
            <a:pPr eaLnBrk="1" fontAlgn="base" hangingPunct="1">
              <a:lnSpc>
                <a:spcPct val="80000"/>
              </a:lnSpc>
              <a:spcBef>
                <a:spcPct val="0"/>
              </a:spcBef>
              <a:spcAft>
                <a:spcPct val="0"/>
              </a:spcAft>
              <a:buFont typeface="Wingdings" charset="0"/>
              <a:buNone/>
            </a:pPr>
            <a:endParaRPr lang="en-US" dirty="0">
              <a:solidFill>
                <a:srgbClr val="262262"/>
              </a:solidFill>
            </a:endParaRPr>
          </a:p>
          <a:p>
            <a:pPr eaLnBrk="1" fontAlgn="base" hangingPunct="1">
              <a:lnSpc>
                <a:spcPct val="80000"/>
              </a:lnSpc>
              <a:spcBef>
                <a:spcPct val="0"/>
              </a:spcBef>
              <a:spcAft>
                <a:spcPct val="0"/>
              </a:spcAft>
              <a:buFont typeface="Wingdings" charset="0"/>
              <a:buNone/>
            </a:pPr>
            <a:r>
              <a:rPr lang="en-US" sz="2000" dirty="0" smtClean="0">
                <a:solidFill>
                  <a:srgbClr val="262262"/>
                </a:solidFill>
              </a:rPr>
              <a:t>Emerging Technology </a:t>
            </a:r>
            <a:r>
              <a:rPr lang="en-US" sz="1800" dirty="0" smtClean="0">
                <a:solidFill>
                  <a:srgbClr val="262262"/>
                </a:solidFill>
              </a:rPr>
              <a:t>9:45- 10:00</a:t>
            </a:r>
          </a:p>
          <a:p>
            <a:pPr eaLnBrk="1" fontAlgn="base" hangingPunct="1">
              <a:lnSpc>
                <a:spcPct val="80000"/>
              </a:lnSpc>
              <a:spcBef>
                <a:spcPct val="0"/>
              </a:spcBef>
              <a:spcAft>
                <a:spcPct val="0"/>
              </a:spcAft>
              <a:buFont typeface="Wingdings" charset="0"/>
              <a:buNone/>
            </a:pPr>
            <a:endParaRPr lang="en-US" dirty="0">
              <a:solidFill>
                <a:srgbClr val="262262"/>
              </a:solidFill>
            </a:endParaRPr>
          </a:p>
          <a:p>
            <a:pPr eaLnBrk="1" fontAlgn="base" hangingPunct="1">
              <a:lnSpc>
                <a:spcPct val="80000"/>
              </a:lnSpc>
              <a:spcBef>
                <a:spcPct val="0"/>
              </a:spcBef>
              <a:spcAft>
                <a:spcPct val="0"/>
              </a:spcAft>
              <a:buFont typeface="Wingdings" charset="0"/>
              <a:buNone/>
            </a:pPr>
            <a:r>
              <a:rPr lang="en-US" sz="2000" dirty="0" smtClean="0">
                <a:solidFill>
                  <a:srgbClr val="262262"/>
                </a:solidFill>
              </a:rPr>
              <a:t>Cost Effectiveness </a:t>
            </a:r>
            <a:r>
              <a:rPr lang="en-US" sz="1800" dirty="0" smtClean="0">
                <a:solidFill>
                  <a:srgbClr val="262262"/>
                </a:solidFill>
              </a:rPr>
              <a:t>10:00 -10:20</a:t>
            </a:r>
          </a:p>
          <a:p>
            <a:pPr eaLnBrk="1" fontAlgn="base" hangingPunct="1">
              <a:lnSpc>
                <a:spcPct val="80000"/>
              </a:lnSpc>
              <a:spcBef>
                <a:spcPct val="0"/>
              </a:spcBef>
              <a:spcAft>
                <a:spcPct val="0"/>
              </a:spcAft>
              <a:buFont typeface="Wingdings" charset="0"/>
              <a:buNone/>
            </a:pPr>
            <a:endParaRPr lang="en-US" dirty="0">
              <a:solidFill>
                <a:srgbClr val="262262"/>
              </a:solidFill>
            </a:endParaRPr>
          </a:p>
          <a:p>
            <a:pPr eaLnBrk="1" fontAlgn="base" hangingPunct="1">
              <a:lnSpc>
                <a:spcPct val="80000"/>
              </a:lnSpc>
              <a:spcBef>
                <a:spcPct val="0"/>
              </a:spcBef>
              <a:spcAft>
                <a:spcPct val="0"/>
              </a:spcAft>
              <a:buFont typeface="Wingdings" charset="0"/>
              <a:buNone/>
            </a:pPr>
            <a:r>
              <a:rPr lang="en-US" sz="2000" dirty="0" smtClean="0">
                <a:solidFill>
                  <a:srgbClr val="262262"/>
                </a:solidFill>
              </a:rPr>
              <a:t>Initiative Lifecycle </a:t>
            </a:r>
            <a:r>
              <a:rPr lang="en-US" sz="1800" dirty="0" smtClean="0">
                <a:solidFill>
                  <a:srgbClr val="262262"/>
                </a:solidFill>
              </a:rPr>
              <a:t>10:20 – 10:35</a:t>
            </a:r>
          </a:p>
          <a:p>
            <a:pPr eaLnBrk="1" fontAlgn="base" hangingPunct="1">
              <a:lnSpc>
                <a:spcPct val="80000"/>
              </a:lnSpc>
              <a:spcBef>
                <a:spcPct val="0"/>
              </a:spcBef>
              <a:spcAft>
                <a:spcPct val="0"/>
              </a:spcAft>
              <a:buFont typeface="Wingdings" charset="0"/>
              <a:buNone/>
            </a:pPr>
            <a:endParaRPr lang="en-US" dirty="0">
              <a:solidFill>
                <a:srgbClr val="262262"/>
              </a:solidFill>
            </a:endParaRPr>
          </a:p>
          <a:p>
            <a:pPr eaLnBrk="1" fontAlgn="base" hangingPunct="1">
              <a:lnSpc>
                <a:spcPct val="80000"/>
              </a:lnSpc>
              <a:spcBef>
                <a:spcPct val="0"/>
              </a:spcBef>
              <a:spcAft>
                <a:spcPct val="0"/>
              </a:spcAft>
              <a:buFont typeface="Wingdings" charset="0"/>
              <a:buNone/>
            </a:pPr>
            <a:r>
              <a:rPr lang="en-US" sz="2000" dirty="0" smtClean="0">
                <a:solidFill>
                  <a:srgbClr val="262262"/>
                </a:solidFill>
              </a:rPr>
              <a:t>Evaluation</a:t>
            </a:r>
            <a:r>
              <a:rPr lang="en-US" dirty="0" smtClean="0">
                <a:solidFill>
                  <a:srgbClr val="262262"/>
                </a:solidFill>
              </a:rPr>
              <a:t> </a:t>
            </a:r>
            <a:r>
              <a:rPr lang="en-US" sz="1800" dirty="0" smtClean="0">
                <a:solidFill>
                  <a:srgbClr val="262262"/>
                </a:solidFill>
              </a:rPr>
              <a:t>10:35 – 11:05</a:t>
            </a:r>
          </a:p>
          <a:p>
            <a:pPr eaLnBrk="1" fontAlgn="base" hangingPunct="1">
              <a:lnSpc>
                <a:spcPct val="80000"/>
              </a:lnSpc>
              <a:spcBef>
                <a:spcPct val="0"/>
              </a:spcBef>
              <a:spcAft>
                <a:spcPct val="0"/>
              </a:spcAft>
              <a:buFont typeface="Wingdings" charset="0"/>
              <a:buNone/>
            </a:pPr>
            <a:endParaRPr lang="en-US" dirty="0">
              <a:solidFill>
                <a:srgbClr val="262262"/>
              </a:solidFill>
            </a:endParaRPr>
          </a:p>
          <a:p>
            <a:pPr eaLnBrk="1" fontAlgn="base" hangingPunct="1">
              <a:lnSpc>
                <a:spcPct val="80000"/>
              </a:lnSpc>
              <a:spcBef>
                <a:spcPct val="0"/>
              </a:spcBef>
              <a:spcAft>
                <a:spcPct val="0"/>
              </a:spcAft>
              <a:buFont typeface="Wingdings" charset="0"/>
              <a:buNone/>
            </a:pPr>
            <a:r>
              <a:rPr lang="en-US" sz="2000" dirty="0" smtClean="0">
                <a:solidFill>
                  <a:srgbClr val="262262"/>
                </a:solidFill>
              </a:rPr>
              <a:t>Value Metrics </a:t>
            </a:r>
            <a:r>
              <a:rPr lang="en-US" sz="1800" dirty="0" smtClean="0">
                <a:solidFill>
                  <a:srgbClr val="262262"/>
                </a:solidFill>
              </a:rPr>
              <a:t>11:05 – 11:15</a:t>
            </a:r>
          </a:p>
          <a:p>
            <a:pPr eaLnBrk="1" fontAlgn="base" hangingPunct="1">
              <a:lnSpc>
                <a:spcPct val="80000"/>
              </a:lnSpc>
              <a:spcBef>
                <a:spcPct val="0"/>
              </a:spcBef>
              <a:spcAft>
                <a:spcPct val="0"/>
              </a:spcAft>
              <a:buFont typeface="Wingdings" charset="0"/>
              <a:buNone/>
            </a:pPr>
            <a:endParaRPr lang="en-US" dirty="0">
              <a:solidFill>
                <a:srgbClr val="262262"/>
              </a:solidFill>
            </a:endParaRPr>
          </a:p>
          <a:p>
            <a:pPr eaLnBrk="1" fontAlgn="base" hangingPunct="1">
              <a:lnSpc>
                <a:spcPct val="80000"/>
              </a:lnSpc>
              <a:spcBef>
                <a:spcPct val="0"/>
              </a:spcBef>
              <a:spcAft>
                <a:spcPct val="0"/>
              </a:spcAft>
              <a:buFont typeface="Wingdings" charset="0"/>
              <a:buNone/>
            </a:pPr>
            <a:r>
              <a:rPr lang="en-US" sz="2000" dirty="0" smtClean="0">
                <a:solidFill>
                  <a:schemeClr val="bg1">
                    <a:lumMod val="60000"/>
                    <a:lumOff val="40000"/>
                  </a:schemeClr>
                </a:solidFill>
              </a:rPr>
              <a:t>Questions and Discussion </a:t>
            </a:r>
            <a:r>
              <a:rPr lang="en-US" sz="1800" dirty="0" smtClean="0">
                <a:solidFill>
                  <a:schemeClr val="bg1">
                    <a:lumMod val="60000"/>
                    <a:lumOff val="40000"/>
                  </a:schemeClr>
                </a:solidFill>
              </a:rPr>
              <a:t>11:15 – 12:00</a:t>
            </a:r>
            <a:endParaRPr lang="en-US" sz="1800" dirty="0">
              <a:solidFill>
                <a:schemeClr val="bg1">
                  <a:lumMod val="60000"/>
                  <a:lumOff val="40000"/>
                </a:schemeClr>
              </a:solidFill>
            </a:endParaRPr>
          </a:p>
        </p:txBody>
      </p:sp>
      <p:pic>
        <p:nvPicPr>
          <p:cNvPr id="6" name="Picture 5" descr="MtRaini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2489" y="1989137"/>
            <a:ext cx="3165475" cy="3116263"/>
          </a:xfrm>
          <a:prstGeom prst="rect">
            <a:avLst/>
          </a:prstGeom>
          <a:effectLst/>
        </p:spPr>
      </p:pic>
      <p:sp>
        <p:nvSpPr>
          <p:cNvPr id="3" name="Title 2"/>
          <p:cNvSpPr>
            <a:spLocks noGrp="1"/>
          </p:cNvSpPr>
          <p:nvPr>
            <p:ph type="title"/>
          </p:nvPr>
        </p:nvSpPr>
        <p:spPr/>
        <p:txBody>
          <a:bodyPr/>
          <a:lstStyle/>
          <a:p>
            <a:r>
              <a:rPr lang="en-US" dirty="0" smtClean="0"/>
              <a:t>Today’s Talk: Morning Session</a:t>
            </a:r>
            <a:endParaRPr lang="en-US" dirty="0"/>
          </a:p>
        </p:txBody>
      </p:sp>
      <p:pic>
        <p:nvPicPr>
          <p:cNvPr id="7" name="Picture 6" descr="foto_footer.png"/>
          <p:cNvPicPr>
            <a:picLocks noChangeAspect="1"/>
          </p:cNvPicPr>
          <p:nvPr/>
        </p:nvPicPr>
        <p:blipFill>
          <a:blip r:embed="rId4" cstate="print"/>
          <a:stretch>
            <a:fillRect/>
          </a:stretch>
        </p:blipFill>
        <p:spPr>
          <a:xfrm>
            <a:off x="719667" y="5099650"/>
            <a:ext cx="3166533" cy="384845"/>
          </a:xfrm>
          <a:prstGeom prst="rect">
            <a:avLst/>
          </a:prstGeom>
        </p:spPr>
      </p:pic>
      <p:pic>
        <p:nvPicPr>
          <p:cNvPr id="8" name="Picture 7" descr="foto_footer.png"/>
          <p:cNvPicPr>
            <a:picLocks noChangeAspect="1"/>
          </p:cNvPicPr>
          <p:nvPr/>
        </p:nvPicPr>
        <p:blipFill>
          <a:blip r:embed="rId4" cstate="print"/>
          <a:stretch>
            <a:fillRect/>
          </a:stretch>
        </p:blipFill>
        <p:spPr>
          <a:xfrm>
            <a:off x="719667" y="1989667"/>
            <a:ext cx="3174999" cy="677333"/>
          </a:xfrm>
          <a:prstGeom prst="rect">
            <a:avLst/>
          </a:prstGeom>
        </p:spPr>
      </p:pic>
      <p:pic>
        <p:nvPicPr>
          <p:cNvPr id="10" name="Picture 9" descr="foto_footer.png"/>
          <p:cNvPicPr>
            <a:picLocks noChangeAspect="1"/>
          </p:cNvPicPr>
          <p:nvPr/>
        </p:nvPicPr>
        <p:blipFill>
          <a:blip r:embed="rId4" cstate="print"/>
          <a:stretch>
            <a:fillRect/>
          </a:stretch>
        </p:blipFill>
        <p:spPr>
          <a:xfrm rot="16200000">
            <a:off x="-203200" y="2924782"/>
            <a:ext cx="3115736" cy="1262438"/>
          </a:xfrm>
          <a:prstGeom prst="rect">
            <a:avLst/>
          </a:prstGeom>
        </p:spPr>
      </p:pic>
      <p:cxnSp>
        <p:nvCxnSpPr>
          <p:cNvPr id="9" name="Straight Connector 8"/>
          <p:cNvCxnSpPr/>
          <p:nvPr/>
        </p:nvCxnSpPr>
        <p:spPr>
          <a:xfrm>
            <a:off x="3886200" y="1328057"/>
            <a:ext cx="0" cy="4765040"/>
          </a:xfrm>
          <a:prstGeom prst="line">
            <a:avLst/>
          </a:prstGeom>
          <a:ln w="9525" cmpd="sng">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478094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Alliance Cost Effectiveness Model</a:t>
            </a:r>
            <a:endParaRPr lang="en-US" dirty="0"/>
          </a:p>
        </p:txBody>
      </p:sp>
      <p:sp>
        <p:nvSpPr>
          <p:cNvPr id="3" name="Text Placeholder 2"/>
          <p:cNvSpPr>
            <a:spLocks noGrp="1"/>
          </p:cNvSpPr>
          <p:nvPr>
            <p:ph type="body" sz="quarter" idx="10"/>
          </p:nvPr>
        </p:nvSpPr>
        <p:spPr/>
        <p:txBody>
          <a:bodyPr/>
          <a:lstStyle/>
          <a:p>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14401"/>
            <a:ext cx="8305800" cy="5105400"/>
          </a:xfrm>
          <a:prstGeom prst="rect">
            <a:avLst/>
          </a:prstGeom>
          <a:noFill/>
          <a:ln>
            <a:noFill/>
          </a:ln>
          <a:effectLst>
            <a:outerShdw blurRad="63500" dir="270000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642673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MORNING SESSION</a:t>
            </a:r>
            <a:endParaRPr lang="en-US" sz="1800" dirty="0"/>
          </a:p>
        </p:txBody>
      </p:sp>
      <p:sp>
        <p:nvSpPr>
          <p:cNvPr id="3" name="Text Placeholder 2"/>
          <p:cNvSpPr>
            <a:spLocks noGrp="1"/>
          </p:cNvSpPr>
          <p:nvPr>
            <p:ph type="body" sz="quarter" idx="10"/>
          </p:nvPr>
        </p:nvSpPr>
        <p:spPr/>
        <p:txBody>
          <a:bodyPr/>
          <a:lstStyle/>
          <a:p>
            <a:r>
              <a:rPr dirty="0" smtClean="0"/>
              <a:t>Initiative Lifecycle</a:t>
            </a:r>
            <a:endParaRPr lang="en-US" dirty="0"/>
          </a:p>
        </p:txBody>
      </p:sp>
    </p:spTree>
    <p:extLst>
      <p:ext uri="{BB962C8B-B14F-4D97-AF65-F5344CB8AC3E}">
        <p14:creationId xmlns:p14="http://schemas.microsoft.com/office/powerpoint/2010/main" val="271049784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Initiative Lifecycle?</a:t>
            </a:r>
            <a:endParaRPr lang="en-US" dirty="0"/>
          </a:p>
        </p:txBody>
      </p:sp>
      <p:sp>
        <p:nvSpPr>
          <p:cNvPr id="5" name="Text Placeholder 4"/>
          <p:cNvSpPr>
            <a:spLocks noGrp="1"/>
          </p:cNvSpPr>
          <p:nvPr>
            <p:ph type="body" sz="quarter" idx="10"/>
          </p:nvPr>
        </p:nvSpPr>
        <p:spPr>
          <a:xfrm>
            <a:off x="4236720" y="1371600"/>
            <a:ext cx="4450080" cy="4765040"/>
          </a:xfrm>
        </p:spPr>
        <p:txBody>
          <a:bodyPr>
            <a:normAutofit fontScale="92500"/>
          </a:bodyPr>
          <a:lstStyle/>
          <a:p>
            <a:pPr>
              <a:buNone/>
            </a:pPr>
            <a:r>
              <a:rPr lang="en-US" dirty="0"/>
              <a:t>NEEA’s stage-gate initiative development process that provides clear milestone requirements, and creates consistency in analytical rigor and decision making at key points in the life of an initiative</a:t>
            </a:r>
            <a:r>
              <a:rPr lang="en-US" dirty="0" smtClean="0"/>
              <a:t>.</a:t>
            </a:r>
          </a:p>
          <a:p>
            <a:pPr>
              <a:buNone/>
            </a:pPr>
            <a:endParaRPr lang="en-US" dirty="0"/>
          </a:p>
          <a:p>
            <a:pPr lvl="1"/>
            <a:r>
              <a:rPr lang="en-US" dirty="0" smtClean="0"/>
              <a:t>Institutionalizes best practices</a:t>
            </a:r>
          </a:p>
          <a:p>
            <a:pPr lvl="1"/>
            <a:r>
              <a:rPr lang="en-US" dirty="0" smtClean="0"/>
              <a:t>Manages risk</a:t>
            </a:r>
          </a:p>
          <a:p>
            <a:pPr lvl="1"/>
            <a:r>
              <a:rPr lang="en-US" dirty="0" smtClean="0"/>
              <a:t>Enables portfolio management</a:t>
            </a:r>
          </a:p>
          <a:p>
            <a:pPr>
              <a:buNone/>
            </a:pPr>
            <a:endParaRPr lang="en-US" dirty="0" smtClean="0"/>
          </a:p>
          <a:p>
            <a:pPr lvl="1">
              <a:buNone/>
            </a:pPr>
            <a:endParaRPr lang="en-US" dirty="0"/>
          </a:p>
        </p:txBody>
      </p:sp>
      <p:sp>
        <p:nvSpPr>
          <p:cNvPr id="3" name="Slide Number Placeholder 2"/>
          <p:cNvSpPr>
            <a:spLocks noGrp="1"/>
          </p:cNvSpPr>
          <p:nvPr>
            <p:ph type="sldNum" sz="quarter" idx="4294967295"/>
          </p:nvPr>
        </p:nvSpPr>
        <p:spPr>
          <a:xfrm>
            <a:off x="0" y="6324600"/>
            <a:ext cx="1905000" cy="304800"/>
          </a:xfrm>
          <a:prstGeom prst="rect">
            <a:avLst/>
          </a:prstGeom>
        </p:spPr>
        <p:txBody>
          <a:bodyPr/>
          <a:lstStyle/>
          <a:p>
            <a:pPr>
              <a:defRPr/>
            </a:pPr>
            <a:fld id="{063CABFE-3387-F144-81FC-C492D7D2CBA8}" type="slidenum">
              <a:rPr lang="en-US" smtClean="0"/>
              <a:pPr>
                <a:defRPr/>
              </a:pPr>
              <a:t>22</a:t>
            </a:fld>
            <a:endParaRPr lang="en-US" dirty="0"/>
          </a:p>
        </p:txBody>
      </p:sp>
      <p:pic>
        <p:nvPicPr>
          <p:cNvPr id="7" name="Picture 5" descr="N:\11_MKT PLAN OPS\Portfolio Management\Initiative Lifecycle Process\Initiative Lifecycle GRAPHICS - CURRENT\NEEA Lifecycle Icons-6_w Date.tif"/>
          <p:cNvPicPr>
            <a:picLocks noGrp="1" noChangeAspect="1" noChangeArrowheads="1"/>
          </p:cNvPicPr>
          <p:nvPr>
            <p:ph type="pic" sz="quarter" idx="11"/>
          </p:nvPr>
        </p:nvPicPr>
        <p:blipFill>
          <a:blip r:embed="rId3" cstate="print">
            <a:extLst>
              <a:ext uri="{28A0092B-C50C-407E-A947-70E740481C1C}">
                <a14:useLocalDpi xmlns:a14="http://schemas.microsoft.com/office/drawing/2010/main" val="0"/>
              </a:ext>
            </a:extLst>
          </a:blip>
          <a:srcRect l="415" r="415"/>
          <a:stretch>
            <a:fillRect/>
          </a:stretch>
        </p:blipFill>
        <p:spPr bwMode="auto">
          <a:xfrm>
            <a:off x="469053" y="2313094"/>
            <a:ext cx="3429000" cy="237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414939"/>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r>
              <a:rPr lang="en-US" sz="2800" dirty="0" smtClean="0"/>
              <a:t>NEEA’s Initiative Lifecycle</a:t>
            </a:r>
          </a:p>
        </p:txBody>
      </p:sp>
      <p:sp>
        <p:nvSpPr>
          <p:cNvPr id="4" name="Rectangle 3"/>
          <p:cNvSpPr/>
          <p:nvPr/>
        </p:nvSpPr>
        <p:spPr>
          <a:xfrm>
            <a:off x="0" y="770467"/>
            <a:ext cx="9144000" cy="108373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459" name="Picture 4" descr="N:\11_MKT PLAN OPS\Portfolio Management\Initiative Lifecycle Process\Initiative Lifecycle GRAPHICS - CURRENT\NEEA Lifecycle_No Title.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20750"/>
            <a:ext cx="8610600"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58942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10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Comprehensive Initiative Design</a:t>
            </a:r>
            <a:endParaRPr lang="en-US" sz="2800" dirty="0"/>
          </a:p>
        </p:txBody>
      </p:sp>
      <p:sp>
        <p:nvSpPr>
          <p:cNvPr id="3" name="Text Placeholder 2"/>
          <p:cNvSpPr>
            <a:spLocks noGrp="1"/>
          </p:cNvSpPr>
          <p:nvPr>
            <p:ph type="body" sz="quarter" idx="10"/>
          </p:nvPr>
        </p:nvSpPr>
        <p:spPr/>
        <p:txBody>
          <a:bodyPr>
            <a:normAutofit fontScale="92500" lnSpcReduction="10000"/>
          </a:bodyPr>
          <a:lstStyle/>
          <a:p>
            <a:pPr>
              <a:buNone/>
            </a:pPr>
            <a:r>
              <a:rPr lang="en-US" sz="2595" dirty="0" smtClean="0"/>
              <a:t>Milestone documentation wraps a business plan around the Market Transformation Logic Model</a:t>
            </a:r>
            <a:r>
              <a:rPr sz="2595" dirty="0" smtClean="0"/>
              <a:t/>
            </a:r>
            <a:br>
              <a:rPr sz="2595" dirty="0" smtClean="0"/>
            </a:br>
            <a:endParaRPr lang="en-US" sz="2595" dirty="0" smtClean="0"/>
          </a:p>
          <a:p>
            <a:pPr lvl="1"/>
            <a:r>
              <a:rPr lang="en-US" dirty="0" smtClean="0"/>
              <a:t>Market Progress Goals</a:t>
            </a:r>
          </a:p>
          <a:p>
            <a:pPr lvl="1"/>
            <a:r>
              <a:rPr lang="en-US" dirty="0"/>
              <a:t>Energy Savings</a:t>
            </a:r>
          </a:p>
          <a:p>
            <a:pPr lvl="1"/>
            <a:r>
              <a:rPr lang="en-US" dirty="0" smtClean="0"/>
              <a:t>Budget</a:t>
            </a:r>
          </a:p>
          <a:p>
            <a:pPr lvl="1"/>
            <a:r>
              <a:rPr lang="en-US" dirty="0" smtClean="0"/>
              <a:t>Cost Effectiveness</a:t>
            </a:r>
          </a:p>
          <a:p>
            <a:pPr lvl="1"/>
            <a:r>
              <a:rPr lang="en-US" dirty="0" smtClean="0"/>
              <a:t>Risks</a:t>
            </a:r>
          </a:p>
          <a:p>
            <a:pPr lvl="1"/>
            <a:r>
              <a:rPr lang="en-US" dirty="0" smtClean="0"/>
              <a:t>Strategies for regional equity, NEEA transition, regional coordination</a:t>
            </a:r>
          </a:p>
          <a:p>
            <a:pPr lvl="1"/>
            <a:r>
              <a:rPr lang="en-US" dirty="0" smtClean="0"/>
              <a:t>Data Management Plan</a:t>
            </a:r>
          </a:p>
          <a:p>
            <a:pPr lvl="1"/>
            <a:r>
              <a:rPr lang="en-US" dirty="0" smtClean="0"/>
              <a:t>Cross-functional integration plans</a:t>
            </a:r>
          </a:p>
          <a:p>
            <a:pPr lvl="1"/>
            <a:r>
              <a:rPr lang="en-US" dirty="0" smtClean="0"/>
              <a:t>Change log</a:t>
            </a:r>
          </a:p>
        </p:txBody>
      </p:sp>
      <p:pic>
        <p:nvPicPr>
          <p:cNvPr id="5" name="Picture Placeholder 4" descr="TEMPLATE_AIR_Outl_v3 - Microsoft Word"/>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32917" t="17703" r="33130" b="3482"/>
          <a:stretch/>
        </p:blipFill>
        <p:spPr>
          <a:xfrm>
            <a:off x="296331" y="1921934"/>
            <a:ext cx="2895601" cy="3701000"/>
          </a:xfrm>
          <a:effectLst>
            <a:outerShdw blurRad="76200" dir="6000000" algn="tl" rotWithShape="0">
              <a:srgbClr val="000000">
                <a:alpha val="25000"/>
              </a:srgbClr>
            </a:outerShdw>
          </a:effectLst>
        </p:spPr>
      </p:pic>
    </p:spTree>
    <p:extLst>
      <p:ext uri="{BB962C8B-B14F-4D97-AF65-F5344CB8AC3E}">
        <p14:creationId xmlns:p14="http://schemas.microsoft.com/office/powerpoint/2010/main" val="8992234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icrosoft Excel - FP Theories and Assumptions Table FINAL  [Compatibility Mode]"/>
          <p:cNvPicPr>
            <a:picLocks noChangeAspect="1"/>
          </p:cNvPicPr>
          <p:nvPr/>
        </p:nvPicPr>
        <p:blipFill rotWithShape="1">
          <a:blip r:embed="rId3" cstate="print">
            <a:extLst>
              <a:ext uri="{28A0092B-C50C-407E-A947-70E740481C1C}">
                <a14:useLocalDpi xmlns:a14="http://schemas.microsoft.com/office/drawing/2010/main" val="0"/>
              </a:ext>
            </a:extLst>
          </a:blip>
          <a:srcRect l="1666" t="19872" r="57639" b="64385"/>
          <a:stretch/>
        </p:blipFill>
        <p:spPr>
          <a:xfrm>
            <a:off x="5604934" y="1785467"/>
            <a:ext cx="3263900" cy="695267"/>
          </a:xfrm>
          <a:prstGeom prst="rect">
            <a:avLst/>
          </a:prstGeom>
          <a:effectLst>
            <a:outerShdw blurRad="76200" dir="2700000">
              <a:srgbClr val="000000">
                <a:alpha val="43000"/>
              </a:srgbClr>
            </a:outerShdw>
          </a:effectLst>
        </p:spPr>
      </p:pic>
      <p:pic>
        <p:nvPicPr>
          <p:cNvPr id="5" name="Picture 4" descr="http://neea.org/research/reports/E11-220A.pdf - Windows Internet Explorer"/>
          <p:cNvPicPr>
            <a:picLocks noChangeAspect="1"/>
          </p:cNvPicPr>
          <p:nvPr/>
        </p:nvPicPr>
        <p:blipFill rotWithShape="1">
          <a:blip r:embed="rId4">
            <a:extLst>
              <a:ext uri="{28A0092B-C50C-407E-A947-70E740481C1C}">
                <a14:useLocalDpi xmlns:a14="http://schemas.microsoft.com/office/drawing/2010/main" val="0"/>
              </a:ext>
            </a:extLst>
          </a:blip>
          <a:srcRect l="39425" t="34083" r="19311" b="28968"/>
          <a:stretch/>
        </p:blipFill>
        <p:spPr>
          <a:xfrm>
            <a:off x="248523" y="1371600"/>
            <a:ext cx="4290996" cy="2115616"/>
          </a:xfrm>
          <a:prstGeom prst="rect">
            <a:avLst/>
          </a:prstGeom>
          <a:effectLst>
            <a:outerShdw blurRad="76200" dir="2700000">
              <a:srgbClr val="000000">
                <a:alpha val="43000"/>
              </a:srgbClr>
            </a:outerShdw>
          </a:effectLst>
        </p:spPr>
      </p:pic>
      <p:pic>
        <p:nvPicPr>
          <p:cNvPr id="9" name="Picture 8" descr="Microsoft Excel - FP Theories and Assumptions Table FINAL  [Compatibility Mode]"/>
          <p:cNvPicPr>
            <a:picLocks noChangeAspect="1"/>
          </p:cNvPicPr>
          <p:nvPr/>
        </p:nvPicPr>
        <p:blipFill rotWithShape="1">
          <a:blip r:embed="rId5" cstate="print">
            <a:extLst>
              <a:ext uri="{28A0092B-C50C-407E-A947-70E740481C1C}">
                <a14:useLocalDpi xmlns:a14="http://schemas.microsoft.com/office/drawing/2010/main" val="0"/>
              </a:ext>
            </a:extLst>
          </a:blip>
          <a:srcRect l="1667" t="17461" r="32778" b="52397"/>
          <a:stretch/>
        </p:blipFill>
        <p:spPr>
          <a:xfrm>
            <a:off x="4140113" y="2292552"/>
            <a:ext cx="5257887" cy="1331181"/>
          </a:xfrm>
          <a:prstGeom prst="rect">
            <a:avLst/>
          </a:prstGeom>
          <a:effectLst>
            <a:outerShdw blurRad="76200" dir="2700000">
              <a:srgbClr val="000000">
                <a:alpha val="43000"/>
              </a:srgbClr>
            </a:outerShdw>
          </a:effectLst>
        </p:spPr>
      </p:pic>
      <p:pic>
        <p:nvPicPr>
          <p:cNvPr id="8" name="Picture 7" descr="Microsoft Excel - FP Theories and Assumptions Table FINAL  [Compatibility Mode]"/>
          <p:cNvPicPr>
            <a:picLocks noChangeAspect="1"/>
          </p:cNvPicPr>
          <p:nvPr/>
        </p:nvPicPr>
        <p:blipFill rotWithShape="1">
          <a:blip r:embed="rId6" cstate="print">
            <a:extLst>
              <a:ext uri="{28A0092B-C50C-407E-A947-70E740481C1C}">
                <a14:useLocalDpi xmlns:a14="http://schemas.microsoft.com/office/drawing/2010/main" val="0"/>
              </a:ext>
            </a:extLst>
          </a:blip>
          <a:srcRect l="1666" t="17713" r="67917" b="62360"/>
          <a:stretch/>
        </p:blipFill>
        <p:spPr>
          <a:xfrm>
            <a:off x="5225232" y="2808597"/>
            <a:ext cx="2439570" cy="880028"/>
          </a:xfrm>
          <a:prstGeom prst="rect">
            <a:avLst/>
          </a:prstGeom>
        </p:spPr>
      </p:pic>
      <p:sp>
        <p:nvSpPr>
          <p:cNvPr id="2" name="Title 1"/>
          <p:cNvSpPr>
            <a:spLocks noGrp="1"/>
          </p:cNvSpPr>
          <p:nvPr>
            <p:ph type="title"/>
          </p:nvPr>
        </p:nvSpPr>
        <p:spPr/>
        <p:txBody>
          <a:bodyPr>
            <a:normAutofit fontScale="90000"/>
          </a:bodyPr>
          <a:lstStyle/>
          <a:p>
            <a:r>
              <a:rPr lang="en-US" sz="3100" dirty="0" smtClean="0"/>
              <a:t>Standardizing the Logic Model Process</a:t>
            </a:r>
            <a:r>
              <a:rPr lang="en-US" dirty="0" smtClean="0"/>
              <a:t/>
            </a:r>
            <a:br>
              <a:rPr lang="en-US" dirty="0" smtClean="0"/>
            </a:br>
            <a:r>
              <a:rPr lang="en-US" sz="2200" dirty="0" smtClean="0"/>
              <a:t>Food Processors</a:t>
            </a:r>
            <a:endParaRPr lang="en-US" sz="2200" dirty="0"/>
          </a:p>
        </p:txBody>
      </p:sp>
      <p:sp>
        <p:nvSpPr>
          <p:cNvPr id="4" name="Content Placeholder 3"/>
          <p:cNvSpPr>
            <a:spLocks noGrp="1"/>
          </p:cNvSpPr>
          <p:nvPr>
            <p:ph sz="half" idx="2"/>
          </p:nvPr>
        </p:nvSpPr>
        <p:spPr>
          <a:xfrm>
            <a:off x="1993900" y="4362001"/>
            <a:ext cx="1447800" cy="433473"/>
          </a:xfrm>
        </p:spPr>
        <p:txBody>
          <a:bodyPr>
            <a:normAutofit lnSpcReduction="10000"/>
          </a:bodyPr>
          <a:lstStyle/>
          <a:p>
            <a:pPr algn="r"/>
            <a:r>
              <a:rPr lang="en-US" sz="2000" dirty="0" smtClean="0">
                <a:solidFill>
                  <a:schemeClr val="bg1"/>
                </a:solidFill>
              </a:rPr>
              <a:t>After</a:t>
            </a:r>
          </a:p>
        </p:txBody>
      </p:sp>
      <p:pic>
        <p:nvPicPr>
          <p:cNvPr id="6" name="Picture 5" descr="Food Processing Logic Model Revision FINAL.pdf - Adobe Acrobat Pro"/>
          <p:cNvPicPr>
            <a:picLocks noChangeAspect="1"/>
          </p:cNvPicPr>
          <p:nvPr/>
        </p:nvPicPr>
        <p:blipFill rotWithShape="1">
          <a:blip r:embed="rId7">
            <a:extLst>
              <a:ext uri="{28A0092B-C50C-407E-A947-70E740481C1C}">
                <a14:useLocalDpi xmlns:a14="http://schemas.microsoft.com/office/drawing/2010/main" val="0"/>
              </a:ext>
            </a:extLst>
          </a:blip>
          <a:srcRect l="11839" t="19387" r="9540" b="1379"/>
          <a:stretch/>
        </p:blipFill>
        <p:spPr>
          <a:xfrm>
            <a:off x="3584302" y="3104408"/>
            <a:ext cx="5327224" cy="3512542"/>
          </a:xfrm>
          <a:prstGeom prst="rect">
            <a:avLst/>
          </a:prstGeom>
          <a:effectLst>
            <a:outerShdw blurRad="76200" dir="2700000">
              <a:srgbClr val="000000">
                <a:alpha val="43000"/>
              </a:srgbClr>
            </a:outerShdw>
          </a:effectLst>
        </p:spPr>
      </p:pic>
      <p:sp>
        <p:nvSpPr>
          <p:cNvPr id="3" name="Text Placeholder 2"/>
          <p:cNvSpPr>
            <a:spLocks noGrp="1"/>
          </p:cNvSpPr>
          <p:nvPr>
            <p:ph sz="half" idx="1"/>
          </p:nvPr>
        </p:nvSpPr>
        <p:spPr>
          <a:xfrm>
            <a:off x="118533" y="999066"/>
            <a:ext cx="2590801" cy="381000"/>
          </a:xfrm>
        </p:spPr>
        <p:txBody>
          <a:bodyPr>
            <a:normAutofit lnSpcReduction="10000"/>
          </a:bodyPr>
          <a:lstStyle/>
          <a:p>
            <a:r>
              <a:rPr lang="en-US" sz="2000" dirty="0" smtClean="0">
                <a:solidFill>
                  <a:schemeClr val="bg1"/>
                </a:solidFill>
              </a:rPr>
              <a:t>Before</a:t>
            </a:r>
          </a:p>
        </p:txBody>
      </p:sp>
      <p:sp>
        <p:nvSpPr>
          <p:cNvPr id="7" name="TextBox 6"/>
          <p:cNvSpPr txBox="1"/>
          <p:nvPr/>
        </p:nvSpPr>
        <p:spPr>
          <a:xfrm>
            <a:off x="889000" y="4804386"/>
            <a:ext cx="2472268" cy="1077218"/>
          </a:xfrm>
          <a:prstGeom prst="rect">
            <a:avLst/>
          </a:prstGeom>
          <a:noFill/>
        </p:spPr>
        <p:txBody>
          <a:bodyPr wrap="square" rtlCol="0">
            <a:spAutoFit/>
          </a:bodyPr>
          <a:lstStyle/>
          <a:p>
            <a:pPr marL="285750" indent="-285750">
              <a:buFont typeface="Arial" pitchFamily="34" charset="0"/>
              <a:buChar char="•"/>
            </a:pPr>
            <a:r>
              <a:rPr lang="en-US" sz="1600" dirty="0" smtClean="0">
                <a:solidFill>
                  <a:schemeClr val="accent3"/>
                </a:solidFill>
              </a:rPr>
              <a:t>Linkages &amp; Causation</a:t>
            </a:r>
          </a:p>
          <a:p>
            <a:pPr marL="285750" indent="-285750">
              <a:buFont typeface="Arial" pitchFamily="34" charset="0"/>
              <a:buChar char="•"/>
            </a:pPr>
            <a:r>
              <a:rPr lang="en-US" sz="1600" dirty="0" smtClean="0">
                <a:solidFill>
                  <a:schemeClr val="accent3"/>
                </a:solidFill>
              </a:rPr>
              <a:t>Metrics</a:t>
            </a:r>
          </a:p>
          <a:p>
            <a:pPr marL="285750" indent="-285750">
              <a:buFont typeface="Arial" pitchFamily="34" charset="0"/>
              <a:buChar char="•"/>
            </a:pPr>
            <a:r>
              <a:rPr lang="en-US" sz="1600" dirty="0" smtClean="0">
                <a:solidFill>
                  <a:schemeClr val="accent3"/>
                </a:solidFill>
              </a:rPr>
              <a:t>Barriers Matrix</a:t>
            </a:r>
          </a:p>
          <a:p>
            <a:pPr marL="285750" indent="-285750">
              <a:buFont typeface="Arial" pitchFamily="34" charset="0"/>
              <a:buChar char="•"/>
            </a:pPr>
            <a:r>
              <a:rPr lang="en-US" sz="1600" dirty="0" smtClean="0">
                <a:solidFill>
                  <a:schemeClr val="accent3"/>
                </a:solidFill>
              </a:rPr>
              <a:t>Maintained</a:t>
            </a:r>
            <a:endParaRPr lang="en-US" sz="1600" dirty="0">
              <a:solidFill>
                <a:schemeClr val="accent3"/>
              </a:solidFill>
            </a:endParaRPr>
          </a:p>
        </p:txBody>
      </p:sp>
    </p:spTree>
    <p:extLst>
      <p:ext uri="{BB962C8B-B14F-4D97-AF65-F5344CB8AC3E}">
        <p14:creationId xmlns:p14="http://schemas.microsoft.com/office/powerpoint/2010/main" val="2588651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MORNING SESSION</a:t>
            </a:r>
            <a:endParaRPr lang="en-US" sz="1800" dirty="0"/>
          </a:p>
        </p:txBody>
      </p:sp>
      <p:sp>
        <p:nvSpPr>
          <p:cNvPr id="3" name="Text Placeholder 2"/>
          <p:cNvSpPr>
            <a:spLocks noGrp="1"/>
          </p:cNvSpPr>
          <p:nvPr>
            <p:ph type="body" sz="quarter" idx="10"/>
          </p:nvPr>
        </p:nvSpPr>
        <p:spPr/>
        <p:txBody>
          <a:bodyPr/>
          <a:lstStyle/>
          <a:p>
            <a:r>
              <a:rPr dirty="0" smtClean="0"/>
              <a:t>Evaluation</a:t>
            </a:r>
            <a:endParaRPr lang="en-US" dirty="0"/>
          </a:p>
        </p:txBody>
      </p:sp>
    </p:spTree>
    <p:extLst>
      <p:ext uri="{BB962C8B-B14F-4D97-AF65-F5344CB8AC3E}">
        <p14:creationId xmlns:p14="http://schemas.microsoft.com/office/powerpoint/2010/main" val="2710497847"/>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p:cNvSpPr>
          <p:nvPr>
            <p:ph type="title"/>
          </p:nvPr>
        </p:nvSpPr>
        <p:spPr/>
        <p:txBody>
          <a:bodyPr/>
          <a:lstStyle/>
          <a:p>
            <a:r>
              <a:rPr lang="en-US" dirty="0" smtClean="0">
                <a:latin typeface="Arial" charset="0"/>
                <a:ea typeface="ＭＳ Ｐゴシック" pitchFamily="1" charset="-128"/>
                <a:cs typeface="Arial" charset="0"/>
              </a:rPr>
              <a:t>What is evaluation?</a:t>
            </a:r>
          </a:p>
        </p:txBody>
      </p:sp>
      <p:sp>
        <p:nvSpPr>
          <p:cNvPr id="281603" name="Rectangle 3"/>
          <p:cNvSpPr>
            <a:spLocks noGrp="1"/>
          </p:cNvSpPr>
          <p:nvPr>
            <p:ph type="body" idx="4294967295"/>
          </p:nvPr>
        </p:nvSpPr>
        <p:spPr>
          <a:xfrm>
            <a:off x="457200" y="1600200"/>
            <a:ext cx="8229600" cy="4525963"/>
          </a:xfrm>
          <a:prstGeom prst="rect">
            <a:avLst/>
          </a:prstGeom>
        </p:spPr>
        <p:txBody>
          <a:bodyPr/>
          <a:lstStyle/>
          <a:p>
            <a:r>
              <a:rPr lang="en-US" dirty="0" smtClean="0">
                <a:latin typeface="Arial" charset="0"/>
                <a:ea typeface="ＭＳ Ｐゴシック" pitchFamily="1" charset="-128"/>
                <a:cs typeface="Arial" charset="0"/>
              </a:rPr>
              <a:t>Evaluation is skepticism . . .</a:t>
            </a:r>
          </a:p>
          <a:p>
            <a:pPr lvl="1"/>
            <a:r>
              <a:rPr lang="en-US" dirty="0" smtClean="0">
                <a:latin typeface="Arial" charset="0"/>
                <a:ea typeface="ＭＳ Ｐゴシック" pitchFamily="1" charset="-128"/>
                <a:cs typeface="Arial" charset="0"/>
              </a:rPr>
              <a:t>. . . Not Cynicism.</a:t>
            </a:r>
          </a:p>
          <a:p>
            <a:pPr lvl="1">
              <a:buFont typeface="Wingdings" pitchFamily="2" charset="2"/>
              <a:buNone/>
            </a:pPr>
            <a:endParaRPr lang="en-US" dirty="0" smtClean="0">
              <a:latin typeface="Arial" charset="0"/>
              <a:ea typeface="ＭＳ Ｐゴシック" pitchFamily="1" charset="-128"/>
              <a:cs typeface="Arial" charset="0"/>
            </a:endParaRPr>
          </a:p>
          <a:p>
            <a:r>
              <a:rPr lang="en-US" dirty="0" smtClean="0">
                <a:latin typeface="Arial" charset="0"/>
                <a:ea typeface="ＭＳ Ｐゴシック" pitchFamily="1" charset="-128"/>
                <a:cs typeface="Arial" charset="0"/>
              </a:rPr>
              <a:t>Evaluation is analysis . . .</a:t>
            </a:r>
          </a:p>
          <a:p>
            <a:pPr lvl="1"/>
            <a:r>
              <a:rPr lang="en-US" dirty="0" smtClean="0">
                <a:latin typeface="Arial" charset="0"/>
                <a:ea typeface="ＭＳ Ｐゴシック" pitchFamily="1" charset="-128"/>
                <a:cs typeface="Arial" charset="0"/>
              </a:rPr>
              <a:t> . . . Not an audit.</a:t>
            </a:r>
          </a:p>
          <a:p>
            <a:pPr lvl="1">
              <a:buFont typeface="Wingdings" pitchFamily="2" charset="2"/>
              <a:buNone/>
            </a:pPr>
            <a:endParaRPr lang="en-US" dirty="0" smtClean="0">
              <a:latin typeface="Arial" charset="0"/>
              <a:ea typeface="ＭＳ Ｐゴシック" pitchFamily="1" charset="-128"/>
              <a:cs typeface="Arial" charset="0"/>
            </a:endParaRPr>
          </a:p>
          <a:p>
            <a:r>
              <a:rPr lang="en-US" dirty="0" smtClean="0">
                <a:latin typeface="Arial" charset="0"/>
                <a:ea typeface="ＭＳ Ｐゴシック" pitchFamily="1" charset="-128"/>
                <a:cs typeface="Arial" charset="0"/>
              </a:rPr>
              <a:t>Evaluation is based on data collection . . .</a:t>
            </a:r>
          </a:p>
          <a:p>
            <a:pPr lvl="1"/>
            <a:r>
              <a:rPr lang="en-US" dirty="0" smtClean="0">
                <a:latin typeface="Arial" charset="0"/>
                <a:ea typeface="ＭＳ Ｐゴシック" pitchFamily="1" charset="-128"/>
                <a:cs typeface="Arial" charset="0"/>
              </a:rPr>
              <a:t>. . . Not detection.</a:t>
            </a:r>
          </a:p>
        </p:txBody>
      </p:sp>
    </p:spTree>
    <p:extLst>
      <p:ext uri="{BB962C8B-B14F-4D97-AF65-F5344CB8AC3E}">
        <p14:creationId xmlns:p14="http://schemas.microsoft.com/office/powerpoint/2010/main" val="847212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1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16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160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160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1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p:cNvSpPr>
          <p:nvPr>
            <p:ph type="title"/>
          </p:nvPr>
        </p:nvSpPr>
        <p:spPr/>
        <p:txBody>
          <a:bodyPr/>
          <a:lstStyle/>
          <a:p>
            <a:endParaRPr lang="en-US" dirty="0" smtClean="0">
              <a:latin typeface="Arial" charset="0"/>
              <a:ea typeface="ＭＳ Ｐゴシック" pitchFamily="1" charset="-128"/>
              <a:cs typeface="Arial" charset="0"/>
            </a:endParaRPr>
          </a:p>
        </p:txBody>
      </p:sp>
      <p:sp>
        <p:nvSpPr>
          <p:cNvPr id="284675" name="Rectangle 3"/>
          <p:cNvSpPr>
            <a:spLocks noGrp="1"/>
          </p:cNvSpPr>
          <p:nvPr>
            <p:ph type="body" idx="4294967295"/>
          </p:nvPr>
        </p:nvSpPr>
        <p:spPr>
          <a:xfrm>
            <a:off x="457200" y="1600200"/>
            <a:ext cx="8229600" cy="4525963"/>
          </a:xfrm>
          <a:prstGeom prst="rect">
            <a:avLst/>
          </a:prstGeom>
        </p:spPr>
        <p:txBody>
          <a:bodyPr/>
          <a:lstStyle/>
          <a:p>
            <a:pPr algn="ctr">
              <a:buFont typeface="Wingdings" pitchFamily="2" charset="2"/>
              <a:buNone/>
            </a:pPr>
            <a:endParaRPr lang="en-US" sz="3600" b="1" dirty="0" smtClean="0">
              <a:latin typeface="Arial" charset="0"/>
              <a:ea typeface="ＭＳ Ｐゴシック" pitchFamily="1" charset="-128"/>
              <a:cs typeface="Arial" charset="0"/>
            </a:endParaRPr>
          </a:p>
          <a:p>
            <a:pPr algn="ctr">
              <a:buFont typeface="Wingdings" pitchFamily="2" charset="2"/>
              <a:buNone/>
            </a:pPr>
            <a:endParaRPr lang="en-US" sz="3600" b="1" dirty="0" smtClean="0">
              <a:latin typeface="Arial" charset="0"/>
              <a:ea typeface="ＭＳ Ｐゴシック" pitchFamily="1" charset="-128"/>
              <a:cs typeface="Arial" charset="0"/>
            </a:endParaRPr>
          </a:p>
          <a:p>
            <a:pPr algn="ctr">
              <a:buFont typeface="Wingdings" pitchFamily="2" charset="2"/>
              <a:buNone/>
            </a:pPr>
            <a:r>
              <a:rPr lang="en-US" sz="3600" b="1" dirty="0" smtClean="0">
                <a:latin typeface="Arial" charset="0"/>
                <a:ea typeface="ＭＳ Ｐゴシック" pitchFamily="1" charset="-128"/>
                <a:cs typeface="Arial" charset="0"/>
              </a:rPr>
              <a:t>Extraordinary Claims</a:t>
            </a:r>
          </a:p>
          <a:p>
            <a:pPr algn="ctr">
              <a:buFont typeface="Wingdings" pitchFamily="2" charset="2"/>
              <a:buNone/>
            </a:pPr>
            <a:r>
              <a:rPr lang="en-US" sz="3600" b="1" dirty="0" smtClean="0">
                <a:latin typeface="Arial" charset="0"/>
                <a:ea typeface="ＭＳ Ｐゴシック" pitchFamily="1" charset="-128"/>
                <a:cs typeface="Arial" charset="0"/>
              </a:rPr>
              <a:t>Require</a:t>
            </a:r>
          </a:p>
          <a:p>
            <a:pPr algn="ctr">
              <a:buFont typeface="Wingdings" pitchFamily="2" charset="2"/>
              <a:buNone/>
            </a:pPr>
            <a:r>
              <a:rPr lang="en-US" sz="3600" b="1" dirty="0" smtClean="0">
                <a:latin typeface="Arial" charset="0"/>
                <a:ea typeface="ＭＳ Ｐゴシック" pitchFamily="1" charset="-128"/>
                <a:cs typeface="Arial" charset="0"/>
              </a:rPr>
              <a:t>Extraordinary Evidence</a:t>
            </a:r>
          </a:p>
        </p:txBody>
      </p:sp>
    </p:spTree>
    <p:extLst>
      <p:ext uri="{BB962C8B-B14F-4D97-AF65-F5344CB8AC3E}">
        <p14:creationId xmlns:p14="http://schemas.microsoft.com/office/powerpoint/2010/main" val="3423111280"/>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58" name="Picture 26" descr="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22" y="2830500"/>
            <a:ext cx="4700669" cy="282522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482600" y="2743187"/>
            <a:ext cx="3115733" cy="10498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34" name="Rectangle 2"/>
          <p:cNvSpPr>
            <a:spLocks noGrp="1"/>
          </p:cNvSpPr>
          <p:nvPr>
            <p:ph type="title" idx="4294967295"/>
          </p:nvPr>
        </p:nvSpPr>
        <p:spPr>
          <a:xfrm>
            <a:off x="491067" y="0"/>
            <a:ext cx="8271933" cy="770467"/>
          </a:xfrm>
        </p:spPr>
        <p:txBody>
          <a:bodyPr/>
          <a:lstStyle/>
          <a:p>
            <a:r>
              <a:rPr lang="en-US" dirty="0" smtClean="0">
                <a:latin typeface="Arial" charset="0"/>
                <a:ea typeface="ＭＳ Ｐゴシック" pitchFamily="1" charset="-128"/>
                <a:cs typeface="Arial" charset="0"/>
              </a:rPr>
              <a:t>Two Areas of Focus</a:t>
            </a:r>
          </a:p>
        </p:txBody>
      </p:sp>
      <p:sp>
        <p:nvSpPr>
          <p:cNvPr id="120846" name="Text Box 14"/>
          <p:cNvSpPr txBox="1">
            <a:spLocks noChangeArrowheads="1"/>
          </p:cNvSpPr>
          <p:nvPr/>
        </p:nvSpPr>
        <p:spPr bwMode="auto">
          <a:xfrm>
            <a:off x="6985000" y="2926812"/>
            <a:ext cx="183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eaLnBrk="0" hangingPunct="0">
              <a:defRPr sz="1600">
                <a:solidFill>
                  <a:schemeClr val="tx1"/>
                </a:solidFill>
                <a:latin typeface="Arial" charset="0"/>
              </a:defRPr>
            </a:lvl2pPr>
            <a:lvl3pPr eaLnBrk="0" hangingPunct="0">
              <a:defRPr sz="1600">
                <a:solidFill>
                  <a:schemeClr val="tx1"/>
                </a:solidFill>
                <a:latin typeface="Arial" charset="0"/>
              </a:defRPr>
            </a:lvl3pPr>
            <a:lvl4pPr eaLnBrk="0" hangingPunct="0">
              <a:defRPr sz="1600">
                <a:solidFill>
                  <a:schemeClr val="tx1"/>
                </a:solidFill>
                <a:latin typeface="Arial" charset="0"/>
              </a:defRPr>
            </a:lvl4pPr>
            <a:lvl5pPr eaLnBrk="0" hangingPunct="0">
              <a:defRPr sz="1600">
                <a:solidFill>
                  <a:schemeClr val="tx1"/>
                </a:solidFill>
                <a:latin typeface="Arial" charset="0"/>
              </a:defRPr>
            </a:lvl5pPr>
            <a:lvl6pPr eaLnBrk="0" fontAlgn="base" hangingPunct="0">
              <a:spcBef>
                <a:spcPct val="0"/>
              </a:spcBef>
              <a:spcAft>
                <a:spcPct val="0"/>
              </a:spcAft>
              <a:defRPr sz="1600">
                <a:solidFill>
                  <a:schemeClr val="tx1"/>
                </a:solidFill>
                <a:latin typeface="Arial" charset="0"/>
              </a:defRPr>
            </a:lvl6pPr>
            <a:lvl7pPr eaLnBrk="0" fontAlgn="base" hangingPunct="0">
              <a:spcBef>
                <a:spcPct val="0"/>
              </a:spcBef>
              <a:spcAft>
                <a:spcPct val="0"/>
              </a:spcAft>
              <a:defRPr sz="1600">
                <a:solidFill>
                  <a:schemeClr val="tx1"/>
                </a:solidFill>
                <a:latin typeface="Arial" charset="0"/>
              </a:defRPr>
            </a:lvl7pPr>
            <a:lvl8pPr eaLnBrk="0" fontAlgn="base" hangingPunct="0">
              <a:spcBef>
                <a:spcPct val="0"/>
              </a:spcBef>
              <a:spcAft>
                <a:spcPct val="0"/>
              </a:spcAft>
              <a:defRPr sz="1600">
                <a:solidFill>
                  <a:schemeClr val="tx1"/>
                </a:solidFill>
                <a:latin typeface="Arial" charset="0"/>
              </a:defRPr>
            </a:lvl8pPr>
            <a:lvl9pPr eaLnBrk="0" fontAlgn="base" hangingPunct="0">
              <a:spcBef>
                <a:spcPct val="0"/>
              </a:spcBef>
              <a:spcAft>
                <a:spcPct val="0"/>
              </a:spcAft>
              <a:defRPr sz="1600">
                <a:solidFill>
                  <a:schemeClr val="tx1"/>
                </a:solidFill>
                <a:latin typeface="Arial" charset="0"/>
              </a:defRPr>
            </a:lvl9pPr>
          </a:lstStyle>
          <a:p>
            <a:pPr defTabSz="914400" eaLnBrk="1" hangingPunct="1"/>
            <a:r>
              <a:rPr lang="en-US" sz="2400" dirty="0"/>
              <a:t>Evaluation</a:t>
            </a:r>
          </a:p>
        </p:txBody>
      </p:sp>
      <p:grpSp>
        <p:nvGrpSpPr>
          <p:cNvPr id="120860" name="Group 28"/>
          <p:cNvGrpSpPr>
            <a:grpSpLocks/>
          </p:cNvGrpSpPr>
          <p:nvPr/>
        </p:nvGrpSpPr>
        <p:grpSpPr bwMode="auto">
          <a:xfrm>
            <a:off x="6624638" y="2304512"/>
            <a:ext cx="719137" cy="1649412"/>
            <a:chOff x="3201" y="1869"/>
            <a:chExt cx="453" cy="1039"/>
          </a:xfrm>
        </p:grpSpPr>
        <p:sp>
          <p:nvSpPr>
            <p:cNvPr id="120850" name="Freeform 18"/>
            <p:cNvSpPr>
              <a:spLocks/>
            </p:cNvSpPr>
            <p:nvPr/>
          </p:nvSpPr>
          <p:spPr bwMode="auto">
            <a:xfrm rot="10800000">
              <a:off x="3201" y="1869"/>
              <a:ext cx="453" cy="268"/>
            </a:xfrm>
            <a:custGeom>
              <a:avLst/>
              <a:gdLst>
                <a:gd name="T0" fmla="*/ 253 w 453"/>
                <a:gd name="T1" fmla="*/ 220 h 268"/>
                <a:gd name="T2" fmla="*/ 204 w 453"/>
                <a:gd name="T3" fmla="*/ 241 h 268"/>
                <a:gd name="T4" fmla="*/ 204 w 453"/>
                <a:gd name="T5" fmla="*/ 241 h 268"/>
                <a:gd name="T6" fmla="*/ 202 w 453"/>
                <a:gd name="T7" fmla="*/ 242 h 268"/>
                <a:gd name="T8" fmla="*/ 196 w 453"/>
                <a:gd name="T9" fmla="*/ 245 h 268"/>
                <a:gd name="T10" fmla="*/ 193 w 453"/>
                <a:gd name="T11" fmla="*/ 248 h 268"/>
                <a:gd name="T12" fmla="*/ 193 w 453"/>
                <a:gd name="T13" fmla="*/ 251 h 268"/>
                <a:gd name="T14" fmla="*/ 199 w 453"/>
                <a:gd name="T15" fmla="*/ 254 h 268"/>
                <a:gd name="T16" fmla="*/ 207 w 453"/>
                <a:gd name="T17" fmla="*/ 255 h 268"/>
                <a:gd name="T18" fmla="*/ 406 w 453"/>
                <a:gd name="T19" fmla="*/ 268 h 268"/>
                <a:gd name="T20" fmla="*/ 406 w 453"/>
                <a:gd name="T21" fmla="*/ 268 h 268"/>
                <a:gd name="T22" fmla="*/ 412 w 453"/>
                <a:gd name="T23" fmla="*/ 268 h 268"/>
                <a:gd name="T24" fmla="*/ 417 w 453"/>
                <a:gd name="T25" fmla="*/ 267 h 268"/>
                <a:gd name="T26" fmla="*/ 425 w 453"/>
                <a:gd name="T27" fmla="*/ 264 h 268"/>
                <a:gd name="T28" fmla="*/ 428 w 453"/>
                <a:gd name="T29" fmla="*/ 261 h 268"/>
                <a:gd name="T30" fmla="*/ 431 w 453"/>
                <a:gd name="T31" fmla="*/ 257 h 268"/>
                <a:gd name="T32" fmla="*/ 453 w 453"/>
                <a:gd name="T33" fmla="*/ 154 h 268"/>
                <a:gd name="T34" fmla="*/ 453 w 453"/>
                <a:gd name="T35" fmla="*/ 154 h 268"/>
                <a:gd name="T36" fmla="*/ 450 w 453"/>
                <a:gd name="T37" fmla="*/ 151 h 268"/>
                <a:gd name="T38" fmla="*/ 447 w 453"/>
                <a:gd name="T39" fmla="*/ 145 h 268"/>
                <a:gd name="T40" fmla="*/ 444 w 453"/>
                <a:gd name="T41" fmla="*/ 142 h 268"/>
                <a:gd name="T42" fmla="*/ 442 w 453"/>
                <a:gd name="T43" fmla="*/ 141 h 268"/>
                <a:gd name="T44" fmla="*/ 436 w 453"/>
                <a:gd name="T45" fmla="*/ 141 h 268"/>
                <a:gd name="T46" fmla="*/ 428 w 453"/>
                <a:gd name="T47" fmla="*/ 142 h 268"/>
                <a:gd name="T48" fmla="*/ 368 w 453"/>
                <a:gd name="T49" fmla="*/ 169 h 268"/>
                <a:gd name="T50" fmla="*/ 117 w 453"/>
                <a:gd name="T51" fmla="*/ 3 h 268"/>
                <a:gd name="T52" fmla="*/ 117 w 453"/>
                <a:gd name="T53" fmla="*/ 3 h 268"/>
                <a:gd name="T54" fmla="*/ 114 w 453"/>
                <a:gd name="T55" fmla="*/ 2 h 268"/>
                <a:gd name="T56" fmla="*/ 111 w 453"/>
                <a:gd name="T57" fmla="*/ 0 h 268"/>
                <a:gd name="T58" fmla="*/ 103 w 453"/>
                <a:gd name="T59" fmla="*/ 0 h 268"/>
                <a:gd name="T60" fmla="*/ 90 w 453"/>
                <a:gd name="T61" fmla="*/ 5 h 268"/>
                <a:gd name="T62" fmla="*/ 90 w 453"/>
                <a:gd name="T63" fmla="*/ 5 h 268"/>
                <a:gd name="T64" fmla="*/ 8 w 453"/>
                <a:gd name="T65" fmla="*/ 40 h 268"/>
                <a:gd name="T66" fmla="*/ 8 w 453"/>
                <a:gd name="T67" fmla="*/ 40 h 268"/>
                <a:gd name="T68" fmla="*/ 2 w 453"/>
                <a:gd name="T69" fmla="*/ 44 h 268"/>
                <a:gd name="T70" fmla="*/ 0 w 453"/>
                <a:gd name="T71" fmla="*/ 49 h 268"/>
                <a:gd name="T72" fmla="*/ 0 w 453"/>
                <a:gd name="T73" fmla="*/ 50 h 268"/>
                <a:gd name="T74" fmla="*/ 2 w 453"/>
                <a:gd name="T75" fmla="*/ 53 h 268"/>
                <a:gd name="T76" fmla="*/ 2 w 453"/>
                <a:gd name="T77" fmla="*/ 53 h 268"/>
                <a:gd name="T78" fmla="*/ 253 w 453"/>
                <a:gd name="T79" fmla="*/ 220 h 268"/>
                <a:gd name="T80" fmla="*/ 253 w 453"/>
                <a:gd name="T81" fmla="*/ 22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268">
                  <a:moveTo>
                    <a:pt x="253" y="220"/>
                  </a:moveTo>
                  <a:lnTo>
                    <a:pt x="204" y="241"/>
                  </a:lnTo>
                  <a:lnTo>
                    <a:pt x="204" y="241"/>
                  </a:lnTo>
                  <a:lnTo>
                    <a:pt x="202" y="242"/>
                  </a:lnTo>
                  <a:lnTo>
                    <a:pt x="196" y="245"/>
                  </a:lnTo>
                  <a:lnTo>
                    <a:pt x="193" y="248"/>
                  </a:lnTo>
                  <a:lnTo>
                    <a:pt x="193" y="251"/>
                  </a:lnTo>
                  <a:lnTo>
                    <a:pt x="199" y="254"/>
                  </a:lnTo>
                  <a:lnTo>
                    <a:pt x="207" y="255"/>
                  </a:lnTo>
                  <a:lnTo>
                    <a:pt x="406" y="268"/>
                  </a:lnTo>
                  <a:lnTo>
                    <a:pt x="406" y="268"/>
                  </a:lnTo>
                  <a:lnTo>
                    <a:pt x="412" y="268"/>
                  </a:lnTo>
                  <a:lnTo>
                    <a:pt x="417" y="267"/>
                  </a:lnTo>
                  <a:lnTo>
                    <a:pt x="425" y="264"/>
                  </a:lnTo>
                  <a:lnTo>
                    <a:pt x="428" y="261"/>
                  </a:lnTo>
                  <a:lnTo>
                    <a:pt x="431" y="257"/>
                  </a:lnTo>
                  <a:lnTo>
                    <a:pt x="453" y="154"/>
                  </a:lnTo>
                  <a:lnTo>
                    <a:pt x="453" y="154"/>
                  </a:lnTo>
                  <a:lnTo>
                    <a:pt x="450" y="151"/>
                  </a:lnTo>
                  <a:lnTo>
                    <a:pt x="447" y="145"/>
                  </a:lnTo>
                  <a:lnTo>
                    <a:pt x="444" y="142"/>
                  </a:lnTo>
                  <a:lnTo>
                    <a:pt x="442" y="141"/>
                  </a:lnTo>
                  <a:lnTo>
                    <a:pt x="436" y="141"/>
                  </a:lnTo>
                  <a:lnTo>
                    <a:pt x="428" y="142"/>
                  </a:lnTo>
                  <a:lnTo>
                    <a:pt x="368" y="169"/>
                  </a:lnTo>
                  <a:lnTo>
                    <a:pt x="117" y="3"/>
                  </a:lnTo>
                  <a:lnTo>
                    <a:pt x="117" y="3"/>
                  </a:lnTo>
                  <a:lnTo>
                    <a:pt x="114" y="2"/>
                  </a:lnTo>
                  <a:lnTo>
                    <a:pt x="111" y="0"/>
                  </a:lnTo>
                  <a:lnTo>
                    <a:pt x="103" y="0"/>
                  </a:lnTo>
                  <a:lnTo>
                    <a:pt x="90" y="5"/>
                  </a:lnTo>
                  <a:lnTo>
                    <a:pt x="90" y="5"/>
                  </a:lnTo>
                  <a:lnTo>
                    <a:pt x="8" y="40"/>
                  </a:lnTo>
                  <a:lnTo>
                    <a:pt x="8" y="40"/>
                  </a:lnTo>
                  <a:lnTo>
                    <a:pt x="2" y="44"/>
                  </a:lnTo>
                  <a:lnTo>
                    <a:pt x="0" y="49"/>
                  </a:lnTo>
                  <a:lnTo>
                    <a:pt x="0" y="50"/>
                  </a:lnTo>
                  <a:lnTo>
                    <a:pt x="2" y="53"/>
                  </a:lnTo>
                  <a:lnTo>
                    <a:pt x="2" y="53"/>
                  </a:lnTo>
                  <a:lnTo>
                    <a:pt x="253" y="220"/>
                  </a:lnTo>
                  <a:lnTo>
                    <a:pt x="253" y="220"/>
                  </a:lnTo>
                  <a:close/>
                </a:path>
              </a:pathLst>
            </a:custGeom>
            <a:solidFill>
              <a:srgbClr val="A3C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52" name="Freeform 20"/>
            <p:cNvSpPr>
              <a:spLocks/>
            </p:cNvSpPr>
            <p:nvPr/>
          </p:nvSpPr>
          <p:spPr bwMode="auto">
            <a:xfrm>
              <a:off x="3203" y="2640"/>
              <a:ext cx="451" cy="268"/>
            </a:xfrm>
            <a:custGeom>
              <a:avLst/>
              <a:gdLst>
                <a:gd name="T0" fmla="*/ 197 w 451"/>
                <a:gd name="T1" fmla="*/ 220 h 268"/>
                <a:gd name="T2" fmla="*/ 246 w 451"/>
                <a:gd name="T3" fmla="*/ 241 h 268"/>
                <a:gd name="T4" fmla="*/ 246 w 451"/>
                <a:gd name="T5" fmla="*/ 241 h 268"/>
                <a:gd name="T6" fmla="*/ 249 w 451"/>
                <a:gd name="T7" fmla="*/ 242 h 268"/>
                <a:gd name="T8" fmla="*/ 257 w 451"/>
                <a:gd name="T9" fmla="*/ 245 h 268"/>
                <a:gd name="T10" fmla="*/ 257 w 451"/>
                <a:gd name="T11" fmla="*/ 248 h 268"/>
                <a:gd name="T12" fmla="*/ 257 w 451"/>
                <a:gd name="T13" fmla="*/ 251 h 268"/>
                <a:gd name="T14" fmla="*/ 254 w 451"/>
                <a:gd name="T15" fmla="*/ 254 h 268"/>
                <a:gd name="T16" fmla="*/ 246 w 451"/>
                <a:gd name="T17" fmla="*/ 255 h 268"/>
                <a:gd name="T18" fmla="*/ 44 w 451"/>
                <a:gd name="T19" fmla="*/ 268 h 268"/>
                <a:gd name="T20" fmla="*/ 44 w 451"/>
                <a:gd name="T21" fmla="*/ 268 h 268"/>
                <a:gd name="T22" fmla="*/ 41 w 451"/>
                <a:gd name="T23" fmla="*/ 268 h 268"/>
                <a:gd name="T24" fmla="*/ 33 w 451"/>
                <a:gd name="T25" fmla="*/ 267 h 268"/>
                <a:gd name="T26" fmla="*/ 25 w 451"/>
                <a:gd name="T27" fmla="*/ 264 h 268"/>
                <a:gd name="T28" fmla="*/ 22 w 451"/>
                <a:gd name="T29" fmla="*/ 261 h 268"/>
                <a:gd name="T30" fmla="*/ 19 w 451"/>
                <a:gd name="T31" fmla="*/ 257 h 268"/>
                <a:gd name="T32" fmla="*/ 0 w 451"/>
                <a:gd name="T33" fmla="*/ 154 h 268"/>
                <a:gd name="T34" fmla="*/ 0 w 451"/>
                <a:gd name="T35" fmla="*/ 154 h 268"/>
                <a:gd name="T36" fmla="*/ 0 w 451"/>
                <a:gd name="T37" fmla="*/ 151 h 268"/>
                <a:gd name="T38" fmla="*/ 3 w 451"/>
                <a:gd name="T39" fmla="*/ 145 h 268"/>
                <a:gd name="T40" fmla="*/ 6 w 451"/>
                <a:gd name="T41" fmla="*/ 142 h 268"/>
                <a:gd name="T42" fmla="*/ 11 w 451"/>
                <a:gd name="T43" fmla="*/ 141 h 268"/>
                <a:gd name="T44" fmla="*/ 17 w 451"/>
                <a:gd name="T45" fmla="*/ 141 h 268"/>
                <a:gd name="T46" fmla="*/ 22 w 451"/>
                <a:gd name="T47" fmla="*/ 142 h 268"/>
                <a:gd name="T48" fmla="*/ 82 w 451"/>
                <a:gd name="T49" fmla="*/ 169 h 268"/>
                <a:gd name="T50" fmla="*/ 336 w 451"/>
                <a:gd name="T51" fmla="*/ 3 h 268"/>
                <a:gd name="T52" fmla="*/ 336 w 451"/>
                <a:gd name="T53" fmla="*/ 3 h 268"/>
                <a:gd name="T54" fmla="*/ 336 w 451"/>
                <a:gd name="T55" fmla="*/ 2 h 268"/>
                <a:gd name="T56" fmla="*/ 339 w 451"/>
                <a:gd name="T57" fmla="*/ 0 h 268"/>
                <a:gd name="T58" fmla="*/ 347 w 451"/>
                <a:gd name="T59" fmla="*/ 0 h 268"/>
                <a:gd name="T60" fmla="*/ 361 w 451"/>
                <a:gd name="T61" fmla="*/ 5 h 268"/>
                <a:gd name="T62" fmla="*/ 361 w 451"/>
                <a:gd name="T63" fmla="*/ 5 h 268"/>
                <a:gd name="T64" fmla="*/ 442 w 451"/>
                <a:gd name="T65" fmla="*/ 40 h 268"/>
                <a:gd name="T66" fmla="*/ 442 w 451"/>
                <a:gd name="T67" fmla="*/ 40 h 268"/>
                <a:gd name="T68" fmla="*/ 448 w 451"/>
                <a:gd name="T69" fmla="*/ 44 h 268"/>
                <a:gd name="T70" fmla="*/ 451 w 451"/>
                <a:gd name="T71" fmla="*/ 49 h 268"/>
                <a:gd name="T72" fmla="*/ 451 w 451"/>
                <a:gd name="T73" fmla="*/ 50 h 268"/>
                <a:gd name="T74" fmla="*/ 448 w 451"/>
                <a:gd name="T75" fmla="*/ 53 h 268"/>
                <a:gd name="T76" fmla="*/ 448 w 451"/>
                <a:gd name="T77" fmla="*/ 53 h 268"/>
                <a:gd name="T78" fmla="*/ 197 w 451"/>
                <a:gd name="T79" fmla="*/ 220 h 268"/>
                <a:gd name="T80" fmla="*/ 197 w 451"/>
                <a:gd name="T81" fmla="*/ 22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268">
                  <a:moveTo>
                    <a:pt x="197" y="220"/>
                  </a:moveTo>
                  <a:lnTo>
                    <a:pt x="246" y="241"/>
                  </a:lnTo>
                  <a:lnTo>
                    <a:pt x="246" y="241"/>
                  </a:lnTo>
                  <a:lnTo>
                    <a:pt x="249" y="242"/>
                  </a:lnTo>
                  <a:lnTo>
                    <a:pt x="257" y="245"/>
                  </a:lnTo>
                  <a:lnTo>
                    <a:pt x="257" y="248"/>
                  </a:lnTo>
                  <a:lnTo>
                    <a:pt x="257" y="251"/>
                  </a:lnTo>
                  <a:lnTo>
                    <a:pt x="254" y="254"/>
                  </a:lnTo>
                  <a:lnTo>
                    <a:pt x="246" y="255"/>
                  </a:lnTo>
                  <a:lnTo>
                    <a:pt x="44" y="268"/>
                  </a:lnTo>
                  <a:lnTo>
                    <a:pt x="44" y="268"/>
                  </a:lnTo>
                  <a:lnTo>
                    <a:pt x="41" y="268"/>
                  </a:lnTo>
                  <a:lnTo>
                    <a:pt x="33" y="267"/>
                  </a:lnTo>
                  <a:lnTo>
                    <a:pt x="25" y="264"/>
                  </a:lnTo>
                  <a:lnTo>
                    <a:pt x="22" y="261"/>
                  </a:lnTo>
                  <a:lnTo>
                    <a:pt x="19" y="257"/>
                  </a:lnTo>
                  <a:lnTo>
                    <a:pt x="0" y="154"/>
                  </a:lnTo>
                  <a:lnTo>
                    <a:pt x="0" y="154"/>
                  </a:lnTo>
                  <a:lnTo>
                    <a:pt x="0" y="151"/>
                  </a:lnTo>
                  <a:lnTo>
                    <a:pt x="3" y="145"/>
                  </a:lnTo>
                  <a:lnTo>
                    <a:pt x="6" y="142"/>
                  </a:lnTo>
                  <a:lnTo>
                    <a:pt x="11" y="141"/>
                  </a:lnTo>
                  <a:lnTo>
                    <a:pt x="17" y="141"/>
                  </a:lnTo>
                  <a:lnTo>
                    <a:pt x="22" y="142"/>
                  </a:lnTo>
                  <a:lnTo>
                    <a:pt x="82" y="169"/>
                  </a:lnTo>
                  <a:lnTo>
                    <a:pt x="336" y="3"/>
                  </a:lnTo>
                  <a:lnTo>
                    <a:pt x="336" y="3"/>
                  </a:lnTo>
                  <a:lnTo>
                    <a:pt x="336" y="2"/>
                  </a:lnTo>
                  <a:lnTo>
                    <a:pt x="339" y="0"/>
                  </a:lnTo>
                  <a:lnTo>
                    <a:pt x="347" y="0"/>
                  </a:lnTo>
                  <a:lnTo>
                    <a:pt x="361" y="5"/>
                  </a:lnTo>
                  <a:lnTo>
                    <a:pt x="361" y="5"/>
                  </a:lnTo>
                  <a:lnTo>
                    <a:pt x="442" y="40"/>
                  </a:lnTo>
                  <a:lnTo>
                    <a:pt x="442" y="40"/>
                  </a:lnTo>
                  <a:lnTo>
                    <a:pt x="448" y="44"/>
                  </a:lnTo>
                  <a:lnTo>
                    <a:pt x="451" y="49"/>
                  </a:lnTo>
                  <a:lnTo>
                    <a:pt x="451" y="50"/>
                  </a:lnTo>
                  <a:lnTo>
                    <a:pt x="448" y="53"/>
                  </a:lnTo>
                  <a:lnTo>
                    <a:pt x="448" y="53"/>
                  </a:lnTo>
                  <a:lnTo>
                    <a:pt x="197" y="220"/>
                  </a:lnTo>
                  <a:lnTo>
                    <a:pt x="197" y="220"/>
                  </a:lnTo>
                  <a:close/>
                </a:path>
              </a:pathLst>
            </a:custGeom>
            <a:solidFill>
              <a:srgbClr val="A3C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0857" name="Text Box 25"/>
          <p:cNvSpPr txBox="1">
            <a:spLocks noChangeArrowheads="1"/>
          </p:cNvSpPr>
          <p:nvPr/>
        </p:nvSpPr>
        <p:spPr bwMode="auto">
          <a:xfrm>
            <a:off x="533400" y="5759441"/>
            <a:ext cx="74707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eaLnBrk="0" hangingPunct="0">
              <a:defRPr sz="1600">
                <a:solidFill>
                  <a:schemeClr val="tx1"/>
                </a:solidFill>
                <a:latin typeface="Arial" charset="0"/>
              </a:defRPr>
            </a:lvl2pPr>
            <a:lvl3pPr eaLnBrk="0" hangingPunct="0">
              <a:defRPr sz="1600">
                <a:solidFill>
                  <a:schemeClr val="tx1"/>
                </a:solidFill>
                <a:latin typeface="Arial" charset="0"/>
              </a:defRPr>
            </a:lvl3pPr>
            <a:lvl4pPr eaLnBrk="0" hangingPunct="0">
              <a:defRPr sz="1600">
                <a:solidFill>
                  <a:schemeClr val="tx1"/>
                </a:solidFill>
                <a:latin typeface="Arial" charset="0"/>
              </a:defRPr>
            </a:lvl4pPr>
            <a:lvl5pPr eaLnBrk="0" hangingPunct="0">
              <a:defRPr sz="1600">
                <a:solidFill>
                  <a:schemeClr val="tx1"/>
                </a:solidFill>
                <a:latin typeface="Arial" charset="0"/>
              </a:defRPr>
            </a:lvl5pPr>
            <a:lvl6pPr eaLnBrk="0" fontAlgn="base" hangingPunct="0">
              <a:spcBef>
                <a:spcPct val="0"/>
              </a:spcBef>
              <a:spcAft>
                <a:spcPct val="0"/>
              </a:spcAft>
              <a:defRPr sz="1600">
                <a:solidFill>
                  <a:schemeClr val="tx1"/>
                </a:solidFill>
                <a:latin typeface="Arial" charset="0"/>
              </a:defRPr>
            </a:lvl6pPr>
            <a:lvl7pPr eaLnBrk="0" fontAlgn="base" hangingPunct="0">
              <a:spcBef>
                <a:spcPct val="0"/>
              </a:spcBef>
              <a:spcAft>
                <a:spcPct val="0"/>
              </a:spcAft>
              <a:defRPr sz="1600">
                <a:solidFill>
                  <a:schemeClr val="tx1"/>
                </a:solidFill>
                <a:latin typeface="Arial" charset="0"/>
              </a:defRPr>
            </a:lvl7pPr>
            <a:lvl8pPr eaLnBrk="0" fontAlgn="base" hangingPunct="0">
              <a:spcBef>
                <a:spcPct val="0"/>
              </a:spcBef>
              <a:spcAft>
                <a:spcPct val="0"/>
              </a:spcAft>
              <a:defRPr sz="1600">
                <a:solidFill>
                  <a:schemeClr val="tx1"/>
                </a:solidFill>
                <a:latin typeface="Arial" charset="0"/>
              </a:defRPr>
            </a:lvl8pPr>
            <a:lvl9pPr eaLnBrk="0" fontAlgn="base" hangingPunct="0">
              <a:spcBef>
                <a:spcPct val="0"/>
              </a:spcBef>
              <a:spcAft>
                <a:spcPct val="0"/>
              </a:spcAft>
              <a:defRPr sz="1600">
                <a:solidFill>
                  <a:schemeClr val="tx1"/>
                </a:solidFill>
                <a:latin typeface="Arial" charset="0"/>
              </a:defRPr>
            </a:lvl9pPr>
          </a:lstStyle>
          <a:p>
            <a:pPr defTabSz="914400" eaLnBrk="1" hangingPunct="1"/>
            <a:r>
              <a:rPr lang="en-US" sz="1400" i="1" dirty="0"/>
              <a:t>Market Research &amp; Evaluation can also support market strategy and tactics</a:t>
            </a:r>
          </a:p>
        </p:txBody>
      </p:sp>
      <p:sp>
        <p:nvSpPr>
          <p:cNvPr id="120859" name="Text Box 27"/>
          <p:cNvSpPr txBox="1">
            <a:spLocks noChangeArrowheads="1"/>
          </p:cNvSpPr>
          <p:nvPr/>
        </p:nvSpPr>
        <p:spPr bwMode="auto">
          <a:xfrm>
            <a:off x="1212850" y="3377658"/>
            <a:ext cx="2165350" cy="334962"/>
          </a:xfrm>
          <a:prstGeom prst="rect">
            <a:avLst/>
          </a:prstGeom>
          <a:solidFill>
            <a:schemeClr val="bg2"/>
          </a:solidFill>
          <a:ln>
            <a:noFill/>
          </a:ln>
          <a:effectLst/>
          <a:extLst/>
        </p:spPr>
        <p:txBody>
          <a:bodyPr>
            <a:spAutoFit/>
          </a:bodyPr>
          <a:lstStyle>
            <a:lvl1pPr eaLnBrk="0" hangingPunct="0">
              <a:defRPr sz="1600">
                <a:solidFill>
                  <a:schemeClr val="tx1"/>
                </a:solidFill>
                <a:latin typeface="Arial" charset="0"/>
              </a:defRPr>
            </a:lvl1pPr>
            <a:lvl2pPr eaLnBrk="0" hangingPunct="0">
              <a:defRPr sz="1600">
                <a:solidFill>
                  <a:schemeClr val="tx1"/>
                </a:solidFill>
                <a:latin typeface="Arial" charset="0"/>
              </a:defRPr>
            </a:lvl2pPr>
            <a:lvl3pPr eaLnBrk="0" hangingPunct="0">
              <a:defRPr sz="1600">
                <a:solidFill>
                  <a:schemeClr val="tx1"/>
                </a:solidFill>
                <a:latin typeface="Arial" charset="0"/>
              </a:defRPr>
            </a:lvl3pPr>
            <a:lvl4pPr eaLnBrk="0" hangingPunct="0">
              <a:defRPr sz="1600">
                <a:solidFill>
                  <a:schemeClr val="tx1"/>
                </a:solidFill>
                <a:latin typeface="Arial" charset="0"/>
              </a:defRPr>
            </a:lvl4pPr>
            <a:lvl5pPr eaLnBrk="0" hangingPunct="0">
              <a:defRPr sz="1600">
                <a:solidFill>
                  <a:schemeClr val="tx1"/>
                </a:solidFill>
                <a:latin typeface="Arial" charset="0"/>
              </a:defRPr>
            </a:lvl5pPr>
            <a:lvl6pPr eaLnBrk="0" fontAlgn="base" hangingPunct="0">
              <a:spcBef>
                <a:spcPct val="0"/>
              </a:spcBef>
              <a:spcAft>
                <a:spcPct val="0"/>
              </a:spcAft>
              <a:defRPr sz="1600">
                <a:solidFill>
                  <a:schemeClr val="tx1"/>
                </a:solidFill>
                <a:latin typeface="Arial" charset="0"/>
              </a:defRPr>
            </a:lvl6pPr>
            <a:lvl7pPr eaLnBrk="0" fontAlgn="base" hangingPunct="0">
              <a:spcBef>
                <a:spcPct val="0"/>
              </a:spcBef>
              <a:spcAft>
                <a:spcPct val="0"/>
              </a:spcAft>
              <a:defRPr sz="1600">
                <a:solidFill>
                  <a:schemeClr val="tx1"/>
                </a:solidFill>
                <a:latin typeface="Arial" charset="0"/>
              </a:defRPr>
            </a:lvl7pPr>
            <a:lvl8pPr eaLnBrk="0" fontAlgn="base" hangingPunct="0">
              <a:spcBef>
                <a:spcPct val="0"/>
              </a:spcBef>
              <a:spcAft>
                <a:spcPct val="0"/>
              </a:spcAft>
              <a:defRPr sz="1600">
                <a:solidFill>
                  <a:schemeClr val="tx1"/>
                </a:solidFill>
                <a:latin typeface="Arial" charset="0"/>
              </a:defRPr>
            </a:lvl8pPr>
            <a:lvl9pPr eaLnBrk="0" fontAlgn="base" hangingPunct="0">
              <a:spcBef>
                <a:spcPct val="0"/>
              </a:spcBef>
              <a:spcAft>
                <a:spcPct val="0"/>
              </a:spcAft>
              <a:defRPr sz="1600">
                <a:solidFill>
                  <a:schemeClr val="tx1"/>
                </a:solidFill>
                <a:latin typeface="Arial" charset="0"/>
              </a:defRPr>
            </a:lvl9pPr>
          </a:lstStyle>
          <a:p>
            <a:pPr defTabSz="914400" eaLnBrk="1" hangingPunct="1">
              <a:spcBef>
                <a:spcPct val="50000"/>
              </a:spcBef>
            </a:pPr>
            <a:endParaRPr lang="en-US"/>
          </a:p>
        </p:txBody>
      </p:sp>
      <p:sp>
        <p:nvSpPr>
          <p:cNvPr id="120870" name="Rectangle 38"/>
          <p:cNvSpPr>
            <a:spLocks noChangeArrowheads="1"/>
          </p:cNvSpPr>
          <p:nvPr/>
        </p:nvSpPr>
        <p:spPr bwMode="auto">
          <a:xfrm>
            <a:off x="684213" y="1672687"/>
            <a:ext cx="1046490" cy="833857"/>
          </a:xfrm>
          <a:prstGeom prst="rect">
            <a:avLst/>
          </a:prstGeom>
          <a:gradFill rotWithShape="1">
            <a:gsLst>
              <a:gs pos="0">
                <a:srgbClr val="99CC00"/>
              </a:gs>
              <a:gs pos="100000">
                <a:srgbClr val="99CC00">
                  <a:gamma/>
                  <a:tint val="73725"/>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lIns="101882" tIns="50941" rIns="101882" bIns="50941" anchor="ctr"/>
          <a:lstStyle/>
          <a:p>
            <a:pPr algn="ctr" defTabSz="1019175" eaLnBrk="0" hangingPunct="0"/>
            <a:r>
              <a:rPr lang="en-US" sz="1200" b="1">
                <a:solidFill>
                  <a:srgbClr val="000000"/>
                </a:solidFill>
              </a:rPr>
              <a:t>Situation</a:t>
            </a:r>
          </a:p>
        </p:txBody>
      </p:sp>
      <p:sp>
        <p:nvSpPr>
          <p:cNvPr id="120871" name="AutoShape 39"/>
          <p:cNvSpPr>
            <a:spLocks noChangeArrowheads="1"/>
          </p:cNvSpPr>
          <p:nvPr/>
        </p:nvSpPr>
        <p:spPr bwMode="auto">
          <a:xfrm rot="5400000">
            <a:off x="1478049" y="1966189"/>
            <a:ext cx="833857" cy="255538"/>
          </a:xfrm>
          <a:prstGeom prst="triangle">
            <a:avLst>
              <a:gd name="adj" fmla="val 50000"/>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rot="10800000" vert="eaVert" wrap="none" lIns="101882" tIns="50941" rIns="101882" bIns="50941" anchor="ctr"/>
          <a:lstStyle/>
          <a:p>
            <a:pPr algn="ctr" defTabSz="1019175" eaLnBrk="0" hangingPunct="0"/>
            <a:endParaRPr lang="en-US" sz="1800" b="1">
              <a:solidFill>
                <a:srgbClr val="000000"/>
              </a:solidFill>
            </a:endParaRPr>
          </a:p>
        </p:txBody>
      </p:sp>
      <p:sp>
        <p:nvSpPr>
          <p:cNvPr id="120872" name="AutoShape 40"/>
          <p:cNvSpPr>
            <a:spLocks noChangeArrowheads="1"/>
          </p:cNvSpPr>
          <p:nvPr/>
        </p:nvSpPr>
        <p:spPr bwMode="auto">
          <a:xfrm rot="5400000">
            <a:off x="4252464" y="1966189"/>
            <a:ext cx="833857" cy="255538"/>
          </a:xfrm>
          <a:prstGeom prst="triangle">
            <a:avLst>
              <a:gd name="adj" fmla="val 50000"/>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rot="10800000" vert="eaVert" wrap="none" lIns="101882" tIns="50941" rIns="101882" bIns="50941" anchor="ctr"/>
          <a:lstStyle/>
          <a:p>
            <a:pPr algn="ctr" defTabSz="1019175" eaLnBrk="0" hangingPunct="0"/>
            <a:endParaRPr lang="en-US" sz="1800" b="1">
              <a:solidFill>
                <a:srgbClr val="000000"/>
              </a:solidFill>
            </a:endParaRPr>
          </a:p>
        </p:txBody>
      </p:sp>
      <p:sp>
        <p:nvSpPr>
          <p:cNvPr id="120873" name="AutoShape 41"/>
          <p:cNvSpPr>
            <a:spLocks noChangeArrowheads="1"/>
          </p:cNvSpPr>
          <p:nvPr/>
        </p:nvSpPr>
        <p:spPr bwMode="auto">
          <a:xfrm rot="5400000">
            <a:off x="2853088" y="1961846"/>
            <a:ext cx="833857" cy="255538"/>
          </a:xfrm>
          <a:prstGeom prst="triangle">
            <a:avLst>
              <a:gd name="adj" fmla="val 50000"/>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rot="10800000" vert="eaVert" wrap="none" lIns="101882" tIns="50941" rIns="101882" bIns="50941" anchor="ctr"/>
          <a:lstStyle/>
          <a:p>
            <a:pPr algn="ctr" defTabSz="1019175" eaLnBrk="0" hangingPunct="0"/>
            <a:endParaRPr lang="en-US" sz="1800" b="1">
              <a:solidFill>
                <a:srgbClr val="000000"/>
              </a:solidFill>
            </a:endParaRPr>
          </a:p>
        </p:txBody>
      </p:sp>
      <p:sp>
        <p:nvSpPr>
          <p:cNvPr id="120878" name="Rectangle 46"/>
          <p:cNvSpPr>
            <a:spLocks noChangeArrowheads="1"/>
          </p:cNvSpPr>
          <p:nvPr/>
        </p:nvSpPr>
        <p:spPr bwMode="auto">
          <a:xfrm>
            <a:off x="4821498" y="1672687"/>
            <a:ext cx="1046490" cy="833857"/>
          </a:xfrm>
          <a:prstGeom prst="rect">
            <a:avLst/>
          </a:prstGeom>
          <a:gradFill rotWithShape="1">
            <a:gsLst>
              <a:gs pos="0">
                <a:srgbClr val="99CC00"/>
              </a:gs>
              <a:gs pos="100000">
                <a:srgbClr val="99CC00">
                  <a:gamma/>
                  <a:tint val="73725"/>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lIns="101882" tIns="50941" rIns="101882" bIns="50941" anchor="ctr"/>
          <a:lstStyle/>
          <a:p>
            <a:pPr algn="ctr" defTabSz="1019175" eaLnBrk="0" hangingPunct="0"/>
            <a:r>
              <a:rPr lang="en-US" sz="1200" b="1">
                <a:solidFill>
                  <a:srgbClr val="000000"/>
                </a:solidFill>
              </a:rPr>
              <a:t>Impact</a:t>
            </a:r>
          </a:p>
        </p:txBody>
      </p:sp>
      <p:sp>
        <p:nvSpPr>
          <p:cNvPr id="120879" name="Rectangle 47"/>
          <p:cNvSpPr>
            <a:spLocks noChangeArrowheads="1"/>
          </p:cNvSpPr>
          <p:nvPr/>
        </p:nvSpPr>
        <p:spPr bwMode="auto">
          <a:xfrm>
            <a:off x="3457614" y="1672687"/>
            <a:ext cx="1046490" cy="833857"/>
          </a:xfrm>
          <a:prstGeom prst="rect">
            <a:avLst/>
          </a:prstGeom>
          <a:gradFill rotWithShape="1">
            <a:gsLst>
              <a:gs pos="0">
                <a:srgbClr val="99CC00"/>
              </a:gs>
              <a:gs pos="100000">
                <a:srgbClr val="99CC00">
                  <a:gamma/>
                  <a:tint val="73725"/>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lIns="101882" tIns="50941" rIns="101882" bIns="50941" anchor="ctr"/>
          <a:lstStyle/>
          <a:p>
            <a:pPr algn="ctr" defTabSz="1019175" eaLnBrk="0" hangingPunct="0"/>
            <a:r>
              <a:rPr lang="en-US" sz="1200" b="1">
                <a:solidFill>
                  <a:srgbClr val="000000"/>
                </a:solidFill>
              </a:rPr>
              <a:t>Outcomes</a:t>
            </a:r>
          </a:p>
        </p:txBody>
      </p:sp>
      <p:sp>
        <p:nvSpPr>
          <p:cNvPr id="120880" name="Rectangle 48"/>
          <p:cNvSpPr>
            <a:spLocks noChangeArrowheads="1"/>
          </p:cNvSpPr>
          <p:nvPr/>
        </p:nvSpPr>
        <p:spPr bwMode="auto">
          <a:xfrm>
            <a:off x="2071420" y="1677030"/>
            <a:ext cx="1046490" cy="833857"/>
          </a:xfrm>
          <a:prstGeom prst="rect">
            <a:avLst/>
          </a:prstGeom>
          <a:gradFill rotWithShape="1">
            <a:gsLst>
              <a:gs pos="0">
                <a:srgbClr val="99CC00"/>
              </a:gs>
              <a:gs pos="100000">
                <a:srgbClr val="99CC00">
                  <a:gamma/>
                  <a:tint val="73725"/>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lIns="101882" tIns="50941" rIns="101882" bIns="50941" anchor="ctr"/>
          <a:lstStyle/>
          <a:p>
            <a:pPr algn="ctr" defTabSz="1019175" eaLnBrk="0" hangingPunct="0"/>
            <a:r>
              <a:rPr lang="en-US" sz="1200" b="1">
                <a:solidFill>
                  <a:srgbClr val="000000"/>
                </a:solidFill>
              </a:rPr>
              <a:t>Interventions</a:t>
            </a:r>
          </a:p>
        </p:txBody>
      </p:sp>
      <p:sp>
        <p:nvSpPr>
          <p:cNvPr id="120881" name="AutoShape 49"/>
          <p:cNvSpPr>
            <a:spLocks noChangeArrowheads="1"/>
          </p:cNvSpPr>
          <p:nvPr/>
        </p:nvSpPr>
        <p:spPr bwMode="auto">
          <a:xfrm rot="5400000">
            <a:off x="5627502" y="1966189"/>
            <a:ext cx="833857" cy="255538"/>
          </a:xfrm>
          <a:prstGeom prst="triangle">
            <a:avLst>
              <a:gd name="adj" fmla="val 50000"/>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rot="10800000" vert="eaVert" wrap="none" lIns="101882" tIns="50941" rIns="101882" bIns="50941" anchor="ctr"/>
          <a:lstStyle/>
          <a:p>
            <a:pPr algn="ctr" defTabSz="1019175" eaLnBrk="0" hangingPunct="0"/>
            <a:endParaRPr lang="en-US" sz="1800" b="1">
              <a:solidFill>
                <a:srgbClr val="000000"/>
              </a:solidFill>
            </a:endParaRPr>
          </a:p>
        </p:txBody>
      </p:sp>
      <p:sp>
        <p:nvSpPr>
          <p:cNvPr id="120886" name="Text Box 54"/>
          <p:cNvSpPr txBox="1">
            <a:spLocks noChangeArrowheads="1"/>
          </p:cNvSpPr>
          <p:nvPr/>
        </p:nvSpPr>
        <p:spPr bwMode="auto">
          <a:xfrm>
            <a:off x="762000" y="1118649"/>
            <a:ext cx="396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eaLnBrk="0" hangingPunct="0">
              <a:defRPr sz="1600">
                <a:solidFill>
                  <a:schemeClr val="tx1"/>
                </a:solidFill>
                <a:latin typeface="Arial" charset="0"/>
              </a:defRPr>
            </a:lvl2pPr>
            <a:lvl3pPr eaLnBrk="0" hangingPunct="0">
              <a:defRPr sz="1600">
                <a:solidFill>
                  <a:schemeClr val="tx1"/>
                </a:solidFill>
                <a:latin typeface="Arial" charset="0"/>
              </a:defRPr>
            </a:lvl3pPr>
            <a:lvl4pPr eaLnBrk="0" hangingPunct="0">
              <a:defRPr sz="1600">
                <a:solidFill>
                  <a:schemeClr val="tx1"/>
                </a:solidFill>
                <a:latin typeface="Arial" charset="0"/>
              </a:defRPr>
            </a:lvl4pPr>
            <a:lvl5pPr eaLnBrk="0" hangingPunct="0">
              <a:defRPr sz="1600">
                <a:solidFill>
                  <a:schemeClr val="tx1"/>
                </a:solidFill>
                <a:latin typeface="Arial" charset="0"/>
              </a:defRPr>
            </a:lvl5pPr>
            <a:lvl6pPr eaLnBrk="0" fontAlgn="base" hangingPunct="0">
              <a:spcBef>
                <a:spcPct val="0"/>
              </a:spcBef>
              <a:spcAft>
                <a:spcPct val="0"/>
              </a:spcAft>
              <a:defRPr sz="1600">
                <a:solidFill>
                  <a:schemeClr val="tx1"/>
                </a:solidFill>
                <a:latin typeface="Arial" charset="0"/>
              </a:defRPr>
            </a:lvl6pPr>
            <a:lvl7pPr eaLnBrk="0" fontAlgn="base" hangingPunct="0">
              <a:spcBef>
                <a:spcPct val="0"/>
              </a:spcBef>
              <a:spcAft>
                <a:spcPct val="0"/>
              </a:spcAft>
              <a:defRPr sz="1600">
                <a:solidFill>
                  <a:schemeClr val="tx1"/>
                </a:solidFill>
                <a:latin typeface="Arial" charset="0"/>
              </a:defRPr>
            </a:lvl7pPr>
            <a:lvl8pPr eaLnBrk="0" fontAlgn="base" hangingPunct="0">
              <a:spcBef>
                <a:spcPct val="0"/>
              </a:spcBef>
              <a:spcAft>
                <a:spcPct val="0"/>
              </a:spcAft>
              <a:defRPr sz="1600">
                <a:solidFill>
                  <a:schemeClr val="tx1"/>
                </a:solidFill>
                <a:latin typeface="Arial" charset="0"/>
              </a:defRPr>
            </a:lvl8pPr>
            <a:lvl9pPr eaLnBrk="0" fontAlgn="base" hangingPunct="0">
              <a:spcBef>
                <a:spcPct val="0"/>
              </a:spcBef>
              <a:spcAft>
                <a:spcPct val="0"/>
              </a:spcAft>
              <a:defRPr sz="1600">
                <a:solidFill>
                  <a:schemeClr val="tx1"/>
                </a:solidFill>
                <a:latin typeface="Arial" charset="0"/>
              </a:defRPr>
            </a:lvl9pPr>
          </a:lstStyle>
          <a:p>
            <a:pPr defTabSz="914400" eaLnBrk="1" hangingPunct="1">
              <a:spcBef>
                <a:spcPct val="50000"/>
              </a:spcBef>
            </a:pPr>
            <a:r>
              <a:rPr lang="en-US" sz="2000" dirty="0">
                <a:solidFill>
                  <a:srgbClr val="0083CA"/>
                </a:solidFill>
              </a:rPr>
              <a:t>Program Theory</a:t>
            </a:r>
          </a:p>
        </p:txBody>
      </p:sp>
      <p:sp>
        <p:nvSpPr>
          <p:cNvPr id="120887" name="Text Box 55"/>
          <p:cNvSpPr txBox="1">
            <a:spLocks noChangeArrowheads="1"/>
          </p:cNvSpPr>
          <p:nvPr/>
        </p:nvSpPr>
        <p:spPr bwMode="auto">
          <a:xfrm>
            <a:off x="847794" y="2937656"/>
            <a:ext cx="3962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0083CA"/>
                </a:solidFill>
              </a:rPr>
              <a:t>Forecast and  Modeled </a:t>
            </a:r>
          </a:p>
          <a:p>
            <a:pPr>
              <a:spcBef>
                <a:spcPct val="50000"/>
              </a:spcBef>
            </a:pPr>
            <a:r>
              <a:rPr lang="en-US" sz="2000" dirty="0">
                <a:solidFill>
                  <a:srgbClr val="0083CA"/>
                </a:solidFill>
              </a:rPr>
              <a:t>Estimate of Results</a:t>
            </a:r>
          </a:p>
        </p:txBody>
      </p:sp>
      <p:sp>
        <p:nvSpPr>
          <p:cNvPr id="120889" name="Rectangle 57"/>
          <p:cNvSpPr>
            <a:spLocks noChangeArrowheads="1"/>
          </p:cNvSpPr>
          <p:nvPr/>
        </p:nvSpPr>
        <p:spPr bwMode="auto">
          <a:xfrm>
            <a:off x="4207404" y="3412053"/>
            <a:ext cx="770996" cy="457200"/>
          </a:xfrm>
          <a:prstGeom prst="rect">
            <a:avLst/>
          </a:prstGeom>
          <a:solidFill>
            <a:schemeClr val="bg2"/>
          </a:solidFill>
          <a:ln>
            <a:noFill/>
          </a:ln>
          <a:effectLst/>
          <a:extLst/>
        </p:spPr>
        <p:txBody>
          <a:bodyPr wrap="none" anchor="ctr"/>
          <a:lstStyle/>
          <a:p>
            <a:endParaRPr lang="en-US"/>
          </a:p>
        </p:txBody>
      </p:sp>
    </p:spTree>
    <p:extLst>
      <p:ext uri="{BB962C8B-B14F-4D97-AF65-F5344CB8AC3E}">
        <p14:creationId xmlns:p14="http://schemas.microsoft.com/office/powerpoint/2010/main" val="3947905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Rectangle 12"/>
          <p:cNvSpPr>
            <a:spLocks noGrp="1" noChangeArrowheads="1"/>
          </p:cNvSpPr>
          <p:nvPr>
            <p:ph type="title"/>
          </p:nvPr>
        </p:nvSpPr>
        <p:spPr/>
        <p:txBody>
          <a:bodyPr/>
          <a:lstStyle/>
          <a:p>
            <a:pPr eaLnBrk="1" hangingPunct="1">
              <a:defRPr/>
            </a:pPr>
            <a:r>
              <a:rPr lang="en-US">
                <a:latin typeface="Arial" charset="0"/>
                <a:cs typeface="+mj-cs"/>
              </a:rPr>
              <a:t>NEEA</a:t>
            </a:r>
            <a:r>
              <a:rPr lang="ja-JP" altLang="en-US">
                <a:latin typeface="Arial" charset="0"/>
                <a:cs typeface="+mj-cs"/>
              </a:rPr>
              <a:t>’</a:t>
            </a:r>
            <a:r>
              <a:rPr lang="en-US">
                <a:latin typeface="Arial" charset="0"/>
                <a:cs typeface="+mj-cs"/>
              </a:rPr>
              <a:t>s Unique Value</a:t>
            </a:r>
          </a:p>
        </p:txBody>
      </p:sp>
      <p:sp>
        <p:nvSpPr>
          <p:cNvPr id="34819" name="Title 1"/>
          <p:cNvSpPr txBox="1">
            <a:spLocks/>
          </p:cNvSpPr>
          <p:nvPr/>
        </p:nvSpPr>
        <p:spPr bwMode="auto">
          <a:xfrm>
            <a:off x="3810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3600">
              <a:solidFill>
                <a:srgbClr val="262262"/>
              </a:solidFill>
            </a:endParaRPr>
          </a:p>
        </p:txBody>
      </p:sp>
      <p:sp>
        <p:nvSpPr>
          <p:cNvPr id="34820" name="TextBox 11"/>
          <p:cNvSpPr txBox="1">
            <a:spLocks noChangeArrowheads="1"/>
          </p:cNvSpPr>
          <p:nvPr/>
        </p:nvSpPr>
        <p:spPr bwMode="auto">
          <a:xfrm>
            <a:off x="4191000" y="1568450"/>
            <a:ext cx="45720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dirty="0">
                <a:solidFill>
                  <a:srgbClr val="0083CA"/>
                </a:solidFill>
              </a:rPr>
              <a:t>Accelerates market adoption </a:t>
            </a:r>
          </a:p>
          <a:p>
            <a:pPr eaLnBrk="1" fontAlgn="base" hangingPunct="1">
              <a:spcBef>
                <a:spcPct val="0"/>
              </a:spcBef>
              <a:spcAft>
                <a:spcPct val="0"/>
              </a:spcAft>
            </a:pPr>
            <a:r>
              <a:rPr lang="en-US" sz="2200" dirty="0">
                <a:solidFill>
                  <a:srgbClr val="262262"/>
                </a:solidFill>
              </a:rPr>
              <a:t>of energy-efficient products, services and practices</a:t>
            </a:r>
            <a:endParaRPr lang="en-US" sz="2200" b="1" dirty="0">
              <a:solidFill>
                <a:srgbClr val="262262"/>
              </a:solidFill>
            </a:endParaRPr>
          </a:p>
          <a:p>
            <a:pPr eaLnBrk="1" fontAlgn="base" hangingPunct="1">
              <a:spcBef>
                <a:spcPct val="0"/>
              </a:spcBef>
              <a:spcAft>
                <a:spcPct val="0"/>
              </a:spcAft>
            </a:pPr>
            <a:endParaRPr lang="en-US" sz="2200" dirty="0">
              <a:solidFill>
                <a:srgbClr val="8CC646"/>
              </a:solidFill>
            </a:endParaRPr>
          </a:p>
          <a:p>
            <a:pPr eaLnBrk="1" fontAlgn="base" hangingPunct="1">
              <a:spcBef>
                <a:spcPct val="0"/>
              </a:spcBef>
              <a:spcAft>
                <a:spcPct val="0"/>
              </a:spcAft>
            </a:pPr>
            <a:r>
              <a:rPr lang="en-US" sz="2200" dirty="0">
                <a:solidFill>
                  <a:srgbClr val="0083CA"/>
                </a:solidFill>
              </a:rPr>
              <a:t>Leverages regional advantage</a:t>
            </a:r>
            <a:r>
              <a:rPr lang="en-US" sz="2200" dirty="0">
                <a:solidFill>
                  <a:srgbClr val="8CC646"/>
                </a:solidFill>
              </a:rPr>
              <a:t> </a:t>
            </a:r>
            <a:r>
              <a:rPr lang="en-US" sz="2200" dirty="0">
                <a:solidFill>
                  <a:srgbClr val="262262"/>
                </a:solidFill>
              </a:rPr>
              <a:t>through shared resources, economies of scale, reduced risk </a:t>
            </a:r>
          </a:p>
          <a:p>
            <a:pPr lvl="2" eaLnBrk="1" fontAlgn="base" hangingPunct="1">
              <a:spcBef>
                <a:spcPct val="0"/>
              </a:spcBef>
              <a:spcAft>
                <a:spcPct val="0"/>
              </a:spcAft>
            </a:pPr>
            <a:endParaRPr lang="en-US" sz="2200" dirty="0">
              <a:solidFill>
                <a:srgbClr val="0083CA"/>
              </a:solidFill>
            </a:endParaRPr>
          </a:p>
          <a:p>
            <a:pPr eaLnBrk="1" fontAlgn="base" hangingPunct="1">
              <a:spcBef>
                <a:spcPct val="0"/>
              </a:spcBef>
              <a:spcAft>
                <a:spcPct val="0"/>
              </a:spcAft>
            </a:pPr>
            <a:r>
              <a:rPr lang="en-US" sz="2200" dirty="0">
                <a:solidFill>
                  <a:srgbClr val="0083CA"/>
                </a:solidFill>
              </a:rPr>
              <a:t>Fills the energy efficiency pipeline,</a:t>
            </a:r>
          </a:p>
          <a:p>
            <a:pPr eaLnBrk="1" fontAlgn="base" hangingPunct="1">
              <a:spcBef>
                <a:spcPct val="0"/>
              </a:spcBef>
              <a:spcAft>
                <a:spcPct val="0"/>
              </a:spcAft>
            </a:pPr>
            <a:r>
              <a:rPr lang="en-US" sz="2200" dirty="0">
                <a:solidFill>
                  <a:srgbClr val="262262"/>
                </a:solidFill>
              </a:rPr>
              <a:t>championing innovation, driving emerging technologies</a:t>
            </a:r>
          </a:p>
          <a:p>
            <a:pPr lvl="2" eaLnBrk="1" fontAlgn="base" hangingPunct="1">
              <a:spcBef>
                <a:spcPct val="0"/>
              </a:spcBef>
              <a:spcAft>
                <a:spcPct val="0"/>
              </a:spcAft>
            </a:pPr>
            <a:endParaRPr lang="en-US" sz="2200" dirty="0">
              <a:solidFill>
                <a:srgbClr val="262262"/>
              </a:solidFill>
            </a:endParaRPr>
          </a:p>
        </p:txBody>
      </p:sp>
      <p:pic>
        <p:nvPicPr>
          <p:cNvPr id="16392" name="map.png" descr="/Users/jamie/Desktop/map.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3997" y="2413000"/>
            <a:ext cx="2920470" cy="2284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p:nvPr/>
        </p:nvCxnSpPr>
        <p:spPr>
          <a:xfrm>
            <a:off x="4008120" y="1456266"/>
            <a:ext cx="0" cy="4765040"/>
          </a:xfrm>
          <a:prstGeom prst="line">
            <a:avLst/>
          </a:prstGeom>
          <a:ln w="9525" cmpd="sng">
            <a:solidFill>
              <a:srgbClr val="A6A6A6"/>
            </a:solidFill>
          </a:ln>
          <a:effectLst/>
        </p:spPr>
        <p:style>
          <a:lnRef idx="2">
            <a:schemeClr val="accent1"/>
          </a:lnRef>
          <a:fillRef idx="0">
            <a:schemeClr val="accent1"/>
          </a:fillRef>
          <a:effectRef idx="1">
            <a:schemeClr val="accent1"/>
          </a:effectRef>
          <a:fontRef idx="minor">
            <a:schemeClr val="tx1"/>
          </a:fontRef>
        </p:style>
      </p:cxnSp>
      <p:pic>
        <p:nvPicPr>
          <p:cNvPr id="7" name="Picture 6" descr="foto_footer.png"/>
          <p:cNvPicPr>
            <a:picLocks noChangeAspect="1"/>
          </p:cNvPicPr>
          <p:nvPr/>
        </p:nvPicPr>
        <p:blipFill>
          <a:blip r:embed="rId4" cstate="print"/>
          <a:stretch>
            <a:fillRect/>
          </a:stretch>
        </p:blipFill>
        <p:spPr>
          <a:xfrm>
            <a:off x="643467" y="4693250"/>
            <a:ext cx="2920999" cy="384845"/>
          </a:xfrm>
          <a:prstGeom prst="rect">
            <a:avLst/>
          </a:prstGeom>
        </p:spPr>
      </p:pic>
    </p:spTree>
    <p:extLst>
      <p:ext uri="{BB962C8B-B14F-4D97-AF65-F5344CB8AC3E}">
        <p14:creationId xmlns:p14="http://schemas.microsoft.com/office/powerpoint/2010/main" val="2250242692"/>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p:cNvSpPr>
          <p:nvPr>
            <p:ph type="title"/>
          </p:nvPr>
        </p:nvSpPr>
        <p:spPr/>
        <p:txBody>
          <a:bodyPr>
            <a:normAutofit fontScale="90000"/>
          </a:bodyPr>
          <a:lstStyle/>
          <a:p>
            <a:r>
              <a:rPr lang="en-US" smtClean="0">
                <a:latin typeface="Arial" charset="0"/>
                <a:ea typeface="ＭＳ Ｐゴシック" pitchFamily="1" charset="-128"/>
                <a:cs typeface="Arial" charset="0"/>
              </a:rPr>
              <a:t>Evaluation Design Follows Program Theory</a:t>
            </a:r>
          </a:p>
        </p:txBody>
      </p:sp>
      <p:sp>
        <p:nvSpPr>
          <p:cNvPr id="161797" name="Notes"/>
          <p:cNvSpPr txBox="1">
            <a:spLocks noChangeArrowheads="1"/>
          </p:cNvSpPr>
          <p:nvPr>
            <p:custDataLst>
              <p:tags r:id="rId1"/>
            </p:custDataLst>
          </p:nvPr>
        </p:nvSpPr>
        <p:spPr bwMode="auto">
          <a:xfrm>
            <a:off x="525463" y="6921500"/>
            <a:ext cx="6350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90500" indent="-190500" eaLnBrk="0" hangingPunct="0">
              <a:defRPr sz="1600">
                <a:solidFill>
                  <a:schemeClr val="tx1"/>
                </a:solidFill>
                <a:latin typeface="Arial" charset="0"/>
              </a:defRPr>
            </a:lvl1pPr>
            <a:lvl2pPr marL="571500" indent="-190500" eaLnBrk="0" hangingPunct="0">
              <a:defRPr sz="1600">
                <a:solidFill>
                  <a:schemeClr val="tx1"/>
                </a:solidFill>
                <a:latin typeface="Arial" charset="0"/>
              </a:defRPr>
            </a:lvl2pPr>
            <a:lvl3pPr marL="952500" indent="-190500" eaLnBrk="0" hangingPunct="0">
              <a:defRPr sz="1600">
                <a:solidFill>
                  <a:schemeClr val="tx1"/>
                </a:solidFill>
                <a:latin typeface="Arial" charset="0"/>
              </a:defRPr>
            </a:lvl3pPr>
            <a:lvl4pPr marL="1333500" indent="-190500" eaLnBrk="0" hangingPunct="0">
              <a:defRPr sz="1600">
                <a:solidFill>
                  <a:schemeClr val="tx1"/>
                </a:solidFill>
                <a:latin typeface="Arial" charset="0"/>
              </a:defRPr>
            </a:lvl4pPr>
            <a:lvl5pPr marL="1714500" indent="-190500" eaLnBrk="0" hangingPunct="0">
              <a:defRPr sz="1600">
                <a:solidFill>
                  <a:schemeClr val="tx1"/>
                </a:solidFill>
                <a:latin typeface="Arial" charset="0"/>
              </a:defRPr>
            </a:lvl5pPr>
            <a:lvl6pPr marL="2171700" indent="-190500" eaLnBrk="0" fontAlgn="base" hangingPunct="0">
              <a:spcBef>
                <a:spcPct val="0"/>
              </a:spcBef>
              <a:spcAft>
                <a:spcPct val="0"/>
              </a:spcAft>
              <a:defRPr sz="1600">
                <a:solidFill>
                  <a:schemeClr val="tx1"/>
                </a:solidFill>
                <a:latin typeface="Arial" charset="0"/>
              </a:defRPr>
            </a:lvl6pPr>
            <a:lvl7pPr marL="2628900" indent="-190500" eaLnBrk="0" fontAlgn="base" hangingPunct="0">
              <a:spcBef>
                <a:spcPct val="0"/>
              </a:spcBef>
              <a:spcAft>
                <a:spcPct val="0"/>
              </a:spcAft>
              <a:defRPr sz="1600">
                <a:solidFill>
                  <a:schemeClr val="tx1"/>
                </a:solidFill>
                <a:latin typeface="Arial" charset="0"/>
              </a:defRPr>
            </a:lvl7pPr>
            <a:lvl8pPr marL="3086100" indent="-190500" eaLnBrk="0" fontAlgn="base" hangingPunct="0">
              <a:spcBef>
                <a:spcPct val="0"/>
              </a:spcBef>
              <a:spcAft>
                <a:spcPct val="0"/>
              </a:spcAft>
              <a:defRPr sz="1600">
                <a:solidFill>
                  <a:schemeClr val="tx1"/>
                </a:solidFill>
                <a:latin typeface="Arial" charset="0"/>
              </a:defRPr>
            </a:lvl8pPr>
            <a:lvl9pPr marL="3543300" indent="-190500" eaLnBrk="0" fontAlgn="base" hangingPunct="0">
              <a:spcBef>
                <a:spcPct val="0"/>
              </a:spcBef>
              <a:spcAft>
                <a:spcPct val="0"/>
              </a:spcAft>
              <a:defRPr sz="1600">
                <a:solidFill>
                  <a:schemeClr val="tx1"/>
                </a:solidFill>
                <a:latin typeface="Arial" charset="0"/>
              </a:defRPr>
            </a:lvl9pPr>
          </a:lstStyle>
          <a:p>
            <a:pPr defTabSz="914400" fontAlgn="t"/>
            <a:endParaRPr lang="en-US" sz="1000"/>
          </a:p>
        </p:txBody>
      </p:sp>
      <p:sp>
        <p:nvSpPr>
          <p:cNvPr id="161805" name="KMA1D1FEAF"/>
          <p:cNvSpPr>
            <a:spLocks noChangeArrowheads="1"/>
          </p:cNvSpPr>
          <p:nvPr>
            <p:custDataLst>
              <p:tags r:id="rId2"/>
            </p:custDataLst>
          </p:nvPr>
        </p:nvSpPr>
        <p:spPr bwMode="auto">
          <a:xfrm>
            <a:off x="2828925" y="3560763"/>
            <a:ext cx="189865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46038" rIns="45720" bIns="46038"/>
          <a:lstStyle/>
          <a:p>
            <a:pPr marL="342900" indent="-342900">
              <a:spcBef>
                <a:spcPct val="20000"/>
              </a:spcBef>
              <a:buClr>
                <a:schemeClr val="tx2"/>
              </a:buClr>
              <a:buFont typeface="Wingdings" pitchFamily="2" charset="2"/>
              <a:buChar char="§"/>
            </a:pPr>
            <a:endParaRPr lang="en-US" sz="3600" b="1">
              <a:ea typeface="ＭＳ Ｐゴシック" pitchFamily="1" charset="-128"/>
              <a:cs typeface="Arial" charset="0"/>
            </a:endParaRPr>
          </a:p>
        </p:txBody>
      </p:sp>
      <p:sp>
        <p:nvSpPr>
          <p:cNvPr id="161806" name="KMA1D1FEAF"/>
          <p:cNvSpPr>
            <a:spLocks noChangeArrowheads="1"/>
          </p:cNvSpPr>
          <p:nvPr>
            <p:custDataLst>
              <p:tags r:id="rId3"/>
            </p:custDataLst>
          </p:nvPr>
        </p:nvSpPr>
        <p:spPr bwMode="auto">
          <a:xfrm>
            <a:off x="5229225" y="3560763"/>
            <a:ext cx="189865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46038" rIns="45720" bIns="46038"/>
          <a:lstStyle/>
          <a:p>
            <a:pPr marL="342900" indent="-342900">
              <a:spcBef>
                <a:spcPct val="20000"/>
              </a:spcBef>
              <a:buClr>
                <a:schemeClr val="tx2"/>
              </a:buClr>
              <a:buFont typeface="Wingdings" pitchFamily="2" charset="2"/>
              <a:buChar char="§"/>
            </a:pPr>
            <a:endParaRPr lang="en-US" sz="3600" b="1">
              <a:ea typeface="ＭＳ Ｐゴシック" pitchFamily="1" charset="-128"/>
              <a:cs typeface="Arial" charset="0"/>
            </a:endParaRPr>
          </a:p>
        </p:txBody>
      </p:sp>
      <p:sp>
        <p:nvSpPr>
          <p:cNvPr id="161807" name="KMA1D1FEAF"/>
          <p:cNvSpPr>
            <a:spLocks noChangeArrowheads="1"/>
          </p:cNvSpPr>
          <p:nvPr>
            <p:custDataLst>
              <p:tags r:id="rId4"/>
            </p:custDataLst>
          </p:nvPr>
        </p:nvSpPr>
        <p:spPr bwMode="auto">
          <a:xfrm>
            <a:off x="7705725" y="3560763"/>
            <a:ext cx="189865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46038" rIns="45720" bIns="46038"/>
          <a:lstStyle/>
          <a:p>
            <a:pPr marL="342900" indent="-342900">
              <a:spcBef>
                <a:spcPct val="20000"/>
              </a:spcBef>
              <a:buClr>
                <a:schemeClr val="tx2"/>
              </a:buClr>
              <a:buFont typeface="Wingdings" pitchFamily="2" charset="2"/>
              <a:buChar char="§"/>
            </a:pPr>
            <a:endParaRPr lang="en-US" sz="3600" b="1">
              <a:ea typeface="ＭＳ Ｐゴシック" pitchFamily="1" charset="-128"/>
              <a:cs typeface="Arial" charset="0"/>
            </a:endParaRPr>
          </a:p>
        </p:txBody>
      </p:sp>
      <p:sp>
        <p:nvSpPr>
          <p:cNvPr id="161798" name="Rectangle 6"/>
          <p:cNvSpPr>
            <a:spLocks noChangeArrowheads="1"/>
          </p:cNvSpPr>
          <p:nvPr/>
        </p:nvSpPr>
        <p:spPr bwMode="auto">
          <a:xfrm>
            <a:off x="457200" y="2068580"/>
            <a:ext cx="1621766" cy="1104964"/>
          </a:xfrm>
          <a:prstGeom prst="rect">
            <a:avLst/>
          </a:prstGeom>
          <a:gradFill rotWithShape="1">
            <a:gsLst>
              <a:gs pos="0">
                <a:srgbClr val="99CC00"/>
              </a:gs>
              <a:gs pos="100000">
                <a:srgbClr val="99CC00">
                  <a:gamma/>
                  <a:tint val="73725"/>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lIns="101882" tIns="50941" rIns="101882" bIns="50941" anchor="ctr"/>
          <a:lstStyle/>
          <a:p>
            <a:pPr algn="ctr" defTabSz="1019175" eaLnBrk="0" hangingPunct="0"/>
            <a:r>
              <a:rPr lang="en-US" sz="1800" b="1">
                <a:solidFill>
                  <a:srgbClr val="000000"/>
                </a:solidFill>
              </a:rPr>
              <a:t>Situation</a:t>
            </a:r>
          </a:p>
        </p:txBody>
      </p:sp>
      <p:sp>
        <p:nvSpPr>
          <p:cNvPr id="161799" name="AutoShape 7"/>
          <p:cNvSpPr>
            <a:spLocks noChangeArrowheads="1"/>
          </p:cNvSpPr>
          <p:nvPr/>
        </p:nvSpPr>
        <p:spPr bwMode="auto">
          <a:xfrm rot="5400000">
            <a:off x="1742145" y="2430315"/>
            <a:ext cx="1104964" cy="362309"/>
          </a:xfrm>
          <a:prstGeom prst="triangle">
            <a:avLst>
              <a:gd name="adj" fmla="val 50000"/>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rot="10800000" vert="eaVert" wrap="none" lIns="101882" tIns="50941" rIns="101882" bIns="50941" anchor="ctr"/>
          <a:lstStyle/>
          <a:p>
            <a:pPr algn="ctr" defTabSz="1019175" eaLnBrk="0" hangingPunct="0"/>
            <a:endParaRPr lang="en-US" sz="1800" b="1">
              <a:solidFill>
                <a:srgbClr val="000000"/>
              </a:solidFill>
            </a:endParaRPr>
          </a:p>
        </p:txBody>
      </p:sp>
      <p:sp>
        <p:nvSpPr>
          <p:cNvPr id="161800" name="Rectangle 8"/>
          <p:cNvSpPr>
            <a:spLocks noChangeArrowheads="1"/>
          </p:cNvSpPr>
          <p:nvPr/>
        </p:nvSpPr>
        <p:spPr bwMode="auto">
          <a:xfrm>
            <a:off x="2527540" y="2068580"/>
            <a:ext cx="1621766" cy="1104964"/>
          </a:xfrm>
          <a:prstGeom prst="rect">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lIns="101882" tIns="50941" rIns="101882" bIns="50941" anchor="ctr"/>
          <a:lstStyle/>
          <a:p>
            <a:pPr algn="ctr" defTabSz="1019175" eaLnBrk="0" hangingPunct="0"/>
            <a:r>
              <a:rPr lang="en-US" sz="1800" b="1">
                <a:solidFill>
                  <a:srgbClr val="000000"/>
                </a:solidFill>
              </a:rPr>
              <a:t>Interventions</a:t>
            </a:r>
          </a:p>
        </p:txBody>
      </p:sp>
      <p:sp>
        <p:nvSpPr>
          <p:cNvPr id="161801" name="AutoShape 9"/>
          <p:cNvSpPr>
            <a:spLocks noChangeArrowheads="1"/>
          </p:cNvSpPr>
          <p:nvPr/>
        </p:nvSpPr>
        <p:spPr bwMode="auto">
          <a:xfrm rot="5400000">
            <a:off x="3812484" y="2439907"/>
            <a:ext cx="1104964" cy="362309"/>
          </a:xfrm>
          <a:prstGeom prst="triangle">
            <a:avLst>
              <a:gd name="adj" fmla="val 50000"/>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rot="10800000" vert="eaVert" wrap="none" lIns="101882" tIns="50941" rIns="101882" bIns="50941" anchor="ctr"/>
          <a:lstStyle/>
          <a:p>
            <a:pPr algn="ctr" defTabSz="1019175" eaLnBrk="0" hangingPunct="0"/>
            <a:endParaRPr lang="en-US" sz="1800" b="1">
              <a:solidFill>
                <a:srgbClr val="000000"/>
              </a:solidFill>
            </a:endParaRPr>
          </a:p>
        </p:txBody>
      </p:sp>
      <p:sp>
        <p:nvSpPr>
          <p:cNvPr id="161802" name="Rectangle 10"/>
          <p:cNvSpPr>
            <a:spLocks noChangeArrowheads="1"/>
          </p:cNvSpPr>
          <p:nvPr/>
        </p:nvSpPr>
        <p:spPr bwMode="auto">
          <a:xfrm>
            <a:off x="4597879" y="2068580"/>
            <a:ext cx="1621766" cy="1104964"/>
          </a:xfrm>
          <a:prstGeom prst="rect">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lIns="101882" tIns="50941" rIns="101882" bIns="50941" anchor="ctr"/>
          <a:lstStyle/>
          <a:p>
            <a:pPr algn="ctr" defTabSz="1019175" eaLnBrk="0" hangingPunct="0"/>
            <a:r>
              <a:rPr lang="en-US" sz="1800" b="1">
                <a:solidFill>
                  <a:srgbClr val="000000"/>
                </a:solidFill>
              </a:rPr>
              <a:t>Outcomes</a:t>
            </a:r>
          </a:p>
        </p:txBody>
      </p:sp>
      <p:sp>
        <p:nvSpPr>
          <p:cNvPr id="161803" name="AutoShape 11"/>
          <p:cNvSpPr>
            <a:spLocks noChangeArrowheads="1"/>
          </p:cNvSpPr>
          <p:nvPr/>
        </p:nvSpPr>
        <p:spPr bwMode="auto">
          <a:xfrm rot="5400000">
            <a:off x="5882824" y="2439907"/>
            <a:ext cx="1104964" cy="362309"/>
          </a:xfrm>
          <a:prstGeom prst="triangle">
            <a:avLst>
              <a:gd name="adj" fmla="val 50000"/>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rot="10800000" vert="eaVert" wrap="none" lIns="101882" tIns="50941" rIns="101882" bIns="50941" anchor="ctr"/>
          <a:lstStyle/>
          <a:p>
            <a:pPr algn="ctr" defTabSz="1019175" eaLnBrk="0" hangingPunct="0"/>
            <a:endParaRPr lang="en-US" sz="1800" b="1">
              <a:solidFill>
                <a:srgbClr val="000000"/>
              </a:solidFill>
            </a:endParaRPr>
          </a:p>
        </p:txBody>
      </p:sp>
      <p:sp>
        <p:nvSpPr>
          <p:cNvPr id="161808" name="Rectangle 16"/>
          <p:cNvSpPr>
            <a:spLocks noChangeArrowheads="1"/>
          </p:cNvSpPr>
          <p:nvPr/>
        </p:nvSpPr>
        <p:spPr bwMode="auto">
          <a:xfrm>
            <a:off x="6668219" y="2080090"/>
            <a:ext cx="1621766" cy="1104964"/>
          </a:xfrm>
          <a:prstGeom prst="rect">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lIns="101882" tIns="50941" rIns="101882" bIns="50941" anchor="ctr"/>
          <a:lstStyle/>
          <a:p>
            <a:pPr algn="ctr" defTabSz="1019175" eaLnBrk="0" hangingPunct="0"/>
            <a:r>
              <a:rPr lang="en-US" sz="1800" b="1">
                <a:solidFill>
                  <a:srgbClr val="000000"/>
                </a:solidFill>
              </a:rPr>
              <a:t>Impact</a:t>
            </a:r>
          </a:p>
        </p:txBody>
      </p:sp>
      <p:sp>
        <p:nvSpPr>
          <p:cNvPr id="161809" name="AutoShape 17"/>
          <p:cNvSpPr>
            <a:spLocks noChangeArrowheads="1"/>
          </p:cNvSpPr>
          <p:nvPr/>
        </p:nvSpPr>
        <p:spPr bwMode="auto">
          <a:xfrm rot="5400000">
            <a:off x="7953164" y="2466764"/>
            <a:ext cx="1104964" cy="362309"/>
          </a:xfrm>
          <a:prstGeom prst="triangle">
            <a:avLst>
              <a:gd name="adj" fmla="val 50000"/>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rot="10800000" vert="eaVert" wrap="none" lIns="101882" tIns="50941" rIns="101882" bIns="50941" anchor="ctr"/>
          <a:lstStyle/>
          <a:p>
            <a:pPr algn="ctr" defTabSz="1019175" eaLnBrk="0" hangingPunct="0"/>
            <a:endParaRPr lang="en-US" sz="1800" b="1">
              <a:solidFill>
                <a:srgbClr val="000000"/>
              </a:solidFill>
            </a:endParaRPr>
          </a:p>
        </p:txBody>
      </p:sp>
      <p:sp>
        <p:nvSpPr>
          <p:cNvPr id="161812" name="Text Box 20"/>
          <p:cNvSpPr txBox="1">
            <a:spLocks noChangeArrowheads="1"/>
          </p:cNvSpPr>
          <p:nvPr/>
        </p:nvSpPr>
        <p:spPr bwMode="auto">
          <a:xfrm>
            <a:off x="381000" y="1447800"/>
            <a:ext cx="5975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eaLnBrk="0" hangingPunct="0">
              <a:defRPr sz="1600">
                <a:solidFill>
                  <a:schemeClr val="tx1"/>
                </a:solidFill>
                <a:latin typeface="Arial" charset="0"/>
              </a:defRPr>
            </a:lvl2pPr>
            <a:lvl3pPr eaLnBrk="0" hangingPunct="0">
              <a:defRPr sz="1600">
                <a:solidFill>
                  <a:schemeClr val="tx1"/>
                </a:solidFill>
                <a:latin typeface="Arial" charset="0"/>
              </a:defRPr>
            </a:lvl3pPr>
            <a:lvl4pPr eaLnBrk="0" hangingPunct="0">
              <a:defRPr sz="1600">
                <a:solidFill>
                  <a:schemeClr val="tx1"/>
                </a:solidFill>
                <a:latin typeface="Arial" charset="0"/>
              </a:defRPr>
            </a:lvl4pPr>
            <a:lvl5pPr eaLnBrk="0" hangingPunct="0">
              <a:defRPr sz="1600">
                <a:solidFill>
                  <a:schemeClr val="tx1"/>
                </a:solidFill>
                <a:latin typeface="Arial" charset="0"/>
              </a:defRPr>
            </a:lvl5pPr>
            <a:lvl6pPr eaLnBrk="0" fontAlgn="base" hangingPunct="0">
              <a:spcBef>
                <a:spcPct val="0"/>
              </a:spcBef>
              <a:spcAft>
                <a:spcPct val="0"/>
              </a:spcAft>
              <a:defRPr sz="1600">
                <a:solidFill>
                  <a:schemeClr val="tx1"/>
                </a:solidFill>
                <a:latin typeface="Arial" charset="0"/>
              </a:defRPr>
            </a:lvl6pPr>
            <a:lvl7pPr eaLnBrk="0" fontAlgn="base" hangingPunct="0">
              <a:spcBef>
                <a:spcPct val="0"/>
              </a:spcBef>
              <a:spcAft>
                <a:spcPct val="0"/>
              </a:spcAft>
              <a:defRPr sz="1600">
                <a:solidFill>
                  <a:schemeClr val="tx1"/>
                </a:solidFill>
                <a:latin typeface="Arial" charset="0"/>
              </a:defRPr>
            </a:lvl7pPr>
            <a:lvl8pPr eaLnBrk="0" fontAlgn="base" hangingPunct="0">
              <a:spcBef>
                <a:spcPct val="0"/>
              </a:spcBef>
              <a:spcAft>
                <a:spcPct val="0"/>
              </a:spcAft>
              <a:defRPr sz="1600">
                <a:solidFill>
                  <a:schemeClr val="tx1"/>
                </a:solidFill>
                <a:latin typeface="Arial" charset="0"/>
              </a:defRPr>
            </a:lvl8pPr>
            <a:lvl9pPr eaLnBrk="0" fontAlgn="base" hangingPunct="0">
              <a:spcBef>
                <a:spcPct val="0"/>
              </a:spcBef>
              <a:spcAft>
                <a:spcPct val="0"/>
              </a:spcAft>
              <a:defRPr sz="1600">
                <a:solidFill>
                  <a:schemeClr val="tx1"/>
                </a:solidFill>
                <a:latin typeface="Arial" charset="0"/>
              </a:defRPr>
            </a:lvl9pPr>
          </a:lstStyle>
          <a:p>
            <a:pPr defTabSz="914400" eaLnBrk="1" hangingPunct="1">
              <a:spcBef>
                <a:spcPct val="50000"/>
              </a:spcBef>
            </a:pPr>
            <a:r>
              <a:rPr lang="en-US" sz="2400" dirty="0">
                <a:solidFill>
                  <a:schemeClr val="bg1"/>
                </a:solidFill>
              </a:rPr>
              <a:t>Program Theory</a:t>
            </a:r>
          </a:p>
        </p:txBody>
      </p:sp>
      <p:sp>
        <p:nvSpPr>
          <p:cNvPr id="20" name="Rectangle 19"/>
          <p:cNvSpPr/>
          <p:nvPr/>
        </p:nvSpPr>
        <p:spPr>
          <a:xfrm>
            <a:off x="296335" y="3534603"/>
            <a:ext cx="6858000" cy="2000548"/>
          </a:xfrm>
          <a:prstGeom prst="rect">
            <a:avLst/>
          </a:prstGeom>
        </p:spPr>
        <p:txBody>
          <a:bodyPr wrap="square">
            <a:spAutoFit/>
          </a:bodyPr>
          <a:lstStyle/>
          <a:p>
            <a:pPr marL="429768" lvl="1" indent="-274320" defTabSz="457200">
              <a:spcBef>
                <a:spcPts val="24"/>
              </a:spcBef>
              <a:buClr>
                <a:srgbClr val="8CC646"/>
              </a:buClr>
            </a:pPr>
            <a:r>
              <a:rPr lang="en-US" sz="2400" dirty="0" smtClean="0">
                <a:solidFill>
                  <a:srgbClr val="2AA9E0"/>
                </a:solidFill>
              </a:rPr>
              <a:t>Evaluation Questions</a:t>
            </a:r>
          </a:p>
          <a:p>
            <a:pPr marL="429768" lvl="1" indent="-274320" defTabSz="457200">
              <a:spcBef>
                <a:spcPts val="24"/>
              </a:spcBef>
              <a:buClr>
                <a:srgbClr val="8CC646"/>
              </a:buClr>
              <a:buFont typeface="Wingdings" charset="2"/>
              <a:buChar char="§"/>
            </a:pPr>
            <a:r>
              <a:rPr lang="en-US" sz="2000" dirty="0" smtClean="0">
                <a:solidFill>
                  <a:srgbClr val="262262"/>
                </a:solidFill>
              </a:rPr>
              <a:t>What is the market situation? Has it changed?</a:t>
            </a:r>
          </a:p>
          <a:p>
            <a:pPr marL="429768" lvl="1" indent="-274320" defTabSz="457200">
              <a:spcBef>
                <a:spcPts val="24"/>
              </a:spcBef>
              <a:buClr>
                <a:srgbClr val="8CC646"/>
              </a:buClr>
              <a:buFont typeface="Wingdings" charset="2"/>
              <a:buChar char="§"/>
            </a:pPr>
            <a:r>
              <a:rPr lang="en-US" sz="2000" dirty="0" smtClean="0">
                <a:solidFill>
                  <a:srgbClr val="262262"/>
                </a:solidFill>
              </a:rPr>
              <a:t>What is market progress (per agreed upon indicators)?</a:t>
            </a:r>
          </a:p>
          <a:p>
            <a:pPr marL="429768" lvl="1" indent="-274320" defTabSz="457200">
              <a:spcBef>
                <a:spcPts val="24"/>
              </a:spcBef>
              <a:buClr>
                <a:srgbClr val="8CC646"/>
              </a:buClr>
              <a:buFont typeface="Wingdings" charset="2"/>
              <a:buChar char="§"/>
            </a:pPr>
            <a:r>
              <a:rPr lang="en-US" sz="2000" dirty="0" smtClean="0">
                <a:solidFill>
                  <a:srgbClr val="262262"/>
                </a:solidFill>
              </a:rPr>
              <a:t>If progress lags expectations, why?</a:t>
            </a:r>
          </a:p>
          <a:p>
            <a:pPr marL="429768" lvl="1" indent="-274320" defTabSz="457200">
              <a:spcBef>
                <a:spcPts val="24"/>
              </a:spcBef>
              <a:buClr>
                <a:srgbClr val="8CC646"/>
              </a:buClr>
              <a:buFont typeface="Wingdings" charset="2"/>
              <a:buChar char="§"/>
            </a:pPr>
            <a:r>
              <a:rPr lang="en-US" sz="2000" dirty="0" smtClean="0">
                <a:solidFill>
                  <a:srgbClr val="262262"/>
                </a:solidFill>
              </a:rPr>
              <a:t>Is the theory valid?</a:t>
            </a:r>
          </a:p>
          <a:p>
            <a:pPr marL="429768" lvl="1" indent="-274320" defTabSz="457200">
              <a:spcBef>
                <a:spcPts val="24"/>
              </a:spcBef>
              <a:buClr>
                <a:srgbClr val="8CC646"/>
              </a:buClr>
              <a:buFont typeface="Wingdings" charset="2"/>
              <a:buChar char="§"/>
            </a:pPr>
            <a:r>
              <a:rPr lang="en-US" sz="2000" dirty="0" smtClean="0">
                <a:solidFill>
                  <a:srgbClr val="262262"/>
                </a:solidFill>
              </a:rPr>
              <a:t>If not, why not?  (Insights for how to adapt)</a:t>
            </a:r>
          </a:p>
        </p:txBody>
      </p:sp>
    </p:spTree>
    <p:extLst>
      <p:ext uri="{BB962C8B-B14F-4D97-AF65-F5344CB8AC3E}">
        <p14:creationId xmlns:p14="http://schemas.microsoft.com/office/powerpoint/2010/main" val="3442826705"/>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p:cNvSpPr>
          <p:nvPr>
            <p:ph type="title"/>
          </p:nvPr>
        </p:nvSpPr>
        <p:spPr/>
        <p:txBody>
          <a:bodyPr/>
          <a:lstStyle/>
          <a:p>
            <a:r>
              <a:rPr lang="en-US" dirty="0" smtClean="0">
                <a:latin typeface="Arial" charset="0"/>
                <a:ea typeface="ＭＳ Ｐゴシック" pitchFamily="1" charset="-128"/>
                <a:cs typeface="Arial" charset="0"/>
              </a:rPr>
              <a:t>MT vs. Utility Program Evaluation</a:t>
            </a:r>
          </a:p>
        </p:txBody>
      </p:sp>
      <p:graphicFrame>
        <p:nvGraphicFramePr>
          <p:cNvPr id="157778" name="Group 82"/>
          <p:cNvGraphicFramePr>
            <a:graphicFrameLocks noGrp="1"/>
          </p:cNvGraphicFramePr>
          <p:nvPr>
            <p:ph type="tbl" idx="1"/>
          </p:nvPr>
        </p:nvGraphicFramePr>
        <p:xfrm>
          <a:off x="457200" y="1219200"/>
          <a:ext cx="8458200" cy="5011293"/>
        </p:xfrm>
        <a:graphic>
          <a:graphicData uri="http://schemas.openxmlformats.org/drawingml/2006/table">
            <a:tbl>
              <a:tblPr/>
              <a:tblGrid>
                <a:gridCol w="1908175"/>
                <a:gridCol w="2862263"/>
                <a:gridCol w="3687762"/>
              </a:tblGrid>
              <a:tr h="533400">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ea typeface="ＭＳ Ｐゴシック" pitchFamily="1" charset="-128"/>
                          <a:cs typeface="Arial" charset="0"/>
                        </a:rPr>
                        <a:t>Utility Program</a:t>
                      </a:r>
                      <a:endParaRPr kumimoji="0" lang="en-US" sz="2400" b="0"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ea typeface="ＭＳ Ｐゴシック" pitchFamily="1" charset="-128"/>
                          <a:cs typeface="Arial" charset="0"/>
                        </a:rPr>
                        <a:t>MT Initiative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9125">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ea typeface="ＭＳ Ｐゴシック" pitchFamily="1" charset="-128"/>
                          <a:cs typeface="Arial" charset="0"/>
                        </a:rPr>
                        <a:t>Approach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Save energy via customer participation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Save energy by mobilizing widespread market adoption</a:t>
                      </a:r>
                      <a:endParaRPr kumimoji="0" lang="en-US" sz="2400" b="0"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ea typeface="ＭＳ Ｐゴシック" pitchFamily="1" charset="-128"/>
                          <a:cs typeface="Arial" charset="0"/>
                        </a:rPr>
                        <a:t>End-User Characteristics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Participants/ enrollees are known &amp; recruited directly</a:t>
                      </a:r>
                      <a:endParaRPr kumimoji="0" lang="en-US" sz="2400" b="0"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Adopters are not known (aside from early partners/ demonstrations)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ea typeface="ＭＳ Ｐゴシック" pitchFamily="1" charset="-128"/>
                          <a:cs typeface="Arial" charset="0"/>
                        </a:rPr>
                        <a:t>Savings Estimation</a:t>
                      </a:r>
                    </a:p>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Summation of site-by-site savings</a:t>
                      </a:r>
                      <a:endParaRPr kumimoji="0" lang="en-US" sz="2400" b="0"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“Deemed”/ average savings value must be calculated in order to project savings to market</a:t>
                      </a:r>
                      <a:endParaRPr kumimoji="0" lang="en-US" sz="2400" b="0"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800" b="1" i="0" u="none" strike="noStrike" cap="none" normalizeH="0" baseline="0" smtClean="0">
                          <a:ln>
                            <a:noFill/>
                          </a:ln>
                          <a:solidFill>
                            <a:schemeClr val="tx1"/>
                          </a:solidFill>
                          <a:effectLst/>
                          <a:latin typeface="Arial" charset="0"/>
                          <a:ea typeface="ＭＳ Ｐゴシック" pitchFamily="1" charset="-128"/>
                          <a:cs typeface="Arial" charset="0"/>
                        </a:rPr>
                        <a:t>Implications</a:t>
                      </a:r>
                      <a:endParaRPr kumimoji="0" lang="en-US" sz="2400" b="0" i="0" u="none" strike="noStrike" cap="none" normalizeH="0" baseline="0" smtClean="0">
                        <a:ln>
                          <a:noFill/>
                        </a:ln>
                        <a:solidFill>
                          <a:schemeClr val="tx1"/>
                        </a:solidFill>
                        <a:effectLst/>
                        <a:latin typeface="Arial" charset="0"/>
                        <a:ea typeface="ＭＳ Ｐゴシック" pitchFamily="1" charset="-128"/>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ea typeface="ＭＳ Ｐゴシック" pitchFamily="1" charset="-128"/>
                          <a:cs typeface="Arial" charset="0"/>
                        </a:rPr>
                        <a:t>All savings based on verifiable results</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ea typeface="ＭＳ Ｐゴシック" pitchFamily="1" charset="-128"/>
                          <a:cs typeface="Arial" charset="0"/>
                        </a:rPr>
                        <a:t>Success of program judged on short-term results, and easily determined.  </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ea typeface="ＭＳ Ｐゴシック" pitchFamily="1" charset="-128"/>
                          <a:cs typeface="Arial" charset="0"/>
                        </a:rPr>
                        <a:t>No logic model needed</a:t>
                      </a:r>
                      <a:endParaRPr kumimoji="0" lang="en-US" sz="24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ea typeface="ＭＳ Ｐゴシック" pitchFamily="1" charset="-128"/>
                          <a:cs typeface="Arial" charset="0"/>
                        </a:rPr>
                        <a:t>Savings based on market projections using accepted &amp; replicable techniques</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ea typeface="ＭＳ Ｐゴシック" pitchFamily="1" charset="-128"/>
                          <a:cs typeface="Arial" charset="0"/>
                        </a:rPr>
                        <a:t>Success of initiative based on long-term outcomes.</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dirty="0" smtClean="0">
                          <a:ln>
                            <a:noFill/>
                          </a:ln>
                          <a:solidFill>
                            <a:schemeClr val="tx1"/>
                          </a:solidFill>
                          <a:effectLst/>
                          <a:latin typeface="Arial" charset="0"/>
                          <a:ea typeface="ＭＳ Ｐゴシック" pitchFamily="1" charset="-128"/>
                          <a:cs typeface="Arial" charset="0"/>
                        </a:rPr>
                        <a:t>Theory of change with specific market progress indicators required to validate progress</a:t>
                      </a:r>
                      <a:endParaRPr kumimoji="0" lang="en-US" sz="2400" b="0" i="0" u="none" strike="noStrike" cap="none" normalizeH="0" baseline="0" dirty="0" smtClean="0">
                        <a:ln>
                          <a:noFill/>
                        </a:ln>
                        <a:solidFill>
                          <a:schemeClr val="tx1"/>
                        </a:solidFill>
                        <a:effectLst/>
                        <a:latin typeface="Arial" charset="0"/>
                        <a:ea typeface="ＭＳ Ｐゴシック" pitchFamily="1"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395314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67133" y="5985934"/>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36" name="Rectangle 4"/>
          <p:cNvSpPr>
            <a:spLocks noGrp="1"/>
          </p:cNvSpPr>
          <p:nvPr>
            <p:ph type="title"/>
          </p:nvPr>
        </p:nvSpPr>
        <p:spPr/>
        <p:txBody>
          <a:bodyPr>
            <a:normAutofit fontScale="90000"/>
          </a:bodyPr>
          <a:lstStyle/>
          <a:p>
            <a:r>
              <a:rPr lang="en-US"/>
              <a:t>Evaluability Depends on Initiative Design</a:t>
            </a:r>
          </a:p>
        </p:txBody>
      </p:sp>
      <p:graphicFrame>
        <p:nvGraphicFramePr>
          <p:cNvPr id="146638" name="Group 206"/>
          <p:cNvGraphicFramePr>
            <a:graphicFrameLocks noGrp="1"/>
          </p:cNvGraphicFramePr>
          <p:nvPr>
            <p:ph type="tbl" idx="1"/>
            <p:extLst>
              <p:ext uri="{D42A27DB-BD31-4B8C-83A1-F6EECF244321}">
                <p14:modId xmlns:p14="http://schemas.microsoft.com/office/powerpoint/2010/main" val="289727081"/>
              </p:ext>
            </p:extLst>
          </p:nvPr>
        </p:nvGraphicFramePr>
        <p:xfrm>
          <a:off x="152400" y="948267"/>
          <a:ext cx="8839200" cy="5663184"/>
        </p:xfrm>
        <a:graphic>
          <a:graphicData uri="http://schemas.openxmlformats.org/drawingml/2006/table">
            <a:tbl>
              <a:tblPr/>
              <a:tblGrid>
                <a:gridCol w="2374900"/>
                <a:gridCol w="4089400"/>
                <a:gridCol w="2374900"/>
              </a:tblGrid>
              <a:tr h="222250">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ea typeface="ＭＳ Ｐゴシック" pitchFamily="1" charset="-128"/>
                          <a:cs typeface="Arial" charset="0"/>
                        </a:rPr>
                        <a:t>Design Requirement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pitchFamily="1" charset="-128"/>
                          <a:cs typeface="Arial" charset="0"/>
                        </a:rPr>
                        <a:t>Why?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pitchFamily="1" charset="-128"/>
                          <a:cs typeface="Arial"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1" i="0" u="none" strike="noStrike" cap="none" normalizeH="0" baseline="0" smtClean="0">
                          <a:ln>
                            <a:noFill/>
                          </a:ln>
                          <a:solidFill>
                            <a:schemeClr val="tx1"/>
                          </a:solidFill>
                          <a:effectLst/>
                          <a:latin typeface="Arial" charset="0"/>
                          <a:ea typeface="ＭＳ Ｐゴシック" pitchFamily="1" charset="-128"/>
                          <a:cs typeface="Arial" charset="0"/>
                        </a:rPr>
                        <a:t>MT Theory (a.k.a., program theory, logic model)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Arial" charset="0"/>
                        </a:rPr>
                        <a:t>Initiative Roadmap; plausible theory of market mobilization &amp; causality; clear articulation of interventions &amp; outcomes</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Arial" charset="0"/>
                        </a:rPr>
                        <a:t>Blueprint for Cost Effectiveness Model &amp; Evaluation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Arial" charset="0"/>
                        </a:rPr>
                        <a:t>Ductless Heat Pumps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1" i="0" u="none" strike="noStrike" cap="none" normalizeH="0" baseline="0" smtClean="0">
                          <a:ln>
                            <a:noFill/>
                          </a:ln>
                          <a:solidFill>
                            <a:schemeClr val="tx1"/>
                          </a:solidFill>
                          <a:effectLst/>
                          <a:latin typeface="Arial" charset="0"/>
                          <a:ea typeface="ＭＳ Ｐゴシック" pitchFamily="1" charset="-128"/>
                          <a:cs typeface="Arial" charset="0"/>
                        </a:rPr>
                        <a:t>Standard “Unit” Definition: Precisely What Is Being Adopted?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Required for “scalability” and “transferability”</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Impossible to evaluate penetration without</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Mandatory to determine associated savings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BOC, Compressed Air Challenge; ES Homes; CEI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1" i="0" u="none" strike="noStrike" cap="none" normalizeH="0" baseline="0" smtClean="0">
                          <a:ln>
                            <a:noFill/>
                          </a:ln>
                          <a:solidFill>
                            <a:schemeClr val="tx1"/>
                          </a:solidFill>
                          <a:effectLst/>
                          <a:latin typeface="Arial" charset="0"/>
                          <a:ea typeface="ＭＳ Ｐゴシック" pitchFamily="1" charset="-128"/>
                          <a:cs typeface="Arial" charset="0"/>
                        </a:rPr>
                        <a:t>Defined Target Market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To determine market potential and penetration (denominator)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Hospitals/systems with at least X beds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1" i="0" u="none" strike="noStrike" cap="none" normalizeH="0" baseline="0" smtClean="0">
                          <a:ln>
                            <a:noFill/>
                          </a:ln>
                          <a:solidFill>
                            <a:schemeClr val="tx1"/>
                          </a:solidFill>
                          <a:effectLst/>
                          <a:latin typeface="Arial" charset="0"/>
                          <a:ea typeface="ＭＳ Ｐゴシック" pitchFamily="1" charset="-128"/>
                          <a:cs typeface="Arial" charset="0"/>
                        </a:rPr>
                        <a:t>Documented Interventions; Participant Contact Info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Documents value delivery</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Identifies relevant interviewees for evaluation of outcomes</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Helps establish causality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Arial" charset="0"/>
                        </a:rPr>
                        <a:t>Energy Star NW Homes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1" i="0" u="none" strike="noStrike" cap="none" normalizeH="0" baseline="0" smtClean="0">
                          <a:ln>
                            <a:noFill/>
                          </a:ln>
                          <a:solidFill>
                            <a:schemeClr val="tx1"/>
                          </a:solidFill>
                          <a:effectLst/>
                          <a:latin typeface="Arial" charset="0"/>
                          <a:ea typeface="ＭＳ Ｐゴシック" pitchFamily="1" charset="-128"/>
                          <a:cs typeface="Arial" charset="0"/>
                        </a:rPr>
                        <a:t>Partner Data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Readily available to partner; least expensive data source of results</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We know that end-user measurement leads to persistence/sustained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Arial" charset="0"/>
                        </a:rPr>
                        <a:t>Residential Building Stock Assessment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1" i="0" u="none" strike="noStrike" cap="none" normalizeH="0" baseline="0" smtClean="0">
                          <a:ln>
                            <a:noFill/>
                          </a:ln>
                          <a:solidFill>
                            <a:schemeClr val="tx1"/>
                          </a:solidFill>
                          <a:effectLst/>
                          <a:latin typeface="Arial" charset="0"/>
                          <a:ea typeface="ＭＳ Ｐゴシック" pitchFamily="1" charset="-128"/>
                          <a:cs typeface="Arial" charset="0"/>
                        </a:rPr>
                        <a:t>A “Mark” (e.g., Certification, Standard, Label, Brand)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Arial" charset="0"/>
                        </a:rPr>
                        <a:t>Readily identifies standard practice or technology.</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Arial" charset="0"/>
                        </a:rPr>
                        <a:t>Substantiates causality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Arial" charset="0"/>
                        </a:rPr>
                        <a:t>BOC; ENERGY STAR; LEED; ISO; CEI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02815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MORNING SESSION</a:t>
            </a:r>
            <a:endParaRPr lang="en-US" sz="1800" dirty="0"/>
          </a:p>
        </p:txBody>
      </p:sp>
      <p:sp>
        <p:nvSpPr>
          <p:cNvPr id="3" name="Text Placeholder 2"/>
          <p:cNvSpPr>
            <a:spLocks noGrp="1"/>
          </p:cNvSpPr>
          <p:nvPr>
            <p:ph type="body" sz="quarter" idx="10"/>
          </p:nvPr>
        </p:nvSpPr>
        <p:spPr/>
        <p:txBody>
          <a:bodyPr/>
          <a:lstStyle/>
          <a:p>
            <a:r>
              <a:rPr dirty="0" smtClean="0"/>
              <a:t>Value Metrics Project</a:t>
            </a:r>
            <a:endParaRPr lang="en-US" dirty="0"/>
          </a:p>
        </p:txBody>
      </p:sp>
    </p:spTree>
    <p:extLst>
      <p:ext uri="{BB962C8B-B14F-4D97-AF65-F5344CB8AC3E}">
        <p14:creationId xmlns:p14="http://schemas.microsoft.com/office/powerpoint/2010/main" val="2710497847"/>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Goal: Improved Value Measurement Approach</a:t>
            </a:r>
          </a:p>
        </p:txBody>
      </p:sp>
      <p:sp>
        <p:nvSpPr>
          <p:cNvPr id="4" name="Text Placeholder 3"/>
          <p:cNvSpPr>
            <a:spLocks noGrp="1"/>
          </p:cNvSpPr>
          <p:nvPr>
            <p:ph type="body" sz="quarter" idx="10"/>
          </p:nvPr>
        </p:nvSpPr>
        <p:spPr/>
        <p:txBody>
          <a:bodyPr>
            <a:normAutofit fontScale="92500" lnSpcReduction="10000"/>
          </a:bodyPr>
          <a:lstStyle/>
          <a:p>
            <a:r>
              <a:rPr lang="en-US" sz="2000" dirty="0" smtClean="0"/>
              <a:t>Problem Statement</a:t>
            </a:r>
          </a:p>
          <a:p>
            <a:pPr marL="155448" lvl="1" indent="0">
              <a:spcAft>
                <a:spcPts val="600"/>
              </a:spcAft>
              <a:buNone/>
            </a:pPr>
            <a:r>
              <a:rPr lang="en-US" sz="1900" dirty="0"/>
              <a:t>NEEA’s primary measure of value, Net Market Effects (NME), does not adequately capture its impact on the region</a:t>
            </a:r>
            <a:endParaRPr lang="en-US" sz="1900" dirty="0" smtClean="0"/>
          </a:p>
          <a:p>
            <a:r>
              <a:rPr lang="en-US" sz="2000" dirty="0" smtClean="0"/>
              <a:t>Key Questions</a:t>
            </a:r>
          </a:p>
          <a:p>
            <a:pPr lvl="1"/>
            <a:r>
              <a:rPr lang="en-US" sz="1900" dirty="0"/>
              <a:t>How should NEEA define and measure the value contributed by its work</a:t>
            </a:r>
            <a:r>
              <a:rPr lang="en-US" sz="1900" dirty="0" smtClean="0"/>
              <a:t>?</a:t>
            </a:r>
          </a:p>
          <a:p>
            <a:pPr lvl="1">
              <a:spcAft>
                <a:spcPts val="600"/>
              </a:spcAft>
            </a:pPr>
            <a:r>
              <a:rPr lang="en-US" sz="1900" dirty="0"/>
              <a:t>What metrics best reflect NEEA’s contribution and are most useful to its stakeholders</a:t>
            </a:r>
            <a:r>
              <a:rPr lang="en-US" sz="1900" dirty="0" smtClean="0"/>
              <a:t>?</a:t>
            </a:r>
          </a:p>
          <a:p>
            <a:r>
              <a:rPr lang="en-US" sz="2000" dirty="0" smtClean="0"/>
              <a:t>Goals</a:t>
            </a:r>
          </a:p>
          <a:p>
            <a:pPr lvl="1"/>
            <a:r>
              <a:rPr lang="en-US" sz="1900" dirty="0" smtClean="0"/>
              <a:t>Top-level metrics that better reflect NEEA’s impact on regional energy efficiency</a:t>
            </a:r>
          </a:p>
          <a:p>
            <a:pPr lvl="1"/>
            <a:r>
              <a:rPr lang="en-US" sz="1900" dirty="0" smtClean="0"/>
              <a:t>Metrics that are understood, supported by and useful to stakeholders</a:t>
            </a:r>
          </a:p>
          <a:p>
            <a:pPr lvl="1"/>
            <a:r>
              <a:rPr lang="en-US" sz="1900" dirty="0" smtClean="0"/>
              <a:t>Internal management scorecard that helps track performance toward long-term value creation</a:t>
            </a:r>
            <a:endParaRPr lang="en-US" sz="1900" dirty="0"/>
          </a:p>
        </p:txBody>
      </p:sp>
      <p:pic>
        <p:nvPicPr>
          <p:cNvPr id="6" name="Picture 4" descr="http://t2.gstatic.com/images?q=tbn:ANd9GcSVSj2bQksrx3yP8ZQFXHXhV3P_BicoiWy2-pt4kKPmnFBzGbQB"/>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l="8000" t="2562" r="6000" b="2562"/>
          <a:stretch>
            <a:fillRect/>
          </a:stretch>
        </p:blipFill>
        <p:spPr bwMode="auto">
          <a:xfrm>
            <a:off x="888874" y="1698252"/>
            <a:ext cx="2192867" cy="3776601"/>
          </a:xfrm>
          <a:prstGeom prst="rect">
            <a:avLst/>
          </a:prstGeom>
          <a:noFill/>
          <a:effectLst>
            <a:outerShdw blurRad="127000" dir="270000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141243"/>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967133" y="5985934"/>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fontScale="90000"/>
          </a:bodyPr>
          <a:lstStyle/>
          <a:p>
            <a:r>
              <a:rPr lang="en-US" dirty="0" smtClean="0"/>
              <a:t>What’s the matter with Net Market Effects?</a:t>
            </a:r>
            <a:endParaRPr lang="en-US" dirty="0"/>
          </a:p>
        </p:txBody>
      </p:sp>
      <p:sp>
        <p:nvSpPr>
          <p:cNvPr id="6" name="Rectangle 4"/>
          <p:cNvSpPr>
            <a:spLocks noChangeArrowheads="1"/>
          </p:cNvSpPr>
          <p:nvPr>
            <p:custDataLst>
              <p:tags r:id="rId2"/>
            </p:custDataLst>
          </p:nvPr>
        </p:nvSpPr>
        <p:spPr bwMode="auto">
          <a:xfrm>
            <a:off x="3302000" y="1027113"/>
            <a:ext cx="5473700" cy="5237162"/>
          </a:xfrm>
          <a:prstGeom prst="rect">
            <a:avLst/>
          </a:prstGeom>
          <a:solidFill>
            <a:schemeClr val="bg2"/>
          </a:solidFill>
          <a:ln w="9525">
            <a:solidFill>
              <a:schemeClr val="tx1"/>
            </a:solidFill>
            <a:miter lim="800000"/>
            <a:headEnd/>
            <a:tailEnd/>
          </a:ln>
          <a:effectLst/>
        </p:spPr>
        <p:txBody>
          <a:bodyPr wrap="none" anchor="ctr"/>
          <a:lstStyle/>
          <a:p>
            <a:endParaRPr lang="en-US"/>
          </a:p>
        </p:txBody>
      </p:sp>
      <p:sp>
        <p:nvSpPr>
          <p:cNvPr id="7" name="Rectangle 5"/>
          <p:cNvSpPr>
            <a:spLocks noChangeArrowheads="1"/>
          </p:cNvSpPr>
          <p:nvPr>
            <p:custDataLst>
              <p:tags r:id="rId3"/>
            </p:custDataLst>
          </p:nvPr>
        </p:nvSpPr>
        <p:spPr bwMode="auto">
          <a:xfrm>
            <a:off x="166688" y="1038225"/>
            <a:ext cx="3027362" cy="5237163"/>
          </a:xfrm>
          <a:prstGeom prst="rect">
            <a:avLst/>
          </a:prstGeom>
          <a:noFill/>
          <a:ln w="9525">
            <a:solidFill>
              <a:schemeClr val="tx1"/>
            </a:solidFill>
            <a:miter lim="800000"/>
            <a:headEnd/>
            <a:tailEnd/>
          </a:ln>
          <a:effectLst/>
        </p:spPr>
        <p:txBody>
          <a:bodyPr wrap="none" anchor="ctr"/>
          <a:lstStyle/>
          <a:p>
            <a:endParaRPr lang="en-US"/>
          </a:p>
        </p:txBody>
      </p:sp>
      <p:sp>
        <p:nvSpPr>
          <p:cNvPr id="8" name="Line 84"/>
          <p:cNvSpPr>
            <a:spLocks noChangeShapeType="1"/>
          </p:cNvSpPr>
          <p:nvPr>
            <p:custDataLst>
              <p:tags r:id="rId4"/>
            </p:custDataLst>
          </p:nvPr>
        </p:nvSpPr>
        <p:spPr bwMode="auto">
          <a:xfrm>
            <a:off x="2201863" y="3859213"/>
            <a:ext cx="190500" cy="0"/>
          </a:xfrm>
          <a:prstGeom prst="line">
            <a:avLst/>
          </a:prstGeom>
          <a:noFill/>
          <a:ln w="31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83"/>
          <p:cNvSpPr>
            <a:spLocks noChangeShapeType="1"/>
          </p:cNvSpPr>
          <p:nvPr>
            <p:custDataLst>
              <p:tags r:id="rId5"/>
            </p:custDataLst>
          </p:nvPr>
        </p:nvSpPr>
        <p:spPr bwMode="auto">
          <a:xfrm>
            <a:off x="1544638" y="3059113"/>
            <a:ext cx="190500" cy="0"/>
          </a:xfrm>
          <a:prstGeom prst="line">
            <a:avLst/>
          </a:prstGeom>
          <a:noFill/>
          <a:ln w="31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82"/>
          <p:cNvSpPr>
            <a:spLocks noChangeShapeType="1"/>
          </p:cNvSpPr>
          <p:nvPr>
            <p:custDataLst>
              <p:tags r:id="rId6"/>
            </p:custDataLst>
          </p:nvPr>
        </p:nvSpPr>
        <p:spPr bwMode="auto">
          <a:xfrm>
            <a:off x="877888" y="2659063"/>
            <a:ext cx="190500" cy="0"/>
          </a:xfrm>
          <a:prstGeom prst="line">
            <a:avLst/>
          </a:prstGeom>
          <a:noFill/>
          <a:ln w="31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1" name="Object 10"/>
          <p:cNvGraphicFramePr>
            <a:graphicFrameLocks/>
          </p:cNvGraphicFramePr>
          <p:nvPr>
            <p:custDataLst>
              <p:tags r:id="rId7"/>
            </p:custDataLst>
          </p:nvPr>
        </p:nvGraphicFramePr>
        <p:xfrm>
          <a:off x="220663" y="2563813"/>
          <a:ext cx="2846387" cy="2638425"/>
        </p:xfrm>
        <a:graphic>
          <a:graphicData uri="http://schemas.openxmlformats.org/presentationml/2006/ole">
            <mc:AlternateContent xmlns:mc="http://schemas.openxmlformats.org/markup-compatibility/2006">
              <mc:Choice xmlns:v="urn:schemas-microsoft-com:vml" Requires="v">
                <p:oleObj spid="_x0000_s2078" name="Chart" r:id="rId29" imgW="1803400" imgH="1676400" progId="MSGraph.Chart.8">
                  <p:embed followColorScheme="full"/>
                </p:oleObj>
              </mc:Choice>
              <mc:Fallback>
                <p:oleObj name="Chart" r:id="rId29" imgW="1803400" imgH="1676400" progId="MSGraph.Chart.8">
                  <p:embed followColorScheme="full"/>
                  <p:pic>
                    <p:nvPicPr>
                      <p:cNvPr id="0" name="Picture 25"/>
                      <p:cNvPicPr>
                        <a:picLocks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20663" y="2563813"/>
                        <a:ext cx="2846387" cy="26384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Rectangle 11"/>
          <p:cNvSpPr>
            <a:spLocks noChangeArrowheads="1"/>
          </p:cNvSpPr>
          <p:nvPr>
            <p:custDataLst>
              <p:tags r:id="rId8"/>
            </p:custDataLst>
          </p:nvPr>
        </p:nvSpPr>
        <p:spPr bwMode="auto">
          <a:xfrm>
            <a:off x="2392363" y="5151438"/>
            <a:ext cx="479425"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895350">
              <a:buClr>
                <a:schemeClr val="tx2"/>
              </a:buClr>
            </a:pPr>
            <a:r>
              <a:rPr lang="en-US" sz="1200">
                <a:cs typeface="Arial" charset="0"/>
              </a:rPr>
              <a:t>Net Market Effects</a:t>
            </a:r>
          </a:p>
        </p:txBody>
      </p:sp>
      <p:sp>
        <p:nvSpPr>
          <p:cNvPr id="13" name="Rectangle 12"/>
          <p:cNvSpPr>
            <a:spLocks noChangeArrowheads="1"/>
          </p:cNvSpPr>
          <p:nvPr>
            <p:custDataLst>
              <p:tags r:id="rId9"/>
            </p:custDataLst>
          </p:nvPr>
        </p:nvSpPr>
        <p:spPr bwMode="auto">
          <a:xfrm>
            <a:off x="1735138" y="5151438"/>
            <a:ext cx="55245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895350">
              <a:buClr>
                <a:schemeClr val="tx2"/>
              </a:buClr>
            </a:pPr>
            <a:r>
              <a:rPr lang="en-US" sz="1200">
                <a:cs typeface="Arial" charset="0"/>
              </a:rPr>
              <a:t>Utilities Savings</a:t>
            </a:r>
          </a:p>
        </p:txBody>
      </p:sp>
      <p:sp>
        <p:nvSpPr>
          <p:cNvPr id="14" name="Rectangle 13"/>
          <p:cNvSpPr>
            <a:spLocks noChangeArrowheads="1"/>
          </p:cNvSpPr>
          <p:nvPr>
            <p:custDataLst>
              <p:tags r:id="rId10"/>
            </p:custDataLst>
          </p:nvPr>
        </p:nvSpPr>
        <p:spPr bwMode="auto">
          <a:xfrm>
            <a:off x="1068388" y="5151438"/>
            <a:ext cx="59372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895350">
              <a:buClr>
                <a:schemeClr val="tx2"/>
              </a:buClr>
            </a:pPr>
            <a:r>
              <a:rPr lang="en-US" sz="1200">
                <a:cs typeface="Arial" charset="0"/>
              </a:rPr>
              <a:t>Baseline Savings</a:t>
            </a:r>
          </a:p>
        </p:txBody>
      </p:sp>
      <p:sp>
        <p:nvSpPr>
          <p:cNvPr id="15" name="Rectangle 14"/>
          <p:cNvSpPr>
            <a:spLocks noChangeArrowheads="1"/>
          </p:cNvSpPr>
          <p:nvPr>
            <p:custDataLst>
              <p:tags r:id="rId11"/>
            </p:custDataLst>
          </p:nvPr>
        </p:nvSpPr>
        <p:spPr bwMode="auto">
          <a:xfrm>
            <a:off x="411163" y="5151438"/>
            <a:ext cx="609600"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895350">
              <a:buClr>
                <a:schemeClr val="tx2"/>
              </a:buClr>
            </a:pPr>
            <a:r>
              <a:rPr lang="en-US" sz="1200">
                <a:cs typeface="Arial" charset="0"/>
              </a:rPr>
              <a:t>Total Regional Savings</a:t>
            </a:r>
          </a:p>
        </p:txBody>
      </p:sp>
      <p:sp>
        <p:nvSpPr>
          <p:cNvPr id="16" name="Rectangle 15"/>
          <p:cNvSpPr>
            <a:spLocks noChangeArrowheads="1"/>
          </p:cNvSpPr>
          <p:nvPr>
            <p:custDataLst>
              <p:tags r:id="rId12"/>
            </p:custDataLst>
          </p:nvPr>
        </p:nvSpPr>
        <p:spPr bwMode="auto">
          <a:xfrm>
            <a:off x="3486150" y="4630738"/>
            <a:ext cx="1519237" cy="688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a:t>Attribution</a:t>
            </a:r>
          </a:p>
        </p:txBody>
      </p:sp>
      <p:sp>
        <p:nvSpPr>
          <p:cNvPr id="19" name="Rectangle 19"/>
          <p:cNvSpPr>
            <a:spLocks noChangeArrowheads="1"/>
          </p:cNvSpPr>
          <p:nvPr>
            <p:custDataLst>
              <p:tags r:id="rId13"/>
            </p:custDataLst>
          </p:nvPr>
        </p:nvSpPr>
        <p:spPr bwMode="auto">
          <a:xfrm>
            <a:off x="371475" y="2087563"/>
            <a:ext cx="25796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Clr>
                <a:schemeClr val="tx2"/>
              </a:buClr>
            </a:pPr>
            <a:r>
              <a:rPr lang="en-US" sz="1200" b="1" dirty="0"/>
              <a:t>Measuring Net Market Effects</a:t>
            </a:r>
          </a:p>
          <a:p>
            <a:pPr defTabSz="895350">
              <a:buClr>
                <a:schemeClr val="tx2"/>
              </a:buClr>
            </a:pPr>
            <a:r>
              <a:rPr lang="en-US" sz="1200" dirty="0" err="1"/>
              <a:t>aMW</a:t>
            </a:r>
            <a:endParaRPr lang="en-US" sz="1200" dirty="0"/>
          </a:p>
        </p:txBody>
      </p:sp>
      <p:sp>
        <p:nvSpPr>
          <p:cNvPr id="20" name="Line 20"/>
          <p:cNvSpPr>
            <a:spLocks noChangeShapeType="1"/>
          </p:cNvSpPr>
          <p:nvPr>
            <p:custDataLst>
              <p:tags r:id="rId14"/>
            </p:custDataLst>
          </p:nvPr>
        </p:nvSpPr>
        <p:spPr bwMode="auto">
          <a:xfrm>
            <a:off x="355600" y="2532063"/>
            <a:ext cx="2625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21"/>
          <p:cNvSpPr>
            <a:spLocks noChangeShapeType="1"/>
          </p:cNvSpPr>
          <p:nvPr>
            <p:custDataLst>
              <p:tags r:id="rId15"/>
            </p:custDataLst>
          </p:nvPr>
        </p:nvSpPr>
        <p:spPr bwMode="auto">
          <a:xfrm>
            <a:off x="5153025" y="1819275"/>
            <a:ext cx="34210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Oval 24"/>
          <p:cNvSpPr>
            <a:spLocks noChangeArrowheads="1"/>
          </p:cNvSpPr>
          <p:nvPr>
            <p:custDataLst>
              <p:tags r:id="rId16"/>
            </p:custDataLst>
          </p:nvPr>
        </p:nvSpPr>
        <p:spPr bwMode="auto">
          <a:xfrm>
            <a:off x="3367087" y="4524375"/>
            <a:ext cx="261938" cy="261938"/>
          </a:xfrm>
          <a:prstGeom prst="ellipse">
            <a:avLst/>
          </a:prstGeom>
          <a:solidFill>
            <a:srgbClr val="00296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solidFill>
                  <a:schemeClr val="bg2"/>
                </a:solidFill>
              </a:rPr>
              <a:t>3</a:t>
            </a:r>
          </a:p>
        </p:txBody>
      </p:sp>
      <p:sp>
        <p:nvSpPr>
          <p:cNvPr id="25" name="Rectangle 29"/>
          <p:cNvSpPr>
            <a:spLocks noChangeArrowheads="1"/>
          </p:cNvSpPr>
          <p:nvPr>
            <p:custDataLst>
              <p:tags r:id="rId17"/>
            </p:custDataLst>
          </p:nvPr>
        </p:nvSpPr>
        <p:spPr bwMode="auto">
          <a:xfrm>
            <a:off x="5157788" y="1601788"/>
            <a:ext cx="2579687"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895350">
              <a:buClr>
                <a:schemeClr val="tx2"/>
              </a:buClr>
            </a:pPr>
            <a:r>
              <a:rPr lang="en-US" sz="1200" b="1"/>
              <a:t>Details</a:t>
            </a:r>
          </a:p>
        </p:txBody>
      </p:sp>
      <p:sp>
        <p:nvSpPr>
          <p:cNvPr id="26" name="Rectangle 30"/>
          <p:cNvSpPr>
            <a:spLocks noChangeArrowheads="1"/>
          </p:cNvSpPr>
          <p:nvPr>
            <p:custDataLst>
              <p:tags r:id="rId18"/>
            </p:custDataLst>
          </p:nvPr>
        </p:nvSpPr>
        <p:spPr bwMode="auto">
          <a:xfrm>
            <a:off x="166688" y="1038225"/>
            <a:ext cx="3027362" cy="47625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dirty="0">
                <a:solidFill>
                  <a:schemeClr val="bg2"/>
                </a:solidFill>
              </a:rPr>
              <a:t>Current measure: Net Market Effects</a:t>
            </a:r>
          </a:p>
        </p:txBody>
      </p:sp>
      <p:sp>
        <p:nvSpPr>
          <p:cNvPr id="27" name="Rectangle 31"/>
          <p:cNvSpPr>
            <a:spLocks noChangeArrowheads="1"/>
          </p:cNvSpPr>
          <p:nvPr>
            <p:custDataLst>
              <p:tags r:id="rId19"/>
            </p:custDataLst>
          </p:nvPr>
        </p:nvSpPr>
        <p:spPr bwMode="auto">
          <a:xfrm>
            <a:off x="3302000" y="1027113"/>
            <a:ext cx="5473700" cy="47625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dirty="0">
                <a:solidFill>
                  <a:srgbClr val="FFFFFF"/>
                </a:solidFill>
              </a:rPr>
              <a:t>Challenges with Net Market Effects</a:t>
            </a:r>
          </a:p>
        </p:txBody>
      </p:sp>
      <p:sp>
        <p:nvSpPr>
          <p:cNvPr id="28" name="Rectangle 32"/>
          <p:cNvSpPr>
            <a:spLocks noChangeArrowheads="1"/>
          </p:cNvSpPr>
          <p:nvPr>
            <p:custDataLst>
              <p:tags r:id="rId20"/>
            </p:custDataLst>
          </p:nvPr>
        </p:nvSpPr>
        <p:spPr bwMode="auto">
          <a:xfrm>
            <a:off x="5153025" y="4603750"/>
            <a:ext cx="3579812"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3675" lvl="1" indent="-192088" defTabSz="895350">
              <a:buClr>
                <a:schemeClr val="tx2"/>
              </a:buClr>
              <a:buSzPct val="125000"/>
              <a:buFont typeface="Arial" charset="0"/>
              <a:buChar char="▪"/>
            </a:pPr>
            <a:r>
              <a:rPr lang="en-US" sz="1200" dirty="0"/>
              <a:t>Successful capture of EE is often the product of joint/ complementary efforts</a:t>
            </a:r>
          </a:p>
          <a:p>
            <a:pPr marL="457200" lvl="2" indent="-261938" defTabSz="895350">
              <a:buClr>
                <a:schemeClr val="tx2"/>
              </a:buClr>
              <a:buSzPct val="120000"/>
              <a:buFont typeface="Arial" charset="0"/>
              <a:buChar char="–"/>
            </a:pPr>
            <a:r>
              <a:rPr lang="en-US" sz="1200" dirty="0"/>
              <a:t>Both utility programs and </a:t>
            </a:r>
            <a:r>
              <a:rPr lang="en-US" sz="1200" dirty="0" smtClean="0"/>
              <a:t>NEEA </a:t>
            </a:r>
            <a:r>
              <a:rPr lang="en-US" sz="1200" dirty="0"/>
              <a:t>have contributed to NME impact</a:t>
            </a:r>
          </a:p>
          <a:p>
            <a:pPr marL="457200" lvl="2" indent="-261938" defTabSz="895350">
              <a:buClr>
                <a:schemeClr val="tx2"/>
              </a:buClr>
              <a:buSzPct val="120000"/>
              <a:buFont typeface="Arial" charset="0"/>
              <a:buChar char="–"/>
            </a:pPr>
            <a:r>
              <a:rPr lang="en-US" sz="1200" dirty="0"/>
              <a:t>NEEA </a:t>
            </a:r>
            <a:r>
              <a:rPr lang="en-US" sz="1200" dirty="0" smtClean="0"/>
              <a:t>initiatives also contribute to </a:t>
            </a:r>
            <a:r>
              <a:rPr lang="en-US" sz="1200" dirty="0"/>
              <a:t>utility </a:t>
            </a:r>
            <a:r>
              <a:rPr lang="en-US" sz="1200" dirty="0" smtClean="0"/>
              <a:t>savings</a:t>
            </a:r>
            <a:endParaRPr lang="en-US" sz="1200" dirty="0"/>
          </a:p>
          <a:p>
            <a:pPr marL="193675" lvl="1" indent="-192088" defTabSz="895350">
              <a:buClr>
                <a:schemeClr val="tx2"/>
              </a:buClr>
              <a:buSzPct val="125000"/>
              <a:buFont typeface="Arial" charset="0"/>
              <a:buChar char="▪"/>
            </a:pPr>
            <a:r>
              <a:rPr lang="en-US" sz="1200" dirty="0"/>
              <a:t>Creates perception of zero-sum game</a:t>
            </a:r>
          </a:p>
        </p:txBody>
      </p:sp>
      <p:grpSp>
        <p:nvGrpSpPr>
          <p:cNvPr id="3" name="Group 2"/>
          <p:cNvGrpSpPr/>
          <p:nvPr/>
        </p:nvGrpSpPr>
        <p:grpSpPr>
          <a:xfrm>
            <a:off x="3421063" y="3318965"/>
            <a:ext cx="5365750" cy="945555"/>
            <a:chOff x="3371850" y="1941513"/>
            <a:chExt cx="5365750" cy="945555"/>
          </a:xfrm>
        </p:grpSpPr>
        <p:sp>
          <p:nvSpPr>
            <p:cNvPr id="17" name="Rectangle 17"/>
            <p:cNvSpPr>
              <a:spLocks noChangeArrowheads="1"/>
            </p:cNvSpPr>
            <p:nvPr>
              <p:custDataLst>
                <p:tags r:id="rId24"/>
              </p:custDataLst>
            </p:nvPr>
          </p:nvSpPr>
          <p:spPr bwMode="auto">
            <a:xfrm>
              <a:off x="3490913" y="2076450"/>
              <a:ext cx="1519237" cy="688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a:t>Timing</a:t>
              </a:r>
            </a:p>
          </p:txBody>
        </p:sp>
        <p:sp>
          <p:nvSpPr>
            <p:cNvPr id="23" name="Oval 27"/>
            <p:cNvSpPr>
              <a:spLocks noChangeArrowheads="1"/>
            </p:cNvSpPr>
            <p:nvPr>
              <p:custDataLst>
                <p:tags r:id="rId25"/>
              </p:custDataLst>
            </p:nvPr>
          </p:nvSpPr>
          <p:spPr bwMode="auto">
            <a:xfrm>
              <a:off x="3371850" y="1941513"/>
              <a:ext cx="261938" cy="261937"/>
            </a:xfrm>
            <a:prstGeom prst="ellipse">
              <a:avLst/>
            </a:prstGeom>
            <a:solidFill>
              <a:srgbClr val="00296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200" b="1" dirty="0">
                  <a:solidFill>
                    <a:schemeClr val="bg2"/>
                  </a:solidFill>
                </a:rPr>
                <a:t>2</a:t>
              </a:r>
            </a:p>
          </p:txBody>
        </p:sp>
        <p:sp>
          <p:nvSpPr>
            <p:cNvPr id="29" name="Rectangle 35"/>
            <p:cNvSpPr>
              <a:spLocks noChangeArrowheads="1"/>
            </p:cNvSpPr>
            <p:nvPr>
              <p:custDataLst>
                <p:tags r:id="rId26"/>
              </p:custDataLst>
            </p:nvPr>
          </p:nvSpPr>
          <p:spPr bwMode="auto">
            <a:xfrm>
              <a:off x="5157788" y="1963738"/>
              <a:ext cx="35798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3675" lvl="1" indent="-192088" defTabSz="895350">
                <a:buClr>
                  <a:schemeClr val="tx2"/>
                </a:buClr>
                <a:buSzPct val="125000"/>
                <a:buFont typeface="Arial" charset="0"/>
                <a:buChar char="▪"/>
              </a:pPr>
              <a:r>
                <a:rPr lang="en-US" sz="1200" dirty="0" smtClean="0"/>
                <a:t>Mismatch between current investment and benefits</a:t>
              </a:r>
              <a:endParaRPr lang="en-US" sz="1200" dirty="0"/>
            </a:p>
            <a:p>
              <a:pPr marL="193675" lvl="1" indent="-192088" defTabSz="895350">
                <a:buClr>
                  <a:schemeClr val="tx2"/>
                </a:buClr>
                <a:buSzPct val="125000"/>
                <a:buFont typeface="Arial" charset="0"/>
                <a:buChar char="▪"/>
              </a:pPr>
              <a:r>
                <a:rPr lang="en-US" sz="1200" dirty="0"/>
                <a:t>Value creation occurs over long term time horizons; funders use 1-yr/5-yr Net Market Effects, which significantly undervalues benefit</a:t>
              </a:r>
            </a:p>
          </p:txBody>
        </p:sp>
      </p:grpSp>
      <p:grpSp>
        <p:nvGrpSpPr>
          <p:cNvPr id="2" name="Group 1"/>
          <p:cNvGrpSpPr/>
          <p:nvPr/>
        </p:nvGrpSpPr>
        <p:grpSpPr>
          <a:xfrm>
            <a:off x="3421063" y="1729015"/>
            <a:ext cx="5400675" cy="1208008"/>
            <a:chOff x="3371850" y="3213928"/>
            <a:chExt cx="5400675" cy="1208008"/>
          </a:xfrm>
        </p:grpSpPr>
        <p:sp>
          <p:nvSpPr>
            <p:cNvPr id="18" name="Rectangle 18"/>
            <p:cNvSpPr>
              <a:spLocks noChangeArrowheads="1"/>
            </p:cNvSpPr>
            <p:nvPr>
              <p:custDataLst>
                <p:tags r:id="rId21"/>
              </p:custDataLst>
            </p:nvPr>
          </p:nvSpPr>
          <p:spPr bwMode="auto">
            <a:xfrm>
              <a:off x="3490913" y="3320290"/>
              <a:ext cx="1519237" cy="6889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Comprehensiveness</a:t>
              </a:r>
            </a:p>
          </p:txBody>
        </p:sp>
        <p:sp>
          <p:nvSpPr>
            <p:cNvPr id="24" name="Oval 28"/>
            <p:cNvSpPr>
              <a:spLocks noChangeArrowheads="1"/>
            </p:cNvSpPr>
            <p:nvPr>
              <p:custDataLst>
                <p:tags r:id="rId22"/>
              </p:custDataLst>
            </p:nvPr>
          </p:nvSpPr>
          <p:spPr bwMode="auto">
            <a:xfrm>
              <a:off x="3371850" y="3213928"/>
              <a:ext cx="261938" cy="261937"/>
            </a:xfrm>
            <a:prstGeom prst="ellipse">
              <a:avLst/>
            </a:prstGeom>
            <a:solidFill>
              <a:srgbClr val="00296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solidFill>
                    <a:schemeClr val="bg2"/>
                  </a:solidFill>
                </a:rPr>
                <a:t>1</a:t>
              </a:r>
            </a:p>
          </p:txBody>
        </p:sp>
        <p:sp>
          <p:nvSpPr>
            <p:cNvPr id="30" name="Rectangle 36"/>
            <p:cNvSpPr>
              <a:spLocks noChangeArrowheads="1"/>
            </p:cNvSpPr>
            <p:nvPr>
              <p:custDataLst>
                <p:tags r:id="rId23"/>
              </p:custDataLst>
            </p:nvPr>
          </p:nvSpPr>
          <p:spPr bwMode="auto">
            <a:xfrm>
              <a:off x="5157788" y="3313940"/>
              <a:ext cx="3614737" cy="1107996"/>
            </a:xfrm>
            <a:prstGeom prst="rect">
              <a:avLst/>
            </a:prstGeom>
            <a:noFill/>
            <a:ln>
              <a:noFill/>
            </a:ln>
            <a:effectLst/>
          </p:spPr>
          <p:txBody>
            <a:bodyPr lIns="0" tIns="0" rIns="0" bIns="0">
              <a:spAutoFit/>
            </a:bodyPr>
            <a:lstStyle/>
            <a:p>
              <a:pPr marL="193675" lvl="1" indent="-192088" defTabSz="895350">
                <a:buClr>
                  <a:schemeClr val="tx2"/>
                </a:buClr>
                <a:buSzPct val="125000"/>
                <a:buFont typeface="Arial" charset="0"/>
                <a:buChar char="▪"/>
              </a:pPr>
              <a:r>
                <a:rPr lang="en-US" sz="1200" dirty="0"/>
                <a:t>Does not </a:t>
              </a:r>
              <a:r>
                <a:rPr lang="en-US" sz="1200" dirty="0" smtClean="0"/>
                <a:t>reflect </a:t>
              </a:r>
              <a:r>
                <a:rPr lang="en-US" sz="1200" dirty="0"/>
                <a:t>value created by </a:t>
              </a:r>
              <a:r>
                <a:rPr lang="en-US" sz="1200" dirty="0" smtClean="0"/>
                <a:t>much </a:t>
              </a:r>
              <a:r>
                <a:rPr lang="en-US" sz="1200" dirty="0"/>
                <a:t>of NEEA’s </a:t>
              </a:r>
              <a:r>
                <a:rPr lang="en-US" sz="1200" dirty="0" smtClean="0"/>
                <a:t>efforts</a:t>
              </a:r>
              <a:endParaRPr lang="en-US" sz="1200" dirty="0"/>
            </a:p>
            <a:p>
              <a:pPr marL="193675" lvl="1" indent="-192088" defTabSz="895350">
                <a:buClr>
                  <a:schemeClr val="tx2"/>
                </a:buClr>
                <a:buSzPct val="125000"/>
                <a:buFont typeface="Arial" charset="0"/>
                <a:buChar char="▪"/>
              </a:pPr>
              <a:r>
                <a:rPr lang="en-US" sz="1200" dirty="0" smtClean="0"/>
                <a:t>Does </a:t>
              </a:r>
              <a:r>
                <a:rPr lang="en-US" sz="1200" dirty="0"/>
                <a:t>not capture potential financial impacts of </a:t>
              </a:r>
              <a:r>
                <a:rPr lang="en-US" sz="1200" dirty="0" smtClean="0"/>
                <a:t>accelerating energy efficiency, risk reduction; economies of scale</a:t>
              </a:r>
            </a:p>
            <a:p>
              <a:pPr marL="193675" lvl="1" indent="-192088" defTabSz="895350">
                <a:buClr>
                  <a:schemeClr val="tx2"/>
                </a:buClr>
                <a:buSzPct val="125000"/>
                <a:buFont typeface="Arial" charset="0"/>
                <a:buChar char="▪"/>
              </a:pPr>
              <a:r>
                <a:rPr lang="en-US" sz="1200" dirty="0"/>
                <a:t>Does not capture other ancillary </a:t>
              </a:r>
              <a:r>
                <a:rPr lang="en-US" sz="1200" dirty="0" smtClean="0"/>
                <a:t>benefits</a:t>
              </a:r>
              <a:endParaRPr lang="en-US" sz="1200" dirty="0"/>
            </a:p>
          </p:txBody>
        </p:sp>
      </p:grpSp>
    </p:spTree>
    <p:extLst>
      <p:ext uri="{BB962C8B-B14F-4D97-AF65-F5344CB8AC3E}">
        <p14:creationId xmlns:p14="http://schemas.microsoft.com/office/powerpoint/2010/main" val="401269925"/>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1532" y="5155866"/>
            <a:ext cx="612291" cy="411240"/>
          </a:xfrm>
          <a:prstGeom prst="rect">
            <a:avLst/>
          </a:prstGeom>
        </p:spPr>
      </p:pic>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0798" y="5163527"/>
            <a:ext cx="612291" cy="411240"/>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200" y="5164465"/>
            <a:ext cx="612291" cy="411240"/>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098" y="5163527"/>
            <a:ext cx="612291" cy="411240"/>
          </a:xfrm>
          <a:prstGeom prst="rect">
            <a:avLst/>
          </a:prstGeom>
        </p:spPr>
      </p:pic>
      <p:sp>
        <p:nvSpPr>
          <p:cNvPr id="11" name="Pentagon 10"/>
          <p:cNvSpPr/>
          <p:nvPr/>
        </p:nvSpPr>
        <p:spPr>
          <a:xfrm>
            <a:off x="510536" y="5524830"/>
            <a:ext cx="7123156" cy="201551"/>
          </a:xfrm>
          <a:prstGeom prst="homePlate">
            <a:avLst/>
          </a:prstGeom>
          <a:solidFill>
            <a:srgbClr val="8CC6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9" name="Pentagon 28"/>
          <p:cNvSpPr/>
          <p:nvPr/>
        </p:nvSpPr>
        <p:spPr>
          <a:xfrm>
            <a:off x="510535" y="4965634"/>
            <a:ext cx="7123156" cy="236915"/>
          </a:xfrm>
          <a:prstGeom prst="homePlate">
            <a:avLst/>
          </a:prstGeom>
          <a:solidFill>
            <a:srgbClr val="8CC6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dirty="0" smtClean="0"/>
              <a:t>Project Timeline &amp; Milestones</a:t>
            </a:r>
            <a:endParaRPr lang="en-US" dirty="0"/>
          </a:p>
        </p:txBody>
      </p:sp>
      <p:sp>
        <p:nvSpPr>
          <p:cNvPr id="6" name="Pentagon 5"/>
          <p:cNvSpPr/>
          <p:nvPr/>
        </p:nvSpPr>
        <p:spPr>
          <a:xfrm>
            <a:off x="1701578" y="2869894"/>
            <a:ext cx="4556718" cy="389636"/>
          </a:xfrm>
          <a:prstGeom prst="homePlate">
            <a:avLst/>
          </a:prstGeom>
          <a:solidFill>
            <a:srgbClr val="8CC6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cxnSp>
        <p:nvCxnSpPr>
          <p:cNvPr id="7" name="Straight Connector 6"/>
          <p:cNvCxnSpPr/>
          <p:nvPr/>
        </p:nvCxnSpPr>
        <p:spPr>
          <a:xfrm rot="5400000">
            <a:off x="1259744" y="3626913"/>
            <a:ext cx="3515234" cy="1412"/>
          </a:xfrm>
          <a:prstGeom prst="line">
            <a:avLst/>
          </a:prstGeom>
          <a:ln>
            <a:solidFill>
              <a:schemeClr val="accent1">
                <a:lumMod val="40000"/>
                <a:lumOff val="60000"/>
                <a:alpha val="38000"/>
              </a:schemeClr>
            </a:solidFill>
          </a:ln>
          <a:effectLst/>
        </p:spPr>
        <p:style>
          <a:lnRef idx="2">
            <a:schemeClr val="accent1"/>
          </a:lnRef>
          <a:fillRef idx="0">
            <a:schemeClr val="accent1"/>
          </a:fillRef>
          <a:effectRef idx="1">
            <a:schemeClr val="accent1"/>
          </a:effectRef>
          <a:fontRef idx="minor">
            <a:schemeClr val="tx1"/>
          </a:fontRef>
        </p:style>
      </p:cxnSp>
      <p:sp>
        <p:nvSpPr>
          <p:cNvPr id="8" name="Pentagon 7"/>
          <p:cNvSpPr/>
          <p:nvPr/>
        </p:nvSpPr>
        <p:spPr>
          <a:xfrm>
            <a:off x="510536" y="2037202"/>
            <a:ext cx="2113394" cy="236915"/>
          </a:xfrm>
          <a:prstGeom prst="homePlate">
            <a:avLst/>
          </a:prstGeom>
          <a:solidFill>
            <a:srgbClr val="8CC6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612167" y="2041437"/>
            <a:ext cx="1105316" cy="261610"/>
          </a:xfrm>
          <a:prstGeom prst="rect">
            <a:avLst/>
          </a:prstGeom>
          <a:noFill/>
        </p:spPr>
        <p:txBody>
          <a:bodyPr wrap="square" rtlCol="0">
            <a:spAutoFit/>
          </a:bodyPr>
          <a:lstStyle/>
          <a:p>
            <a:r>
              <a:rPr lang="en-US" sz="1100" b="1" dirty="0">
                <a:solidFill>
                  <a:prstClr val="white"/>
                </a:solidFill>
              </a:rPr>
              <a:t>DISCOVERY</a:t>
            </a:r>
          </a:p>
        </p:txBody>
      </p:sp>
      <p:sp>
        <p:nvSpPr>
          <p:cNvPr id="10" name="TextBox 9"/>
          <p:cNvSpPr txBox="1"/>
          <p:nvPr/>
        </p:nvSpPr>
        <p:spPr>
          <a:xfrm>
            <a:off x="1701577" y="2874438"/>
            <a:ext cx="4415064" cy="261610"/>
          </a:xfrm>
          <a:prstGeom prst="rect">
            <a:avLst/>
          </a:prstGeom>
          <a:noFill/>
        </p:spPr>
        <p:txBody>
          <a:bodyPr wrap="square" rtlCol="0">
            <a:spAutoFit/>
          </a:bodyPr>
          <a:lstStyle/>
          <a:p>
            <a:r>
              <a:rPr lang="en-US" sz="1100" b="1" dirty="0" smtClean="0">
                <a:solidFill>
                  <a:prstClr val="white"/>
                </a:solidFill>
              </a:rPr>
              <a:t>DEVELOP MEASUREMENT APPROACH</a:t>
            </a:r>
            <a:endParaRPr lang="en-US" sz="1100" b="1" dirty="0">
              <a:solidFill>
                <a:prstClr val="white"/>
              </a:solidFill>
            </a:endParaRPr>
          </a:p>
        </p:txBody>
      </p:sp>
      <p:sp>
        <p:nvSpPr>
          <p:cNvPr id="12" name="TextBox 11"/>
          <p:cNvSpPr txBox="1"/>
          <p:nvPr/>
        </p:nvSpPr>
        <p:spPr>
          <a:xfrm>
            <a:off x="689068" y="5494800"/>
            <a:ext cx="1578778" cy="261610"/>
          </a:xfrm>
          <a:prstGeom prst="rect">
            <a:avLst/>
          </a:prstGeom>
          <a:noFill/>
        </p:spPr>
        <p:txBody>
          <a:bodyPr wrap="square" rtlCol="0">
            <a:spAutoFit/>
          </a:bodyPr>
          <a:lstStyle/>
          <a:p>
            <a:r>
              <a:rPr lang="en-US" sz="1100" b="1" dirty="0" smtClean="0">
                <a:solidFill>
                  <a:prstClr val="white"/>
                </a:solidFill>
              </a:rPr>
              <a:t>REFINE</a:t>
            </a:r>
            <a:endParaRPr lang="en-US" sz="1100" b="1" dirty="0">
              <a:solidFill>
                <a:prstClr val="white"/>
              </a:solidFill>
            </a:endParaRPr>
          </a:p>
        </p:txBody>
      </p:sp>
      <p:sp>
        <p:nvSpPr>
          <p:cNvPr id="13" name="Pentagon 12"/>
          <p:cNvSpPr/>
          <p:nvPr/>
        </p:nvSpPr>
        <p:spPr>
          <a:xfrm>
            <a:off x="3106033" y="3670087"/>
            <a:ext cx="2257260" cy="404843"/>
          </a:xfrm>
          <a:prstGeom prst="homePlate">
            <a:avLst/>
          </a:prstGeom>
          <a:solidFill>
            <a:srgbClr val="8CC64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3200540" y="3690209"/>
            <a:ext cx="2005791" cy="430887"/>
          </a:xfrm>
          <a:prstGeom prst="rect">
            <a:avLst/>
          </a:prstGeom>
          <a:noFill/>
        </p:spPr>
        <p:txBody>
          <a:bodyPr wrap="square" rtlCol="0">
            <a:spAutoFit/>
          </a:bodyPr>
          <a:lstStyle/>
          <a:p>
            <a:r>
              <a:rPr lang="en-US" sz="1100" b="1" dirty="0" smtClean="0">
                <a:solidFill>
                  <a:prstClr val="white"/>
                </a:solidFill>
              </a:rPr>
              <a:t>TEST DRIVE PROPOSED APPROACH</a:t>
            </a:r>
            <a:endParaRPr lang="en-US" sz="1100" b="1" dirty="0">
              <a:solidFill>
                <a:prstClr val="white"/>
              </a:solidFill>
            </a:endParaRPr>
          </a:p>
        </p:txBody>
      </p:sp>
      <p:sp>
        <p:nvSpPr>
          <p:cNvPr id="15" name="TextBox 14"/>
          <p:cNvSpPr txBox="1"/>
          <p:nvPr/>
        </p:nvSpPr>
        <p:spPr>
          <a:xfrm>
            <a:off x="513390" y="2262782"/>
            <a:ext cx="2993135" cy="707886"/>
          </a:xfrm>
          <a:prstGeom prst="rect">
            <a:avLst/>
          </a:prstGeom>
          <a:noFill/>
        </p:spPr>
        <p:txBody>
          <a:bodyPr wrap="square" rtlCol="0">
            <a:spAutoFit/>
          </a:bodyPr>
          <a:lstStyle/>
          <a:p>
            <a:r>
              <a:rPr lang="en-US" sz="1000" b="1" dirty="0" smtClean="0">
                <a:solidFill>
                  <a:srgbClr val="262262"/>
                </a:solidFill>
              </a:rPr>
              <a:t>Interview Key Stakeholders</a:t>
            </a:r>
          </a:p>
          <a:p>
            <a:r>
              <a:rPr lang="en-US" sz="1000" b="1" dirty="0" smtClean="0">
                <a:solidFill>
                  <a:srgbClr val="262262"/>
                </a:solidFill>
              </a:rPr>
              <a:t>Map Value-Creating Activities &amp; Impact</a:t>
            </a:r>
          </a:p>
          <a:p>
            <a:r>
              <a:rPr lang="en-US" sz="1000" b="1" dirty="0" smtClean="0">
                <a:solidFill>
                  <a:srgbClr val="262262"/>
                </a:solidFill>
              </a:rPr>
              <a:t>Collect Data; Inventory Analysis</a:t>
            </a:r>
            <a:endParaRPr lang="en-US" sz="1000" b="1" dirty="0">
              <a:solidFill>
                <a:srgbClr val="262262"/>
              </a:solidFill>
            </a:endParaRPr>
          </a:p>
          <a:p>
            <a:r>
              <a:rPr lang="en-US" sz="1000" b="1" dirty="0" smtClean="0">
                <a:solidFill>
                  <a:srgbClr val="262262"/>
                </a:solidFill>
              </a:rPr>
              <a:t> </a:t>
            </a:r>
            <a:endParaRPr lang="en-US" sz="1000" b="1" dirty="0">
              <a:solidFill>
                <a:srgbClr val="262262"/>
              </a:solidFill>
            </a:endParaRPr>
          </a:p>
        </p:txBody>
      </p:sp>
      <p:sp>
        <p:nvSpPr>
          <p:cNvPr id="16" name="TextBox 15"/>
          <p:cNvSpPr txBox="1"/>
          <p:nvPr/>
        </p:nvSpPr>
        <p:spPr>
          <a:xfrm>
            <a:off x="1701578" y="3269977"/>
            <a:ext cx="3514883" cy="400110"/>
          </a:xfrm>
          <a:prstGeom prst="rect">
            <a:avLst/>
          </a:prstGeom>
          <a:noFill/>
        </p:spPr>
        <p:txBody>
          <a:bodyPr wrap="square" rtlCol="0">
            <a:spAutoFit/>
          </a:bodyPr>
          <a:lstStyle/>
          <a:p>
            <a:r>
              <a:rPr lang="en-US" sz="1000" b="1" dirty="0" smtClean="0">
                <a:solidFill>
                  <a:srgbClr val="262262"/>
                </a:solidFill>
              </a:rPr>
              <a:t>Test concepts with NEEA team, Key Stakeholders, NEEA Board</a:t>
            </a:r>
          </a:p>
        </p:txBody>
      </p:sp>
      <p:sp>
        <p:nvSpPr>
          <p:cNvPr id="17" name="TextBox 16"/>
          <p:cNvSpPr txBox="1"/>
          <p:nvPr/>
        </p:nvSpPr>
        <p:spPr>
          <a:xfrm>
            <a:off x="3106032" y="4074930"/>
            <a:ext cx="3010609" cy="861774"/>
          </a:xfrm>
          <a:prstGeom prst="rect">
            <a:avLst/>
          </a:prstGeom>
          <a:noFill/>
        </p:spPr>
        <p:txBody>
          <a:bodyPr wrap="square" rtlCol="0" anchor="t">
            <a:spAutoFit/>
          </a:bodyPr>
          <a:lstStyle/>
          <a:p>
            <a:r>
              <a:rPr lang="en-US" sz="1000" b="1" dirty="0" smtClean="0">
                <a:solidFill>
                  <a:srgbClr val="262262"/>
                </a:solidFill>
              </a:rPr>
              <a:t>Populate proposed scorecard with data</a:t>
            </a:r>
          </a:p>
          <a:p>
            <a:r>
              <a:rPr lang="en-US" sz="1000" b="1" dirty="0" smtClean="0">
                <a:solidFill>
                  <a:srgbClr val="262262"/>
                </a:solidFill>
              </a:rPr>
              <a:t>Develop policies</a:t>
            </a:r>
          </a:p>
          <a:p>
            <a:r>
              <a:rPr lang="en-US" sz="1000" b="1" dirty="0" smtClean="0">
                <a:solidFill>
                  <a:srgbClr val="262262"/>
                </a:solidFill>
              </a:rPr>
              <a:t>Identify issues</a:t>
            </a:r>
          </a:p>
          <a:p>
            <a:r>
              <a:rPr lang="en-US" sz="1000" b="1" dirty="0" smtClean="0">
                <a:solidFill>
                  <a:srgbClr val="262262"/>
                </a:solidFill>
              </a:rPr>
              <a:t>Assess resource requirements</a:t>
            </a:r>
            <a:endParaRPr lang="en-US" sz="1000" b="1" dirty="0">
              <a:solidFill>
                <a:srgbClr val="262262"/>
              </a:solidFill>
            </a:endParaRPr>
          </a:p>
          <a:p>
            <a:endParaRPr lang="en-US" sz="1000" b="1" dirty="0">
              <a:solidFill>
                <a:srgbClr val="262262"/>
              </a:solidFill>
            </a:endParaRPr>
          </a:p>
        </p:txBody>
      </p:sp>
      <p:sp>
        <p:nvSpPr>
          <p:cNvPr id="18" name="TextBox 17"/>
          <p:cNvSpPr txBox="1"/>
          <p:nvPr/>
        </p:nvSpPr>
        <p:spPr>
          <a:xfrm>
            <a:off x="5920353" y="5743214"/>
            <a:ext cx="1837412" cy="246221"/>
          </a:xfrm>
          <a:prstGeom prst="rect">
            <a:avLst/>
          </a:prstGeom>
          <a:noFill/>
        </p:spPr>
        <p:txBody>
          <a:bodyPr wrap="square" rtlCol="0" anchor="t">
            <a:spAutoFit/>
          </a:bodyPr>
          <a:lstStyle/>
          <a:p>
            <a:r>
              <a:rPr lang="en-US" sz="1000" b="1" dirty="0">
                <a:solidFill>
                  <a:srgbClr val="262262"/>
                </a:solidFill>
              </a:rPr>
              <a:t>Final Recommendation </a:t>
            </a:r>
          </a:p>
        </p:txBody>
      </p:sp>
      <p:sp>
        <p:nvSpPr>
          <p:cNvPr id="19" name="TextBox 18"/>
          <p:cNvSpPr txBox="1"/>
          <p:nvPr/>
        </p:nvSpPr>
        <p:spPr>
          <a:xfrm>
            <a:off x="3729266" y="1163925"/>
            <a:ext cx="948338" cy="382230"/>
          </a:xfrm>
          <a:prstGeom prst="rect">
            <a:avLst/>
          </a:prstGeom>
          <a:solidFill>
            <a:srgbClr val="2AA9E0"/>
          </a:solidFill>
        </p:spPr>
        <p:txBody>
          <a:bodyPr wrap="square" rtlCol="0">
            <a:spAutoFit/>
          </a:bodyPr>
          <a:lstStyle/>
          <a:p>
            <a:pPr algn="ctr">
              <a:spcAft>
                <a:spcPts val="600"/>
              </a:spcAft>
            </a:pPr>
            <a:r>
              <a:rPr lang="en-US" sz="1000" b="1" dirty="0">
                <a:solidFill>
                  <a:srgbClr val="262262"/>
                </a:solidFill>
              </a:rPr>
              <a:t>WE ARE HERE</a:t>
            </a:r>
          </a:p>
        </p:txBody>
      </p:sp>
      <p:sp>
        <p:nvSpPr>
          <p:cNvPr id="20" name="TextBox 19"/>
          <p:cNvSpPr txBox="1"/>
          <p:nvPr/>
        </p:nvSpPr>
        <p:spPr>
          <a:xfrm>
            <a:off x="513390" y="1564035"/>
            <a:ext cx="647500" cy="246221"/>
          </a:xfrm>
          <a:prstGeom prst="rect">
            <a:avLst/>
          </a:prstGeom>
          <a:noFill/>
        </p:spPr>
        <p:txBody>
          <a:bodyPr wrap="square" rtlCol="0">
            <a:spAutoFit/>
          </a:bodyPr>
          <a:lstStyle/>
          <a:p>
            <a:pPr>
              <a:spcAft>
                <a:spcPts val="600"/>
              </a:spcAft>
            </a:pPr>
            <a:r>
              <a:rPr lang="en-US" sz="1000" b="1" dirty="0" smtClean="0">
                <a:solidFill>
                  <a:srgbClr val="262262"/>
                </a:solidFill>
              </a:rPr>
              <a:t>APR 1</a:t>
            </a:r>
            <a:endParaRPr lang="en-US" sz="1000" b="1" dirty="0">
              <a:solidFill>
                <a:srgbClr val="262262"/>
              </a:solidFill>
            </a:endParaRPr>
          </a:p>
        </p:txBody>
      </p:sp>
      <p:sp>
        <p:nvSpPr>
          <p:cNvPr id="21" name="TextBox 20"/>
          <p:cNvSpPr txBox="1"/>
          <p:nvPr/>
        </p:nvSpPr>
        <p:spPr>
          <a:xfrm>
            <a:off x="7412350" y="1564035"/>
            <a:ext cx="948338" cy="246221"/>
          </a:xfrm>
          <a:prstGeom prst="rect">
            <a:avLst/>
          </a:prstGeom>
          <a:noFill/>
        </p:spPr>
        <p:txBody>
          <a:bodyPr wrap="square" rtlCol="0">
            <a:spAutoFit/>
          </a:bodyPr>
          <a:lstStyle/>
          <a:p>
            <a:pPr algn="r">
              <a:spcAft>
                <a:spcPts val="600"/>
              </a:spcAft>
            </a:pPr>
            <a:r>
              <a:rPr lang="en-US" sz="1000" b="1" dirty="0" smtClean="0">
                <a:solidFill>
                  <a:srgbClr val="262262"/>
                </a:solidFill>
              </a:rPr>
              <a:t>DEC 1</a:t>
            </a:r>
            <a:endParaRPr lang="en-US" sz="1000" b="1" dirty="0">
              <a:solidFill>
                <a:srgbClr val="262262"/>
              </a:solidFill>
            </a:endParaRPr>
          </a:p>
        </p:txBody>
      </p:sp>
      <p:cxnSp>
        <p:nvCxnSpPr>
          <p:cNvPr id="22" name="Straight Connector 21"/>
          <p:cNvCxnSpPr/>
          <p:nvPr/>
        </p:nvCxnSpPr>
        <p:spPr>
          <a:xfrm>
            <a:off x="510535" y="1799253"/>
            <a:ext cx="7782414" cy="1517"/>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032356" y="1553790"/>
            <a:ext cx="948338" cy="246221"/>
          </a:xfrm>
          <a:prstGeom prst="rect">
            <a:avLst/>
          </a:prstGeom>
          <a:noFill/>
        </p:spPr>
        <p:txBody>
          <a:bodyPr wrap="square" rtlCol="0">
            <a:spAutoFit/>
          </a:bodyPr>
          <a:lstStyle/>
          <a:p>
            <a:pPr>
              <a:spcAft>
                <a:spcPts val="600"/>
              </a:spcAft>
            </a:pPr>
            <a:r>
              <a:rPr lang="en-US" sz="1000" b="1" dirty="0" smtClean="0">
                <a:solidFill>
                  <a:srgbClr val="262262"/>
                </a:solidFill>
              </a:rPr>
              <a:t>JUL 1</a:t>
            </a:r>
            <a:endParaRPr lang="en-US" sz="1000" b="1" dirty="0">
              <a:solidFill>
                <a:srgbClr val="262262"/>
              </a:solidFill>
            </a:endParaRPr>
          </a:p>
        </p:txBody>
      </p:sp>
      <p:sp>
        <p:nvSpPr>
          <p:cNvPr id="26" name="TextBox 25"/>
          <p:cNvSpPr txBox="1"/>
          <p:nvPr/>
        </p:nvSpPr>
        <p:spPr>
          <a:xfrm>
            <a:off x="4732162" y="1556912"/>
            <a:ext cx="948338" cy="246221"/>
          </a:xfrm>
          <a:prstGeom prst="rect">
            <a:avLst/>
          </a:prstGeom>
          <a:noFill/>
        </p:spPr>
        <p:txBody>
          <a:bodyPr wrap="square" rtlCol="0">
            <a:spAutoFit/>
          </a:bodyPr>
          <a:lstStyle/>
          <a:p>
            <a:pPr>
              <a:spcAft>
                <a:spcPts val="600"/>
              </a:spcAft>
            </a:pPr>
            <a:r>
              <a:rPr lang="en-US" sz="1000" b="1" dirty="0" smtClean="0">
                <a:solidFill>
                  <a:srgbClr val="262262"/>
                </a:solidFill>
              </a:rPr>
              <a:t>SEP 1</a:t>
            </a:r>
            <a:endParaRPr lang="en-US" sz="1000" b="1" dirty="0">
              <a:solidFill>
                <a:srgbClr val="262262"/>
              </a:solidFill>
            </a:endParaRPr>
          </a:p>
        </p:txBody>
      </p:sp>
      <p:cxnSp>
        <p:nvCxnSpPr>
          <p:cNvPr id="27" name="Straight Connector 26"/>
          <p:cNvCxnSpPr/>
          <p:nvPr/>
        </p:nvCxnSpPr>
        <p:spPr>
          <a:xfrm rot="5400000">
            <a:off x="5921214" y="3626913"/>
            <a:ext cx="3515234" cy="1412"/>
          </a:xfrm>
          <a:prstGeom prst="line">
            <a:avLst/>
          </a:prstGeom>
          <a:ln>
            <a:solidFill>
              <a:schemeClr val="accent1">
                <a:lumMod val="40000"/>
                <a:lumOff val="60000"/>
                <a:alpha val="38000"/>
              </a:schemeClr>
            </a:solidFill>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7081294" y="1163925"/>
            <a:ext cx="948338" cy="400110"/>
          </a:xfrm>
          <a:prstGeom prst="rect">
            <a:avLst/>
          </a:prstGeom>
          <a:solidFill>
            <a:srgbClr val="2AA9E0"/>
          </a:solidFill>
        </p:spPr>
        <p:txBody>
          <a:bodyPr wrap="square" rtlCol="0">
            <a:spAutoFit/>
          </a:bodyPr>
          <a:lstStyle/>
          <a:p>
            <a:pPr algn="ctr">
              <a:spcAft>
                <a:spcPts val="600"/>
              </a:spcAft>
            </a:pPr>
            <a:r>
              <a:rPr lang="en-US" sz="1000" b="1" dirty="0" smtClean="0">
                <a:solidFill>
                  <a:srgbClr val="262262"/>
                </a:solidFill>
              </a:rPr>
              <a:t>BOARD MTG</a:t>
            </a:r>
            <a:endParaRPr lang="en-US" sz="1000" b="1" dirty="0">
              <a:solidFill>
                <a:srgbClr val="262262"/>
              </a:solidFill>
            </a:endParaRPr>
          </a:p>
        </p:txBody>
      </p:sp>
      <p:sp>
        <p:nvSpPr>
          <p:cNvPr id="30" name="TextBox 29"/>
          <p:cNvSpPr txBox="1"/>
          <p:nvPr/>
        </p:nvSpPr>
        <p:spPr>
          <a:xfrm>
            <a:off x="612165" y="4969869"/>
            <a:ext cx="5504476" cy="261610"/>
          </a:xfrm>
          <a:prstGeom prst="rect">
            <a:avLst/>
          </a:prstGeom>
          <a:noFill/>
        </p:spPr>
        <p:txBody>
          <a:bodyPr wrap="square" rtlCol="0">
            <a:spAutoFit/>
          </a:bodyPr>
          <a:lstStyle/>
          <a:p>
            <a:r>
              <a:rPr lang="en-US" sz="1100" b="1" dirty="0" smtClean="0">
                <a:solidFill>
                  <a:prstClr val="white"/>
                </a:solidFill>
              </a:rPr>
              <a:t>SYNDICATE RECOMMENDATIONS WITH STAKEHOLDERS</a:t>
            </a:r>
            <a:endParaRPr lang="en-US" sz="1100" b="1" dirty="0">
              <a:solidFill>
                <a:prstClr val="white"/>
              </a:solidFill>
            </a:endParaRPr>
          </a:p>
        </p:txBody>
      </p:sp>
      <p:sp>
        <p:nvSpPr>
          <p:cNvPr id="31" name="TextBox 30"/>
          <p:cNvSpPr txBox="1"/>
          <p:nvPr/>
        </p:nvSpPr>
        <p:spPr>
          <a:xfrm>
            <a:off x="5168303" y="1146045"/>
            <a:ext cx="948338" cy="400110"/>
          </a:xfrm>
          <a:prstGeom prst="rect">
            <a:avLst/>
          </a:prstGeom>
          <a:solidFill>
            <a:srgbClr val="2AA9E0"/>
          </a:solidFill>
        </p:spPr>
        <p:txBody>
          <a:bodyPr wrap="square" rtlCol="0">
            <a:spAutoFit/>
          </a:bodyPr>
          <a:lstStyle/>
          <a:p>
            <a:pPr algn="ctr">
              <a:spcAft>
                <a:spcPts val="600"/>
              </a:spcAft>
            </a:pPr>
            <a:r>
              <a:rPr lang="en-US" sz="1000" b="1" dirty="0" smtClean="0">
                <a:solidFill>
                  <a:srgbClr val="262262"/>
                </a:solidFill>
              </a:rPr>
              <a:t>BOARD/SH</a:t>
            </a:r>
            <a:br>
              <a:rPr lang="en-US" sz="1000" b="1" dirty="0" smtClean="0">
                <a:solidFill>
                  <a:srgbClr val="262262"/>
                </a:solidFill>
              </a:rPr>
            </a:br>
            <a:r>
              <a:rPr lang="en-US" sz="1000" b="1" dirty="0" smtClean="0">
                <a:solidFill>
                  <a:srgbClr val="262262"/>
                </a:solidFill>
              </a:rPr>
              <a:t>WORKSHOP</a:t>
            </a:r>
            <a:endParaRPr lang="en-US" sz="1000" b="1" dirty="0">
              <a:solidFill>
                <a:srgbClr val="262262"/>
              </a:solidFill>
            </a:endParaRPr>
          </a:p>
        </p:txBody>
      </p:sp>
      <p:cxnSp>
        <p:nvCxnSpPr>
          <p:cNvPr id="32" name="Straight Connector 31"/>
          <p:cNvCxnSpPr/>
          <p:nvPr/>
        </p:nvCxnSpPr>
        <p:spPr>
          <a:xfrm>
            <a:off x="5680500" y="1864352"/>
            <a:ext cx="0" cy="4001972"/>
          </a:xfrm>
          <a:prstGeom prst="line">
            <a:avLst/>
          </a:prstGeom>
          <a:ln>
            <a:solidFill>
              <a:schemeClr val="accent1">
                <a:lumMod val="40000"/>
                <a:lumOff val="60000"/>
                <a:alpha val="38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1259116"/>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END of MORNING SESSION</a:t>
            </a:r>
            <a:endParaRPr lang="en-US" sz="1800" dirty="0"/>
          </a:p>
        </p:txBody>
      </p:sp>
      <p:sp>
        <p:nvSpPr>
          <p:cNvPr id="3" name="Text Placeholder 2"/>
          <p:cNvSpPr>
            <a:spLocks noGrp="1"/>
          </p:cNvSpPr>
          <p:nvPr>
            <p:ph type="body" sz="quarter" idx="10"/>
          </p:nvPr>
        </p:nvSpPr>
        <p:spPr/>
        <p:txBody>
          <a:bodyPr/>
          <a:lstStyle/>
          <a:p>
            <a:r>
              <a:rPr dirty="0" smtClean="0"/>
              <a:t>Discussion</a:t>
            </a:r>
            <a:endParaRPr lang="en-US" dirty="0"/>
          </a:p>
        </p:txBody>
      </p:sp>
    </p:spTree>
    <p:extLst>
      <p:ext uri="{BB962C8B-B14F-4D97-AF65-F5344CB8AC3E}">
        <p14:creationId xmlns:p14="http://schemas.microsoft.com/office/powerpoint/2010/main" val="2710497847"/>
      </p:ext>
    </p:extLst>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3"/>
          <p:cNvSpPr txBox="1">
            <a:spLocks/>
          </p:cNvSpPr>
          <p:nvPr/>
        </p:nvSpPr>
        <p:spPr bwMode="auto">
          <a:xfrm>
            <a:off x="4346944" y="1143000"/>
            <a:ext cx="4524148" cy="548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lnSpc>
                <a:spcPct val="80000"/>
              </a:lnSpc>
              <a:spcBef>
                <a:spcPct val="0"/>
              </a:spcBef>
              <a:spcAft>
                <a:spcPct val="0"/>
              </a:spcAft>
              <a:buFont typeface="Wingdings" charset="0"/>
              <a:buNone/>
            </a:pPr>
            <a:r>
              <a:rPr lang="en-US" dirty="0" smtClean="0">
                <a:solidFill>
                  <a:srgbClr val="262262"/>
                </a:solidFill>
              </a:rPr>
              <a:t>Emerging Technology </a:t>
            </a:r>
            <a:r>
              <a:rPr lang="en-US" sz="1800" dirty="0" smtClean="0">
                <a:solidFill>
                  <a:srgbClr val="262262"/>
                </a:solidFill>
              </a:rPr>
              <a:t>1:00 -1:20</a:t>
            </a:r>
            <a:endParaRPr lang="en-US" sz="1800" dirty="0">
              <a:solidFill>
                <a:srgbClr val="262262"/>
              </a:solidFill>
            </a:endParaRPr>
          </a:p>
          <a:p>
            <a:pPr eaLnBrk="1" fontAlgn="base" hangingPunct="1">
              <a:lnSpc>
                <a:spcPct val="80000"/>
              </a:lnSpc>
              <a:spcBef>
                <a:spcPct val="0"/>
              </a:spcBef>
              <a:spcAft>
                <a:spcPct val="0"/>
              </a:spcAft>
              <a:buFont typeface="Wingdings" charset="0"/>
              <a:buNone/>
            </a:pPr>
            <a:endParaRPr lang="en-US" sz="1800" dirty="0" smtClean="0">
              <a:solidFill>
                <a:schemeClr val="bg1">
                  <a:lumMod val="60000"/>
                  <a:lumOff val="40000"/>
                </a:schemeClr>
              </a:solidFill>
            </a:endParaRPr>
          </a:p>
          <a:p>
            <a:pPr eaLnBrk="1" fontAlgn="base" hangingPunct="1">
              <a:lnSpc>
                <a:spcPct val="80000"/>
              </a:lnSpc>
              <a:spcBef>
                <a:spcPct val="0"/>
              </a:spcBef>
              <a:spcAft>
                <a:spcPct val="0"/>
              </a:spcAft>
              <a:buFont typeface="Wingdings" charset="0"/>
              <a:buNone/>
            </a:pPr>
            <a:r>
              <a:rPr lang="en-US" sz="1800" dirty="0" smtClean="0">
                <a:solidFill>
                  <a:schemeClr val="bg1">
                    <a:lumMod val="60000"/>
                    <a:lumOff val="40000"/>
                  </a:schemeClr>
                </a:solidFill>
              </a:rPr>
              <a:t>Question – 1:20-1:30</a:t>
            </a:r>
          </a:p>
          <a:p>
            <a:pPr eaLnBrk="1" fontAlgn="base" hangingPunct="1">
              <a:lnSpc>
                <a:spcPct val="80000"/>
              </a:lnSpc>
              <a:spcBef>
                <a:spcPct val="0"/>
              </a:spcBef>
              <a:spcAft>
                <a:spcPct val="0"/>
              </a:spcAft>
              <a:buFont typeface="Wingdings" charset="0"/>
              <a:buNone/>
            </a:pPr>
            <a:endParaRPr lang="en-US" dirty="0">
              <a:solidFill>
                <a:srgbClr val="262262"/>
              </a:solidFill>
            </a:endParaRPr>
          </a:p>
          <a:p>
            <a:pPr eaLnBrk="1" fontAlgn="base" hangingPunct="1">
              <a:lnSpc>
                <a:spcPct val="80000"/>
              </a:lnSpc>
              <a:spcBef>
                <a:spcPct val="0"/>
              </a:spcBef>
              <a:spcAft>
                <a:spcPct val="0"/>
              </a:spcAft>
              <a:buFont typeface="Wingdings" charset="0"/>
              <a:buNone/>
            </a:pPr>
            <a:r>
              <a:rPr lang="en-US" dirty="0" smtClean="0">
                <a:solidFill>
                  <a:srgbClr val="262262"/>
                </a:solidFill>
              </a:rPr>
              <a:t>Cost Effectiveness </a:t>
            </a:r>
            <a:r>
              <a:rPr lang="en-US" sz="1800" dirty="0" smtClean="0">
                <a:solidFill>
                  <a:srgbClr val="262262"/>
                </a:solidFill>
              </a:rPr>
              <a:t>1:30 -2:00</a:t>
            </a:r>
            <a:endParaRPr lang="en-US" sz="1800" dirty="0">
              <a:solidFill>
                <a:srgbClr val="262262"/>
              </a:solidFill>
            </a:endParaRPr>
          </a:p>
          <a:p>
            <a:pPr eaLnBrk="1" fontAlgn="base" hangingPunct="1">
              <a:lnSpc>
                <a:spcPct val="80000"/>
              </a:lnSpc>
              <a:spcBef>
                <a:spcPct val="0"/>
              </a:spcBef>
              <a:spcAft>
                <a:spcPct val="0"/>
              </a:spcAft>
              <a:buFont typeface="Wingdings" charset="0"/>
              <a:buNone/>
            </a:pPr>
            <a:endParaRPr lang="en-US" sz="1800" dirty="0" smtClean="0">
              <a:solidFill>
                <a:schemeClr val="bg1">
                  <a:lumMod val="60000"/>
                  <a:lumOff val="40000"/>
                </a:schemeClr>
              </a:solidFill>
            </a:endParaRPr>
          </a:p>
          <a:p>
            <a:pPr eaLnBrk="1" fontAlgn="base" hangingPunct="1">
              <a:lnSpc>
                <a:spcPct val="80000"/>
              </a:lnSpc>
              <a:spcBef>
                <a:spcPct val="0"/>
              </a:spcBef>
              <a:spcAft>
                <a:spcPct val="0"/>
              </a:spcAft>
              <a:buFont typeface="Wingdings" charset="0"/>
              <a:buNone/>
            </a:pPr>
            <a:r>
              <a:rPr lang="en-US" sz="1800" dirty="0" smtClean="0">
                <a:solidFill>
                  <a:schemeClr val="bg1">
                    <a:lumMod val="60000"/>
                    <a:lumOff val="40000"/>
                  </a:schemeClr>
                </a:solidFill>
              </a:rPr>
              <a:t>Question 2:00 – 2:15</a:t>
            </a:r>
          </a:p>
          <a:p>
            <a:pPr eaLnBrk="1" fontAlgn="base" hangingPunct="1">
              <a:lnSpc>
                <a:spcPct val="80000"/>
              </a:lnSpc>
              <a:spcBef>
                <a:spcPct val="0"/>
              </a:spcBef>
              <a:spcAft>
                <a:spcPct val="0"/>
              </a:spcAft>
              <a:buFont typeface="Wingdings" charset="0"/>
              <a:buNone/>
            </a:pPr>
            <a:endParaRPr lang="en-US" sz="1800" dirty="0">
              <a:solidFill>
                <a:schemeClr val="bg1">
                  <a:lumMod val="60000"/>
                  <a:lumOff val="40000"/>
                </a:schemeClr>
              </a:solidFill>
            </a:endParaRPr>
          </a:p>
          <a:p>
            <a:pPr eaLnBrk="1" fontAlgn="base" hangingPunct="1">
              <a:lnSpc>
                <a:spcPct val="80000"/>
              </a:lnSpc>
              <a:spcBef>
                <a:spcPct val="0"/>
              </a:spcBef>
              <a:spcAft>
                <a:spcPct val="0"/>
              </a:spcAft>
              <a:buFont typeface="Wingdings" charset="0"/>
              <a:buNone/>
            </a:pPr>
            <a:r>
              <a:rPr lang="en-US" sz="1800" dirty="0" smtClean="0">
                <a:solidFill>
                  <a:schemeClr val="accent3">
                    <a:lumMod val="60000"/>
                    <a:lumOff val="40000"/>
                  </a:schemeClr>
                </a:solidFill>
              </a:rPr>
              <a:t>Break 2:15 - 2:30</a:t>
            </a:r>
          </a:p>
          <a:p>
            <a:pPr eaLnBrk="1" fontAlgn="base" hangingPunct="1">
              <a:lnSpc>
                <a:spcPct val="80000"/>
              </a:lnSpc>
              <a:spcBef>
                <a:spcPct val="0"/>
              </a:spcBef>
              <a:spcAft>
                <a:spcPct val="0"/>
              </a:spcAft>
              <a:buFont typeface="Wingdings" charset="0"/>
              <a:buNone/>
            </a:pPr>
            <a:endParaRPr lang="en-US" dirty="0">
              <a:solidFill>
                <a:srgbClr val="262262"/>
              </a:solidFill>
            </a:endParaRPr>
          </a:p>
          <a:p>
            <a:pPr eaLnBrk="1" fontAlgn="base" hangingPunct="1">
              <a:lnSpc>
                <a:spcPct val="80000"/>
              </a:lnSpc>
              <a:spcBef>
                <a:spcPct val="0"/>
              </a:spcBef>
              <a:spcAft>
                <a:spcPct val="0"/>
              </a:spcAft>
              <a:buFont typeface="Wingdings" charset="0"/>
              <a:buNone/>
            </a:pPr>
            <a:r>
              <a:rPr lang="en-US" dirty="0" smtClean="0">
                <a:solidFill>
                  <a:srgbClr val="262262"/>
                </a:solidFill>
              </a:rPr>
              <a:t>Initiative Lifecycle </a:t>
            </a:r>
            <a:r>
              <a:rPr lang="en-US" sz="1800" dirty="0" smtClean="0">
                <a:solidFill>
                  <a:srgbClr val="262262"/>
                </a:solidFill>
              </a:rPr>
              <a:t>2:30 – 2:50</a:t>
            </a:r>
          </a:p>
          <a:p>
            <a:pPr eaLnBrk="1" fontAlgn="base" hangingPunct="1">
              <a:lnSpc>
                <a:spcPct val="80000"/>
              </a:lnSpc>
              <a:spcBef>
                <a:spcPct val="0"/>
              </a:spcBef>
              <a:spcAft>
                <a:spcPct val="0"/>
              </a:spcAft>
              <a:buFont typeface="Wingdings" charset="0"/>
              <a:buNone/>
            </a:pPr>
            <a:endParaRPr lang="en-US" sz="1800" dirty="0" smtClean="0">
              <a:solidFill>
                <a:schemeClr val="bg1">
                  <a:lumMod val="60000"/>
                  <a:lumOff val="40000"/>
                </a:schemeClr>
              </a:solidFill>
            </a:endParaRPr>
          </a:p>
          <a:p>
            <a:pPr eaLnBrk="1" fontAlgn="base" hangingPunct="1">
              <a:lnSpc>
                <a:spcPct val="80000"/>
              </a:lnSpc>
              <a:spcBef>
                <a:spcPct val="0"/>
              </a:spcBef>
              <a:spcAft>
                <a:spcPct val="0"/>
              </a:spcAft>
              <a:buFont typeface="Wingdings" charset="0"/>
              <a:buNone/>
            </a:pPr>
            <a:r>
              <a:rPr lang="en-US" sz="1800" dirty="0" smtClean="0">
                <a:solidFill>
                  <a:schemeClr val="bg1">
                    <a:lumMod val="60000"/>
                    <a:lumOff val="40000"/>
                  </a:schemeClr>
                </a:solidFill>
              </a:rPr>
              <a:t>Question – 2:50 - 3:00</a:t>
            </a:r>
          </a:p>
          <a:p>
            <a:pPr eaLnBrk="1" fontAlgn="base" hangingPunct="1">
              <a:lnSpc>
                <a:spcPct val="80000"/>
              </a:lnSpc>
              <a:spcBef>
                <a:spcPct val="0"/>
              </a:spcBef>
              <a:spcAft>
                <a:spcPct val="0"/>
              </a:spcAft>
              <a:buFont typeface="Wingdings" charset="0"/>
              <a:buNone/>
            </a:pPr>
            <a:endParaRPr lang="en-US" dirty="0">
              <a:solidFill>
                <a:srgbClr val="262262"/>
              </a:solidFill>
            </a:endParaRPr>
          </a:p>
          <a:p>
            <a:pPr eaLnBrk="1" fontAlgn="base" hangingPunct="1">
              <a:lnSpc>
                <a:spcPct val="80000"/>
              </a:lnSpc>
              <a:spcBef>
                <a:spcPct val="0"/>
              </a:spcBef>
              <a:spcAft>
                <a:spcPct val="0"/>
              </a:spcAft>
              <a:buFont typeface="Wingdings" charset="0"/>
              <a:buNone/>
            </a:pPr>
            <a:r>
              <a:rPr lang="en-US" dirty="0" smtClean="0">
                <a:solidFill>
                  <a:srgbClr val="262262"/>
                </a:solidFill>
              </a:rPr>
              <a:t>Evaluation </a:t>
            </a:r>
            <a:r>
              <a:rPr lang="en-US" sz="1800" dirty="0" smtClean="0">
                <a:solidFill>
                  <a:srgbClr val="262262"/>
                </a:solidFill>
              </a:rPr>
              <a:t>3:00 – 3:30</a:t>
            </a:r>
          </a:p>
          <a:p>
            <a:pPr eaLnBrk="1" fontAlgn="base" hangingPunct="1">
              <a:lnSpc>
                <a:spcPct val="80000"/>
              </a:lnSpc>
              <a:spcBef>
                <a:spcPct val="0"/>
              </a:spcBef>
              <a:spcAft>
                <a:spcPct val="0"/>
              </a:spcAft>
              <a:buFont typeface="Wingdings" charset="0"/>
              <a:buNone/>
            </a:pPr>
            <a:endParaRPr lang="en-US" sz="1800" dirty="0" smtClean="0">
              <a:solidFill>
                <a:schemeClr val="bg1">
                  <a:lumMod val="60000"/>
                  <a:lumOff val="40000"/>
                </a:schemeClr>
              </a:solidFill>
            </a:endParaRPr>
          </a:p>
          <a:p>
            <a:pPr eaLnBrk="1" fontAlgn="base" hangingPunct="1">
              <a:lnSpc>
                <a:spcPct val="80000"/>
              </a:lnSpc>
              <a:spcBef>
                <a:spcPct val="0"/>
              </a:spcBef>
              <a:spcAft>
                <a:spcPct val="0"/>
              </a:spcAft>
              <a:buFont typeface="Wingdings" charset="0"/>
              <a:buNone/>
            </a:pPr>
            <a:r>
              <a:rPr lang="en-US" sz="1800" dirty="0" smtClean="0">
                <a:solidFill>
                  <a:schemeClr val="bg1">
                    <a:lumMod val="60000"/>
                    <a:lumOff val="40000"/>
                  </a:schemeClr>
                </a:solidFill>
              </a:rPr>
              <a:t>Questions – 3:30 – 3:45</a:t>
            </a:r>
          </a:p>
          <a:p>
            <a:pPr eaLnBrk="1" fontAlgn="base" hangingPunct="1">
              <a:lnSpc>
                <a:spcPct val="80000"/>
              </a:lnSpc>
              <a:spcBef>
                <a:spcPct val="0"/>
              </a:spcBef>
              <a:spcAft>
                <a:spcPct val="0"/>
              </a:spcAft>
              <a:buFont typeface="Wingdings" charset="0"/>
              <a:buNone/>
            </a:pPr>
            <a:endParaRPr lang="en-US" dirty="0">
              <a:solidFill>
                <a:srgbClr val="262262"/>
              </a:solidFill>
            </a:endParaRPr>
          </a:p>
          <a:p>
            <a:pPr eaLnBrk="1" fontAlgn="base" hangingPunct="1">
              <a:lnSpc>
                <a:spcPct val="80000"/>
              </a:lnSpc>
              <a:spcBef>
                <a:spcPct val="0"/>
              </a:spcBef>
              <a:spcAft>
                <a:spcPct val="0"/>
              </a:spcAft>
              <a:buFont typeface="Wingdings" charset="0"/>
              <a:buNone/>
            </a:pPr>
            <a:r>
              <a:rPr lang="en-US" dirty="0" smtClean="0">
                <a:solidFill>
                  <a:srgbClr val="262262"/>
                </a:solidFill>
              </a:rPr>
              <a:t>Value Metrics </a:t>
            </a:r>
            <a:r>
              <a:rPr lang="en-US" sz="1800" dirty="0" smtClean="0">
                <a:solidFill>
                  <a:srgbClr val="262262"/>
                </a:solidFill>
              </a:rPr>
              <a:t>3:45 – 4:15</a:t>
            </a:r>
          </a:p>
          <a:p>
            <a:pPr eaLnBrk="1" fontAlgn="base" hangingPunct="1">
              <a:lnSpc>
                <a:spcPct val="80000"/>
              </a:lnSpc>
              <a:spcBef>
                <a:spcPct val="0"/>
              </a:spcBef>
              <a:spcAft>
                <a:spcPct val="0"/>
              </a:spcAft>
              <a:buFont typeface="Wingdings" charset="0"/>
              <a:buNone/>
            </a:pPr>
            <a:endParaRPr lang="en-US" sz="1800" dirty="0" smtClean="0">
              <a:solidFill>
                <a:schemeClr val="bg1">
                  <a:lumMod val="60000"/>
                  <a:lumOff val="40000"/>
                </a:schemeClr>
              </a:solidFill>
            </a:endParaRPr>
          </a:p>
          <a:p>
            <a:pPr eaLnBrk="1" fontAlgn="base" hangingPunct="1">
              <a:lnSpc>
                <a:spcPct val="80000"/>
              </a:lnSpc>
              <a:spcBef>
                <a:spcPct val="0"/>
              </a:spcBef>
              <a:spcAft>
                <a:spcPct val="0"/>
              </a:spcAft>
              <a:buFont typeface="Wingdings" charset="0"/>
              <a:buNone/>
            </a:pPr>
            <a:r>
              <a:rPr lang="en-US" sz="1800" dirty="0" smtClean="0">
                <a:solidFill>
                  <a:schemeClr val="bg1">
                    <a:lumMod val="60000"/>
                    <a:lumOff val="40000"/>
                  </a:schemeClr>
                </a:solidFill>
              </a:rPr>
              <a:t>Questions - 4:15-4:30 </a:t>
            </a:r>
          </a:p>
          <a:p>
            <a:pPr eaLnBrk="1" fontAlgn="base" hangingPunct="1">
              <a:lnSpc>
                <a:spcPct val="80000"/>
              </a:lnSpc>
              <a:spcBef>
                <a:spcPct val="0"/>
              </a:spcBef>
              <a:spcAft>
                <a:spcPct val="0"/>
              </a:spcAft>
              <a:buFont typeface="Wingdings" charset="0"/>
              <a:buNone/>
            </a:pPr>
            <a:endParaRPr lang="en-US" dirty="0">
              <a:solidFill>
                <a:srgbClr val="262262"/>
              </a:solidFill>
            </a:endParaRPr>
          </a:p>
        </p:txBody>
      </p:sp>
      <p:pic>
        <p:nvPicPr>
          <p:cNvPr id="6" name="Picture 5" descr="MtRaini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0725" y="1972734"/>
            <a:ext cx="3394075" cy="3116263"/>
          </a:xfrm>
          <a:prstGeom prst="rect">
            <a:avLst/>
          </a:prstGeom>
          <a:effectLst/>
        </p:spPr>
      </p:pic>
      <p:sp>
        <p:nvSpPr>
          <p:cNvPr id="3" name="Title 2"/>
          <p:cNvSpPr>
            <a:spLocks noGrp="1"/>
          </p:cNvSpPr>
          <p:nvPr>
            <p:ph type="title"/>
          </p:nvPr>
        </p:nvSpPr>
        <p:spPr/>
        <p:txBody>
          <a:bodyPr/>
          <a:lstStyle/>
          <a:p>
            <a:r>
              <a:rPr lang="en-US" dirty="0" smtClean="0"/>
              <a:t>Today’s Talk: Afternoon Session</a:t>
            </a:r>
            <a:endParaRPr lang="en-US" dirty="0"/>
          </a:p>
        </p:txBody>
      </p:sp>
      <p:cxnSp>
        <p:nvCxnSpPr>
          <p:cNvPr id="9" name="Straight Connector 8"/>
          <p:cNvCxnSpPr/>
          <p:nvPr/>
        </p:nvCxnSpPr>
        <p:spPr>
          <a:xfrm>
            <a:off x="4114800" y="1328057"/>
            <a:ext cx="0" cy="4765040"/>
          </a:xfrm>
          <a:prstGeom prst="line">
            <a:avLst/>
          </a:prstGeom>
          <a:ln w="9525" cmpd="sng">
            <a:solidFill>
              <a:srgbClr val="A6A6A6"/>
            </a:solidFill>
          </a:ln>
          <a:effectLst/>
        </p:spPr>
        <p:style>
          <a:lnRef idx="2">
            <a:schemeClr val="accent1"/>
          </a:lnRef>
          <a:fillRef idx="0">
            <a:schemeClr val="accent1"/>
          </a:fillRef>
          <a:effectRef idx="1">
            <a:schemeClr val="accent1"/>
          </a:effectRef>
          <a:fontRef idx="minor">
            <a:schemeClr val="tx1"/>
          </a:fontRef>
        </p:style>
      </p:cxnSp>
      <p:pic>
        <p:nvPicPr>
          <p:cNvPr id="7" name="Picture 6" descr="foto_footer.png"/>
          <p:cNvPicPr>
            <a:picLocks noChangeAspect="1"/>
          </p:cNvPicPr>
          <p:nvPr/>
        </p:nvPicPr>
        <p:blipFill>
          <a:blip r:embed="rId4" cstate="print"/>
          <a:stretch>
            <a:fillRect/>
          </a:stretch>
        </p:blipFill>
        <p:spPr>
          <a:xfrm>
            <a:off x="719667" y="5057317"/>
            <a:ext cx="3386665" cy="384845"/>
          </a:xfrm>
          <a:prstGeom prst="rect">
            <a:avLst/>
          </a:prstGeom>
        </p:spPr>
      </p:pic>
      <p:pic>
        <p:nvPicPr>
          <p:cNvPr id="8" name="Picture 7" descr="foto_footer.png"/>
          <p:cNvPicPr>
            <a:picLocks noChangeAspect="1"/>
          </p:cNvPicPr>
          <p:nvPr/>
        </p:nvPicPr>
        <p:blipFill>
          <a:blip r:embed="rId4" cstate="print"/>
          <a:stretch>
            <a:fillRect/>
          </a:stretch>
        </p:blipFill>
        <p:spPr>
          <a:xfrm>
            <a:off x="728133" y="1964267"/>
            <a:ext cx="3378199" cy="677333"/>
          </a:xfrm>
          <a:prstGeom prst="rect">
            <a:avLst/>
          </a:prstGeom>
        </p:spPr>
      </p:pic>
      <p:pic>
        <p:nvPicPr>
          <p:cNvPr id="10" name="Picture 9" descr="foto_footer.png"/>
          <p:cNvPicPr>
            <a:picLocks noChangeAspect="1"/>
          </p:cNvPicPr>
          <p:nvPr/>
        </p:nvPicPr>
        <p:blipFill>
          <a:blip r:embed="rId4" cstate="print"/>
          <a:stretch>
            <a:fillRect/>
          </a:stretch>
        </p:blipFill>
        <p:spPr>
          <a:xfrm rot="16200000">
            <a:off x="-35756" y="2745090"/>
            <a:ext cx="3098800" cy="1587954"/>
          </a:xfrm>
          <a:prstGeom prst="rect">
            <a:avLst/>
          </a:prstGeom>
        </p:spPr>
      </p:pic>
    </p:spTree>
    <p:extLst>
      <p:ext uri="{BB962C8B-B14F-4D97-AF65-F5344CB8AC3E}">
        <p14:creationId xmlns:p14="http://schemas.microsoft.com/office/powerpoint/2010/main" val="26176625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AFTERNOON SESSION</a:t>
            </a:r>
            <a:endParaRPr lang="en-US" sz="1800" dirty="0"/>
          </a:p>
        </p:txBody>
      </p:sp>
      <p:sp>
        <p:nvSpPr>
          <p:cNvPr id="3" name="Text Placeholder 2"/>
          <p:cNvSpPr>
            <a:spLocks noGrp="1"/>
          </p:cNvSpPr>
          <p:nvPr>
            <p:ph type="body" sz="quarter" idx="10"/>
          </p:nvPr>
        </p:nvSpPr>
        <p:spPr/>
        <p:txBody>
          <a:bodyPr/>
          <a:lstStyle/>
          <a:p>
            <a:r>
              <a:rPr dirty="0" smtClean="0"/>
              <a:t>Emerging Technology</a:t>
            </a:r>
            <a:endParaRPr lang="en-US" dirty="0"/>
          </a:p>
        </p:txBody>
      </p:sp>
    </p:spTree>
    <p:extLst>
      <p:ext uri="{BB962C8B-B14F-4D97-AF65-F5344CB8AC3E}">
        <p14:creationId xmlns:p14="http://schemas.microsoft.com/office/powerpoint/2010/main" val="2710497847"/>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2"/>
          <p:cNvSpPr>
            <a:spLocks noGrp="1" noChangeArrowheads="1"/>
          </p:cNvSpPr>
          <p:nvPr>
            <p:ph type="title"/>
          </p:nvPr>
        </p:nvSpPr>
        <p:spPr/>
        <p:txBody>
          <a:bodyPr/>
          <a:lstStyle/>
          <a:p>
            <a:pPr eaLnBrk="1" hangingPunct="1">
              <a:defRPr/>
            </a:pPr>
            <a:r>
              <a:rPr lang="en-US">
                <a:latin typeface="Arial" charset="0"/>
              </a:rPr>
              <a:t>About NEEA</a:t>
            </a:r>
          </a:p>
        </p:txBody>
      </p:sp>
      <p:graphicFrame>
        <p:nvGraphicFramePr>
          <p:cNvPr id="198658" name="Table Placeholder 5"/>
          <p:cNvGraphicFramePr>
            <a:graphicFrameLocks noGrp="1"/>
          </p:cNvGraphicFramePr>
          <p:nvPr>
            <p:ph type="tbl" sz="quarter" idx="4294967295"/>
            <p:extLst>
              <p:ext uri="{D42A27DB-BD31-4B8C-83A1-F6EECF244321}">
                <p14:modId xmlns:p14="http://schemas.microsoft.com/office/powerpoint/2010/main" val="3445825488"/>
              </p:ext>
            </p:extLst>
          </p:nvPr>
        </p:nvGraphicFramePr>
        <p:xfrm>
          <a:off x="3289831" y="1160463"/>
          <a:ext cx="5684837" cy="4897437"/>
        </p:xfrm>
        <a:graphic>
          <a:graphicData uri="http://schemas.openxmlformats.org/presentationml/2006/ole">
            <mc:AlternateContent xmlns:mc="http://schemas.openxmlformats.org/markup-compatibility/2006">
              <mc:Choice xmlns:v="urn:schemas-microsoft-com:vml" Requires="v">
                <p:oleObj spid="_x0000_s1062" r:id="rId4" imgW="5681002" imgH="4900779" progId="Excel.Sheet.8">
                  <p:embed/>
                </p:oleObj>
              </mc:Choice>
              <mc:Fallback>
                <p:oleObj r:id="rId4" imgW="5681002" imgH="4900779" progId="Excel.Sheet.8">
                  <p:embed/>
                  <p:pic>
                    <p:nvPicPr>
                      <p:cNvPr id="0" name="Picture 3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9831" y="1160463"/>
                        <a:ext cx="5684837" cy="4897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8659" name="Content Placeholder 3"/>
          <p:cNvSpPr>
            <a:spLocks/>
          </p:cNvSpPr>
          <p:nvPr/>
        </p:nvSpPr>
        <p:spPr bwMode="auto">
          <a:xfrm>
            <a:off x="374650" y="1754188"/>
            <a:ext cx="2784475" cy="404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fontAlgn="base">
              <a:spcBef>
                <a:spcPct val="20000"/>
              </a:spcBef>
              <a:spcAft>
                <a:spcPct val="0"/>
              </a:spcAft>
            </a:pPr>
            <a:r>
              <a:rPr lang="en-US" sz="2800">
                <a:solidFill>
                  <a:srgbClr val="0083CA"/>
                </a:solidFill>
              </a:rPr>
              <a:t>Our Purpose</a:t>
            </a:r>
          </a:p>
          <a:p>
            <a:pPr defTabSz="457200" fontAlgn="base">
              <a:spcBef>
                <a:spcPct val="20000"/>
              </a:spcBef>
              <a:spcAft>
                <a:spcPct val="0"/>
              </a:spcAft>
              <a:buClr>
                <a:srgbClr val="2AA9E0"/>
              </a:buClr>
              <a:buFont typeface="Wingdings" charset="0"/>
              <a:buNone/>
            </a:pPr>
            <a:r>
              <a:rPr lang="en-US" sz="2000">
                <a:solidFill>
                  <a:srgbClr val="262262"/>
                </a:solidFill>
              </a:rPr>
              <a:t>To maximize energy efficiency</a:t>
            </a:r>
          </a:p>
          <a:p>
            <a:pPr defTabSz="457200" fontAlgn="base">
              <a:spcBef>
                <a:spcPct val="20000"/>
              </a:spcBef>
              <a:spcAft>
                <a:spcPct val="0"/>
              </a:spcAft>
              <a:buClr>
                <a:srgbClr val="2AA9E0"/>
              </a:buClr>
              <a:buFont typeface="Wingdings" charset="0"/>
              <a:buNone/>
            </a:pPr>
            <a:endParaRPr lang="en-US" sz="2000">
              <a:solidFill>
                <a:srgbClr val="262262"/>
              </a:solidFill>
            </a:endParaRPr>
          </a:p>
          <a:p>
            <a:pPr defTabSz="457200" fontAlgn="base">
              <a:spcBef>
                <a:spcPct val="20000"/>
              </a:spcBef>
              <a:spcAft>
                <a:spcPct val="0"/>
              </a:spcAft>
              <a:buClr>
                <a:srgbClr val="2AA9E0"/>
              </a:buClr>
              <a:buFont typeface="Wingdings" charset="0"/>
              <a:buNone/>
            </a:pPr>
            <a:r>
              <a:rPr lang="en-US" sz="2800">
                <a:solidFill>
                  <a:srgbClr val="0083CA"/>
                </a:solidFill>
              </a:rPr>
              <a:t>Our Mission</a:t>
            </a:r>
            <a:endParaRPr lang="en-US" sz="2000">
              <a:solidFill>
                <a:srgbClr val="0083CA"/>
              </a:solidFill>
            </a:endParaRPr>
          </a:p>
          <a:p>
            <a:pPr defTabSz="457200" fontAlgn="base">
              <a:spcBef>
                <a:spcPct val="20000"/>
              </a:spcBef>
              <a:spcAft>
                <a:spcPct val="0"/>
              </a:spcAft>
              <a:buClr>
                <a:srgbClr val="2AA9E0"/>
              </a:buClr>
            </a:pPr>
            <a:r>
              <a:rPr lang="en-US" sz="2000">
                <a:solidFill>
                  <a:srgbClr val="262262"/>
                </a:solidFill>
              </a:rPr>
              <a:t>Mobilize the Northwest </a:t>
            </a:r>
            <a:br>
              <a:rPr lang="en-US" sz="2000">
                <a:solidFill>
                  <a:srgbClr val="262262"/>
                </a:solidFill>
              </a:rPr>
            </a:br>
            <a:r>
              <a:rPr lang="en-US" sz="2000">
                <a:solidFill>
                  <a:srgbClr val="262262"/>
                </a:solidFill>
              </a:rPr>
              <a:t>to become increasingly energy-efficient for a sustainable future </a:t>
            </a:r>
          </a:p>
        </p:txBody>
      </p:sp>
      <p:sp>
        <p:nvSpPr>
          <p:cNvPr id="157708" name="Text Box 12"/>
          <p:cNvSpPr txBox="1">
            <a:spLocks noChangeArrowheads="1"/>
          </p:cNvSpPr>
          <p:nvPr/>
        </p:nvSpPr>
        <p:spPr bwMode="auto">
          <a:xfrm>
            <a:off x="3404131" y="6040438"/>
            <a:ext cx="34686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fontAlgn="base">
              <a:spcBef>
                <a:spcPct val="50000"/>
              </a:spcBef>
              <a:spcAft>
                <a:spcPct val="0"/>
              </a:spcAft>
              <a:defRPr/>
            </a:pPr>
            <a:r>
              <a:rPr lang="en-US" sz="1200" i="1" dirty="0">
                <a:solidFill>
                  <a:srgbClr val="808080"/>
                </a:solidFill>
              </a:rPr>
              <a:t>Source: NEEA 2009 Annual Report</a:t>
            </a:r>
          </a:p>
        </p:txBody>
      </p:sp>
    </p:spTree>
    <p:extLst>
      <p:ext uri="{BB962C8B-B14F-4D97-AF65-F5344CB8AC3E}">
        <p14:creationId xmlns:p14="http://schemas.microsoft.com/office/powerpoint/2010/main" val="3412009006"/>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p:nvPr>
        </p:nvSpPr>
        <p:spPr/>
        <p:txBody>
          <a:bodyPr/>
          <a:lstStyle/>
          <a:p>
            <a:r>
              <a:rPr lang="en-US" smtClean="0">
                <a:latin typeface="Arial" pitchFamily="34" charset="0"/>
                <a:ea typeface="ＭＳ Ｐゴシック" pitchFamily="1" charset="-128"/>
              </a:rPr>
              <a:t>Screening Criteria</a:t>
            </a:r>
          </a:p>
        </p:txBody>
      </p:sp>
      <p:pic>
        <p:nvPicPr>
          <p:cNvPr id="134148" name="Picture 4" descr="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350" y="1143000"/>
            <a:ext cx="5292725" cy="508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114919"/>
      </p:ext>
    </p:extLst>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p:nvPr>
        </p:nvSpPr>
        <p:spPr/>
        <p:txBody>
          <a:bodyPr/>
          <a:lstStyle/>
          <a:p>
            <a:r>
              <a:rPr lang="en-US" smtClean="0">
                <a:latin typeface="Arial" pitchFamily="34" charset="0"/>
                <a:ea typeface="ＭＳ Ｐゴシック" pitchFamily="1" charset="-128"/>
              </a:rPr>
              <a:t>Scoring</a:t>
            </a:r>
          </a:p>
        </p:txBody>
      </p:sp>
      <p:sp>
        <p:nvSpPr>
          <p:cNvPr id="124933" name="Text Box 5"/>
          <p:cNvSpPr txBox="1">
            <a:spLocks noChangeArrowheads="1"/>
          </p:cNvSpPr>
          <p:nvPr/>
        </p:nvSpPr>
        <p:spPr bwMode="auto">
          <a:xfrm>
            <a:off x="6796088" y="1954213"/>
            <a:ext cx="134461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dirty="0">
                <a:solidFill>
                  <a:srgbClr val="FFFFFF"/>
                </a:solidFill>
                <a:ea typeface="Batang" pitchFamily="18" charset="-127"/>
              </a:rPr>
              <a:t>Scoring</a:t>
            </a:r>
            <a:endParaRPr lang="en-US" dirty="0"/>
          </a:p>
        </p:txBody>
      </p:sp>
      <p:pic>
        <p:nvPicPr>
          <p:cNvPr id="5" name="Picture 4" descr="100601neea-annual_30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091267"/>
            <a:ext cx="2241695" cy="3395133"/>
          </a:xfrm>
          <a:prstGeom prst="rect">
            <a:avLst/>
          </a:prstGeom>
        </p:spPr>
      </p:pic>
      <p:pic>
        <p:nvPicPr>
          <p:cNvPr id="7" name="Picture 6" descr="foto_footer.png"/>
          <p:cNvPicPr>
            <a:picLocks noChangeAspect="1"/>
          </p:cNvPicPr>
          <p:nvPr/>
        </p:nvPicPr>
        <p:blipFill>
          <a:blip r:embed="rId4" cstate="print"/>
          <a:stretch>
            <a:fillRect/>
          </a:stretch>
        </p:blipFill>
        <p:spPr>
          <a:xfrm>
            <a:off x="5249332" y="5480650"/>
            <a:ext cx="2252135" cy="384845"/>
          </a:xfrm>
          <a:prstGeom prst="rect">
            <a:avLst/>
          </a:prstGeom>
        </p:spPr>
      </p:pic>
      <p:pic>
        <p:nvPicPr>
          <p:cNvPr id="8" name="Picture 7" descr="foto_footer.png"/>
          <p:cNvPicPr>
            <a:picLocks noChangeAspect="1"/>
          </p:cNvPicPr>
          <p:nvPr/>
        </p:nvPicPr>
        <p:blipFill>
          <a:blip r:embed="rId4" cstate="print"/>
          <a:stretch>
            <a:fillRect/>
          </a:stretch>
        </p:blipFill>
        <p:spPr>
          <a:xfrm>
            <a:off x="5257800" y="2082800"/>
            <a:ext cx="2243667" cy="677333"/>
          </a:xfrm>
          <a:prstGeom prst="rect">
            <a:avLst/>
          </a:prstGeom>
        </p:spPr>
      </p:pic>
      <p:pic>
        <p:nvPicPr>
          <p:cNvPr id="9" name="Picture 8" descr="foto_footer.png"/>
          <p:cNvPicPr>
            <a:picLocks noChangeAspect="1"/>
          </p:cNvPicPr>
          <p:nvPr/>
        </p:nvPicPr>
        <p:blipFill>
          <a:blip r:embed="rId4" cstate="print"/>
          <a:stretch>
            <a:fillRect/>
          </a:stretch>
        </p:blipFill>
        <p:spPr>
          <a:xfrm rot="16200000">
            <a:off x="4290710" y="3049890"/>
            <a:ext cx="3395133" cy="1460954"/>
          </a:xfrm>
          <a:prstGeom prst="rect">
            <a:avLst/>
          </a:prstGeom>
        </p:spPr>
      </p:pic>
      <p:sp>
        <p:nvSpPr>
          <p:cNvPr id="124931" name="Rectangle 3"/>
          <p:cNvSpPr>
            <a:spLocks noGrp="1"/>
          </p:cNvSpPr>
          <p:nvPr>
            <p:ph type="body" idx="4294967295"/>
          </p:nvPr>
        </p:nvSpPr>
        <p:spPr>
          <a:xfrm>
            <a:off x="304800" y="1537546"/>
            <a:ext cx="4834467" cy="4525963"/>
          </a:xfrm>
          <a:prstGeom prst="rect">
            <a:avLst/>
          </a:prstGeom>
        </p:spPr>
        <p:txBody>
          <a:bodyPr>
            <a:normAutofit/>
          </a:bodyPr>
          <a:lstStyle/>
          <a:p>
            <a:r>
              <a:rPr lang="en-US" sz="2400" dirty="0" smtClean="0">
                <a:latin typeface="Arial" pitchFamily="34" charset="0"/>
                <a:ea typeface="ＭＳ Ｐゴシック" pitchFamily="1" charset="-128"/>
                <a:cs typeface="ＭＳ Ｐゴシック" pitchFamily="1" charset="-128"/>
              </a:rPr>
              <a:t>Benefits (40% weighting)</a:t>
            </a:r>
          </a:p>
          <a:p>
            <a:pPr lvl="1"/>
            <a:r>
              <a:rPr lang="en-US" sz="2400" dirty="0" smtClean="0">
                <a:latin typeface="Arial" pitchFamily="34" charset="0"/>
                <a:ea typeface="ＭＳ Ｐゴシック" pitchFamily="1" charset="-128"/>
                <a:cs typeface="Arial" pitchFamily="34" charset="0"/>
              </a:rPr>
              <a:t>Savings Potential</a:t>
            </a:r>
          </a:p>
          <a:p>
            <a:pPr lvl="1"/>
            <a:r>
              <a:rPr lang="en-US" sz="2400" dirty="0" smtClean="0">
                <a:latin typeface="Arial" pitchFamily="34" charset="0"/>
                <a:ea typeface="ＭＳ Ｐゴシック" pitchFamily="1" charset="-128"/>
                <a:cs typeface="Arial" pitchFamily="34" charset="0"/>
              </a:rPr>
              <a:t>Non-Energy Benefits</a:t>
            </a:r>
          </a:p>
          <a:p>
            <a:r>
              <a:rPr lang="en-US" sz="2400" dirty="0" smtClean="0">
                <a:latin typeface="Arial" pitchFamily="34" charset="0"/>
                <a:ea typeface="ＭＳ Ｐゴシック" pitchFamily="1" charset="-128"/>
                <a:cs typeface="ＭＳ Ｐゴシック" pitchFamily="1" charset="-128"/>
              </a:rPr>
              <a:t>Market and Supply Chain (20%)</a:t>
            </a:r>
          </a:p>
          <a:p>
            <a:pPr lvl="1"/>
            <a:r>
              <a:rPr lang="en-US" sz="2400" dirty="0" smtClean="0">
                <a:latin typeface="Arial" pitchFamily="34" charset="0"/>
                <a:ea typeface="ＭＳ Ｐゴシック" pitchFamily="1" charset="-128"/>
                <a:cs typeface="Arial" pitchFamily="34" charset="0"/>
              </a:rPr>
              <a:t>Market Barriers</a:t>
            </a:r>
          </a:p>
          <a:p>
            <a:pPr lvl="1"/>
            <a:r>
              <a:rPr lang="en-US" sz="2400" dirty="0" smtClean="0">
                <a:latin typeface="Arial" pitchFamily="34" charset="0"/>
                <a:ea typeface="ＭＳ Ｐゴシック" pitchFamily="1" charset="-128"/>
                <a:cs typeface="Arial" pitchFamily="34" charset="0"/>
              </a:rPr>
              <a:t>Unique NW contribution</a:t>
            </a:r>
          </a:p>
          <a:p>
            <a:r>
              <a:rPr lang="en-US" sz="2400" dirty="0" smtClean="0">
                <a:latin typeface="Arial" pitchFamily="34" charset="0"/>
                <a:ea typeface="ＭＳ Ｐゴシック" pitchFamily="1" charset="-128"/>
                <a:cs typeface="ＭＳ Ｐゴシック" pitchFamily="1" charset="-128"/>
              </a:rPr>
              <a:t>Product &amp; Technology (20%)</a:t>
            </a:r>
          </a:p>
          <a:p>
            <a:pPr lvl="1"/>
            <a:r>
              <a:rPr lang="en-US" sz="2400" dirty="0" smtClean="0">
                <a:latin typeface="Arial" pitchFamily="34" charset="0"/>
                <a:ea typeface="ＭＳ Ｐゴシック" pitchFamily="1" charset="-128"/>
                <a:cs typeface="Arial" pitchFamily="34" charset="0"/>
              </a:rPr>
              <a:t>Technical Feasibility &amp; Risk</a:t>
            </a:r>
          </a:p>
          <a:p>
            <a:r>
              <a:rPr lang="en-US" sz="2400" dirty="0" smtClean="0">
                <a:latin typeface="Arial" pitchFamily="34" charset="0"/>
                <a:ea typeface="ＭＳ Ｐゴシック" pitchFamily="1" charset="-128"/>
                <a:cs typeface="ＭＳ Ｐゴシック" pitchFamily="1" charset="-128"/>
              </a:rPr>
              <a:t>Funding / Business Planning (20%)</a:t>
            </a:r>
          </a:p>
        </p:txBody>
      </p:sp>
      <p:cxnSp>
        <p:nvCxnSpPr>
          <p:cNvPr id="6" name="Straight Connector 5"/>
          <p:cNvCxnSpPr/>
          <p:nvPr/>
        </p:nvCxnSpPr>
        <p:spPr>
          <a:xfrm>
            <a:off x="5257800" y="1537546"/>
            <a:ext cx="0" cy="4765040"/>
          </a:xfrm>
          <a:prstGeom prst="line">
            <a:avLst/>
          </a:prstGeom>
          <a:ln w="9525" cmpd="sng">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9556251"/>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p:nvPr>
        </p:nvSpPr>
        <p:spPr/>
        <p:txBody>
          <a:bodyPr/>
          <a:lstStyle/>
          <a:p>
            <a:r>
              <a:rPr lang="en-US" smtClean="0">
                <a:latin typeface="Arial" pitchFamily="34" charset="0"/>
                <a:ea typeface="ＭＳ Ｐゴシック" pitchFamily="1" charset="-128"/>
              </a:rPr>
              <a:t>Ranking / Portfolio Management</a:t>
            </a:r>
          </a:p>
        </p:txBody>
      </p:sp>
      <p:sp>
        <p:nvSpPr>
          <p:cNvPr id="125955" name="Rectangle 3"/>
          <p:cNvSpPr>
            <a:spLocks noGrp="1"/>
          </p:cNvSpPr>
          <p:nvPr>
            <p:ph type="body" idx="4294967295"/>
          </p:nvPr>
        </p:nvSpPr>
        <p:spPr>
          <a:xfrm>
            <a:off x="4555076" y="1524000"/>
            <a:ext cx="4495800" cy="4648200"/>
          </a:xfrm>
          <a:prstGeom prst="rect">
            <a:avLst/>
          </a:prstGeom>
        </p:spPr>
        <p:txBody>
          <a:bodyPr>
            <a:normAutofit/>
          </a:bodyPr>
          <a:lstStyle/>
          <a:p>
            <a:pPr>
              <a:spcAft>
                <a:spcPts val="1200"/>
              </a:spcAft>
            </a:pPr>
            <a:r>
              <a:rPr lang="en-US" sz="2400" dirty="0" smtClean="0">
                <a:latin typeface="Arial" pitchFamily="34" charset="0"/>
                <a:ea typeface="ＭＳ Ｐゴシック" pitchFamily="1" charset="-128"/>
                <a:cs typeface="ＭＳ Ｐゴシック" pitchFamily="1" charset="-128"/>
              </a:rPr>
              <a:t>Sector</a:t>
            </a:r>
          </a:p>
          <a:p>
            <a:pPr>
              <a:spcAft>
                <a:spcPts val="1200"/>
              </a:spcAft>
            </a:pPr>
            <a:r>
              <a:rPr lang="en-US" sz="2400" dirty="0" smtClean="0">
                <a:latin typeface="Arial" pitchFamily="34" charset="0"/>
                <a:ea typeface="ＭＳ Ｐゴシック" pitchFamily="1" charset="-128"/>
                <a:cs typeface="ＭＳ Ｐゴシック" pitchFamily="1" charset="-128"/>
              </a:rPr>
              <a:t>Regional Equity</a:t>
            </a:r>
          </a:p>
          <a:p>
            <a:pPr>
              <a:spcAft>
                <a:spcPts val="1200"/>
              </a:spcAft>
            </a:pPr>
            <a:r>
              <a:rPr lang="en-US" sz="2400" dirty="0" smtClean="0">
                <a:latin typeface="Arial" pitchFamily="34" charset="0"/>
                <a:ea typeface="ＭＳ Ｐゴシック" pitchFamily="1" charset="-128"/>
                <a:cs typeface="ＭＳ Ｐゴシック" pitchFamily="1" charset="-128"/>
              </a:rPr>
              <a:t>Project size / savings potential</a:t>
            </a:r>
          </a:p>
          <a:p>
            <a:pPr>
              <a:spcAft>
                <a:spcPts val="1200"/>
              </a:spcAft>
            </a:pPr>
            <a:r>
              <a:rPr lang="en-US" sz="2400" dirty="0" smtClean="0">
                <a:latin typeface="Arial" pitchFamily="34" charset="0"/>
                <a:ea typeface="ＭＳ Ｐゴシック" pitchFamily="1" charset="-128"/>
                <a:cs typeface="ＭＳ Ｐゴシック" pitchFamily="1" charset="-128"/>
              </a:rPr>
              <a:t>Technology type</a:t>
            </a:r>
          </a:p>
          <a:p>
            <a:pPr>
              <a:spcAft>
                <a:spcPts val="1200"/>
              </a:spcAft>
            </a:pPr>
            <a:r>
              <a:rPr lang="en-US" sz="2400" dirty="0" smtClean="0">
                <a:latin typeface="Arial" pitchFamily="34" charset="0"/>
                <a:ea typeface="ＭＳ Ｐゴシック" pitchFamily="1" charset="-128"/>
                <a:cs typeface="ＭＳ Ｐゴシック" pitchFamily="1" charset="-128"/>
              </a:rPr>
              <a:t>Development stage</a:t>
            </a:r>
          </a:p>
          <a:p>
            <a:pPr>
              <a:spcAft>
                <a:spcPts val="1200"/>
              </a:spcAft>
            </a:pPr>
            <a:r>
              <a:rPr lang="en-US" sz="2400" dirty="0" smtClean="0">
                <a:latin typeface="Arial" pitchFamily="34" charset="0"/>
                <a:ea typeface="ＭＳ Ｐゴシック" pitchFamily="1" charset="-128"/>
                <a:cs typeface="ＭＳ Ｐゴシック" pitchFamily="1" charset="-128"/>
              </a:rPr>
              <a:t>Other</a:t>
            </a:r>
          </a:p>
        </p:txBody>
      </p:sp>
      <p:cxnSp>
        <p:nvCxnSpPr>
          <p:cNvPr id="6" name="Straight Connector 5"/>
          <p:cNvCxnSpPr/>
          <p:nvPr/>
        </p:nvCxnSpPr>
        <p:spPr>
          <a:xfrm>
            <a:off x="4326476" y="1230457"/>
            <a:ext cx="0" cy="4765040"/>
          </a:xfrm>
          <a:prstGeom prst="line">
            <a:avLst/>
          </a:prstGeom>
          <a:ln w="9525" cmpd="sng">
            <a:solidFill>
              <a:srgbClr val="A6A6A6"/>
            </a:solidFill>
          </a:ln>
          <a:effectLst/>
        </p:spPr>
        <p:style>
          <a:lnRef idx="2">
            <a:schemeClr val="accent1"/>
          </a:lnRef>
          <a:fillRef idx="0">
            <a:schemeClr val="accent1"/>
          </a:fillRef>
          <a:effectRef idx="1">
            <a:schemeClr val="accent1"/>
          </a:effectRef>
          <a:fontRef idx="minor">
            <a:schemeClr val="tx1"/>
          </a:fontRef>
        </p:style>
      </p:cxnSp>
      <p:graphicFrame>
        <p:nvGraphicFramePr>
          <p:cNvPr id="10" name="Chart 9"/>
          <p:cNvGraphicFramePr/>
          <p:nvPr>
            <p:extLst>
              <p:ext uri="{D42A27DB-BD31-4B8C-83A1-F6EECF244321}">
                <p14:modId xmlns:p14="http://schemas.microsoft.com/office/powerpoint/2010/main" val="1797985328"/>
              </p:ext>
            </p:extLst>
          </p:nvPr>
        </p:nvGraphicFramePr>
        <p:xfrm>
          <a:off x="-321733" y="1295400"/>
          <a:ext cx="6019800" cy="4826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2339213"/>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p:cNvSpPr>
          <p:nvPr>
            <p:ph type="title"/>
          </p:nvPr>
        </p:nvSpPr>
        <p:spPr/>
        <p:txBody>
          <a:bodyPr/>
          <a:lstStyle/>
          <a:p>
            <a:r>
              <a:rPr lang="en-US" smtClean="0">
                <a:latin typeface="Arial" pitchFamily="34" charset="0"/>
                <a:ea typeface="ＭＳ Ｐゴシック" pitchFamily="1" charset="-128"/>
              </a:rPr>
              <a:t>Due Diligence</a:t>
            </a:r>
          </a:p>
        </p:txBody>
      </p:sp>
      <p:sp>
        <p:nvSpPr>
          <p:cNvPr id="136195" name="Rectangle 3"/>
          <p:cNvSpPr>
            <a:spLocks noGrp="1"/>
          </p:cNvSpPr>
          <p:nvPr>
            <p:ph type="body" idx="4294967295"/>
          </p:nvPr>
        </p:nvSpPr>
        <p:spPr>
          <a:xfrm>
            <a:off x="457200" y="1600200"/>
            <a:ext cx="3886200" cy="4525963"/>
          </a:xfrm>
          <a:prstGeom prst="rect">
            <a:avLst/>
          </a:prstGeom>
        </p:spPr>
        <p:txBody>
          <a:bodyPr vert="horz" lIns="0" tIns="0" rIns="0" bIns="0">
            <a:normAutofit/>
          </a:bodyPr>
          <a:lstStyle/>
          <a:p>
            <a:r>
              <a:rPr lang="en-US" sz="2800" dirty="0" smtClean="0">
                <a:latin typeface="Arial" pitchFamily="34" charset="0"/>
                <a:ea typeface="ＭＳ Ｐゴシック" pitchFamily="1" charset="-128"/>
                <a:cs typeface="ＭＳ Ｐゴシック" pitchFamily="1" charset="-128"/>
              </a:rPr>
              <a:t>Non-statistical verification of the attributes of the proposal.</a:t>
            </a:r>
          </a:p>
          <a:p>
            <a:endParaRPr lang="en-US" sz="2800" dirty="0" smtClean="0">
              <a:latin typeface="Arial" pitchFamily="34" charset="0"/>
              <a:ea typeface="ＭＳ Ｐゴシック" pitchFamily="1" charset="-128"/>
              <a:cs typeface="ＭＳ Ｐゴシック" pitchFamily="1" charset="-128"/>
            </a:endParaRPr>
          </a:p>
          <a:p>
            <a:r>
              <a:rPr lang="en-US" sz="2800" dirty="0" smtClean="0">
                <a:latin typeface="Arial" pitchFamily="34" charset="0"/>
                <a:ea typeface="ＭＳ Ｐゴシック" pitchFamily="1" charset="-128"/>
                <a:cs typeface="ＭＳ Ｐゴシック" pitchFamily="1" charset="-128"/>
              </a:rPr>
              <a:t>May require re-scoring if inconsistencies are found.</a:t>
            </a:r>
          </a:p>
        </p:txBody>
      </p:sp>
      <p:sp>
        <p:nvSpPr>
          <p:cNvPr id="136197" name="Text Box 5"/>
          <p:cNvSpPr txBox="1">
            <a:spLocks noChangeArrowheads="1"/>
          </p:cNvSpPr>
          <p:nvPr/>
        </p:nvSpPr>
        <p:spPr bwMode="auto">
          <a:xfrm>
            <a:off x="6596063" y="2244725"/>
            <a:ext cx="146208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ko-KR">
                <a:solidFill>
                  <a:srgbClr val="FFFFFF"/>
                </a:solidFill>
                <a:ea typeface="Batang" pitchFamily="18" charset="-127"/>
              </a:rPr>
              <a:t>Portfolio</a:t>
            </a:r>
            <a:endParaRPr lang="en-US"/>
          </a:p>
        </p:txBody>
      </p:sp>
      <p:graphicFrame>
        <p:nvGraphicFramePr>
          <p:cNvPr id="5" name="Chart Placeholder 3"/>
          <p:cNvGraphicFramePr>
            <a:graphicFrameLocks/>
          </p:cNvGraphicFramePr>
          <p:nvPr>
            <p:extLst>
              <p:ext uri="{D42A27DB-BD31-4B8C-83A1-F6EECF244321}">
                <p14:modId xmlns:p14="http://schemas.microsoft.com/office/powerpoint/2010/main" val="819700572"/>
              </p:ext>
            </p:extLst>
          </p:nvPr>
        </p:nvGraphicFramePr>
        <p:xfrm>
          <a:off x="4495801" y="838200"/>
          <a:ext cx="4114800" cy="44196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4267200" y="1230457"/>
            <a:ext cx="0" cy="4765040"/>
          </a:xfrm>
          <a:prstGeom prst="line">
            <a:avLst/>
          </a:prstGeom>
          <a:ln w="9525" cmpd="sng">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4996182"/>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7967133" y="5969001"/>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146"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95596" name="think-cell Slide" r:id="rId62" imgW="0" imgH="0" progId="">
                  <p:embed/>
                </p:oleObj>
              </mc:Choice>
              <mc:Fallback>
                <p:oleObj name="think-cell Slide" r:id="rId62" imgW="0" imgH="0" progId="">
                  <p:embed/>
                  <p:pic>
                    <p:nvPicPr>
                      <p:cNvPr id="0" name="AutoShap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7" name="Rectangle 3" hidden="1"/>
          <p:cNvSpPr>
            <a:spLocks noChangeArrowheads="1"/>
          </p:cNvSpPr>
          <p:nvPr>
            <p:custDataLst>
              <p:tags r:id="rId3"/>
            </p:custDataLst>
          </p:nvPr>
        </p:nvSpPr>
        <p:spPr bwMode="auto">
          <a:xfrm>
            <a:off x="0" y="0"/>
            <a:ext cx="161984" cy="1619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931343"/>
            <a:endParaRPr lang="en-US" sz="1200">
              <a:solidFill>
                <a:srgbClr val="000000"/>
              </a:solidFill>
              <a:cs typeface="Arial" charset="0"/>
            </a:endParaRPr>
          </a:p>
        </p:txBody>
      </p:sp>
      <p:graphicFrame>
        <p:nvGraphicFramePr>
          <p:cNvPr id="6150" name="Object 8"/>
          <p:cNvGraphicFramePr>
            <a:graphicFrameLocks/>
          </p:cNvGraphicFramePr>
          <p:nvPr>
            <p:custDataLst>
              <p:tags r:id="rId4"/>
            </p:custDataLst>
          </p:nvPr>
        </p:nvGraphicFramePr>
        <p:xfrm>
          <a:off x="1303973" y="3622476"/>
          <a:ext cx="6617048" cy="1362205"/>
        </p:xfrm>
        <a:graphic>
          <a:graphicData uri="http://schemas.openxmlformats.org/presentationml/2006/ole">
            <mc:AlternateContent xmlns:mc="http://schemas.openxmlformats.org/markup-compatibility/2006">
              <mc:Choice xmlns:v="urn:schemas-microsoft-com:vml" Requires="v">
                <p:oleObj spid="_x0000_s195597" r:id="rId63" imgW="6480610" imgH="1335140" progId="Excel.Sheet.8">
                  <p:embed/>
                </p:oleObj>
              </mc:Choice>
              <mc:Fallback>
                <p:oleObj r:id="rId63" imgW="6480610" imgH="1335140" progId="Excel.Sheet.8">
                  <p:embed/>
                  <p:pic>
                    <p:nvPicPr>
                      <p:cNvPr id="0" name="Picture 3"/>
                      <p:cNvPicPr>
                        <a:picLocks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303973" y="3622476"/>
                        <a:ext cx="6617048" cy="13622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Rectangle 9"/>
          <p:cNvSpPr>
            <a:spLocks noChangeArrowheads="1"/>
          </p:cNvSpPr>
          <p:nvPr>
            <p:custDataLst>
              <p:tags r:id="rId5"/>
            </p:custDataLst>
          </p:nvPr>
        </p:nvSpPr>
        <p:spPr bwMode="auto">
          <a:xfrm>
            <a:off x="6100319" y="3844381"/>
            <a:ext cx="254315"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a:buClr>
                <a:srgbClr val="002960"/>
              </a:buClr>
            </a:pPr>
            <a:r>
              <a:rPr lang="en-US" sz="1200">
                <a:solidFill>
                  <a:srgbClr val="000000"/>
                </a:solidFill>
                <a:cs typeface="Arial" charset="0"/>
              </a:rPr>
              <a:t>995</a:t>
            </a:r>
          </a:p>
        </p:txBody>
      </p:sp>
      <p:sp>
        <p:nvSpPr>
          <p:cNvPr id="6152" name="Rectangle 10"/>
          <p:cNvSpPr>
            <a:spLocks noChangeArrowheads="1"/>
          </p:cNvSpPr>
          <p:nvPr>
            <p:custDataLst>
              <p:tags r:id="rId6"/>
            </p:custDataLst>
          </p:nvPr>
        </p:nvSpPr>
        <p:spPr bwMode="auto">
          <a:xfrm>
            <a:off x="3976710" y="4108399"/>
            <a:ext cx="254314"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a:buClr>
                <a:srgbClr val="002960"/>
              </a:buClr>
            </a:pPr>
            <a:r>
              <a:rPr lang="en-US" sz="1200">
                <a:solidFill>
                  <a:srgbClr val="000000"/>
                </a:solidFill>
                <a:cs typeface="Arial" charset="0"/>
              </a:rPr>
              <a:t>575</a:t>
            </a:r>
          </a:p>
        </p:txBody>
      </p:sp>
      <p:sp>
        <p:nvSpPr>
          <p:cNvPr id="6153" name="Rectangle 12"/>
          <p:cNvSpPr>
            <a:spLocks noChangeArrowheads="1"/>
          </p:cNvSpPr>
          <p:nvPr>
            <p:custDataLst>
              <p:tags r:id="rId7"/>
            </p:custDataLst>
          </p:nvPr>
        </p:nvSpPr>
        <p:spPr bwMode="auto">
          <a:xfrm>
            <a:off x="1796404" y="4058187"/>
            <a:ext cx="254314"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a:buClr>
                <a:srgbClr val="002960"/>
              </a:buClr>
            </a:pPr>
            <a:r>
              <a:rPr lang="en-US" sz="1200">
                <a:solidFill>
                  <a:srgbClr val="000000"/>
                </a:solidFill>
                <a:cs typeface="Arial" charset="0"/>
              </a:rPr>
              <a:t>660</a:t>
            </a:r>
          </a:p>
        </p:txBody>
      </p:sp>
      <p:sp>
        <p:nvSpPr>
          <p:cNvPr id="6154" name="Rectangle 286"/>
          <p:cNvSpPr>
            <a:spLocks noChangeArrowheads="1"/>
          </p:cNvSpPr>
          <p:nvPr>
            <p:custDataLst>
              <p:tags r:id="rId8"/>
            </p:custDataLst>
          </p:nvPr>
        </p:nvSpPr>
        <p:spPr bwMode="auto">
          <a:xfrm>
            <a:off x="7106241" y="3936706"/>
            <a:ext cx="340167"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eaLnBrk="0" hangingPunct="0">
              <a:buClr>
                <a:srgbClr val="002960"/>
              </a:buClr>
            </a:pPr>
            <a:endParaRPr lang="en-US" sz="1200">
              <a:solidFill>
                <a:srgbClr val="000000"/>
              </a:solidFill>
              <a:cs typeface="Arial" charset="0"/>
            </a:endParaRPr>
          </a:p>
        </p:txBody>
      </p:sp>
      <p:sp>
        <p:nvSpPr>
          <p:cNvPr id="6155" name="Freeform 4"/>
          <p:cNvSpPr>
            <a:spLocks/>
          </p:cNvSpPr>
          <p:nvPr>
            <p:custDataLst>
              <p:tags r:id="rId9"/>
            </p:custDataLst>
          </p:nvPr>
        </p:nvSpPr>
        <p:spPr bwMode="gray">
          <a:xfrm>
            <a:off x="341787" y="1958997"/>
            <a:ext cx="6432386" cy="1323332"/>
          </a:xfrm>
          <a:custGeom>
            <a:avLst/>
            <a:gdLst>
              <a:gd name="T0" fmla="*/ 2147483647 w 3709"/>
              <a:gd name="T1" fmla="*/ 2147483647 h 1288"/>
              <a:gd name="T2" fmla="*/ 2147483647 w 3709"/>
              <a:gd name="T3" fmla="*/ 2147483647 h 1288"/>
              <a:gd name="T4" fmla="*/ 2147483647 w 3709"/>
              <a:gd name="T5" fmla="*/ 2147483647 h 1288"/>
              <a:gd name="T6" fmla="*/ 2147483647 w 3709"/>
              <a:gd name="T7" fmla="*/ 2147483647 h 1288"/>
              <a:gd name="T8" fmla="*/ 2147483647 w 3709"/>
              <a:gd name="T9" fmla="*/ 2147483647 h 1288"/>
              <a:gd name="T10" fmla="*/ 0 w 3709"/>
              <a:gd name="T11" fmla="*/ 0 h 1288"/>
              <a:gd name="T12" fmla="*/ 0 w 3709"/>
              <a:gd name="T13" fmla="*/ 2147483647 h 1288"/>
              <a:gd name="T14" fmla="*/ 2147483647 w 3709"/>
              <a:gd name="T15" fmla="*/ 2147483647 h 1288"/>
              <a:gd name="T16" fmla="*/ 2147483647 w 3709"/>
              <a:gd name="T17" fmla="*/ 2147483647 h 1288"/>
              <a:gd name="T18" fmla="*/ 2147483647 w 3709"/>
              <a:gd name="T19" fmla="*/ 2147483647 h 1288"/>
              <a:gd name="T20" fmla="*/ 2147483647 w 3709"/>
              <a:gd name="T21" fmla="*/ 2147483647 h 1288"/>
              <a:gd name="T22" fmla="*/ 2147483647 w 3709"/>
              <a:gd name="T23" fmla="*/ 2147483647 h 1288"/>
              <a:gd name="T24" fmla="*/ 2147483647 w 3709"/>
              <a:gd name="T25" fmla="*/ 2147483647 h 1288"/>
              <a:gd name="T26" fmla="*/ 2147483647 w 3709"/>
              <a:gd name="T27" fmla="*/ 2147483647 h 1288"/>
              <a:gd name="T28" fmla="*/ 2147483647 w 3709"/>
              <a:gd name="T29" fmla="*/ 2147483647 h 1288"/>
              <a:gd name="T30" fmla="*/ 2147483647 w 3709"/>
              <a:gd name="T31" fmla="*/ 2147483647 h 1288"/>
              <a:gd name="T32" fmla="*/ 2147483647 w 3709"/>
              <a:gd name="T33" fmla="*/ 2147483647 h 1288"/>
              <a:gd name="T34" fmla="*/ 2147483647 w 3709"/>
              <a:gd name="T35" fmla="*/ 2147483647 h 1288"/>
              <a:gd name="T36" fmla="*/ 2147483647 w 3709"/>
              <a:gd name="T37" fmla="*/ 2147483647 h 1288"/>
              <a:gd name="T38" fmla="*/ 2147483647 w 3709"/>
              <a:gd name="T39" fmla="*/ 2147483647 h 1288"/>
              <a:gd name="T40" fmla="*/ 2147483647 w 3709"/>
              <a:gd name="T41" fmla="*/ 2147483647 h 1288"/>
              <a:gd name="T42" fmla="*/ 2147483647 w 3709"/>
              <a:gd name="T43" fmla="*/ 2147483647 h 1288"/>
              <a:gd name="T44" fmla="*/ 2147483647 w 3709"/>
              <a:gd name="T45" fmla="*/ 2147483647 h 1288"/>
              <a:gd name="T46" fmla="*/ 2147483647 w 3709"/>
              <a:gd name="T47" fmla="*/ 2147483647 h 1288"/>
              <a:gd name="T48" fmla="*/ 2147483647 w 3709"/>
              <a:gd name="T49" fmla="*/ 2147483647 h 1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09" h="1288">
                <a:moveTo>
                  <a:pt x="3708" y="121"/>
                </a:moveTo>
                <a:cubicBezTo>
                  <a:pt x="3599" y="135"/>
                  <a:pt x="3342" y="187"/>
                  <a:pt x="3055" y="203"/>
                </a:cubicBezTo>
                <a:cubicBezTo>
                  <a:pt x="2766" y="222"/>
                  <a:pt x="2351" y="244"/>
                  <a:pt x="1983" y="218"/>
                </a:cubicBezTo>
                <a:cubicBezTo>
                  <a:pt x="1615" y="192"/>
                  <a:pt x="1142" y="160"/>
                  <a:pt x="862" y="127"/>
                </a:cubicBezTo>
                <a:cubicBezTo>
                  <a:pt x="582" y="94"/>
                  <a:pt x="445" y="68"/>
                  <a:pt x="301" y="47"/>
                </a:cubicBezTo>
                <a:lnTo>
                  <a:pt x="0" y="0"/>
                </a:lnTo>
                <a:lnTo>
                  <a:pt x="0" y="1288"/>
                </a:lnTo>
                <a:lnTo>
                  <a:pt x="164" y="1264"/>
                </a:lnTo>
                <a:cubicBezTo>
                  <a:pt x="164" y="1264"/>
                  <a:pt x="527" y="1199"/>
                  <a:pt x="843" y="1163"/>
                </a:cubicBezTo>
                <a:cubicBezTo>
                  <a:pt x="1162" y="1122"/>
                  <a:pt x="1677" y="1077"/>
                  <a:pt x="2059" y="1050"/>
                </a:cubicBezTo>
                <a:cubicBezTo>
                  <a:pt x="2441" y="1023"/>
                  <a:pt x="2770" y="1082"/>
                  <a:pt x="3041" y="1096"/>
                </a:cubicBezTo>
                <a:cubicBezTo>
                  <a:pt x="3312" y="1110"/>
                  <a:pt x="3608" y="1160"/>
                  <a:pt x="3708" y="1172"/>
                </a:cubicBezTo>
                <a:cubicBezTo>
                  <a:pt x="3708" y="1088"/>
                  <a:pt x="3708" y="826"/>
                  <a:pt x="3708" y="755"/>
                </a:cubicBezTo>
                <a:cubicBezTo>
                  <a:pt x="3641" y="746"/>
                  <a:pt x="3471" y="736"/>
                  <a:pt x="3343" y="726"/>
                </a:cubicBezTo>
                <a:cubicBezTo>
                  <a:pt x="3216" y="714"/>
                  <a:pt x="3104" y="709"/>
                  <a:pt x="2947" y="702"/>
                </a:cubicBezTo>
                <a:cubicBezTo>
                  <a:pt x="2791" y="695"/>
                  <a:pt x="2583" y="687"/>
                  <a:pt x="2407" y="682"/>
                </a:cubicBezTo>
                <a:cubicBezTo>
                  <a:pt x="2231" y="677"/>
                  <a:pt x="2045" y="673"/>
                  <a:pt x="1891" y="670"/>
                </a:cubicBezTo>
                <a:lnTo>
                  <a:pt x="1481" y="663"/>
                </a:lnTo>
                <a:lnTo>
                  <a:pt x="1085" y="649"/>
                </a:lnTo>
                <a:lnTo>
                  <a:pt x="1887" y="630"/>
                </a:lnTo>
                <a:cubicBezTo>
                  <a:pt x="2095" y="626"/>
                  <a:pt x="2182" y="629"/>
                  <a:pt x="2335" y="626"/>
                </a:cubicBezTo>
                <a:cubicBezTo>
                  <a:pt x="2486" y="615"/>
                  <a:pt x="2659" y="622"/>
                  <a:pt x="2803" y="610"/>
                </a:cubicBezTo>
                <a:cubicBezTo>
                  <a:pt x="2951" y="603"/>
                  <a:pt x="3071" y="609"/>
                  <a:pt x="3223" y="592"/>
                </a:cubicBezTo>
                <a:cubicBezTo>
                  <a:pt x="3375" y="575"/>
                  <a:pt x="3621" y="554"/>
                  <a:pt x="3708" y="539"/>
                </a:cubicBezTo>
                <a:cubicBezTo>
                  <a:pt x="3705" y="394"/>
                  <a:pt x="3709" y="284"/>
                  <a:pt x="3709" y="217"/>
                </a:cubicBezTo>
              </a:path>
            </a:pathLst>
          </a:custGeom>
          <a:solidFill>
            <a:schemeClr val="accent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56" name="Rectangle 17"/>
          <p:cNvSpPr>
            <a:spLocks noChangeArrowheads="1"/>
          </p:cNvSpPr>
          <p:nvPr>
            <p:custDataLst>
              <p:tags r:id="rId10"/>
            </p:custDataLst>
          </p:nvPr>
        </p:nvSpPr>
        <p:spPr bwMode="auto">
          <a:xfrm>
            <a:off x="207340" y="3424867"/>
            <a:ext cx="1286153" cy="18789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b="1">
                <a:solidFill>
                  <a:srgbClr val="002960"/>
                </a:solidFill>
              </a:rPr>
              <a:t>#  projects</a:t>
            </a:r>
          </a:p>
        </p:txBody>
      </p:sp>
      <p:sp>
        <p:nvSpPr>
          <p:cNvPr id="6157" name="Rectangle 18"/>
          <p:cNvSpPr>
            <a:spLocks noChangeArrowheads="1"/>
          </p:cNvSpPr>
          <p:nvPr>
            <p:custDataLst>
              <p:tags r:id="rId11"/>
            </p:custDataLst>
          </p:nvPr>
        </p:nvSpPr>
        <p:spPr bwMode="auto">
          <a:xfrm>
            <a:off x="207340" y="3962623"/>
            <a:ext cx="1286153"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b="1">
                <a:solidFill>
                  <a:srgbClr val="002960"/>
                </a:solidFill>
              </a:rPr>
              <a:t>Long term TRS in aMW (2010-2024)</a:t>
            </a:r>
            <a:r>
              <a:rPr lang="en-US" sz="1200" b="1" baseline="30000">
                <a:solidFill>
                  <a:srgbClr val="002960"/>
                </a:solidFill>
              </a:rPr>
              <a:t>1</a:t>
            </a:r>
          </a:p>
        </p:txBody>
      </p:sp>
      <p:sp>
        <p:nvSpPr>
          <p:cNvPr id="6158" name="Rectangle 19"/>
          <p:cNvSpPr>
            <a:spLocks noChangeArrowheads="1"/>
          </p:cNvSpPr>
          <p:nvPr>
            <p:custDataLst>
              <p:tags r:id="rId12"/>
            </p:custDataLst>
          </p:nvPr>
        </p:nvSpPr>
        <p:spPr bwMode="gray">
          <a:xfrm>
            <a:off x="1626320" y="3428107"/>
            <a:ext cx="594482"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25</a:t>
            </a:r>
          </a:p>
        </p:txBody>
      </p:sp>
      <p:sp>
        <p:nvSpPr>
          <p:cNvPr id="6159" name="Rectangle 20"/>
          <p:cNvSpPr>
            <a:spLocks noChangeArrowheads="1"/>
          </p:cNvSpPr>
          <p:nvPr>
            <p:custDataLst>
              <p:tags r:id="rId13"/>
            </p:custDataLst>
          </p:nvPr>
        </p:nvSpPr>
        <p:spPr bwMode="gray">
          <a:xfrm>
            <a:off x="2778027" y="3428107"/>
            <a:ext cx="328827"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0</a:t>
            </a:r>
          </a:p>
        </p:txBody>
      </p:sp>
      <p:sp>
        <p:nvSpPr>
          <p:cNvPr id="6160" name="Rectangle 21"/>
          <p:cNvSpPr>
            <a:spLocks noChangeArrowheads="1"/>
          </p:cNvSpPr>
          <p:nvPr>
            <p:custDataLst>
              <p:tags r:id="rId14"/>
            </p:custDataLst>
          </p:nvPr>
        </p:nvSpPr>
        <p:spPr bwMode="gray">
          <a:xfrm>
            <a:off x="3939453" y="3428107"/>
            <a:ext cx="328828"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5</a:t>
            </a:r>
          </a:p>
        </p:txBody>
      </p:sp>
      <p:sp>
        <p:nvSpPr>
          <p:cNvPr id="6161" name="Rectangle 22"/>
          <p:cNvSpPr>
            <a:spLocks noChangeArrowheads="1"/>
          </p:cNvSpPr>
          <p:nvPr>
            <p:custDataLst>
              <p:tags r:id="rId15"/>
            </p:custDataLst>
          </p:nvPr>
        </p:nvSpPr>
        <p:spPr bwMode="gray">
          <a:xfrm>
            <a:off x="5055523" y="3428107"/>
            <a:ext cx="327208"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0</a:t>
            </a:r>
          </a:p>
        </p:txBody>
      </p:sp>
      <p:sp>
        <p:nvSpPr>
          <p:cNvPr id="6162" name="Rectangle 23"/>
          <p:cNvSpPr>
            <a:spLocks noChangeArrowheads="1"/>
          </p:cNvSpPr>
          <p:nvPr>
            <p:custDataLst>
              <p:tags r:id="rId16"/>
            </p:custDataLst>
          </p:nvPr>
        </p:nvSpPr>
        <p:spPr bwMode="gray">
          <a:xfrm>
            <a:off x="6063064" y="3428107"/>
            <a:ext cx="330447"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10</a:t>
            </a:r>
          </a:p>
        </p:txBody>
      </p:sp>
      <p:sp>
        <p:nvSpPr>
          <p:cNvPr id="6163" name="Line 24"/>
          <p:cNvSpPr>
            <a:spLocks noChangeShapeType="1"/>
          </p:cNvSpPr>
          <p:nvPr>
            <p:custDataLst>
              <p:tags r:id="rId17"/>
            </p:custDataLst>
          </p:nvPr>
        </p:nvSpPr>
        <p:spPr bwMode="gray">
          <a:xfrm>
            <a:off x="2428142" y="1967097"/>
            <a:ext cx="8099" cy="3027303"/>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64" name="Line 25"/>
          <p:cNvSpPr>
            <a:spLocks noChangeShapeType="1"/>
          </p:cNvSpPr>
          <p:nvPr>
            <p:custDataLst>
              <p:tags r:id="rId18"/>
            </p:custDataLst>
          </p:nvPr>
        </p:nvSpPr>
        <p:spPr bwMode="gray">
          <a:xfrm>
            <a:off x="3523154" y="1967097"/>
            <a:ext cx="6479" cy="3027303"/>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65" name="Line 26"/>
          <p:cNvSpPr>
            <a:spLocks noChangeShapeType="1"/>
          </p:cNvSpPr>
          <p:nvPr>
            <p:custDataLst>
              <p:tags r:id="rId19"/>
            </p:custDataLst>
          </p:nvPr>
        </p:nvSpPr>
        <p:spPr bwMode="gray">
          <a:xfrm>
            <a:off x="4644084" y="1967097"/>
            <a:ext cx="9719" cy="3027303"/>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66" name="Line 27"/>
          <p:cNvSpPr>
            <a:spLocks noChangeShapeType="1"/>
          </p:cNvSpPr>
          <p:nvPr>
            <p:custDataLst>
              <p:tags r:id="rId20"/>
            </p:custDataLst>
          </p:nvPr>
        </p:nvSpPr>
        <p:spPr bwMode="gray">
          <a:xfrm>
            <a:off x="5730995" y="1967097"/>
            <a:ext cx="8100" cy="3027303"/>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67" name="AutoShape 28"/>
          <p:cNvSpPr>
            <a:spLocks noChangeArrowheads="1"/>
          </p:cNvSpPr>
          <p:nvPr>
            <p:custDataLst>
              <p:tags r:id="rId21"/>
            </p:custDataLst>
          </p:nvPr>
        </p:nvSpPr>
        <p:spPr bwMode="auto">
          <a:xfrm rot="10800000">
            <a:off x="2345529" y="1448779"/>
            <a:ext cx="280233" cy="15873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3276" tIns="46638" rIns="93276" bIns="46638" anchor="ctr"/>
          <a:lstStyle/>
          <a:p>
            <a:pPr defTabSz="931343"/>
            <a:endParaRPr lang="en-US" sz="1200">
              <a:solidFill>
                <a:srgbClr val="000000"/>
              </a:solidFill>
            </a:endParaRPr>
          </a:p>
        </p:txBody>
      </p:sp>
      <p:sp>
        <p:nvSpPr>
          <p:cNvPr id="6168" name="Rectangle 29"/>
          <p:cNvSpPr>
            <a:spLocks noChangeArrowheads="1"/>
          </p:cNvSpPr>
          <p:nvPr>
            <p:custDataLst>
              <p:tags r:id="rId22"/>
            </p:custDataLst>
          </p:nvPr>
        </p:nvSpPr>
        <p:spPr bwMode="gray">
          <a:xfrm>
            <a:off x="1866057" y="1215535"/>
            <a:ext cx="1253757" cy="21542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638" tIns="0" rIns="46638" bIns="0"/>
          <a:lstStyle/>
          <a:p>
            <a:pPr algn="ctr" defTabSz="911906">
              <a:buClr>
                <a:srgbClr val="002960"/>
              </a:buClr>
            </a:pPr>
            <a:r>
              <a:rPr lang="en-US" sz="1200">
                <a:solidFill>
                  <a:srgbClr val="000000"/>
                </a:solidFill>
              </a:rPr>
              <a:t>IS</a:t>
            </a:r>
          </a:p>
        </p:txBody>
      </p:sp>
      <p:sp>
        <p:nvSpPr>
          <p:cNvPr id="6169" name="AutoShape 30"/>
          <p:cNvSpPr>
            <a:spLocks noChangeArrowheads="1"/>
          </p:cNvSpPr>
          <p:nvPr>
            <p:custDataLst>
              <p:tags r:id="rId23"/>
            </p:custDataLst>
          </p:nvPr>
        </p:nvSpPr>
        <p:spPr bwMode="auto">
          <a:xfrm rot="10800000">
            <a:off x="3374129" y="1448779"/>
            <a:ext cx="280232" cy="15873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3276" tIns="46638" rIns="93276" bIns="46638" anchor="ctr"/>
          <a:lstStyle/>
          <a:p>
            <a:pPr defTabSz="931343"/>
            <a:endParaRPr lang="en-US" sz="1200">
              <a:solidFill>
                <a:srgbClr val="000000"/>
              </a:solidFill>
            </a:endParaRPr>
          </a:p>
        </p:txBody>
      </p:sp>
      <p:sp>
        <p:nvSpPr>
          <p:cNvPr id="6170" name="Rectangle 31"/>
          <p:cNvSpPr>
            <a:spLocks noChangeArrowheads="1"/>
          </p:cNvSpPr>
          <p:nvPr>
            <p:custDataLst>
              <p:tags r:id="rId24"/>
            </p:custDataLst>
          </p:nvPr>
        </p:nvSpPr>
        <p:spPr bwMode="gray">
          <a:xfrm>
            <a:off x="2894656" y="1215535"/>
            <a:ext cx="1253757" cy="21542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638" tIns="0" rIns="46638" bIns="0"/>
          <a:lstStyle/>
          <a:p>
            <a:pPr algn="ctr" defTabSz="911906">
              <a:buClr>
                <a:srgbClr val="002960"/>
              </a:buClr>
            </a:pPr>
            <a:r>
              <a:rPr lang="en-US" sz="1200">
                <a:solidFill>
                  <a:srgbClr val="000000"/>
                </a:solidFill>
              </a:rPr>
              <a:t>CA</a:t>
            </a:r>
          </a:p>
        </p:txBody>
      </p:sp>
      <p:sp>
        <p:nvSpPr>
          <p:cNvPr id="6171" name="AutoShape 32"/>
          <p:cNvSpPr>
            <a:spLocks noChangeArrowheads="1"/>
          </p:cNvSpPr>
          <p:nvPr>
            <p:custDataLst>
              <p:tags r:id="rId25"/>
            </p:custDataLst>
          </p:nvPr>
        </p:nvSpPr>
        <p:spPr bwMode="auto">
          <a:xfrm rot="10800000">
            <a:off x="4443223" y="1448779"/>
            <a:ext cx="280232" cy="15873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3276" tIns="46638" rIns="93276" bIns="46638" anchor="ctr"/>
          <a:lstStyle/>
          <a:p>
            <a:pPr defTabSz="931343"/>
            <a:endParaRPr lang="en-US" sz="1200">
              <a:solidFill>
                <a:srgbClr val="000000"/>
              </a:solidFill>
            </a:endParaRPr>
          </a:p>
        </p:txBody>
      </p:sp>
      <p:sp>
        <p:nvSpPr>
          <p:cNvPr id="6172" name="Rectangle 33"/>
          <p:cNvSpPr>
            <a:spLocks noChangeArrowheads="1"/>
          </p:cNvSpPr>
          <p:nvPr>
            <p:custDataLst>
              <p:tags r:id="rId26"/>
            </p:custDataLst>
          </p:nvPr>
        </p:nvSpPr>
        <p:spPr bwMode="gray">
          <a:xfrm>
            <a:off x="3963750" y="1215535"/>
            <a:ext cx="1253757" cy="21542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638" tIns="0" rIns="46638" bIns="0"/>
          <a:lstStyle/>
          <a:p>
            <a:pPr algn="ctr" defTabSz="911906">
              <a:buClr>
                <a:srgbClr val="002960"/>
              </a:buClr>
            </a:pPr>
            <a:r>
              <a:rPr lang="en-US" sz="1200">
                <a:solidFill>
                  <a:srgbClr val="000000"/>
                </a:solidFill>
              </a:rPr>
              <a:t>PRA</a:t>
            </a:r>
          </a:p>
        </p:txBody>
      </p:sp>
      <p:sp>
        <p:nvSpPr>
          <p:cNvPr id="6173" name="AutoShape 34"/>
          <p:cNvSpPr>
            <a:spLocks noChangeArrowheads="1"/>
          </p:cNvSpPr>
          <p:nvPr>
            <p:custDataLst>
              <p:tags r:id="rId27"/>
            </p:custDataLst>
          </p:nvPr>
        </p:nvSpPr>
        <p:spPr bwMode="auto">
          <a:xfrm rot="10800000">
            <a:off x="5583590" y="1448779"/>
            <a:ext cx="278613" cy="15873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3276" tIns="46638" rIns="93276" bIns="46638" anchor="ctr"/>
          <a:lstStyle/>
          <a:p>
            <a:pPr defTabSz="931343"/>
            <a:endParaRPr lang="en-US" sz="1200">
              <a:solidFill>
                <a:srgbClr val="000000"/>
              </a:solidFill>
            </a:endParaRPr>
          </a:p>
        </p:txBody>
      </p:sp>
      <p:sp>
        <p:nvSpPr>
          <p:cNvPr id="6174" name="Rectangle 35"/>
          <p:cNvSpPr>
            <a:spLocks noChangeArrowheads="1"/>
          </p:cNvSpPr>
          <p:nvPr>
            <p:custDataLst>
              <p:tags r:id="rId28"/>
            </p:custDataLst>
          </p:nvPr>
        </p:nvSpPr>
        <p:spPr bwMode="gray">
          <a:xfrm>
            <a:off x="5102498" y="1215535"/>
            <a:ext cx="1253757" cy="21542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638" tIns="0" rIns="46638" bIns="0"/>
          <a:lstStyle/>
          <a:p>
            <a:pPr algn="ctr" defTabSz="911906">
              <a:buClr>
                <a:srgbClr val="002960"/>
              </a:buClr>
            </a:pPr>
            <a:r>
              <a:rPr lang="en-US" sz="1200">
                <a:solidFill>
                  <a:srgbClr val="000000"/>
                </a:solidFill>
              </a:rPr>
              <a:t>SA</a:t>
            </a:r>
          </a:p>
        </p:txBody>
      </p:sp>
      <p:sp>
        <p:nvSpPr>
          <p:cNvPr id="6175" name="AutoShape 36"/>
          <p:cNvSpPr>
            <a:spLocks noChangeArrowheads="1"/>
          </p:cNvSpPr>
          <p:nvPr>
            <p:custDataLst>
              <p:tags r:id="rId29"/>
            </p:custDataLst>
          </p:nvPr>
        </p:nvSpPr>
        <p:spPr bwMode="auto">
          <a:xfrm rot="10800000">
            <a:off x="6617049" y="1448779"/>
            <a:ext cx="278613" cy="15873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3276" tIns="46638" rIns="93276" bIns="46638" anchor="ctr"/>
          <a:lstStyle/>
          <a:p>
            <a:pPr defTabSz="931343"/>
            <a:endParaRPr lang="en-US" sz="1200">
              <a:solidFill>
                <a:srgbClr val="000000"/>
              </a:solidFill>
            </a:endParaRPr>
          </a:p>
        </p:txBody>
      </p:sp>
      <p:sp>
        <p:nvSpPr>
          <p:cNvPr id="6176" name="Rectangle 37"/>
          <p:cNvSpPr>
            <a:spLocks noChangeArrowheads="1"/>
          </p:cNvSpPr>
          <p:nvPr>
            <p:custDataLst>
              <p:tags r:id="rId30"/>
            </p:custDataLst>
          </p:nvPr>
        </p:nvSpPr>
        <p:spPr bwMode="gray">
          <a:xfrm>
            <a:off x="6119022" y="1185946"/>
            <a:ext cx="1253757" cy="21542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638" tIns="0" rIns="46638" bIns="0"/>
          <a:lstStyle/>
          <a:p>
            <a:pPr algn="ctr" defTabSz="911906">
              <a:buClr>
                <a:srgbClr val="002960"/>
              </a:buClr>
            </a:pPr>
            <a:r>
              <a:rPr lang="en-US" sz="1200">
                <a:solidFill>
                  <a:srgbClr val="000000"/>
                </a:solidFill>
              </a:rPr>
              <a:t>TC</a:t>
            </a:r>
          </a:p>
        </p:txBody>
      </p:sp>
      <p:sp>
        <p:nvSpPr>
          <p:cNvPr id="6177" name="Line 38"/>
          <p:cNvSpPr>
            <a:spLocks noChangeShapeType="1"/>
          </p:cNvSpPr>
          <p:nvPr>
            <p:custDataLst>
              <p:tags r:id="rId31"/>
            </p:custDataLst>
          </p:nvPr>
        </p:nvSpPr>
        <p:spPr bwMode="gray">
          <a:xfrm>
            <a:off x="6735297" y="1967097"/>
            <a:ext cx="6479" cy="3027303"/>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78" name="Rectangle 43"/>
          <p:cNvSpPr>
            <a:spLocks noChangeArrowheads="1"/>
          </p:cNvSpPr>
          <p:nvPr>
            <p:custDataLst>
              <p:tags r:id="rId32"/>
            </p:custDataLst>
          </p:nvPr>
        </p:nvSpPr>
        <p:spPr bwMode="auto">
          <a:xfrm>
            <a:off x="207340" y="5030034"/>
            <a:ext cx="1286153" cy="18789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b="1">
                <a:solidFill>
                  <a:srgbClr val="002960"/>
                </a:solidFill>
              </a:rPr>
              <a:t>Projects</a:t>
            </a:r>
          </a:p>
        </p:txBody>
      </p:sp>
      <p:sp>
        <p:nvSpPr>
          <p:cNvPr id="6179" name="Rectangle 44"/>
          <p:cNvSpPr>
            <a:spLocks noChangeArrowheads="1"/>
          </p:cNvSpPr>
          <p:nvPr>
            <p:custDataLst>
              <p:tags r:id="rId33"/>
            </p:custDataLst>
          </p:nvPr>
        </p:nvSpPr>
        <p:spPr bwMode="gray">
          <a:xfrm>
            <a:off x="1337988" y="4915032"/>
            <a:ext cx="1083674" cy="1477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5987" lvl="1" indent="-194367" defTabSz="911906">
              <a:buClr>
                <a:srgbClr val="002960"/>
              </a:buClr>
              <a:buSzPct val="125000"/>
              <a:buFont typeface="Arial" charset="0"/>
              <a:buChar char="▪"/>
            </a:pPr>
            <a:r>
              <a:rPr lang="en-US" sz="800"/>
              <a:t>Irrigation</a:t>
            </a:r>
          </a:p>
          <a:p>
            <a:pPr marL="195987" lvl="1" indent="-194367" defTabSz="911906">
              <a:buClr>
                <a:srgbClr val="002960"/>
              </a:buClr>
              <a:buSzPct val="125000"/>
              <a:buFont typeface="Arial" charset="0"/>
              <a:buChar char="▪"/>
            </a:pPr>
            <a:r>
              <a:rPr lang="en-US" sz="800"/>
              <a:t>Dairy production</a:t>
            </a:r>
          </a:p>
          <a:p>
            <a:pPr marL="195987" lvl="1" indent="-194367" defTabSz="911906">
              <a:buClr>
                <a:srgbClr val="002960"/>
              </a:buClr>
              <a:buSzPct val="125000"/>
              <a:buFont typeface="Arial" charset="0"/>
              <a:buChar char="▪"/>
            </a:pPr>
            <a:r>
              <a:rPr lang="en-US" sz="800"/>
              <a:t>Com SSL</a:t>
            </a:r>
          </a:p>
          <a:p>
            <a:pPr marL="195987" lvl="1" indent="-194367" defTabSz="911906">
              <a:buClr>
                <a:srgbClr val="002960"/>
              </a:buClr>
              <a:buSzPct val="125000"/>
              <a:buFont typeface="Arial" charset="0"/>
              <a:buChar char="▪"/>
            </a:pPr>
            <a:r>
              <a:rPr lang="en-US" sz="800"/>
              <a:t>Res windows</a:t>
            </a:r>
          </a:p>
          <a:p>
            <a:pPr marL="195987" lvl="1" indent="-194367" defTabSz="911906">
              <a:buClr>
                <a:srgbClr val="002960"/>
              </a:buClr>
              <a:buSzPct val="125000"/>
              <a:buFont typeface="Arial" charset="0"/>
              <a:buChar char="▪"/>
            </a:pPr>
            <a:r>
              <a:rPr lang="en-US" sz="800"/>
              <a:t>Green Pumps</a:t>
            </a:r>
          </a:p>
          <a:p>
            <a:pPr marL="195987" lvl="1" indent="-194367" defTabSz="911906">
              <a:buClr>
                <a:srgbClr val="002960"/>
              </a:buClr>
              <a:buSzPct val="125000"/>
              <a:buFont typeface="Arial" charset="0"/>
              <a:buChar char="▪"/>
            </a:pPr>
            <a:r>
              <a:rPr lang="en-US" sz="800"/>
              <a:t>Refrigeration</a:t>
            </a:r>
          </a:p>
          <a:p>
            <a:pPr marL="195987" lvl="1" indent="-194367" defTabSz="911906">
              <a:buClr>
                <a:srgbClr val="002960"/>
              </a:buClr>
              <a:buSzPct val="125000"/>
              <a:buFont typeface="Arial" charset="0"/>
              <a:buChar char="▪"/>
            </a:pPr>
            <a:r>
              <a:rPr lang="en-US" sz="800"/>
              <a:t>Dryers</a:t>
            </a:r>
          </a:p>
          <a:p>
            <a:pPr marL="195987" lvl="1" indent="-194367" defTabSz="911906">
              <a:buClr>
                <a:srgbClr val="002960"/>
              </a:buClr>
              <a:buSzPct val="125000"/>
              <a:buFont typeface="Arial" charset="0"/>
              <a:buChar char="▪"/>
            </a:pPr>
            <a:r>
              <a:rPr lang="en-US" sz="800"/>
              <a:t>Comml O&amp;M</a:t>
            </a:r>
          </a:p>
          <a:p>
            <a:pPr marL="195987" lvl="1" indent="-194367" defTabSz="911906">
              <a:buClr>
                <a:srgbClr val="002960"/>
              </a:buClr>
              <a:buSzPct val="125000"/>
              <a:buFont typeface="Arial" charset="0"/>
              <a:buChar char="▪"/>
            </a:pPr>
            <a:r>
              <a:rPr lang="en-US" sz="800"/>
              <a:t>Muni SEM</a:t>
            </a:r>
          </a:p>
          <a:p>
            <a:pPr marL="195987" lvl="1" indent="-194367" defTabSz="911906">
              <a:buClr>
                <a:srgbClr val="002960"/>
              </a:buClr>
              <a:buSzPct val="125000"/>
              <a:buFont typeface="Arial" charset="0"/>
              <a:buChar char="▪"/>
            </a:pPr>
            <a:r>
              <a:rPr lang="en-US" sz="800"/>
              <a:t>Retail</a:t>
            </a:r>
          </a:p>
          <a:p>
            <a:pPr marL="195987" lvl="1" indent="-194367" defTabSz="911906">
              <a:buClr>
                <a:srgbClr val="002960"/>
              </a:buClr>
              <a:buSzPct val="125000"/>
              <a:buFont typeface="Arial" charset="0"/>
              <a:buChar char="▪"/>
            </a:pPr>
            <a:r>
              <a:rPr lang="en-US" sz="800"/>
              <a:t>Biz Tech SEM</a:t>
            </a:r>
          </a:p>
          <a:p>
            <a:pPr marL="195987" lvl="1" indent="-194367" defTabSz="911906">
              <a:buClr>
                <a:srgbClr val="002960"/>
              </a:buClr>
              <a:buSzPct val="125000"/>
              <a:buFont typeface="Arial" charset="0"/>
              <a:buChar char="▪"/>
            </a:pPr>
            <a:r>
              <a:rPr lang="en-US" sz="800"/>
              <a:t>Other</a:t>
            </a:r>
          </a:p>
        </p:txBody>
      </p:sp>
      <p:sp>
        <p:nvSpPr>
          <p:cNvPr id="6180" name="Rectangle 46"/>
          <p:cNvSpPr>
            <a:spLocks noChangeArrowheads="1"/>
          </p:cNvSpPr>
          <p:nvPr>
            <p:custDataLst>
              <p:tags r:id="rId34"/>
            </p:custDataLst>
          </p:nvPr>
        </p:nvSpPr>
        <p:spPr bwMode="gray">
          <a:xfrm>
            <a:off x="3591188" y="4915033"/>
            <a:ext cx="121488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5001" lvl="1" indent="-113381" defTabSz="911906">
              <a:buClr>
                <a:srgbClr val="002960"/>
              </a:buClr>
              <a:buSzPct val="125000"/>
              <a:buFont typeface="Arial" charset="0"/>
              <a:buChar char="▪"/>
            </a:pPr>
            <a:r>
              <a:rPr lang="en-US" sz="800" dirty="0">
                <a:solidFill>
                  <a:srgbClr val="000000"/>
                </a:solidFill>
              </a:rPr>
              <a:t>Small, medium businesses</a:t>
            </a:r>
          </a:p>
          <a:p>
            <a:pPr marL="115001" lvl="1" indent="-113381" defTabSz="911906">
              <a:buClr>
                <a:srgbClr val="002960"/>
              </a:buClr>
              <a:buSzPct val="125000"/>
              <a:buFont typeface="Arial" charset="0"/>
              <a:buChar char="▪"/>
            </a:pPr>
            <a:r>
              <a:rPr lang="en-US" sz="800" dirty="0">
                <a:solidFill>
                  <a:srgbClr val="000000"/>
                </a:solidFill>
              </a:rPr>
              <a:t>Business IT</a:t>
            </a:r>
          </a:p>
          <a:p>
            <a:pPr marL="115001" lvl="1" indent="-113381" defTabSz="911906">
              <a:buClr>
                <a:srgbClr val="002960"/>
              </a:buClr>
              <a:buSzPct val="125000"/>
              <a:buFont typeface="Arial" charset="0"/>
              <a:buChar char="▪"/>
            </a:pPr>
            <a:r>
              <a:rPr lang="en-US" sz="800" dirty="0">
                <a:solidFill>
                  <a:srgbClr val="000000"/>
                </a:solidFill>
              </a:rPr>
              <a:t>HPWH</a:t>
            </a:r>
          </a:p>
          <a:p>
            <a:pPr marL="115001" lvl="1" indent="-113381" defTabSz="911906">
              <a:buClr>
                <a:srgbClr val="002960"/>
              </a:buClr>
              <a:buSzPct val="125000"/>
              <a:buFont typeface="Arial" charset="0"/>
              <a:buChar char="▪"/>
            </a:pPr>
            <a:r>
              <a:rPr lang="en-US" sz="800" dirty="0">
                <a:solidFill>
                  <a:srgbClr val="000000"/>
                </a:solidFill>
              </a:rPr>
              <a:t>Existing building renewal</a:t>
            </a:r>
          </a:p>
          <a:p>
            <a:pPr marL="115001" lvl="1" indent="-113381" defTabSz="911906">
              <a:buClr>
                <a:srgbClr val="002960"/>
              </a:buClr>
              <a:buSzPct val="125000"/>
              <a:buFont typeface="Arial" charset="0"/>
              <a:buChar char="▪"/>
            </a:pPr>
            <a:r>
              <a:rPr lang="en-US" sz="800" dirty="0">
                <a:solidFill>
                  <a:srgbClr val="000000"/>
                </a:solidFill>
              </a:rPr>
              <a:t>Com. Lighting solutions</a:t>
            </a:r>
          </a:p>
        </p:txBody>
      </p:sp>
      <p:sp>
        <p:nvSpPr>
          <p:cNvPr id="6181" name="Rectangle 47"/>
          <p:cNvSpPr>
            <a:spLocks noChangeArrowheads="1"/>
          </p:cNvSpPr>
          <p:nvPr>
            <p:custDataLst>
              <p:tags r:id="rId35"/>
            </p:custDataLst>
          </p:nvPr>
        </p:nvSpPr>
        <p:spPr bwMode="gray">
          <a:xfrm>
            <a:off x="5640285" y="4915033"/>
            <a:ext cx="13234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5001" lvl="1" indent="-113381" defTabSz="911906">
              <a:buClr>
                <a:srgbClr val="002960"/>
              </a:buClr>
              <a:buSzPct val="125000"/>
              <a:buFont typeface="Arial" charset="0"/>
              <a:buChar char="▪"/>
            </a:pPr>
            <a:r>
              <a:rPr lang="en-US" sz="800">
                <a:solidFill>
                  <a:srgbClr val="000000"/>
                </a:solidFill>
              </a:rPr>
              <a:t>DHP </a:t>
            </a:r>
          </a:p>
          <a:p>
            <a:pPr marL="115001" lvl="1" indent="-113381" defTabSz="911906">
              <a:buClr>
                <a:srgbClr val="002960"/>
              </a:buClr>
              <a:buSzPct val="125000"/>
              <a:buFont typeface="Arial" charset="0"/>
              <a:buChar char="▪"/>
            </a:pPr>
            <a:r>
              <a:rPr lang="en-US" sz="800">
                <a:solidFill>
                  <a:srgbClr val="000000"/>
                </a:solidFill>
              </a:rPr>
              <a:t>Televisions</a:t>
            </a:r>
          </a:p>
          <a:p>
            <a:pPr marL="115001" lvl="1" indent="-113381" defTabSz="911906">
              <a:buClr>
                <a:srgbClr val="002960"/>
              </a:buClr>
              <a:buSzPct val="125000"/>
              <a:buFont typeface="Arial" charset="0"/>
              <a:buChar char="▪"/>
            </a:pPr>
            <a:r>
              <a:rPr lang="en-US" sz="800">
                <a:solidFill>
                  <a:srgbClr val="000000"/>
                </a:solidFill>
              </a:rPr>
              <a:t>Efficient Homes</a:t>
            </a:r>
          </a:p>
          <a:p>
            <a:pPr marL="115001" lvl="1" indent="-113381" defTabSz="911906">
              <a:buClr>
                <a:srgbClr val="002960"/>
              </a:buClr>
              <a:buSzPct val="125000"/>
              <a:buFont typeface="Arial" charset="0"/>
              <a:buChar char="▪"/>
            </a:pPr>
            <a:r>
              <a:rPr lang="en-US" sz="800">
                <a:solidFill>
                  <a:srgbClr val="000000"/>
                </a:solidFill>
              </a:rPr>
              <a:t>Other Res. Codes</a:t>
            </a:r>
          </a:p>
          <a:p>
            <a:pPr marL="115001" lvl="1" indent="-113381" defTabSz="911906">
              <a:buClr>
                <a:srgbClr val="002960"/>
              </a:buClr>
              <a:buSzPct val="125000"/>
              <a:buFont typeface="Arial" charset="0"/>
              <a:buChar char="▪"/>
            </a:pPr>
            <a:r>
              <a:rPr lang="en-US" sz="800">
                <a:solidFill>
                  <a:srgbClr val="000000"/>
                </a:solidFill>
              </a:rPr>
              <a:t>Other Res. Standards</a:t>
            </a:r>
          </a:p>
          <a:p>
            <a:pPr marL="115001" lvl="1" indent="-113381" defTabSz="911906">
              <a:buClr>
                <a:srgbClr val="002960"/>
              </a:buClr>
              <a:buSzPct val="125000"/>
              <a:buFont typeface="Arial" charset="0"/>
              <a:buChar char="▪"/>
            </a:pPr>
            <a:r>
              <a:rPr lang="en-US" sz="800">
                <a:solidFill>
                  <a:srgbClr val="000000"/>
                </a:solidFill>
              </a:rPr>
              <a:t>Other Com. Codes</a:t>
            </a:r>
          </a:p>
          <a:p>
            <a:pPr marL="115001" lvl="1" indent="-113381" defTabSz="911906">
              <a:buClr>
                <a:srgbClr val="002960"/>
              </a:buClr>
              <a:buSzPct val="125000"/>
              <a:buFont typeface="Arial" charset="0"/>
              <a:buChar char="▪"/>
            </a:pPr>
            <a:r>
              <a:rPr lang="en-US" sz="800">
                <a:solidFill>
                  <a:srgbClr val="000000"/>
                </a:solidFill>
              </a:rPr>
              <a:t>Other Com. Standards</a:t>
            </a:r>
          </a:p>
          <a:p>
            <a:pPr marL="115001" lvl="1" indent="-113381" defTabSz="911906">
              <a:buClr>
                <a:srgbClr val="002960"/>
              </a:buClr>
              <a:buSzPct val="125000"/>
              <a:buFont typeface="Arial" charset="0"/>
              <a:buChar char="▪"/>
            </a:pPr>
            <a:r>
              <a:rPr lang="en-US" sz="800">
                <a:solidFill>
                  <a:srgbClr val="000000"/>
                </a:solidFill>
              </a:rPr>
              <a:t>Food Processors</a:t>
            </a:r>
          </a:p>
          <a:p>
            <a:pPr marL="115001" lvl="1" indent="-113381" defTabSz="911906">
              <a:buClr>
                <a:srgbClr val="002960"/>
              </a:buClr>
              <a:buSzPct val="125000"/>
              <a:buFont typeface="Arial" charset="0"/>
              <a:buChar char="▪"/>
            </a:pPr>
            <a:r>
              <a:rPr lang="en-US" sz="800">
                <a:solidFill>
                  <a:srgbClr val="000000"/>
                </a:solidFill>
              </a:rPr>
              <a:t>Com real estate</a:t>
            </a:r>
          </a:p>
          <a:p>
            <a:pPr marL="115001" lvl="1" indent="-113381" defTabSz="911906">
              <a:buClr>
                <a:srgbClr val="002960"/>
              </a:buClr>
              <a:buSzPct val="125000"/>
              <a:buFont typeface="Arial" charset="0"/>
              <a:buChar char="▪"/>
            </a:pPr>
            <a:r>
              <a:rPr lang="en-US" sz="800">
                <a:solidFill>
                  <a:srgbClr val="000000"/>
                </a:solidFill>
              </a:rPr>
              <a:t>Healthcare</a:t>
            </a:r>
          </a:p>
        </p:txBody>
      </p:sp>
      <p:sp>
        <p:nvSpPr>
          <p:cNvPr id="6182" name="Rectangle 49"/>
          <p:cNvSpPr>
            <a:spLocks noChangeArrowheads="1"/>
          </p:cNvSpPr>
          <p:nvPr>
            <p:custDataLst>
              <p:tags r:id="rId36"/>
            </p:custDataLst>
          </p:nvPr>
        </p:nvSpPr>
        <p:spPr bwMode="auto">
          <a:xfrm>
            <a:off x="207340" y="4629958"/>
            <a:ext cx="1286153" cy="3774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911906">
              <a:buClr>
                <a:srgbClr val="002960"/>
              </a:buClr>
            </a:pPr>
            <a:r>
              <a:rPr lang="en-US" sz="1200" b="1">
                <a:solidFill>
                  <a:srgbClr val="002960"/>
                </a:solidFill>
              </a:rPr>
              <a:t># of projects added (2010-11)</a:t>
            </a:r>
          </a:p>
        </p:txBody>
      </p:sp>
      <p:sp>
        <p:nvSpPr>
          <p:cNvPr id="6183" name="Rectangle 50"/>
          <p:cNvSpPr>
            <a:spLocks noChangeArrowheads="1"/>
          </p:cNvSpPr>
          <p:nvPr>
            <p:custDataLst>
              <p:tags r:id="rId37"/>
            </p:custDataLst>
          </p:nvPr>
        </p:nvSpPr>
        <p:spPr bwMode="gray">
          <a:xfrm>
            <a:off x="1626320" y="4717423"/>
            <a:ext cx="594482"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25</a:t>
            </a:r>
          </a:p>
        </p:txBody>
      </p:sp>
      <p:sp>
        <p:nvSpPr>
          <p:cNvPr id="6184" name="Rectangle 51"/>
          <p:cNvSpPr>
            <a:spLocks noChangeArrowheads="1"/>
          </p:cNvSpPr>
          <p:nvPr>
            <p:custDataLst>
              <p:tags r:id="rId38"/>
            </p:custDataLst>
          </p:nvPr>
        </p:nvSpPr>
        <p:spPr bwMode="gray">
          <a:xfrm>
            <a:off x="2645200" y="4717423"/>
            <a:ext cx="594481"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6</a:t>
            </a:r>
          </a:p>
        </p:txBody>
      </p:sp>
      <p:sp>
        <p:nvSpPr>
          <p:cNvPr id="6185" name="Rectangle 52"/>
          <p:cNvSpPr>
            <a:spLocks noChangeArrowheads="1"/>
          </p:cNvSpPr>
          <p:nvPr>
            <p:custDataLst>
              <p:tags r:id="rId39"/>
            </p:custDataLst>
          </p:nvPr>
        </p:nvSpPr>
        <p:spPr bwMode="gray">
          <a:xfrm>
            <a:off x="3806626" y="4717423"/>
            <a:ext cx="594482"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5</a:t>
            </a:r>
          </a:p>
        </p:txBody>
      </p:sp>
      <p:sp>
        <p:nvSpPr>
          <p:cNvPr id="6186" name="Rectangle 53"/>
          <p:cNvSpPr>
            <a:spLocks noChangeArrowheads="1"/>
          </p:cNvSpPr>
          <p:nvPr>
            <p:custDataLst>
              <p:tags r:id="rId40"/>
            </p:custDataLst>
          </p:nvPr>
        </p:nvSpPr>
        <p:spPr bwMode="gray">
          <a:xfrm>
            <a:off x="4921076" y="4717423"/>
            <a:ext cx="594482"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0</a:t>
            </a:r>
          </a:p>
        </p:txBody>
      </p:sp>
      <p:sp>
        <p:nvSpPr>
          <p:cNvPr id="6187" name="Rectangle 54"/>
          <p:cNvSpPr>
            <a:spLocks noChangeArrowheads="1"/>
          </p:cNvSpPr>
          <p:nvPr>
            <p:custDataLst>
              <p:tags r:id="rId41"/>
            </p:custDataLst>
          </p:nvPr>
        </p:nvSpPr>
        <p:spPr bwMode="gray">
          <a:xfrm>
            <a:off x="5930236" y="4717423"/>
            <a:ext cx="594481"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0</a:t>
            </a:r>
          </a:p>
        </p:txBody>
      </p:sp>
      <p:sp>
        <p:nvSpPr>
          <p:cNvPr id="6188" name="Rectangle 55"/>
          <p:cNvSpPr>
            <a:spLocks noChangeArrowheads="1"/>
          </p:cNvSpPr>
          <p:nvPr>
            <p:custDataLst>
              <p:tags r:id="rId42"/>
            </p:custDataLst>
          </p:nvPr>
        </p:nvSpPr>
        <p:spPr bwMode="gray">
          <a:xfrm>
            <a:off x="1595544" y="1643148"/>
            <a:ext cx="1048036" cy="3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Market scanning</a:t>
            </a:r>
          </a:p>
        </p:txBody>
      </p:sp>
      <p:sp>
        <p:nvSpPr>
          <p:cNvPr id="6189" name="Rectangle 56"/>
          <p:cNvSpPr>
            <a:spLocks noChangeArrowheads="1"/>
          </p:cNvSpPr>
          <p:nvPr>
            <p:custDataLst>
              <p:tags r:id="rId43"/>
            </p:custDataLst>
          </p:nvPr>
        </p:nvSpPr>
        <p:spPr bwMode="gray">
          <a:xfrm>
            <a:off x="2536670" y="1643148"/>
            <a:ext cx="1224599" cy="3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Concept development</a:t>
            </a:r>
          </a:p>
        </p:txBody>
      </p:sp>
      <p:sp>
        <p:nvSpPr>
          <p:cNvPr id="6190" name="Rectangle 57"/>
          <p:cNvSpPr>
            <a:spLocks noChangeArrowheads="1"/>
          </p:cNvSpPr>
          <p:nvPr>
            <p:custDataLst>
              <p:tags r:id="rId44"/>
            </p:custDataLst>
          </p:nvPr>
        </p:nvSpPr>
        <p:spPr bwMode="gray">
          <a:xfrm>
            <a:off x="3615485" y="1643148"/>
            <a:ext cx="1072334" cy="3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Assessment </a:t>
            </a:r>
            <a:br>
              <a:rPr lang="en-US" sz="1200">
                <a:solidFill>
                  <a:srgbClr val="000000"/>
                </a:solidFill>
              </a:rPr>
            </a:br>
            <a:r>
              <a:rPr lang="en-US" sz="1200">
                <a:solidFill>
                  <a:srgbClr val="000000"/>
                </a:solidFill>
              </a:rPr>
              <a:t>&amp; validation</a:t>
            </a:r>
          </a:p>
        </p:txBody>
      </p:sp>
      <p:sp>
        <p:nvSpPr>
          <p:cNvPr id="6191" name="Rectangle 58"/>
          <p:cNvSpPr>
            <a:spLocks noChangeArrowheads="1"/>
          </p:cNvSpPr>
          <p:nvPr>
            <p:custDataLst>
              <p:tags r:id="rId45"/>
            </p:custDataLst>
          </p:nvPr>
        </p:nvSpPr>
        <p:spPr bwMode="gray">
          <a:xfrm>
            <a:off x="4710496" y="1643148"/>
            <a:ext cx="1198682" cy="3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Strategy development</a:t>
            </a:r>
          </a:p>
        </p:txBody>
      </p:sp>
      <p:sp>
        <p:nvSpPr>
          <p:cNvPr id="6192" name="Rectangle 59"/>
          <p:cNvSpPr>
            <a:spLocks noChangeArrowheads="1"/>
          </p:cNvSpPr>
          <p:nvPr>
            <p:custDataLst>
              <p:tags r:id="rId46"/>
            </p:custDataLst>
          </p:nvPr>
        </p:nvSpPr>
        <p:spPr bwMode="gray">
          <a:xfrm>
            <a:off x="5833046" y="1643148"/>
            <a:ext cx="1002681" cy="3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Implement-ation</a:t>
            </a:r>
          </a:p>
        </p:txBody>
      </p:sp>
      <p:sp>
        <p:nvSpPr>
          <p:cNvPr id="6193" name="Rectangle 65"/>
          <p:cNvSpPr>
            <a:spLocks noChangeArrowheads="1"/>
          </p:cNvSpPr>
          <p:nvPr>
            <p:custDataLst>
              <p:tags r:id="rId47"/>
            </p:custDataLst>
          </p:nvPr>
        </p:nvSpPr>
        <p:spPr bwMode="gray">
          <a:xfrm>
            <a:off x="2842821" y="2313722"/>
            <a:ext cx="1350947" cy="18789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06">
              <a:buClr>
                <a:srgbClr val="002960"/>
              </a:buClr>
            </a:pPr>
            <a:r>
              <a:rPr lang="en-US" sz="1200" b="1">
                <a:solidFill>
                  <a:srgbClr val="002960"/>
                </a:solidFill>
              </a:rPr>
              <a:t>Market operations</a:t>
            </a:r>
          </a:p>
        </p:txBody>
      </p:sp>
      <p:sp>
        <p:nvSpPr>
          <p:cNvPr id="6194" name="Freeform 66"/>
          <p:cNvSpPr>
            <a:spLocks/>
          </p:cNvSpPr>
          <p:nvPr>
            <p:custDataLst>
              <p:tags r:id="rId48"/>
            </p:custDataLst>
          </p:nvPr>
        </p:nvSpPr>
        <p:spPr bwMode="auto">
          <a:xfrm>
            <a:off x="2421662" y="2647389"/>
            <a:ext cx="4373569" cy="518318"/>
          </a:xfrm>
          <a:custGeom>
            <a:avLst/>
            <a:gdLst>
              <a:gd name="T0" fmla="*/ 2147483647 w 1796"/>
              <a:gd name="T1" fmla="*/ 0 h 302"/>
              <a:gd name="T2" fmla="*/ 0 w 1796"/>
              <a:gd name="T3" fmla="*/ 2147483647 h 302"/>
              <a:gd name="T4" fmla="*/ 2147483647 w 1796"/>
              <a:gd name="T5" fmla="*/ 2147483647 h 302"/>
              <a:gd name="T6" fmla="*/ 2147483647 w 1796"/>
              <a:gd name="T7" fmla="*/ 2147483647 h 302"/>
              <a:gd name="T8" fmla="*/ 2147483647 w 1796"/>
              <a:gd name="T9" fmla="*/ 2147483647 h 302"/>
              <a:gd name="T10" fmla="*/ 2147483647 w 1796"/>
              <a:gd name="T11" fmla="*/ 2147483647 h 302"/>
              <a:gd name="T12" fmla="*/ 2147483647 w 1796"/>
              <a:gd name="T13" fmla="*/ 2147483647 h 302"/>
              <a:gd name="T14" fmla="*/ 2147483647 w 1796"/>
              <a:gd name="T15" fmla="*/ 2147483647 h 302"/>
              <a:gd name="T16" fmla="*/ 2147483647 w 1796"/>
              <a:gd name="T17" fmla="*/ 0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96" h="302">
                <a:moveTo>
                  <a:pt x="7" y="0"/>
                </a:moveTo>
                <a:lnTo>
                  <a:pt x="0" y="274"/>
                </a:lnTo>
                <a:lnTo>
                  <a:pt x="679" y="220"/>
                </a:lnTo>
                <a:lnTo>
                  <a:pt x="926" y="226"/>
                </a:lnTo>
                <a:lnTo>
                  <a:pt x="1796" y="302"/>
                </a:lnTo>
                <a:lnTo>
                  <a:pt x="1776" y="41"/>
                </a:lnTo>
                <a:lnTo>
                  <a:pt x="1008" y="14"/>
                </a:lnTo>
                <a:lnTo>
                  <a:pt x="514" y="7"/>
                </a:lnTo>
                <a:lnTo>
                  <a:pt x="7"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95" name="Rectangle 67"/>
          <p:cNvSpPr>
            <a:spLocks noChangeArrowheads="1"/>
          </p:cNvSpPr>
          <p:nvPr>
            <p:custDataLst>
              <p:tags r:id="rId49"/>
            </p:custDataLst>
          </p:nvPr>
        </p:nvSpPr>
        <p:spPr bwMode="gray">
          <a:xfrm>
            <a:off x="2802324" y="2752672"/>
            <a:ext cx="1788304"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06">
              <a:buClr>
                <a:srgbClr val="002960"/>
              </a:buClr>
            </a:pPr>
            <a:r>
              <a:rPr lang="en-US" sz="1200" b="1">
                <a:solidFill>
                  <a:srgbClr val="002960"/>
                </a:solidFill>
              </a:rPr>
              <a:t>Direct to market/utilities</a:t>
            </a:r>
          </a:p>
        </p:txBody>
      </p:sp>
      <p:sp>
        <p:nvSpPr>
          <p:cNvPr id="6197" name="Rectangle 47"/>
          <p:cNvSpPr>
            <a:spLocks noChangeArrowheads="1"/>
          </p:cNvSpPr>
          <p:nvPr>
            <p:custDataLst>
              <p:tags r:id="rId50"/>
            </p:custDataLst>
          </p:nvPr>
        </p:nvSpPr>
        <p:spPr bwMode="gray">
          <a:xfrm>
            <a:off x="7017149" y="4903694"/>
            <a:ext cx="190169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5001" lvl="1" indent="-113381" defTabSz="911906">
              <a:buClr>
                <a:srgbClr val="002960"/>
              </a:buClr>
              <a:buSzPct val="125000"/>
              <a:buFont typeface="Arial" charset="0"/>
              <a:buChar char="▪"/>
            </a:pPr>
            <a:r>
              <a:rPr lang="en-US" sz="800">
                <a:solidFill>
                  <a:srgbClr val="000000"/>
                </a:solidFill>
              </a:rPr>
              <a:t>Verdiem</a:t>
            </a:r>
          </a:p>
          <a:p>
            <a:pPr marL="115001" lvl="1" indent="-113381" defTabSz="911906">
              <a:buClr>
                <a:srgbClr val="002960"/>
              </a:buClr>
              <a:buSzPct val="125000"/>
              <a:buFont typeface="Arial" charset="0"/>
              <a:buChar char="▪"/>
            </a:pPr>
            <a:r>
              <a:rPr lang="en-US" sz="800">
                <a:solidFill>
                  <a:srgbClr val="000000"/>
                </a:solidFill>
              </a:rPr>
              <a:t>Business IT – 80+</a:t>
            </a:r>
          </a:p>
          <a:p>
            <a:pPr marL="115001" lvl="1" indent="-113381" defTabSz="911906">
              <a:buClr>
                <a:srgbClr val="002960"/>
              </a:buClr>
              <a:buSzPct val="125000"/>
              <a:buFont typeface="Arial" charset="0"/>
              <a:buChar char="▪"/>
            </a:pPr>
            <a:r>
              <a:rPr lang="en-US" sz="800">
                <a:solidFill>
                  <a:srgbClr val="000000"/>
                </a:solidFill>
              </a:rPr>
              <a:t>Performance Tested Comfort</a:t>
            </a:r>
          </a:p>
          <a:p>
            <a:pPr marL="115001" lvl="1" indent="-113381" defTabSz="911906">
              <a:buClr>
                <a:srgbClr val="002960"/>
              </a:buClr>
              <a:buSzPct val="125000"/>
              <a:buFont typeface="Arial" charset="0"/>
              <a:buChar char="▪"/>
            </a:pPr>
            <a:r>
              <a:rPr lang="en-US" sz="800">
                <a:solidFill>
                  <a:srgbClr val="000000"/>
                </a:solidFill>
              </a:rPr>
              <a:t>Super Good Cents</a:t>
            </a:r>
          </a:p>
          <a:p>
            <a:pPr marL="115001" lvl="1" indent="-113381" defTabSz="911906">
              <a:buClr>
                <a:srgbClr val="002960"/>
              </a:buClr>
              <a:buSzPct val="125000"/>
              <a:buFont typeface="Arial" charset="0"/>
              <a:buChar char="▪"/>
            </a:pPr>
            <a:r>
              <a:rPr lang="en-US" sz="800">
                <a:solidFill>
                  <a:srgbClr val="000000"/>
                </a:solidFill>
              </a:rPr>
              <a:t>DEI</a:t>
            </a:r>
          </a:p>
          <a:p>
            <a:pPr marL="115001" lvl="1" indent="-113381" defTabSz="911906">
              <a:buClr>
                <a:srgbClr val="002960"/>
              </a:buClr>
              <a:buSzPct val="125000"/>
              <a:buFont typeface="Arial" charset="0"/>
              <a:buChar char="▪"/>
            </a:pPr>
            <a:r>
              <a:rPr lang="en-US" sz="800">
                <a:solidFill>
                  <a:srgbClr val="000000"/>
                </a:solidFill>
              </a:rPr>
              <a:t>ES Washers</a:t>
            </a:r>
          </a:p>
          <a:p>
            <a:pPr marL="115001" lvl="1" indent="-113381" defTabSz="911906">
              <a:buClr>
                <a:srgbClr val="002960"/>
              </a:buClr>
              <a:buSzPct val="125000"/>
              <a:buFont typeface="Arial" charset="0"/>
              <a:buChar char="▪"/>
            </a:pPr>
            <a:r>
              <a:rPr lang="en-US" sz="800">
                <a:solidFill>
                  <a:srgbClr val="000000"/>
                </a:solidFill>
              </a:rPr>
              <a:t>Lighting</a:t>
            </a:r>
          </a:p>
          <a:p>
            <a:pPr marL="115001" lvl="1" indent="-113381" defTabSz="911906">
              <a:buClr>
                <a:srgbClr val="002960"/>
              </a:buClr>
              <a:buSzPct val="125000"/>
              <a:buFont typeface="Arial" charset="0"/>
              <a:buChar char="▪"/>
            </a:pPr>
            <a:r>
              <a:rPr lang="en-US" sz="800">
                <a:solidFill>
                  <a:srgbClr val="000000"/>
                </a:solidFill>
              </a:rPr>
              <a:t>Magna Drive</a:t>
            </a:r>
          </a:p>
          <a:p>
            <a:pPr marL="115001" lvl="1" indent="-113381" defTabSz="911906">
              <a:buClr>
                <a:srgbClr val="002960"/>
              </a:buClr>
              <a:buSzPct val="125000"/>
              <a:buFont typeface="Arial" charset="0"/>
              <a:buChar char="▪"/>
            </a:pPr>
            <a:r>
              <a:rPr lang="en-US" sz="800">
                <a:solidFill>
                  <a:srgbClr val="000000"/>
                </a:solidFill>
              </a:rPr>
              <a:t>Microelectronics Initiative</a:t>
            </a:r>
          </a:p>
          <a:p>
            <a:pPr marL="115001" lvl="1" indent="-113381" defTabSz="911906">
              <a:buClr>
                <a:srgbClr val="002960"/>
              </a:buClr>
              <a:buSzPct val="125000"/>
              <a:buFont typeface="Arial" charset="0"/>
              <a:buChar char="▪"/>
            </a:pPr>
            <a:r>
              <a:rPr lang="en-US" sz="800">
                <a:solidFill>
                  <a:srgbClr val="000000"/>
                </a:solidFill>
              </a:rPr>
              <a:t>Res Windows</a:t>
            </a:r>
          </a:p>
          <a:p>
            <a:pPr marL="115001" lvl="1" indent="-113381" defTabSz="911906">
              <a:buClr>
                <a:srgbClr val="002960"/>
              </a:buClr>
              <a:buSzPct val="125000"/>
              <a:buFont typeface="Arial" charset="0"/>
              <a:buChar char="▪"/>
            </a:pPr>
            <a:r>
              <a:rPr lang="en-US" sz="800">
                <a:solidFill>
                  <a:srgbClr val="000000"/>
                </a:solidFill>
              </a:rPr>
              <a:t>Building Operator Certification</a:t>
            </a:r>
          </a:p>
          <a:p>
            <a:pPr marL="115001" lvl="1" indent="-113381" defTabSz="911906">
              <a:buClr>
                <a:srgbClr val="002960"/>
              </a:buClr>
              <a:buSzPct val="125000"/>
              <a:buFont typeface="Arial" charset="0"/>
              <a:buChar char="▪"/>
            </a:pPr>
            <a:r>
              <a:rPr lang="en-US" sz="800">
                <a:solidFill>
                  <a:srgbClr val="000000"/>
                </a:solidFill>
              </a:rPr>
              <a:t>Evaporator Fan VFD</a:t>
            </a:r>
          </a:p>
          <a:p>
            <a:pPr marL="115001" lvl="1" indent="-113381" defTabSz="911906">
              <a:buClr>
                <a:srgbClr val="002960"/>
              </a:buClr>
              <a:buSzPct val="125000"/>
              <a:buFont typeface="Arial" charset="0"/>
              <a:buChar char="▪"/>
            </a:pPr>
            <a:r>
              <a:rPr lang="en-US" sz="800">
                <a:solidFill>
                  <a:srgbClr val="000000"/>
                </a:solidFill>
              </a:rPr>
              <a:t>BacGen Waste Water</a:t>
            </a:r>
          </a:p>
        </p:txBody>
      </p:sp>
      <p:sp>
        <p:nvSpPr>
          <p:cNvPr id="6198" name="Rectangle 59"/>
          <p:cNvSpPr>
            <a:spLocks noChangeArrowheads="1"/>
          </p:cNvSpPr>
          <p:nvPr>
            <p:custDataLst>
              <p:tags r:id="rId51"/>
            </p:custDataLst>
          </p:nvPr>
        </p:nvSpPr>
        <p:spPr bwMode="gray">
          <a:xfrm>
            <a:off x="6895661" y="1643148"/>
            <a:ext cx="1002681" cy="56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Long term monitoring and tracking</a:t>
            </a:r>
            <a:endParaRPr lang="en-US" sz="1200" baseline="30000">
              <a:solidFill>
                <a:srgbClr val="000000"/>
              </a:solidFill>
            </a:endParaRPr>
          </a:p>
        </p:txBody>
      </p:sp>
      <p:sp>
        <p:nvSpPr>
          <p:cNvPr id="6199" name="AutoShape 55"/>
          <p:cNvSpPr>
            <a:spLocks noChangeArrowheads="1"/>
          </p:cNvSpPr>
          <p:nvPr>
            <p:custDataLst>
              <p:tags r:id="rId52"/>
            </p:custDataLst>
          </p:nvPr>
        </p:nvSpPr>
        <p:spPr bwMode="auto">
          <a:xfrm>
            <a:off x="7687764" y="2511331"/>
            <a:ext cx="1320170" cy="1224527"/>
          </a:xfrm>
          <a:prstGeom prst="roundRect">
            <a:avLst>
              <a:gd name="adj" fmla="val 16667"/>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76" tIns="46638" rIns="93276" bIns="46638" anchor="ctr"/>
          <a:lstStyle/>
          <a:p>
            <a:pPr defTabSz="931343"/>
            <a:endParaRPr lang="en-US">
              <a:solidFill>
                <a:srgbClr val="000000"/>
              </a:solidFill>
            </a:endParaRPr>
          </a:p>
        </p:txBody>
      </p:sp>
      <p:sp>
        <p:nvSpPr>
          <p:cNvPr id="205880" name="Rectangle 63"/>
          <p:cNvSpPr>
            <a:spLocks noChangeArrowheads="1"/>
          </p:cNvSpPr>
          <p:nvPr>
            <p:custDataLst>
              <p:tags r:id="rId53"/>
            </p:custDataLst>
          </p:nvPr>
        </p:nvSpPr>
        <p:spPr bwMode="gray">
          <a:xfrm>
            <a:off x="7759036" y="2720277"/>
            <a:ext cx="1222980" cy="75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913332">
              <a:buClr>
                <a:srgbClr val="002960"/>
              </a:buClr>
              <a:defRPr/>
            </a:pPr>
            <a:r>
              <a:rPr lang="en-US" sz="1200" b="1" dirty="0">
                <a:solidFill>
                  <a:srgbClr val="002960"/>
                </a:solidFill>
                <a:latin typeface="Arial" pitchFamily="34" charset="0"/>
              </a:rPr>
              <a:t>Total resource potential: </a:t>
            </a:r>
          </a:p>
          <a:p>
            <a:pPr marL="174930" indent="-174930" defTabSz="913332">
              <a:buClr>
                <a:srgbClr val="002960"/>
              </a:buClr>
              <a:buFont typeface="Arial" pitchFamily="34" charset="0"/>
              <a:buChar char="•"/>
              <a:defRPr/>
            </a:pPr>
            <a:r>
              <a:rPr lang="en-US" sz="1200" b="1" dirty="0">
                <a:solidFill>
                  <a:srgbClr val="002960"/>
                </a:solidFill>
                <a:latin typeface="Arial" pitchFamily="34" charset="0"/>
              </a:rPr>
              <a:t>995 aMW</a:t>
            </a:r>
          </a:p>
          <a:p>
            <a:pPr marL="174930" indent="-174930" defTabSz="913332">
              <a:buClr>
                <a:srgbClr val="002960"/>
              </a:buClr>
              <a:buFont typeface="Arial" pitchFamily="34" charset="0"/>
              <a:buChar char="•"/>
              <a:defRPr/>
            </a:pPr>
            <a:r>
              <a:rPr lang="en-US" sz="1200" b="1" dirty="0">
                <a:solidFill>
                  <a:srgbClr val="002960"/>
                </a:solidFill>
                <a:latin typeface="Arial" pitchFamily="34" charset="0"/>
              </a:rPr>
              <a:t>42 Initiatives</a:t>
            </a:r>
            <a:endParaRPr lang="en-US" sz="1200" dirty="0">
              <a:solidFill>
                <a:srgbClr val="808080"/>
              </a:solidFill>
              <a:latin typeface="Arial" pitchFamily="34" charset="0"/>
            </a:endParaRPr>
          </a:p>
        </p:txBody>
      </p:sp>
      <p:sp>
        <p:nvSpPr>
          <p:cNvPr id="6202" name="McK 3. Unit of measure"/>
          <p:cNvSpPr txBox="1">
            <a:spLocks noChangeArrowheads="1"/>
          </p:cNvSpPr>
          <p:nvPr>
            <p:custDataLst>
              <p:tags r:id="rId54"/>
            </p:custDataLst>
          </p:nvPr>
        </p:nvSpPr>
        <p:spPr bwMode="auto">
          <a:xfrm>
            <a:off x="84669" y="876866"/>
            <a:ext cx="31563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404813" defTabSz="895350" eaLnBrk="0" hangingPunct="0">
              <a:defRPr sz="1000">
                <a:solidFill>
                  <a:schemeClr val="tx1"/>
                </a:solidFill>
                <a:latin typeface="Arial" charset="0"/>
              </a:defRPr>
            </a:lvl1pPr>
            <a:lvl2pPr marL="742950" indent="-285750" defTabSz="895350" eaLnBrk="0" hangingPunct="0">
              <a:defRPr sz="1000">
                <a:solidFill>
                  <a:schemeClr val="tx1"/>
                </a:solidFill>
                <a:latin typeface="Arial" charset="0"/>
              </a:defRPr>
            </a:lvl2pPr>
            <a:lvl3pPr marL="1143000" indent="-228600" defTabSz="895350" eaLnBrk="0" hangingPunct="0">
              <a:defRPr sz="1000">
                <a:solidFill>
                  <a:schemeClr val="tx1"/>
                </a:solidFill>
                <a:latin typeface="Arial" charset="0"/>
              </a:defRPr>
            </a:lvl3pPr>
            <a:lvl4pPr marL="1600200" indent="-228600" defTabSz="895350" eaLnBrk="0" hangingPunct="0">
              <a:defRPr sz="1000">
                <a:solidFill>
                  <a:schemeClr val="tx1"/>
                </a:solidFill>
                <a:latin typeface="Arial" charset="0"/>
              </a:defRPr>
            </a:lvl4pPr>
            <a:lvl5pPr marL="2057400" indent="-228600" defTabSz="895350" eaLnBrk="0" hangingPunct="0">
              <a:defRPr sz="1000">
                <a:solidFill>
                  <a:schemeClr val="tx1"/>
                </a:solidFill>
                <a:latin typeface="Arial" charset="0"/>
              </a:defRPr>
            </a:lvl5pPr>
            <a:lvl6pPr marL="2514600" indent="-228600" defTabSz="895350" eaLnBrk="0" fontAlgn="base" hangingPunct="0">
              <a:spcBef>
                <a:spcPct val="0"/>
              </a:spcBef>
              <a:spcAft>
                <a:spcPct val="0"/>
              </a:spcAft>
              <a:defRPr sz="1000">
                <a:solidFill>
                  <a:schemeClr val="tx1"/>
                </a:solidFill>
                <a:latin typeface="Arial" charset="0"/>
              </a:defRPr>
            </a:lvl6pPr>
            <a:lvl7pPr marL="2971800" indent="-228600" defTabSz="895350" eaLnBrk="0" fontAlgn="base" hangingPunct="0">
              <a:spcBef>
                <a:spcPct val="0"/>
              </a:spcBef>
              <a:spcAft>
                <a:spcPct val="0"/>
              </a:spcAft>
              <a:defRPr sz="1000">
                <a:solidFill>
                  <a:schemeClr val="tx1"/>
                </a:solidFill>
                <a:latin typeface="Arial" charset="0"/>
              </a:defRPr>
            </a:lvl7pPr>
            <a:lvl8pPr marL="3429000" indent="-228600" defTabSz="895350" eaLnBrk="0" fontAlgn="base" hangingPunct="0">
              <a:spcBef>
                <a:spcPct val="0"/>
              </a:spcBef>
              <a:spcAft>
                <a:spcPct val="0"/>
              </a:spcAft>
              <a:defRPr sz="1000">
                <a:solidFill>
                  <a:schemeClr val="tx1"/>
                </a:solidFill>
                <a:latin typeface="Arial" charset="0"/>
              </a:defRPr>
            </a:lvl8pPr>
            <a:lvl9pPr marL="3886200" indent="-228600" defTabSz="895350" eaLnBrk="0" fontAlgn="base" hangingPunct="0">
              <a:spcBef>
                <a:spcPct val="0"/>
              </a:spcBef>
              <a:spcAft>
                <a:spcPct val="0"/>
              </a:spcAft>
              <a:defRPr sz="1000">
                <a:solidFill>
                  <a:schemeClr val="tx1"/>
                </a:solidFill>
                <a:latin typeface="Arial" charset="0"/>
              </a:defRPr>
            </a:lvl9pPr>
          </a:lstStyle>
          <a:p>
            <a:pPr eaLnBrk="1" hangingPunct="1"/>
            <a:r>
              <a:rPr lang="en-US" sz="1800" dirty="0">
                <a:solidFill>
                  <a:schemeClr val="bg1"/>
                </a:solidFill>
              </a:rPr>
              <a:t>Status – End of Q1 2011</a:t>
            </a:r>
          </a:p>
        </p:txBody>
      </p:sp>
      <p:sp>
        <p:nvSpPr>
          <p:cNvPr id="6203" name="Rectangle 12"/>
          <p:cNvSpPr>
            <a:spLocks noChangeArrowheads="1"/>
          </p:cNvSpPr>
          <p:nvPr>
            <p:custDataLst>
              <p:tags r:id="rId55"/>
            </p:custDataLst>
          </p:nvPr>
        </p:nvSpPr>
        <p:spPr bwMode="auto">
          <a:xfrm>
            <a:off x="7133778" y="4390235"/>
            <a:ext cx="254315" cy="18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a:buClr>
                <a:srgbClr val="002960"/>
              </a:buClr>
            </a:pPr>
            <a:r>
              <a:rPr lang="en-US" sz="1200">
                <a:solidFill>
                  <a:srgbClr val="000000"/>
                </a:solidFill>
                <a:cs typeface="Arial" charset="0"/>
              </a:rPr>
              <a:t>168</a:t>
            </a:r>
          </a:p>
        </p:txBody>
      </p:sp>
      <p:sp>
        <p:nvSpPr>
          <p:cNvPr id="6204" name="Rectangle 12"/>
          <p:cNvSpPr>
            <a:spLocks noChangeArrowheads="1"/>
          </p:cNvSpPr>
          <p:nvPr>
            <p:custDataLst>
              <p:tags r:id="rId56"/>
            </p:custDataLst>
          </p:nvPr>
        </p:nvSpPr>
        <p:spPr bwMode="auto">
          <a:xfrm>
            <a:off x="2880077" y="4080864"/>
            <a:ext cx="254315"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a:buClr>
                <a:srgbClr val="002960"/>
              </a:buClr>
            </a:pPr>
            <a:endParaRPr lang="en-US" sz="1200">
              <a:solidFill>
                <a:srgbClr val="000000"/>
              </a:solidFill>
              <a:cs typeface="Arial" charset="0"/>
            </a:endParaRPr>
          </a:p>
        </p:txBody>
      </p:sp>
      <p:sp>
        <p:nvSpPr>
          <p:cNvPr id="6205" name="Rectangle 54"/>
          <p:cNvSpPr>
            <a:spLocks noChangeArrowheads="1"/>
          </p:cNvSpPr>
          <p:nvPr>
            <p:custDataLst>
              <p:tags r:id="rId57"/>
            </p:custDataLst>
          </p:nvPr>
        </p:nvSpPr>
        <p:spPr bwMode="gray">
          <a:xfrm>
            <a:off x="6963695" y="4741719"/>
            <a:ext cx="594481"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0</a:t>
            </a:r>
          </a:p>
        </p:txBody>
      </p:sp>
      <p:sp>
        <p:nvSpPr>
          <p:cNvPr id="6206" name="Rectangle 23"/>
          <p:cNvSpPr>
            <a:spLocks noChangeArrowheads="1"/>
          </p:cNvSpPr>
          <p:nvPr>
            <p:custDataLst>
              <p:tags r:id="rId58"/>
            </p:custDataLst>
          </p:nvPr>
        </p:nvSpPr>
        <p:spPr bwMode="gray">
          <a:xfrm>
            <a:off x="7096522" y="3428107"/>
            <a:ext cx="330447"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27</a:t>
            </a:r>
          </a:p>
        </p:txBody>
      </p:sp>
      <p:sp>
        <p:nvSpPr>
          <p:cNvPr id="6207" name="Rectangle 286"/>
          <p:cNvSpPr>
            <a:spLocks noChangeArrowheads="1"/>
          </p:cNvSpPr>
          <p:nvPr/>
        </p:nvSpPr>
        <p:spPr bwMode="auto">
          <a:xfrm>
            <a:off x="303674" y="834587"/>
            <a:ext cx="8637125" cy="2129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989" tIns="0" rIns="0" bIns="27989">
            <a:spAutoFit/>
          </a:bodyPr>
          <a:lstStyle/>
          <a:p>
            <a:pPr marL="349861" indent="-349861" algn="r" defTabSz="913526" eaLnBrk="0" hangingPunct="0">
              <a:buClr>
                <a:schemeClr val="tx2"/>
              </a:buClr>
            </a:pPr>
            <a:r>
              <a:rPr lang="en-US" sz="1200" b="1" dirty="0">
                <a:solidFill>
                  <a:srgbClr val="FF0000"/>
                </a:solidFill>
              </a:rPr>
              <a:t>NOTE:  NUMBERS ARE FOR ILLUSTRATIVE PURPOSES ONLY</a:t>
            </a:r>
          </a:p>
        </p:txBody>
      </p:sp>
      <p:sp>
        <p:nvSpPr>
          <p:cNvPr id="64" name="Title 63"/>
          <p:cNvSpPr>
            <a:spLocks noGrp="1"/>
          </p:cNvSpPr>
          <p:nvPr>
            <p:ph type="title"/>
          </p:nvPr>
        </p:nvSpPr>
        <p:spPr/>
        <p:txBody>
          <a:bodyPr/>
          <a:lstStyle/>
          <a:p>
            <a:r>
              <a:rPr lang="en-US" dirty="0" smtClean="0"/>
              <a:t>Filling the Pipeline</a:t>
            </a:r>
            <a:endParaRPr lang="en-US" dirty="0"/>
          </a:p>
        </p:txBody>
      </p:sp>
      <p:sp>
        <p:nvSpPr>
          <p:cNvPr id="65" name="Rectangle 64"/>
          <p:cNvSpPr/>
          <p:nvPr/>
        </p:nvSpPr>
        <p:spPr>
          <a:xfrm>
            <a:off x="0" y="5969001"/>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6" name="McK 5. Source"/>
          <p:cNvSpPr>
            <a:spLocks noChangeArrowheads="1"/>
          </p:cNvSpPr>
          <p:nvPr>
            <p:custDataLst>
              <p:tags r:id="rId59"/>
            </p:custDataLst>
          </p:nvPr>
        </p:nvSpPr>
        <p:spPr bwMode="auto">
          <a:xfrm>
            <a:off x="256956" y="6584033"/>
            <a:ext cx="8050607"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147396" indent="-147396" defTabSz="911906"/>
            <a:r>
              <a:rPr lang="en-US" sz="900" dirty="0">
                <a:solidFill>
                  <a:srgbClr val="000000"/>
                </a:solidFill>
              </a:rPr>
              <a:t>1 	Achievable savings.  Intend to extend to a 20 year planning</a:t>
            </a:r>
            <a:r>
              <a:rPr lang="en-US" sz="900" dirty="0" smtClean="0">
                <a:solidFill>
                  <a:srgbClr val="000000"/>
                </a:solidFill>
              </a:rPr>
              <a:t> horizon.  SOURCE</a:t>
            </a:r>
            <a:r>
              <a:rPr lang="en-US" sz="900" dirty="0">
                <a:solidFill>
                  <a:srgbClr val="000000"/>
                </a:solidFill>
              </a:rPr>
              <a:t>: NEEA </a:t>
            </a:r>
            <a:r>
              <a:rPr lang="en-US" sz="900" dirty="0" smtClean="0">
                <a:solidFill>
                  <a:srgbClr val="000000"/>
                </a:solidFill>
              </a:rPr>
              <a:t>assessment. </a:t>
            </a:r>
            <a:endParaRPr lang="en-US" sz="900" dirty="0">
              <a:solidFill>
                <a:srgbClr val="000000"/>
              </a:solidFill>
            </a:endParaRPr>
          </a:p>
        </p:txBody>
      </p:sp>
    </p:spTree>
    <p:extLst>
      <p:ext uri="{BB962C8B-B14F-4D97-AF65-F5344CB8AC3E}">
        <p14:creationId xmlns:p14="http://schemas.microsoft.com/office/powerpoint/2010/main" val="2208039818"/>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67133" y="5969001"/>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NEEA Measure Program Funnel</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l="3214" t="3736" r="3214" b="4981"/>
          <a:stretch>
            <a:fillRect/>
          </a:stretch>
        </p:blipFill>
        <p:spPr bwMode="auto">
          <a:xfrm>
            <a:off x="346706" y="1113576"/>
            <a:ext cx="8501975" cy="5084024"/>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939605"/>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AFTERNOON SESSION</a:t>
            </a:r>
            <a:endParaRPr lang="en-US" sz="1800" dirty="0"/>
          </a:p>
        </p:txBody>
      </p:sp>
      <p:sp>
        <p:nvSpPr>
          <p:cNvPr id="3" name="Text Placeholder 2"/>
          <p:cNvSpPr>
            <a:spLocks noGrp="1"/>
          </p:cNvSpPr>
          <p:nvPr>
            <p:ph type="body" sz="quarter" idx="10"/>
          </p:nvPr>
        </p:nvSpPr>
        <p:spPr/>
        <p:txBody>
          <a:bodyPr/>
          <a:lstStyle/>
          <a:p>
            <a:r>
              <a:rPr dirty="0" smtClean="0"/>
              <a:t>Cost Effectiveness</a:t>
            </a:r>
            <a:endParaRPr lang="en-US" dirty="0"/>
          </a:p>
        </p:txBody>
      </p:sp>
    </p:spTree>
    <p:extLst>
      <p:ext uri="{BB962C8B-B14F-4D97-AF65-F5344CB8AC3E}">
        <p14:creationId xmlns:p14="http://schemas.microsoft.com/office/powerpoint/2010/main" val="2710497847"/>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Tutorial: Outline</a:t>
            </a:r>
            <a:endParaRPr lang="en-US" dirty="0"/>
          </a:p>
        </p:txBody>
      </p:sp>
      <p:sp>
        <p:nvSpPr>
          <p:cNvPr id="3" name="Text Placeholder 2"/>
          <p:cNvSpPr>
            <a:spLocks noGrp="1"/>
          </p:cNvSpPr>
          <p:nvPr>
            <p:ph type="body" sz="quarter" idx="10"/>
          </p:nvPr>
        </p:nvSpPr>
        <p:spPr>
          <a:xfrm>
            <a:off x="457198" y="1280160"/>
            <a:ext cx="8229600" cy="4815840"/>
          </a:xfrm>
        </p:spPr>
        <p:txBody>
          <a:bodyPr>
            <a:normAutofit/>
          </a:bodyPr>
          <a:lstStyle/>
          <a:p>
            <a:pPr marL="886968" lvl="1" indent="-457200"/>
            <a:r>
              <a:rPr lang="en-US" dirty="0" smtClean="0"/>
              <a:t>Electric Savings (Traditional NEEA and Power </a:t>
            </a:r>
            <a:r>
              <a:rPr lang="en-US" dirty="0"/>
              <a:t>Plan </a:t>
            </a:r>
            <a:r>
              <a:rPr lang="en-US" dirty="0" smtClean="0"/>
              <a:t>Savings)</a:t>
            </a:r>
          </a:p>
          <a:p>
            <a:pPr lvl="2" indent="0"/>
            <a:endParaRPr lang="en-US" dirty="0" smtClean="0"/>
          </a:p>
          <a:p>
            <a:pPr marL="886968" lvl="1" indent="-457200"/>
            <a:endParaRPr lang="en-US" dirty="0" smtClean="0"/>
          </a:p>
          <a:p>
            <a:pPr marL="886968" lvl="1" indent="-457200"/>
            <a:r>
              <a:rPr lang="en-US" dirty="0" smtClean="0"/>
              <a:t>Benefit Cost Ratio</a:t>
            </a:r>
          </a:p>
          <a:p>
            <a:pPr marL="886968" lvl="1" indent="-457200"/>
            <a:endParaRPr lang="en-US" dirty="0" smtClean="0"/>
          </a:p>
          <a:p>
            <a:pPr marL="886968" lvl="1" indent="-457200"/>
            <a:endParaRPr lang="en-US" dirty="0" smtClean="0"/>
          </a:p>
          <a:p>
            <a:pPr marL="886968" lvl="1" indent="-457200"/>
            <a:r>
              <a:rPr lang="en-US" dirty="0" smtClean="0"/>
              <a:t>Levelized Cost</a:t>
            </a:r>
          </a:p>
        </p:txBody>
      </p:sp>
      <p:graphicFrame>
        <p:nvGraphicFramePr>
          <p:cNvPr id="5" name="Object 4"/>
          <p:cNvGraphicFramePr>
            <a:graphicFrameLocks noChangeAspect="1"/>
          </p:cNvGraphicFramePr>
          <p:nvPr>
            <p:extLst>
              <p:ext uri="{D42A27DB-BD31-4B8C-83A1-F6EECF244321}">
                <p14:modId xmlns:p14="http://schemas.microsoft.com/office/powerpoint/2010/main" val="3252920581"/>
              </p:ext>
            </p:extLst>
          </p:nvPr>
        </p:nvGraphicFramePr>
        <p:xfrm>
          <a:off x="2260083" y="3530009"/>
          <a:ext cx="1763402" cy="909083"/>
        </p:xfrm>
        <a:graphic>
          <a:graphicData uri="http://schemas.openxmlformats.org/presentationml/2006/ole">
            <mc:AlternateContent xmlns:mc="http://schemas.openxmlformats.org/markup-compatibility/2006">
              <mc:Choice xmlns:v="urn:schemas-microsoft-com:vml" Requires="v">
                <p:oleObj spid="_x0000_s3158" name="Equation" r:id="rId4" imgW="1511300" imgH="838200" progId="Equation.3">
                  <p:embed/>
                </p:oleObj>
              </mc:Choice>
              <mc:Fallback>
                <p:oleObj name="Equation" r:id="rId4" imgW="1511300" imgH="838200" progId="Equation.3">
                  <p:embed/>
                  <p:pic>
                    <p:nvPicPr>
                      <p:cNvPr id="0" name="Picture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083" y="3530009"/>
                        <a:ext cx="1763402" cy="9090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53771031"/>
              </p:ext>
            </p:extLst>
          </p:nvPr>
        </p:nvGraphicFramePr>
        <p:xfrm>
          <a:off x="2236270" y="4989550"/>
          <a:ext cx="3114675" cy="1000125"/>
        </p:xfrm>
        <a:graphic>
          <a:graphicData uri="http://schemas.openxmlformats.org/presentationml/2006/ole">
            <mc:AlternateContent xmlns:mc="http://schemas.openxmlformats.org/markup-compatibility/2006">
              <mc:Choice xmlns:v="urn:schemas-microsoft-com:vml" Requires="v">
                <p:oleObj spid="_x0000_s3159" name="Equation" r:id="rId6" imgW="2476500" imgH="838200" progId="Equation.3">
                  <p:embed/>
                </p:oleObj>
              </mc:Choice>
              <mc:Fallback>
                <p:oleObj name="Equation" r:id="rId6" imgW="2476500" imgH="838200" progId="Equation.3">
                  <p:embed/>
                  <p:pic>
                    <p:nvPicPr>
                      <p:cNvPr id="0" name="Picture 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6270" y="4989550"/>
                        <a:ext cx="3114675" cy="100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47380417"/>
              </p:ext>
            </p:extLst>
          </p:nvPr>
        </p:nvGraphicFramePr>
        <p:xfrm>
          <a:off x="2236269" y="2488019"/>
          <a:ext cx="5962057" cy="289491"/>
        </p:xfrm>
        <a:graphic>
          <a:graphicData uri="http://schemas.openxmlformats.org/presentationml/2006/ole">
            <mc:AlternateContent xmlns:mc="http://schemas.openxmlformats.org/markup-compatibility/2006">
              <mc:Choice xmlns:v="urn:schemas-microsoft-com:vml" Requires="v">
                <p:oleObj spid="_x0000_s3160" name="Equation" r:id="rId8" imgW="7315200" imgH="381000" progId="Equation.3">
                  <p:embed/>
                </p:oleObj>
              </mc:Choice>
              <mc:Fallback>
                <p:oleObj name="Equation" r:id="rId8" imgW="7315200" imgH="381000" progId="Equation.3">
                  <p:embed/>
                  <p:pic>
                    <p:nvPicPr>
                      <p:cNvPr id="0" name="Picture 7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36269" y="2488019"/>
                        <a:ext cx="5962057" cy="289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73279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624075" y="2218085"/>
            <a:ext cx="467833" cy="369332"/>
          </a:xfrm>
          <a:prstGeom prst="rect">
            <a:avLst/>
          </a:prstGeom>
          <a:noFill/>
        </p:spPr>
        <p:txBody>
          <a:bodyPr wrap="square" rtlCol="0">
            <a:spAutoFit/>
          </a:bodyPr>
          <a:lstStyle/>
          <a:p>
            <a:pPr algn="ctr"/>
            <a:r>
              <a:rPr lang="en-US" dirty="0" smtClean="0"/>
              <a:t>-</a:t>
            </a:r>
            <a:endParaRPr lang="en-US" dirty="0"/>
          </a:p>
        </p:txBody>
      </p:sp>
      <p:sp>
        <p:nvSpPr>
          <p:cNvPr id="15" name="TextBox 14"/>
          <p:cNvSpPr txBox="1"/>
          <p:nvPr/>
        </p:nvSpPr>
        <p:spPr>
          <a:xfrm>
            <a:off x="4649968" y="2171648"/>
            <a:ext cx="467833" cy="369332"/>
          </a:xfrm>
          <a:prstGeom prst="rect">
            <a:avLst/>
          </a:prstGeom>
          <a:noFill/>
        </p:spPr>
        <p:txBody>
          <a:bodyPr wrap="square" rtlCol="0">
            <a:spAutoFit/>
          </a:bodyPr>
          <a:lstStyle/>
          <a:p>
            <a:pPr algn="ctr"/>
            <a:r>
              <a:rPr lang="en-US" dirty="0" smtClean="0"/>
              <a:t>-</a:t>
            </a:r>
            <a:endParaRPr lang="en-US" dirty="0"/>
          </a:p>
        </p:txBody>
      </p:sp>
      <p:sp>
        <p:nvSpPr>
          <p:cNvPr id="2" name="Title 1"/>
          <p:cNvSpPr>
            <a:spLocks noGrp="1"/>
          </p:cNvSpPr>
          <p:nvPr>
            <p:ph type="title"/>
          </p:nvPr>
        </p:nvSpPr>
        <p:spPr/>
        <p:txBody>
          <a:bodyPr/>
          <a:lstStyle/>
          <a:p>
            <a:r>
              <a:rPr lang="en-US" dirty="0"/>
              <a:t>Model Tutorial: Electric Savings</a:t>
            </a:r>
          </a:p>
        </p:txBody>
      </p:sp>
      <p:sp>
        <p:nvSpPr>
          <p:cNvPr id="3" name="Text Placeholder 2"/>
          <p:cNvSpPr>
            <a:spLocks noGrp="1"/>
          </p:cNvSpPr>
          <p:nvPr>
            <p:ph type="body" sz="quarter" idx="10"/>
          </p:nvPr>
        </p:nvSpPr>
        <p:spPr>
          <a:xfrm>
            <a:off x="457198" y="1159456"/>
            <a:ext cx="8229600" cy="4754880"/>
          </a:xfrm>
        </p:spPr>
        <p:txBody>
          <a:bodyPr/>
          <a:lstStyle/>
          <a:p>
            <a:r>
              <a:rPr lang="en-US" dirty="0" smtClean="0"/>
              <a:t>Savings Buckets </a:t>
            </a:r>
            <a:endParaRPr lang="en-US" dirty="0"/>
          </a:p>
        </p:txBody>
      </p:sp>
      <p:sp>
        <p:nvSpPr>
          <p:cNvPr id="4" name="Rectangle 3"/>
          <p:cNvSpPr/>
          <p:nvPr/>
        </p:nvSpPr>
        <p:spPr>
          <a:xfrm>
            <a:off x="946297" y="1931380"/>
            <a:ext cx="1467293"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Total Regional Savings</a:t>
            </a:r>
            <a:endParaRPr lang="en-US" dirty="0"/>
          </a:p>
        </p:txBody>
      </p:sp>
      <p:sp>
        <p:nvSpPr>
          <p:cNvPr id="5" name="Rectangle 4"/>
          <p:cNvSpPr/>
          <p:nvPr/>
        </p:nvSpPr>
        <p:spPr>
          <a:xfrm>
            <a:off x="3101161" y="1910115"/>
            <a:ext cx="1467293" cy="914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Naturally Occurring Baseline</a:t>
            </a:r>
            <a:endParaRPr lang="en-US" dirty="0"/>
          </a:p>
        </p:txBody>
      </p:sp>
      <p:sp>
        <p:nvSpPr>
          <p:cNvPr id="6" name="Rectangle 5"/>
          <p:cNvSpPr/>
          <p:nvPr/>
        </p:nvSpPr>
        <p:spPr>
          <a:xfrm>
            <a:off x="5174510" y="1910115"/>
            <a:ext cx="1467293" cy="914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Local Incentives</a:t>
            </a:r>
            <a:endParaRPr lang="en-US" dirty="0"/>
          </a:p>
        </p:txBody>
      </p:sp>
      <p:sp>
        <p:nvSpPr>
          <p:cNvPr id="7" name="Rectangle 6"/>
          <p:cNvSpPr/>
          <p:nvPr/>
        </p:nvSpPr>
        <p:spPr>
          <a:xfrm>
            <a:off x="7219505" y="1910115"/>
            <a:ext cx="1467293"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Net Market Effects</a:t>
            </a:r>
            <a:endParaRPr lang="en-US" dirty="0"/>
          </a:p>
        </p:txBody>
      </p:sp>
      <p:sp>
        <p:nvSpPr>
          <p:cNvPr id="8" name="TextBox 7"/>
          <p:cNvSpPr txBox="1"/>
          <p:nvPr/>
        </p:nvSpPr>
        <p:spPr>
          <a:xfrm>
            <a:off x="2519916" y="2218459"/>
            <a:ext cx="467833" cy="369332"/>
          </a:xfrm>
          <a:prstGeom prst="rect">
            <a:avLst/>
          </a:prstGeom>
          <a:noFill/>
        </p:spPr>
        <p:txBody>
          <a:bodyPr wrap="square" rtlCol="0">
            <a:spAutoFit/>
          </a:bodyPr>
          <a:lstStyle/>
          <a:p>
            <a:pPr algn="ctr"/>
            <a:r>
              <a:rPr lang="en-US" dirty="0" smtClean="0"/>
              <a:t>=</a:t>
            </a:r>
            <a:endParaRPr lang="en-US" dirty="0"/>
          </a:p>
        </p:txBody>
      </p:sp>
      <p:sp>
        <p:nvSpPr>
          <p:cNvPr id="9" name="TextBox 8"/>
          <p:cNvSpPr txBox="1"/>
          <p:nvPr/>
        </p:nvSpPr>
        <p:spPr>
          <a:xfrm>
            <a:off x="4653514" y="2182649"/>
            <a:ext cx="467833" cy="369332"/>
          </a:xfrm>
          <a:prstGeom prst="rect">
            <a:avLst/>
          </a:prstGeom>
          <a:solidFill>
            <a:schemeClr val="bg2"/>
          </a:solidFill>
        </p:spPr>
        <p:txBody>
          <a:bodyPr wrap="square" rtlCol="0">
            <a:spAutoFit/>
          </a:bodyPr>
          <a:lstStyle/>
          <a:p>
            <a:pPr algn="ctr"/>
            <a:r>
              <a:rPr lang="en-US" dirty="0" smtClean="0"/>
              <a:t>+</a:t>
            </a:r>
            <a:endParaRPr lang="en-US" dirty="0"/>
          </a:p>
        </p:txBody>
      </p:sp>
      <p:sp>
        <p:nvSpPr>
          <p:cNvPr id="10" name="TextBox 9"/>
          <p:cNvSpPr txBox="1"/>
          <p:nvPr/>
        </p:nvSpPr>
        <p:spPr>
          <a:xfrm>
            <a:off x="6663069" y="2203914"/>
            <a:ext cx="467833" cy="369332"/>
          </a:xfrm>
          <a:prstGeom prst="rect">
            <a:avLst/>
          </a:prstGeom>
          <a:solidFill>
            <a:schemeClr val="bg2"/>
          </a:solidFill>
        </p:spPr>
        <p:txBody>
          <a:bodyPr wrap="square" rtlCol="0">
            <a:spAutoFit/>
          </a:bodyPr>
          <a:lstStyle/>
          <a:p>
            <a:pPr algn="ctr"/>
            <a:r>
              <a:rPr lang="en-US" dirty="0" smtClean="0"/>
              <a:t>+</a:t>
            </a:r>
            <a:endParaRPr lang="en-US" dirty="0"/>
          </a:p>
        </p:txBody>
      </p:sp>
      <p:sp>
        <p:nvSpPr>
          <p:cNvPr id="11" name="TextBox 10"/>
          <p:cNvSpPr txBox="1"/>
          <p:nvPr/>
        </p:nvSpPr>
        <p:spPr>
          <a:xfrm>
            <a:off x="946297" y="3097320"/>
            <a:ext cx="1573619" cy="1477328"/>
          </a:xfrm>
          <a:prstGeom prst="rect">
            <a:avLst/>
          </a:prstGeom>
          <a:noFill/>
        </p:spPr>
        <p:txBody>
          <a:bodyPr wrap="square" rtlCol="0">
            <a:spAutoFit/>
          </a:bodyPr>
          <a:lstStyle/>
          <a:p>
            <a:r>
              <a:rPr lang="en-US" dirty="0" smtClean="0"/>
              <a:t>Savings Associated with all Market Change</a:t>
            </a:r>
            <a:endParaRPr lang="en-US" dirty="0"/>
          </a:p>
        </p:txBody>
      </p:sp>
      <p:sp>
        <p:nvSpPr>
          <p:cNvPr id="12" name="TextBox 11"/>
          <p:cNvSpPr txBox="1"/>
          <p:nvPr/>
        </p:nvSpPr>
        <p:spPr>
          <a:xfrm>
            <a:off x="3101160" y="3100956"/>
            <a:ext cx="1573619" cy="2862322"/>
          </a:xfrm>
          <a:prstGeom prst="rect">
            <a:avLst/>
          </a:prstGeom>
          <a:noFill/>
        </p:spPr>
        <p:txBody>
          <a:bodyPr wrap="square" rtlCol="0">
            <a:spAutoFit/>
          </a:bodyPr>
          <a:lstStyle/>
          <a:p>
            <a:r>
              <a:rPr lang="en-US" dirty="0" smtClean="0"/>
              <a:t>Savings from naturally occurring market change without utility, NEEA, BPA, and ETO funded interventions</a:t>
            </a:r>
            <a:endParaRPr lang="en-US" dirty="0"/>
          </a:p>
        </p:txBody>
      </p:sp>
      <p:sp>
        <p:nvSpPr>
          <p:cNvPr id="13" name="TextBox 12"/>
          <p:cNvSpPr txBox="1"/>
          <p:nvPr/>
        </p:nvSpPr>
        <p:spPr>
          <a:xfrm>
            <a:off x="5174509" y="3100956"/>
            <a:ext cx="1573619" cy="1754326"/>
          </a:xfrm>
          <a:prstGeom prst="rect">
            <a:avLst/>
          </a:prstGeom>
          <a:noFill/>
        </p:spPr>
        <p:txBody>
          <a:bodyPr wrap="square" rtlCol="0">
            <a:spAutoFit/>
          </a:bodyPr>
          <a:lstStyle/>
          <a:p>
            <a:r>
              <a:rPr lang="en-US" dirty="0" smtClean="0"/>
              <a:t>Savings claimed through local utility, ETO, or BPA activities</a:t>
            </a:r>
            <a:endParaRPr lang="en-US" dirty="0"/>
          </a:p>
        </p:txBody>
      </p:sp>
      <p:sp>
        <p:nvSpPr>
          <p:cNvPr id="14" name="TextBox 13"/>
          <p:cNvSpPr txBox="1"/>
          <p:nvPr/>
        </p:nvSpPr>
        <p:spPr>
          <a:xfrm>
            <a:off x="7257642" y="3100956"/>
            <a:ext cx="1573619" cy="2308324"/>
          </a:xfrm>
          <a:prstGeom prst="rect">
            <a:avLst/>
          </a:prstGeom>
          <a:noFill/>
        </p:spPr>
        <p:txBody>
          <a:bodyPr wrap="square" rtlCol="0">
            <a:spAutoFit/>
          </a:bodyPr>
          <a:lstStyle/>
          <a:p>
            <a:r>
              <a:rPr lang="en-US" dirty="0" smtClean="0"/>
              <a:t>Savings associated with market change and not counted as Baseline or Local Incentives</a:t>
            </a:r>
            <a:endParaRPr lang="en-US" dirty="0"/>
          </a:p>
        </p:txBody>
      </p:sp>
    </p:spTree>
    <p:extLst>
      <p:ext uri="{BB962C8B-B14F-4D97-AF65-F5344CB8AC3E}">
        <p14:creationId xmlns:p14="http://schemas.microsoft.com/office/powerpoint/2010/main" val="25377797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0" presetClass="exit" presetSubtype="0" fill="hold" grpId="1"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0" presetClass="exit" presetSubtype="0" fill="hold" grpId="1" nodeType="withEffect">
                                  <p:stCondLst>
                                    <p:cond delay="0"/>
                                  </p:stCondLst>
                                  <p:childTnLst>
                                    <p:animEffect transition="out" filter="fade">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0.00243 0.06806 C -0.00295 0.1044 0.00122 0.17361 -0.01632 0.21227 C -0.01753 0.22107 -0.01927 0.22454 -0.02205 0.23241 C -0.02361 0.24422 -0.02708 0.24722 -0.03142 0.25718 C -0.03837 0.27292 -0.04357 0.28912 -0.05347 0.30232 C -0.05521 0.3088 -0.0592 0.31135 -0.06285 0.31621 C -0.06458 0.32292 -0.06857 0.32315 -0.07205 0.32847 C -0.08107 0.3419 -0.09166 0.3507 -0.10347 0.35949 C -0.10764 0.3625 -0.11094 0.3676 -0.1151 0.37037 C -0.11927 0.37315 -0.12396 0.37385 -0.12795 0.37662 C -0.13559 0.38172 -0.14427 0.38843 -0.15243 0.39213 C -0.15746 0.39445 -0.15972 0.39329 -0.1651 0.39514 C -0.18715 0.40232 -0.20243 0.40486 -0.22552 0.40602 C -0.26232 0.41019 -0.28368 0.40787 -0.32795 0.40602 C -0.35451 0.40139 -0.38021 0.39051 -0.40694 0.38588 C -0.42257 0.37894 -0.43976 0.37269 -0.4559 0.36898 C -0.47031 0.36181 -0.48507 0.3581 -0.5 0.35347 C -0.51337 0.34931 -0.525 0.33935 -0.53837 0.33635 C -0.55729 0.32153 -0.53073 0.34121 -0.55121 0.3301 C -0.55503 0.32801 -0.55781 0.32338 -0.56163 0.32084 C -0.56684 0.31736 -0.57291 0.31551 -0.57795 0.31158 C -0.59531 0.29815 -0.5783 0.30787 -0.59184 0.3007 C -0.59531 0.29653 -0.59791 0.29306 -0.60243 0.29144 C -0.60573 0.28681 -0.60868 0.28218 -0.61163 0.27732 C -0.61441 0.27269 -0.61406 0.27547 -0.61753 0.2713 C -0.62326 0.26459 -0.62396 0.26273 -0.62795 0.25579 C -0.62934 0.2507 -0.63142 0.24792 -0.63368 0.24329 C -0.63524 0.23542 -0.64184 0.22153 -0.64184 0.22176 C -0.64427 0.20926 -0.64982 0.20047 -0.65347 0.18912 C -0.65885 0.17269 -0.66094 0.15486 -0.6651 0.13797 C -0.66701 0.13033 -0.6684 0.12014 -0.67101 0.11297 C -0.67378 0.10556 -0.67656 0.09815 -0.67795 0.08982 C -0.67969 0.07894 -0.68003 0.06806 -0.68142 0.05718 C -0.68333 0.04306 -0.68837 0.02824 -0.68837 0.01389 " pathEditMode="relative" rAng="0" ptsTypes="fffffffffffffffffffffffffffffffffA">
                                      <p:cBhvr>
                                        <p:cTn id="24" dur="2000" fill="hold"/>
                                        <p:tgtEl>
                                          <p:spTgt spid="7"/>
                                        </p:tgtEl>
                                        <p:attrNameLst>
                                          <p:attrName>ppt_x</p:attrName>
                                          <p:attrName>ppt_y</p:attrName>
                                        </p:attrNameLst>
                                      </p:cBhvr>
                                      <p:rCtr x="-34115" y="14398"/>
                                    </p:animMotion>
                                  </p:childTnLst>
                                </p:cTn>
                              </p:par>
                              <p:par>
                                <p:cTn id="25" presetID="10" presetClass="exit" presetSubtype="0" fill="hold" grpId="1" nodeType="with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10" presetClass="entr" presetSubtype="0" fill="hold" grpId="1"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par>
                                <p:cTn id="31" presetID="42" presetClass="path" presetSubtype="0" accel="50000" decel="50000" fill="hold" grpId="0" nodeType="withEffect">
                                  <p:stCondLst>
                                    <p:cond delay="0"/>
                                  </p:stCondLst>
                                  <p:childTnLst>
                                    <p:animMotion origin="layout" path="M -0.00226 0.01088 L 0.23333 0.01088 " pathEditMode="relative" rAng="0" ptsTypes="AA">
                                      <p:cBhvr>
                                        <p:cTn id="32" dur="2000" fill="hold"/>
                                        <p:tgtEl>
                                          <p:spTgt spid="4"/>
                                        </p:tgtEl>
                                        <p:attrNameLst>
                                          <p:attrName>ppt_x</p:attrName>
                                          <p:attrName>ppt_y</p:attrName>
                                        </p:attrNameLst>
                                      </p:cBhvr>
                                      <p:rCtr x="11771" y="0"/>
                                    </p:animMotion>
                                  </p:childTnLst>
                                </p:cTn>
                              </p:par>
                              <p:par>
                                <p:cTn id="33" presetID="42" presetClass="path" presetSubtype="0" accel="50000" decel="50000" fill="hold" grpId="0" nodeType="withEffect">
                                  <p:stCondLst>
                                    <p:cond delay="0"/>
                                  </p:stCondLst>
                                  <p:childTnLst>
                                    <p:animMotion origin="layout" path="M -0.00226 0.01389 L 0.22465 0.01389 " pathEditMode="relative" rAng="0" ptsTypes="AA">
                                      <p:cBhvr>
                                        <p:cTn id="34" dur="2000" fill="hold"/>
                                        <p:tgtEl>
                                          <p:spTgt spid="5"/>
                                        </p:tgtEl>
                                        <p:attrNameLst>
                                          <p:attrName>ppt_x</p:attrName>
                                          <p:attrName>ppt_y</p:attrName>
                                        </p:attrNameLst>
                                      </p:cBhvr>
                                      <p:rCtr x="11337" y="0"/>
                                    </p:animMotion>
                                  </p:childTnLst>
                                </p:cTn>
                              </p:par>
                              <p:par>
                                <p:cTn id="35" presetID="42" presetClass="path" presetSubtype="0" accel="50000" decel="50000" fill="hold" grpId="0" nodeType="withEffect">
                                  <p:stCondLst>
                                    <p:cond delay="0"/>
                                  </p:stCondLst>
                                  <p:childTnLst>
                                    <p:animMotion origin="layout" path="M -0.00226 0.01389 L 0.22257 0.01389 " pathEditMode="relative" rAng="0" ptsTypes="AA">
                                      <p:cBhvr>
                                        <p:cTn id="36" dur="2000" fill="hold"/>
                                        <p:tgtEl>
                                          <p:spTgt spid="6"/>
                                        </p:tgtEl>
                                        <p:attrNameLst>
                                          <p:attrName>ppt_x</p:attrName>
                                          <p:attrName>ppt_y</p:attrName>
                                        </p:attrNameLst>
                                      </p:cBhvr>
                                      <p:rCtr x="11233" y="0"/>
                                    </p:animMotion>
                                  </p:childTnLst>
                                </p:cTn>
                              </p:par>
                              <p:par>
                                <p:cTn id="37" presetID="10" presetClass="exit" presetSubtype="0" fill="hold" grpId="0" nodeType="with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par>
                          <p:cTn id="43" fill="hold">
                            <p:stCondLst>
                              <p:cond delay="2000"/>
                            </p:stCondLst>
                            <p:childTnLst>
                              <p:par>
                                <p:cTn id="44" presetID="42" presetClass="path" presetSubtype="0" accel="50000" decel="50000" fill="hold" grpId="0" nodeType="afterEffect">
                                  <p:stCondLst>
                                    <p:cond delay="0"/>
                                  </p:stCondLst>
                                  <p:childTnLst>
                                    <p:animMotion origin="layout" path="M 2.5E-6 -4.07407E-6 L -0.69827 -4.07407E-6 " pathEditMode="relative" rAng="0" ptsTypes="AA">
                                      <p:cBhvr>
                                        <p:cTn id="45" dur="2000" fill="hold"/>
                                        <p:tgtEl>
                                          <p:spTgt spid="14"/>
                                        </p:tgtEl>
                                        <p:attrNameLst>
                                          <p:attrName>ppt_x</p:attrName>
                                          <p:attrName>ppt_y</p:attrName>
                                        </p:attrNameLst>
                                      </p:cBhvr>
                                      <p:rCtr x="-3491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p:bldP spid="11" grpId="1"/>
      <p:bldP spid="12" grpId="0"/>
      <p:bldP spid="12" grpId="1"/>
      <p:bldP spid="13" grpId="0"/>
      <p:bldP spid="13" grpId="1"/>
      <p:bldP spid="14" grpId="0"/>
      <p:bldP spid="14"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 y="3047880"/>
            <a:ext cx="8724900" cy="136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Model Tutorial: Electric Savings</a:t>
            </a:r>
            <a:endParaRPr lang="en-US" dirty="0"/>
          </a:p>
        </p:txBody>
      </p:sp>
      <p:sp>
        <p:nvSpPr>
          <p:cNvPr id="4" name="TextBox 3"/>
          <p:cNvSpPr txBox="1"/>
          <p:nvPr/>
        </p:nvSpPr>
        <p:spPr>
          <a:xfrm>
            <a:off x="538159" y="1861805"/>
            <a:ext cx="1295401" cy="830997"/>
          </a:xfrm>
          <a:prstGeom prst="rect">
            <a:avLst/>
          </a:prstGeom>
          <a:noFill/>
        </p:spPr>
        <p:txBody>
          <a:bodyPr wrap="square" rtlCol="0">
            <a:spAutoFit/>
          </a:bodyPr>
          <a:lstStyle/>
          <a:p>
            <a:r>
              <a:rPr lang="en-US" sz="1600" dirty="0" smtClean="0">
                <a:solidFill>
                  <a:schemeClr val="bg1"/>
                </a:solidFill>
              </a:rPr>
              <a:t>Weighted Savings Rate &amp;Year</a:t>
            </a:r>
            <a:endParaRPr lang="en-US" sz="1600" dirty="0">
              <a:solidFill>
                <a:schemeClr val="bg1"/>
              </a:solidFill>
            </a:endParaRPr>
          </a:p>
        </p:txBody>
      </p:sp>
      <p:cxnSp>
        <p:nvCxnSpPr>
          <p:cNvPr id="5" name="Straight Arrow Connector 4"/>
          <p:cNvCxnSpPr/>
          <p:nvPr/>
        </p:nvCxnSpPr>
        <p:spPr>
          <a:xfrm flipH="1">
            <a:off x="889396" y="2628900"/>
            <a:ext cx="98823" cy="119062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7" name="TextBox 6"/>
          <p:cNvSpPr txBox="1"/>
          <p:nvPr/>
        </p:nvSpPr>
        <p:spPr>
          <a:xfrm>
            <a:off x="1833560" y="1506008"/>
            <a:ext cx="1295401" cy="830997"/>
          </a:xfrm>
          <a:prstGeom prst="rect">
            <a:avLst/>
          </a:prstGeom>
          <a:noFill/>
        </p:spPr>
        <p:txBody>
          <a:bodyPr wrap="square" rtlCol="0">
            <a:spAutoFit/>
          </a:bodyPr>
          <a:lstStyle/>
          <a:p>
            <a:r>
              <a:rPr lang="en-US" sz="1600" dirty="0" smtClean="0">
                <a:solidFill>
                  <a:schemeClr val="bg1"/>
                </a:solidFill>
              </a:rPr>
              <a:t>Total Annual Savings (</a:t>
            </a:r>
            <a:r>
              <a:rPr lang="en-US" sz="1600" dirty="0" err="1" smtClean="0">
                <a:solidFill>
                  <a:schemeClr val="bg1"/>
                </a:solidFill>
              </a:rPr>
              <a:t>aMW</a:t>
            </a:r>
            <a:r>
              <a:rPr lang="en-US" sz="1600" dirty="0" smtClean="0">
                <a:solidFill>
                  <a:schemeClr val="bg1"/>
                </a:solidFill>
              </a:rPr>
              <a:t>)</a:t>
            </a:r>
            <a:endParaRPr lang="en-US" sz="1600" dirty="0">
              <a:solidFill>
                <a:schemeClr val="bg1"/>
              </a:solidFill>
            </a:endParaRPr>
          </a:p>
        </p:txBody>
      </p:sp>
      <p:cxnSp>
        <p:nvCxnSpPr>
          <p:cNvPr id="9" name="Straight Arrow Connector 8"/>
          <p:cNvCxnSpPr/>
          <p:nvPr/>
        </p:nvCxnSpPr>
        <p:spPr>
          <a:xfrm>
            <a:off x="2481261" y="2290839"/>
            <a:ext cx="119064" cy="107148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8" name="Rectangle 7"/>
          <p:cNvSpPr/>
          <p:nvPr/>
        </p:nvSpPr>
        <p:spPr>
          <a:xfrm>
            <a:off x="1362075" y="3486149"/>
            <a:ext cx="7600950" cy="333375"/>
          </a:xfrm>
          <a:prstGeom prst="rect">
            <a:avLst/>
          </a:prstGeom>
          <a:noFill/>
          <a:ln w="28575">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281485" y="1426902"/>
            <a:ext cx="2671765" cy="984885"/>
          </a:xfrm>
          <a:prstGeom prst="rect">
            <a:avLst/>
          </a:prstGeom>
          <a:noFill/>
        </p:spPr>
        <p:txBody>
          <a:bodyPr wrap="square" rtlCol="0">
            <a:spAutoFit/>
          </a:bodyPr>
          <a:lstStyle/>
          <a:p>
            <a:r>
              <a:rPr lang="en-US" sz="1600" dirty="0" smtClean="0">
                <a:solidFill>
                  <a:schemeClr val="bg1"/>
                </a:solidFill>
              </a:rPr>
              <a:t>NEEA Funding Attribution</a:t>
            </a:r>
          </a:p>
          <a:p>
            <a:pPr marL="285750" indent="-285750">
              <a:buFont typeface="Wingdings" pitchFamily="2" charset="2"/>
              <a:buChar char="§"/>
            </a:pPr>
            <a:r>
              <a:rPr lang="en-US" sz="1400" dirty="0" smtClean="0"/>
              <a:t>C3: 2004-2009</a:t>
            </a:r>
          </a:p>
          <a:p>
            <a:pPr marL="285750" indent="-285750">
              <a:buFont typeface="Wingdings" pitchFamily="2" charset="2"/>
              <a:buChar char="§"/>
            </a:pPr>
            <a:r>
              <a:rPr lang="en-US" sz="1400" dirty="0" smtClean="0"/>
              <a:t>C4: 2010-2014</a:t>
            </a:r>
          </a:p>
          <a:p>
            <a:pPr marL="285750" indent="-285750">
              <a:buFont typeface="Wingdings" pitchFamily="2" charset="2"/>
              <a:buChar char="§"/>
            </a:pPr>
            <a:r>
              <a:rPr lang="en-US" sz="1400" dirty="0" smtClean="0"/>
              <a:t>Cum: All Funding Cycles</a:t>
            </a:r>
            <a:endParaRPr lang="en-US" sz="1400" dirty="0"/>
          </a:p>
        </p:txBody>
      </p:sp>
      <p:sp>
        <p:nvSpPr>
          <p:cNvPr id="14" name="TextBox 13"/>
          <p:cNvSpPr txBox="1"/>
          <p:nvPr/>
        </p:nvSpPr>
        <p:spPr>
          <a:xfrm>
            <a:off x="5267324" y="855626"/>
            <a:ext cx="3876675" cy="369332"/>
          </a:xfrm>
          <a:prstGeom prst="rect">
            <a:avLst/>
          </a:prstGeom>
          <a:noFill/>
        </p:spPr>
        <p:txBody>
          <a:bodyPr wrap="square" rtlCol="0">
            <a:spAutoFit/>
          </a:bodyPr>
          <a:lstStyle/>
          <a:p>
            <a:r>
              <a:rPr lang="en-US" dirty="0" smtClean="0">
                <a:solidFill>
                  <a:srgbClr val="FF0000"/>
                </a:solidFill>
              </a:rPr>
              <a:t>Note: These are not official savings</a:t>
            </a:r>
            <a:endParaRPr lang="en-US" dirty="0">
              <a:solidFill>
                <a:srgbClr val="FF0000"/>
              </a:solidFill>
            </a:endParaRPr>
          </a:p>
        </p:txBody>
      </p:sp>
    </p:spTree>
    <p:extLst>
      <p:ext uri="{BB962C8B-B14F-4D97-AF65-F5344CB8AC3E}">
        <p14:creationId xmlns:p14="http://schemas.microsoft.com/office/powerpoint/2010/main" val="11186821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33333E-6 0 L -3.33333E-6 -0.05625 " pathEditMode="relative" rAng="0" ptsTypes="AA">
                                      <p:cBhvr>
                                        <p:cTn id="14" dur="2000" fill="hold"/>
                                        <p:tgtEl>
                                          <p:spTgt spid="8"/>
                                        </p:tgtEl>
                                        <p:attrNameLst>
                                          <p:attrName>ppt_x</p:attrName>
                                          <p:attrName>ppt_y</p:attrName>
                                        </p:attrNameLst>
                                      </p:cBhvr>
                                      <p:rCtr x="0" y="-2824"/>
                                    </p:animMotion>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1" nodeType="clickEffect">
                                  <p:stCondLst>
                                    <p:cond delay="0"/>
                                  </p:stCondLst>
                                  <p:childTnLst>
                                    <p:animMotion origin="layout" path="M -3.33333E-6 -0.05625 L -3.33333E-6 0.06875 " pathEditMode="relative" rAng="0" ptsTypes="AA">
                                      <p:cBhvr>
                                        <p:cTn id="37" dur="2000" fill="hold"/>
                                        <p:tgtEl>
                                          <p:spTgt spid="8"/>
                                        </p:tgtEl>
                                        <p:attrNameLst>
                                          <p:attrName>ppt_x</p:attrName>
                                          <p:attrName>ppt_y</p:attrName>
                                        </p:attrNameLst>
                                      </p:cBhvr>
                                      <p:rCtr x="0" y="6250"/>
                                    </p:animMotion>
                                  </p:childTnLst>
                                </p:cTn>
                              </p:par>
                              <p:par>
                                <p:cTn id="38" presetID="10" presetClass="exit" presetSubtype="0" fill="hold" grpId="1" nodeType="with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8" grpId="0" animBg="1"/>
      <p:bldP spid="8" grpId="1" animBg="1"/>
      <p:bldP spid="8" grpId="2" animBg="1"/>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NEEA</a:t>
            </a:r>
            <a:r>
              <a:rPr lang="ja-JP" altLang="en-US" dirty="0"/>
              <a:t>’</a:t>
            </a:r>
            <a:r>
              <a:rPr lang="en-US" altLang="ja-JP" dirty="0"/>
              <a:t>s Role in Regional </a:t>
            </a:r>
            <a:r>
              <a:rPr lang="en-US" altLang="ja-JP" dirty="0" smtClean="0"/>
              <a:t>Partnership</a:t>
            </a:r>
            <a:endParaRPr lang="en-US" dirty="0"/>
          </a:p>
        </p:txBody>
      </p:sp>
      <p:pic>
        <p:nvPicPr>
          <p:cNvPr id="38915" name="Picture 24" descr="Energy Tr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524246"/>
            <a:ext cx="122078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65125" y="4110034"/>
            <a:ext cx="129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8917" name="Straight Connector 8"/>
          <p:cNvCxnSpPr>
            <a:cxnSpLocks noChangeShapeType="1"/>
          </p:cNvCxnSpPr>
          <p:nvPr/>
        </p:nvCxnSpPr>
        <p:spPr bwMode="auto">
          <a:xfrm rot="5400000">
            <a:off x="2128044" y="3717128"/>
            <a:ext cx="4879975" cy="1587"/>
          </a:xfrm>
          <a:prstGeom prst="line">
            <a:avLst/>
          </a:prstGeom>
          <a:noFill/>
          <a:ln w="25400">
            <a:solidFill>
              <a:srgbClr val="CCDDA3"/>
            </a:solidFill>
            <a:round/>
            <a:headEnd/>
            <a:tailEnd/>
          </a:ln>
          <a:extLst>
            <a:ext uri="{909E8E84-426E-40DD-AFC4-6F175D3DCCD1}">
              <a14:hiddenFill xmlns:a14="http://schemas.microsoft.com/office/drawing/2010/main">
                <a:noFill/>
              </a14:hiddenFill>
            </a:ext>
          </a:extLst>
        </p:spPr>
      </p:cxnSp>
      <p:sp>
        <p:nvSpPr>
          <p:cNvPr id="38918" name="TextBox 12"/>
          <p:cNvSpPr txBox="1">
            <a:spLocks noChangeArrowheads="1"/>
          </p:cNvSpPr>
          <p:nvPr/>
        </p:nvSpPr>
        <p:spPr bwMode="auto">
          <a:xfrm>
            <a:off x="3922713" y="949321"/>
            <a:ext cx="1290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ja-JP" altLang="en-US" sz="1400">
                <a:solidFill>
                  <a:srgbClr val="262262"/>
                </a:solidFill>
              </a:rPr>
              <a:t>“</a:t>
            </a:r>
            <a:r>
              <a:rPr lang="en-US" altLang="ja-JP" sz="1400">
                <a:solidFill>
                  <a:srgbClr val="262262"/>
                </a:solidFill>
              </a:rPr>
              <a:t>UPSTREAM</a:t>
            </a:r>
            <a:r>
              <a:rPr lang="ja-JP" altLang="en-US" sz="1400">
                <a:solidFill>
                  <a:srgbClr val="262262"/>
                </a:solidFill>
              </a:rPr>
              <a:t>”</a:t>
            </a:r>
            <a:endParaRPr lang="en-US" sz="1400">
              <a:solidFill>
                <a:srgbClr val="262262"/>
              </a:solidFill>
            </a:endParaRPr>
          </a:p>
        </p:txBody>
      </p:sp>
      <p:sp>
        <p:nvSpPr>
          <p:cNvPr id="38919" name="TextBox 13"/>
          <p:cNvSpPr txBox="1">
            <a:spLocks noChangeArrowheads="1"/>
          </p:cNvSpPr>
          <p:nvPr/>
        </p:nvSpPr>
        <p:spPr bwMode="auto">
          <a:xfrm>
            <a:off x="3779838" y="6311896"/>
            <a:ext cx="1589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ja-JP" altLang="en-US" sz="1200">
                <a:solidFill>
                  <a:srgbClr val="262262"/>
                </a:solidFill>
              </a:rPr>
              <a:t>“</a:t>
            </a:r>
            <a:r>
              <a:rPr lang="en-US" altLang="ja-JP" sz="1400">
                <a:solidFill>
                  <a:srgbClr val="262262"/>
                </a:solidFill>
              </a:rPr>
              <a:t>DOWNSTREAM</a:t>
            </a:r>
            <a:r>
              <a:rPr lang="ja-JP" altLang="en-US" sz="1200">
                <a:solidFill>
                  <a:srgbClr val="262262"/>
                </a:solidFill>
              </a:rPr>
              <a:t>”</a:t>
            </a:r>
            <a:endParaRPr lang="en-US" sz="1200">
              <a:solidFill>
                <a:srgbClr val="262262"/>
              </a:solidFill>
            </a:endParaRPr>
          </a:p>
        </p:txBody>
      </p:sp>
      <p:cxnSp>
        <p:nvCxnSpPr>
          <p:cNvPr id="38920" name="Straight Connector 15"/>
          <p:cNvCxnSpPr>
            <a:cxnSpLocks noChangeShapeType="1"/>
          </p:cNvCxnSpPr>
          <p:nvPr/>
        </p:nvCxnSpPr>
        <p:spPr bwMode="auto">
          <a:xfrm>
            <a:off x="842963" y="3467096"/>
            <a:ext cx="7231062" cy="1588"/>
          </a:xfrm>
          <a:prstGeom prst="line">
            <a:avLst/>
          </a:prstGeom>
          <a:noFill/>
          <a:ln w="25400">
            <a:solidFill>
              <a:srgbClr val="CCDDA3"/>
            </a:solidFill>
            <a:round/>
            <a:headEnd/>
            <a:tailEnd/>
          </a:ln>
          <a:extLst>
            <a:ext uri="{909E8E84-426E-40DD-AFC4-6F175D3DCCD1}">
              <a14:hiddenFill xmlns:a14="http://schemas.microsoft.com/office/drawing/2010/main">
                <a:noFill/>
              </a14:hiddenFill>
            </a:ext>
          </a:extLst>
        </p:spPr>
      </p:cxnSp>
      <p:sp>
        <p:nvSpPr>
          <p:cNvPr id="38921" name="TextBox 14"/>
          <p:cNvSpPr txBox="1">
            <a:spLocks noChangeArrowheads="1"/>
          </p:cNvSpPr>
          <p:nvPr/>
        </p:nvSpPr>
        <p:spPr bwMode="auto">
          <a:xfrm>
            <a:off x="76200" y="3314696"/>
            <a:ext cx="7667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262262"/>
                </a:solidFill>
              </a:rPr>
              <a:t>LOCAL</a:t>
            </a:r>
          </a:p>
        </p:txBody>
      </p:sp>
      <p:sp>
        <p:nvSpPr>
          <p:cNvPr id="38922" name="TextBox 15"/>
          <p:cNvSpPr txBox="1">
            <a:spLocks noChangeArrowheads="1"/>
          </p:cNvSpPr>
          <p:nvPr/>
        </p:nvSpPr>
        <p:spPr bwMode="auto">
          <a:xfrm>
            <a:off x="8077200" y="3314696"/>
            <a:ext cx="1103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262262"/>
                </a:solidFill>
              </a:rPr>
              <a:t>REGIONAL</a:t>
            </a:r>
          </a:p>
        </p:txBody>
      </p:sp>
      <p:pic>
        <p:nvPicPr>
          <p:cNvPr id="38923" name="Picture 22"/>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934200" y="3286121"/>
            <a:ext cx="7921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26" descr="pselogo.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7200" y="4873621"/>
            <a:ext cx="957263"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Picture 27" descr="seattlecitylight.gif"/>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560513" y="5756271"/>
            <a:ext cx="1030287"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7" name="Picture 23" descr="Idaho Powe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708275" y="4171946"/>
            <a:ext cx="10477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8" name="Picture 25" descr="Eugene Water and Electric Board"/>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312863" y="3584571"/>
            <a:ext cx="11049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9" name="Picture 26" descr="Cowlitz"/>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232150" y="4846634"/>
            <a:ext cx="118268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0" name="Picture 27" descr="Clark County PUD"/>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635375" y="5568946"/>
            <a:ext cx="7794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1" name="Picture 29" descr="Northwestern Energy"/>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1660525" y="4602159"/>
            <a:ext cx="1095375"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2" name="Picture 30" descr="Pacific Powe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250825" y="5643559"/>
            <a:ext cx="13271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3" name="Picture 31" descr="Tacoma Powe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838325" y="5118096"/>
            <a:ext cx="14128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4" name="Picture 32" descr="Snohomish PUD"/>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590800" y="5561009"/>
            <a:ext cx="860425"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5" name="Picture 33" descr="586px-Energy_Star_logo"/>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6905625" y="4918071"/>
            <a:ext cx="693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6" name="Picture 24" descr="BPA Logo.gif"/>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808538" y="2514596"/>
            <a:ext cx="106203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37" name="Picture 2" descr="C:\Users\jkleszynski\Documents\My Docs 2010\NEEA\Project Seamless\Logos\100831_NEEA_logo_NoTagCrop_cmyk.jpg"/>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6835775" y="1406521"/>
            <a:ext cx="90328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714218"/>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Model Tutorial: Electric </a:t>
            </a:r>
            <a:r>
              <a:rPr lang="en-US" dirty="0" smtClean="0"/>
              <a:t>Savings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13" y="2057400"/>
            <a:ext cx="4276725"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80999" y="2075765"/>
            <a:ext cx="1295401" cy="646331"/>
          </a:xfrm>
          <a:prstGeom prst="rect">
            <a:avLst/>
          </a:prstGeom>
          <a:noFill/>
        </p:spPr>
        <p:txBody>
          <a:bodyPr wrap="square" rtlCol="0">
            <a:spAutoFit/>
          </a:bodyPr>
          <a:lstStyle/>
          <a:p>
            <a:r>
              <a:rPr lang="en-US" dirty="0" smtClean="0">
                <a:solidFill>
                  <a:schemeClr val="bg1"/>
                </a:solidFill>
              </a:rPr>
              <a:t>Tech Inputs Tab</a:t>
            </a:r>
            <a:endParaRPr lang="en-US" dirty="0">
              <a:solidFill>
                <a:schemeClr val="bg1"/>
              </a:solidFill>
            </a:endParaRPr>
          </a:p>
        </p:txBody>
      </p:sp>
      <p:cxnSp>
        <p:nvCxnSpPr>
          <p:cNvPr id="4" name="Straight Arrow Connector 3"/>
          <p:cNvCxnSpPr>
            <a:endCxn id="2" idx="3"/>
          </p:cNvCxnSpPr>
          <p:nvPr/>
        </p:nvCxnSpPr>
        <p:spPr>
          <a:xfrm flipH="1" flipV="1">
            <a:off x="1676400" y="2398931"/>
            <a:ext cx="533400" cy="323165"/>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6557962" y="1411069"/>
            <a:ext cx="1295401" cy="369332"/>
          </a:xfrm>
          <a:prstGeom prst="rect">
            <a:avLst/>
          </a:prstGeom>
          <a:noFill/>
        </p:spPr>
        <p:txBody>
          <a:bodyPr wrap="square" rtlCol="0">
            <a:spAutoFit/>
          </a:bodyPr>
          <a:lstStyle/>
          <a:p>
            <a:r>
              <a:rPr lang="en-US" dirty="0" smtClean="0">
                <a:solidFill>
                  <a:schemeClr val="bg1"/>
                </a:solidFill>
              </a:rPr>
              <a:t>Units Tab</a:t>
            </a:r>
            <a:endParaRPr lang="en-US" dirty="0">
              <a:solidFill>
                <a:schemeClr val="bg1"/>
              </a:solidFill>
            </a:endParaRPr>
          </a:p>
        </p:txBody>
      </p:sp>
      <p:cxnSp>
        <p:nvCxnSpPr>
          <p:cNvPr id="8" name="Straight Arrow Connector 7"/>
          <p:cNvCxnSpPr>
            <a:endCxn id="7" idx="1"/>
          </p:cNvCxnSpPr>
          <p:nvPr/>
        </p:nvCxnSpPr>
        <p:spPr>
          <a:xfrm flipV="1">
            <a:off x="4514850" y="1595735"/>
            <a:ext cx="2043112" cy="1126361"/>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9" name="Oval 8"/>
          <p:cNvSpPr/>
          <p:nvPr/>
        </p:nvSpPr>
        <p:spPr>
          <a:xfrm>
            <a:off x="2990849" y="3114675"/>
            <a:ext cx="2295525" cy="1009650"/>
          </a:xfrm>
          <a:prstGeom prst="ellipse">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flipV="1">
            <a:off x="5286374" y="3438525"/>
            <a:ext cx="1581151" cy="180976"/>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13" name="TextBox 12"/>
          <p:cNvSpPr txBox="1"/>
          <p:nvPr/>
        </p:nvSpPr>
        <p:spPr>
          <a:xfrm>
            <a:off x="7091362" y="3069193"/>
            <a:ext cx="1295401" cy="923330"/>
          </a:xfrm>
          <a:prstGeom prst="rect">
            <a:avLst/>
          </a:prstGeom>
          <a:noFill/>
        </p:spPr>
        <p:txBody>
          <a:bodyPr wrap="square" rtlCol="0">
            <a:spAutoFit/>
          </a:bodyPr>
          <a:lstStyle/>
          <a:p>
            <a:r>
              <a:rPr lang="en-US" dirty="0" smtClean="0">
                <a:solidFill>
                  <a:schemeClr val="bg1"/>
                </a:solidFill>
              </a:rPr>
              <a:t>Market/ Baseline Tab</a:t>
            </a:r>
            <a:endParaRPr lang="en-US" dirty="0">
              <a:solidFill>
                <a:schemeClr val="bg1"/>
              </a:solidFill>
            </a:endParaRPr>
          </a:p>
        </p:txBody>
      </p:sp>
      <p:sp>
        <p:nvSpPr>
          <p:cNvPr id="12" name="TextBox 11"/>
          <p:cNvSpPr txBox="1"/>
          <p:nvPr/>
        </p:nvSpPr>
        <p:spPr>
          <a:xfrm>
            <a:off x="2286000" y="5667375"/>
            <a:ext cx="4171950" cy="584775"/>
          </a:xfrm>
          <a:prstGeom prst="rect">
            <a:avLst/>
          </a:prstGeom>
          <a:noFill/>
        </p:spPr>
        <p:txBody>
          <a:bodyPr wrap="square" rtlCol="0">
            <a:spAutoFit/>
          </a:bodyPr>
          <a:lstStyle/>
          <a:p>
            <a:r>
              <a:rPr lang="en-US" sz="1600" dirty="0" smtClean="0">
                <a:solidFill>
                  <a:schemeClr val="bg1"/>
                </a:solidFill>
              </a:rPr>
              <a:t>Ace Model Documentation</a:t>
            </a:r>
          </a:p>
          <a:p>
            <a:r>
              <a:rPr lang="en-US" sz="1600" dirty="0" smtClean="0">
                <a:solidFill>
                  <a:schemeClr val="bg1"/>
                </a:solidFill>
              </a:rPr>
              <a:t>Ace Model Table of Assumptions</a:t>
            </a:r>
            <a:endParaRPr lang="en-US" sz="1600" dirty="0">
              <a:solidFill>
                <a:schemeClr val="bg1"/>
              </a:solidFill>
            </a:endParaRPr>
          </a:p>
        </p:txBody>
      </p:sp>
      <p:sp>
        <p:nvSpPr>
          <p:cNvPr id="18" name="Freeform 17"/>
          <p:cNvSpPr/>
          <p:nvPr/>
        </p:nvSpPr>
        <p:spPr>
          <a:xfrm>
            <a:off x="2057400" y="5153025"/>
            <a:ext cx="4229100" cy="409700"/>
          </a:xfrm>
          <a:custGeom>
            <a:avLst/>
            <a:gdLst>
              <a:gd name="connsiteX0" fmla="*/ 0 w 4229100"/>
              <a:gd name="connsiteY0" fmla="*/ 0 h 409700"/>
              <a:gd name="connsiteX1" fmla="*/ 2124075 w 4229100"/>
              <a:gd name="connsiteY1" fmla="*/ 409575 h 409700"/>
              <a:gd name="connsiteX2" fmla="*/ 4229100 w 4229100"/>
              <a:gd name="connsiteY2" fmla="*/ 47625 h 409700"/>
              <a:gd name="connsiteX3" fmla="*/ 4229100 w 4229100"/>
              <a:gd name="connsiteY3" fmla="*/ 47625 h 409700"/>
            </a:gdLst>
            <a:ahLst/>
            <a:cxnLst>
              <a:cxn ang="0">
                <a:pos x="connsiteX0" y="connsiteY0"/>
              </a:cxn>
              <a:cxn ang="0">
                <a:pos x="connsiteX1" y="connsiteY1"/>
              </a:cxn>
              <a:cxn ang="0">
                <a:pos x="connsiteX2" y="connsiteY2"/>
              </a:cxn>
              <a:cxn ang="0">
                <a:pos x="connsiteX3" y="connsiteY3"/>
              </a:cxn>
            </a:cxnLst>
            <a:rect l="l" t="t" r="r" b="b"/>
            <a:pathLst>
              <a:path w="4229100" h="409700">
                <a:moveTo>
                  <a:pt x="0" y="0"/>
                </a:moveTo>
                <a:cubicBezTo>
                  <a:pt x="709612" y="200819"/>
                  <a:pt x="1419225" y="401638"/>
                  <a:pt x="2124075" y="409575"/>
                </a:cubicBezTo>
                <a:cubicBezTo>
                  <a:pt x="2828925" y="417513"/>
                  <a:pt x="4229100" y="47625"/>
                  <a:pt x="4229100" y="47625"/>
                </a:cubicBezTo>
                <a:lnTo>
                  <a:pt x="4229100" y="47625"/>
                </a:lnTo>
              </a:path>
            </a:pathLst>
          </a:custGeom>
        </p:spPr>
        <p:style>
          <a:lnRef idx="1">
            <a:schemeClr val="accent5"/>
          </a:lnRef>
          <a:fillRef idx="0">
            <a:schemeClr val="accent5"/>
          </a:fillRef>
          <a:effectRef idx="0">
            <a:schemeClr val="accent5"/>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2495951"/>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Tutorial: Outline</a:t>
            </a:r>
            <a:endParaRPr lang="en-US" dirty="0"/>
          </a:p>
        </p:txBody>
      </p:sp>
      <p:sp>
        <p:nvSpPr>
          <p:cNvPr id="3" name="Text Placeholder 2"/>
          <p:cNvSpPr>
            <a:spLocks noGrp="1"/>
          </p:cNvSpPr>
          <p:nvPr>
            <p:ph type="body" sz="quarter" idx="10"/>
          </p:nvPr>
        </p:nvSpPr>
        <p:spPr>
          <a:xfrm>
            <a:off x="457198" y="1280160"/>
            <a:ext cx="8229600" cy="4815840"/>
          </a:xfrm>
        </p:spPr>
        <p:txBody>
          <a:bodyPr>
            <a:normAutofit/>
          </a:bodyPr>
          <a:lstStyle/>
          <a:p>
            <a:pPr marL="886968" lvl="1" indent="-457200"/>
            <a:r>
              <a:rPr lang="en-US" dirty="0" smtClean="0"/>
              <a:t>Electric Savings (Traditional NEEA and Power </a:t>
            </a:r>
            <a:r>
              <a:rPr lang="en-US" dirty="0"/>
              <a:t>Plan </a:t>
            </a:r>
            <a:r>
              <a:rPr lang="en-US" dirty="0" smtClean="0"/>
              <a:t>Savings)</a:t>
            </a:r>
          </a:p>
          <a:p>
            <a:pPr marL="886968" lvl="1" indent="-457200"/>
            <a:endParaRPr lang="en-US" dirty="0" smtClean="0"/>
          </a:p>
          <a:p>
            <a:pPr marL="886968" lvl="1" indent="-457200"/>
            <a:r>
              <a:rPr lang="en-US" dirty="0" smtClean="0"/>
              <a:t>Benefit Cost Ratio</a:t>
            </a:r>
          </a:p>
          <a:p>
            <a:pPr marL="886968" lvl="1" indent="-457200"/>
            <a:endParaRPr lang="en-US" dirty="0" smtClean="0"/>
          </a:p>
          <a:p>
            <a:pPr marL="886968" lvl="1" indent="-457200"/>
            <a:r>
              <a:rPr lang="en-US" dirty="0" smtClean="0"/>
              <a:t>Levelized Cost</a:t>
            </a:r>
          </a:p>
        </p:txBody>
      </p:sp>
      <p:sp>
        <p:nvSpPr>
          <p:cNvPr id="8" name="Freeform 7"/>
          <p:cNvSpPr/>
          <p:nvPr/>
        </p:nvSpPr>
        <p:spPr>
          <a:xfrm>
            <a:off x="636058" y="1361122"/>
            <a:ext cx="300037" cy="290513"/>
          </a:xfrm>
          <a:custGeom>
            <a:avLst/>
            <a:gdLst>
              <a:gd name="connsiteX0" fmla="*/ 0 w 600075"/>
              <a:gd name="connsiteY0" fmla="*/ 342900 h 581025"/>
              <a:gd name="connsiteX1" fmla="*/ 133350 w 600075"/>
              <a:gd name="connsiteY1" fmla="*/ 581025 h 581025"/>
              <a:gd name="connsiteX2" fmla="*/ 600075 w 600075"/>
              <a:gd name="connsiteY2" fmla="*/ 0 h 581025"/>
            </a:gdLst>
            <a:ahLst/>
            <a:cxnLst>
              <a:cxn ang="0">
                <a:pos x="connsiteX0" y="connsiteY0"/>
              </a:cxn>
              <a:cxn ang="0">
                <a:pos x="connsiteX1" y="connsiteY1"/>
              </a:cxn>
              <a:cxn ang="0">
                <a:pos x="connsiteX2" y="connsiteY2"/>
              </a:cxn>
            </a:cxnLst>
            <a:rect l="l" t="t" r="r" b="b"/>
            <a:pathLst>
              <a:path w="600075" h="581025">
                <a:moveTo>
                  <a:pt x="0" y="342900"/>
                </a:moveTo>
                <a:lnTo>
                  <a:pt x="133350" y="581025"/>
                </a:lnTo>
                <a:lnTo>
                  <a:pt x="600075"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5"/>
              </a:solidFill>
            </a:endParaRPr>
          </a:p>
        </p:txBody>
      </p:sp>
    </p:spTree>
    <p:extLst>
      <p:ext uri="{BB962C8B-B14F-4D97-AF65-F5344CB8AC3E}">
        <p14:creationId xmlns:p14="http://schemas.microsoft.com/office/powerpoint/2010/main" val="39992700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chemeClr val="accent2"/>
                                        </p:clrVal>
                                      </p:to>
                                    </p:set>
                                    <p:set>
                                      <p:cBhvr>
                                        <p:cTn id="7" dur="500" fill="hold"/>
                                        <p:tgtEl>
                                          <p:spTgt spid="3">
                                            <p:txEl>
                                              <p:pRg st="2" end="2"/>
                                            </p:txEl>
                                          </p:spTgt>
                                        </p:tgtEl>
                                        <p:attrNameLst>
                                          <p:attrName>fillcolor</p:attrName>
                                        </p:attrNameLst>
                                      </p:cBhvr>
                                      <p:to>
                                        <p:clrVal>
                                          <a:schemeClr val="accent2"/>
                                        </p:clrVal>
                                      </p:to>
                                    </p:set>
                                    <p:set>
                                      <p:cBhvr>
                                        <p:cTn id="8"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Model Tutorial: </a:t>
            </a:r>
            <a:r>
              <a:rPr lang="en-US" dirty="0" smtClean="0"/>
              <a:t>Benefit Cost Ratio</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5538" y="2028825"/>
            <a:ext cx="488632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2628901" y="2447925"/>
            <a:ext cx="2209800" cy="1095374"/>
          </a:xfrm>
          <a:prstGeom prst="ellipse">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23825" y="1964560"/>
            <a:ext cx="2114550" cy="2062103"/>
          </a:xfrm>
          <a:prstGeom prst="rect">
            <a:avLst/>
          </a:prstGeom>
          <a:noFill/>
        </p:spPr>
        <p:txBody>
          <a:bodyPr wrap="square" rtlCol="0">
            <a:spAutoFit/>
          </a:bodyPr>
          <a:lstStyle/>
          <a:p>
            <a:r>
              <a:rPr lang="en-US" sz="1600" dirty="0" smtClean="0">
                <a:solidFill>
                  <a:schemeClr val="bg1"/>
                </a:solidFill>
              </a:rPr>
              <a:t>Electric Benefits and </a:t>
            </a:r>
            <a:r>
              <a:rPr lang="en-US" sz="1600" dirty="0" err="1" smtClean="0">
                <a:solidFill>
                  <a:schemeClr val="bg1"/>
                </a:solidFill>
              </a:rPr>
              <a:t>Calc</a:t>
            </a:r>
            <a:r>
              <a:rPr lang="en-US" sz="1600" dirty="0" smtClean="0">
                <a:solidFill>
                  <a:schemeClr val="bg1"/>
                </a:solidFill>
              </a:rPr>
              <a:t> Tab</a:t>
            </a:r>
          </a:p>
          <a:p>
            <a:pPr marL="285750" indent="-285750">
              <a:buFont typeface="Wingdings" pitchFamily="2" charset="2"/>
              <a:buChar char="§"/>
            </a:pPr>
            <a:r>
              <a:rPr lang="en-US" sz="1600" dirty="0" smtClean="0"/>
              <a:t>Follows the NWPCC Pro Cost methodology</a:t>
            </a:r>
          </a:p>
          <a:p>
            <a:pPr marL="285750" indent="-285750">
              <a:buFont typeface="Wingdings" pitchFamily="2" charset="2"/>
              <a:buChar char="§"/>
            </a:pPr>
            <a:r>
              <a:rPr lang="en-US" sz="1600" dirty="0" smtClean="0"/>
              <a:t>Can include non-electric savings benefits</a:t>
            </a:r>
            <a:endParaRPr lang="en-US" sz="1600" dirty="0"/>
          </a:p>
        </p:txBody>
      </p:sp>
      <p:cxnSp>
        <p:nvCxnSpPr>
          <p:cNvPr id="8" name="Straight Arrow Connector 7"/>
          <p:cNvCxnSpPr>
            <a:stCxn id="5" idx="2"/>
            <a:endCxn id="7" idx="3"/>
          </p:cNvCxnSpPr>
          <p:nvPr/>
        </p:nvCxnSpPr>
        <p:spPr>
          <a:xfrm flipH="1">
            <a:off x="2238375" y="2995612"/>
            <a:ext cx="390526" cy="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14" name="Oval 13"/>
          <p:cNvSpPr/>
          <p:nvPr/>
        </p:nvSpPr>
        <p:spPr>
          <a:xfrm>
            <a:off x="4657726" y="2447924"/>
            <a:ext cx="2209800" cy="1095374"/>
          </a:xfrm>
          <a:prstGeom prst="ellipse">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7281864" y="1120884"/>
            <a:ext cx="1857742" cy="2800767"/>
          </a:xfrm>
          <a:prstGeom prst="rect">
            <a:avLst/>
          </a:prstGeom>
          <a:noFill/>
        </p:spPr>
        <p:txBody>
          <a:bodyPr wrap="square" rtlCol="0">
            <a:spAutoFit/>
          </a:bodyPr>
          <a:lstStyle/>
          <a:p>
            <a:r>
              <a:rPr lang="en-US" sz="1600" dirty="0" smtClean="0">
                <a:solidFill>
                  <a:schemeClr val="bg1"/>
                </a:solidFill>
              </a:rPr>
              <a:t>PV Cost Tab</a:t>
            </a:r>
          </a:p>
          <a:p>
            <a:pPr marL="285750" indent="-285750">
              <a:buFont typeface="Wingdings" pitchFamily="2" charset="2"/>
              <a:buChar char="§"/>
            </a:pPr>
            <a:r>
              <a:rPr lang="en-US" sz="1600" dirty="0" smtClean="0"/>
              <a:t>Total Resource Cost per net unit</a:t>
            </a:r>
          </a:p>
          <a:p>
            <a:pPr marL="285750" indent="-285750">
              <a:buFont typeface="Wingdings" pitchFamily="2" charset="2"/>
              <a:buChar char="§"/>
            </a:pPr>
            <a:r>
              <a:rPr lang="en-US" sz="1600" dirty="0" smtClean="0"/>
              <a:t>Can include operation and maintenance costs.</a:t>
            </a:r>
          </a:p>
          <a:p>
            <a:pPr marL="285750" indent="-285750">
              <a:buFont typeface="Wingdings" pitchFamily="2" charset="2"/>
              <a:buChar char="§"/>
            </a:pPr>
            <a:r>
              <a:rPr lang="en-US" sz="1600" dirty="0" smtClean="0"/>
              <a:t>NEEA updates the cost inputs annually.</a:t>
            </a:r>
            <a:endParaRPr lang="en-US" sz="1600" dirty="0"/>
          </a:p>
        </p:txBody>
      </p:sp>
      <p:cxnSp>
        <p:nvCxnSpPr>
          <p:cNvPr id="16" name="Straight Arrow Connector 15"/>
          <p:cNvCxnSpPr/>
          <p:nvPr/>
        </p:nvCxnSpPr>
        <p:spPr>
          <a:xfrm flipH="1">
            <a:off x="6485860" y="1552353"/>
            <a:ext cx="796004" cy="968914"/>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20" name="TextBox 19"/>
          <p:cNvSpPr txBox="1"/>
          <p:nvPr/>
        </p:nvSpPr>
        <p:spPr>
          <a:xfrm>
            <a:off x="2395538" y="4852434"/>
            <a:ext cx="4994237" cy="830997"/>
          </a:xfrm>
          <a:prstGeom prst="rect">
            <a:avLst/>
          </a:prstGeom>
          <a:noFill/>
        </p:spPr>
        <p:txBody>
          <a:bodyPr wrap="square" rtlCol="0">
            <a:spAutoFit/>
          </a:bodyPr>
          <a:lstStyle/>
          <a:p>
            <a:pPr marL="285750" indent="-285750">
              <a:buFont typeface="Wingdings" pitchFamily="2" charset="2"/>
              <a:buChar char="§"/>
            </a:pPr>
            <a:r>
              <a:rPr lang="en-US" sz="1600" u="sng" dirty="0" smtClean="0"/>
              <a:t>Period of Analysis: </a:t>
            </a:r>
            <a:r>
              <a:rPr lang="en-US" sz="1600" dirty="0" smtClean="0"/>
              <a:t>15-20 years</a:t>
            </a:r>
          </a:p>
          <a:p>
            <a:pPr marL="285750" indent="-285750">
              <a:buFont typeface="Wingdings" pitchFamily="2" charset="2"/>
              <a:buChar char="§"/>
            </a:pPr>
            <a:r>
              <a:rPr lang="en-US" sz="1600" u="sng" dirty="0" smtClean="0"/>
              <a:t>Discount Rate: </a:t>
            </a:r>
            <a:r>
              <a:rPr lang="en-US" sz="1600" dirty="0" smtClean="0"/>
              <a:t>5 percent</a:t>
            </a:r>
          </a:p>
          <a:p>
            <a:pPr marL="285750" indent="-285750">
              <a:buFont typeface="Wingdings" pitchFamily="2" charset="2"/>
              <a:buChar char="§"/>
            </a:pPr>
            <a:r>
              <a:rPr lang="en-US" sz="1600" u="sng" dirty="0" smtClean="0"/>
              <a:t>Marginal Cost: </a:t>
            </a:r>
            <a:r>
              <a:rPr lang="en-US" sz="1600" dirty="0" smtClean="0"/>
              <a:t>Sixth Power Plan</a:t>
            </a:r>
            <a:endParaRPr lang="en-US" sz="1600" dirty="0"/>
          </a:p>
        </p:txBody>
      </p:sp>
    </p:spTree>
    <p:extLst>
      <p:ext uri="{BB962C8B-B14F-4D97-AF65-F5344CB8AC3E}">
        <p14:creationId xmlns:p14="http://schemas.microsoft.com/office/powerpoint/2010/main" val="3299105487"/>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Tutorial: Outline</a:t>
            </a:r>
            <a:endParaRPr lang="en-US" dirty="0"/>
          </a:p>
        </p:txBody>
      </p:sp>
      <p:sp>
        <p:nvSpPr>
          <p:cNvPr id="3" name="Text Placeholder 2"/>
          <p:cNvSpPr>
            <a:spLocks noGrp="1"/>
          </p:cNvSpPr>
          <p:nvPr>
            <p:ph type="body" sz="quarter" idx="10"/>
          </p:nvPr>
        </p:nvSpPr>
        <p:spPr>
          <a:xfrm>
            <a:off x="457198" y="1280160"/>
            <a:ext cx="8229600" cy="4815840"/>
          </a:xfrm>
        </p:spPr>
        <p:txBody>
          <a:bodyPr>
            <a:normAutofit/>
          </a:bodyPr>
          <a:lstStyle/>
          <a:p>
            <a:pPr marL="886968" lvl="1" indent="-457200"/>
            <a:r>
              <a:rPr lang="en-US" dirty="0" smtClean="0"/>
              <a:t>Electric Savings (Traditional NEEA and Power </a:t>
            </a:r>
            <a:r>
              <a:rPr lang="en-US" dirty="0"/>
              <a:t>Plan </a:t>
            </a:r>
            <a:r>
              <a:rPr lang="en-US" dirty="0" smtClean="0"/>
              <a:t>Savings)</a:t>
            </a:r>
          </a:p>
          <a:p>
            <a:pPr marL="886968" lvl="1" indent="-457200"/>
            <a:endParaRPr lang="en-US" dirty="0" smtClean="0"/>
          </a:p>
          <a:p>
            <a:pPr marL="886968" lvl="1" indent="-457200"/>
            <a:r>
              <a:rPr lang="en-US" dirty="0" smtClean="0"/>
              <a:t>Benefit Cost Ratio</a:t>
            </a:r>
          </a:p>
          <a:p>
            <a:pPr marL="886968" lvl="1" indent="-457200"/>
            <a:endParaRPr lang="en-US" dirty="0" smtClean="0"/>
          </a:p>
          <a:p>
            <a:pPr marL="886968" lvl="1" indent="-457200"/>
            <a:r>
              <a:rPr lang="en-US" dirty="0" smtClean="0"/>
              <a:t>Levelized Cost</a:t>
            </a:r>
          </a:p>
        </p:txBody>
      </p:sp>
      <p:sp>
        <p:nvSpPr>
          <p:cNvPr id="8" name="Freeform 7"/>
          <p:cNvSpPr/>
          <p:nvPr/>
        </p:nvSpPr>
        <p:spPr>
          <a:xfrm>
            <a:off x="636058" y="1361122"/>
            <a:ext cx="300037" cy="290513"/>
          </a:xfrm>
          <a:custGeom>
            <a:avLst/>
            <a:gdLst>
              <a:gd name="connsiteX0" fmla="*/ 0 w 600075"/>
              <a:gd name="connsiteY0" fmla="*/ 342900 h 581025"/>
              <a:gd name="connsiteX1" fmla="*/ 133350 w 600075"/>
              <a:gd name="connsiteY1" fmla="*/ 581025 h 581025"/>
              <a:gd name="connsiteX2" fmla="*/ 600075 w 600075"/>
              <a:gd name="connsiteY2" fmla="*/ 0 h 581025"/>
            </a:gdLst>
            <a:ahLst/>
            <a:cxnLst>
              <a:cxn ang="0">
                <a:pos x="connsiteX0" y="connsiteY0"/>
              </a:cxn>
              <a:cxn ang="0">
                <a:pos x="connsiteX1" y="connsiteY1"/>
              </a:cxn>
              <a:cxn ang="0">
                <a:pos x="connsiteX2" y="connsiteY2"/>
              </a:cxn>
            </a:cxnLst>
            <a:rect l="l" t="t" r="r" b="b"/>
            <a:pathLst>
              <a:path w="600075" h="581025">
                <a:moveTo>
                  <a:pt x="0" y="342900"/>
                </a:moveTo>
                <a:lnTo>
                  <a:pt x="133350" y="581025"/>
                </a:lnTo>
                <a:lnTo>
                  <a:pt x="600075"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5"/>
              </a:solidFill>
            </a:endParaRPr>
          </a:p>
        </p:txBody>
      </p:sp>
      <p:sp>
        <p:nvSpPr>
          <p:cNvPr id="5" name="Freeform 4"/>
          <p:cNvSpPr/>
          <p:nvPr/>
        </p:nvSpPr>
        <p:spPr>
          <a:xfrm>
            <a:off x="636058" y="2783522"/>
            <a:ext cx="300037" cy="290513"/>
          </a:xfrm>
          <a:custGeom>
            <a:avLst/>
            <a:gdLst>
              <a:gd name="connsiteX0" fmla="*/ 0 w 600075"/>
              <a:gd name="connsiteY0" fmla="*/ 342900 h 581025"/>
              <a:gd name="connsiteX1" fmla="*/ 133350 w 600075"/>
              <a:gd name="connsiteY1" fmla="*/ 581025 h 581025"/>
              <a:gd name="connsiteX2" fmla="*/ 600075 w 600075"/>
              <a:gd name="connsiteY2" fmla="*/ 0 h 581025"/>
            </a:gdLst>
            <a:ahLst/>
            <a:cxnLst>
              <a:cxn ang="0">
                <a:pos x="connsiteX0" y="connsiteY0"/>
              </a:cxn>
              <a:cxn ang="0">
                <a:pos x="connsiteX1" y="connsiteY1"/>
              </a:cxn>
              <a:cxn ang="0">
                <a:pos x="connsiteX2" y="connsiteY2"/>
              </a:cxn>
            </a:cxnLst>
            <a:rect l="l" t="t" r="r" b="b"/>
            <a:pathLst>
              <a:path w="600075" h="581025">
                <a:moveTo>
                  <a:pt x="0" y="342900"/>
                </a:moveTo>
                <a:lnTo>
                  <a:pt x="133350" y="581025"/>
                </a:lnTo>
                <a:lnTo>
                  <a:pt x="600075" y="0"/>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5"/>
              </a:solidFill>
            </a:endParaRPr>
          </a:p>
        </p:txBody>
      </p:sp>
    </p:spTree>
    <p:extLst>
      <p:ext uri="{BB962C8B-B14F-4D97-AF65-F5344CB8AC3E}">
        <p14:creationId xmlns:p14="http://schemas.microsoft.com/office/powerpoint/2010/main" val="39992700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chemeClr val="accent2"/>
                                        </p:clrVal>
                                      </p:to>
                                    </p:set>
                                    <p:set>
                                      <p:cBhvr>
                                        <p:cTn id="7" dur="500" fill="hold"/>
                                        <p:tgtEl>
                                          <p:spTgt spid="3">
                                            <p:txEl>
                                              <p:pRg st="2" end="2"/>
                                            </p:txEl>
                                          </p:spTgt>
                                        </p:tgtEl>
                                        <p:attrNameLst>
                                          <p:attrName>fillcolor</p:attrName>
                                        </p:attrNameLst>
                                      </p:cBhvr>
                                      <p:to>
                                        <p:clrVal>
                                          <a:schemeClr val="accent2"/>
                                        </p:clrVal>
                                      </p:to>
                                    </p:set>
                                    <p:set>
                                      <p:cBhvr>
                                        <p:cTn id="8"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838" y="2038350"/>
            <a:ext cx="488632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a:t>Model Tutorial: </a:t>
            </a:r>
            <a:r>
              <a:rPr lang="en-US" dirty="0" smtClean="0"/>
              <a:t>Levelized Cost</a:t>
            </a:r>
            <a:endParaRPr lang="en-US" dirty="0"/>
          </a:p>
        </p:txBody>
      </p:sp>
      <p:sp>
        <p:nvSpPr>
          <p:cNvPr id="5" name="Oval 4"/>
          <p:cNvSpPr/>
          <p:nvPr/>
        </p:nvSpPr>
        <p:spPr>
          <a:xfrm>
            <a:off x="2362200" y="2333626"/>
            <a:ext cx="2209800" cy="1095374"/>
          </a:xfrm>
          <a:prstGeom prst="ellipse">
            <a:avLst/>
          </a:prstGeom>
          <a:no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026425" y="2447924"/>
            <a:ext cx="307534" cy="199583"/>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15" name="TextBox 14"/>
          <p:cNvSpPr txBox="1"/>
          <p:nvPr/>
        </p:nvSpPr>
        <p:spPr>
          <a:xfrm>
            <a:off x="168683" y="2018883"/>
            <a:ext cx="1857742" cy="2800767"/>
          </a:xfrm>
          <a:prstGeom prst="rect">
            <a:avLst/>
          </a:prstGeom>
          <a:noFill/>
        </p:spPr>
        <p:txBody>
          <a:bodyPr wrap="square" rtlCol="0">
            <a:spAutoFit/>
          </a:bodyPr>
          <a:lstStyle/>
          <a:p>
            <a:r>
              <a:rPr lang="en-US" sz="1600" dirty="0" smtClean="0">
                <a:solidFill>
                  <a:schemeClr val="bg1"/>
                </a:solidFill>
              </a:rPr>
              <a:t>PV Cost Tab</a:t>
            </a:r>
          </a:p>
          <a:p>
            <a:pPr marL="285750" indent="-285750">
              <a:buFont typeface="Wingdings" pitchFamily="2" charset="2"/>
              <a:buChar char="§"/>
            </a:pPr>
            <a:r>
              <a:rPr lang="en-US" sz="1600" dirty="0" smtClean="0"/>
              <a:t>Total Resource Cost per net unit</a:t>
            </a:r>
          </a:p>
          <a:p>
            <a:pPr marL="285750" indent="-285750">
              <a:buFont typeface="Wingdings" pitchFamily="2" charset="2"/>
              <a:buChar char="§"/>
            </a:pPr>
            <a:r>
              <a:rPr lang="en-US" sz="1600" dirty="0" smtClean="0"/>
              <a:t>Can include operation and maintenance costs.</a:t>
            </a:r>
          </a:p>
          <a:p>
            <a:pPr marL="285750" indent="-285750">
              <a:buFont typeface="Wingdings" pitchFamily="2" charset="2"/>
              <a:buChar char="§"/>
            </a:pPr>
            <a:r>
              <a:rPr lang="en-US" sz="1600" dirty="0" smtClean="0"/>
              <a:t>NEEA updates the cost inputs annually.</a:t>
            </a:r>
            <a:endParaRPr lang="en-US" sz="1600" dirty="0"/>
          </a:p>
        </p:txBody>
      </p:sp>
      <p:sp>
        <p:nvSpPr>
          <p:cNvPr id="20" name="TextBox 19"/>
          <p:cNvSpPr txBox="1"/>
          <p:nvPr/>
        </p:nvSpPr>
        <p:spPr>
          <a:xfrm>
            <a:off x="2128838" y="4852434"/>
            <a:ext cx="4994237" cy="584775"/>
          </a:xfrm>
          <a:prstGeom prst="rect">
            <a:avLst/>
          </a:prstGeom>
          <a:noFill/>
        </p:spPr>
        <p:txBody>
          <a:bodyPr wrap="square" rtlCol="0">
            <a:spAutoFit/>
          </a:bodyPr>
          <a:lstStyle/>
          <a:p>
            <a:pPr marL="285750" indent="-285750">
              <a:buFont typeface="Wingdings" pitchFamily="2" charset="2"/>
              <a:buChar char="§"/>
            </a:pPr>
            <a:r>
              <a:rPr lang="en-US" sz="1600" u="sng" dirty="0" smtClean="0"/>
              <a:t>Period of Analysis: </a:t>
            </a:r>
            <a:r>
              <a:rPr lang="en-US" sz="1600" dirty="0" smtClean="0"/>
              <a:t>15-20 years</a:t>
            </a:r>
          </a:p>
          <a:p>
            <a:pPr marL="285750" indent="-285750">
              <a:buFont typeface="Wingdings" pitchFamily="2" charset="2"/>
              <a:buChar char="§"/>
            </a:pPr>
            <a:r>
              <a:rPr lang="en-US" sz="1600" u="sng" dirty="0" smtClean="0"/>
              <a:t>Discount Rate: </a:t>
            </a:r>
            <a:r>
              <a:rPr lang="en-US" sz="1600" dirty="0" smtClean="0"/>
              <a:t>5 percent</a:t>
            </a:r>
          </a:p>
        </p:txBody>
      </p:sp>
    </p:spTree>
    <p:extLst>
      <p:ext uri="{BB962C8B-B14F-4D97-AF65-F5344CB8AC3E}">
        <p14:creationId xmlns:p14="http://schemas.microsoft.com/office/powerpoint/2010/main" val="3394177440"/>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Additions</a:t>
            </a:r>
            <a:endParaRPr lang="en-US" dirty="0"/>
          </a:p>
        </p:txBody>
      </p:sp>
      <p:sp>
        <p:nvSpPr>
          <p:cNvPr id="4" name="Text Placeholder 3"/>
          <p:cNvSpPr>
            <a:spLocks noGrp="1"/>
          </p:cNvSpPr>
          <p:nvPr>
            <p:ph type="body" sz="quarter" idx="10"/>
          </p:nvPr>
        </p:nvSpPr>
        <p:spPr/>
        <p:txBody>
          <a:bodyPr>
            <a:normAutofit/>
          </a:bodyPr>
          <a:lstStyle/>
          <a:p>
            <a:pPr marL="0" lvl="1" indent="0">
              <a:lnSpc>
                <a:spcPts val="2800"/>
              </a:lnSpc>
              <a:spcBef>
                <a:spcPts val="0"/>
              </a:spcBef>
              <a:buClr>
                <a:schemeClr val="bg2"/>
              </a:buClr>
              <a:buSzPct val="40000"/>
            </a:pPr>
            <a:r>
              <a:rPr lang="en-US" sz="2800" dirty="0" smtClean="0">
                <a:solidFill>
                  <a:schemeClr val="bg1"/>
                </a:solidFill>
              </a:rPr>
              <a:t>Overview Page to Help Users Navigate the Model</a:t>
            </a:r>
          </a:p>
          <a:p>
            <a:pPr marL="0" lvl="1" indent="0">
              <a:lnSpc>
                <a:spcPts val="2800"/>
              </a:lnSpc>
              <a:spcBef>
                <a:spcPts val="0"/>
              </a:spcBef>
              <a:buClr>
                <a:schemeClr val="bg2"/>
              </a:buClr>
              <a:buSzPct val="40000"/>
            </a:pPr>
            <a:endParaRPr lang="en-US" sz="2800" dirty="0">
              <a:solidFill>
                <a:schemeClr val="bg1"/>
              </a:solidFill>
            </a:endParaRPr>
          </a:p>
          <a:p>
            <a:pPr marL="0" lvl="1" indent="0">
              <a:lnSpc>
                <a:spcPts val="2800"/>
              </a:lnSpc>
              <a:spcBef>
                <a:spcPts val="0"/>
              </a:spcBef>
              <a:buClr>
                <a:schemeClr val="bg2"/>
              </a:buClr>
              <a:buSzPct val="40000"/>
            </a:pPr>
            <a:r>
              <a:rPr lang="en-US" sz="2800" dirty="0" smtClean="0">
                <a:solidFill>
                  <a:schemeClr val="bg1"/>
                </a:solidFill>
              </a:rPr>
              <a:t>Customized </a:t>
            </a:r>
            <a:r>
              <a:rPr lang="en-US" sz="2800" dirty="0">
                <a:solidFill>
                  <a:schemeClr val="bg1"/>
                </a:solidFill>
              </a:rPr>
              <a:t>Program Manager Pages</a:t>
            </a:r>
          </a:p>
          <a:p>
            <a:pPr>
              <a:lnSpc>
                <a:spcPts val="2800"/>
              </a:lnSpc>
            </a:pPr>
            <a:endParaRPr lang="en-US" sz="2800" dirty="0" smtClean="0">
              <a:solidFill>
                <a:schemeClr val="bg1"/>
              </a:solidFill>
            </a:endParaRPr>
          </a:p>
          <a:p>
            <a:pPr>
              <a:lnSpc>
                <a:spcPts val="2800"/>
              </a:lnSpc>
            </a:pPr>
            <a:r>
              <a:rPr lang="en-US" sz="2800" dirty="0" smtClean="0">
                <a:solidFill>
                  <a:schemeClr val="bg1"/>
                </a:solidFill>
              </a:rPr>
              <a:t>Fifth Power Plan Savings </a:t>
            </a:r>
          </a:p>
          <a:p>
            <a:pPr>
              <a:lnSpc>
                <a:spcPts val="2800"/>
              </a:lnSpc>
            </a:pPr>
            <a:endParaRPr lang="en-US" sz="2800" dirty="0">
              <a:solidFill>
                <a:schemeClr val="bg1"/>
              </a:solidFill>
            </a:endParaRPr>
          </a:p>
          <a:p>
            <a:pPr>
              <a:lnSpc>
                <a:spcPts val="2800"/>
              </a:lnSpc>
            </a:pPr>
            <a:r>
              <a:rPr lang="en-US" sz="2800" dirty="0" smtClean="0">
                <a:solidFill>
                  <a:schemeClr val="bg1"/>
                </a:solidFill>
              </a:rPr>
              <a:t>Sixth Power Plan Savings</a:t>
            </a:r>
          </a:p>
          <a:p>
            <a:pPr>
              <a:lnSpc>
                <a:spcPts val="2800"/>
              </a:lnSpc>
            </a:pPr>
            <a:endParaRPr lang="en-US" sz="2800" dirty="0" smtClean="0">
              <a:solidFill>
                <a:schemeClr val="bg1"/>
              </a:solidFill>
            </a:endParaRPr>
          </a:p>
          <a:p>
            <a:pPr>
              <a:lnSpc>
                <a:spcPts val="2800"/>
              </a:lnSpc>
            </a:pPr>
            <a:r>
              <a:rPr lang="en-US" sz="2800" dirty="0" smtClean="0">
                <a:solidFill>
                  <a:schemeClr val="bg1"/>
                </a:solidFill>
              </a:rPr>
              <a:t>Service Territory Savings Allocations</a:t>
            </a:r>
          </a:p>
          <a:p>
            <a:pPr>
              <a:lnSpc>
                <a:spcPts val="2800"/>
              </a:lnSpc>
            </a:pPr>
            <a:endParaRPr lang="en-US" sz="2800" dirty="0">
              <a:solidFill>
                <a:schemeClr val="bg1"/>
              </a:solidFill>
            </a:endParaRPr>
          </a:p>
          <a:p>
            <a:pPr>
              <a:lnSpc>
                <a:spcPts val="2800"/>
              </a:lnSpc>
            </a:pPr>
            <a:r>
              <a:rPr lang="en-US" sz="2800" dirty="0" smtClean="0">
                <a:solidFill>
                  <a:schemeClr val="bg1"/>
                </a:solidFill>
              </a:rPr>
              <a:t>Quarterly Updates Tracker</a:t>
            </a:r>
            <a:endParaRPr lang="en-US" sz="2800" dirty="0">
              <a:solidFill>
                <a:schemeClr val="bg1"/>
              </a:solidFill>
            </a:endParaRPr>
          </a:p>
          <a:p>
            <a:pPr>
              <a:lnSpc>
                <a:spcPts val="2800"/>
              </a:lnSpc>
            </a:pPr>
            <a:endParaRPr lang="en-US" sz="2800" dirty="0">
              <a:solidFill>
                <a:schemeClr val="bg1"/>
              </a:solidFill>
            </a:endParaRPr>
          </a:p>
        </p:txBody>
      </p:sp>
    </p:spTree>
    <p:extLst>
      <p:ext uri="{BB962C8B-B14F-4D97-AF65-F5344CB8AC3E}">
        <p14:creationId xmlns:p14="http://schemas.microsoft.com/office/powerpoint/2010/main" val="585892950"/>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Features To Come</a:t>
            </a:r>
            <a:endParaRPr lang="en-US" dirty="0"/>
          </a:p>
        </p:txBody>
      </p:sp>
      <p:sp>
        <p:nvSpPr>
          <p:cNvPr id="3" name="Text Placeholder 2"/>
          <p:cNvSpPr>
            <a:spLocks noGrp="1"/>
          </p:cNvSpPr>
          <p:nvPr>
            <p:ph type="body" sz="quarter" idx="10"/>
          </p:nvPr>
        </p:nvSpPr>
        <p:spPr/>
        <p:txBody>
          <a:bodyPr/>
          <a:lstStyle/>
          <a:p>
            <a:pPr marL="0" lvl="1" indent="0">
              <a:buNone/>
            </a:pPr>
            <a:r>
              <a:rPr lang="en-US" dirty="0" err="1" smtClean="0">
                <a:solidFill>
                  <a:schemeClr val="bg1"/>
                </a:solidFill>
              </a:rPr>
              <a:t>aMW</a:t>
            </a:r>
            <a:r>
              <a:rPr lang="en-US" dirty="0" smtClean="0">
                <a:solidFill>
                  <a:schemeClr val="bg1"/>
                </a:solidFill>
              </a:rPr>
              <a:t> Forecasts Ranges</a:t>
            </a:r>
          </a:p>
          <a:p>
            <a:pPr marL="0" lvl="1" indent="0">
              <a:buNone/>
            </a:pPr>
            <a:endParaRPr lang="en-US" dirty="0">
              <a:solidFill>
                <a:schemeClr val="bg1"/>
              </a:solidFill>
            </a:endParaRPr>
          </a:p>
          <a:p>
            <a:pPr marL="0" lvl="1" indent="0">
              <a:buNone/>
            </a:pPr>
            <a:r>
              <a:rPr lang="en-US" dirty="0" smtClean="0">
                <a:solidFill>
                  <a:schemeClr val="bg1"/>
                </a:solidFill>
              </a:rPr>
              <a:t>Improvements to the Funder Reports</a:t>
            </a:r>
          </a:p>
          <a:p>
            <a:pPr marL="0" lvl="1" indent="0">
              <a:buNone/>
            </a:pPr>
            <a:endParaRPr lang="en-US" dirty="0">
              <a:solidFill>
                <a:schemeClr val="bg1"/>
              </a:solidFill>
            </a:endParaRPr>
          </a:p>
          <a:p>
            <a:pPr marL="0" lvl="1" indent="0">
              <a:buNone/>
            </a:pPr>
            <a:r>
              <a:rPr lang="en-US" dirty="0" smtClean="0">
                <a:solidFill>
                  <a:schemeClr val="bg1"/>
                </a:solidFill>
              </a:rPr>
              <a:t>Suggestions?  </a:t>
            </a:r>
          </a:p>
        </p:txBody>
      </p:sp>
    </p:spTree>
    <p:extLst>
      <p:ext uri="{BB962C8B-B14F-4D97-AF65-F5344CB8AC3E}">
        <p14:creationId xmlns:p14="http://schemas.microsoft.com/office/powerpoint/2010/main" val="1060706531"/>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algn="ctr"/>
            <a:r>
              <a:rPr lang="en-US" dirty="0" smtClean="0"/>
              <a:t>10 Minute Break</a:t>
            </a:r>
            <a:endParaRPr lang="en-US" dirty="0"/>
          </a:p>
        </p:txBody>
      </p:sp>
    </p:spTree>
    <p:extLst>
      <p:ext uri="{BB962C8B-B14F-4D97-AF65-F5344CB8AC3E}">
        <p14:creationId xmlns:p14="http://schemas.microsoft.com/office/powerpoint/2010/main" val="3089614411"/>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AFTERNOON SESSION</a:t>
            </a:r>
            <a:endParaRPr lang="en-US" sz="1800" dirty="0"/>
          </a:p>
        </p:txBody>
      </p:sp>
      <p:sp>
        <p:nvSpPr>
          <p:cNvPr id="3" name="Text Placeholder 2"/>
          <p:cNvSpPr>
            <a:spLocks noGrp="1"/>
          </p:cNvSpPr>
          <p:nvPr>
            <p:ph type="body" sz="quarter" idx="10"/>
          </p:nvPr>
        </p:nvSpPr>
        <p:spPr/>
        <p:txBody>
          <a:bodyPr/>
          <a:lstStyle/>
          <a:p>
            <a:r>
              <a:rPr dirty="0" smtClean="0"/>
              <a:t>Initiative Lifecycle</a:t>
            </a:r>
            <a:endParaRPr lang="en-US" dirty="0"/>
          </a:p>
        </p:txBody>
      </p:sp>
    </p:spTree>
    <p:extLst>
      <p:ext uri="{BB962C8B-B14F-4D97-AF65-F5344CB8AC3E}">
        <p14:creationId xmlns:p14="http://schemas.microsoft.com/office/powerpoint/2010/main" val="2710497847"/>
      </p:ext>
    </p:extLst>
  </p:cSld>
  <p:clrMapOvr>
    <a:masterClrMapping/>
  </p:clrMapOvr>
  <p:transition spd="slow">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70467"/>
            <a:ext cx="9144000" cy="108373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58" name="Title 1"/>
          <p:cNvSpPr>
            <a:spLocks noGrp="1"/>
          </p:cNvSpPr>
          <p:nvPr>
            <p:ph type="title"/>
          </p:nvPr>
        </p:nvSpPr>
        <p:spPr/>
        <p:txBody>
          <a:bodyPr>
            <a:normAutofit/>
          </a:bodyPr>
          <a:lstStyle/>
          <a:p>
            <a:pPr eaLnBrk="1" hangingPunct="1"/>
            <a:r>
              <a:rPr lang="en-US" sz="2800" dirty="0" smtClean="0"/>
              <a:t>NEEA’s Initiative Lifecycle</a:t>
            </a:r>
          </a:p>
        </p:txBody>
      </p:sp>
      <p:pic>
        <p:nvPicPr>
          <p:cNvPr id="19459" name="Picture 4" descr="N:\11_MKT PLAN OPS\Portfolio Management\Initiative Lifecycle Process\Initiative Lifecycle GRAPHICS - CURRENT\NEEA Lifecycle_No Title.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920750"/>
            <a:ext cx="8610600" cy="592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5334000" y="4876800"/>
            <a:ext cx="2590800" cy="533400"/>
          </a:xfrm>
          <a:prstGeom prst="roundRect">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7289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1026"/>
          <p:cNvSpPr>
            <a:spLocks noGrp="1" noChangeArrowheads="1"/>
          </p:cNvSpPr>
          <p:nvPr>
            <p:ph type="title"/>
          </p:nvPr>
        </p:nvSpPr>
        <p:spPr/>
        <p:txBody>
          <a:bodyPr/>
          <a:lstStyle/>
          <a:p>
            <a:pPr>
              <a:defRPr/>
            </a:pPr>
            <a:r>
              <a:rPr lang="en-US" dirty="0">
                <a:ea typeface="ＭＳ Ｐゴシック" pitchFamily="34" charset="-128"/>
              </a:rPr>
              <a:t>Advisory/Regional Groups</a:t>
            </a:r>
            <a:endParaRPr lang="en-US" dirty="0">
              <a:latin typeface="Arial" charset="0"/>
            </a:endParaRPr>
          </a:p>
        </p:txBody>
      </p:sp>
      <p:sp>
        <p:nvSpPr>
          <p:cNvPr id="54276" name="Text Box 1028"/>
          <p:cNvSpPr txBox="1">
            <a:spLocks noChangeArrowheads="1"/>
          </p:cNvSpPr>
          <p:nvPr/>
        </p:nvSpPr>
        <p:spPr bwMode="auto">
          <a:xfrm>
            <a:off x="3459163" y="1295400"/>
            <a:ext cx="1995487" cy="576263"/>
          </a:xfrm>
          <a:prstGeom prst="rect">
            <a:avLst/>
          </a:prstGeom>
          <a:solidFill>
            <a:srgbClr val="8CC646"/>
          </a:solidFill>
          <a:ln>
            <a:noFill/>
          </a:ln>
          <a:effectLst>
            <a:outerShdw blurRad="63500" dist="38099" dir="2700000" algn="ctr" rotWithShape="0">
              <a:srgbClr val="40404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50000"/>
              </a:spcBef>
              <a:spcAft>
                <a:spcPct val="0"/>
              </a:spcAft>
              <a:defRPr/>
            </a:pPr>
            <a:r>
              <a:rPr lang="en-US" sz="1400" dirty="0">
                <a:solidFill>
                  <a:srgbClr val="24420E"/>
                </a:solidFill>
              </a:rPr>
              <a:t>Board of </a:t>
            </a:r>
            <a:br>
              <a:rPr lang="en-US" sz="1400" dirty="0">
                <a:solidFill>
                  <a:srgbClr val="24420E"/>
                </a:solidFill>
              </a:rPr>
            </a:br>
            <a:r>
              <a:rPr lang="en-US" sz="1400" dirty="0">
                <a:solidFill>
                  <a:srgbClr val="24420E"/>
                </a:solidFill>
              </a:rPr>
              <a:t>Directors</a:t>
            </a:r>
          </a:p>
        </p:txBody>
      </p:sp>
      <p:sp>
        <p:nvSpPr>
          <p:cNvPr id="54277" name="Text Box 1029"/>
          <p:cNvSpPr txBox="1">
            <a:spLocks noChangeArrowheads="1"/>
          </p:cNvSpPr>
          <p:nvPr/>
        </p:nvSpPr>
        <p:spPr bwMode="auto">
          <a:xfrm>
            <a:off x="639763" y="2536825"/>
            <a:ext cx="1462087" cy="609600"/>
          </a:xfrm>
          <a:prstGeom prst="rect">
            <a:avLst/>
          </a:prstGeom>
          <a:solidFill>
            <a:srgbClr val="262262"/>
          </a:solidFill>
          <a:ln>
            <a:noFill/>
          </a:ln>
          <a:effectLst>
            <a:outerShdw blurRad="63500" dist="38099" dir="2700000" algn="ctr" rotWithShape="0">
              <a:srgbClr val="40404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50000"/>
              </a:spcBef>
              <a:spcAft>
                <a:spcPct val="0"/>
              </a:spcAft>
              <a:defRPr/>
            </a:pPr>
            <a:r>
              <a:rPr lang="en-US" sz="1200">
                <a:solidFill>
                  <a:srgbClr val="FFFFFF"/>
                </a:solidFill>
              </a:rPr>
              <a:t>Executive</a:t>
            </a:r>
            <a:br>
              <a:rPr lang="en-US" sz="1200">
                <a:solidFill>
                  <a:srgbClr val="FFFFFF"/>
                </a:solidFill>
              </a:rPr>
            </a:br>
            <a:r>
              <a:rPr lang="en-US" sz="1200">
                <a:solidFill>
                  <a:srgbClr val="FFFFFF"/>
                </a:solidFill>
              </a:rPr>
              <a:t>Director</a:t>
            </a:r>
          </a:p>
        </p:txBody>
      </p:sp>
      <p:sp>
        <p:nvSpPr>
          <p:cNvPr id="54278" name="Text Box 1030"/>
          <p:cNvSpPr txBox="1">
            <a:spLocks noChangeArrowheads="1"/>
          </p:cNvSpPr>
          <p:nvPr/>
        </p:nvSpPr>
        <p:spPr bwMode="auto">
          <a:xfrm>
            <a:off x="2190750" y="2536825"/>
            <a:ext cx="1462088" cy="609600"/>
          </a:xfrm>
          <a:prstGeom prst="rect">
            <a:avLst/>
          </a:prstGeom>
          <a:solidFill>
            <a:srgbClr val="262262"/>
          </a:solidFill>
          <a:ln>
            <a:noFill/>
          </a:ln>
          <a:effectLst>
            <a:outerShdw blurRad="63500" dist="38099" dir="2700000" algn="ctr" rotWithShape="0">
              <a:srgbClr val="40404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50000"/>
              </a:spcBef>
              <a:spcAft>
                <a:spcPct val="0"/>
              </a:spcAft>
              <a:defRPr/>
            </a:pPr>
            <a:r>
              <a:rPr lang="en-US" sz="1200">
                <a:solidFill>
                  <a:srgbClr val="FFFFFF"/>
                </a:solidFill>
              </a:rPr>
              <a:t>Audit</a:t>
            </a:r>
            <a:br>
              <a:rPr lang="en-US" sz="1200">
                <a:solidFill>
                  <a:srgbClr val="FFFFFF"/>
                </a:solidFill>
              </a:rPr>
            </a:br>
            <a:r>
              <a:rPr lang="en-US" sz="1200">
                <a:solidFill>
                  <a:srgbClr val="FFFFFF"/>
                </a:solidFill>
              </a:rPr>
              <a:t>Committee</a:t>
            </a:r>
          </a:p>
        </p:txBody>
      </p:sp>
      <p:sp>
        <p:nvSpPr>
          <p:cNvPr id="54280" name="Text Box 1032"/>
          <p:cNvSpPr txBox="1">
            <a:spLocks noChangeArrowheads="1"/>
          </p:cNvSpPr>
          <p:nvPr/>
        </p:nvSpPr>
        <p:spPr bwMode="auto">
          <a:xfrm>
            <a:off x="5292725" y="2536825"/>
            <a:ext cx="1462088" cy="609600"/>
          </a:xfrm>
          <a:prstGeom prst="rect">
            <a:avLst/>
          </a:prstGeom>
          <a:solidFill>
            <a:srgbClr val="262262"/>
          </a:solidFill>
          <a:ln>
            <a:noFill/>
          </a:ln>
          <a:effectLst>
            <a:outerShdw blurRad="63500" dist="38099" dir="2700000" algn="ctr" rotWithShape="0">
              <a:srgbClr val="40404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50000"/>
              </a:spcBef>
              <a:spcAft>
                <a:spcPct val="0"/>
              </a:spcAft>
              <a:defRPr/>
            </a:pPr>
            <a:r>
              <a:rPr lang="en-US" sz="1200">
                <a:solidFill>
                  <a:srgbClr val="FFFFFF"/>
                </a:solidFill>
              </a:rPr>
              <a:t>Governance</a:t>
            </a:r>
            <a:br>
              <a:rPr lang="en-US" sz="1200">
                <a:solidFill>
                  <a:srgbClr val="FFFFFF"/>
                </a:solidFill>
              </a:rPr>
            </a:br>
            <a:r>
              <a:rPr lang="en-US" sz="1200">
                <a:solidFill>
                  <a:srgbClr val="FFFFFF"/>
                </a:solidFill>
              </a:rPr>
              <a:t>Committee</a:t>
            </a:r>
          </a:p>
        </p:txBody>
      </p:sp>
      <p:sp>
        <p:nvSpPr>
          <p:cNvPr id="54281" name="Text Box 1033"/>
          <p:cNvSpPr txBox="1">
            <a:spLocks noChangeArrowheads="1"/>
          </p:cNvSpPr>
          <p:nvPr/>
        </p:nvSpPr>
        <p:spPr bwMode="auto">
          <a:xfrm>
            <a:off x="6843713" y="2536825"/>
            <a:ext cx="1462087" cy="609600"/>
          </a:xfrm>
          <a:prstGeom prst="rect">
            <a:avLst/>
          </a:prstGeom>
          <a:solidFill>
            <a:srgbClr val="262262"/>
          </a:solidFill>
          <a:ln>
            <a:noFill/>
          </a:ln>
          <a:effectLst>
            <a:outerShdw blurRad="63500" dist="38099" dir="2700000" algn="ctr" rotWithShape="0">
              <a:srgbClr val="40404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50000"/>
              </a:spcBef>
              <a:spcAft>
                <a:spcPct val="0"/>
              </a:spcAft>
              <a:defRPr/>
            </a:pPr>
            <a:r>
              <a:rPr lang="en-US" sz="1200" dirty="0">
                <a:solidFill>
                  <a:srgbClr val="FFFFFF"/>
                </a:solidFill>
              </a:rPr>
              <a:t>Executive</a:t>
            </a:r>
            <a:br>
              <a:rPr lang="en-US" sz="1200" dirty="0">
                <a:solidFill>
                  <a:srgbClr val="FFFFFF"/>
                </a:solidFill>
              </a:rPr>
            </a:br>
            <a:r>
              <a:rPr lang="en-US" sz="1200" dirty="0">
                <a:solidFill>
                  <a:srgbClr val="FFFFFF"/>
                </a:solidFill>
              </a:rPr>
              <a:t>Committee</a:t>
            </a:r>
          </a:p>
        </p:txBody>
      </p:sp>
      <p:sp>
        <p:nvSpPr>
          <p:cNvPr id="54282" name="Text Box 1034"/>
          <p:cNvSpPr txBox="1">
            <a:spLocks noChangeArrowheads="1"/>
          </p:cNvSpPr>
          <p:nvPr/>
        </p:nvSpPr>
        <p:spPr bwMode="auto">
          <a:xfrm>
            <a:off x="588963" y="3984625"/>
            <a:ext cx="1279525" cy="609600"/>
          </a:xfrm>
          <a:prstGeom prst="rect">
            <a:avLst/>
          </a:prstGeom>
          <a:solidFill>
            <a:srgbClr val="0083CA"/>
          </a:solidFill>
          <a:ln>
            <a:noFill/>
          </a:ln>
          <a:effectLst>
            <a:outerShdw blurRad="63500" dist="38099" dir="2700000" algn="ctr" rotWithShape="0">
              <a:srgbClr val="40404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50000"/>
              </a:spcBef>
              <a:spcAft>
                <a:spcPct val="0"/>
              </a:spcAft>
              <a:defRPr/>
            </a:pPr>
            <a:r>
              <a:rPr lang="en-US" sz="1200" dirty="0">
                <a:solidFill>
                  <a:srgbClr val="FFFFFF"/>
                </a:solidFill>
              </a:rPr>
              <a:t>Regional Portfolio</a:t>
            </a:r>
            <a:br>
              <a:rPr lang="en-US" sz="1200" dirty="0">
                <a:solidFill>
                  <a:srgbClr val="FFFFFF"/>
                </a:solidFill>
              </a:rPr>
            </a:br>
            <a:r>
              <a:rPr lang="en-US" sz="1200" dirty="0">
                <a:solidFill>
                  <a:srgbClr val="FFFFFF"/>
                </a:solidFill>
              </a:rPr>
              <a:t>Advisory </a:t>
            </a:r>
            <a:br>
              <a:rPr lang="en-US" sz="1200" dirty="0">
                <a:solidFill>
                  <a:srgbClr val="FFFFFF"/>
                </a:solidFill>
              </a:rPr>
            </a:br>
            <a:r>
              <a:rPr lang="en-US" sz="1200" dirty="0">
                <a:solidFill>
                  <a:srgbClr val="FFFFFF"/>
                </a:solidFill>
              </a:rPr>
              <a:t>Committee</a:t>
            </a:r>
          </a:p>
        </p:txBody>
      </p:sp>
      <p:sp>
        <p:nvSpPr>
          <p:cNvPr id="54283" name="Text Box 1035"/>
          <p:cNvSpPr txBox="1">
            <a:spLocks noChangeArrowheads="1"/>
          </p:cNvSpPr>
          <p:nvPr/>
        </p:nvSpPr>
        <p:spPr bwMode="auto">
          <a:xfrm>
            <a:off x="1952625" y="3984625"/>
            <a:ext cx="1279525" cy="609600"/>
          </a:xfrm>
          <a:prstGeom prst="rect">
            <a:avLst/>
          </a:prstGeom>
          <a:solidFill>
            <a:srgbClr val="0083CA"/>
          </a:solidFill>
          <a:ln>
            <a:noFill/>
          </a:ln>
          <a:effectLst>
            <a:outerShdw blurRad="63500" dist="38099" dir="2700000" algn="ctr" rotWithShape="0">
              <a:srgbClr val="40404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50000"/>
              </a:spcBef>
              <a:spcAft>
                <a:spcPct val="0"/>
              </a:spcAft>
              <a:defRPr/>
            </a:pPr>
            <a:r>
              <a:rPr lang="en-US" sz="1200">
                <a:solidFill>
                  <a:srgbClr val="FFFFFF"/>
                </a:solidFill>
              </a:rPr>
              <a:t>Residential</a:t>
            </a:r>
            <a:br>
              <a:rPr lang="en-US" sz="1200">
                <a:solidFill>
                  <a:srgbClr val="FFFFFF"/>
                </a:solidFill>
              </a:rPr>
            </a:br>
            <a:r>
              <a:rPr lang="en-US" sz="1200">
                <a:solidFill>
                  <a:srgbClr val="FFFFFF"/>
                </a:solidFill>
              </a:rPr>
              <a:t>Advisory </a:t>
            </a:r>
            <a:br>
              <a:rPr lang="en-US" sz="1200">
                <a:solidFill>
                  <a:srgbClr val="FFFFFF"/>
                </a:solidFill>
              </a:rPr>
            </a:br>
            <a:r>
              <a:rPr lang="en-US" sz="1200">
                <a:solidFill>
                  <a:srgbClr val="FFFFFF"/>
                </a:solidFill>
              </a:rPr>
              <a:t>Committee</a:t>
            </a:r>
          </a:p>
        </p:txBody>
      </p:sp>
      <p:sp>
        <p:nvSpPr>
          <p:cNvPr id="54284" name="Text Box 1036"/>
          <p:cNvSpPr txBox="1">
            <a:spLocks noChangeArrowheads="1"/>
          </p:cNvSpPr>
          <p:nvPr/>
        </p:nvSpPr>
        <p:spPr bwMode="auto">
          <a:xfrm>
            <a:off x="3316288" y="3984625"/>
            <a:ext cx="1279525" cy="609600"/>
          </a:xfrm>
          <a:prstGeom prst="rect">
            <a:avLst/>
          </a:prstGeom>
          <a:solidFill>
            <a:srgbClr val="0083CA"/>
          </a:solidFill>
          <a:ln>
            <a:noFill/>
          </a:ln>
          <a:effectLst>
            <a:outerShdw blurRad="63500" dist="38099" dir="2700000" algn="ctr" rotWithShape="0">
              <a:srgbClr val="40404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50000"/>
              </a:spcBef>
              <a:spcAft>
                <a:spcPct val="0"/>
              </a:spcAft>
              <a:defRPr/>
            </a:pPr>
            <a:r>
              <a:rPr lang="en-US" sz="1200">
                <a:solidFill>
                  <a:srgbClr val="FFFFFF"/>
                </a:solidFill>
              </a:rPr>
              <a:t>Commercial</a:t>
            </a:r>
            <a:br>
              <a:rPr lang="en-US" sz="1200">
                <a:solidFill>
                  <a:srgbClr val="FFFFFF"/>
                </a:solidFill>
              </a:rPr>
            </a:br>
            <a:r>
              <a:rPr lang="en-US" sz="1200">
                <a:solidFill>
                  <a:srgbClr val="FFFFFF"/>
                </a:solidFill>
              </a:rPr>
              <a:t>Advisory </a:t>
            </a:r>
            <a:br>
              <a:rPr lang="en-US" sz="1200">
                <a:solidFill>
                  <a:srgbClr val="FFFFFF"/>
                </a:solidFill>
              </a:rPr>
            </a:br>
            <a:r>
              <a:rPr lang="en-US" sz="1200">
                <a:solidFill>
                  <a:srgbClr val="FFFFFF"/>
                </a:solidFill>
              </a:rPr>
              <a:t>Committee</a:t>
            </a:r>
          </a:p>
        </p:txBody>
      </p:sp>
      <p:sp>
        <p:nvSpPr>
          <p:cNvPr id="54285" name="Text Box 1037"/>
          <p:cNvSpPr txBox="1">
            <a:spLocks noChangeArrowheads="1"/>
          </p:cNvSpPr>
          <p:nvPr/>
        </p:nvSpPr>
        <p:spPr bwMode="auto">
          <a:xfrm>
            <a:off x="4679950" y="3984625"/>
            <a:ext cx="1279525" cy="609600"/>
          </a:xfrm>
          <a:prstGeom prst="rect">
            <a:avLst/>
          </a:prstGeom>
          <a:solidFill>
            <a:srgbClr val="0083CA"/>
          </a:solidFill>
          <a:ln>
            <a:noFill/>
          </a:ln>
          <a:effectLst>
            <a:outerShdw blurRad="63500" dist="38099" dir="2700000" algn="ctr" rotWithShape="0">
              <a:srgbClr val="40404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50000"/>
              </a:spcBef>
              <a:spcAft>
                <a:spcPct val="0"/>
              </a:spcAft>
              <a:defRPr/>
            </a:pPr>
            <a:r>
              <a:rPr lang="en-US" sz="1200">
                <a:solidFill>
                  <a:srgbClr val="FFFFFF"/>
                </a:solidFill>
              </a:rPr>
              <a:t>Industrial</a:t>
            </a:r>
            <a:br>
              <a:rPr lang="en-US" sz="1200">
                <a:solidFill>
                  <a:srgbClr val="FFFFFF"/>
                </a:solidFill>
              </a:rPr>
            </a:br>
            <a:r>
              <a:rPr lang="en-US" sz="1200">
                <a:solidFill>
                  <a:srgbClr val="FFFFFF"/>
                </a:solidFill>
              </a:rPr>
              <a:t>Advisory </a:t>
            </a:r>
            <a:br>
              <a:rPr lang="en-US" sz="1200">
                <a:solidFill>
                  <a:srgbClr val="FFFFFF"/>
                </a:solidFill>
              </a:rPr>
            </a:br>
            <a:r>
              <a:rPr lang="en-US" sz="1200">
                <a:solidFill>
                  <a:srgbClr val="FFFFFF"/>
                </a:solidFill>
              </a:rPr>
              <a:t>Committee</a:t>
            </a:r>
          </a:p>
        </p:txBody>
      </p:sp>
      <p:sp>
        <p:nvSpPr>
          <p:cNvPr id="54286" name="Text Box 1038"/>
          <p:cNvSpPr txBox="1">
            <a:spLocks noChangeArrowheads="1"/>
          </p:cNvSpPr>
          <p:nvPr/>
        </p:nvSpPr>
        <p:spPr bwMode="auto">
          <a:xfrm>
            <a:off x="6043613" y="3984625"/>
            <a:ext cx="1279525" cy="609600"/>
          </a:xfrm>
          <a:prstGeom prst="rect">
            <a:avLst/>
          </a:prstGeom>
          <a:solidFill>
            <a:srgbClr val="0083CA"/>
          </a:solidFill>
          <a:ln>
            <a:noFill/>
          </a:ln>
          <a:effectLst>
            <a:outerShdw blurRad="63500" dist="38099" dir="2700000" algn="ctr" rotWithShape="0">
              <a:srgbClr val="40404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50000"/>
              </a:spcBef>
              <a:spcAft>
                <a:spcPct val="0"/>
              </a:spcAft>
              <a:defRPr/>
            </a:pPr>
            <a:r>
              <a:rPr lang="en-US" sz="1200">
                <a:solidFill>
                  <a:srgbClr val="FFFFFF"/>
                </a:solidFill>
              </a:rPr>
              <a:t>Cost Effectiveness</a:t>
            </a:r>
            <a:br>
              <a:rPr lang="en-US" sz="1200">
                <a:solidFill>
                  <a:srgbClr val="FFFFFF"/>
                </a:solidFill>
              </a:rPr>
            </a:br>
            <a:r>
              <a:rPr lang="en-US" sz="1200">
                <a:solidFill>
                  <a:srgbClr val="FFFFFF"/>
                </a:solidFill>
              </a:rPr>
              <a:t>Advisory </a:t>
            </a:r>
            <a:br>
              <a:rPr lang="en-US" sz="1200">
                <a:solidFill>
                  <a:srgbClr val="FFFFFF"/>
                </a:solidFill>
              </a:rPr>
            </a:br>
            <a:r>
              <a:rPr lang="en-US" sz="1200">
                <a:solidFill>
                  <a:srgbClr val="FFFFFF"/>
                </a:solidFill>
              </a:rPr>
              <a:t>Committee</a:t>
            </a:r>
          </a:p>
        </p:txBody>
      </p:sp>
      <p:sp>
        <p:nvSpPr>
          <p:cNvPr id="54287" name="Text Box 1039"/>
          <p:cNvSpPr txBox="1">
            <a:spLocks noChangeArrowheads="1"/>
          </p:cNvSpPr>
          <p:nvPr/>
        </p:nvSpPr>
        <p:spPr bwMode="auto">
          <a:xfrm>
            <a:off x="7407275" y="3984625"/>
            <a:ext cx="1279525" cy="609600"/>
          </a:xfrm>
          <a:prstGeom prst="rect">
            <a:avLst/>
          </a:prstGeom>
          <a:solidFill>
            <a:srgbClr val="0083CA"/>
          </a:solidFill>
          <a:ln>
            <a:noFill/>
          </a:ln>
          <a:effectLst>
            <a:outerShdw blurRad="63500" dist="38099" dir="2700000" algn="ctr" rotWithShape="0">
              <a:srgbClr val="40404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50000"/>
              </a:spcBef>
              <a:spcAft>
                <a:spcPct val="0"/>
              </a:spcAft>
              <a:defRPr/>
            </a:pPr>
            <a:r>
              <a:rPr lang="en-US" sz="1200">
                <a:solidFill>
                  <a:srgbClr val="FFFFFF"/>
                </a:solidFill>
              </a:rPr>
              <a:t>Emerging Tech</a:t>
            </a:r>
            <a:br>
              <a:rPr lang="en-US" sz="1200">
                <a:solidFill>
                  <a:srgbClr val="FFFFFF"/>
                </a:solidFill>
              </a:rPr>
            </a:br>
            <a:r>
              <a:rPr lang="en-US" sz="1200">
                <a:solidFill>
                  <a:srgbClr val="FFFFFF"/>
                </a:solidFill>
              </a:rPr>
              <a:t>Advisory </a:t>
            </a:r>
            <a:br>
              <a:rPr lang="en-US" sz="1200">
                <a:solidFill>
                  <a:srgbClr val="FFFFFF"/>
                </a:solidFill>
              </a:rPr>
            </a:br>
            <a:r>
              <a:rPr lang="en-US" sz="1200">
                <a:solidFill>
                  <a:srgbClr val="FFFFFF"/>
                </a:solidFill>
              </a:rPr>
              <a:t>Committee</a:t>
            </a:r>
          </a:p>
        </p:txBody>
      </p:sp>
      <p:sp>
        <p:nvSpPr>
          <p:cNvPr id="54288" name="Text Box 1040"/>
          <p:cNvSpPr txBox="1">
            <a:spLocks noChangeArrowheads="1"/>
          </p:cNvSpPr>
          <p:nvPr/>
        </p:nvSpPr>
        <p:spPr bwMode="auto">
          <a:xfrm>
            <a:off x="588963" y="5486400"/>
            <a:ext cx="1462087" cy="609600"/>
          </a:xfrm>
          <a:prstGeom prst="rect">
            <a:avLst/>
          </a:prstGeom>
          <a:solidFill>
            <a:srgbClr val="F36C21"/>
          </a:solidFill>
          <a:ln>
            <a:noFill/>
          </a:ln>
          <a:effectLst>
            <a:outerShdw blurRad="63500" dist="38099" dir="2700000" algn="ctr" rotWithShape="0">
              <a:srgbClr val="40404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50000"/>
              </a:spcBef>
              <a:spcAft>
                <a:spcPct val="0"/>
              </a:spcAft>
              <a:defRPr/>
            </a:pPr>
            <a:r>
              <a:rPr lang="en-US" sz="1200" dirty="0">
                <a:solidFill>
                  <a:srgbClr val="FFFFFF"/>
                </a:solidFill>
              </a:rPr>
              <a:t>Northwest</a:t>
            </a:r>
            <a:br>
              <a:rPr lang="en-US" sz="1200" dirty="0">
                <a:solidFill>
                  <a:srgbClr val="FFFFFF"/>
                </a:solidFill>
              </a:rPr>
            </a:br>
            <a:r>
              <a:rPr lang="en-US" sz="1200" dirty="0">
                <a:solidFill>
                  <a:srgbClr val="FFFFFF"/>
                </a:solidFill>
              </a:rPr>
              <a:t>Research Group</a:t>
            </a:r>
          </a:p>
        </p:txBody>
      </p:sp>
      <p:sp>
        <p:nvSpPr>
          <p:cNvPr id="54289" name="Text Box 1041"/>
          <p:cNvSpPr txBox="1">
            <a:spLocks noChangeArrowheads="1"/>
          </p:cNvSpPr>
          <p:nvPr/>
        </p:nvSpPr>
        <p:spPr bwMode="auto">
          <a:xfrm>
            <a:off x="2209800" y="5486400"/>
            <a:ext cx="1462088" cy="609600"/>
          </a:xfrm>
          <a:prstGeom prst="rect">
            <a:avLst/>
          </a:prstGeom>
          <a:solidFill>
            <a:srgbClr val="F36C21"/>
          </a:solidFill>
          <a:ln>
            <a:noFill/>
          </a:ln>
          <a:effectLst>
            <a:outerShdw blurRad="63500" dist="38099" dir="2700000" algn="ctr" rotWithShape="0">
              <a:srgbClr val="40404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50000"/>
              </a:spcBef>
              <a:spcAft>
                <a:spcPct val="0"/>
              </a:spcAft>
              <a:defRPr/>
            </a:pPr>
            <a:r>
              <a:rPr lang="en-US" sz="1200">
                <a:solidFill>
                  <a:srgbClr val="FFFFFF"/>
                </a:solidFill>
              </a:rPr>
              <a:t>Regional Marketing</a:t>
            </a:r>
            <a:br>
              <a:rPr lang="en-US" sz="1200">
                <a:solidFill>
                  <a:srgbClr val="FFFFFF"/>
                </a:solidFill>
              </a:rPr>
            </a:br>
            <a:r>
              <a:rPr lang="en-US" sz="1200">
                <a:solidFill>
                  <a:srgbClr val="FFFFFF"/>
                </a:solidFill>
              </a:rPr>
              <a:t>Coordinating Council</a:t>
            </a:r>
          </a:p>
        </p:txBody>
      </p:sp>
      <p:sp>
        <p:nvSpPr>
          <p:cNvPr id="54290" name="Text Box 1044"/>
          <p:cNvSpPr txBox="1">
            <a:spLocks noChangeArrowheads="1"/>
          </p:cNvSpPr>
          <p:nvPr/>
        </p:nvSpPr>
        <p:spPr bwMode="auto">
          <a:xfrm>
            <a:off x="390525" y="4856163"/>
            <a:ext cx="4830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50000"/>
              </a:spcBef>
              <a:spcAft>
                <a:spcPct val="0"/>
              </a:spcAft>
              <a:defRPr/>
            </a:pPr>
            <a:r>
              <a:rPr lang="en-US" sz="1400" b="1" dirty="0">
                <a:solidFill>
                  <a:srgbClr val="636363"/>
                </a:solidFill>
              </a:rPr>
              <a:t>Regional Groups Facilitated by NEEA</a:t>
            </a:r>
          </a:p>
        </p:txBody>
      </p:sp>
      <p:cxnSp>
        <p:nvCxnSpPr>
          <p:cNvPr id="54291" name="AutoShape 1045"/>
          <p:cNvCxnSpPr>
            <a:cxnSpLocks noChangeShapeType="1"/>
            <a:stCxn id="54276" idx="2"/>
            <a:endCxn id="54277" idx="0"/>
          </p:cNvCxnSpPr>
          <p:nvPr/>
        </p:nvCxnSpPr>
        <p:spPr bwMode="auto">
          <a:xfrm rot="5400000">
            <a:off x="2582069" y="661194"/>
            <a:ext cx="665162" cy="3086100"/>
          </a:xfrm>
          <a:prstGeom prst="bentConnector3">
            <a:avLst>
              <a:gd name="adj1" fmla="val 49880"/>
            </a:avLst>
          </a:prstGeom>
          <a:noFill/>
          <a:ln w="22225">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292" name="AutoShape 1046"/>
          <p:cNvCxnSpPr>
            <a:cxnSpLocks noChangeShapeType="1"/>
            <a:stCxn id="54276" idx="2"/>
            <a:endCxn id="54278" idx="0"/>
          </p:cNvCxnSpPr>
          <p:nvPr/>
        </p:nvCxnSpPr>
        <p:spPr bwMode="auto">
          <a:xfrm rot="5400000">
            <a:off x="3357563" y="1436688"/>
            <a:ext cx="665162" cy="1535112"/>
          </a:xfrm>
          <a:prstGeom prst="bentConnector3">
            <a:avLst>
              <a:gd name="adj1" fmla="val 49880"/>
            </a:avLst>
          </a:prstGeom>
          <a:noFill/>
          <a:ln w="22225">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293" name="AutoShape 1047"/>
          <p:cNvCxnSpPr>
            <a:cxnSpLocks noChangeShapeType="1"/>
            <a:stCxn id="54276" idx="2"/>
            <a:endCxn id="54281" idx="0"/>
          </p:cNvCxnSpPr>
          <p:nvPr/>
        </p:nvCxnSpPr>
        <p:spPr bwMode="auto">
          <a:xfrm rot="16200000" flipH="1">
            <a:off x="5684044" y="645319"/>
            <a:ext cx="665162" cy="3117850"/>
          </a:xfrm>
          <a:prstGeom prst="bentConnector3">
            <a:avLst>
              <a:gd name="adj1" fmla="val 49880"/>
            </a:avLst>
          </a:prstGeom>
          <a:noFill/>
          <a:ln w="22225">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294" name="AutoShape 1048"/>
          <p:cNvCxnSpPr>
            <a:cxnSpLocks noChangeShapeType="1"/>
            <a:stCxn id="54276" idx="2"/>
            <a:endCxn id="54280" idx="0"/>
          </p:cNvCxnSpPr>
          <p:nvPr/>
        </p:nvCxnSpPr>
        <p:spPr bwMode="auto">
          <a:xfrm rot="16200000" flipH="1">
            <a:off x="4908551" y="1420812"/>
            <a:ext cx="665162" cy="1566863"/>
          </a:xfrm>
          <a:prstGeom prst="bentConnector3">
            <a:avLst>
              <a:gd name="adj1" fmla="val 49880"/>
            </a:avLst>
          </a:prstGeom>
          <a:noFill/>
          <a:ln w="22225">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295" name="AutoShape 1052"/>
          <p:cNvCxnSpPr>
            <a:cxnSpLocks noChangeShapeType="1"/>
            <a:stCxn id="54277" idx="2"/>
            <a:endCxn id="54283" idx="0"/>
          </p:cNvCxnSpPr>
          <p:nvPr/>
        </p:nvCxnSpPr>
        <p:spPr bwMode="auto">
          <a:xfrm rot="16200000" flipH="1">
            <a:off x="1562894" y="2955131"/>
            <a:ext cx="838200" cy="1220788"/>
          </a:xfrm>
          <a:prstGeom prst="bentConnector3">
            <a:avLst>
              <a:gd name="adj1" fmla="val 61171"/>
            </a:avLst>
          </a:prstGeom>
          <a:noFill/>
          <a:ln w="2540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296" name="AutoShape 1053"/>
          <p:cNvCxnSpPr>
            <a:cxnSpLocks noChangeShapeType="1"/>
            <a:stCxn id="54277" idx="2"/>
            <a:endCxn id="54284" idx="0"/>
          </p:cNvCxnSpPr>
          <p:nvPr/>
        </p:nvCxnSpPr>
        <p:spPr bwMode="auto">
          <a:xfrm rot="16200000" flipH="1">
            <a:off x="2244725" y="2273300"/>
            <a:ext cx="838200" cy="2584450"/>
          </a:xfrm>
          <a:prstGeom prst="bentConnector3">
            <a:avLst>
              <a:gd name="adj1" fmla="val 60981"/>
            </a:avLst>
          </a:prstGeom>
          <a:noFill/>
          <a:ln w="2540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297" name="AutoShape 1054"/>
          <p:cNvCxnSpPr>
            <a:cxnSpLocks noChangeShapeType="1"/>
            <a:stCxn id="54277" idx="2"/>
            <a:endCxn id="54285" idx="0"/>
          </p:cNvCxnSpPr>
          <p:nvPr/>
        </p:nvCxnSpPr>
        <p:spPr bwMode="auto">
          <a:xfrm rot="16200000" flipH="1">
            <a:off x="2926557" y="1591468"/>
            <a:ext cx="838200" cy="3948113"/>
          </a:xfrm>
          <a:prstGeom prst="bentConnector3">
            <a:avLst>
              <a:gd name="adj1" fmla="val 60981"/>
            </a:avLst>
          </a:prstGeom>
          <a:noFill/>
          <a:ln w="2540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298" name="AutoShape 1055"/>
          <p:cNvCxnSpPr>
            <a:cxnSpLocks noChangeShapeType="1"/>
            <a:stCxn id="54277" idx="2"/>
            <a:endCxn id="54286" idx="0"/>
          </p:cNvCxnSpPr>
          <p:nvPr/>
        </p:nvCxnSpPr>
        <p:spPr bwMode="auto">
          <a:xfrm rot="16200000" flipH="1">
            <a:off x="3608388" y="909637"/>
            <a:ext cx="838200" cy="5311775"/>
          </a:xfrm>
          <a:prstGeom prst="bentConnector3">
            <a:avLst>
              <a:gd name="adj1" fmla="val 60981"/>
            </a:avLst>
          </a:prstGeom>
          <a:noFill/>
          <a:ln w="2540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299" name="AutoShape 1057"/>
          <p:cNvCxnSpPr>
            <a:cxnSpLocks noChangeShapeType="1"/>
            <a:stCxn id="54277" idx="2"/>
            <a:endCxn id="54287" idx="0"/>
          </p:cNvCxnSpPr>
          <p:nvPr/>
        </p:nvCxnSpPr>
        <p:spPr bwMode="auto">
          <a:xfrm rot="16200000" flipH="1">
            <a:off x="4290219" y="227806"/>
            <a:ext cx="838200" cy="6675438"/>
          </a:xfrm>
          <a:prstGeom prst="bentConnector3">
            <a:avLst>
              <a:gd name="adj1" fmla="val 60981"/>
            </a:avLst>
          </a:prstGeom>
          <a:noFill/>
          <a:ln w="2540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300" name="AutoShape 1058"/>
          <p:cNvCxnSpPr>
            <a:cxnSpLocks noChangeShapeType="1"/>
            <a:stCxn id="54277" idx="2"/>
          </p:cNvCxnSpPr>
          <p:nvPr/>
        </p:nvCxnSpPr>
        <p:spPr bwMode="auto">
          <a:xfrm>
            <a:off x="1371600" y="3146425"/>
            <a:ext cx="0" cy="823913"/>
          </a:xfrm>
          <a:prstGeom prst="straightConnector1">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301" name="Text Box 1043"/>
          <p:cNvSpPr txBox="1">
            <a:spLocks noChangeArrowheads="1"/>
          </p:cNvSpPr>
          <p:nvPr/>
        </p:nvSpPr>
        <p:spPr bwMode="auto">
          <a:xfrm>
            <a:off x="1360488" y="3363913"/>
            <a:ext cx="2366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50000"/>
              </a:spcBef>
              <a:spcAft>
                <a:spcPct val="0"/>
              </a:spcAft>
              <a:defRPr/>
            </a:pPr>
            <a:r>
              <a:rPr lang="en-US" sz="1400" b="1" dirty="0">
                <a:solidFill>
                  <a:srgbClr val="636363"/>
                </a:solidFill>
              </a:rPr>
              <a:t>Advisory Committees</a:t>
            </a:r>
          </a:p>
        </p:txBody>
      </p:sp>
      <p:sp>
        <p:nvSpPr>
          <p:cNvPr id="54302" name="Text Box 1042"/>
          <p:cNvSpPr txBox="1">
            <a:spLocks noChangeArrowheads="1"/>
          </p:cNvSpPr>
          <p:nvPr/>
        </p:nvSpPr>
        <p:spPr bwMode="auto">
          <a:xfrm>
            <a:off x="1343025" y="1922463"/>
            <a:ext cx="2116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fontAlgn="base" hangingPunct="1">
              <a:spcBef>
                <a:spcPct val="50000"/>
              </a:spcBef>
              <a:spcAft>
                <a:spcPct val="0"/>
              </a:spcAft>
              <a:defRPr/>
            </a:pPr>
            <a:r>
              <a:rPr lang="en-US" sz="1400" b="1" dirty="0">
                <a:solidFill>
                  <a:srgbClr val="636363"/>
                </a:solidFill>
              </a:rPr>
              <a:t>Board Committees</a:t>
            </a:r>
          </a:p>
        </p:txBody>
      </p:sp>
      <p:cxnSp>
        <p:nvCxnSpPr>
          <p:cNvPr id="54303" name="AutoShape 1059"/>
          <p:cNvCxnSpPr>
            <a:cxnSpLocks noChangeShapeType="1"/>
            <a:stCxn id="54277" idx="1"/>
            <a:endCxn id="54288" idx="0"/>
          </p:cNvCxnSpPr>
          <p:nvPr/>
        </p:nvCxnSpPr>
        <p:spPr bwMode="auto">
          <a:xfrm rot="10800000" flipH="1" flipV="1">
            <a:off x="639763" y="2841625"/>
            <a:ext cx="681037" cy="2644775"/>
          </a:xfrm>
          <a:prstGeom prst="bentConnector4">
            <a:avLst>
              <a:gd name="adj1" fmla="val -33565"/>
              <a:gd name="adj2" fmla="val 87755"/>
            </a:avLst>
          </a:prstGeom>
          <a:noFill/>
          <a:ln w="2540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304" name="AutoShape 1060"/>
          <p:cNvCxnSpPr>
            <a:cxnSpLocks noChangeShapeType="1"/>
            <a:stCxn id="54277" idx="1"/>
            <a:endCxn id="54289" idx="0"/>
          </p:cNvCxnSpPr>
          <p:nvPr/>
        </p:nvCxnSpPr>
        <p:spPr bwMode="auto">
          <a:xfrm rot="10800000" flipH="1" flipV="1">
            <a:off x="639763" y="2841625"/>
            <a:ext cx="2301875" cy="2644775"/>
          </a:xfrm>
          <a:prstGeom prst="bentConnector4">
            <a:avLst>
              <a:gd name="adj1" fmla="val -9931"/>
              <a:gd name="adj2" fmla="val 87755"/>
            </a:avLst>
          </a:prstGeom>
          <a:noFill/>
          <a:ln w="25400">
            <a:solidFill>
              <a:srgbClr val="C0C0C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305" name="AutoShape 1061"/>
          <p:cNvCxnSpPr>
            <a:cxnSpLocks noChangeShapeType="1"/>
            <a:stCxn id="54276" idx="2"/>
          </p:cNvCxnSpPr>
          <p:nvPr/>
        </p:nvCxnSpPr>
        <p:spPr bwMode="auto">
          <a:xfrm>
            <a:off x="4457700" y="1871663"/>
            <a:ext cx="0" cy="674687"/>
          </a:xfrm>
          <a:prstGeom prst="straightConnector1">
            <a:avLst/>
          </a:prstGeom>
          <a:noFill/>
          <a:ln w="254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4279" name="Text Box 1031"/>
          <p:cNvSpPr txBox="1">
            <a:spLocks noChangeArrowheads="1"/>
          </p:cNvSpPr>
          <p:nvPr/>
        </p:nvSpPr>
        <p:spPr bwMode="auto">
          <a:xfrm>
            <a:off x="3741738" y="2536825"/>
            <a:ext cx="1462087" cy="609600"/>
          </a:xfrm>
          <a:prstGeom prst="rect">
            <a:avLst/>
          </a:prstGeom>
          <a:solidFill>
            <a:srgbClr val="262262"/>
          </a:solidFill>
          <a:ln>
            <a:noFill/>
          </a:ln>
          <a:effectLst>
            <a:outerShdw blurRad="63500" dist="38099" dir="2700000" algn="ctr" rotWithShape="0">
              <a:srgbClr val="404040">
                <a:alpha val="74998"/>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fontAlgn="base" hangingPunct="1">
              <a:spcBef>
                <a:spcPct val="50000"/>
              </a:spcBef>
              <a:spcAft>
                <a:spcPct val="0"/>
              </a:spcAft>
              <a:defRPr/>
            </a:pPr>
            <a:r>
              <a:rPr lang="en-US" sz="1200" dirty="0">
                <a:solidFill>
                  <a:srgbClr val="FFFFFF"/>
                </a:solidFill>
              </a:rPr>
              <a:t>Strategic Planning</a:t>
            </a:r>
            <a:br>
              <a:rPr lang="en-US" sz="1200" dirty="0">
                <a:solidFill>
                  <a:srgbClr val="FFFFFF"/>
                </a:solidFill>
              </a:rPr>
            </a:br>
            <a:r>
              <a:rPr lang="en-US" sz="1200" dirty="0">
                <a:solidFill>
                  <a:srgbClr val="FFFFFF"/>
                </a:solidFill>
              </a:rPr>
              <a:t>Committee</a:t>
            </a:r>
          </a:p>
        </p:txBody>
      </p:sp>
    </p:spTree>
    <p:extLst>
      <p:ext uri="{BB962C8B-B14F-4D97-AF65-F5344CB8AC3E}">
        <p14:creationId xmlns:p14="http://schemas.microsoft.com/office/powerpoint/2010/main" val="2099740577"/>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3"/>
          <p:cNvSpPr txBox="1">
            <a:spLocks/>
          </p:cNvSpPr>
          <p:nvPr/>
        </p:nvSpPr>
        <p:spPr bwMode="auto">
          <a:xfrm>
            <a:off x="4876800" y="13716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buFont typeface="Wingdings" charset="0"/>
              <a:buNone/>
            </a:pPr>
            <a:endParaRPr lang="en-US" dirty="0">
              <a:solidFill>
                <a:srgbClr val="262262"/>
              </a:solidFill>
            </a:endParaRPr>
          </a:p>
        </p:txBody>
      </p:sp>
      <p:sp>
        <p:nvSpPr>
          <p:cNvPr id="3" name="Title 2"/>
          <p:cNvSpPr>
            <a:spLocks noGrp="1"/>
          </p:cNvSpPr>
          <p:nvPr>
            <p:ph type="title"/>
          </p:nvPr>
        </p:nvSpPr>
        <p:spPr/>
        <p:txBody>
          <a:bodyPr>
            <a:normAutofit/>
          </a:bodyPr>
          <a:lstStyle/>
          <a:p>
            <a:r>
              <a:rPr lang="en-US" sz="2800" dirty="0" smtClean="0"/>
              <a:t>Logic Models</a:t>
            </a:r>
            <a:endParaRPr lang="en-US" sz="2800" dirty="0"/>
          </a:p>
        </p:txBody>
      </p:sp>
      <p:cxnSp>
        <p:nvCxnSpPr>
          <p:cNvPr id="9" name="Straight Connector 8"/>
          <p:cNvCxnSpPr/>
          <p:nvPr/>
        </p:nvCxnSpPr>
        <p:spPr>
          <a:xfrm>
            <a:off x="4582160" y="1456266"/>
            <a:ext cx="0" cy="4765040"/>
          </a:xfrm>
          <a:prstGeom prst="line">
            <a:avLst/>
          </a:prstGeom>
          <a:ln w="9525" cmpd="sng">
            <a:solidFill>
              <a:srgbClr val="A6A6A6"/>
            </a:solidFill>
          </a:ln>
          <a:effectLst/>
        </p:spPr>
        <p:style>
          <a:lnRef idx="2">
            <a:schemeClr val="accent1"/>
          </a:lnRef>
          <a:fillRef idx="0">
            <a:schemeClr val="accent1"/>
          </a:fillRef>
          <a:effectRef idx="1">
            <a:schemeClr val="accent1"/>
          </a:effectRef>
          <a:fontRef idx="minor">
            <a:schemeClr val="tx1"/>
          </a:fontRef>
        </p:style>
      </p:cxnSp>
      <p:pic>
        <p:nvPicPr>
          <p:cNvPr id="204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67" y="1820334"/>
            <a:ext cx="3314700" cy="381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p:cNvGraphicFramePr/>
          <p:nvPr>
            <p:extLst>
              <p:ext uri="{D42A27DB-BD31-4B8C-83A1-F6EECF244321}">
                <p14:modId xmlns:p14="http://schemas.microsoft.com/office/powerpoint/2010/main" val="2578415018"/>
              </p:ext>
            </p:extLst>
          </p:nvPr>
        </p:nvGraphicFramePr>
        <p:xfrm>
          <a:off x="4582160" y="1752600"/>
          <a:ext cx="456184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80794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30" y="1088976"/>
            <a:ext cx="8684332" cy="523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4" name="Rectangle 2"/>
          <p:cNvSpPr>
            <a:spLocks noGrp="1" noChangeArrowheads="1"/>
          </p:cNvSpPr>
          <p:nvPr>
            <p:ph type="title"/>
          </p:nvPr>
        </p:nvSpPr>
        <p:spPr/>
        <p:txBody>
          <a:bodyPr>
            <a:normAutofit/>
          </a:bodyPr>
          <a:lstStyle/>
          <a:p>
            <a:r>
              <a:rPr lang="en-US" sz="3100" dirty="0" smtClean="0"/>
              <a:t>NEEA Logic Model: </a:t>
            </a:r>
            <a:r>
              <a:rPr lang="en-US" sz="2200" dirty="0" smtClean="0"/>
              <a:t>Example: Ductless Heat Pumps</a:t>
            </a:r>
          </a:p>
        </p:txBody>
      </p:sp>
      <p:sp>
        <p:nvSpPr>
          <p:cNvPr id="18436" name="Rectangle 5"/>
          <p:cNvSpPr>
            <a:spLocks noChangeArrowheads="1"/>
          </p:cNvSpPr>
          <p:nvPr/>
        </p:nvSpPr>
        <p:spPr bwMode="auto">
          <a:xfrm>
            <a:off x="4521200" y="3492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3" name="Rectangle 2"/>
          <p:cNvSpPr/>
          <p:nvPr/>
        </p:nvSpPr>
        <p:spPr>
          <a:xfrm>
            <a:off x="228600" y="1088976"/>
            <a:ext cx="1066800" cy="4702224"/>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a:off x="3048000" y="1543050"/>
            <a:ext cx="0" cy="7239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733800" y="3492500"/>
            <a:ext cx="1447800" cy="5461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895600" y="2933700"/>
            <a:ext cx="381000" cy="50638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648200" y="5486400"/>
            <a:ext cx="0" cy="5308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5029200" y="4495800"/>
            <a:ext cx="381000" cy="83819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502399" y="5010834"/>
            <a:ext cx="2031325" cy="646331"/>
          </a:xfrm>
          <a:prstGeom prst="rect">
            <a:avLst/>
          </a:prstGeom>
          <a:noFill/>
        </p:spPr>
        <p:txBody>
          <a:bodyPr wrap="none" rtlCol="0">
            <a:spAutoFit/>
          </a:bodyPr>
          <a:lstStyle/>
          <a:p>
            <a:r>
              <a:rPr lang="en-US" sz="3600" dirty="0" smtClean="0">
                <a:solidFill>
                  <a:schemeClr val="bg1"/>
                </a:solidFill>
              </a:rPr>
              <a:t>Linkages</a:t>
            </a:r>
            <a:endParaRPr lang="en-US" sz="3600" dirty="0">
              <a:solidFill>
                <a:schemeClr val="bg1"/>
              </a:solidFill>
            </a:endParaRPr>
          </a:p>
        </p:txBody>
      </p:sp>
    </p:spTree>
    <p:extLst>
      <p:ext uri="{BB962C8B-B14F-4D97-AF65-F5344CB8AC3E}">
        <p14:creationId xmlns:p14="http://schemas.microsoft.com/office/powerpoint/2010/main" val="28057045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35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45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30" y="1088976"/>
            <a:ext cx="8684332" cy="523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4" name="Rectangle 2"/>
          <p:cNvSpPr>
            <a:spLocks noGrp="1" noChangeArrowheads="1"/>
          </p:cNvSpPr>
          <p:nvPr>
            <p:ph type="title"/>
          </p:nvPr>
        </p:nvSpPr>
        <p:spPr/>
        <p:txBody>
          <a:bodyPr>
            <a:normAutofit/>
          </a:bodyPr>
          <a:lstStyle/>
          <a:p>
            <a:r>
              <a:rPr lang="en-US" sz="3100" dirty="0" smtClean="0"/>
              <a:t>NEEA Logic Model: </a:t>
            </a:r>
            <a:r>
              <a:rPr lang="en-US" sz="2200" dirty="0" smtClean="0"/>
              <a:t>Example: Ductless Heat Pumps</a:t>
            </a:r>
          </a:p>
        </p:txBody>
      </p:sp>
      <p:sp>
        <p:nvSpPr>
          <p:cNvPr id="18436" name="Rectangle 5"/>
          <p:cNvSpPr>
            <a:spLocks noChangeArrowheads="1"/>
          </p:cNvSpPr>
          <p:nvPr/>
        </p:nvSpPr>
        <p:spPr bwMode="auto">
          <a:xfrm>
            <a:off x="4521200" y="3492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3" name="Rectangle 2"/>
          <p:cNvSpPr/>
          <p:nvPr/>
        </p:nvSpPr>
        <p:spPr>
          <a:xfrm>
            <a:off x="228600" y="1088976"/>
            <a:ext cx="1066800" cy="4702224"/>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a:off x="3048000" y="1543050"/>
            <a:ext cx="0" cy="7239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733800" y="3492500"/>
            <a:ext cx="1447800" cy="5461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895600" y="2933700"/>
            <a:ext cx="381000" cy="50638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648200" y="5486400"/>
            <a:ext cx="0" cy="5308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5029200" y="4495800"/>
            <a:ext cx="381000" cy="83819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502399" y="5010834"/>
            <a:ext cx="2031325" cy="646331"/>
          </a:xfrm>
          <a:prstGeom prst="rect">
            <a:avLst/>
          </a:prstGeom>
          <a:noFill/>
        </p:spPr>
        <p:txBody>
          <a:bodyPr wrap="none" rtlCol="0">
            <a:spAutoFit/>
          </a:bodyPr>
          <a:lstStyle/>
          <a:p>
            <a:r>
              <a:rPr lang="en-US" sz="3600" dirty="0" smtClean="0">
                <a:solidFill>
                  <a:schemeClr val="bg1"/>
                </a:solidFill>
              </a:rPr>
              <a:t>Linkages</a:t>
            </a:r>
            <a:endParaRPr lang="en-US" sz="3600" dirty="0">
              <a:solidFill>
                <a:schemeClr val="bg1"/>
              </a:solidFill>
            </a:endParaRP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566752">
            <a:off x="907550" y="2557941"/>
            <a:ext cx="3325954" cy="186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202227" y="2767209"/>
            <a:ext cx="2302634" cy="830997"/>
          </a:xfrm>
          <a:prstGeom prst="rect">
            <a:avLst/>
          </a:prstGeom>
          <a:noFill/>
        </p:spPr>
        <p:txBody>
          <a:bodyPr wrap="square" rtlCol="0">
            <a:spAutoFit/>
          </a:bodyPr>
          <a:lstStyle/>
          <a:p>
            <a:r>
              <a:rPr lang="en-US" dirty="0">
                <a:solidFill>
                  <a:schemeClr val="bg1"/>
                </a:solidFill>
              </a:rPr>
              <a:t> </a:t>
            </a:r>
            <a:r>
              <a:rPr lang="en-US" dirty="0" smtClean="0">
                <a:solidFill>
                  <a:schemeClr val="bg1"/>
                </a:solidFill>
              </a:rPr>
              <a:t>     Link #3</a:t>
            </a:r>
          </a:p>
          <a:p>
            <a:r>
              <a:rPr lang="en-US" sz="1200" dirty="0" smtClean="0">
                <a:solidFill>
                  <a:schemeClr val="bg1"/>
                </a:solidFill>
              </a:rPr>
              <a:t>IF good installation</a:t>
            </a:r>
          </a:p>
          <a:p>
            <a:r>
              <a:rPr lang="en-US" sz="1200" dirty="0" smtClean="0">
                <a:solidFill>
                  <a:schemeClr val="bg1"/>
                </a:solidFill>
              </a:rPr>
              <a:t>THEN adoption</a:t>
            </a:r>
            <a:endParaRPr lang="en-US" sz="1200" dirty="0">
              <a:solidFill>
                <a:schemeClr val="bg1"/>
              </a:solidFill>
            </a:endParaRPr>
          </a:p>
        </p:txBody>
      </p:sp>
    </p:spTree>
    <p:extLst>
      <p:ext uri="{BB962C8B-B14F-4D97-AF65-F5344CB8AC3E}">
        <p14:creationId xmlns:p14="http://schemas.microsoft.com/office/powerpoint/2010/main" val="5508415"/>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r="56313"/>
          <a:stretch/>
        </p:blipFill>
        <p:spPr bwMode="auto">
          <a:xfrm>
            <a:off x="228600" y="914389"/>
            <a:ext cx="5696537" cy="2670613"/>
          </a:xfrm>
          <a:prstGeom prst="rect">
            <a:avLst/>
          </a:prstGeom>
          <a:noFill/>
          <a:ln>
            <a:noFill/>
          </a:ln>
          <a:effectLst>
            <a:outerShdw blurRad="76200" dir="270000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100" dirty="0" smtClean="0"/>
              <a:t>NEEA Logic Model: </a:t>
            </a:r>
            <a:r>
              <a:rPr lang="en-US" sz="2200" dirty="0" smtClean="0"/>
              <a:t>Excerpts from Ductless Heat Pumps</a:t>
            </a:r>
            <a:endParaRPr lang="en-US" sz="2200" dirty="0"/>
          </a:p>
        </p:txBody>
      </p:sp>
      <p:sp>
        <p:nvSpPr>
          <p:cNvPr id="3" name="TextBox 2"/>
          <p:cNvSpPr txBox="1"/>
          <p:nvPr/>
        </p:nvSpPr>
        <p:spPr>
          <a:xfrm>
            <a:off x="6172200" y="2354997"/>
            <a:ext cx="1676399" cy="830997"/>
          </a:xfrm>
          <a:prstGeom prst="rect">
            <a:avLst/>
          </a:prstGeom>
          <a:noFill/>
        </p:spPr>
        <p:txBody>
          <a:bodyPr wrap="square" rtlCol="0">
            <a:spAutoFit/>
          </a:bodyPr>
          <a:lstStyle/>
          <a:p>
            <a:r>
              <a:rPr lang="en-US" dirty="0" smtClean="0">
                <a:solidFill>
                  <a:schemeClr val="bg1"/>
                </a:solidFill>
              </a:rPr>
              <a:t>Causation</a:t>
            </a:r>
            <a:r>
              <a:rPr lang="en-US" dirty="0">
                <a:solidFill>
                  <a:schemeClr val="bg1"/>
                </a:solidFill>
              </a:rPr>
              <a:t> </a:t>
            </a:r>
            <a:r>
              <a:rPr lang="en-US" dirty="0" smtClean="0">
                <a:solidFill>
                  <a:schemeClr val="bg1"/>
                </a:solidFill>
              </a:rPr>
              <a:t>theory</a:t>
            </a:r>
            <a:endParaRPr lang="en-US" dirty="0">
              <a:solidFill>
                <a:schemeClr val="bg1"/>
              </a:solidFill>
            </a:endParaRPr>
          </a:p>
        </p:txBody>
      </p:sp>
      <p:sp>
        <p:nvSpPr>
          <p:cNvPr id="4" name="TextBox 3"/>
          <p:cNvSpPr txBox="1"/>
          <p:nvPr/>
        </p:nvSpPr>
        <p:spPr>
          <a:xfrm>
            <a:off x="128752" y="4873923"/>
            <a:ext cx="2514600" cy="1200329"/>
          </a:xfrm>
          <a:prstGeom prst="rect">
            <a:avLst/>
          </a:prstGeom>
          <a:noFill/>
        </p:spPr>
        <p:txBody>
          <a:bodyPr wrap="square" rtlCol="0">
            <a:spAutoFit/>
          </a:bodyPr>
          <a:lstStyle/>
          <a:p>
            <a:r>
              <a:rPr lang="en-US" dirty="0" smtClean="0">
                <a:solidFill>
                  <a:schemeClr val="bg1"/>
                </a:solidFill>
              </a:rPr>
              <a:t>Metrics &amp; data</a:t>
            </a:r>
          </a:p>
          <a:p>
            <a:r>
              <a:rPr lang="en-US" dirty="0" smtClean="0">
                <a:solidFill>
                  <a:schemeClr val="bg1"/>
                </a:solidFill>
              </a:rPr>
              <a:t>to test causation theory</a:t>
            </a:r>
            <a:endParaRPr lang="en-US" dirty="0">
              <a:solidFill>
                <a:schemeClr val="bg1"/>
              </a:solidFill>
            </a:endParaRPr>
          </a:p>
        </p:txBody>
      </p:sp>
      <p:sp>
        <p:nvSpPr>
          <p:cNvPr id="7" name="Rectangle 6"/>
          <p:cNvSpPr/>
          <p:nvPr/>
        </p:nvSpPr>
        <p:spPr>
          <a:xfrm>
            <a:off x="165538" y="2695903"/>
            <a:ext cx="5891048" cy="609600"/>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806398"/>
            <a:ext cx="6240462" cy="2746801"/>
          </a:xfrm>
          <a:prstGeom prst="rect">
            <a:avLst/>
          </a:prstGeom>
          <a:noFill/>
          <a:ln>
            <a:noFill/>
          </a:ln>
          <a:effectLst>
            <a:outerShdw blurRad="76200" dir="270000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2451468" y="5562600"/>
            <a:ext cx="6553200" cy="762000"/>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43986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2500"/>
                            </p:stCondLst>
                            <p:childTnLst>
                              <p:par>
                                <p:cTn id="13" presetID="10" presetClass="entr" presetSubtype="0" fill="hold" grpId="0" nodeType="afterEffect">
                                  <p:stCondLst>
                                    <p:cond delay="1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1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401"/>
          <a:stretch/>
        </p:blipFill>
        <p:spPr bwMode="auto">
          <a:xfrm>
            <a:off x="609600" y="1179635"/>
            <a:ext cx="5257799" cy="5173539"/>
          </a:xfrm>
          <a:prstGeom prst="rect">
            <a:avLst/>
          </a:prstGeom>
          <a:noFill/>
          <a:ln>
            <a:noFill/>
          </a:ln>
          <a:effectLst>
            <a:outerShdw blurRad="76200" dir="2700000">
              <a:srgbClr val="000000">
                <a:alpha val="43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sz="3100" dirty="0"/>
              <a:t>NEEA Logic </a:t>
            </a:r>
            <a:r>
              <a:rPr lang="en-US" sz="3100" dirty="0" smtClean="0"/>
              <a:t>Model: </a:t>
            </a:r>
            <a:r>
              <a:rPr lang="en-US" sz="2200" dirty="0" smtClean="0"/>
              <a:t>Excerpts </a:t>
            </a:r>
            <a:r>
              <a:rPr lang="en-US" sz="2200" dirty="0"/>
              <a:t>from </a:t>
            </a:r>
            <a:r>
              <a:rPr lang="en-US" sz="2200" dirty="0" smtClean="0"/>
              <a:t>Ductless Heat Pumps</a:t>
            </a:r>
            <a:endParaRPr lang="en-US" sz="2200" dirty="0"/>
          </a:p>
        </p:txBody>
      </p:sp>
      <p:sp>
        <p:nvSpPr>
          <p:cNvPr id="5" name="TextBox 4"/>
          <p:cNvSpPr txBox="1"/>
          <p:nvPr/>
        </p:nvSpPr>
        <p:spPr>
          <a:xfrm>
            <a:off x="6272048" y="2311745"/>
            <a:ext cx="2135521" cy="1200329"/>
          </a:xfrm>
          <a:prstGeom prst="rect">
            <a:avLst/>
          </a:prstGeom>
          <a:noFill/>
        </p:spPr>
        <p:txBody>
          <a:bodyPr wrap="none" rtlCol="0">
            <a:spAutoFit/>
          </a:bodyPr>
          <a:lstStyle/>
          <a:p>
            <a:r>
              <a:rPr lang="en-US" dirty="0" smtClean="0">
                <a:solidFill>
                  <a:schemeClr val="bg1"/>
                </a:solidFill>
              </a:rPr>
              <a:t>Self-Check:  </a:t>
            </a:r>
          </a:p>
          <a:p>
            <a:r>
              <a:rPr lang="en-US" dirty="0" smtClean="0">
                <a:solidFill>
                  <a:schemeClr val="bg1"/>
                </a:solidFill>
              </a:rPr>
              <a:t>Market Barrier</a:t>
            </a:r>
          </a:p>
          <a:p>
            <a:r>
              <a:rPr lang="en-US" dirty="0" smtClean="0">
                <a:solidFill>
                  <a:schemeClr val="bg1"/>
                </a:solidFill>
              </a:rPr>
              <a:t>Removal</a:t>
            </a:r>
            <a:endParaRPr lang="en-US" dirty="0">
              <a:solidFill>
                <a:schemeClr val="bg1"/>
              </a:solidFill>
            </a:endParaRPr>
          </a:p>
        </p:txBody>
      </p:sp>
      <p:cxnSp>
        <p:nvCxnSpPr>
          <p:cNvPr id="12" name="Straight Connector 11"/>
          <p:cNvCxnSpPr/>
          <p:nvPr/>
        </p:nvCxnSpPr>
        <p:spPr>
          <a:xfrm>
            <a:off x="5210503" y="1687394"/>
            <a:ext cx="0" cy="41038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953000" y="4572000"/>
            <a:ext cx="2286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4953000" y="5105400"/>
            <a:ext cx="2286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4953000" y="5791200"/>
            <a:ext cx="2286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953000" y="2716094"/>
            <a:ext cx="2286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953000" y="2300595"/>
            <a:ext cx="2286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3487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Comprehensive Initiative Design</a:t>
            </a:r>
            <a:endParaRPr lang="en-US" sz="2800" dirty="0"/>
          </a:p>
        </p:txBody>
      </p:sp>
      <p:sp>
        <p:nvSpPr>
          <p:cNvPr id="3" name="Text Placeholder 2"/>
          <p:cNvSpPr>
            <a:spLocks noGrp="1"/>
          </p:cNvSpPr>
          <p:nvPr>
            <p:ph type="body" sz="quarter" idx="10"/>
          </p:nvPr>
        </p:nvSpPr>
        <p:spPr/>
        <p:txBody>
          <a:bodyPr>
            <a:normAutofit fontScale="92500" lnSpcReduction="20000"/>
          </a:bodyPr>
          <a:lstStyle/>
          <a:p>
            <a:pPr>
              <a:buNone/>
            </a:pPr>
            <a:r>
              <a:rPr lang="en-US" dirty="0" smtClean="0"/>
              <a:t>Milestone documentation wraps a business plan around the Market Transformation Logic Model</a:t>
            </a:r>
          </a:p>
          <a:p>
            <a:pPr lvl="1"/>
            <a:r>
              <a:rPr lang="en-US" dirty="0" smtClean="0"/>
              <a:t>Market Progress Goals</a:t>
            </a:r>
          </a:p>
          <a:p>
            <a:pPr lvl="1"/>
            <a:r>
              <a:rPr lang="en-US" dirty="0"/>
              <a:t>Energy Savings</a:t>
            </a:r>
          </a:p>
          <a:p>
            <a:pPr lvl="1"/>
            <a:r>
              <a:rPr lang="en-US" dirty="0" smtClean="0"/>
              <a:t>Budget</a:t>
            </a:r>
          </a:p>
          <a:p>
            <a:pPr lvl="1"/>
            <a:r>
              <a:rPr lang="en-US" dirty="0" smtClean="0"/>
              <a:t>Cost Effectiveness</a:t>
            </a:r>
          </a:p>
          <a:p>
            <a:pPr lvl="1"/>
            <a:r>
              <a:rPr lang="en-US" dirty="0" smtClean="0"/>
              <a:t>Risks</a:t>
            </a:r>
          </a:p>
          <a:p>
            <a:pPr lvl="1"/>
            <a:r>
              <a:rPr lang="en-US" dirty="0" smtClean="0"/>
              <a:t>Strategies for regional equity, NEEA transition, regional coordination</a:t>
            </a:r>
          </a:p>
          <a:p>
            <a:pPr lvl="1"/>
            <a:r>
              <a:rPr lang="en-US" dirty="0" smtClean="0"/>
              <a:t>Data Management Plan</a:t>
            </a:r>
          </a:p>
          <a:p>
            <a:pPr lvl="1"/>
            <a:r>
              <a:rPr lang="en-US" dirty="0" smtClean="0"/>
              <a:t>Cross-functional integration plans</a:t>
            </a:r>
          </a:p>
          <a:p>
            <a:pPr lvl="1"/>
            <a:r>
              <a:rPr lang="en-US" dirty="0" smtClean="0"/>
              <a:t>Change log</a:t>
            </a:r>
          </a:p>
        </p:txBody>
      </p:sp>
      <p:pic>
        <p:nvPicPr>
          <p:cNvPr id="5" name="Picture Placeholder 4" descr="TEMPLATE_AIR_Outl_v3 - Microsoft Word"/>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32917" t="17703" r="33130" b="3482"/>
          <a:stretch/>
        </p:blipFill>
        <p:spPr>
          <a:xfrm>
            <a:off x="509448" y="2108200"/>
            <a:ext cx="2470819" cy="3158067"/>
          </a:xfrm>
          <a:effectLst>
            <a:outerShdw blurRad="63500" dir="6000000" algn="tl" rotWithShape="0">
              <a:srgbClr val="000000">
                <a:alpha val="25000"/>
              </a:srgbClr>
            </a:outerShdw>
          </a:effectLst>
        </p:spPr>
      </p:pic>
    </p:spTree>
    <p:extLst>
      <p:ext uri="{BB962C8B-B14F-4D97-AF65-F5344CB8AC3E}">
        <p14:creationId xmlns:p14="http://schemas.microsoft.com/office/powerpoint/2010/main" val="504823393"/>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AFTERNOON SESSION</a:t>
            </a:r>
            <a:endParaRPr lang="en-US" sz="1800" dirty="0"/>
          </a:p>
        </p:txBody>
      </p:sp>
      <p:sp>
        <p:nvSpPr>
          <p:cNvPr id="3" name="Text Placeholder 2"/>
          <p:cNvSpPr>
            <a:spLocks noGrp="1"/>
          </p:cNvSpPr>
          <p:nvPr>
            <p:ph type="body" sz="quarter" idx="10"/>
          </p:nvPr>
        </p:nvSpPr>
        <p:spPr/>
        <p:txBody>
          <a:bodyPr/>
          <a:lstStyle/>
          <a:p>
            <a:r>
              <a:rPr dirty="0" smtClean="0"/>
              <a:t>Evaluation</a:t>
            </a:r>
            <a:endParaRPr lang="en-US" dirty="0"/>
          </a:p>
        </p:txBody>
      </p:sp>
    </p:spTree>
    <p:extLst>
      <p:ext uri="{BB962C8B-B14F-4D97-AF65-F5344CB8AC3E}">
        <p14:creationId xmlns:p14="http://schemas.microsoft.com/office/powerpoint/2010/main" val="2710497847"/>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p:cNvSpPr>
          <p:nvPr>
            <p:ph type="title"/>
          </p:nvPr>
        </p:nvSpPr>
        <p:spPr/>
        <p:txBody>
          <a:bodyPr/>
          <a:lstStyle/>
          <a:p>
            <a:r>
              <a:rPr lang="en-US" dirty="0" smtClean="0">
                <a:latin typeface="Arial" charset="0"/>
                <a:ea typeface="ＭＳ Ｐゴシック" pitchFamily="1" charset="-128"/>
                <a:cs typeface="Arial" charset="0"/>
              </a:rPr>
              <a:t>What is evaluation?</a:t>
            </a:r>
          </a:p>
        </p:txBody>
      </p:sp>
      <p:sp>
        <p:nvSpPr>
          <p:cNvPr id="281603" name="Rectangle 3"/>
          <p:cNvSpPr>
            <a:spLocks noGrp="1"/>
          </p:cNvSpPr>
          <p:nvPr>
            <p:ph type="body" idx="4294967295"/>
          </p:nvPr>
        </p:nvSpPr>
        <p:spPr>
          <a:xfrm>
            <a:off x="457200" y="1600200"/>
            <a:ext cx="8229600" cy="4525963"/>
          </a:xfrm>
          <a:prstGeom prst="rect">
            <a:avLst/>
          </a:prstGeom>
        </p:spPr>
        <p:txBody>
          <a:bodyPr/>
          <a:lstStyle/>
          <a:p>
            <a:r>
              <a:rPr lang="en-US" dirty="0" smtClean="0">
                <a:latin typeface="Arial" charset="0"/>
                <a:ea typeface="ＭＳ Ｐゴシック" pitchFamily="1" charset="-128"/>
                <a:cs typeface="Arial" charset="0"/>
              </a:rPr>
              <a:t>Evaluation is skepticism . . .</a:t>
            </a:r>
          </a:p>
          <a:p>
            <a:pPr lvl="1"/>
            <a:r>
              <a:rPr lang="en-US" dirty="0" smtClean="0">
                <a:latin typeface="Arial" charset="0"/>
                <a:ea typeface="ＭＳ Ｐゴシック" pitchFamily="1" charset="-128"/>
                <a:cs typeface="Arial" charset="0"/>
              </a:rPr>
              <a:t>. . . Not Cynicism.</a:t>
            </a:r>
          </a:p>
          <a:p>
            <a:pPr lvl="1">
              <a:buFont typeface="Wingdings" pitchFamily="2" charset="2"/>
              <a:buNone/>
            </a:pPr>
            <a:endParaRPr lang="en-US" dirty="0" smtClean="0">
              <a:latin typeface="Arial" charset="0"/>
              <a:ea typeface="ＭＳ Ｐゴシック" pitchFamily="1" charset="-128"/>
              <a:cs typeface="Arial" charset="0"/>
            </a:endParaRPr>
          </a:p>
          <a:p>
            <a:r>
              <a:rPr lang="en-US" dirty="0" smtClean="0">
                <a:latin typeface="Arial" charset="0"/>
                <a:ea typeface="ＭＳ Ｐゴシック" pitchFamily="1" charset="-128"/>
                <a:cs typeface="Arial" charset="0"/>
              </a:rPr>
              <a:t>Evaluation is analysis . . .</a:t>
            </a:r>
          </a:p>
          <a:p>
            <a:pPr lvl="1"/>
            <a:r>
              <a:rPr lang="en-US" dirty="0" smtClean="0">
                <a:latin typeface="Arial" charset="0"/>
                <a:ea typeface="ＭＳ Ｐゴシック" pitchFamily="1" charset="-128"/>
                <a:cs typeface="Arial" charset="0"/>
              </a:rPr>
              <a:t> . . . Not an audit.</a:t>
            </a:r>
          </a:p>
          <a:p>
            <a:pPr lvl="1">
              <a:buFont typeface="Wingdings" pitchFamily="2" charset="2"/>
              <a:buNone/>
            </a:pPr>
            <a:endParaRPr lang="en-US" dirty="0" smtClean="0">
              <a:latin typeface="Arial" charset="0"/>
              <a:ea typeface="ＭＳ Ｐゴシック" pitchFamily="1" charset="-128"/>
              <a:cs typeface="Arial" charset="0"/>
            </a:endParaRPr>
          </a:p>
          <a:p>
            <a:r>
              <a:rPr lang="en-US" dirty="0" smtClean="0">
                <a:latin typeface="Arial" charset="0"/>
                <a:ea typeface="ＭＳ Ｐゴシック" pitchFamily="1" charset="-128"/>
                <a:cs typeface="Arial" charset="0"/>
              </a:rPr>
              <a:t>Evaluation is based on data collection . . .</a:t>
            </a:r>
          </a:p>
          <a:p>
            <a:pPr lvl="1"/>
            <a:r>
              <a:rPr lang="en-US" dirty="0" smtClean="0">
                <a:latin typeface="Arial" charset="0"/>
                <a:ea typeface="ＭＳ Ｐゴシック" pitchFamily="1" charset="-128"/>
                <a:cs typeface="Arial" charset="0"/>
              </a:rPr>
              <a:t>. . . Not detection.</a:t>
            </a:r>
          </a:p>
        </p:txBody>
      </p:sp>
    </p:spTree>
    <p:extLst>
      <p:ext uri="{BB962C8B-B14F-4D97-AF65-F5344CB8AC3E}">
        <p14:creationId xmlns:p14="http://schemas.microsoft.com/office/powerpoint/2010/main" val="107139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1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16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160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8160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8160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81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5" name="Rectangle 3"/>
          <p:cNvSpPr>
            <a:spLocks noGrp="1"/>
          </p:cNvSpPr>
          <p:nvPr>
            <p:ph type="body" idx="4294967295"/>
          </p:nvPr>
        </p:nvSpPr>
        <p:spPr>
          <a:xfrm>
            <a:off x="457200" y="1600200"/>
            <a:ext cx="8229600" cy="4525963"/>
          </a:xfrm>
          <a:prstGeom prst="rect">
            <a:avLst/>
          </a:prstGeom>
        </p:spPr>
        <p:txBody>
          <a:bodyPr/>
          <a:lstStyle/>
          <a:p>
            <a:pPr algn="ctr">
              <a:buFont typeface="Wingdings" pitchFamily="2" charset="2"/>
              <a:buNone/>
            </a:pPr>
            <a:endParaRPr lang="en-US" sz="3600" b="1" dirty="0" smtClean="0">
              <a:latin typeface="Arial" charset="0"/>
              <a:ea typeface="ＭＳ Ｐゴシック" pitchFamily="1" charset="-128"/>
              <a:cs typeface="Arial" charset="0"/>
            </a:endParaRPr>
          </a:p>
          <a:p>
            <a:pPr algn="ctr">
              <a:buFont typeface="Wingdings" pitchFamily="2" charset="2"/>
              <a:buNone/>
            </a:pPr>
            <a:endParaRPr lang="en-US" sz="3600" b="1" dirty="0" smtClean="0">
              <a:latin typeface="Arial" charset="0"/>
              <a:ea typeface="ＭＳ Ｐゴシック" pitchFamily="1" charset="-128"/>
              <a:cs typeface="Arial" charset="0"/>
            </a:endParaRPr>
          </a:p>
          <a:p>
            <a:pPr algn="ctr">
              <a:buFont typeface="Wingdings" pitchFamily="2" charset="2"/>
              <a:buNone/>
            </a:pPr>
            <a:r>
              <a:rPr lang="en-US" sz="3600" b="1" dirty="0" smtClean="0">
                <a:latin typeface="Arial" charset="0"/>
                <a:ea typeface="ＭＳ Ｐゴシック" pitchFamily="1" charset="-128"/>
                <a:cs typeface="Arial" charset="0"/>
              </a:rPr>
              <a:t>Extraordinary Claims</a:t>
            </a:r>
          </a:p>
          <a:p>
            <a:pPr algn="ctr">
              <a:buFont typeface="Wingdings" pitchFamily="2" charset="2"/>
              <a:buNone/>
            </a:pPr>
            <a:r>
              <a:rPr lang="en-US" sz="3600" b="1" dirty="0" smtClean="0">
                <a:latin typeface="Arial" charset="0"/>
                <a:ea typeface="ＭＳ Ｐゴシック" pitchFamily="1" charset="-128"/>
                <a:cs typeface="Arial" charset="0"/>
              </a:rPr>
              <a:t>Require</a:t>
            </a:r>
          </a:p>
          <a:p>
            <a:pPr algn="ctr">
              <a:buFont typeface="Wingdings" pitchFamily="2" charset="2"/>
              <a:buNone/>
            </a:pPr>
            <a:r>
              <a:rPr lang="en-US" sz="3600" b="1" dirty="0" smtClean="0">
                <a:latin typeface="Arial" charset="0"/>
                <a:ea typeface="ＭＳ Ｐゴシック" pitchFamily="1" charset="-128"/>
                <a:cs typeface="Arial" charset="0"/>
              </a:rPr>
              <a:t>Extraordinary Evidence</a:t>
            </a:r>
          </a:p>
        </p:txBody>
      </p:sp>
    </p:spTree>
    <p:extLst>
      <p:ext uri="{BB962C8B-B14F-4D97-AF65-F5344CB8AC3E}">
        <p14:creationId xmlns:p14="http://schemas.microsoft.com/office/powerpoint/2010/main" val="3304227560"/>
      </p:ext>
    </p:extLst>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58" name="Picture 26" descr="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22" y="2830500"/>
            <a:ext cx="4700669" cy="282522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482600" y="2743187"/>
            <a:ext cx="3115733" cy="10498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834" name="Rectangle 2"/>
          <p:cNvSpPr>
            <a:spLocks noGrp="1"/>
          </p:cNvSpPr>
          <p:nvPr>
            <p:ph type="title" idx="4294967295"/>
          </p:nvPr>
        </p:nvSpPr>
        <p:spPr>
          <a:xfrm>
            <a:off x="491067" y="0"/>
            <a:ext cx="8271933" cy="770467"/>
          </a:xfrm>
        </p:spPr>
        <p:txBody>
          <a:bodyPr/>
          <a:lstStyle/>
          <a:p>
            <a:r>
              <a:rPr lang="en-US" dirty="0" smtClean="0">
                <a:latin typeface="Arial" charset="0"/>
                <a:ea typeface="ＭＳ Ｐゴシック" pitchFamily="1" charset="-128"/>
                <a:cs typeface="Arial" charset="0"/>
              </a:rPr>
              <a:t>Two Areas of Focus</a:t>
            </a:r>
          </a:p>
        </p:txBody>
      </p:sp>
      <p:sp>
        <p:nvSpPr>
          <p:cNvPr id="120846" name="Text Box 14"/>
          <p:cNvSpPr txBox="1">
            <a:spLocks noChangeArrowheads="1"/>
          </p:cNvSpPr>
          <p:nvPr/>
        </p:nvSpPr>
        <p:spPr bwMode="auto">
          <a:xfrm>
            <a:off x="6985000" y="2926812"/>
            <a:ext cx="183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eaLnBrk="0" hangingPunct="0">
              <a:defRPr sz="1600">
                <a:solidFill>
                  <a:schemeClr val="tx1"/>
                </a:solidFill>
                <a:latin typeface="Arial" charset="0"/>
              </a:defRPr>
            </a:lvl2pPr>
            <a:lvl3pPr eaLnBrk="0" hangingPunct="0">
              <a:defRPr sz="1600">
                <a:solidFill>
                  <a:schemeClr val="tx1"/>
                </a:solidFill>
                <a:latin typeface="Arial" charset="0"/>
              </a:defRPr>
            </a:lvl3pPr>
            <a:lvl4pPr eaLnBrk="0" hangingPunct="0">
              <a:defRPr sz="1600">
                <a:solidFill>
                  <a:schemeClr val="tx1"/>
                </a:solidFill>
                <a:latin typeface="Arial" charset="0"/>
              </a:defRPr>
            </a:lvl4pPr>
            <a:lvl5pPr eaLnBrk="0" hangingPunct="0">
              <a:defRPr sz="1600">
                <a:solidFill>
                  <a:schemeClr val="tx1"/>
                </a:solidFill>
                <a:latin typeface="Arial" charset="0"/>
              </a:defRPr>
            </a:lvl5pPr>
            <a:lvl6pPr eaLnBrk="0" fontAlgn="base" hangingPunct="0">
              <a:spcBef>
                <a:spcPct val="0"/>
              </a:spcBef>
              <a:spcAft>
                <a:spcPct val="0"/>
              </a:spcAft>
              <a:defRPr sz="1600">
                <a:solidFill>
                  <a:schemeClr val="tx1"/>
                </a:solidFill>
                <a:latin typeface="Arial" charset="0"/>
              </a:defRPr>
            </a:lvl6pPr>
            <a:lvl7pPr eaLnBrk="0" fontAlgn="base" hangingPunct="0">
              <a:spcBef>
                <a:spcPct val="0"/>
              </a:spcBef>
              <a:spcAft>
                <a:spcPct val="0"/>
              </a:spcAft>
              <a:defRPr sz="1600">
                <a:solidFill>
                  <a:schemeClr val="tx1"/>
                </a:solidFill>
                <a:latin typeface="Arial" charset="0"/>
              </a:defRPr>
            </a:lvl7pPr>
            <a:lvl8pPr eaLnBrk="0" fontAlgn="base" hangingPunct="0">
              <a:spcBef>
                <a:spcPct val="0"/>
              </a:spcBef>
              <a:spcAft>
                <a:spcPct val="0"/>
              </a:spcAft>
              <a:defRPr sz="1600">
                <a:solidFill>
                  <a:schemeClr val="tx1"/>
                </a:solidFill>
                <a:latin typeface="Arial" charset="0"/>
              </a:defRPr>
            </a:lvl8pPr>
            <a:lvl9pPr eaLnBrk="0" fontAlgn="base" hangingPunct="0">
              <a:spcBef>
                <a:spcPct val="0"/>
              </a:spcBef>
              <a:spcAft>
                <a:spcPct val="0"/>
              </a:spcAft>
              <a:defRPr sz="1600">
                <a:solidFill>
                  <a:schemeClr val="tx1"/>
                </a:solidFill>
                <a:latin typeface="Arial" charset="0"/>
              </a:defRPr>
            </a:lvl9pPr>
          </a:lstStyle>
          <a:p>
            <a:pPr defTabSz="914400" eaLnBrk="1" hangingPunct="1"/>
            <a:r>
              <a:rPr lang="en-US" sz="2400" dirty="0"/>
              <a:t>Evaluation</a:t>
            </a:r>
          </a:p>
        </p:txBody>
      </p:sp>
      <p:grpSp>
        <p:nvGrpSpPr>
          <p:cNvPr id="2" name="Group 28"/>
          <p:cNvGrpSpPr>
            <a:grpSpLocks/>
          </p:cNvGrpSpPr>
          <p:nvPr/>
        </p:nvGrpSpPr>
        <p:grpSpPr bwMode="auto">
          <a:xfrm>
            <a:off x="6624638" y="2304512"/>
            <a:ext cx="719137" cy="1649412"/>
            <a:chOff x="3201" y="1869"/>
            <a:chExt cx="453" cy="1039"/>
          </a:xfrm>
        </p:grpSpPr>
        <p:sp>
          <p:nvSpPr>
            <p:cNvPr id="120850" name="Freeform 18"/>
            <p:cNvSpPr>
              <a:spLocks/>
            </p:cNvSpPr>
            <p:nvPr/>
          </p:nvSpPr>
          <p:spPr bwMode="auto">
            <a:xfrm rot="10800000">
              <a:off x="3201" y="1869"/>
              <a:ext cx="453" cy="268"/>
            </a:xfrm>
            <a:custGeom>
              <a:avLst/>
              <a:gdLst>
                <a:gd name="T0" fmla="*/ 253 w 453"/>
                <a:gd name="T1" fmla="*/ 220 h 268"/>
                <a:gd name="T2" fmla="*/ 204 w 453"/>
                <a:gd name="T3" fmla="*/ 241 h 268"/>
                <a:gd name="T4" fmla="*/ 204 w 453"/>
                <a:gd name="T5" fmla="*/ 241 h 268"/>
                <a:gd name="T6" fmla="*/ 202 w 453"/>
                <a:gd name="T7" fmla="*/ 242 h 268"/>
                <a:gd name="T8" fmla="*/ 196 w 453"/>
                <a:gd name="T9" fmla="*/ 245 h 268"/>
                <a:gd name="T10" fmla="*/ 193 w 453"/>
                <a:gd name="T11" fmla="*/ 248 h 268"/>
                <a:gd name="T12" fmla="*/ 193 w 453"/>
                <a:gd name="T13" fmla="*/ 251 h 268"/>
                <a:gd name="T14" fmla="*/ 199 w 453"/>
                <a:gd name="T15" fmla="*/ 254 h 268"/>
                <a:gd name="T16" fmla="*/ 207 w 453"/>
                <a:gd name="T17" fmla="*/ 255 h 268"/>
                <a:gd name="T18" fmla="*/ 406 w 453"/>
                <a:gd name="T19" fmla="*/ 268 h 268"/>
                <a:gd name="T20" fmla="*/ 406 w 453"/>
                <a:gd name="T21" fmla="*/ 268 h 268"/>
                <a:gd name="T22" fmla="*/ 412 w 453"/>
                <a:gd name="T23" fmla="*/ 268 h 268"/>
                <a:gd name="T24" fmla="*/ 417 w 453"/>
                <a:gd name="T25" fmla="*/ 267 h 268"/>
                <a:gd name="T26" fmla="*/ 425 w 453"/>
                <a:gd name="T27" fmla="*/ 264 h 268"/>
                <a:gd name="T28" fmla="*/ 428 w 453"/>
                <a:gd name="T29" fmla="*/ 261 h 268"/>
                <a:gd name="T30" fmla="*/ 431 w 453"/>
                <a:gd name="T31" fmla="*/ 257 h 268"/>
                <a:gd name="T32" fmla="*/ 453 w 453"/>
                <a:gd name="T33" fmla="*/ 154 h 268"/>
                <a:gd name="T34" fmla="*/ 453 w 453"/>
                <a:gd name="T35" fmla="*/ 154 h 268"/>
                <a:gd name="T36" fmla="*/ 450 w 453"/>
                <a:gd name="T37" fmla="*/ 151 h 268"/>
                <a:gd name="T38" fmla="*/ 447 w 453"/>
                <a:gd name="T39" fmla="*/ 145 h 268"/>
                <a:gd name="T40" fmla="*/ 444 w 453"/>
                <a:gd name="T41" fmla="*/ 142 h 268"/>
                <a:gd name="T42" fmla="*/ 442 w 453"/>
                <a:gd name="T43" fmla="*/ 141 h 268"/>
                <a:gd name="T44" fmla="*/ 436 w 453"/>
                <a:gd name="T45" fmla="*/ 141 h 268"/>
                <a:gd name="T46" fmla="*/ 428 w 453"/>
                <a:gd name="T47" fmla="*/ 142 h 268"/>
                <a:gd name="T48" fmla="*/ 368 w 453"/>
                <a:gd name="T49" fmla="*/ 169 h 268"/>
                <a:gd name="T50" fmla="*/ 117 w 453"/>
                <a:gd name="T51" fmla="*/ 3 h 268"/>
                <a:gd name="T52" fmla="*/ 117 w 453"/>
                <a:gd name="T53" fmla="*/ 3 h 268"/>
                <a:gd name="T54" fmla="*/ 114 w 453"/>
                <a:gd name="T55" fmla="*/ 2 h 268"/>
                <a:gd name="T56" fmla="*/ 111 w 453"/>
                <a:gd name="T57" fmla="*/ 0 h 268"/>
                <a:gd name="T58" fmla="*/ 103 w 453"/>
                <a:gd name="T59" fmla="*/ 0 h 268"/>
                <a:gd name="T60" fmla="*/ 90 w 453"/>
                <a:gd name="T61" fmla="*/ 5 h 268"/>
                <a:gd name="T62" fmla="*/ 90 w 453"/>
                <a:gd name="T63" fmla="*/ 5 h 268"/>
                <a:gd name="T64" fmla="*/ 8 w 453"/>
                <a:gd name="T65" fmla="*/ 40 h 268"/>
                <a:gd name="T66" fmla="*/ 8 w 453"/>
                <a:gd name="T67" fmla="*/ 40 h 268"/>
                <a:gd name="T68" fmla="*/ 2 w 453"/>
                <a:gd name="T69" fmla="*/ 44 h 268"/>
                <a:gd name="T70" fmla="*/ 0 w 453"/>
                <a:gd name="T71" fmla="*/ 49 h 268"/>
                <a:gd name="T72" fmla="*/ 0 w 453"/>
                <a:gd name="T73" fmla="*/ 50 h 268"/>
                <a:gd name="T74" fmla="*/ 2 w 453"/>
                <a:gd name="T75" fmla="*/ 53 h 268"/>
                <a:gd name="T76" fmla="*/ 2 w 453"/>
                <a:gd name="T77" fmla="*/ 53 h 268"/>
                <a:gd name="T78" fmla="*/ 253 w 453"/>
                <a:gd name="T79" fmla="*/ 220 h 268"/>
                <a:gd name="T80" fmla="*/ 253 w 453"/>
                <a:gd name="T81" fmla="*/ 22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3" h="268">
                  <a:moveTo>
                    <a:pt x="253" y="220"/>
                  </a:moveTo>
                  <a:lnTo>
                    <a:pt x="204" y="241"/>
                  </a:lnTo>
                  <a:lnTo>
                    <a:pt x="204" y="241"/>
                  </a:lnTo>
                  <a:lnTo>
                    <a:pt x="202" y="242"/>
                  </a:lnTo>
                  <a:lnTo>
                    <a:pt x="196" y="245"/>
                  </a:lnTo>
                  <a:lnTo>
                    <a:pt x="193" y="248"/>
                  </a:lnTo>
                  <a:lnTo>
                    <a:pt x="193" y="251"/>
                  </a:lnTo>
                  <a:lnTo>
                    <a:pt x="199" y="254"/>
                  </a:lnTo>
                  <a:lnTo>
                    <a:pt x="207" y="255"/>
                  </a:lnTo>
                  <a:lnTo>
                    <a:pt x="406" y="268"/>
                  </a:lnTo>
                  <a:lnTo>
                    <a:pt x="406" y="268"/>
                  </a:lnTo>
                  <a:lnTo>
                    <a:pt x="412" y="268"/>
                  </a:lnTo>
                  <a:lnTo>
                    <a:pt x="417" y="267"/>
                  </a:lnTo>
                  <a:lnTo>
                    <a:pt x="425" y="264"/>
                  </a:lnTo>
                  <a:lnTo>
                    <a:pt x="428" y="261"/>
                  </a:lnTo>
                  <a:lnTo>
                    <a:pt x="431" y="257"/>
                  </a:lnTo>
                  <a:lnTo>
                    <a:pt x="453" y="154"/>
                  </a:lnTo>
                  <a:lnTo>
                    <a:pt x="453" y="154"/>
                  </a:lnTo>
                  <a:lnTo>
                    <a:pt x="450" y="151"/>
                  </a:lnTo>
                  <a:lnTo>
                    <a:pt x="447" y="145"/>
                  </a:lnTo>
                  <a:lnTo>
                    <a:pt x="444" y="142"/>
                  </a:lnTo>
                  <a:lnTo>
                    <a:pt x="442" y="141"/>
                  </a:lnTo>
                  <a:lnTo>
                    <a:pt x="436" y="141"/>
                  </a:lnTo>
                  <a:lnTo>
                    <a:pt x="428" y="142"/>
                  </a:lnTo>
                  <a:lnTo>
                    <a:pt x="368" y="169"/>
                  </a:lnTo>
                  <a:lnTo>
                    <a:pt x="117" y="3"/>
                  </a:lnTo>
                  <a:lnTo>
                    <a:pt x="117" y="3"/>
                  </a:lnTo>
                  <a:lnTo>
                    <a:pt x="114" y="2"/>
                  </a:lnTo>
                  <a:lnTo>
                    <a:pt x="111" y="0"/>
                  </a:lnTo>
                  <a:lnTo>
                    <a:pt x="103" y="0"/>
                  </a:lnTo>
                  <a:lnTo>
                    <a:pt x="90" y="5"/>
                  </a:lnTo>
                  <a:lnTo>
                    <a:pt x="90" y="5"/>
                  </a:lnTo>
                  <a:lnTo>
                    <a:pt x="8" y="40"/>
                  </a:lnTo>
                  <a:lnTo>
                    <a:pt x="8" y="40"/>
                  </a:lnTo>
                  <a:lnTo>
                    <a:pt x="2" y="44"/>
                  </a:lnTo>
                  <a:lnTo>
                    <a:pt x="0" y="49"/>
                  </a:lnTo>
                  <a:lnTo>
                    <a:pt x="0" y="50"/>
                  </a:lnTo>
                  <a:lnTo>
                    <a:pt x="2" y="53"/>
                  </a:lnTo>
                  <a:lnTo>
                    <a:pt x="2" y="53"/>
                  </a:lnTo>
                  <a:lnTo>
                    <a:pt x="253" y="220"/>
                  </a:lnTo>
                  <a:lnTo>
                    <a:pt x="253" y="220"/>
                  </a:lnTo>
                  <a:close/>
                </a:path>
              </a:pathLst>
            </a:custGeom>
            <a:solidFill>
              <a:srgbClr val="A3C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852" name="Freeform 20"/>
            <p:cNvSpPr>
              <a:spLocks/>
            </p:cNvSpPr>
            <p:nvPr/>
          </p:nvSpPr>
          <p:spPr bwMode="auto">
            <a:xfrm>
              <a:off x="3203" y="2640"/>
              <a:ext cx="451" cy="268"/>
            </a:xfrm>
            <a:custGeom>
              <a:avLst/>
              <a:gdLst>
                <a:gd name="T0" fmla="*/ 197 w 451"/>
                <a:gd name="T1" fmla="*/ 220 h 268"/>
                <a:gd name="T2" fmla="*/ 246 w 451"/>
                <a:gd name="T3" fmla="*/ 241 h 268"/>
                <a:gd name="T4" fmla="*/ 246 w 451"/>
                <a:gd name="T5" fmla="*/ 241 h 268"/>
                <a:gd name="T6" fmla="*/ 249 w 451"/>
                <a:gd name="T7" fmla="*/ 242 h 268"/>
                <a:gd name="T8" fmla="*/ 257 w 451"/>
                <a:gd name="T9" fmla="*/ 245 h 268"/>
                <a:gd name="T10" fmla="*/ 257 w 451"/>
                <a:gd name="T11" fmla="*/ 248 h 268"/>
                <a:gd name="T12" fmla="*/ 257 w 451"/>
                <a:gd name="T13" fmla="*/ 251 h 268"/>
                <a:gd name="T14" fmla="*/ 254 w 451"/>
                <a:gd name="T15" fmla="*/ 254 h 268"/>
                <a:gd name="T16" fmla="*/ 246 w 451"/>
                <a:gd name="T17" fmla="*/ 255 h 268"/>
                <a:gd name="T18" fmla="*/ 44 w 451"/>
                <a:gd name="T19" fmla="*/ 268 h 268"/>
                <a:gd name="T20" fmla="*/ 44 w 451"/>
                <a:gd name="T21" fmla="*/ 268 h 268"/>
                <a:gd name="T22" fmla="*/ 41 w 451"/>
                <a:gd name="T23" fmla="*/ 268 h 268"/>
                <a:gd name="T24" fmla="*/ 33 w 451"/>
                <a:gd name="T25" fmla="*/ 267 h 268"/>
                <a:gd name="T26" fmla="*/ 25 w 451"/>
                <a:gd name="T27" fmla="*/ 264 h 268"/>
                <a:gd name="T28" fmla="*/ 22 w 451"/>
                <a:gd name="T29" fmla="*/ 261 h 268"/>
                <a:gd name="T30" fmla="*/ 19 w 451"/>
                <a:gd name="T31" fmla="*/ 257 h 268"/>
                <a:gd name="T32" fmla="*/ 0 w 451"/>
                <a:gd name="T33" fmla="*/ 154 h 268"/>
                <a:gd name="T34" fmla="*/ 0 w 451"/>
                <a:gd name="T35" fmla="*/ 154 h 268"/>
                <a:gd name="T36" fmla="*/ 0 w 451"/>
                <a:gd name="T37" fmla="*/ 151 h 268"/>
                <a:gd name="T38" fmla="*/ 3 w 451"/>
                <a:gd name="T39" fmla="*/ 145 h 268"/>
                <a:gd name="T40" fmla="*/ 6 w 451"/>
                <a:gd name="T41" fmla="*/ 142 h 268"/>
                <a:gd name="T42" fmla="*/ 11 w 451"/>
                <a:gd name="T43" fmla="*/ 141 h 268"/>
                <a:gd name="T44" fmla="*/ 17 w 451"/>
                <a:gd name="T45" fmla="*/ 141 h 268"/>
                <a:gd name="T46" fmla="*/ 22 w 451"/>
                <a:gd name="T47" fmla="*/ 142 h 268"/>
                <a:gd name="T48" fmla="*/ 82 w 451"/>
                <a:gd name="T49" fmla="*/ 169 h 268"/>
                <a:gd name="T50" fmla="*/ 336 w 451"/>
                <a:gd name="T51" fmla="*/ 3 h 268"/>
                <a:gd name="T52" fmla="*/ 336 w 451"/>
                <a:gd name="T53" fmla="*/ 3 h 268"/>
                <a:gd name="T54" fmla="*/ 336 w 451"/>
                <a:gd name="T55" fmla="*/ 2 h 268"/>
                <a:gd name="T56" fmla="*/ 339 w 451"/>
                <a:gd name="T57" fmla="*/ 0 h 268"/>
                <a:gd name="T58" fmla="*/ 347 w 451"/>
                <a:gd name="T59" fmla="*/ 0 h 268"/>
                <a:gd name="T60" fmla="*/ 361 w 451"/>
                <a:gd name="T61" fmla="*/ 5 h 268"/>
                <a:gd name="T62" fmla="*/ 361 w 451"/>
                <a:gd name="T63" fmla="*/ 5 h 268"/>
                <a:gd name="T64" fmla="*/ 442 w 451"/>
                <a:gd name="T65" fmla="*/ 40 h 268"/>
                <a:gd name="T66" fmla="*/ 442 w 451"/>
                <a:gd name="T67" fmla="*/ 40 h 268"/>
                <a:gd name="T68" fmla="*/ 448 w 451"/>
                <a:gd name="T69" fmla="*/ 44 h 268"/>
                <a:gd name="T70" fmla="*/ 451 w 451"/>
                <a:gd name="T71" fmla="*/ 49 h 268"/>
                <a:gd name="T72" fmla="*/ 451 w 451"/>
                <a:gd name="T73" fmla="*/ 50 h 268"/>
                <a:gd name="T74" fmla="*/ 448 w 451"/>
                <a:gd name="T75" fmla="*/ 53 h 268"/>
                <a:gd name="T76" fmla="*/ 448 w 451"/>
                <a:gd name="T77" fmla="*/ 53 h 268"/>
                <a:gd name="T78" fmla="*/ 197 w 451"/>
                <a:gd name="T79" fmla="*/ 220 h 268"/>
                <a:gd name="T80" fmla="*/ 197 w 451"/>
                <a:gd name="T81" fmla="*/ 220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51" h="268">
                  <a:moveTo>
                    <a:pt x="197" y="220"/>
                  </a:moveTo>
                  <a:lnTo>
                    <a:pt x="246" y="241"/>
                  </a:lnTo>
                  <a:lnTo>
                    <a:pt x="246" y="241"/>
                  </a:lnTo>
                  <a:lnTo>
                    <a:pt x="249" y="242"/>
                  </a:lnTo>
                  <a:lnTo>
                    <a:pt x="257" y="245"/>
                  </a:lnTo>
                  <a:lnTo>
                    <a:pt x="257" y="248"/>
                  </a:lnTo>
                  <a:lnTo>
                    <a:pt x="257" y="251"/>
                  </a:lnTo>
                  <a:lnTo>
                    <a:pt x="254" y="254"/>
                  </a:lnTo>
                  <a:lnTo>
                    <a:pt x="246" y="255"/>
                  </a:lnTo>
                  <a:lnTo>
                    <a:pt x="44" y="268"/>
                  </a:lnTo>
                  <a:lnTo>
                    <a:pt x="44" y="268"/>
                  </a:lnTo>
                  <a:lnTo>
                    <a:pt x="41" y="268"/>
                  </a:lnTo>
                  <a:lnTo>
                    <a:pt x="33" y="267"/>
                  </a:lnTo>
                  <a:lnTo>
                    <a:pt x="25" y="264"/>
                  </a:lnTo>
                  <a:lnTo>
                    <a:pt x="22" y="261"/>
                  </a:lnTo>
                  <a:lnTo>
                    <a:pt x="19" y="257"/>
                  </a:lnTo>
                  <a:lnTo>
                    <a:pt x="0" y="154"/>
                  </a:lnTo>
                  <a:lnTo>
                    <a:pt x="0" y="154"/>
                  </a:lnTo>
                  <a:lnTo>
                    <a:pt x="0" y="151"/>
                  </a:lnTo>
                  <a:lnTo>
                    <a:pt x="3" y="145"/>
                  </a:lnTo>
                  <a:lnTo>
                    <a:pt x="6" y="142"/>
                  </a:lnTo>
                  <a:lnTo>
                    <a:pt x="11" y="141"/>
                  </a:lnTo>
                  <a:lnTo>
                    <a:pt x="17" y="141"/>
                  </a:lnTo>
                  <a:lnTo>
                    <a:pt x="22" y="142"/>
                  </a:lnTo>
                  <a:lnTo>
                    <a:pt x="82" y="169"/>
                  </a:lnTo>
                  <a:lnTo>
                    <a:pt x="336" y="3"/>
                  </a:lnTo>
                  <a:lnTo>
                    <a:pt x="336" y="3"/>
                  </a:lnTo>
                  <a:lnTo>
                    <a:pt x="336" y="2"/>
                  </a:lnTo>
                  <a:lnTo>
                    <a:pt x="339" y="0"/>
                  </a:lnTo>
                  <a:lnTo>
                    <a:pt x="347" y="0"/>
                  </a:lnTo>
                  <a:lnTo>
                    <a:pt x="361" y="5"/>
                  </a:lnTo>
                  <a:lnTo>
                    <a:pt x="361" y="5"/>
                  </a:lnTo>
                  <a:lnTo>
                    <a:pt x="442" y="40"/>
                  </a:lnTo>
                  <a:lnTo>
                    <a:pt x="442" y="40"/>
                  </a:lnTo>
                  <a:lnTo>
                    <a:pt x="448" y="44"/>
                  </a:lnTo>
                  <a:lnTo>
                    <a:pt x="451" y="49"/>
                  </a:lnTo>
                  <a:lnTo>
                    <a:pt x="451" y="50"/>
                  </a:lnTo>
                  <a:lnTo>
                    <a:pt x="448" y="53"/>
                  </a:lnTo>
                  <a:lnTo>
                    <a:pt x="448" y="53"/>
                  </a:lnTo>
                  <a:lnTo>
                    <a:pt x="197" y="220"/>
                  </a:lnTo>
                  <a:lnTo>
                    <a:pt x="197" y="220"/>
                  </a:lnTo>
                  <a:close/>
                </a:path>
              </a:pathLst>
            </a:custGeom>
            <a:solidFill>
              <a:srgbClr val="A3CD3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0857" name="Text Box 25"/>
          <p:cNvSpPr txBox="1">
            <a:spLocks noChangeArrowheads="1"/>
          </p:cNvSpPr>
          <p:nvPr/>
        </p:nvSpPr>
        <p:spPr bwMode="auto">
          <a:xfrm>
            <a:off x="533400" y="5759441"/>
            <a:ext cx="74707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eaLnBrk="0" hangingPunct="0">
              <a:defRPr sz="1600">
                <a:solidFill>
                  <a:schemeClr val="tx1"/>
                </a:solidFill>
                <a:latin typeface="Arial" charset="0"/>
              </a:defRPr>
            </a:lvl2pPr>
            <a:lvl3pPr eaLnBrk="0" hangingPunct="0">
              <a:defRPr sz="1600">
                <a:solidFill>
                  <a:schemeClr val="tx1"/>
                </a:solidFill>
                <a:latin typeface="Arial" charset="0"/>
              </a:defRPr>
            </a:lvl3pPr>
            <a:lvl4pPr eaLnBrk="0" hangingPunct="0">
              <a:defRPr sz="1600">
                <a:solidFill>
                  <a:schemeClr val="tx1"/>
                </a:solidFill>
                <a:latin typeface="Arial" charset="0"/>
              </a:defRPr>
            </a:lvl4pPr>
            <a:lvl5pPr eaLnBrk="0" hangingPunct="0">
              <a:defRPr sz="1600">
                <a:solidFill>
                  <a:schemeClr val="tx1"/>
                </a:solidFill>
                <a:latin typeface="Arial" charset="0"/>
              </a:defRPr>
            </a:lvl5pPr>
            <a:lvl6pPr eaLnBrk="0" fontAlgn="base" hangingPunct="0">
              <a:spcBef>
                <a:spcPct val="0"/>
              </a:spcBef>
              <a:spcAft>
                <a:spcPct val="0"/>
              </a:spcAft>
              <a:defRPr sz="1600">
                <a:solidFill>
                  <a:schemeClr val="tx1"/>
                </a:solidFill>
                <a:latin typeface="Arial" charset="0"/>
              </a:defRPr>
            </a:lvl6pPr>
            <a:lvl7pPr eaLnBrk="0" fontAlgn="base" hangingPunct="0">
              <a:spcBef>
                <a:spcPct val="0"/>
              </a:spcBef>
              <a:spcAft>
                <a:spcPct val="0"/>
              </a:spcAft>
              <a:defRPr sz="1600">
                <a:solidFill>
                  <a:schemeClr val="tx1"/>
                </a:solidFill>
                <a:latin typeface="Arial" charset="0"/>
              </a:defRPr>
            </a:lvl7pPr>
            <a:lvl8pPr eaLnBrk="0" fontAlgn="base" hangingPunct="0">
              <a:spcBef>
                <a:spcPct val="0"/>
              </a:spcBef>
              <a:spcAft>
                <a:spcPct val="0"/>
              </a:spcAft>
              <a:defRPr sz="1600">
                <a:solidFill>
                  <a:schemeClr val="tx1"/>
                </a:solidFill>
                <a:latin typeface="Arial" charset="0"/>
              </a:defRPr>
            </a:lvl8pPr>
            <a:lvl9pPr eaLnBrk="0" fontAlgn="base" hangingPunct="0">
              <a:spcBef>
                <a:spcPct val="0"/>
              </a:spcBef>
              <a:spcAft>
                <a:spcPct val="0"/>
              </a:spcAft>
              <a:defRPr sz="1600">
                <a:solidFill>
                  <a:schemeClr val="tx1"/>
                </a:solidFill>
                <a:latin typeface="Arial" charset="0"/>
              </a:defRPr>
            </a:lvl9pPr>
          </a:lstStyle>
          <a:p>
            <a:pPr defTabSz="914400" eaLnBrk="1" hangingPunct="1"/>
            <a:r>
              <a:rPr lang="en-US" sz="1400" i="1" dirty="0"/>
              <a:t>Market Research &amp; Evaluation can also support market strategy and tactics</a:t>
            </a:r>
          </a:p>
        </p:txBody>
      </p:sp>
      <p:sp>
        <p:nvSpPr>
          <p:cNvPr id="120859" name="Text Box 27"/>
          <p:cNvSpPr txBox="1">
            <a:spLocks noChangeArrowheads="1"/>
          </p:cNvSpPr>
          <p:nvPr/>
        </p:nvSpPr>
        <p:spPr bwMode="auto">
          <a:xfrm>
            <a:off x="1212850" y="3377658"/>
            <a:ext cx="2165350" cy="334962"/>
          </a:xfrm>
          <a:prstGeom prst="rect">
            <a:avLst/>
          </a:prstGeom>
          <a:solidFill>
            <a:schemeClr val="bg2"/>
          </a:solidFill>
          <a:ln>
            <a:noFill/>
          </a:ln>
          <a:effectLst/>
          <a:extLst/>
        </p:spPr>
        <p:txBody>
          <a:bodyPr>
            <a:spAutoFit/>
          </a:bodyPr>
          <a:lstStyle>
            <a:lvl1pPr eaLnBrk="0" hangingPunct="0">
              <a:defRPr sz="1600">
                <a:solidFill>
                  <a:schemeClr val="tx1"/>
                </a:solidFill>
                <a:latin typeface="Arial" charset="0"/>
              </a:defRPr>
            </a:lvl1pPr>
            <a:lvl2pPr eaLnBrk="0" hangingPunct="0">
              <a:defRPr sz="1600">
                <a:solidFill>
                  <a:schemeClr val="tx1"/>
                </a:solidFill>
                <a:latin typeface="Arial" charset="0"/>
              </a:defRPr>
            </a:lvl2pPr>
            <a:lvl3pPr eaLnBrk="0" hangingPunct="0">
              <a:defRPr sz="1600">
                <a:solidFill>
                  <a:schemeClr val="tx1"/>
                </a:solidFill>
                <a:latin typeface="Arial" charset="0"/>
              </a:defRPr>
            </a:lvl3pPr>
            <a:lvl4pPr eaLnBrk="0" hangingPunct="0">
              <a:defRPr sz="1600">
                <a:solidFill>
                  <a:schemeClr val="tx1"/>
                </a:solidFill>
                <a:latin typeface="Arial" charset="0"/>
              </a:defRPr>
            </a:lvl4pPr>
            <a:lvl5pPr eaLnBrk="0" hangingPunct="0">
              <a:defRPr sz="1600">
                <a:solidFill>
                  <a:schemeClr val="tx1"/>
                </a:solidFill>
                <a:latin typeface="Arial" charset="0"/>
              </a:defRPr>
            </a:lvl5pPr>
            <a:lvl6pPr eaLnBrk="0" fontAlgn="base" hangingPunct="0">
              <a:spcBef>
                <a:spcPct val="0"/>
              </a:spcBef>
              <a:spcAft>
                <a:spcPct val="0"/>
              </a:spcAft>
              <a:defRPr sz="1600">
                <a:solidFill>
                  <a:schemeClr val="tx1"/>
                </a:solidFill>
                <a:latin typeface="Arial" charset="0"/>
              </a:defRPr>
            </a:lvl6pPr>
            <a:lvl7pPr eaLnBrk="0" fontAlgn="base" hangingPunct="0">
              <a:spcBef>
                <a:spcPct val="0"/>
              </a:spcBef>
              <a:spcAft>
                <a:spcPct val="0"/>
              </a:spcAft>
              <a:defRPr sz="1600">
                <a:solidFill>
                  <a:schemeClr val="tx1"/>
                </a:solidFill>
                <a:latin typeface="Arial" charset="0"/>
              </a:defRPr>
            </a:lvl7pPr>
            <a:lvl8pPr eaLnBrk="0" fontAlgn="base" hangingPunct="0">
              <a:spcBef>
                <a:spcPct val="0"/>
              </a:spcBef>
              <a:spcAft>
                <a:spcPct val="0"/>
              </a:spcAft>
              <a:defRPr sz="1600">
                <a:solidFill>
                  <a:schemeClr val="tx1"/>
                </a:solidFill>
                <a:latin typeface="Arial" charset="0"/>
              </a:defRPr>
            </a:lvl8pPr>
            <a:lvl9pPr eaLnBrk="0" fontAlgn="base" hangingPunct="0">
              <a:spcBef>
                <a:spcPct val="0"/>
              </a:spcBef>
              <a:spcAft>
                <a:spcPct val="0"/>
              </a:spcAft>
              <a:defRPr sz="1600">
                <a:solidFill>
                  <a:schemeClr val="tx1"/>
                </a:solidFill>
                <a:latin typeface="Arial" charset="0"/>
              </a:defRPr>
            </a:lvl9pPr>
          </a:lstStyle>
          <a:p>
            <a:pPr defTabSz="914400" eaLnBrk="1" hangingPunct="1">
              <a:spcBef>
                <a:spcPct val="50000"/>
              </a:spcBef>
            </a:pPr>
            <a:endParaRPr lang="en-US"/>
          </a:p>
        </p:txBody>
      </p:sp>
      <p:sp>
        <p:nvSpPr>
          <p:cNvPr id="120870" name="Rectangle 38"/>
          <p:cNvSpPr>
            <a:spLocks noChangeArrowheads="1"/>
          </p:cNvSpPr>
          <p:nvPr/>
        </p:nvSpPr>
        <p:spPr bwMode="auto">
          <a:xfrm>
            <a:off x="684213" y="1672687"/>
            <a:ext cx="1046490" cy="833857"/>
          </a:xfrm>
          <a:prstGeom prst="rect">
            <a:avLst/>
          </a:prstGeom>
          <a:gradFill rotWithShape="1">
            <a:gsLst>
              <a:gs pos="0">
                <a:srgbClr val="99CC00"/>
              </a:gs>
              <a:gs pos="100000">
                <a:srgbClr val="99CC00">
                  <a:gamma/>
                  <a:tint val="73725"/>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lIns="101882" tIns="50941" rIns="101882" bIns="50941" anchor="ctr"/>
          <a:lstStyle/>
          <a:p>
            <a:pPr algn="ctr" defTabSz="1019175" eaLnBrk="0" hangingPunct="0"/>
            <a:r>
              <a:rPr lang="en-US" sz="1200" b="1">
                <a:solidFill>
                  <a:srgbClr val="000000"/>
                </a:solidFill>
              </a:rPr>
              <a:t>Situation</a:t>
            </a:r>
          </a:p>
        </p:txBody>
      </p:sp>
      <p:sp>
        <p:nvSpPr>
          <p:cNvPr id="120871" name="AutoShape 39"/>
          <p:cNvSpPr>
            <a:spLocks noChangeArrowheads="1"/>
          </p:cNvSpPr>
          <p:nvPr/>
        </p:nvSpPr>
        <p:spPr bwMode="auto">
          <a:xfrm rot="5400000">
            <a:off x="1478049" y="1966189"/>
            <a:ext cx="833857" cy="255538"/>
          </a:xfrm>
          <a:prstGeom prst="triangle">
            <a:avLst>
              <a:gd name="adj" fmla="val 50000"/>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rot="10800000" vert="eaVert" wrap="none" lIns="101882" tIns="50941" rIns="101882" bIns="50941" anchor="ctr"/>
          <a:lstStyle/>
          <a:p>
            <a:pPr algn="ctr" defTabSz="1019175" eaLnBrk="0" hangingPunct="0"/>
            <a:endParaRPr lang="en-US" sz="1800" b="1">
              <a:solidFill>
                <a:srgbClr val="000000"/>
              </a:solidFill>
            </a:endParaRPr>
          </a:p>
        </p:txBody>
      </p:sp>
      <p:sp>
        <p:nvSpPr>
          <p:cNvPr id="120872" name="AutoShape 40"/>
          <p:cNvSpPr>
            <a:spLocks noChangeArrowheads="1"/>
          </p:cNvSpPr>
          <p:nvPr/>
        </p:nvSpPr>
        <p:spPr bwMode="auto">
          <a:xfrm rot="5400000">
            <a:off x="4252464" y="1966189"/>
            <a:ext cx="833857" cy="255538"/>
          </a:xfrm>
          <a:prstGeom prst="triangle">
            <a:avLst>
              <a:gd name="adj" fmla="val 50000"/>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rot="10800000" vert="eaVert" wrap="none" lIns="101882" tIns="50941" rIns="101882" bIns="50941" anchor="ctr"/>
          <a:lstStyle/>
          <a:p>
            <a:pPr algn="ctr" defTabSz="1019175" eaLnBrk="0" hangingPunct="0"/>
            <a:endParaRPr lang="en-US" sz="1800" b="1">
              <a:solidFill>
                <a:srgbClr val="000000"/>
              </a:solidFill>
            </a:endParaRPr>
          </a:p>
        </p:txBody>
      </p:sp>
      <p:sp>
        <p:nvSpPr>
          <p:cNvPr id="120873" name="AutoShape 41"/>
          <p:cNvSpPr>
            <a:spLocks noChangeArrowheads="1"/>
          </p:cNvSpPr>
          <p:nvPr/>
        </p:nvSpPr>
        <p:spPr bwMode="auto">
          <a:xfrm rot="5400000">
            <a:off x="2853088" y="1961846"/>
            <a:ext cx="833857" cy="255538"/>
          </a:xfrm>
          <a:prstGeom prst="triangle">
            <a:avLst>
              <a:gd name="adj" fmla="val 50000"/>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rot="10800000" vert="eaVert" wrap="none" lIns="101882" tIns="50941" rIns="101882" bIns="50941" anchor="ctr"/>
          <a:lstStyle/>
          <a:p>
            <a:pPr algn="ctr" defTabSz="1019175" eaLnBrk="0" hangingPunct="0"/>
            <a:endParaRPr lang="en-US" sz="1800" b="1">
              <a:solidFill>
                <a:srgbClr val="000000"/>
              </a:solidFill>
            </a:endParaRPr>
          </a:p>
        </p:txBody>
      </p:sp>
      <p:sp>
        <p:nvSpPr>
          <p:cNvPr id="120878" name="Rectangle 46"/>
          <p:cNvSpPr>
            <a:spLocks noChangeArrowheads="1"/>
          </p:cNvSpPr>
          <p:nvPr/>
        </p:nvSpPr>
        <p:spPr bwMode="auto">
          <a:xfrm>
            <a:off x="4821498" y="1672687"/>
            <a:ext cx="1046490" cy="833857"/>
          </a:xfrm>
          <a:prstGeom prst="rect">
            <a:avLst/>
          </a:prstGeom>
          <a:gradFill rotWithShape="1">
            <a:gsLst>
              <a:gs pos="0">
                <a:srgbClr val="99CC00"/>
              </a:gs>
              <a:gs pos="100000">
                <a:srgbClr val="99CC00">
                  <a:gamma/>
                  <a:tint val="73725"/>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lIns="101882" tIns="50941" rIns="101882" bIns="50941" anchor="ctr"/>
          <a:lstStyle/>
          <a:p>
            <a:pPr algn="ctr" defTabSz="1019175" eaLnBrk="0" hangingPunct="0"/>
            <a:r>
              <a:rPr lang="en-US" sz="1200" b="1">
                <a:solidFill>
                  <a:srgbClr val="000000"/>
                </a:solidFill>
              </a:rPr>
              <a:t>Impact</a:t>
            </a:r>
          </a:p>
        </p:txBody>
      </p:sp>
      <p:sp>
        <p:nvSpPr>
          <p:cNvPr id="120879" name="Rectangle 47"/>
          <p:cNvSpPr>
            <a:spLocks noChangeArrowheads="1"/>
          </p:cNvSpPr>
          <p:nvPr/>
        </p:nvSpPr>
        <p:spPr bwMode="auto">
          <a:xfrm>
            <a:off x="3457614" y="1672687"/>
            <a:ext cx="1046490" cy="833857"/>
          </a:xfrm>
          <a:prstGeom prst="rect">
            <a:avLst/>
          </a:prstGeom>
          <a:gradFill rotWithShape="1">
            <a:gsLst>
              <a:gs pos="0">
                <a:srgbClr val="99CC00"/>
              </a:gs>
              <a:gs pos="100000">
                <a:srgbClr val="99CC00">
                  <a:gamma/>
                  <a:tint val="73725"/>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lIns="101882" tIns="50941" rIns="101882" bIns="50941" anchor="ctr"/>
          <a:lstStyle/>
          <a:p>
            <a:pPr algn="ctr" defTabSz="1019175" eaLnBrk="0" hangingPunct="0"/>
            <a:r>
              <a:rPr lang="en-US" sz="1200" b="1">
                <a:solidFill>
                  <a:srgbClr val="000000"/>
                </a:solidFill>
              </a:rPr>
              <a:t>Outcomes</a:t>
            </a:r>
          </a:p>
        </p:txBody>
      </p:sp>
      <p:sp>
        <p:nvSpPr>
          <p:cNvPr id="120880" name="Rectangle 48"/>
          <p:cNvSpPr>
            <a:spLocks noChangeArrowheads="1"/>
          </p:cNvSpPr>
          <p:nvPr/>
        </p:nvSpPr>
        <p:spPr bwMode="auto">
          <a:xfrm>
            <a:off x="2071420" y="1677030"/>
            <a:ext cx="1046490" cy="833857"/>
          </a:xfrm>
          <a:prstGeom prst="rect">
            <a:avLst/>
          </a:prstGeom>
          <a:gradFill rotWithShape="1">
            <a:gsLst>
              <a:gs pos="0">
                <a:srgbClr val="99CC00"/>
              </a:gs>
              <a:gs pos="100000">
                <a:srgbClr val="99CC00">
                  <a:gamma/>
                  <a:tint val="73725"/>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lIns="101882" tIns="50941" rIns="101882" bIns="50941" anchor="ctr"/>
          <a:lstStyle/>
          <a:p>
            <a:pPr algn="ctr" defTabSz="1019175" eaLnBrk="0" hangingPunct="0"/>
            <a:r>
              <a:rPr lang="en-US" sz="1200" b="1">
                <a:solidFill>
                  <a:srgbClr val="000000"/>
                </a:solidFill>
              </a:rPr>
              <a:t>Interventions</a:t>
            </a:r>
          </a:p>
        </p:txBody>
      </p:sp>
      <p:sp>
        <p:nvSpPr>
          <p:cNvPr id="120881" name="AutoShape 49"/>
          <p:cNvSpPr>
            <a:spLocks noChangeArrowheads="1"/>
          </p:cNvSpPr>
          <p:nvPr/>
        </p:nvSpPr>
        <p:spPr bwMode="auto">
          <a:xfrm rot="5400000">
            <a:off x="5627502" y="1966189"/>
            <a:ext cx="833857" cy="255538"/>
          </a:xfrm>
          <a:prstGeom prst="triangle">
            <a:avLst>
              <a:gd name="adj" fmla="val 50000"/>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rot="10800000" vert="eaVert" wrap="none" lIns="101882" tIns="50941" rIns="101882" bIns="50941" anchor="ctr"/>
          <a:lstStyle/>
          <a:p>
            <a:pPr algn="ctr" defTabSz="1019175" eaLnBrk="0" hangingPunct="0"/>
            <a:endParaRPr lang="en-US" sz="1800" b="1">
              <a:solidFill>
                <a:srgbClr val="000000"/>
              </a:solidFill>
            </a:endParaRPr>
          </a:p>
        </p:txBody>
      </p:sp>
      <p:sp>
        <p:nvSpPr>
          <p:cNvPr id="120886" name="Text Box 54"/>
          <p:cNvSpPr txBox="1">
            <a:spLocks noChangeArrowheads="1"/>
          </p:cNvSpPr>
          <p:nvPr/>
        </p:nvSpPr>
        <p:spPr bwMode="auto">
          <a:xfrm>
            <a:off x="762000" y="1118649"/>
            <a:ext cx="3962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eaLnBrk="0" hangingPunct="0">
              <a:defRPr sz="1600">
                <a:solidFill>
                  <a:schemeClr val="tx1"/>
                </a:solidFill>
                <a:latin typeface="Arial" charset="0"/>
              </a:defRPr>
            </a:lvl2pPr>
            <a:lvl3pPr eaLnBrk="0" hangingPunct="0">
              <a:defRPr sz="1600">
                <a:solidFill>
                  <a:schemeClr val="tx1"/>
                </a:solidFill>
                <a:latin typeface="Arial" charset="0"/>
              </a:defRPr>
            </a:lvl3pPr>
            <a:lvl4pPr eaLnBrk="0" hangingPunct="0">
              <a:defRPr sz="1600">
                <a:solidFill>
                  <a:schemeClr val="tx1"/>
                </a:solidFill>
                <a:latin typeface="Arial" charset="0"/>
              </a:defRPr>
            </a:lvl4pPr>
            <a:lvl5pPr eaLnBrk="0" hangingPunct="0">
              <a:defRPr sz="1600">
                <a:solidFill>
                  <a:schemeClr val="tx1"/>
                </a:solidFill>
                <a:latin typeface="Arial" charset="0"/>
              </a:defRPr>
            </a:lvl5pPr>
            <a:lvl6pPr eaLnBrk="0" fontAlgn="base" hangingPunct="0">
              <a:spcBef>
                <a:spcPct val="0"/>
              </a:spcBef>
              <a:spcAft>
                <a:spcPct val="0"/>
              </a:spcAft>
              <a:defRPr sz="1600">
                <a:solidFill>
                  <a:schemeClr val="tx1"/>
                </a:solidFill>
                <a:latin typeface="Arial" charset="0"/>
              </a:defRPr>
            </a:lvl6pPr>
            <a:lvl7pPr eaLnBrk="0" fontAlgn="base" hangingPunct="0">
              <a:spcBef>
                <a:spcPct val="0"/>
              </a:spcBef>
              <a:spcAft>
                <a:spcPct val="0"/>
              </a:spcAft>
              <a:defRPr sz="1600">
                <a:solidFill>
                  <a:schemeClr val="tx1"/>
                </a:solidFill>
                <a:latin typeface="Arial" charset="0"/>
              </a:defRPr>
            </a:lvl7pPr>
            <a:lvl8pPr eaLnBrk="0" fontAlgn="base" hangingPunct="0">
              <a:spcBef>
                <a:spcPct val="0"/>
              </a:spcBef>
              <a:spcAft>
                <a:spcPct val="0"/>
              </a:spcAft>
              <a:defRPr sz="1600">
                <a:solidFill>
                  <a:schemeClr val="tx1"/>
                </a:solidFill>
                <a:latin typeface="Arial" charset="0"/>
              </a:defRPr>
            </a:lvl8pPr>
            <a:lvl9pPr eaLnBrk="0" fontAlgn="base" hangingPunct="0">
              <a:spcBef>
                <a:spcPct val="0"/>
              </a:spcBef>
              <a:spcAft>
                <a:spcPct val="0"/>
              </a:spcAft>
              <a:defRPr sz="1600">
                <a:solidFill>
                  <a:schemeClr val="tx1"/>
                </a:solidFill>
                <a:latin typeface="Arial" charset="0"/>
              </a:defRPr>
            </a:lvl9pPr>
          </a:lstStyle>
          <a:p>
            <a:pPr defTabSz="914400" eaLnBrk="1" hangingPunct="1">
              <a:spcBef>
                <a:spcPct val="50000"/>
              </a:spcBef>
            </a:pPr>
            <a:r>
              <a:rPr lang="en-US" sz="2000" dirty="0">
                <a:solidFill>
                  <a:srgbClr val="0083CA"/>
                </a:solidFill>
              </a:rPr>
              <a:t>Program Theory</a:t>
            </a:r>
          </a:p>
        </p:txBody>
      </p:sp>
      <p:sp>
        <p:nvSpPr>
          <p:cNvPr id="120887" name="Text Box 55"/>
          <p:cNvSpPr txBox="1">
            <a:spLocks noChangeArrowheads="1"/>
          </p:cNvSpPr>
          <p:nvPr/>
        </p:nvSpPr>
        <p:spPr bwMode="auto">
          <a:xfrm>
            <a:off x="847794" y="2937656"/>
            <a:ext cx="3962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dirty="0">
                <a:solidFill>
                  <a:srgbClr val="0083CA"/>
                </a:solidFill>
              </a:rPr>
              <a:t>Forecast and  Modeled </a:t>
            </a:r>
          </a:p>
          <a:p>
            <a:pPr>
              <a:spcBef>
                <a:spcPct val="50000"/>
              </a:spcBef>
            </a:pPr>
            <a:r>
              <a:rPr lang="en-US" sz="2000" dirty="0">
                <a:solidFill>
                  <a:srgbClr val="0083CA"/>
                </a:solidFill>
              </a:rPr>
              <a:t>Estimate of Results</a:t>
            </a:r>
          </a:p>
        </p:txBody>
      </p:sp>
      <p:sp>
        <p:nvSpPr>
          <p:cNvPr id="120889" name="Rectangle 57"/>
          <p:cNvSpPr>
            <a:spLocks noChangeArrowheads="1"/>
          </p:cNvSpPr>
          <p:nvPr/>
        </p:nvSpPr>
        <p:spPr bwMode="auto">
          <a:xfrm>
            <a:off x="4207404" y="3412053"/>
            <a:ext cx="770996" cy="457200"/>
          </a:xfrm>
          <a:prstGeom prst="rect">
            <a:avLst/>
          </a:prstGeom>
          <a:solidFill>
            <a:schemeClr val="bg2"/>
          </a:solidFill>
          <a:ln>
            <a:noFill/>
          </a:ln>
          <a:effectLst/>
          <a:extLst/>
        </p:spPr>
        <p:txBody>
          <a:bodyPr wrap="none" anchor="ctr"/>
          <a:lstStyle/>
          <a:p>
            <a:endParaRPr lang="en-US"/>
          </a:p>
        </p:txBody>
      </p:sp>
    </p:spTree>
    <p:extLst>
      <p:ext uri="{BB962C8B-B14F-4D97-AF65-F5344CB8AC3E}">
        <p14:creationId xmlns:p14="http://schemas.microsoft.com/office/powerpoint/2010/main" val="3947905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1028"/>
          <p:cNvSpPr>
            <a:spLocks noGrp="1" noChangeArrowheads="1"/>
          </p:cNvSpPr>
          <p:nvPr>
            <p:ph type="title"/>
          </p:nvPr>
        </p:nvSpPr>
        <p:spPr/>
        <p:txBody>
          <a:bodyPr/>
          <a:lstStyle/>
          <a:p>
            <a:pPr eaLnBrk="1" hangingPunct="1">
              <a:defRPr/>
            </a:pPr>
            <a:r>
              <a:rPr lang="en-US">
                <a:latin typeface="Arial" charset="0"/>
                <a:cs typeface="+mj-cs"/>
              </a:rPr>
              <a:t>Market Influence</a:t>
            </a:r>
          </a:p>
        </p:txBody>
      </p:sp>
      <p:sp>
        <p:nvSpPr>
          <p:cNvPr id="24579" name="Rectangle 1027"/>
          <p:cNvSpPr>
            <a:spLocks noGrp="1" noChangeArrowheads="1"/>
          </p:cNvSpPr>
          <p:nvPr>
            <p:ph type="body" sz="quarter" idx="10"/>
          </p:nvPr>
        </p:nvSpPr>
        <p:spPr>
          <a:xfrm>
            <a:off x="4036060" y="3545840"/>
            <a:ext cx="2362200" cy="457200"/>
          </a:xfrm>
        </p:spPr>
        <p:txBody>
          <a:bodyPr wrap="none" anchor="ctr"/>
          <a:lstStyle/>
          <a:p>
            <a:pPr lvl="1" algn="ctr" eaLnBrk="1" hangingPunct="1">
              <a:buFont typeface="Wingdings" charset="0"/>
              <a:buNone/>
              <a:defRPr/>
            </a:pPr>
            <a:r>
              <a:rPr lang="en-US" sz="2400" dirty="0">
                <a:solidFill>
                  <a:srgbClr val="808080"/>
                </a:solidFill>
                <a:latin typeface="Arial" charset="0"/>
              </a:rPr>
              <a:t>Retailers</a:t>
            </a:r>
          </a:p>
        </p:txBody>
      </p:sp>
      <p:pic>
        <p:nvPicPr>
          <p:cNvPr id="43011" name="Picture 22" descr="4460096_illustrat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3914775"/>
            <a:ext cx="7467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1030"/>
          <p:cNvSpPr>
            <a:spLocks noChangeArrowheads="1"/>
          </p:cNvSpPr>
          <p:nvPr/>
        </p:nvSpPr>
        <p:spPr bwMode="auto">
          <a:xfrm>
            <a:off x="2209800" y="1831975"/>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a:solidFill>
                  <a:srgbClr val="0083CA"/>
                </a:solidFill>
                <a:cs typeface="Arial" charset="0"/>
              </a:rPr>
              <a:t>Builders</a:t>
            </a:r>
          </a:p>
        </p:txBody>
      </p:sp>
      <p:sp>
        <p:nvSpPr>
          <p:cNvPr id="24583" name="Rectangle 1031"/>
          <p:cNvSpPr>
            <a:spLocks noChangeArrowheads="1"/>
          </p:cNvSpPr>
          <p:nvPr/>
        </p:nvSpPr>
        <p:spPr bwMode="auto">
          <a:xfrm>
            <a:off x="2574925" y="3062606"/>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dirty="0">
                <a:solidFill>
                  <a:srgbClr val="262262"/>
                </a:solidFill>
                <a:cs typeface="Arial" charset="0"/>
              </a:rPr>
              <a:t>Advocacy Groups</a:t>
            </a:r>
          </a:p>
        </p:txBody>
      </p:sp>
      <p:sp>
        <p:nvSpPr>
          <p:cNvPr id="24584" name="Rectangle 1032"/>
          <p:cNvSpPr>
            <a:spLocks noChangeArrowheads="1"/>
          </p:cNvSpPr>
          <p:nvPr/>
        </p:nvSpPr>
        <p:spPr bwMode="auto">
          <a:xfrm>
            <a:off x="381000" y="12192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a:solidFill>
                  <a:srgbClr val="262262"/>
                </a:solidFill>
                <a:cs typeface="Arial" charset="0"/>
              </a:rPr>
              <a:t>Industry Associations</a:t>
            </a:r>
          </a:p>
        </p:txBody>
      </p:sp>
      <p:sp>
        <p:nvSpPr>
          <p:cNvPr id="24585" name="Rectangle 1033"/>
          <p:cNvSpPr>
            <a:spLocks noChangeArrowheads="1"/>
          </p:cNvSpPr>
          <p:nvPr/>
        </p:nvSpPr>
        <p:spPr bwMode="auto">
          <a:xfrm>
            <a:off x="304800" y="3316288"/>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a:solidFill>
                  <a:srgbClr val="0083CA"/>
                </a:solidFill>
                <a:cs typeface="Arial" charset="0"/>
              </a:rPr>
              <a:t>Trade Allies</a:t>
            </a:r>
          </a:p>
        </p:txBody>
      </p:sp>
      <p:sp>
        <p:nvSpPr>
          <p:cNvPr id="24586" name="Rectangle 1034"/>
          <p:cNvSpPr>
            <a:spLocks noChangeArrowheads="1"/>
          </p:cNvSpPr>
          <p:nvPr/>
        </p:nvSpPr>
        <p:spPr bwMode="auto">
          <a:xfrm>
            <a:off x="396240" y="23542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dirty="0">
                <a:solidFill>
                  <a:srgbClr val="262262"/>
                </a:solidFill>
                <a:cs typeface="Arial" charset="0"/>
              </a:rPr>
              <a:t>Manufacturers</a:t>
            </a:r>
          </a:p>
        </p:txBody>
      </p:sp>
      <p:sp>
        <p:nvSpPr>
          <p:cNvPr id="24587" name="Rectangle 1035"/>
          <p:cNvSpPr>
            <a:spLocks noChangeArrowheads="1"/>
          </p:cNvSpPr>
          <p:nvPr/>
        </p:nvSpPr>
        <p:spPr bwMode="auto">
          <a:xfrm>
            <a:off x="3955733" y="2003743"/>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dirty="0">
                <a:solidFill>
                  <a:srgbClr val="0083CA"/>
                </a:solidFill>
                <a:cs typeface="Arial" charset="0"/>
              </a:rPr>
              <a:t>Research Labs</a:t>
            </a:r>
          </a:p>
        </p:txBody>
      </p:sp>
      <p:sp>
        <p:nvSpPr>
          <p:cNvPr id="24588" name="Rectangle 1036"/>
          <p:cNvSpPr>
            <a:spLocks noChangeArrowheads="1"/>
          </p:cNvSpPr>
          <p:nvPr/>
        </p:nvSpPr>
        <p:spPr bwMode="auto">
          <a:xfrm>
            <a:off x="6805613" y="35052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a:solidFill>
                  <a:srgbClr val="0083CA"/>
                </a:solidFill>
                <a:cs typeface="Arial" charset="0"/>
              </a:rPr>
              <a:t>Regulators</a:t>
            </a:r>
          </a:p>
        </p:txBody>
      </p:sp>
      <p:sp>
        <p:nvSpPr>
          <p:cNvPr id="24589" name="Rectangle 1037"/>
          <p:cNvSpPr>
            <a:spLocks noChangeArrowheads="1"/>
          </p:cNvSpPr>
          <p:nvPr/>
        </p:nvSpPr>
        <p:spPr bwMode="auto">
          <a:xfrm>
            <a:off x="4175125" y="1400175"/>
            <a:ext cx="44196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a:solidFill>
                  <a:srgbClr val="808080"/>
                </a:solidFill>
                <a:cs typeface="Arial" charset="0"/>
              </a:rPr>
              <a:t>Energy Efficiency Professionals</a:t>
            </a:r>
          </a:p>
        </p:txBody>
      </p:sp>
      <p:sp>
        <p:nvSpPr>
          <p:cNvPr id="24590" name="Rectangle 1038"/>
          <p:cNvSpPr>
            <a:spLocks noChangeArrowheads="1"/>
          </p:cNvSpPr>
          <p:nvPr/>
        </p:nvSpPr>
        <p:spPr bwMode="auto">
          <a:xfrm>
            <a:off x="5217160" y="2793366"/>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dirty="0">
                <a:solidFill>
                  <a:srgbClr val="808080"/>
                </a:solidFill>
                <a:cs typeface="Arial" charset="0"/>
              </a:rPr>
              <a:t>Energy Efficiency</a:t>
            </a:r>
          </a:p>
        </p:txBody>
      </p:sp>
      <p:sp>
        <p:nvSpPr>
          <p:cNvPr id="24591" name="Rectangle 1039"/>
          <p:cNvSpPr>
            <a:spLocks noChangeArrowheads="1"/>
          </p:cNvSpPr>
          <p:nvPr/>
        </p:nvSpPr>
        <p:spPr bwMode="auto">
          <a:xfrm>
            <a:off x="6934200" y="2209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a:solidFill>
                  <a:srgbClr val="262262"/>
                </a:solidFill>
                <a:cs typeface="Arial" charset="0"/>
              </a:rPr>
              <a:t>Utilities</a:t>
            </a:r>
          </a:p>
        </p:txBody>
      </p:sp>
      <p:sp>
        <p:nvSpPr>
          <p:cNvPr id="24592" name="Rectangle 1040"/>
          <p:cNvSpPr>
            <a:spLocks noChangeArrowheads="1"/>
          </p:cNvSpPr>
          <p:nvPr/>
        </p:nvSpPr>
        <p:spPr bwMode="auto">
          <a:xfrm>
            <a:off x="3139440" y="2564766"/>
            <a:ext cx="2247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dirty="0">
                <a:solidFill>
                  <a:srgbClr val="808080"/>
                </a:solidFill>
                <a:cs typeface="Arial" charset="0"/>
              </a:rPr>
              <a:t>Universities</a:t>
            </a:r>
          </a:p>
        </p:txBody>
      </p:sp>
      <p:sp>
        <p:nvSpPr>
          <p:cNvPr id="24595" name="Rectangle 19"/>
          <p:cNvSpPr>
            <a:spLocks noChangeArrowheads="1"/>
          </p:cNvSpPr>
          <p:nvPr/>
        </p:nvSpPr>
        <p:spPr bwMode="auto">
          <a:xfrm>
            <a:off x="-5080" y="1209040"/>
            <a:ext cx="9144000" cy="2782888"/>
          </a:xfrm>
          <a:prstGeom prst="rect">
            <a:avLst/>
          </a:prstGeom>
          <a:solidFill>
            <a:srgbClr val="FFFFFF">
              <a:alpha val="7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pic>
        <p:nvPicPr>
          <p:cNvPr id="24594" name="Picture 18" descr="NEEA---logo--transparen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95600" y="1531303"/>
            <a:ext cx="335438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87803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24582"/>
                                        </p:tgtEl>
                                        <p:attrNameLst>
                                          <p:attrName>style.visibility</p:attrName>
                                        </p:attrNameLst>
                                      </p:cBhvr>
                                      <p:to>
                                        <p:strVal val="visible"/>
                                      </p:to>
                                    </p:set>
                                    <p:animEffect transition="in" filter="dissolve">
                                      <p:cBhvr>
                                        <p:cTn id="11" dur="500"/>
                                        <p:tgtEl>
                                          <p:spTgt spid="24582"/>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24583"/>
                                        </p:tgtEl>
                                        <p:attrNameLst>
                                          <p:attrName>style.visibility</p:attrName>
                                        </p:attrNameLst>
                                      </p:cBhvr>
                                      <p:to>
                                        <p:strVal val="visible"/>
                                      </p:to>
                                    </p:set>
                                    <p:animEffect transition="in" filter="dissolve">
                                      <p:cBhvr>
                                        <p:cTn id="15" dur="500"/>
                                        <p:tgtEl>
                                          <p:spTgt spid="24583"/>
                                        </p:tgtEl>
                                      </p:cBhvr>
                                    </p:animEffect>
                                  </p:childTnLst>
                                </p:cTn>
                              </p:par>
                            </p:childTnLst>
                          </p:cTn>
                        </p:par>
                        <p:par>
                          <p:cTn id="16" fill="hold" nodeType="afterGroup">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24584"/>
                                        </p:tgtEl>
                                        <p:attrNameLst>
                                          <p:attrName>style.visibility</p:attrName>
                                        </p:attrNameLst>
                                      </p:cBhvr>
                                      <p:to>
                                        <p:strVal val="visible"/>
                                      </p:to>
                                    </p:set>
                                    <p:animEffect transition="in" filter="dissolve">
                                      <p:cBhvr>
                                        <p:cTn id="19" dur="500"/>
                                        <p:tgtEl>
                                          <p:spTgt spid="24584"/>
                                        </p:tgtEl>
                                      </p:cBhvr>
                                    </p:animEffect>
                                  </p:childTnLst>
                                </p:cTn>
                              </p:par>
                            </p:childTnLst>
                          </p:cTn>
                        </p:par>
                        <p:par>
                          <p:cTn id="20" fill="hold" nodeType="afterGroup">
                            <p:stCondLst>
                              <p:cond delay="3000"/>
                            </p:stCondLst>
                            <p:childTnLst>
                              <p:par>
                                <p:cTn id="21" presetID="9" presetClass="entr" presetSubtype="0" fill="hold" grpId="0" nodeType="afterEffect">
                                  <p:stCondLst>
                                    <p:cond delay="0"/>
                                  </p:stCondLst>
                                  <p:childTnLst>
                                    <p:set>
                                      <p:cBhvr>
                                        <p:cTn id="22" dur="1" fill="hold">
                                          <p:stCondLst>
                                            <p:cond delay="0"/>
                                          </p:stCondLst>
                                        </p:cTn>
                                        <p:tgtEl>
                                          <p:spTgt spid="24585"/>
                                        </p:tgtEl>
                                        <p:attrNameLst>
                                          <p:attrName>style.visibility</p:attrName>
                                        </p:attrNameLst>
                                      </p:cBhvr>
                                      <p:to>
                                        <p:strVal val="visible"/>
                                      </p:to>
                                    </p:set>
                                    <p:animEffect transition="in" filter="dissolve">
                                      <p:cBhvr>
                                        <p:cTn id="23" dur="500"/>
                                        <p:tgtEl>
                                          <p:spTgt spid="24585"/>
                                        </p:tgtEl>
                                      </p:cBhvr>
                                    </p:animEffect>
                                  </p:childTnLst>
                                </p:cTn>
                              </p:par>
                            </p:childTnLst>
                          </p:cTn>
                        </p:par>
                        <p:par>
                          <p:cTn id="24" fill="hold" nodeType="afterGroup">
                            <p:stCondLst>
                              <p:cond delay="3500"/>
                            </p:stCondLst>
                            <p:childTnLst>
                              <p:par>
                                <p:cTn id="25" presetID="9" presetClass="entr" presetSubtype="0" fill="hold" grpId="0" nodeType="afterEffect">
                                  <p:stCondLst>
                                    <p:cond delay="0"/>
                                  </p:stCondLst>
                                  <p:childTnLst>
                                    <p:set>
                                      <p:cBhvr>
                                        <p:cTn id="26" dur="1" fill="hold">
                                          <p:stCondLst>
                                            <p:cond delay="0"/>
                                          </p:stCondLst>
                                        </p:cTn>
                                        <p:tgtEl>
                                          <p:spTgt spid="24586"/>
                                        </p:tgtEl>
                                        <p:attrNameLst>
                                          <p:attrName>style.visibility</p:attrName>
                                        </p:attrNameLst>
                                      </p:cBhvr>
                                      <p:to>
                                        <p:strVal val="visible"/>
                                      </p:to>
                                    </p:set>
                                    <p:animEffect transition="in" filter="dissolve">
                                      <p:cBhvr>
                                        <p:cTn id="27" dur="500"/>
                                        <p:tgtEl>
                                          <p:spTgt spid="24586"/>
                                        </p:tgtEl>
                                      </p:cBhvr>
                                    </p:animEffect>
                                  </p:childTnLst>
                                </p:cTn>
                              </p:par>
                            </p:childTnLst>
                          </p:cTn>
                        </p:par>
                        <p:par>
                          <p:cTn id="28" fill="hold" nodeType="afterGroup">
                            <p:stCondLst>
                              <p:cond delay="4000"/>
                            </p:stCondLst>
                            <p:childTnLst>
                              <p:par>
                                <p:cTn id="29" presetID="9" presetClass="entr" presetSubtype="0" fill="hold" grpId="0" nodeType="afterEffect">
                                  <p:stCondLst>
                                    <p:cond delay="0"/>
                                  </p:stCondLst>
                                  <p:childTnLst>
                                    <p:set>
                                      <p:cBhvr>
                                        <p:cTn id="30" dur="1" fill="hold">
                                          <p:stCondLst>
                                            <p:cond delay="0"/>
                                          </p:stCondLst>
                                        </p:cTn>
                                        <p:tgtEl>
                                          <p:spTgt spid="24587"/>
                                        </p:tgtEl>
                                        <p:attrNameLst>
                                          <p:attrName>style.visibility</p:attrName>
                                        </p:attrNameLst>
                                      </p:cBhvr>
                                      <p:to>
                                        <p:strVal val="visible"/>
                                      </p:to>
                                    </p:set>
                                    <p:animEffect transition="in" filter="dissolve">
                                      <p:cBhvr>
                                        <p:cTn id="31" dur="500"/>
                                        <p:tgtEl>
                                          <p:spTgt spid="24587"/>
                                        </p:tgtEl>
                                      </p:cBhvr>
                                    </p:animEffect>
                                  </p:childTnLst>
                                </p:cTn>
                              </p:par>
                            </p:childTnLst>
                          </p:cTn>
                        </p:par>
                        <p:par>
                          <p:cTn id="32" fill="hold" nodeType="afterGroup">
                            <p:stCondLst>
                              <p:cond delay="4500"/>
                            </p:stCondLst>
                            <p:childTnLst>
                              <p:par>
                                <p:cTn id="33" presetID="9" presetClass="entr" presetSubtype="0" fill="hold" grpId="0" nodeType="afterEffect">
                                  <p:stCondLst>
                                    <p:cond delay="0"/>
                                  </p:stCondLst>
                                  <p:childTnLst>
                                    <p:set>
                                      <p:cBhvr>
                                        <p:cTn id="34" dur="1" fill="hold">
                                          <p:stCondLst>
                                            <p:cond delay="0"/>
                                          </p:stCondLst>
                                        </p:cTn>
                                        <p:tgtEl>
                                          <p:spTgt spid="24588"/>
                                        </p:tgtEl>
                                        <p:attrNameLst>
                                          <p:attrName>style.visibility</p:attrName>
                                        </p:attrNameLst>
                                      </p:cBhvr>
                                      <p:to>
                                        <p:strVal val="visible"/>
                                      </p:to>
                                    </p:set>
                                    <p:animEffect transition="in" filter="dissolve">
                                      <p:cBhvr>
                                        <p:cTn id="35" dur="500"/>
                                        <p:tgtEl>
                                          <p:spTgt spid="24588"/>
                                        </p:tgtEl>
                                      </p:cBhvr>
                                    </p:animEffect>
                                  </p:childTnLst>
                                </p:cTn>
                              </p:par>
                            </p:childTnLst>
                          </p:cTn>
                        </p:par>
                        <p:par>
                          <p:cTn id="36" fill="hold" nodeType="afterGroup">
                            <p:stCondLst>
                              <p:cond delay="5000"/>
                            </p:stCondLst>
                            <p:childTnLst>
                              <p:par>
                                <p:cTn id="37" presetID="9" presetClass="entr" presetSubtype="0" fill="hold" grpId="0" nodeType="afterEffect">
                                  <p:stCondLst>
                                    <p:cond delay="0"/>
                                  </p:stCondLst>
                                  <p:childTnLst>
                                    <p:set>
                                      <p:cBhvr>
                                        <p:cTn id="38" dur="1" fill="hold">
                                          <p:stCondLst>
                                            <p:cond delay="0"/>
                                          </p:stCondLst>
                                        </p:cTn>
                                        <p:tgtEl>
                                          <p:spTgt spid="24589"/>
                                        </p:tgtEl>
                                        <p:attrNameLst>
                                          <p:attrName>style.visibility</p:attrName>
                                        </p:attrNameLst>
                                      </p:cBhvr>
                                      <p:to>
                                        <p:strVal val="visible"/>
                                      </p:to>
                                    </p:set>
                                    <p:animEffect transition="in" filter="dissolve">
                                      <p:cBhvr>
                                        <p:cTn id="39" dur="500"/>
                                        <p:tgtEl>
                                          <p:spTgt spid="24589"/>
                                        </p:tgtEl>
                                      </p:cBhvr>
                                    </p:animEffect>
                                  </p:childTnLst>
                                </p:cTn>
                              </p:par>
                            </p:childTnLst>
                          </p:cTn>
                        </p:par>
                        <p:par>
                          <p:cTn id="40" fill="hold" nodeType="afterGroup">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24590"/>
                                        </p:tgtEl>
                                        <p:attrNameLst>
                                          <p:attrName>style.visibility</p:attrName>
                                        </p:attrNameLst>
                                      </p:cBhvr>
                                      <p:to>
                                        <p:strVal val="visible"/>
                                      </p:to>
                                    </p:set>
                                    <p:animEffect transition="in" filter="dissolve">
                                      <p:cBhvr>
                                        <p:cTn id="43" dur="500"/>
                                        <p:tgtEl>
                                          <p:spTgt spid="24590"/>
                                        </p:tgtEl>
                                      </p:cBhvr>
                                    </p:animEffect>
                                  </p:childTnLst>
                                </p:cTn>
                              </p:par>
                            </p:childTnLst>
                          </p:cTn>
                        </p:par>
                        <p:par>
                          <p:cTn id="44" fill="hold" nodeType="afterGroup">
                            <p:stCondLst>
                              <p:cond delay="6000"/>
                            </p:stCondLst>
                            <p:childTnLst>
                              <p:par>
                                <p:cTn id="45" presetID="9" presetClass="entr" presetSubtype="0" fill="hold" grpId="0" nodeType="afterEffect">
                                  <p:stCondLst>
                                    <p:cond delay="0"/>
                                  </p:stCondLst>
                                  <p:childTnLst>
                                    <p:set>
                                      <p:cBhvr>
                                        <p:cTn id="46" dur="1" fill="hold">
                                          <p:stCondLst>
                                            <p:cond delay="0"/>
                                          </p:stCondLst>
                                        </p:cTn>
                                        <p:tgtEl>
                                          <p:spTgt spid="24591"/>
                                        </p:tgtEl>
                                        <p:attrNameLst>
                                          <p:attrName>style.visibility</p:attrName>
                                        </p:attrNameLst>
                                      </p:cBhvr>
                                      <p:to>
                                        <p:strVal val="visible"/>
                                      </p:to>
                                    </p:set>
                                    <p:animEffect transition="in" filter="dissolve">
                                      <p:cBhvr>
                                        <p:cTn id="47" dur="500"/>
                                        <p:tgtEl>
                                          <p:spTgt spid="24591"/>
                                        </p:tgtEl>
                                      </p:cBhvr>
                                    </p:animEffect>
                                  </p:childTnLst>
                                </p:cTn>
                              </p:par>
                            </p:childTnLst>
                          </p:cTn>
                        </p:par>
                        <p:par>
                          <p:cTn id="48" fill="hold" nodeType="afterGroup">
                            <p:stCondLst>
                              <p:cond delay="6500"/>
                            </p:stCondLst>
                            <p:childTnLst>
                              <p:par>
                                <p:cTn id="49" presetID="9" presetClass="entr" presetSubtype="0" fill="hold" grpId="0" nodeType="afterEffect">
                                  <p:stCondLst>
                                    <p:cond delay="0"/>
                                  </p:stCondLst>
                                  <p:childTnLst>
                                    <p:set>
                                      <p:cBhvr>
                                        <p:cTn id="50" dur="1" fill="hold">
                                          <p:stCondLst>
                                            <p:cond delay="0"/>
                                          </p:stCondLst>
                                        </p:cTn>
                                        <p:tgtEl>
                                          <p:spTgt spid="24592"/>
                                        </p:tgtEl>
                                        <p:attrNameLst>
                                          <p:attrName>style.visibility</p:attrName>
                                        </p:attrNameLst>
                                      </p:cBhvr>
                                      <p:to>
                                        <p:strVal val="visible"/>
                                      </p:to>
                                    </p:set>
                                    <p:animEffect transition="in" filter="dissolve">
                                      <p:cBhvr>
                                        <p:cTn id="51" dur="500"/>
                                        <p:tgtEl>
                                          <p:spTgt spid="24592"/>
                                        </p:tgtEl>
                                      </p:cBhvr>
                                    </p:animEffect>
                                  </p:childTnLst>
                                </p:cTn>
                              </p:par>
                            </p:childTnLst>
                          </p:cTn>
                        </p:par>
                        <p:par>
                          <p:cTn id="52" fill="hold" nodeType="afterGroup">
                            <p:stCondLst>
                              <p:cond delay="7000"/>
                            </p:stCondLst>
                            <p:childTnLst>
                              <p:par>
                                <p:cTn id="53" presetID="9" presetClass="entr" presetSubtype="0" fill="hold" grpId="0" nodeType="afterEffect">
                                  <p:stCondLst>
                                    <p:cond delay="1000"/>
                                  </p:stCondLst>
                                  <p:childTnLst>
                                    <p:set>
                                      <p:cBhvr>
                                        <p:cTn id="54" dur="1" fill="hold">
                                          <p:stCondLst>
                                            <p:cond delay="0"/>
                                          </p:stCondLst>
                                        </p:cTn>
                                        <p:tgtEl>
                                          <p:spTgt spid="24595"/>
                                        </p:tgtEl>
                                        <p:attrNameLst>
                                          <p:attrName>style.visibility</p:attrName>
                                        </p:attrNameLst>
                                      </p:cBhvr>
                                      <p:to>
                                        <p:strVal val="visible"/>
                                      </p:to>
                                    </p:set>
                                    <p:animEffect transition="in" filter="dissolve">
                                      <p:cBhvr>
                                        <p:cTn id="55" dur="500"/>
                                        <p:tgtEl>
                                          <p:spTgt spid="24595"/>
                                        </p:tgtEl>
                                      </p:cBhvr>
                                    </p:animEffect>
                                  </p:childTnLst>
                                </p:cTn>
                              </p:par>
                            </p:childTnLst>
                          </p:cTn>
                        </p:par>
                        <p:par>
                          <p:cTn id="56" fill="hold" nodeType="afterGroup">
                            <p:stCondLst>
                              <p:cond delay="8500"/>
                            </p:stCondLst>
                            <p:childTnLst>
                              <p:par>
                                <p:cTn id="57" presetID="9" presetClass="entr" presetSubtype="0" fill="hold" nodeType="afterEffect">
                                  <p:stCondLst>
                                    <p:cond delay="1000"/>
                                  </p:stCondLst>
                                  <p:childTnLst>
                                    <p:set>
                                      <p:cBhvr>
                                        <p:cTn id="58" dur="1" fill="hold">
                                          <p:stCondLst>
                                            <p:cond delay="0"/>
                                          </p:stCondLst>
                                        </p:cTn>
                                        <p:tgtEl>
                                          <p:spTgt spid="24594"/>
                                        </p:tgtEl>
                                        <p:attrNameLst>
                                          <p:attrName>style.visibility</p:attrName>
                                        </p:attrNameLst>
                                      </p:cBhvr>
                                      <p:to>
                                        <p:strVal val="visible"/>
                                      </p:to>
                                    </p:set>
                                    <p:animEffect transition="in" filter="dissolve">
                                      <p:cBhvr>
                                        <p:cTn id="59" dur="1000"/>
                                        <p:tgtEl>
                                          <p:spTgt spid="24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2" grpId="0"/>
      <p:bldP spid="24583" grpId="0"/>
      <p:bldP spid="24584" grpId="0"/>
      <p:bldP spid="24585" grpId="0"/>
      <p:bldP spid="24586" grpId="0"/>
      <p:bldP spid="24587" grpId="0"/>
      <p:bldP spid="24588" grpId="0"/>
      <p:bldP spid="24589" grpId="0"/>
      <p:bldP spid="24590" grpId="0"/>
      <p:bldP spid="24591" grpId="0"/>
      <p:bldP spid="24592" grpId="0"/>
      <p:bldP spid="2459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p:cNvSpPr>
          <p:nvPr>
            <p:ph type="title"/>
          </p:nvPr>
        </p:nvSpPr>
        <p:spPr/>
        <p:txBody>
          <a:bodyPr>
            <a:normAutofit fontScale="90000"/>
          </a:bodyPr>
          <a:lstStyle/>
          <a:p>
            <a:r>
              <a:rPr lang="en-US" smtClean="0">
                <a:latin typeface="Arial" charset="0"/>
                <a:ea typeface="ＭＳ Ｐゴシック" pitchFamily="1" charset="-128"/>
                <a:cs typeface="Arial" charset="0"/>
              </a:rPr>
              <a:t>Evaluation Design Follows Program Theory</a:t>
            </a:r>
          </a:p>
        </p:txBody>
      </p:sp>
      <p:sp>
        <p:nvSpPr>
          <p:cNvPr id="161797" name="Notes"/>
          <p:cNvSpPr txBox="1">
            <a:spLocks noChangeArrowheads="1"/>
          </p:cNvSpPr>
          <p:nvPr>
            <p:custDataLst>
              <p:tags r:id="rId1"/>
            </p:custDataLst>
          </p:nvPr>
        </p:nvSpPr>
        <p:spPr bwMode="auto">
          <a:xfrm>
            <a:off x="525463" y="6921500"/>
            <a:ext cx="6350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190500" indent="-190500" eaLnBrk="0" hangingPunct="0">
              <a:defRPr sz="1600">
                <a:solidFill>
                  <a:schemeClr val="tx1"/>
                </a:solidFill>
                <a:latin typeface="Arial" charset="0"/>
              </a:defRPr>
            </a:lvl1pPr>
            <a:lvl2pPr marL="571500" indent="-190500" eaLnBrk="0" hangingPunct="0">
              <a:defRPr sz="1600">
                <a:solidFill>
                  <a:schemeClr val="tx1"/>
                </a:solidFill>
                <a:latin typeface="Arial" charset="0"/>
              </a:defRPr>
            </a:lvl2pPr>
            <a:lvl3pPr marL="952500" indent="-190500" eaLnBrk="0" hangingPunct="0">
              <a:defRPr sz="1600">
                <a:solidFill>
                  <a:schemeClr val="tx1"/>
                </a:solidFill>
                <a:latin typeface="Arial" charset="0"/>
              </a:defRPr>
            </a:lvl3pPr>
            <a:lvl4pPr marL="1333500" indent="-190500" eaLnBrk="0" hangingPunct="0">
              <a:defRPr sz="1600">
                <a:solidFill>
                  <a:schemeClr val="tx1"/>
                </a:solidFill>
                <a:latin typeface="Arial" charset="0"/>
              </a:defRPr>
            </a:lvl4pPr>
            <a:lvl5pPr marL="1714500" indent="-190500" eaLnBrk="0" hangingPunct="0">
              <a:defRPr sz="1600">
                <a:solidFill>
                  <a:schemeClr val="tx1"/>
                </a:solidFill>
                <a:latin typeface="Arial" charset="0"/>
              </a:defRPr>
            </a:lvl5pPr>
            <a:lvl6pPr marL="2171700" indent="-190500" eaLnBrk="0" fontAlgn="base" hangingPunct="0">
              <a:spcBef>
                <a:spcPct val="0"/>
              </a:spcBef>
              <a:spcAft>
                <a:spcPct val="0"/>
              </a:spcAft>
              <a:defRPr sz="1600">
                <a:solidFill>
                  <a:schemeClr val="tx1"/>
                </a:solidFill>
                <a:latin typeface="Arial" charset="0"/>
              </a:defRPr>
            </a:lvl6pPr>
            <a:lvl7pPr marL="2628900" indent="-190500" eaLnBrk="0" fontAlgn="base" hangingPunct="0">
              <a:spcBef>
                <a:spcPct val="0"/>
              </a:spcBef>
              <a:spcAft>
                <a:spcPct val="0"/>
              </a:spcAft>
              <a:defRPr sz="1600">
                <a:solidFill>
                  <a:schemeClr val="tx1"/>
                </a:solidFill>
                <a:latin typeface="Arial" charset="0"/>
              </a:defRPr>
            </a:lvl7pPr>
            <a:lvl8pPr marL="3086100" indent="-190500" eaLnBrk="0" fontAlgn="base" hangingPunct="0">
              <a:spcBef>
                <a:spcPct val="0"/>
              </a:spcBef>
              <a:spcAft>
                <a:spcPct val="0"/>
              </a:spcAft>
              <a:defRPr sz="1600">
                <a:solidFill>
                  <a:schemeClr val="tx1"/>
                </a:solidFill>
                <a:latin typeface="Arial" charset="0"/>
              </a:defRPr>
            </a:lvl8pPr>
            <a:lvl9pPr marL="3543300" indent="-190500" eaLnBrk="0" fontAlgn="base" hangingPunct="0">
              <a:spcBef>
                <a:spcPct val="0"/>
              </a:spcBef>
              <a:spcAft>
                <a:spcPct val="0"/>
              </a:spcAft>
              <a:defRPr sz="1600">
                <a:solidFill>
                  <a:schemeClr val="tx1"/>
                </a:solidFill>
                <a:latin typeface="Arial" charset="0"/>
              </a:defRPr>
            </a:lvl9pPr>
          </a:lstStyle>
          <a:p>
            <a:pPr defTabSz="914400" fontAlgn="t"/>
            <a:endParaRPr lang="en-US" sz="1000"/>
          </a:p>
        </p:txBody>
      </p:sp>
      <p:sp>
        <p:nvSpPr>
          <p:cNvPr id="161805" name="KMA1D1FEAF"/>
          <p:cNvSpPr>
            <a:spLocks noChangeArrowheads="1"/>
          </p:cNvSpPr>
          <p:nvPr>
            <p:custDataLst>
              <p:tags r:id="rId2"/>
            </p:custDataLst>
          </p:nvPr>
        </p:nvSpPr>
        <p:spPr bwMode="auto">
          <a:xfrm>
            <a:off x="2828925" y="3560763"/>
            <a:ext cx="189865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46038" rIns="45720" bIns="46038"/>
          <a:lstStyle/>
          <a:p>
            <a:pPr marL="342900" indent="-342900">
              <a:spcBef>
                <a:spcPct val="20000"/>
              </a:spcBef>
              <a:buClr>
                <a:schemeClr val="tx2"/>
              </a:buClr>
              <a:buFont typeface="Wingdings" pitchFamily="2" charset="2"/>
              <a:buChar char="§"/>
            </a:pPr>
            <a:endParaRPr lang="en-US" sz="3600" b="1">
              <a:ea typeface="ＭＳ Ｐゴシック" pitchFamily="1" charset="-128"/>
              <a:cs typeface="Arial" charset="0"/>
            </a:endParaRPr>
          </a:p>
        </p:txBody>
      </p:sp>
      <p:sp>
        <p:nvSpPr>
          <p:cNvPr id="161806" name="KMA1D1FEAF"/>
          <p:cNvSpPr>
            <a:spLocks noChangeArrowheads="1"/>
          </p:cNvSpPr>
          <p:nvPr>
            <p:custDataLst>
              <p:tags r:id="rId3"/>
            </p:custDataLst>
          </p:nvPr>
        </p:nvSpPr>
        <p:spPr bwMode="auto">
          <a:xfrm>
            <a:off x="5229225" y="3560763"/>
            <a:ext cx="189865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46038" rIns="45720" bIns="46038"/>
          <a:lstStyle/>
          <a:p>
            <a:pPr marL="342900" indent="-342900">
              <a:spcBef>
                <a:spcPct val="20000"/>
              </a:spcBef>
              <a:buClr>
                <a:schemeClr val="tx2"/>
              </a:buClr>
              <a:buFont typeface="Wingdings" pitchFamily="2" charset="2"/>
              <a:buChar char="§"/>
            </a:pPr>
            <a:endParaRPr lang="en-US" sz="3600" b="1">
              <a:ea typeface="ＭＳ Ｐゴシック" pitchFamily="1" charset="-128"/>
              <a:cs typeface="Arial" charset="0"/>
            </a:endParaRPr>
          </a:p>
        </p:txBody>
      </p:sp>
      <p:sp>
        <p:nvSpPr>
          <p:cNvPr id="161807" name="KMA1D1FEAF"/>
          <p:cNvSpPr>
            <a:spLocks noChangeArrowheads="1"/>
          </p:cNvSpPr>
          <p:nvPr>
            <p:custDataLst>
              <p:tags r:id="rId4"/>
            </p:custDataLst>
          </p:nvPr>
        </p:nvSpPr>
        <p:spPr bwMode="auto">
          <a:xfrm>
            <a:off x="7705725" y="3560763"/>
            <a:ext cx="189865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5720" tIns="46038" rIns="45720" bIns="46038"/>
          <a:lstStyle/>
          <a:p>
            <a:pPr marL="342900" indent="-342900">
              <a:spcBef>
                <a:spcPct val="20000"/>
              </a:spcBef>
              <a:buClr>
                <a:schemeClr val="tx2"/>
              </a:buClr>
              <a:buFont typeface="Wingdings" pitchFamily="2" charset="2"/>
              <a:buChar char="§"/>
            </a:pPr>
            <a:endParaRPr lang="en-US" sz="3600" b="1">
              <a:ea typeface="ＭＳ Ｐゴシック" pitchFamily="1" charset="-128"/>
              <a:cs typeface="Arial" charset="0"/>
            </a:endParaRPr>
          </a:p>
        </p:txBody>
      </p:sp>
      <p:sp>
        <p:nvSpPr>
          <p:cNvPr id="161798" name="Rectangle 6"/>
          <p:cNvSpPr>
            <a:spLocks noChangeArrowheads="1"/>
          </p:cNvSpPr>
          <p:nvPr/>
        </p:nvSpPr>
        <p:spPr bwMode="auto">
          <a:xfrm>
            <a:off x="457200" y="2068580"/>
            <a:ext cx="1621766" cy="1104964"/>
          </a:xfrm>
          <a:prstGeom prst="rect">
            <a:avLst/>
          </a:prstGeom>
          <a:gradFill rotWithShape="1">
            <a:gsLst>
              <a:gs pos="0">
                <a:srgbClr val="99CC00"/>
              </a:gs>
              <a:gs pos="100000">
                <a:srgbClr val="99CC00">
                  <a:gamma/>
                  <a:tint val="73725"/>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lIns="101882" tIns="50941" rIns="101882" bIns="50941" anchor="ctr"/>
          <a:lstStyle/>
          <a:p>
            <a:pPr algn="ctr" defTabSz="1019175" eaLnBrk="0" hangingPunct="0"/>
            <a:r>
              <a:rPr lang="en-US" sz="1800" b="1">
                <a:solidFill>
                  <a:srgbClr val="000000"/>
                </a:solidFill>
              </a:rPr>
              <a:t>Situation</a:t>
            </a:r>
          </a:p>
        </p:txBody>
      </p:sp>
      <p:sp>
        <p:nvSpPr>
          <p:cNvPr id="161799" name="AutoShape 7"/>
          <p:cNvSpPr>
            <a:spLocks noChangeArrowheads="1"/>
          </p:cNvSpPr>
          <p:nvPr/>
        </p:nvSpPr>
        <p:spPr bwMode="auto">
          <a:xfrm rot="5400000">
            <a:off x="1742145" y="2430315"/>
            <a:ext cx="1104964" cy="362309"/>
          </a:xfrm>
          <a:prstGeom prst="triangle">
            <a:avLst>
              <a:gd name="adj" fmla="val 50000"/>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rot="10800000" vert="eaVert" wrap="none" lIns="101882" tIns="50941" rIns="101882" bIns="50941" anchor="ctr"/>
          <a:lstStyle/>
          <a:p>
            <a:pPr algn="ctr" defTabSz="1019175" eaLnBrk="0" hangingPunct="0"/>
            <a:endParaRPr lang="en-US" sz="1800" b="1">
              <a:solidFill>
                <a:srgbClr val="000000"/>
              </a:solidFill>
            </a:endParaRPr>
          </a:p>
        </p:txBody>
      </p:sp>
      <p:sp>
        <p:nvSpPr>
          <p:cNvPr id="161800" name="Rectangle 8"/>
          <p:cNvSpPr>
            <a:spLocks noChangeArrowheads="1"/>
          </p:cNvSpPr>
          <p:nvPr/>
        </p:nvSpPr>
        <p:spPr bwMode="auto">
          <a:xfrm>
            <a:off x="2527540" y="2068580"/>
            <a:ext cx="1621766" cy="1104964"/>
          </a:xfrm>
          <a:prstGeom prst="rect">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lIns="101882" tIns="50941" rIns="101882" bIns="50941" anchor="ctr"/>
          <a:lstStyle/>
          <a:p>
            <a:pPr algn="ctr" defTabSz="1019175" eaLnBrk="0" hangingPunct="0"/>
            <a:r>
              <a:rPr lang="en-US" sz="1800" b="1">
                <a:solidFill>
                  <a:srgbClr val="000000"/>
                </a:solidFill>
              </a:rPr>
              <a:t>Interventions</a:t>
            </a:r>
          </a:p>
        </p:txBody>
      </p:sp>
      <p:sp>
        <p:nvSpPr>
          <p:cNvPr id="161801" name="AutoShape 9"/>
          <p:cNvSpPr>
            <a:spLocks noChangeArrowheads="1"/>
          </p:cNvSpPr>
          <p:nvPr/>
        </p:nvSpPr>
        <p:spPr bwMode="auto">
          <a:xfrm rot="5400000">
            <a:off x="3812484" y="2439907"/>
            <a:ext cx="1104964" cy="362309"/>
          </a:xfrm>
          <a:prstGeom prst="triangle">
            <a:avLst>
              <a:gd name="adj" fmla="val 50000"/>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rot="10800000" vert="eaVert" wrap="none" lIns="101882" tIns="50941" rIns="101882" bIns="50941" anchor="ctr"/>
          <a:lstStyle/>
          <a:p>
            <a:pPr algn="ctr" defTabSz="1019175" eaLnBrk="0" hangingPunct="0"/>
            <a:endParaRPr lang="en-US" sz="1800" b="1">
              <a:solidFill>
                <a:srgbClr val="000000"/>
              </a:solidFill>
            </a:endParaRPr>
          </a:p>
        </p:txBody>
      </p:sp>
      <p:sp>
        <p:nvSpPr>
          <p:cNvPr id="161802" name="Rectangle 10"/>
          <p:cNvSpPr>
            <a:spLocks noChangeArrowheads="1"/>
          </p:cNvSpPr>
          <p:nvPr/>
        </p:nvSpPr>
        <p:spPr bwMode="auto">
          <a:xfrm>
            <a:off x="4597879" y="2068580"/>
            <a:ext cx="1621766" cy="1104964"/>
          </a:xfrm>
          <a:prstGeom prst="rect">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lIns="101882" tIns="50941" rIns="101882" bIns="50941" anchor="ctr"/>
          <a:lstStyle/>
          <a:p>
            <a:pPr algn="ctr" defTabSz="1019175" eaLnBrk="0" hangingPunct="0"/>
            <a:r>
              <a:rPr lang="en-US" sz="1800" b="1">
                <a:solidFill>
                  <a:srgbClr val="000000"/>
                </a:solidFill>
              </a:rPr>
              <a:t>Outcomes</a:t>
            </a:r>
          </a:p>
        </p:txBody>
      </p:sp>
      <p:sp>
        <p:nvSpPr>
          <p:cNvPr id="161803" name="AutoShape 11"/>
          <p:cNvSpPr>
            <a:spLocks noChangeArrowheads="1"/>
          </p:cNvSpPr>
          <p:nvPr/>
        </p:nvSpPr>
        <p:spPr bwMode="auto">
          <a:xfrm rot="5400000">
            <a:off x="5882824" y="2439907"/>
            <a:ext cx="1104964" cy="362309"/>
          </a:xfrm>
          <a:prstGeom prst="triangle">
            <a:avLst>
              <a:gd name="adj" fmla="val 50000"/>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rot="10800000" vert="eaVert" wrap="none" lIns="101882" tIns="50941" rIns="101882" bIns="50941" anchor="ctr"/>
          <a:lstStyle/>
          <a:p>
            <a:pPr algn="ctr" defTabSz="1019175" eaLnBrk="0" hangingPunct="0"/>
            <a:endParaRPr lang="en-US" sz="1800" b="1">
              <a:solidFill>
                <a:srgbClr val="000000"/>
              </a:solidFill>
            </a:endParaRPr>
          </a:p>
        </p:txBody>
      </p:sp>
      <p:sp>
        <p:nvSpPr>
          <p:cNvPr id="161808" name="Rectangle 16"/>
          <p:cNvSpPr>
            <a:spLocks noChangeArrowheads="1"/>
          </p:cNvSpPr>
          <p:nvPr/>
        </p:nvSpPr>
        <p:spPr bwMode="auto">
          <a:xfrm>
            <a:off x="6668219" y="2080090"/>
            <a:ext cx="1621766" cy="1104964"/>
          </a:xfrm>
          <a:prstGeom prst="rect">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wrap="none" lIns="101882" tIns="50941" rIns="101882" bIns="50941" anchor="ctr"/>
          <a:lstStyle/>
          <a:p>
            <a:pPr algn="ctr" defTabSz="1019175" eaLnBrk="0" hangingPunct="0"/>
            <a:r>
              <a:rPr lang="en-US" sz="1800" b="1">
                <a:solidFill>
                  <a:srgbClr val="000000"/>
                </a:solidFill>
              </a:rPr>
              <a:t>Impact</a:t>
            </a:r>
          </a:p>
        </p:txBody>
      </p:sp>
      <p:sp>
        <p:nvSpPr>
          <p:cNvPr id="161809" name="AutoShape 17"/>
          <p:cNvSpPr>
            <a:spLocks noChangeArrowheads="1"/>
          </p:cNvSpPr>
          <p:nvPr/>
        </p:nvSpPr>
        <p:spPr bwMode="auto">
          <a:xfrm rot="5400000">
            <a:off x="7953164" y="2466764"/>
            <a:ext cx="1104964" cy="362309"/>
          </a:xfrm>
          <a:prstGeom prst="triangle">
            <a:avLst>
              <a:gd name="adj" fmla="val 50000"/>
            </a:avLst>
          </a:prstGeom>
          <a:gradFill rotWithShape="1">
            <a:gsLst>
              <a:gs pos="0">
                <a:srgbClr val="99CC00"/>
              </a:gs>
              <a:gs pos="100000">
                <a:srgbClr val="99CC00">
                  <a:gamma/>
                  <a:tint val="63922"/>
                  <a:invGamma/>
                </a:srgbClr>
              </a:gs>
            </a:gsLst>
            <a:lin ang="0" scaled="1"/>
          </a:gra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Lst>
        </p:spPr>
        <p:txBody>
          <a:bodyPr rot="10800000" vert="eaVert" wrap="none" lIns="101882" tIns="50941" rIns="101882" bIns="50941" anchor="ctr"/>
          <a:lstStyle/>
          <a:p>
            <a:pPr algn="ctr" defTabSz="1019175" eaLnBrk="0" hangingPunct="0"/>
            <a:endParaRPr lang="en-US" sz="1800" b="1">
              <a:solidFill>
                <a:srgbClr val="000000"/>
              </a:solidFill>
            </a:endParaRPr>
          </a:p>
        </p:txBody>
      </p:sp>
      <p:sp>
        <p:nvSpPr>
          <p:cNvPr id="161812" name="Text Box 20"/>
          <p:cNvSpPr txBox="1">
            <a:spLocks noChangeArrowheads="1"/>
          </p:cNvSpPr>
          <p:nvPr/>
        </p:nvSpPr>
        <p:spPr bwMode="auto">
          <a:xfrm>
            <a:off x="381000" y="1447800"/>
            <a:ext cx="5975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eaLnBrk="0" hangingPunct="0">
              <a:defRPr sz="1600">
                <a:solidFill>
                  <a:schemeClr val="tx1"/>
                </a:solidFill>
                <a:latin typeface="Arial" charset="0"/>
              </a:defRPr>
            </a:lvl2pPr>
            <a:lvl3pPr eaLnBrk="0" hangingPunct="0">
              <a:defRPr sz="1600">
                <a:solidFill>
                  <a:schemeClr val="tx1"/>
                </a:solidFill>
                <a:latin typeface="Arial" charset="0"/>
              </a:defRPr>
            </a:lvl3pPr>
            <a:lvl4pPr eaLnBrk="0" hangingPunct="0">
              <a:defRPr sz="1600">
                <a:solidFill>
                  <a:schemeClr val="tx1"/>
                </a:solidFill>
                <a:latin typeface="Arial" charset="0"/>
              </a:defRPr>
            </a:lvl4pPr>
            <a:lvl5pPr eaLnBrk="0" hangingPunct="0">
              <a:defRPr sz="1600">
                <a:solidFill>
                  <a:schemeClr val="tx1"/>
                </a:solidFill>
                <a:latin typeface="Arial" charset="0"/>
              </a:defRPr>
            </a:lvl5pPr>
            <a:lvl6pPr eaLnBrk="0" fontAlgn="base" hangingPunct="0">
              <a:spcBef>
                <a:spcPct val="0"/>
              </a:spcBef>
              <a:spcAft>
                <a:spcPct val="0"/>
              </a:spcAft>
              <a:defRPr sz="1600">
                <a:solidFill>
                  <a:schemeClr val="tx1"/>
                </a:solidFill>
                <a:latin typeface="Arial" charset="0"/>
              </a:defRPr>
            </a:lvl6pPr>
            <a:lvl7pPr eaLnBrk="0" fontAlgn="base" hangingPunct="0">
              <a:spcBef>
                <a:spcPct val="0"/>
              </a:spcBef>
              <a:spcAft>
                <a:spcPct val="0"/>
              </a:spcAft>
              <a:defRPr sz="1600">
                <a:solidFill>
                  <a:schemeClr val="tx1"/>
                </a:solidFill>
                <a:latin typeface="Arial" charset="0"/>
              </a:defRPr>
            </a:lvl7pPr>
            <a:lvl8pPr eaLnBrk="0" fontAlgn="base" hangingPunct="0">
              <a:spcBef>
                <a:spcPct val="0"/>
              </a:spcBef>
              <a:spcAft>
                <a:spcPct val="0"/>
              </a:spcAft>
              <a:defRPr sz="1600">
                <a:solidFill>
                  <a:schemeClr val="tx1"/>
                </a:solidFill>
                <a:latin typeface="Arial" charset="0"/>
              </a:defRPr>
            </a:lvl8pPr>
            <a:lvl9pPr eaLnBrk="0" fontAlgn="base" hangingPunct="0">
              <a:spcBef>
                <a:spcPct val="0"/>
              </a:spcBef>
              <a:spcAft>
                <a:spcPct val="0"/>
              </a:spcAft>
              <a:defRPr sz="1600">
                <a:solidFill>
                  <a:schemeClr val="tx1"/>
                </a:solidFill>
                <a:latin typeface="Arial" charset="0"/>
              </a:defRPr>
            </a:lvl9pPr>
          </a:lstStyle>
          <a:p>
            <a:pPr defTabSz="914400" eaLnBrk="1" hangingPunct="1">
              <a:spcBef>
                <a:spcPct val="50000"/>
              </a:spcBef>
            </a:pPr>
            <a:r>
              <a:rPr lang="en-US" sz="2400" dirty="0">
                <a:solidFill>
                  <a:schemeClr val="bg1"/>
                </a:solidFill>
              </a:rPr>
              <a:t>Program Theory</a:t>
            </a:r>
          </a:p>
        </p:txBody>
      </p:sp>
      <p:sp>
        <p:nvSpPr>
          <p:cNvPr id="20" name="Rectangle 19"/>
          <p:cNvSpPr/>
          <p:nvPr/>
        </p:nvSpPr>
        <p:spPr>
          <a:xfrm>
            <a:off x="296335" y="3534603"/>
            <a:ext cx="6858000" cy="2000548"/>
          </a:xfrm>
          <a:prstGeom prst="rect">
            <a:avLst/>
          </a:prstGeom>
        </p:spPr>
        <p:txBody>
          <a:bodyPr wrap="square">
            <a:spAutoFit/>
          </a:bodyPr>
          <a:lstStyle/>
          <a:p>
            <a:pPr marL="429768" lvl="1" indent="-274320" defTabSz="457200">
              <a:spcBef>
                <a:spcPts val="24"/>
              </a:spcBef>
              <a:buClr>
                <a:srgbClr val="8CC646"/>
              </a:buClr>
            </a:pPr>
            <a:r>
              <a:rPr lang="en-US" sz="2400" dirty="0" smtClean="0">
                <a:solidFill>
                  <a:srgbClr val="2AA9E0"/>
                </a:solidFill>
              </a:rPr>
              <a:t>Evaluation Questions</a:t>
            </a:r>
          </a:p>
          <a:p>
            <a:pPr marL="429768" lvl="1" indent="-274320" defTabSz="457200">
              <a:spcBef>
                <a:spcPts val="24"/>
              </a:spcBef>
              <a:buClr>
                <a:srgbClr val="8CC646"/>
              </a:buClr>
              <a:buFont typeface="Wingdings" charset="2"/>
              <a:buChar char="§"/>
            </a:pPr>
            <a:r>
              <a:rPr lang="en-US" sz="2000" dirty="0" smtClean="0">
                <a:solidFill>
                  <a:srgbClr val="262262"/>
                </a:solidFill>
              </a:rPr>
              <a:t>What is the market situation? Has it changed?</a:t>
            </a:r>
          </a:p>
          <a:p>
            <a:pPr marL="429768" lvl="1" indent="-274320" defTabSz="457200">
              <a:spcBef>
                <a:spcPts val="24"/>
              </a:spcBef>
              <a:buClr>
                <a:srgbClr val="8CC646"/>
              </a:buClr>
              <a:buFont typeface="Wingdings" charset="2"/>
              <a:buChar char="§"/>
            </a:pPr>
            <a:r>
              <a:rPr lang="en-US" sz="2000" dirty="0" smtClean="0">
                <a:solidFill>
                  <a:srgbClr val="262262"/>
                </a:solidFill>
              </a:rPr>
              <a:t>What is market progress (per agreed upon indicators)?</a:t>
            </a:r>
          </a:p>
          <a:p>
            <a:pPr marL="429768" lvl="1" indent="-274320" defTabSz="457200">
              <a:spcBef>
                <a:spcPts val="24"/>
              </a:spcBef>
              <a:buClr>
                <a:srgbClr val="8CC646"/>
              </a:buClr>
              <a:buFont typeface="Wingdings" charset="2"/>
              <a:buChar char="§"/>
            </a:pPr>
            <a:r>
              <a:rPr lang="en-US" sz="2000" dirty="0" smtClean="0">
                <a:solidFill>
                  <a:srgbClr val="262262"/>
                </a:solidFill>
              </a:rPr>
              <a:t>If progress lags expectations, why?</a:t>
            </a:r>
          </a:p>
          <a:p>
            <a:pPr marL="429768" lvl="1" indent="-274320" defTabSz="457200">
              <a:spcBef>
                <a:spcPts val="24"/>
              </a:spcBef>
              <a:buClr>
                <a:srgbClr val="8CC646"/>
              </a:buClr>
              <a:buFont typeface="Wingdings" charset="2"/>
              <a:buChar char="§"/>
            </a:pPr>
            <a:r>
              <a:rPr lang="en-US" sz="2000" dirty="0" smtClean="0">
                <a:solidFill>
                  <a:srgbClr val="262262"/>
                </a:solidFill>
              </a:rPr>
              <a:t>Is the theory valid?</a:t>
            </a:r>
          </a:p>
          <a:p>
            <a:pPr marL="429768" lvl="1" indent="-274320" defTabSz="457200">
              <a:spcBef>
                <a:spcPts val="24"/>
              </a:spcBef>
              <a:buClr>
                <a:srgbClr val="8CC646"/>
              </a:buClr>
              <a:buFont typeface="Wingdings" charset="2"/>
              <a:buChar char="§"/>
            </a:pPr>
            <a:r>
              <a:rPr lang="en-US" sz="2000" dirty="0" smtClean="0">
                <a:solidFill>
                  <a:srgbClr val="262262"/>
                </a:solidFill>
              </a:rPr>
              <a:t>If not, why not?  (Insights for how to adapt)</a:t>
            </a:r>
          </a:p>
        </p:txBody>
      </p:sp>
    </p:spTree>
    <p:extLst>
      <p:ext uri="{BB962C8B-B14F-4D97-AF65-F5344CB8AC3E}">
        <p14:creationId xmlns:p14="http://schemas.microsoft.com/office/powerpoint/2010/main" val="3442826705"/>
      </p:ext>
    </p:extLst>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67133" y="6239934"/>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3775" name="Group 111"/>
          <p:cNvGraphicFramePr>
            <a:graphicFrameLocks noGrp="1"/>
          </p:cNvGraphicFramePr>
          <p:nvPr>
            <p:ph idx="1"/>
          </p:nvPr>
        </p:nvGraphicFramePr>
        <p:xfrm>
          <a:off x="457200" y="1473200"/>
          <a:ext cx="8229600" cy="4938967"/>
        </p:xfrm>
        <a:graphic>
          <a:graphicData uri="http://schemas.openxmlformats.org/drawingml/2006/table">
            <a:tbl>
              <a:tblPr/>
              <a:tblGrid>
                <a:gridCol w="2209800"/>
                <a:gridCol w="2514600"/>
                <a:gridCol w="3505200"/>
              </a:tblGrid>
              <a:tr h="533400">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pitchFamily="1" charset="-128"/>
                          <a:cs typeface="Arial" charset="0"/>
                        </a:rPr>
                        <a:t>Audience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pitchFamily="1" charset="-128"/>
                          <a:cs typeface="Arial" charset="0"/>
                        </a:rPr>
                        <a:t>Decisions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pitchFamily="1" charset="-128"/>
                          <a:cs typeface="Arial" charset="0"/>
                        </a:rPr>
                        <a:t>Information Needs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pitchFamily="1" charset="-128"/>
                          <a:cs typeface="Arial" charset="0"/>
                        </a:rPr>
                        <a:t>Planning &amp; Implementation Staff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Allocation of Funding</a:t>
                      </a:r>
                    </a:p>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Initiative Strategy &amp; Tactics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Validation of aMW potential</a:t>
                      </a:r>
                    </a:p>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Ongoing market characterization</a:t>
                      </a:r>
                    </a:p>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Market progress (per indicators)</a:t>
                      </a:r>
                    </a:p>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Validation of program theory</a:t>
                      </a:r>
                    </a:p>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Recommendations based on empirical data and insights</a:t>
                      </a:r>
                    </a:p>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Validation of CE assumptions</a:t>
                      </a:r>
                    </a:p>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Target audience &amp; customer research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pitchFamily="1" charset="-128"/>
                          <a:cs typeface="Arial" charset="0"/>
                        </a:rPr>
                        <a:t>Management/ Board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Annual Budget Approval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MT progress metrics</a:t>
                      </a:r>
                    </a:p>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Validation of savings</a:t>
                      </a:r>
                    </a:p>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Validation of cost-effectiveness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6463">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pitchFamily="1" charset="-128"/>
                          <a:cs typeface="Arial" charset="0"/>
                        </a:rPr>
                        <a:t>Funders/Partners</a:t>
                      </a:r>
                    </a:p>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pitchFamily="1" charset="-128"/>
                          <a:cs typeface="Arial" charset="0"/>
                        </a:rPr>
                        <a:t>Customers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Fund NEEA?</a:t>
                      </a:r>
                    </a:p>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Partner on an Initiative?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Validation of MT and savings</a:t>
                      </a:r>
                    </a:p>
                    <a:p>
                      <a:pPr marL="234950" marR="0" lvl="0" indent="-23495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600" b="0" i="0" u="none" strike="noStrike" cap="none" normalizeH="0" baseline="0" smtClean="0">
                          <a:ln>
                            <a:noFill/>
                          </a:ln>
                          <a:solidFill>
                            <a:schemeClr val="tx1"/>
                          </a:solidFill>
                          <a:effectLst/>
                          <a:latin typeface="Arial" charset="0"/>
                          <a:ea typeface="ＭＳ Ｐゴシック" pitchFamily="1" charset="-128"/>
                          <a:cs typeface="Arial" charset="0"/>
                        </a:rPr>
                        <a:t>Market information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itle 4"/>
          <p:cNvSpPr>
            <a:spLocks noGrp="1"/>
          </p:cNvSpPr>
          <p:nvPr>
            <p:ph type="title"/>
          </p:nvPr>
        </p:nvSpPr>
        <p:spPr>
          <a:xfrm>
            <a:off x="474132" y="0"/>
            <a:ext cx="8212667" cy="812800"/>
          </a:xfrm>
        </p:spPr>
        <p:txBody>
          <a:bodyPr/>
          <a:lstStyle/>
          <a:p>
            <a:r>
              <a:rPr lang="en-US" dirty="0" smtClean="0"/>
              <a:t>Evaluation Goal</a:t>
            </a:r>
            <a:endParaRPr lang="en-US" dirty="0"/>
          </a:p>
        </p:txBody>
      </p:sp>
      <p:sp>
        <p:nvSpPr>
          <p:cNvPr id="6" name="Rectangle 2"/>
          <p:cNvSpPr txBox="1">
            <a:spLocks/>
          </p:cNvSpPr>
          <p:nvPr/>
        </p:nvSpPr>
        <p:spPr>
          <a:xfrm>
            <a:off x="287867" y="681567"/>
            <a:ext cx="8856133" cy="838200"/>
          </a:xfrm>
          <a:prstGeom prst="rect">
            <a:avLst/>
          </a:prstGeom>
        </p:spPr>
        <p:txBody>
          <a:bodyPr vert="horz" wrap="square" lIns="91440" tIns="45720" rIns="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smtClean="0">
                <a:ln>
                  <a:noFill/>
                </a:ln>
                <a:solidFill>
                  <a:schemeClr val="tx1"/>
                </a:solidFill>
                <a:effectLst/>
                <a:uLnTx/>
                <a:uFillTx/>
                <a:latin typeface="Arial" charset="0"/>
                <a:ea typeface="ＭＳ Ｐゴシック" pitchFamily="1" charset="-128"/>
                <a:cs typeface="Arial" charset="0"/>
              </a:rPr>
              <a:t>Provide unbiased, independent, empirically-based information to decision makers</a:t>
            </a:r>
          </a:p>
        </p:txBody>
      </p:sp>
    </p:spTree>
    <p:extLst>
      <p:ext uri="{BB962C8B-B14F-4D97-AF65-F5344CB8AC3E}">
        <p14:creationId xmlns:p14="http://schemas.microsoft.com/office/powerpoint/2010/main" val="772607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67133" y="5985934"/>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797" name="Rectangle 101"/>
          <p:cNvSpPr>
            <a:spLocks noGrp="1"/>
          </p:cNvSpPr>
          <p:nvPr>
            <p:ph type="title"/>
          </p:nvPr>
        </p:nvSpPr>
        <p:spPr>
          <a:xfrm>
            <a:off x="465666" y="0"/>
            <a:ext cx="8221133" cy="753533"/>
          </a:xfrm>
        </p:spPr>
        <p:txBody>
          <a:bodyPr/>
          <a:lstStyle/>
          <a:p>
            <a:r>
              <a:rPr lang="en-US" dirty="0" smtClean="0">
                <a:latin typeface="Arial" charset="0"/>
                <a:ea typeface="ＭＳ Ｐゴシック" pitchFamily="1" charset="-128"/>
                <a:cs typeface="Arial" charset="0"/>
              </a:rPr>
              <a:t>Three Phases of Initiatives</a:t>
            </a:r>
          </a:p>
        </p:txBody>
      </p:sp>
      <p:graphicFrame>
        <p:nvGraphicFramePr>
          <p:cNvPr id="285799" name="Group 103"/>
          <p:cNvGraphicFramePr>
            <a:graphicFrameLocks noGrp="1"/>
          </p:cNvGraphicFramePr>
          <p:nvPr>
            <p:ph idx="1"/>
          </p:nvPr>
        </p:nvGraphicFramePr>
        <p:xfrm>
          <a:off x="457200" y="1295400"/>
          <a:ext cx="8229600" cy="4817745"/>
        </p:xfrm>
        <a:graphic>
          <a:graphicData uri="http://schemas.openxmlformats.org/drawingml/2006/table">
            <a:tbl>
              <a:tblPr/>
              <a:tblGrid>
                <a:gridCol w="2743200"/>
                <a:gridCol w="2743200"/>
                <a:gridCol w="2743200"/>
              </a:tblGrid>
              <a:tr h="904875">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2"/>
                          </a:solidFill>
                          <a:effectLst/>
                          <a:latin typeface="+mj-lt"/>
                          <a:ea typeface="ＭＳ Ｐゴシック" pitchFamily="1" charset="-128"/>
                          <a:cs typeface="Times New Roman" pitchFamily="18" charset="0"/>
                        </a:rPr>
                        <a:t>New Product</a:t>
                      </a:r>
                    </a:p>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2"/>
                          </a:solidFill>
                          <a:effectLst/>
                          <a:latin typeface="+mj-lt"/>
                          <a:ea typeface="ＭＳ Ｐゴシック" pitchFamily="1" charset="-128"/>
                          <a:cs typeface="Times New Roman" pitchFamily="18" charset="0"/>
                        </a:rPr>
                        <a:t>Development</a:t>
                      </a:r>
                      <a:endParaRPr kumimoji="0" lang="en-US" sz="2100" b="0" i="0" u="none" strike="noStrike" cap="none" normalizeH="0" baseline="0" dirty="0" smtClean="0">
                        <a:ln>
                          <a:noFill/>
                        </a:ln>
                        <a:solidFill>
                          <a:schemeClr val="bg2"/>
                        </a:solidFill>
                        <a:effectLst/>
                        <a:latin typeface="+mj-lt"/>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2"/>
                          </a:solidFill>
                          <a:effectLst/>
                          <a:latin typeface="+mj-lt"/>
                          <a:ea typeface="ＭＳ Ｐゴシック" pitchFamily="1" charset="-128"/>
                          <a:cs typeface="Times New Roman" pitchFamily="18" charset="0"/>
                        </a:rPr>
                        <a:t>Product Standardization</a:t>
                      </a:r>
                      <a:endParaRPr kumimoji="0" lang="en-US" sz="2100" b="0" i="0" u="none" strike="noStrike" cap="none" normalizeH="0" baseline="0" dirty="0" smtClean="0">
                        <a:ln>
                          <a:noFill/>
                        </a:ln>
                        <a:solidFill>
                          <a:schemeClr val="bg2"/>
                        </a:solidFill>
                        <a:effectLst/>
                        <a:latin typeface="+mj-lt"/>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2"/>
                          </a:solidFill>
                          <a:effectLst/>
                          <a:latin typeface="+mj-lt"/>
                          <a:ea typeface="ＭＳ Ｐゴシック" pitchFamily="1" charset="-128"/>
                          <a:cs typeface="Times New Roman" pitchFamily="18" charset="0"/>
                        </a:rPr>
                        <a:t>Product </a:t>
                      </a:r>
                    </a:p>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2"/>
                          </a:solidFill>
                          <a:effectLst/>
                          <a:latin typeface="+mj-lt"/>
                          <a:ea typeface="ＭＳ Ｐゴシック" pitchFamily="1" charset="-128"/>
                          <a:cs typeface="Times New Roman" pitchFamily="18" charset="0"/>
                        </a:rPr>
                        <a:t>Diffusion</a:t>
                      </a:r>
                      <a:endParaRPr kumimoji="0" lang="en-US" sz="2100" b="0" i="0" u="none" strike="noStrike" cap="none" normalizeH="0" baseline="0" dirty="0" smtClean="0">
                        <a:ln>
                          <a:noFill/>
                        </a:ln>
                        <a:solidFill>
                          <a:schemeClr val="bg2"/>
                        </a:solidFill>
                        <a:effectLst/>
                        <a:latin typeface="+mj-lt"/>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904875">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mj-lt"/>
                          <a:ea typeface="ＭＳ Ｐゴシック" pitchFamily="1" charset="-128"/>
                          <a:cs typeface="Times New Roman" pitchFamily="18" charset="0"/>
                        </a:rPr>
                        <a:t>R&amp;D, Pilot Project, Proof of Concept</a:t>
                      </a:r>
                      <a:endParaRPr kumimoji="0" lang="en-US" sz="2100" b="0" i="0" u="none" strike="noStrike" cap="none" normalizeH="0" baseline="0" smtClean="0">
                        <a:ln>
                          <a:noFill/>
                        </a:ln>
                        <a:solidFill>
                          <a:schemeClr val="tx1"/>
                        </a:solidFill>
                        <a:effectLst/>
                        <a:latin typeface="+mj-lt"/>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mj-lt"/>
                          <a:ea typeface="ＭＳ Ｐゴシック" pitchFamily="1" charset="-128"/>
                          <a:cs typeface="Times New Roman" pitchFamily="18" charset="0"/>
                        </a:rPr>
                        <a:t>Operationalization</a:t>
                      </a:r>
                      <a:endParaRPr kumimoji="0" lang="en-US" sz="2100" b="0" i="0" u="none" strike="noStrike" cap="none" normalizeH="0" baseline="0" smtClean="0">
                        <a:ln>
                          <a:noFill/>
                        </a:ln>
                        <a:solidFill>
                          <a:schemeClr val="tx1"/>
                        </a:solidFill>
                        <a:effectLst/>
                        <a:latin typeface="+mj-lt"/>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mj-lt"/>
                          <a:ea typeface="ＭＳ Ｐゴシック" pitchFamily="1" charset="-128"/>
                          <a:cs typeface="Times New Roman" pitchFamily="18" charset="0"/>
                        </a:rPr>
                        <a:t>Broad Market Adoption</a:t>
                      </a:r>
                      <a:endParaRPr kumimoji="0" lang="en-US" sz="2100" b="0" i="0" u="none" strike="noStrike" cap="none" normalizeH="0" baseline="0" smtClean="0">
                        <a:ln>
                          <a:noFill/>
                        </a:ln>
                        <a:solidFill>
                          <a:schemeClr val="tx1"/>
                        </a:solidFill>
                        <a:effectLst/>
                        <a:latin typeface="+mj-lt"/>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6463">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mj-lt"/>
                          <a:ea typeface="ＭＳ Ｐゴシック" pitchFamily="1" charset="-128"/>
                          <a:cs typeface="Times New Roman" pitchFamily="18" charset="0"/>
                        </a:rPr>
                        <a:t>Processes are “under construction”</a:t>
                      </a:r>
                      <a:endParaRPr kumimoji="0" lang="en-US" sz="2100" b="0" i="0" u="none" strike="noStrike" cap="none" normalizeH="0" baseline="0" smtClean="0">
                        <a:ln>
                          <a:noFill/>
                        </a:ln>
                        <a:solidFill>
                          <a:schemeClr val="tx1"/>
                        </a:solidFill>
                        <a:effectLst/>
                        <a:latin typeface="+mj-lt"/>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mj-lt"/>
                          <a:ea typeface="ＭＳ Ｐゴシック" pitchFamily="1" charset="-128"/>
                          <a:cs typeface="Times New Roman" pitchFamily="18" charset="0"/>
                        </a:rPr>
                        <a:t>Processes become standard</a:t>
                      </a:r>
                      <a:endParaRPr kumimoji="0" lang="en-US" sz="2100" b="0" i="0" u="none" strike="noStrike" cap="none" normalizeH="0" baseline="0" smtClean="0">
                        <a:ln>
                          <a:noFill/>
                        </a:ln>
                        <a:solidFill>
                          <a:schemeClr val="tx1"/>
                        </a:solidFill>
                        <a:effectLst/>
                        <a:latin typeface="+mj-lt"/>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mj-lt"/>
                          <a:ea typeface="ＭＳ Ｐゴシック" pitchFamily="1" charset="-128"/>
                          <a:cs typeface="Times New Roman" pitchFamily="18" charset="0"/>
                        </a:rPr>
                        <a:t>Processes are transferred to market actors</a:t>
                      </a:r>
                      <a:endParaRPr kumimoji="0" lang="en-US" sz="2100" b="0" i="0" u="none" strike="noStrike" cap="none" normalizeH="0" baseline="0" smtClean="0">
                        <a:ln>
                          <a:noFill/>
                        </a:ln>
                        <a:solidFill>
                          <a:schemeClr val="tx1"/>
                        </a:solidFill>
                        <a:effectLst/>
                        <a:latin typeface="+mj-lt"/>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4875">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mj-lt"/>
                          <a:ea typeface="ＭＳ Ｐゴシック" pitchFamily="1" charset="-128"/>
                          <a:cs typeface="Times New Roman" pitchFamily="18" charset="0"/>
                        </a:rPr>
                        <a:t>Evaluation reviews processes </a:t>
                      </a:r>
                      <a:endParaRPr kumimoji="0" lang="en-US" sz="2100" b="0" i="0" u="none" strike="noStrike" cap="none" normalizeH="0" baseline="0" smtClean="0">
                        <a:ln>
                          <a:noFill/>
                        </a:ln>
                        <a:solidFill>
                          <a:schemeClr val="tx1"/>
                        </a:solidFill>
                        <a:effectLst/>
                        <a:latin typeface="+mj-lt"/>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mj-lt"/>
                          <a:ea typeface="ＭＳ Ｐゴシック" pitchFamily="1" charset="-128"/>
                          <a:cs typeface="Times New Roman" pitchFamily="18" charset="0"/>
                        </a:rPr>
                        <a:t>Evaluation confirms initial impacts </a:t>
                      </a:r>
                      <a:endParaRPr kumimoji="0" lang="en-US" sz="2100" b="0" i="0" u="none" strike="noStrike" cap="none" normalizeH="0" baseline="0" smtClean="0">
                        <a:ln>
                          <a:noFill/>
                        </a:ln>
                        <a:solidFill>
                          <a:schemeClr val="tx1"/>
                        </a:solidFill>
                        <a:effectLst/>
                        <a:latin typeface="+mj-lt"/>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mj-lt"/>
                          <a:ea typeface="ＭＳ Ｐゴシック" pitchFamily="1" charset="-128"/>
                          <a:cs typeface="Times New Roman" pitchFamily="18" charset="0"/>
                        </a:rPr>
                        <a:t>Evaluation assesses market adoption</a:t>
                      </a:r>
                      <a:endParaRPr kumimoji="0" lang="en-US" sz="2100" b="0" i="0" u="none" strike="noStrike" cap="none" normalizeH="0" baseline="0" smtClean="0">
                        <a:ln>
                          <a:noFill/>
                        </a:ln>
                        <a:solidFill>
                          <a:schemeClr val="tx1"/>
                        </a:solidFill>
                        <a:effectLst/>
                        <a:latin typeface="+mj-lt"/>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04875">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mj-lt"/>
                          <a:ea typeface="ＭＳ Ｐゴシック" pitchFamily="1" charset="-128"/>
                          <a:cs typeface="Times New Roman" pitchFamily="18" charset="0"/>
                        </a:rPr>
                        <a:t>Any energy savings are incidental.</a:t>
                      </a:r>
                      <a:endParaRPr kumimoji="0" lang="en-US" sz="2100" b="0" i="0" u="none" strike="noStrike" cap="none" normalizeH="0" baseline="0" smtClean="0">
                        <a:ln>
                          <a:noFill/>
                        </a:ln>
                        <a:solidFill>
                          <a:schemeClr val="tx1"/>
                        </a:solidFill>
                        <a:effectLst/>
                        <a:latin typeface="+mj-lt"/>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smtClean="0">
                          <a:ln>
                            <a:noFill/>
                          </a:ln>
                          <a:solidFill>
                            <a:schemeClr val="tx1"/>
                          </a:solidFill>
                          <a:effectLst/>
                          <a:latin typeface="+mj-lt"/>
                          <a:ea typeface="ＭＳ Ｐゴシック" pitchFamily="1" charset="-128"/>
                          <a:cs typeface="Times New Roman" pitchFamily="18" charset="0"/>
                        </a:rPr>
                        <a:t>Per unit energy savings become predicable</a:t>
                      </a:r>
                      <a:endParaRPr kumimoji="0" lang="en-US" sz="2100" b="0" i="0" u="none" strike="noStrike" cap="none" normalizeH="0" baseline="0" smtClean="0">
                        <a:ln>
                          <a:noFill/>
                        </a:ln>
                        <a:solidFill>
                          <a:schemeClr val="tx1"/>
                        </a:solidFill>
                        <a:effectLst/>
                        <a:latin typeface="+mj-lt"/>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4572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smtClean="0">
                          <a:ln>
                            <a:noFill/>
                          </a:ln>
                          <a:solidFill>
                            <a:schemeClr val="tx1"/>
                          </a:solidFill>
                          <a:effectLst/>
                          <a:latin typeface="+mj-lt"/>
                          <a:ea typeface="ＭＳ Ｐゴシック" pitchFamily="1" charset="-128"/>
                          <a:cs typeface="Times New Roman" pitchFamily="18" charset="0"/>
                        </a:rPr>
                        <a:t>Per unit energy savings are “deemed”</a:t>
                      </a:r>
                      <a:endParaRPr kumimoji="0" lang="en-US" sz="2100" b="0" i="0" u="none" strike="noStrike" cap="none" normalizeH="0" baseline="0" dirty="0" smtClean="0">
                        <a:ln>
                          <a:noFill/>
                        </a:ln>
                        <a:solidFill>
                          <a:schemeClr val="tx1"/>
                        </a:solidFill>
                        <a:effectLst/>
                        <a:latin typeface="+mj-lt"/>
                        <a:ea typeface="ＭＳ Ｐゴシック" pitchFamily="1" charset="-128"/>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98105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67133" y="5985934"/>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436" name="Rectangle 4"/>
          <p:cNvSpPr>
            <a:spLocks noGrp="1"/>
          </p:cNvSpPr>
          <p:nvPr>
            <p:ph type="title"/>
          </p:nvPr>
        </p:nvSpPr>
        <p:spPr>
          <a:xfrm>
            <a:off x="457200" y="0"/>
            <a:ext cx="8229600" cy="778933"/>
          </a:xfrm>
        </p:spPr>
        <p:txBody>
          <a:bodyPr>
            <a:normAutofit fontScale="90000"/>
          </a:bodyPr>
          <a:lstStyle/>
          <a:p>
            <a:r>
              <a:rPr lang="en-US" dirty="0" err="1"/>
              <a:t>Evaluability</a:t>
            </a:r>
            <a:r>
              <a:rPr lang="en-US" dirty="0"/>
              <a:t> Depends on Initiative Design</a:t>
            </a:r>
          </a:p>
        </p:txBody>
      </p:sp>
      <p:graphicFrame>
        <p:nvGraphicFramePr>
          <p:cNvPr id="146638" name="Group 206"/>
          <p:cNvGraphicFramePr>
            <a:graphicFrameLocks noGrp="1"/>
          </p:cNvGraphicFramePr>
          <p:nvPr>
            <p:ph type="tbl" idx="1"/>
            <p:extLst>
              <p:ext uri="{D42A27DB-BD31-4B8C-83A1-F6EECF244321}">
                <p14:modId xmlns:p14="http://schemas.microsoft.com/office/powerpoint/2010/main" val="289727081"/>
              </p:ext>
            </p:extLst>
          </p:nvPr>
        </p:nvGraphicFramePr>
        <p:xfrm>
          <a:off x="152400" y="948267"/>
          <a:ext cx="8839200" cy="5663184"/>
        </p:xfrm>
        <a:graphic>
          <a:graphicData uri="http://schemas.openxmlformats.org/drawingml/2006/table">
            <a:tbl>
              <a:tblPr/>
              <a:tblGrid>
                <a:gridCol w="2374900"/>
                <a:gridCol w="4089400"/>
                <a:gridCol w="2374900"/>
              </a:tblGrid>
              <a:tr h="222250">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ea typeface="ＭＳ Ｐゴシック" pitchFamily="1" charset="-128"/>
                          <a:cs typeface="Arial" charset="0"/>
                        </a:rPr>
                        <a:t>Design Requirement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pitchFamily="1" charset="-128"/>
                          <a:cs typeface="Arial" charset="0"/>
                        </a:rPr>
                        <a:t>Why?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600" b="1" i="0" u="none" strike="noStrike" cap="none" normalizeH="0" baseline="0" smtClean="0">
                          <a:ln>
                            <a:noFill/>
                          </a:ln>
                          <a:solidFill>
                            <a:schemeClr val="tx1"/>
                          </a:solidFill>
                          <a:effectLst/>
                          <a:latin typeface="Arial" charset="0"/>
                          <a:ea typeface="ＭＳ Ｐゴシック" pitchFamily="1" charset="-128"/>
                          <a:cs typeface="Arial" charset="0"/>
                        </a:rPr>
                        <a:t>Examples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1" i="0" u="none" strike="noStrike" cap="none" normalizeH="0" baseline="0" smtClean="0">
                          <a:ln>
                            <a:noFill/>
                          </a:ln>
                          <a:solidFill>
                            <a:schemeClr val="tx1"/>
                          </a:solidFill>
                          <a:effectLst/>
                          <a:latin typeface="Arial" charset="0"/>
                          <a:ea typeface="ＭＳ Ｐゴシック" pitchFamily="1" charset="-128"/>
                          <a:cs typeface="Arial" charset="0"/>
                        </a:rPr>
                        <a:t>MT Theory (a.k.a., program theory, logic model)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Arial" charset="0"/>
                        </a:rPr>
                        <a:t>Initiative Roadmap; plausible theory of market mobilization &amp; causality; clear articulation of interventions &amp; outcomes</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Arial" charset="0"/>
                        </a:rPr>
                        <a:t>Blueprint for Cost Effectiveness Model &amp; Evaluation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Arial" charset="0"/>
                        </a:rPr>
                        <a:t>Ductless Heat Pumps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1" i="0" u="none" strike="noStrike" cap="none" normalizeH="0" baseline="0" smtClean="0">
                          <a:ln>
                            <a:noFill/>
                          </a:ln>
                          <a:solidFill>
                            <a:schemeClr val="tx1"/>
                          </a:solidFill>
                          <a:effectLst/>
                          <a:latin typeface="Arial" charset="0"/>
                          <a:ea typeface="ＭＳ Ｐゴシック" pitchFamily="1" charset="-128"/>
                          <a:cs typeface="Arial" charset="0"/>
                        </a:rPr>
                        <a:t>Standard “Unit” Definition: Precisely What Is Being Adopted?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Required for “scalability” and “transferability”</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Impossible to evaluate penetration without</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Mandatory to determine associated savings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BOC, Compressed Air Challenge; ES Homes; CEI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1" i="0" u="none" strike="noStrike" cap="none" normalizeH="0" baseline="0" smtClean="0">
                          <a:ln>
                            <a:noFill/>
                          </a:ln>
                          <a:solidFill>
                            <a:schemeClr val="tx1"/>
                          </a:solidFill>
                          <a:effectLst/>
                          <a:latin typeface="Arial" charset="0"/>
                          <a:ea typeface="ＭＳ Ｐゴシック" pitchFamily="1" charset="-128"/>
                          <a:cs typeface="Arial" charset="0"/>
                        </a:rPr>
                        <a:t>Defined Target Market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To determine market potential and penetration (denominator)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Hospitals/systems with at least X beds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1" i="0" u="none" strike="noStrike" cap="none" normalizeH="0" baseline="0" smtClean="0">
                          <a:ln>
                            <a:noFill/>
                          </a:ln>
                          <a:solidFill>
                            <a:schemeClr val="tx1"/>
                          </a:solidFill>
                          <a:effectLst/>
                          <a:latin typeface="Arial" charset="0"/>
                          <a:ea typeface="ＭＳ Ｐゴシック" pitchFamily="1" charset="-128"/>
                          <a:cs typeface="Arial" charset="0"/>
                        </a:rPr>
                        <a:t>Documented Interventions; Participant Contact Info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Documents value delivery</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Identifies relevant interviewees for evaluation of outcomes</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Helps establish causality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Arial" charset="0"/>
                        </a:rPr>
                        <a:t>Energy Star NW Homes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1" i="0" u="none" strike="noStrike" cap="none" normalizeH="0" baseline="0" smtClean="0">
                          <a:ln>
                            <a:noFill/>
                          </a:ln>
                          <a:solidFill>
                            <a:schemeClr val="tx1"/>
                          </a:solidFill>
                          <a:effectLst/>
                          <a:latin typeface="Arial" charset="0"/>
                          <a:ea typeface="ＭＳ Ｐゴシック" pitchFamily="1" charset="-128"/>
                          <a:cs typeface="Arial" charset="0"/>
                        </a:rPr>
                        <a:t>Partner Data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Readily available to partner; least expensive data source of results</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smtClean="0">
                          <a:ln>
                            <a:noFill/>
                          </a:ln>
                          <a:solidFill>
                            <a:schemeClr val="tx1"/>
                          </a:solidFill>
                          <a:effectLst/>
                          <a:latin typeface="Arial" charset="0"/>
                          <a:ea typeface="ＭＳ Ｐゴシック" pitchFamily="1" charset="-128"/>
                          <a:cs typeface="Arial" charset="0"/>
                        </a:rPr>
                        <a:t>We know that end-user measurement leads to persistence/sustained change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Arial" charset="0"/>
                        </a:rPr>
                        <a:t>Residential Building Stock Assessment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4063">
                <a:tc>
                  <a:txBody>
                    <a:bodyPr/>
                    <a:lstStyle/>
                    <a:p>
                      <a:pPr marL="0" marR="0" lvl="0" indent="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1" i="0" u="none" strike="noStrike" cap="none" normalizeH="0" baseline="0" smtClean="0">
                          <a:ln>
                            <a:noFill/>
                          </a:ln>
                          <a:solidFill>
                            <a:schemeClr val="tx1"/>
                          </a:solidFill>
                          <a:effectLst/>
                          <a:latin typeface="Arial" charset="0"/>
                          <a:ea typeface="ＭＳ Ｐゴシック" pitchFamily="1" charset="-128"/>
                          <a:cs typeface="Arial" charset="0"/>
                        </a:rPr>
                        <a:t>A “Mark” (e.g., Certification, Standard, Label, Brand)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Arial" charset="0"/>
                        </a:rPr>
                        <a:t>Readily identifies standard practice or technology.</a:t>
                      </a:r>
                    </a:p>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Char char="§"/>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Arial" charset="0"/>
                        </a:rPr>
                        <a:t>Substantiates causality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28600" marR="0" lvl="0" indent="-228600" algn="l" defTabSz="457200" rtl="0" eaLnBrk="1" fontAlgn="base" latinLnBrk="0" hangingPunct="1">
                        <a:lnSpc>
                          <a:spcPct val="100000"/>
                        </a:lnSpc>
                        <a:spcBef>
                          <a:spcPct val="2000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ea typeface="ＭＳ Ｐゴシック" pitchFamily="1" charset="-128"/>
                          <a:cs typeface="Arial" charset="0"/>
                        </a:rPr>
                        <a:t>BOC; ENERGY STAR; LEED; ISO; CEI</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028150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p:cNvSpPr>
          <p:nvPr>
            <p:ph type="title"/>
          </p:nvPr>
        </p:nvSpPr>
        <p:spPr/>
        <p:txBody>
          <a:bodyPr/>
          <a:lstStyle/>
          <a:p>
            <a:r>
              <a:rPr lang="en-US" smtClean="0">
                <a:latin typeface="Arial" charset="0"/>
                <a:ea typeface="ＭＳ Ｐゴシック" pitchFamily="1" charset="-128"/>
                <a:cs typeface="Arial" charset="0"/>
              </a:rPr>
              <a:t>Evaluation vs. Evaluability</a:t>
            </a:r>
          </a:p>
        </p:txBody>
      </p:sp>
      <p:sp>
        <p:nvSpPr>
          <p:cNvPr id="301059" name="Rectangle 3"/>
          <p:cNvSpPr>
            <a:spLocks noGrp="1"/>
          </p:cNvSpPr>
          <p:nvPr>
            <p:ph type="body" idx="4294967295"/>
          </p:nvPr>
        </p:nvSpPr>
        <p:spPr>
          <a:xfrm>
            <a:off x="457199" y="990600"/>
            <a:ext cx="8229600" cy="5638800"/>
          </a:xfrm>
          <a:prstGeom prst="rect">
            <a:avLst/>
          </a:prstGeom>
        </p:spPr>
        <p:txBody>
          <a:bodyPr>
            <a:normAutofit lnSpcReduction="10000"/>
          </a:bodyPr>
          <a:lstStyle/>
          <a:p>
            <a:r>
              <a:rPr lang="en-US" dirty="0" smtClean="0">
                <a:latin typeface="Arial" charset="0"/>
                <a:ea typeface="ＭＳ Ｐゴシック" pitchFamily="1" charset="-128"/>
                <a:cs typeface="Arial" charset="0"/>
              </a:rPr>
              <a:t>Initiatives</a:t>
            </a:r>
          </a:p>
          <a:p>
            <a:pPr lvl="1"/>
            <a:r>
              <a:rPr lang="en-US" dirty="0" smtClean="0">
                <a:latin typeface="Arial" charset="0"/>
                <a:ea typeface="ＭＳ Ｐゴシック" pitchFamily="1" charset="-128"/>
                <a:cs typeface="Arial" charset="0"/>
              </a:rPr>
              <a:t>NEEA evaluates all initiatives </a:t>
            </a:r>
          </a:p>
          <a:p>
            <a:pPr lvl="1"/>
            <a:endParaRPr lang="en-US" dirty="0" smtClean="0">
              <a:latin typeface="Arial" charset="0"/>
              <a:ea typeface="ＭＳ Ｐゴシック" pitchFamily="1" charset="-128"/>
              <a:cs typeface="Arial" charset="0"/>
            </a:endParaRPr>
          </a:p>
          <a:p>
            <a:r>
              <a:rPr lang="en-US" dirty="0" smtClean="0">
                <a:latin typeface="Arial" charset="0"/>
                <a:ea typeface="ＭＳ Ｐゴシック" pitchFamily="1" charset="-128"/>
                <a:cs typeface="Arial" charset="0"/>
              </a:rPr>
              <a:t>Projects and Activities</a:t>
            </a:r>
          </a:p>
          <a:p>
            <a:pPr lvl="1"/>
            <a:r>
              <a:rPr lang="en-US" dirty="0" smtClean="0">
                <a:latin typeface="Arial" charset="0"/>
                <a:ea typeface="ＭＳ Ｐゴシック" pitchFamily="1" charset="-128"/>
                <a:cs typeface="Arial" charset="0"/>
              </a:rPr>
              <a:t>NEEA evaluates projects and activities that produce aMW independently of a designated program</a:t>
            </a:r>
          </a:p>
          <a:p>
            <a:pPr lvl="1"/>
            <a:endParaRPr lang="en-US" dirty="0" smtClean="0">
              <a:latin typeface="Arial" charset="0"/>
              <a:ea typeface="ＭＳ Ｐゴシック" pitchFamily="1" charset="-128"/>
              <a:cs typeface="Arial" charset="0"/>
            </a:endParaRPr>
          </a:p>
          <a:p>
            <a:r>
              <a:rPr lang="en-US" dirty="0" smtClean="0">
                <a:latin typeface="Arial" charset="0"/>
                <a:ea typeface="ＭＳ Ｐゴシック" pitchFamily="1" charset="-128"/>
                <a:cs typeface="Arial" charset="0"/>
              </a:rPr>
              <a:t>Evaluability</a:t>
            </a:r>
          </a:p>
          <a:p>
            <a:pPr lvl="1"/>
            <a:r>
              <a:rPr lang="en-US" dirty="0" smtClean="0">
                <a:latin typeface="Arial" charset="0"/>
                <a:ea typeface="ＭＳ Ｐゴシック" pitchFamily="1" charset="-128"/>
                <a:cs typeface="Arial" charset="0"/>
              </a:rPr>
              <a:t>For new markets, new products or pilot projects, NEEA conducts evaluability assessments </a:t>
            </a:r>
          </a:p>
        </p:txBody>
      </p:sp>
    </p:spTree>
    <p:extLst>
      <p:ext uri="{BB962C8B-B14F-4D97-AF65-F5344CB8AC3E}">
        <p14:creationId xmlns:p14="http://schemas.microsoft.com/office/powerpoint/2010/main" val="4188859992"/>
      </p:ext>
    </p:extLst>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Evaluation</a:t>
            </a:r>
            <a:endParaRPr lang="en-US" dirty="0"/>
          </a:p>
        </p:txBody>
      </p:sp>
      <p:sp>
        <p:nvSpPr>
          <p:cNvPr id="3" name="Text Placeholder 2"/>
          <p:cNvSpPr>
            <a:spLocks noGrp="1"/>
          </p:cNvSpPr>
          <p:nvPr>
            <p:ph type="body" sz="quarter" idx="10"/>
          </p:nvPr>
        </p:nvSpPr>
        <p:spPr/>
        <p:txBody>
          <a:bodyPr/>
          <a:lstStyle/>
          <a:p>
            <a:r>
              <a:rPr lang="en-US" dirty="0" smtClean="0"/>
              <a:t>NEEA Requires</a:t>
            </a:r>
          </a:p>
          <a:p>
            <a:pPr lvl="1"/>
            <a:r>
              <a:rPr lang="en-US" dirty="0" smtClean="0"/>
              <a:t>Third-Party Contractors</a:t>
            </a:r>
          </a:p>
          <a:p>
            <a:pPr lvl="1"/>
            <a:r>
              <a:rPr lang="en-US" dirty="0" smtClean="0"/>
              <a:t>Objective</a:t>
            </a:r>
          </a:p>
          <a:p>
            <a:pPr lvl="1"/>
            <a:r>
              <a:rPr lang="en-US" dirty="0" smtClean="0"/>
              <a:t>Transparent – all reports available on website</a:t>
            </a:r>
          </a:p>
          <a:p>
            <a:pPr lvl="1"/>
            <a:r>
              <a:rPr lang="en-US" dirty="0" smtClean="0"/>
              <a:t>Confidentiality for full candor from market actors</a:t>
            </a:r>
          </a:p>
          <a:p>
            <a:pPr lvl="1"/>
            <a:r>
              <a:rPr lang="en-US" dirty="0" smtClean="0"/>
              <a:t>Security – no release of customer-specific data</a:t>
            </a:r>
            <a:endParaRPr lang="en-US" dirty="0"/>
          </a:p>
        </p:txBody>
      </p:sp>
    </p:spTree>
    <p:extLst>
      <p:ext uri="{BB962C8B-B14F-4D97-AF65-F5344CB8AC3E}">
        <p14:creationId xmlns:p14="http://schemas.microsoft.com/office/powerpoint/2010/main" val="779397969"/>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5" name="Rectangle 9"/>
          <p:cNvSpPr>
            <a:spLocks noGrp="1"/>
          </p:cNvSpPr>
          <p:nvPr>
            <p:ph type="body" sz="half" idx="2"/>
          </p:nvPr>
        </p:nvSpPr>
        <p:spPr>
          <a:xfrm>
            <a:off x="990600" y="3938588"/>
            <a:ext cx="4876800" cy="2157412"/>
          </a:xfrm>
          <a:ln w="28575">
            <a:noFill/>
            <a:miter lim="800000"/>
            <a:headEnd/>
            <a:tailEnd/>
          </a:ln>
        </p:spPr>
        <p:txBody>
          <a:bodyPr/>
          <a:lstStyle/>
          <a:p>
            <a:pPr lvl="1"/>
            <a:endParaRPr lang="en-US" sz="1200" smtClean="0">
              <a:latin typeface="Arial" charset="0"/>
              <a:ea typeface="ＭＳ Ｐゴシック" pitchFamily="1" charset="-128"/>
              <a:cs typeface="Arial" charset="0"/>
            </a:endParaRPr>
          </a:p>
          <a:p>
            <a:pPr lvl="1">
              <a:buFont typeface="Wingdings" pitchFamily="2" charset="2"/>
              <a:buNone/>
            </a:pPr>
            <a:r>
              <a:rPr lang="en-US" sz="1600" b="1" smtClean="0">
                <a:solidFill>
                  <a:schemeClr val="tx1"/>
                </a:solidFill>
                <a:latin typeface="Arial" charset="0"/>
                <a:ea typeface="ＭＳ Ｐゴシック" pitchFamily="1" charset="-128"/>
                <a:cs typeface="Arial" charset="0"/>
              </a:rPr>
              <a:t>Evaluation Questions:</a:t>
            </a:r>
          </a:p>
          <a:p>
            <a:pPr lvl="1">
              <a:buFont typeface="Wingdings" pitchFamily="2" charset="2"/>
              <a:buNone/>
            </a:pPr>
            <a:r>
              <a:rPr lang="en-US" sz="1600" smtClean="0">
                <a:solidFill>
                  <a:schemeClr val="tx2"/>
                </a:solidFill>
                <a:latin typeface="Arial" charset="0"/>
                <a:ea typeface="ＭＳ Ｐゴシック" pitchFamily="1" charset="-128"/>
                <a:cs typeface="Arial" charset="0"/>
              </a:rPr>
              <a:t>Are the assumptions reasonable/correct?</a:t>
            </a:r>
          </a:p>
          <a:p>
            <a:pPr lvl="2"/>
            <a:r>
              <a:rPr lang="en-US" sz="1600" smtClean="0">
                <a:solidFill>
                  <a:schemeClr val="tx2"/>
                </a:solidFill>
                <a:latin typeface="Arial" charset="0"/>
                <a:ea typeface="ＭＳ Ｐゴシック" pitchFamily="1" charset="-128"/>
                <a:cs typeface="Arial" charset="0"/>
              </a:rPr>
              <a:t>Baseline</a:t>
            </a:r>
          </a:p>
          <a:p>
            <a:pPr lvl="2"/>
            <a:r>
              <a:rPr lang="en-US" sz="1600" smtClean="0">
                <a:solidFill>
                  <a:schemeClr val="tx2"/>
                </a:solidFill>
                <a:latin typeface="Arial" charset="0"/>
                <a:ea typeface="ＭＳ Ｐゴシック" pitchFamily="1" charset="-128"/>
                <a:cs typeface="Arial" charset="0"/>
              </a:rPr>
              <a:t>Market penetration/growth</a:t>
            </a:r>
          </a:p>
          <a:p>
            <a:pPr lvl="2"/>
            <a:r>
              <a:rPr lang="en-US" sz="1600" smtClean="0">
                <a:solidFill>
                  <a:schemeClr val="tx2"/>
                </a:solidFill>
                <a:latin typeface="Arial" charset="0"/>
                <a:ea typeface="ＭＳ Ｐゴシック" pitchFamily="1" charset="-128"/>
                <a:cs typeface="Arial" charset="0"/>
              </a:rPr>
              <a:t>Savings per “unit”</a:t>
            </a:r>
          </a:p>
          <a:p>
            <a:pPr lvl="2"/>
            <a:r>
              <a:rPr lang="en-US" sz="1600" smtClean="0">
                <a:solidFill>
                  <a:schemeClr val="tx2"/>
                </a:solidFill>
                <a:latin typeface="Arial" charset="0"/>
                <a:ea typeface="ＭＳ Ｐゴシック" pitchFamily="1" charset="-128"/>
                <a:cs typeface="Arial" charset="0"/>
              </a:rPr>
              <a:t>Other C/E factors</a:t>
            </a:r>
            <a:endParaRPr lang="en-US" sz="1400" smtClean="0">
              <a:solidFill>
                <a:schemeClr val="tx2"/>
              </a:solidFill>
              <a:latin typeface="Arial" charset="0"/>
              <a:ea typeface="ＭＳ Ｐゴシック" pitchFamily="1" charset="-128"/>
              <a:cs typeface="Arial" charset="0"/>
            </a:endParaRPr>
          </a:p>
        </p:txBody>
      </p:sp>
      <p:sp>
        <p:nvSpPr>
          <p:cNvPr id="126986" name="Rectangle 10"/>
          <p:cNvSpPr>
            <a:spLocks noGrp="1"/>
          </p:cNvSpPr>
          <p:nvPr>
            <p:ph type="title"/>
          </p:nvPr>
        </p:nvSpPr>
        <p:spPr>
          <a:xfrm>
            <a:off x="474132" y="0"/>
            <a:ext cx="8212667" cy="770467"/>
          </a:xfrm>
          <a:noFill/>
          <a:ln/>
        </p:spPr>
        <p:txBody>
          <a:bodyPr/>
          <a:lstStyle/>
          <a:p>
            <a:r>
              <a:rPr lang="en-US" dirty="0" smtClean="0">
                <a:latin typeface="Arial" charset="0"/>
                <a:ea typeface="ＭＳ Ｐゴシック" pitchFamily="1" charset="-128"/>
                <a:cs typeface="Arial" charset="0"/>
              </a:rPr>
              <a:t>2</a:t>
            </a:r>
            <a:r>
              <a:rPr lang="en-US" baseline="30000" dirty="0" smtClean="0">
                <a:latin typeface="Arial" charset="0"/>
                <a:ea typeface="ＭＳ Ｐゴシック" pitchFamily="1" charset="-128"/>
                <a:cs typeface="Arial" charset="0"/>
              </a:rPr>
              <a:t>nd</a:t>
            </a:r>
            <a:r>
              <a:rPr lang="en-US" dirty="0" smtClean="0">
                <a:latin typeface="Arial" charset="0"/>
                <a:ea typeface="ＭＳ Ｐゴシック" pitchFamily="1" charset="-128"/>
                <a:cs typeface="Arial" charset="0"/>
              </a:rPr>
              <a:t> Area of Focus:  Model Assumptions</a:t>
            </a:r>
          </a:p>
        </p:txBody>
      </p:sp>
      <p:grpSp>
        <p:nvGrpSpPr>
          <p:cNvPr id="126995" name="Group 19"/>
          <p:cNvGrpSpPr>
            <a:grpSpLocks/>
          </p:cNvGrpSpPr>
          <p:nvPr/>
        </p:nvGrpSpPr>
        <p:grpSpPr bwMode="auto">
          <a:xfrm>
            <a:off x="1828800" y="1523994"/>
            <a:ext cx="3200400" cy="2244725"/>
            <a:chOff x="864" y="2408"/>
            <a:chExt cx="1943" cy="1230"/>
          </a:xfrm>
        </p:grpSpPr>
        <p:pic>
          <p:nvPicPr>
            <p:cNvPr id="126996" name="Picture 20" descr="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 y="2408"/>
              <a:ext cx="1895" cy="1230"/>
            </a:xfrm>
            <a:prstGeom prst="rect">
              <a:avLst/>
            </a:prstGeom>
            <a:noFill/>
            <a:extLst>
              <a:ext uri="{909E8E84-426E-40DD-AFC4-6F175D3DCCD1}">
                <a14:hiddenFill xmlns:a14="http://schemas.microsoft.com/office/drawing/2010/main">
                  <a:solidFill>
                    <a:srgbClr val="FFFFFF"/>
                  </a:solidFill>
                </a14:hiddenFill>
              </a:ext>
            </a:extLst>
          </p:spPr>
        </p:pic>
        <p:sp>
          <p:nvSpPr>
            <p:cNvPr id="126997" name="Text Box 21"/>
            <p:cNvSpPr txBox="1">
              <a:spLocks noChangeArrowheads="1"/>
            </p:cNvSpPr>
            <p:nvPr/>
          </p:nvSpPr>
          <p:spPr bwMode="auto">
            <a:xfrm>
              <a:off x="864" y="2504"/>
              <a:ext cx="1104" cy="184"/>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a:p>
          </p:txBody>
        </p:sp>
        <p:sp>
          <p:nvSpPr>
            <p:cNvPr id="126998" name="Text Box 22"/>
            <p:cNvSpPr txBox="1">
              <a:spLocks noChangeArrowheads="1"/>
            </p:cNvSpPr>
            <p:nvPr/>
          </p:nvSpPr>
          <p:spPr bwMode="auto">
            <a:xfrm>
              <a:off x="2304" y="2640"/>
              <a:ext cx="335" cy="18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a:p>
          </p:txBody>
        </p:sp>
        <p:sp>
          <p:nvSpPr>
            <p:cNvPr id="126999" name="Text Box 23"/>
            <p:cNvSpPr txBox="1">
              <a:spLocks noChangeArrowheads="1"/>
            </p:cNvSpPr>
            <p:nvPr/>
          </p:nvSpPr>
          <p:spPr bwMode="auto">
            <a:xfrm>
              <a:off x="1104" y="3148"/>
              <a:ext cx="576" cy="18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1600"/>
            </a:p>
          </p:txBody>
        </p:sp>
      </p:grpSp>
      <p:sp>
        <p:nvSpPr>
          <p:cNvPr id="127002" name="Text Box 26"/>
          <p:cNvSpPr txBox="1">
            <a:spLocks noChangeArrowheads="1"/>
          </p:cNvSpPr>
          <p:nvPr/>
        </p:nvSpPr>
        <p:spPr bwMode="auto">
          <a:xfrm>
            <a:off x="1066800" y="1743734"/>
            <a:ext cx="2905125"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eaLnBrk="0" hangingPunct="0">
              <a:defRPr sz="1600">
                <a:solidFill>
                  <a:schemeClr val="tx1"/>
                </a:solidFill>
                <a:latin typeface="Arial" charset="0"/>
              </a:defRPr>
            </a:lvl2pPr>
            <a:lvl3pPr eaLnBrk="0" hangingPunct="0">
              <a:defRPr sz="1600">
                <a:solidFill>
                  <a:schemeClr val="tx1"/>
                </a:solidFill>
                <a:latin typeface="Arial" charset="0"/>
              </a:defRPr>
            </a:lvl3pPr>
            <a:lvl4pPr eaLnBrk="0" hangingPunct="0">
              <a:defRPr sz="1600">
                <a:solidFill>
                  <a:schemeClr val="tx1"/>
                </a:solidFill>
                <a:latin typeface="Arial" charset="0"/>
              </a:defRPr>
            </a:lvl4pPr>
            <a:lvl5pPr eaLnBrk="0" hangingPunct="0">
              <a:defRPr sz="1600">
                <a:solidFill>
                  <a:schemeClr val="tx1"/>
                </a:solidFill>
                <a:latin typeface="Arial" charset="0"/>
              </a:defRPr>
            </a:lvl5pPr>
            <a:lvl6pPr eaLnBrk="0" fontAlgn="base" hangingPunct="0">
              <a:spcBef>
                <a:spcPct val="0"/>
              </a:spcBef>
              <a:spcAft>
                <a:spcPct val="0"/>
              </a:spcAft>
              <a:defRPr sz="1600">
                <a:solidFill>
                  <a:schemeClr val="tx1"/>
                </a:solidFill>
                <a:latin typeface="Arial" charset="0"/>
              </a:defRPr>
            </a:lvl6pPr>
            <a:lvl7pPr eaLnBrk="0" fontAlgn="base" hangingPunct="0">
              <a:spcBef>
                <a:spcPct val="0"/>
              </a:spcBef>
              <a:spcAft>
                <a:spcPct val="0"/>
              </a:spcAft>
              <a:defRPr sz="1600">
                <a:solidFill>
                  <a:schemeClr val="tx1"/>
                </a:solidFill>
                <a:latin typeface="Arial" charset="0"/>
              </a:defRPr>
            </a:lvl7pPr>
            <a:lvl8pPr eaLnBrk="0" fontAlgn="base" hangingPunct="0">
              <a:spcBef>
                <a:spcPct val="0"/>
              </a:spcBef>
              <a:spcAft>
                <a:spcPct val="0"/>
              </a:spcAft>
              <a:defRPr sz="1600">
                <a:solidFill>
                  <a:schemeClr val="tx1"/>
                </a:solidFill>
                <a:latin typeface="Arial" charset="0"/>
              </a:defRPr>
            </a:lvl8pPr>
            <a:lvl9pPr eaLnBrk="0" fontAlgn="base" hangingPunct="0">
              <a:spcBef>
                <a:spcPct val="0"/>
              </a:spcBef>
              <a:spcAft>
                <a:spcPct val="0"/>
              </a:spcAft>
              <a:defRPr sz="1600">
                <a:solidFill>
                  <a:schemeClr val="tx1"/>
                </a:solidFill>
                <a:latin typeface="Arial" charset="0"/>
              </a:defRPr>
            </a:lvl9pPr>
          </a:lstStyle>
          <a:p>
            <a:pPr defTabSz="914400" eaLnBrk="1" hangingPunct="1">
              <a:spcBef>
                <a:spcPct val="50000"/>
              </a:spcBef>
            </a:pPr>
            <a:r>
              <a:rPr lang="en-US" b="1" dirty="0"/>
              <a:t>Forecast and Modeled</a:t>
            </a:r>
          </a:p>
          <a:p>
            <a:pPr defTabSz="914400" eaLnBrk="1" hangingPunct="1">
              <a:spcBef>
                <a:spcPct val="50000"/>
              </a:spcBef>
            </a:pPr>
            <a:r>
              <a:rPr lang="en-US" b="1" dirty="0"/>
              <a:t>Estimate of Results</a:t>
            </a:r>
          </a:p>
        </p:txBody>
      </p:sp>
      <p:sp>
        <p:nvSpPr>
          <p:cNvPr id="127003" name="AutoShape 27"/>
          <p:cNvSpPr>
            <a:spLocks noChangeArrowheads="1"/>
          </p:cNvSpPr>
          <p:nvPr/>
        </p:nvSpPr>
        <p:spPr bwMode="auto">
          <a:xfrm>
            <a:off x="5640903" y="2041519"/>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04" name="Text Box 28"/>
          <p:cNvSpPr txBox="1">
            <a:spLocks noChangeArrowheads="1"/>
          </p:cNvSpPr>
          <p:nvPr/>
        </p:nvSpPr>
        <p:spPr bwMode="auto">
          <a:xfrm>
            <a:off x="6891853" y="1981194"/>
            <a:ext cx="106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Arial" charset="0"/>
              </a:defRPr>
            </a:lvl1pPr>
            <a:lvl2pPr eaLnBrk="0" hangingPunct="0">
              <a:defRPr sz="1600">
                <a:solidFill>
                  <a:schemeClr val="tx1"/>
                </a:solidFill>
                <a:latin typeface="Arial" charset="0"/>
              </a:defRPr>
            </a:lvl2pPr>
            <a:lvl3pPr eaLnBrk="0" hangingPunct="0">
              <a:defRPr sz="1600">
                <a:solidFill>
                  <a:schemeClr val="tx1"/>
                </a:solidFill>
                <a:latin typeface="Arial" charset="0"/>
              </a:defRPr>
            </a:lvl3pPr>
            <a:lvl4pPr eaLnBrk="0" hangingPunct="0">
              <a:defRPr sz="1600">
                <a:solidFill>
                  <a:schemeClr val="tx1"/>
                </a:solidFill>
                <a:latin typeface="Arial" charset="0"/>
              </a:defRPr>
            </a:lvl4pPr>
            <a:lvl5pPr eaLnBrk="0" hangingPunct="0">
              <a:defRPr sz="1600">
                <a:solidFill>
                  <a:schemeClr val="tx1"/>
                </a:solidFill>
                <a:latin typeface="Arial" charset="0"/>
              </a:defRPr>
            </a:lvl5pPr>
            <a:lvl6pPr eaLnBrk="0" fontAlgn="base" hangingPunct="0">
              <a:spcBef>
                <a:spcPct val="0"/>
              </a:spcBef>
              <a:spcAft>
                <a:spcPct val="0"/>
              </a:spcAft>
              <a:defRPr sz="1600">
                <a:solidFill>
                  <a:schemeClr val="tx1"/>
                </a:solidFill>
                <a:latin typeface="Arial" charset="0"/>
              </a:defRPr>
            </a:lvl6pPr>
            <a:lvl7pPr eaLnBrk="0" fontAlgn="base" hangingPunct="0">
              <a:spcBef>
                <a:spcPct val="0"/>
              </a:spcBef>
              <a:spcAft>
                <a:spcPct val="0"/>
              </a:spcAft>
              <a:defRPr sz="1600">
                <a:solidFill>
                  <a:schemeClr val="tx1"/>
                </a:solidFill>
                <a:latin typeface="Arial" charset="0"/>
              </a:defRPr>
            </a:lvl7pPr>
            <a:lvl8pPr eaLnBrk="0" fontAlgn="base" hangingPunct="0">
              <a:spcBef>
                <a:spcPct val="0"/>
              </a:spcBef>
              <a:spcAft>
                <a:spcPct val="0"/>
              </a:spcAft>
              <a:defRPr sz="1600">
                <a:solidFill>
                  <a:schemeClr val="tx1"/>
                </a:solidFill>
                <a:latin typeface="Arial" charset="0"/>
              </a:defRPr>
            </a:lvl8pPr>
            <a:lvl9pPr eaLnBrk="0" fontAlgn="base" hangingPunct="0">
              <a:spcBef>
                <a:spcPct val="0"/>
              </a:spcBef>
              <a:spcAft>
                <a:spcPct val="0"/>
              </a:spcAft>
              <a:defRPr sz="1600">
                <a:solidFill>
                  <a:schemeClr val="tx1"/>
                </a:solidFill>
                <a:latin typeface="Arial" charset="0"/>
              </a:defRPr>
            </a:lvl9pPr>
          </a:lstStyle>
          <a:p>
            <a:pPr defTabSz="914400" eaLnBrk="1" hangingPunct="1">
              <a:spcBef>
                <a:spcPct val="50000"/>
              </a:spcBef>
            </a:pPr>
            <a:r>
              <a:rPr lang="en-US" sz="2800" b="1"/>
              <a:t>aMW</a:t>
            </a:r>
          </a:p>
        </p:txBody>
      </p:sp>
      <p:sp>
        <p:nvSpPr>
          <p:cNvPr id="127005" name="AutoShape 29"/>
          <p:cNvSpPr>
            <a:spLocks noChangeArrowheads="1"/>
          </p:cNvSpPr>
          <p:nvPr/>
        </p:nvSpPr>
        <p:spPr bwMode="auto">
          <a:xfrm>
            <a:off x="5640903" y="4710113"/>
            <a:ext cx="976313" cy="485775"/>
          </a:xfrm>
          <a:prstGeom prst="rightArrow">
            <a:avLst>
              <a:gd name="adj1" fmla="val 50000"/>
              <a:gd name="adj2" fmla="val 502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006" name="Text Box 30"/>
          <p:cNvSpPr txBox="1">
            <a:spLocks noChangeArrowheads="1"/>
          </p:cNvSpPr>
          <p:nvPr/>
        </p:nvSpPr>
        <p:spPr bwMode="auto">
          <a:xfrm>
            <a:off x="6769616" y="4676775"/>
            <a:ext cx="19510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t>Validates Assumptions</a:t>
            </a:r>
          </a:p>
        </p:txBody>
      </p:sp>
    </p:spTree>
    <p:extLst>
      <p:ext uri="{BB962C8B-B14F-4D97-AF65-F5344CB8AC3E}">
        <p14:creationId xmlns:p14="http://schemas.microsoft.com/office/powerpoint/2010/main" val="100709485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AFTERNOON SESSION</a:t>
            </a:r>
            <a:endParaRPr lang="en-US" sz="1800" dirty="0"/>
          </a:p>
        </p:txBody>
      </p:sp>
      <p:sp>
        <p:nvSpPr>
          <p:cNvPr id="3" name="Text Placeholder 2"/>
          <p:cNvSpPr>
            <a:spLocks noGrp="1"/>
          </p:cNvSpPr>
          <p:nvPr>
            <p:ph type="body" sz="quarter" idx="10"/>
          </p:nvPr>
        </p:nvSpPr>
        <p:spPr/>
        <p:txBody>
          <a:bodyPr/>
          <a:lstStyle/>
          <a:p>
            <a:r>
              <a:rPr dirty="0" smtClean="0"/>
              <a:t>Value Metrics Project</a:t>
            </a:r>
            <a:endParaRPr lang="en-US" dirty="0"/>
          </a:p>
        </p:txBody>
      </p:sp>
    </p:spTree>
    <p:extLst>
      <p:ext uri="{BB962C8B-B14F-4D97-AF65-F5344CB8AC3E}">
        <p14:creationId xmlns:p14="http://schemas.microsoft.com/office/powerpoint/2010/main" val="2710497847"/>
      </p:ext>
    </p:extLst>
  </p:cSld>
  <p:clrMapOvr>
    <a:masterClrMapping/>
  </p:clrMapOvr>
  <p:transition spd="slow">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4" hidden="1"/>
          <p:cNvGraphicFramePr>
            <a:graphicFrameLocks noChangeAspect="1"/>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6397" name="think-cell Slide" r:id="rId17" imgW="6350000" imgH="6350000" progId="">
                  <p:embed/>
                </p:oleObj>
              </mc:Choice>
              <mc:Fallback>
                <p:oleObj name="think-cell Slide" r:id="rId17" imgW="6350000" imgH="6350000" progId="">
                  <p:embed/>
                  <p:pic>
                    <p:nvPicPr>
                      <p:cNvPr id="0" name="Picture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5" name="Rectangle 34"/>
          <p:cNvSpPr>
            <a:spLocks noChangeArrowheads="1"/>
          </p:cNvSpPr>
          <p:nvPr>
            <p:custDataLst>
              <p:tags r:id="rId3"/>
            </p:custDataLst>
          </p:nvPr>
        </p:nvSpPr>
        <p:spPr bwMode="auto">
          <a:xfrm>
            <a:off x="6863053" y="1381644"/>
            <a:ext cx="1972966" cy="4502689"/>
          </a:xfrm>
          <a:prstGeom prst="rect">
            <a:avLst/>
          </a:prstGeom>
          <a:solidFill>
            <a:schemeClr val="bg1"/>
          </a:solidFill>
          <a:ln w="9525">
            <a:noFill/>
            <a:miter lim="800000"/>
            <a:headEnd/>
            <a:tailEnd/>
          </a:ln>
          <a:effectLst/>
        </p:spPr>
        <p:txBody>
          <a:bodyPr wrap="none" lIns="93296" tIns="46648" rIns="93296" bIns="46648" anchor="ctr"/>
          <a:lstStyle/>
          <a:p>
            <a:endParaRPr lang="en-US"/>
          </a:p>
        </p:txBody>
      </p:sp>
      <p:sp>
        <p:nvSpPr>
          <p:cNvPr id="3076" name="Freeform 20"/>
          <p:cNvSpPr>
            <a:spLocks/>
          </p:cNvSpPr>
          <p:nvPr>
            <p:custDataLst>
              <p:tags r:id="rId4"/>
            </p:custDataLst>
          </p:nvPr>
        </p:nvSpPr>
        <p:spPr bwMode="auto">
          <a:xfrm>
            <a:off x="240021" y="1563056"/>
            <a:ext cx="3233202" cy="4135012"/>
          </a:xfrm>
          <a:custGeom>
            <a:avLst/>
            <a:gdLst>
              <a:gd name="T0" fmla="*/ 0 w 1152"/>
              <a:gd name="T1" fmla="*/ 0 h 576"/>
              <a:gd name="T2" fmla="*/ 2147483647 w 1152"/>
              <a:gd name="T3" fmla="*/ 0 h 576"/>
              <a:gd name="T4" fmla="*/ 2147483647 w 1152"/>
              <a:gd name="T5" fmla="*/ 2147483647 h 576"/>
              <a:gd name="T6" fmla="*/ 2147483647 w 1152"/>
              <a:gd name="T7" fmla="*/ 2147483647 h 576"/>
              <a:gd name="T8" fmla="*/ 0 w 1152"/>
              <a:gd name="T9" fmla="*/ 2147483647 h 576"/>
              <a:gd name="T10" fmla="*/ 0 w 1152"/>
              <a:gd name="T11" fmla="*/ 2147483647 h 576"/>
              <a:gd name="T12" fmla="*/ 0 w 1152"/>
              <a:gd name="T13" fmla="*/ 0 h 5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52" h="576">
                <a:moveTo>
                  <a:pt x="0" y="0"/>
                </a:moveTo>
                <a:lnTo>
                  <a:pt x="1048" y="0"/>
                </a:lnTo>
                <a:lnTo>
                  <a:pt x="1152" y="288"/>
                </a:lnTo>
                <a:lnTo>
                  <a:pt x="1048" y="576"/>
                </a:lnTo>
                <a:lnTo>
                  <a:pt x="0" y="576"/>
                </a:lnTo>
                <a:lnTo>
                  <a:pt x="0" y="288"/>
                </a:lnTo>
                <a:lnTo>
                  <a:pt x="0" y="0"/>
                </a:lnTo>
                <a:close/>
              </a:path>
            </a:pathLst>
          </a:cu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3077" name="Rectangle 2"/>
          <p:cNvSpPr>
            <a:spLocks noGrp="1" noChangeArrowheads="1"/>
          </p:cNvSpPr>
          <p:nvPr>
            <p:ph type="title"/>
            <p:custDataLst>
              <p:tags r:id="rId5"/>
            </p:custDataLst>
          </p:nvPr>
        </p:nvSpPr>
        <p:spPr>
          <a:xfrm>
            <a:off x="121489" y="234864"/>
            <a:ext cx="8794113" cy="298033"/>
          </a:xfrm>
        </p:spPr>
        <p:txBody>
          <a:bodyPr>
            <a:normAutofit fontScale="90000"/>
          </a:bodyPr>
          <a:lstStyle/>
          <a:p>
            <a:r>
              <a:rPr lang="en-US" smtClean="0"/>
              <a:t>Since Last Meeting:  Filtering, simplification</a:t>
            </a:r>
          </a:p>
        </p:txBody>
      </p:sp>
      <p:sp>
        <p:nvSpPr>
          <p:cNvPr id="3078" name="Rectangle 286"/>
          <p:cNvSpPr>
            <a:spLocks noChangeArrowheads="1"/>
          </p:cNvSpPr>
          <p:nvPr>
            <p:custDataLst>
              <p:tags r:id="rId6"/>
            </p:custDataLst>
          </p:nvPr>
        </p:nvSpPr>
        <p:spPr bwMode="auto">
          <a:xfrm>
            <a:off x="429543" y="1705593"/>
            <a:ext cx="2523711" cy="74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600" b="1"/>
              <a:t>Comprehensive set of value metrics from last iteration</a:t>
            </a:r>
          </a:p>
        </p:txBody>
      </p:sp>
      <p:grpSp>
        <p:nvGrpSpPr>
          <p:cNvPr id="3079" name="Group 13"/>
          <p:cNvGrpSpPr>
            <a:grpSpLocks/>
          </p:cNvGrpSpPr>
          <p:nvPr>
            <p:custDataLst>
              <p:tags r:id="rId7"/>
            </p:custDataLst>
          </p:nvPr>
        </p:nvGrpSpPr>
        <p:grpSpPr bwMode="auto">
          <a:xfrm>
            <a:off x="3886200" y="2343772"/>
            <a:ext cx="592659" cy="2776243"/>
            <a:chOff x="1621" y="744"/>
            <a:chExt cx="971" cy="2171"/>
          </a:xfrm>
        </p:grpSpPr>
        <p:sp>
          <p:nvSpPr>
            <p:cNvPr id="3090" name="Freeform 14"/>
            <p:cNvSpPr>
              <a:spLocks/>
            </p:cNvSpPr>
            <p:nvPr/>
          </p:nvSpPr>
          <p:spPr bwMode="gray">
            <a:xfrm>
              <a:off x="1621" y="744"/>
              <a:ext cx="871" cy="2171"/>
            </a:xfrm>
            <a:custGeom>
              <a:avLst/>
              <a:gdLst>
                <a:gd name="T0" fmla="*/ 0 w 870"/>
                <a:gd name="T1" fmla="*/ 9819 h 1249"/>
                <a:gd name="T2" fmla="*/ 876 w 870"/>
                <a:gd name="T3" fmla="*/ 0 h 1249"/>
                <a:gd name="T4" fmla="*/ 873 w 870"/>
                <a:gd name="T5" fmla="*/ 59816 h 1249"/>
                <a:gd name="T6" fmla="*/ 0 w 870"/>
                <a:gd name="T7" fmla="*/ 51157 h 1249"/>
                <a:gd name="T8" fmla="*/ 0 w 870"/>
                <a:gd name="T9" fmla="*/ 9819 h 1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0" h="1249">
                  <a:moveTo>
                    <a:pt x="0" y="205"/>
                  </a:moveTo>
                  <a:lnTo>
                    <a:pt x="869" y="0"/>
                  </a:lnTo>
                  <a:lnTo>
                    <a:pt x="866" y="1248"/>
                  </a:lnTo>
                  <a:lnTo>
                    <a:pt x="0" y="1067"/>
                  </a:lnTo>
                  <a:lnTo>
                    <a:pt x="0" y="205"/>
                  </a:lnTo>
                </a:path>
              </a:pathLst>
            </a:custGeom>
            <a:solidFill>
              <a:schemeClr val="accent2">
                <a:alpha val="50195"/>
              </a:schemeClr>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91" name="Rectangle 15"/>
            <p:cNvSpPr>
              <a:spLocks noChangeArrowheads="1"/>
            </p:cNvSpPr>
            <p:nvPr/>
          </p:nvSpPr>
          <p:spPr bwMode="gray">
            <a:xfrm>
              <a:off x="2485" y="746"/>
              <a:ext cx="107" cy="216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a:p>
          </p:txBody>
        </p:sp>
      </p:grpSp>
      <p:sp>
        <p:nvSpPr>
          <p:cNvPr id="3080" name="Rectangle 286"/>
          <p:cNvSpPr>
            <a:spLocks noChangeArrowheads="1"/>
          </p:cNvSpPr>
          <p:nvPr>
            <p:custDataLst>
              <p:tags r:id="rId8"/>
            </p:custDataLst>
          </p:nvPr>
        </p:nvSpPr>
        <p:spPr bwMode="auto">
          <a:xfrm>
            <a:off x="3531253" y="900578"/>
            <a:ext cx="1525890" cy="124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algn="ctr" defTabSz="913526" eaLnBrk="0" hangingPunct="0">
              <a:buClr>
                <a:schemeClr val="tx2"/>
              </a:buClr>
            </a:pPr>
            <a:r>
              <a:rPr lang="en-US" sz="1600" b="1" dirty="0"/>
              <a:t>Screen 1: </a:t>
            </a:r>
            <a:br>
              <a:rPr lang="en-US" sz="1600" b="1" dirty="0"/>
            </a:br>
            <a:r>
              <a:rPr lang="en-US" sz="1600" b="1" dirty="0"/>
              <a:t>Core to mission/ critical to stakeholders</a:t>
            </a:r>
          </a:p>
        </p:txBody>
      </p:sp>
      <p:sp>
        <p:nvSpPr>
          <p:cNvPr id="3081" name="AutoShape 19"/>
          <p:cNvSpPr>
            <a:spLocks noChangeArrowheads="1"/>
          </p:cNvSpPr>
          <p:nvPr>
            <p:custDataLst>
              <p:tags r:id="rId9"/>
            </p:custDataLst>
          </p:nvPr>
        </p:nvSpPr>
        <p:spPr bwMode="auto">
          <a:xfrm rot="5400000">
            <a:off x="4072327" y="3718930"/>
            <a:ext cx="1593829" cy="17818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grpSp>
        <p:nvGrpSpPr>
          <p:cNvPr id="3082" name="Group 26"/>
          <p:cNvGrpSpPr>
            <a:grpSpLocks/>
          </p:cNvGrpSpPr>
          <p:nvPr>
            <p:custDataLst>
              <p:tags r:id="rId10"/>
            </p:custDataLst>
          </p:nvPr>
        </p:nvGrpSpPr>
        <p:grpSpPr bwMode="auto">
          <a:xfrm>
            <a:off x="5308585" y="2338912"/>
            <a:ext cx="690952" cy="2776243"/>
            <a:chOff x="1621" y="744"/>
            <a:chExt cx="971" cy="2171"/>
          </a:xfrm>
        </p:grpSpPr>
        <p:sp>
          <p:nvSpPr>
            <p:cNvPr id="3088" name="Freeform 27"/>
            <p:cNvSpPr>
              <a:spLocks/>
            </p:cNvSpPr>
            <p:nvPr/>
          </p:nvSpPr>
          <p:spPr bwMode="gray">
            <a:xfrm>
              <a:off x="1621" y="744"/>
              <a:ext cx="871" cy="2171"/>
            </a:xfrm>
            <a:custGeom>
              <a:avLst/>
              <a:gdLst>
                <a:gd name="T0" fmla="*/ 0 w 870"/>
                <a:gd name="T1" fmla="*/ 9819 h 1249"/>
                <a:gd name="T2" fmla="*/ 876 w 870"/>
                <a:gd name="T3" fmla="*/ 0 h 1249"/>
                <a:gd name="T4" fmla="*/ 873 w 870"/>
                <a:gd name="T5" fmla="*/ 59816 h 1249"/>
                <a:gd name="T6" fmla="*/ 0 w 870"/>
                <a:gd name="T7" fmla="*/ 51157 h 1249"/>
                <a:gd name="T8" fmla="*/ 0 w 870"/>
                <a:gd name="T9" fmla="*/ 9819 h 1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0" h="1249">
                  <a:moveTo>
                    <a:pt x="0" y="205"/>
                  </a:moveTo>
                  <a:lnTo>
                    <a:pt x="869" y="0"/>
                  </a:lnTo>
                  <a:lnTo>
                    <a:pt x="866" y="1248"/>
                  </a:lnTo>
                  <a:lnTo>
                    <a:pt x="0" y="1067"/>
                  </a:lnTo>
                  <a:lnTo>
                    <a:pt x="0" y="205"/>
                  </a:lnTo>
                </a:path>
              </a:pathLst>
            </a:custGeom>
            <a:solidFill>
              <a:schemeClr val="accent2">
                <a:alpha val="50195"/>
              </a:schemeClr>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Rectangle 28"/>
            <p:cNvSpPr>
              <a:spLocks noChangeArrowheads="1"/>
            </p:cNvSpPr>
            <p:nvPr/>
          </p:nvSpPr>
          <p:spPr bwMode="gray">
            <a:xfrm>
              <a:off x="2485" y="746"/>
              <a:ext cx="107" cy="2166"/>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400"/>
            </a:p>
          </p:txBody>
        </p:sp>
      </p:grpSp>
      <p:sp>
        <p:nvSpPr>
          <p:cNvPr id="3083" name="Rectangle 286"/>
          <p:cNvSpPr>
            <a:spLocks noChangeArrowheads="1"/>
          </p:cNvSpPr>
          <p:nvPr>
            <p:custDataLst>
              <p:tags r:id="rId11"/>
            </p:custDataLst>
          </p:nvPr>
        </p:nvSpPr>
        <p:spPr bwMode="auto">
          <a:xfrm>
            <a:off x="5102287" y="900578"/>
            <a:ext cx="1525890" cy="99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algn="ctr" defTabSz="913526" eaLnBrk="0" hangingPunct="0">
              <a:buClr>
                <a:schemeClr val="tx2"/>
              </a:buClr>
            </a:pPr>
            <a:r>
              <a:rPr lang="en-US" sz="1600" b="1"/>
              <a:t>Screen 2: </a:t>
            </a:r>
            <a:br>
              <a:rPr lang="en-US" sz="1600" b="1"/>
            </a:br>
            <a:r>
              <a:rPr lang="en-US" sz="1600" b="1"/>
              <a:t>Ability to cost-effectively measure/track</a:t>
            </a:r>
          </a:p>
        </p:txBody>
      </p:sp>
      <p:sp>
        <p:nvSpPr>
          <p:cNvPr id="3084" name="AutoShape 31"/>
          <p:cNvSpPr>
            <a:spLocks noChangeArrowheads="1"/>
          </p:cNvSpPr>
          <p:nvPr>
            <p:custDataLst>
              <p:tags r:id="rId12"/>
            </p:custDataLst>
          </p:nvPr>
        </p:nvSpPr>
        <p:spPr bwMode="auto">
          <a:xfrm rot="5400000">
            <a:off x="5593005" y="3714070"/>
            <a:ext cx="1593829" cy="178182"/>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3085" name="Rectangle 286"/>
          <p:cNvSpPr>
            <a:spLocks noChangeArrowheads="1"/>
          </p:cNvSpPr>
          <p:nvPr>
            <p:custDataLst>
              <p:tags r:id="rId13"/>
            </p:custDataLst>
          </p:nvPr>
        </p:nvSpPr>
        <p:spPr bwMode="auto">
          <a:xfrm>
            <a:off x="7007219" y="1524180"/>
            <a:ext cx="172351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3526" eaLnBrk="0" hangingPunct="0">
              <a:buClr>
                <a:schemeClr val="tx2"/>
              </a:buClr>
            </a:pPr>
            <a:r>
              <a:rPr lang="en-US" sz="1600" b="1" dirty="0">
                <a:solidFill>
                  <a:schemeClr val="bg2"/>
                </a:solidFill>
              </a:rPr>
              <a:t>Current Thinking:</a:t>
            </a:r>
          </a:p>
          <a:p>
            <a:pPr marL="178170" lvl="1" indent="-176551" defTabSz="913526" eaLnBrk="0" hangingPunct="0">
              <a:buClr>
                <a:schemeClr val="tx2"/>
              </a:buClr>
              <a:buFontTx/>
              <a:buChar char="•"/>
            </a:pPr>
            <a:r>
              <a:rPr lang="en-US" sz="1600" b="1" dirty="0">
                <a:solidFill>
                  <a:schemeClr val="bg2"/>
                </a:solidFill>
              </a:rPr>
              <a:t>9 top-level metrics </a:t>
            </a:r>
            <a:r>
              <a:rPr lang="en-US" sz="1600" dirty="0">
                <a:solidFill>
                  <a:schemeClr val="bg2"/>
                </a:solidFill>
              </a:rPr>
              <a:t>best aligned with NEEA value delivery</a:t>
            </a:r>
          </a:p>
          <a:p>
            <a:pPr defTabSz="913526" eaLnBrk="0" hangingPunct="0">
              <a:buClr>
                <a:schemeClr val="tx2"/>
              </a:buClr>
              <a:buFontTx/>
              <a:buChar char="•"/>
            </a:pPr>
            <a:endParaRPr lang="en-US" sz="1600" dirty="0">
              <a:solidFill>
                <a:schemeClr val="bg2"/>
              </a:solidFill>
            </a:endParaRPr>
          </a:p>
          <a:p>
            <a:pPr marL="178170" lvl="1" indent="-176551" defTabSz="913526" eaLnBrk="0" hangingPunct="0">
              <a:buClr>
                <a:schemeClr val="tx2"/>
              </a:buClr>
              <a:buFontTx/>
              <a:buChar char="•"/>
            </a:pPr>
            <a:r>
              <a:rPr lang="en-US" sz="1600" b="1" dirty="0">
                <a:solidFill>
                  <a:schemeClr val="bg2"/>
                </a:solidFill>
              </a:rPr>
              <a:t>3 graphic visuals </a:t>
            </a:r>
            <a:r>
              <a:rPr lang="en-US" sz="1600" dirty="0">
                <a:solidFill>
                  <a:schemeClr val="bg2"/>
                </a:solidFill>
              </a:rPr>
              <a:t>that further quantify value delivery, per value propositions</a:t>
            </a:r>
          </a:p>
          <a:p>
            <a:pPr defTabSz="913526" eaLnBrk="0" hangingPunct="0">
              <a:buClr>
                <a:schemeClr val="tx2"/>
              </a:buClr>
              <a:buFontTx/>
              <a:buChar char="•"/>
            </a:pPr>
            <a:endParaRPr lang="en-US" sz="1600" dirty="0">
              <a:solidFill>
                <a:schemeClr val="bg2"/>
              </a:solidFill>
            </a:endParaRPr>
          </a:p>
          <a:p>
            <a:pPr marL="178170" lvl="1" indent="-176551" defTabSz="913526" eaLnBrk="0" hangingPunct="0">
              <a:buClr>
                <a:schemeClr val="tx2"/>
              </a:buClr>
              <a:buFontTx/>
              <a:buChar char="•"/>
            </a:pPr>
            <a:r>
              <a:rPr lang="en-US" sz="1600" b="1" dirty="0">
                <a:solidFill>
                  <a:schemeClr val="bg2"/>
                </a:solidFill>
              </a:rPr>
              <a:t>X additional metrics </a:t>
            </a:r>
            <a:r>
              <a:rPr lang="en-US" sz="1600" dirty="0">
                <a:solidFill>
                  <a:schemeClr val="bg2"/>
                </a:solidFill>
              </a:rPr>
              <a:t>useful to stakeholders</a:t>
            </a:r>
          </a:p>
        </p:txBody>
      </p:sp>
      <p:sp>
        <p:nvSpPr>
          <p:cNvPr id="3086" name="Slide Number Placeholder 2"/>
          <p:cNvSpPr txBox="1">
            <a:spLocks noGrp="1"/>
          </p:cNvSpPr>
          <p:nvPr>
            <p:custDataLst>
              <p:tags r:id="rId14"/>
            </p:custDataLst>
          </p:nvPr>
        </p:nvSpPr>
        <p:spPr bwMode="auto">
          <a:xfrm>
            <a:off x="8719602" y="6566446"/>
            <a:ext cx="199240"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CAD03DA2-47D2-4199-A962-6FB0DFA04EA1}" type="slidenum">
              <a:rPr lang="en-US">
                <a:solidFill>
                  <a:srgbClr val="000000"/>
                </a:solidFill>
              </a:rPr>
              <a:pPr eaLnBrk="1" hangingPunct="1"/>
              <a:t>78</a:t>
            </a:fld>
            <a:r>
              <a:rPr lang="en-US">
                <a:solidFill>
                  <a:srgbClr val="000000"/>
                </a:solidFill>
              </a:rPr>
              <a:t> </a:t>
            </a:r>
          </a:p>
        </p:txBody>
      </p:sp>
      <p:pic>
        <p:nvPicPr>
          <p:cNvPr id="3087" name="Picture 4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62700" y="2957654"/>
            <a:ext cx="2690555" cy="2144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381764"/>
      </p:ext>
    </p:extLst>
  </p:cSld>
  <p:clrMapOvr>
    <a:masterClrMapping/>
  </p:clrMapOvr>
  <p:transition spd="slow">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65" hidden="1"/>
          <p:cNvGraphicFramePr>
            <a:graphicFrameLocks noChangeAspect="1"/>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7421" name="think-cell Slide" r:id="rId19" imgW="6350000" imgH="6350000" progId="">
                  <p:embed/>
                </p:oleObj>
              </mc:Choice>
              <mc:Fallback>
                <p:oleObj name="think-cell Slide" r:id="rId19" imgW="6350000" imgH="6350000" progId="">
                  <p:embed/>
                  <p:pic>
                    <p:nvPicPr>
                      <p:cNvPr id="0" name="Picture 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9" name="Rectangle 64" hidden="1"/>
          <p:cNvSpPr>
            <a:spLocks noChangeArrowheads="1"/>
          </p:cNvSpPr>
          <p:nvPr>
            <p:custDataLst>
              <p:tags r:id="rId3"/>
            </p:custDataLst>
          </p:nvPr>
        </p:nvSpPr>
        <p:spPr bwMode="auto">
          <a:xfrm>
            <a:off x="0" y="0"/>
            <a:ext cx="161984" cy="1619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endParaRPr lang="en-US" sz="1200">
              <a:cs typeface="Arial" charset="0"/>
            </a:endParaRPr>
          </a:p>
        </p:txBody>
      </p:sp>
      <p:sp>
        <p:nvSpPr>
          <p:cNvPr id="4100" name="Rectangle 2"/>
          <p:cNvSpPr>
            <a:spLocks noGrp="1" noChangeArrowheads="1"/>
          </p:cNvSpPr>
          <p:nvPr>
            <p:ph type="title"/>
            <p:custDataLst>
              <p:tags r:id="rId4"/>
            </p:custDataLst>
          </p:nvPr>
        </p:nvSpPr>
        <p:spPr/>
        <p:txBody>
          <a:bodyPr/>
          <a:lstStyle/>
          <a:p>
            <a:r>
              <a:rPr lang="en-US" smtClean="0"/>
              <a:t>NEEA Value Measurement Components</a:t>
            </a:r>
          </a:p>
        </p:txBody>
      </p:sp>
      <p:sp>
        <p:nvSpPr>
          <p:cNvPr id="4101" name="McK 5. Source"/>
          <p:cNvSpPr>
            <a:spLocks noChangeArrowheads="1"/>
          </p:cNvSpPr>
          <p:nvPr>
            <p:custDataLst>
              <p:tags r:id="rId5"/>
            </p:custDataLst>
          </p:nvPr>
        </p:nvSpPr>
        <p:spPr bwMode="auto">
          <a:xfrm>
            <a:off x="121488" y="6505695"/>
            <a:ext cx="70025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621975" indent="-621975" defTabSz="913526">
              <a:tabLst>
                <a:tab pos="625214" algn="l"/>
              </a:tabLst>
            </a:pPr>
            <a:r>
              <a:rPr lang="en-US">
                <a:solidFill>
                  <a:srgbClr val="000000"/>
                </a:solidFill>
              </a:rPr>
              <a:t>SOURCE: NEEA assessment</a:t>
            </a:r>
          </a:p>
        </p:txBody>
      </p:sp>
      <p:sp>
        <p:nvSpPr>
          <p:cNvPr id="4102" name="Rectangle 286"/>
          <p:cNvSpPr>
            <a:spLocks noChangeArrowheads="1"/>
          </p:cNvSpPr>
          <p:nvPr>
            <p:custDataLst>
              <p:tags r:id="rId6"/>
            </p:custDataLst>
          </p:nvPr>
        </p:nvSpPr>
        <p:spPr bwMode="auto">
          <a:xfrm>
            <a:off x="7551696" y="291554"/>
            <a:ext cx="1367145" cy="21380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89" tIns="0" rIns="0" bIns="27989">
            <a:spAutoFit/>
          </a:bodyPr>
          <a:lstStyle/>
          <a:p>
            <a:pPr marL="349861" indent="-349861" algn="r" defTabSz="913526" eaLnBrk="0" hangingPunct="0">
              <a:buClr>
                <a:schemeClr val="tx2"/>
              </a:buClr>
            </a:pPr>
            <a:r>
              <a:rPr lang="en-US" sz="1200">
                <a:solidFill>
                  <a:srgbClr val="808080"/>
                </a:solidFill>
              </a:rPr>
              <a:t>FOR DISCUSSION</a:t>
            </a:r>
          </a:p>
        </p:txBody>
      </p:sp>
      <p:cxnSp>
        <p:nvCxnSpPr>
          <p:cNvPr id="4103" name="AutoShape 10"/>
          <p:cNvCxnSpPr>
            <a:cxnSpLocks noChangeShapeType="1"/>
            <a:stCxn id="4102" idx="2"/>
            <a:endCxn id="4102" idx="4"/>
          </p:cNvCxnSpPr>
          <p:nvPr>
            <p:custDataLst>
              <p:tags r:id="rId7"/>
            </p:custDataLst>
          </p:nvPr>
        </p:nvCxnSpPr>
        <p:spPr bwMode="auto">
          <a:xfrm>
            <a:off x="7551696" y="291554"/>
            <a:ext cx="0" cy="21380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4104" name="AutoShape 11"/>
          <p:cNvCxnSpPr>
            <a:cxnSpLocks noChangeShapeType="1"/>
            <a:stCxn id="4102" idx="4"/>
            <a:endCxn id="4102" idx="6"/>
          </p:cNvCxnSpPr>
          <p:nvPr>
            <p:custDataLst>
              <p:tags r:id="rId8"/>
            </p:custDataLst>
          </p:nvPr>
        </p:nvCxnSpPr>
        <p:spPr bwMode="auto">
          <a:xfrm>
            <a:off x="7551696" y="505360"/>
            <a:ext cx="136714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sp>
        <p:nvSpPr>
          <p:cNvPr id="4105" name="Rectangle 286"/>
          <p:cNvSpPr>
            <a:spLocks noChangeArrowheads="1"/>
          </p:cNvSpPr>
          <p:nvPr/>
        </p:nvSpPr>
        <p:spPr bwMode="auto">
          <a:xfrm>
            <a:off x="282168" y="3170577"/>
            <a:ext cx="1119309" cy="99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600" b="1" dirty="0"/>
              <a:t>Granular Value Delivery Metrics</a:t>
            </a:r>
          </a:p>
        </p:txBody>
      </p:sp>
      <p:sp>
        <p:nvSpPr>
          <p:cNvPr id="4106" name="Rectangle 286"/>
          <p:cNvSpPr>
            <a:spLocks noChangeArrowheads="1"/>
          </p:cNvSpPr>
          <p:nvPr/>
        </p:nvSpPr>
        <p:spPr bwMode="auto">
          <a:xfrm>
            <a:off x="273702" y="1409171"/>
            <a:ext cx="1119309" cy="75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600" b="1" dirty="0"/>
              <a:t>Top-Level Value Metrics</a:t>
            </a:r>
          </a:p>
        </p:txBody>
      </p:sp>
      <p:sp>
        <p:nvSpPr>
          <p:cNvPr id="4107" name="Rectangle 109"/>
          <p:cNvSpPr>
            <a:spLocks noChangeArrowheads="1"/>
          </p:cNvSpPr>
          <p:nvPr/>
        </p:nvSpPr>
        <p:spPr bwMode="auto">
          <a:xfrm>
            <a:off x="1734850" y="5073041"/>
            <a:ext cx="7299001" cy="1122484"/>
          </a:xfrm>
          <a:prstGeom prst="rect">
            <a:avLst/>
          </a:prstGeom>
          <a:solidFill>
            <a:schemeClr val="accent1"/>
          </a:solidFill>
          <a:ln w="9525">
            <a:solidFill>
              <a:schemeClr val="tx1"/>
            </a:solidFill>
            <a:miter lim="800000"/>
            <a:headEnd/>
            <a:tailEnd/>
          </a:ln>
        </p:spPr>
        <p:txBody>
          <a:bodyPr wrap="none" lIns="93296" tIns="46648" rIns="93296" bIns="46648" anchor="ctr"/>
          <a:lstStyle/>
          <a:p>
            <a:pPr algn="ctr"/>
            <a:r>
              <a:rPr lang="en-US">
                <a:solidFill>
                  <a:srgbClr val="002960"/>
                </a:solidFill>
              </a:rPr>
              <a:t>Useful to stakeholders</a:t>
            </a:r>
          </a:p>
        </p:txBody>
      </p:sp>
      <p:sp>
        <p:nvSpPr>
          <p:cNvPr id="4108" name="Rectangle 286"/>
          <p:cNvSpPr>
            <a:spLocks noChangeArrowheads="1"/>
          </p:cNvSpPr>
          <p:nvPr/>
        </p:nvSpPr>
        <p:spPr bwMode="auto">
          <a:xfrm>
            <a:off x="282168" y="5147626"/>
            <a:ext cx="1119309" cy="74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600" b="1" dirty="0"/>
              <a:t>Additional Value Metrics</a:t>
            </a:r>
          </a:p>
        </p:txBody>
      </p:sp>
      <p:sp>
        <p:nvSpPr>
          <p:cNvPr id="4109" name="Rectangle 107"/>
          <p:cNvSpPr>
            <a:spLocks noChangeArrowheads="1"/>
          </p:cNvSpPr>
          <p:nvPr/>
        </p:nvSpPr>
        <p:spPr bwMode="auto">
          <a:xfrm>
            <a:off x="1739709" y="792056"/>
            <a:ext cx="7294142" cy="140593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solidFill>
                  <a:srgbClr val="002960"/>
                </a:solidFill>
              </a:rPr>
              <a:t>Best aligned with NEEA value delivery</a:t>
            </a:r>
          </a:p>
        </p:txBody>
      </p:sp>
      <p:sp>
        <p:nvSpPr>
          <p:cNvPr id="4110" name="Slide Number Placeholder 2"/>
          <p:cNvSpPr txBox="1">
            <a:spLocks noGrp="1"/>
          </p:cNvSpPr>
          <p:nvPr>
            <p:custDataLst>
              <p:tags r:id="rId9"/>
            </p:custDataLst>
          </p:nvPr>
        </p:nvSpPr>
        <p:spPr bwMode="auto">
          <a:xfrm>
            <a:off x="8798974" y="6566446"/>
            <a:ext cx="199241"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EB661485-9554-4B28-85D5-E204B0052D5B}" type="slidenum">
              <a:rPr lang="en-US">
                <a:solidFill>
                  <a:srgbClr val="000000"/>
                </a:solidFill>
              </a:rPr>
              <a:pPr eaLnBrk="1" hangingPunct="1"/>
              <a:t>79</a:t>
            </a:fld>
            <a:r>
              <a:rPr lang="en-US">
                <a:solidFill>
                  <a:srgbClr val="000000"/>
                </a:solidFill>
              </a:rPr>
              <a:t> </a:t>
            </a:r>
          </a:p>
        </p:txBody>
      </p:sp>
      <p:sp>
        <p:nvSpPr>
          <p:cNvPr id="4111" name="Rectangle 101"/>
          <p:cNvSpPr>
            <a:spLocks noChangeArrowheads="1"/>
          </p:cNvSpPr>
          <p:nvPr>
            <p:custDataLst>
              <p:tags r:id="rId10"/>
            </p:custDataLst>
          </p:nvPr>
        </p:nvSpPr>
        <p:spPr bwMode="auto">
          <a:xfrm>
            <a:off x="4213206" y="3028923"/>
            <a:ext cx="2345529" cy="185946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4112" name="Rectangle 102"/>
          <p:cNvSpPr>
            <a:spLocks noChangeArrowheads="1"/>
          </p:cNvSpPr>
          <p:nvPr>
            <p:custDataLst>
              <p:tags r:id="rId11"/>
            </p:custDataLst>
          </p:nvPr>
        </p:nvSpPr>
        <p:spPr bwMode="auto">
          <a:xfrm>
            <a:off x="4213206" y="2403702"/>
            <a:ext cx="2345529" cy="62522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r>
              <a:rPr lang="en-US" sz="1600" b="1">
                <a:solidFill>
                  <a:schemeClr val="bg1"/>
                </a:solidFill>
              </a:rPr>
              <a:t>B. Accelerating market </a:t>
            </a:r>
          </a:p>
          <a:p>
            <a:r>
              <a:rPr lang="en-US" sz="1600" b="1">
                <a:solidFill>
                  <a:schemeClr val="bg1"/>
                </a:solidFill>
              </a:rPr>
              <a:t>adoption</a:t>
            </a:r>
          </a:p>
        </p:txBody>
      </p:sp>
      <p:sp>
        <p:nvSpPr>
          <p:cNvPr id="4113" name="Rectangle 97"/>
          <p:cNvSpPr>
            <a:spLocks noChangeArrowheads="1"/>
          </p:cNvSpPr>
          <p:nvPr>
            <p:custDataLst>
              <p:tags r:id="rId12"/>
            </p:custDataLst>
          </p:nvPr>
        </p:nvSpPr>
        <p:spPr bwMode="auto">
          <a:xfrm>
            <a:off x="1739709" y="3028923"/>
            <a:ext cx="2347149" cy="185946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pic>
        <p:nvPicPr>
          <p:cNvPr id="4114" name="Picture 67"/>
          <p:cNvPicPr>
            <a:picLocks noChangeAspect="1" noChangeArrowheads="1"/>
          </p:cNvPicPr>
          <p:nvPr>
            <p:custDataLst>
              <p:tags r:id="rId13"/>
            </p:custDataLst>
          </p:nvPr>
        </p:nvPicPr>
        <p:blipFill>
          <a:blip r:embed="rId21" cstate="print">
            <a:extLst>
              <a:ext uri="{28A0092B-C50C-407E-A947-70E740481C1C}">
                <a14:useLocalDpi xmlns:a14="http://schemas.microsoft.com/office/drawing/2010/main" val="0"/>
              </a:ext>
            </a:extLst>
          </a:blip>
          <a:srcRect/>
          <a:stretch>
            <a:fillRect/>
          </a:stretch>
        </p:blipFill>
        <p:spPr bwMode="auto">
          <a:xfrm>
            <a:off x="4370330" y="2983570"/>
            <a:ext cx="1882255" cy="1854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5" name="Rectangle 100"/>
          <p:cNvSpPr>
            <a:spLocks noChangeArrowheads="1"/>
          </p:cNvSpPr>
          <p:nvPr>
            <p:custDataLst>
              <p:tags r:id="rId14"/>
            </p:custDataLst>
          </p:nvPr>
        </p:nvSpPr>
        <p:spPr bwMode="auto">
          <a:xfrm>
            <a:off x="1739709" y="2403702"/>
            <a:ext cx="2347149" cy="62522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r>
              <a:rPr lang="en-US" sz="1600" b="1">
                <a:solidFill>
                  <a:schemeClr val="bg1"/>
                </a:solidFill>
              </a:rPr>
              <a:t>A. Filling the pipeline</a:t>
            </a:r>
          </a:p>
        </p:txBody>
      </p:sp>
      <p:sp>
        <p:nvSpPr>
          <p:cNvPr id="4116" name="Rectangle 103"/>
          <p:cNvSpPr>
            <a:spLocks noChangeArrowheads="1"/>
          </p:cNvSpPr>
          <p:nvPr>
            <p:custDataLst>
              <p:tags r:id="rId15"/>
            </p:custDataLst>
          </p:nvPr>
        </p:nvSpPr>
        <p:spPr bwMode="auto">
          <a:xfrm>
            <a:off x="6686702" y="3028923"/>
            <a:ext cx="2347149" cy="185946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4117" name="Rectangle 104"/>
          <p:cNvSpPr>
            <a:spLocks noChangeArrowheads="1"/>
          </p:cNvSpPr>
          <p:nvPr>
            <p:custDataLst>
              <p:tags r:id="rId16"/>
            </p:custDataLst>
          </p:nvPr>
        </p:nvSpPr>
        <p:spPr bwMode="auto">
          <a:xfrm>
            <a:off x="6686702" y="2403702"/>
            <a:ext cx="2347149" cy="62522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r>
              <a:rPr lang="en-US" sz="1600" b="1">
                <a:solidFill>
                  <a:schemeClr val="bg1"/>
                </a:solidFill>
              </a:rPr>
              <a:t>C. Regional advantage</a:t>
            </a:r>
          </a:p>
        </p:txBody>
      </p:sp>
      <p:pic>
        <p:nvPicPr>
          <p:cNvPr id="4118" name="Picture 12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760767" y="3265406"/>
            <a:ext cx="2293694" cy="152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9" name="Oval 124"/>
          <p:cNvSpPr>
            <a:spLocks noChangeArrowheads="1"/>
          </p:cNvSpPr>
          <p:nvPr/>
        </p:nvSpPr>
        <p:spPr bwMode="auto">
          <a:xfrm>
            <a:off x="279401" y="1042454"/>
            <a:ext cx="346728" cy="346708"/>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sz="2400" b="1" dirty="0">
                <a:solidFill>
                  <a:schemeClr val="bg2"/>
                </a:solidFill>
              </a:rPr>
              <a:t>1</a:t>
            </a:r>
          </a:p>
        </p:txBody>
      </p:sp>
      <p:sp>
        <p:nvSpPr>
          <p:cNvPr id="4120" name="Oval 125"/>
          <p:cNvSpPr>
            <a:spLocks noChangeArrowheads="1"/>
          </p:cNvSpPr>
          <p:nvPr/>
        </p:nvSpPr>
        <p:spPr bwMode="auto">
          <a:xfrm>
            <a:off x="279400" y="2798047"/>
            <a:ext cx="346728" cy="346708"/>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sz="2400" b="1" dirty="0">
                <a:solidFill>
                  <a:srgbClr val="FFFFFF"/>
                </a:solidFill>
              </a:rPr>
              <a:t>2</a:t>
            </a:r>
          </a:p>
        </p:txBody>
      </p:sp>
      <p:sp>
        <p:nvSpPr>
          <p:cNvPr id="4121" name="Oval 127"/>
          <p:cNvSpPr>
            <a:spLocks noChangeArrowheads="1"/>
          </p:cNvSpPr>
          <p:nvPr/>
        </p:nvSpPr>
        <p:spPr bwMode="auto">
          <a:xfrm>
            <a:off x="279401" y="4747560"/>
            <a:ext cx="346728" cy="346708"/>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sz="2400" b="1" dirty="0">
                <a:solidFill>
                  <a:srgbClr val="FFFFFF"/>
                </a:solidFill>
              </a:rPr>
              <a:t>3</a:t>
            </a:r>
          </a:p>
        </p:txBody>
      </p:sp>
      <p:pic>
        <p:nvPicPr>
          <p:cNvPr id="4122" name="Picture 27"/>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6761214" y="3335056"/>
            <a:ext cx="2157628" cy="1389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2814999"/>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 descr="arro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24075" y="1676400"/>
            <a:ext cx="50149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027"/>
          <p:cNvSpPr>
            <a:spLocks noGrp="1" noChangeArrowheads="1"/>
          </p:cNvSpPr>
          <p:nvPr>
            <p:ph type="title"/>
          </p:nvPr>
        </p:nvSpPr>
        <p:spPr/>
        <p:txBody>
          <a:bodyPr/>
          <a:lstStyle/>
          <a:p>
            <a:pPr eaLnBrk="1" hangingPunct="1">
              <a:defRPr/>
            </a:pPr>
            <a:r>
              <a:rPr lang="en-US" dirty="0">
                <a:latin typeface="Arial" charset="0"/>
                <a:cs typeface="+mj-cs"/>
              </a:rPr>
              <a:t>Market Transformation Process</a:t>
            </a:r>
          </a:p>
        </p:txBody>
      </p:sp>
      <p:sp>
        <p:nvSpPr>
          <p:cNvPr id="15371" name="Text Box 11"/>
          <p:cNvSpPr txBox="1">
            <a:spLocks noChangeArrowheads="1"/>
          </p:cNvSpPr>
          <p:nvPr/>
        </p:nvSpPr>
        <p:spPr bwMode="auto">
          <a:xfrm>
            <a:off x="6242050" y="3254375"/>
            <a:ext cx="1978025" cy="1190625"/>
          </a:xfrm>
          <a:prstGeom prst="rect">
            <a:avLst/>
          </a:prstGeom>
          <a:solidFill>
            <a:schemeClr val="tx1"/>
          </a:solidFill>
          <a:ln>
            <a:noFill/>
          </a:ln>
          <a:effectLst>
            <a:outerShdw blurRad="177800" dist="114300" dir="2700000" algn="ctr" rotWithShape="0">
              <a:srgbClr val="808080">
                <a:alpha val="25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fontAlgn="base">
              <a:spcBef>
                <a:spcPct val="50000"/>
              </a:spcBef>
              <a:spcAft>
                <a:spcPct val="0"/>
              </a:spcAft>
              <a:defRPr/>
            </a:pPr>
            <a:r>
              <a:rPr lang="en-US">
                <a:solidFill>
                  <a:srgbClr val="FFFFFF"/>
                </a:solidFill>
                <a:cs typeface="Arial" charset="0"/>
              </a:rPr>
              <a:t>Identify Opportunities and Leverage Points</a:t>
            </a:r>
          </a:p>
        </p:txBody>
      </p:sp>
      <p:sp>
        <p:nvSpPr>
          <p:cNvPr id="15372" name="Text Box 12"/>
          <p:cNvSpPr txBox="1">
            <a:spLocks noChangeArrowheads="1"/>
          </p:cNvSpPr>
          <p:nvPr/>
        </p:nvSpPr>
        <p:spPr bwMode="auto">
          <a:xfrm>
            <a:off x="3678238" y="1171575"/>
            <a:ext cx="1978025" cy="1190625"/>
          </a:xfrm>
          <a:prstGeom prst="rect">
            <a:avLst/>
          </a:prstGeom>
          <a:solidFill>
            <a:schemeClr val="tx1"/>
          </a:solidFill>
          <a:ln>
            <a:noFill/>
          </a:ln>
          <a:effectLst>
            <a:outerShdw blurRad="177800" dist="114300" dir="2700000" algn="ctr" rotWithShape="0">
              <a:srgbClr val="808080">
                <a:alpha val="25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fontAlgn="base">
              <a:spcBef>
                <a:spcPct val="50000"/>
              </a:spcBef>
              <a:spcAft>
                <a:spcPct val="0"/>
              </a:spcAft>
              <a:defRPr/>
            </a:pPr>
            <a:r>
              <a:rPr lang="en-US" dirty="0">
                <a:solidFill>
                  <a:srgbClr val="FFFFFF"/>
                </a:solidFill>
                <a:cs typeface="Arial" charset="0"/>
              </a:rPr>
              <a:t>Identify the Barriers</a:t>
            </a:r>
          </a:p>
        </p:txBody>
      </p:sp>
      <p:sp>
        <p:nvSpPr>
          <p:cNvPr id="15373" name="Text Box 13"/>
          <p:cNvSpPr txBox="1">
            <a:spLocks noChangeArrowheads="1"/>
          </p:cNvSpPr>
          <p:nvPr/>
        </p:nvSpPr>
        <p:spPr bwMode="auto">
          <a:xfrm>
            <a:off x="3678238" y="5286375"/>
            <a:ext cx="1978025" cy="1190625"/>
          </a:xfrm>
          <a:prstGeom prst="rect">
            <a:avLst/>
          </a:prstGeom>
          <a:solidFill>
            <a:schemeClr val="tx1"/>
          </a:solidFill>
          <a:ln>
            <a:noFill/>
          </a:ln>
          <a:effectLst>
            <a:outerShdw blurRad="177800" dist="114300" dir="2700000" algn="ctr" rotWithShape="0">
              <a:srgbClr val="808080">
                <a:alpha val="25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fontAlgn="base">
              <a:spcBef>
                <a:spcPct val="50000"/>
              </a:spcBef>
              <a:spcAft>
                <a:spcPct val="0"/>
              </a:spcAft>
              <a:defRPr/>
            </a:pPr>
            <a:r>
              <a:rPr lang="en-US">
                <a:solidFill>
                  <a:srgbClr val="FFFFFF"/>
                </a:solidFill>
                <a:cs typeface="Arial" charset="0"/>
              </a:rPr>
              <a:t>Develop &amp; Implement Strategic Market Interventions</a:t>
            </a:r>
          </a:p>
        </p:txBody>
      </p:sp>
      <p:sp>
        <p:nvSpPr>
          <p:cNvPr id="15374" name="Text Box 14"/>
          <p:cNvSpPr txBox="1">
            <a:spLocks noChangeArrowheads="1"/>
          </p:cNvSpPr>
          <p:nvPr/>
        </p:nvSpPr>
        <p:spPr bwMode="auto">
          <a:xfrm>
            <a:off x="990600" y="3254375"/>
            <a:ext cx="1978025" cy="1190625"/>
          </a:xfrm>
          <a:prstGeom prst="rect">
            <a:avLst/>
          </a:prstGeom>
          <a:solidFill>
            <a:schemeClr val="tx1"/>
          </a:solidFill>
          <a:ln>
            <a:noFill/>
          </a:ln>
          <a:effectLst>
            <a:outerShdw blurRad="177800" dist="114300" dir="2700000" algn="ctr" rotWithShape="0">
              <a:srgbClr val="808080">
                <a:alpha val="25000"/>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fontAlgn="base">
              <a:spcBef>
                <a:spcPct val="50000"/>
              </a:spcBef>
              <a:spcAft>
                <a:spcPct val="0"/>
              </a:spcAft>
              <a:defRPr/>
            </a:pPr>
            <a:r>
              <a:rPr lang="en-US" dirty="0">
                <a:solidFill>
                  <a:srgbClr val="FFFFFF"/>
                </a:solidFill>
                <a:cs typeface="Arial" charset="0"/>
              </a:rPr>
              <a:t>3rd Party Evaluation</a:t>
            </a:r>
          </a:p>
        </p:txBody>
      </p:sp>
      <p:pic>
        <p:nvPicPr>
          <p:cNvPr id="40969" name="Picture 15" descr="NEEA---logo--transparen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67100" y="2940050"/>
            <a:ext cx="22875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4639958"/>
      </p:ext>
    </p:extLst>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0" y="5985934"/>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7967133" y="5985934"/>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2433000" y="1927497"/>
            <a:ext cx="2431381" cy="1674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a:defRPr/>
            </a:pPr>
            <a:endParaRPr lang="en-US"/>
          </a:p>
        </p:txBody>
      </p:sp>
      <p:sp>
        <p:nvSpPr>
          <p:cNvPr id="5123" name="Rectangle 2"/>
          <p:cNvSpPr>
            <a:spLocks noGrp="1" noChangeArrowheads="1"/>
          </p:cNvSpPr>
          <p:nvPr>
            <p:ph type="title"/>
          </p:nvPr>
        </p:nvSpPr>
        <p:spPr>
          <a:xfrm>
            <a:off x="121489" y="234864"/>
            <a:ext cx="8794113" cy="298033"/>
          </a:xfrm>
        </p:spPr>
        <p:txBody>
          <a:bodyPr>
            <a:normAutofit fontScale="90000"/>
          </a:bodyPr>
          <a:lstStyle/>
          <a:p>
            <a:pPr marL="413031"/>
            <a:r>
              <a:rPr lang="en-US" dirty="0" smtClean="0"/>
              <a:t>1: Top-Level Value Metrics</a:t>
            </a:r>
          </a:p>
        </p:txBody>
      </p:sp>
      <p:sp>
        <p:nvSpPr>
          <p:cNvPr id="5125" name="Rectangle 286"/>
          <p:cNvSpPr>
            <a:spLocks noChangeArrowheads="1"/>
          </p:cNvSpPr>
          <p:nvPr/>
        </p:nvSpPr>
        <p:spPr bwMode="auto">
          <a:xfrm>
            <a:off x="5097411" y="246780"/>
            <a:ext cx="4566938" cy="33603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989" tIns="0" rIns="0" bIns="27989">
            <a:spAutoFit/>
          </a:bodyPr>
          <a:lstStyle/>
          <a:p>
            <a:pPr marL="349861" indent="-349861" algn="ctr" defTabSz="913526" eaLnBrk="0" hangingPunct="0">
              <a:buClr>
                <a:schemeClr val="tx2"/>
              </a:buClr>
            </a:pPr>
            <a:r>
              <a:rPr lang="en-US" sz="1000" b="1" dirty="0">
                <a:solidFill>
                  <a:srgbClr val="FF0000"/>
                </a:solidFill>
              </a:rPr>
              <a:t>NOTE:  NUMBERS ARE FOR</a:t>
            </a:r>
            <a:r>
              <a:rPr lang="en-US" sz="1000" b="1" dirty="0" smtClean="0">
                <a:solidFill>
                  <a:srgbClr val="FF0000"/>
                </a:solidFill>
              </a:rPr>
              <a:t> </a:t>
            </a:r>
          </a:p>
          <a:p>
            <a:pPr marL="349861" indent="-349861" algn="ctr" defTabSz="913526" eaLnBrk="0" hangingPunct="0">
              <a:buClr>
                <a:schemeClr val="tx2"/>
              </a:buClr>
            </a:pPr>
            <a:r>
              <a:rPr lang="en-US" sz="1000" b="1" dirty="0" smtClean="0">
                <a:solidFill>
                  <a:srgbClr val="FF0000"/>
                </a:solidFill>
              </a:rPr>
              <a:t>ILLUSTRATIVE </a:t>
            </a:r>
            <a:r>
              <a:rPr lang="en-US" sz="1000" b="1" dirty="0">
                <a:solidFill>
                  <a:srgbClr val="FF0000"/>
                </a:solidFill>
              </a:rPr>
              <a:t>PURPOSES ONLY</a:t>
            </a:r>
          </a:p>
        </p:txBody>
      </p:sp>
      <p:sp>
        <p:nvSpPr>
          <p:cNvPr id="5128" name="Rectangle 252"/>
          <p:cNvSpPr>
            <a:spLocks noChangeArrowheads="1"/>
          </p:cNvSpPr>
          <p:nvPr/>
        </p:nvSpPr>
        <p:spPr bwMode="auto">
          <a:xfrm>
            <a:off x="121489" y="921635"/>
            <a:ext cx="1958387"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349861" indent="-349861" defTabSz="913526" eaLnBrk="0" hangingPunct="0">
              <a:buClr>
                <a:schemeClr val="tx2"/>
              </a:buClr>
            </a:pPr>
            <a:r>
              <a:rPr lang="en-US" sz="1100" b="1">
                <a:solidFill>
                  <a:schemeClr val="tx2"/>
                </a:solidFill>
              </a:rPr>
              <a:t>Metric</a:t>
            </a:r>
          </a:p>
        </p:txBody>
      </p:sp>
      <p:sp>
        <p:nvSpPr>
          <p:cNvPr id="5129" name="Rectangle 253"/>
          <p:cNvSpPr>
            <a:spLocks noChangeArrowheads="1"/>
          </p:cNvSpPr>
          <p:nvPr/>
        </p:nvSpPr>
        <p:spPr bwMode="auto">
          <a:xfrm>
            <a:off x="2590126" y="612264"/>
            <a:ext cx="1295872" cy="51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349861" indent="-349861" defTabSz="913526" eaLnBrk="0" hangingPunct="0">
              <a:buClr>
                <a:schemeClr val="tx2"/>
              </a:buClr>
            </a:pPr>
            <a:endParaRPr lang="en-US" sz="1100" b="1" dirty="0">
              <a:solidFill>
                <a:schemeClr val="tx2"/>
              </a:solidFill>
            </a:endParaRPr>
          </a:p>
          <a:p>
            <a:pPr marL="349861" indent="-349861" defTabSz="913526" eaLnBrk="0" hangingPunct="0">
              <a:buClr>
                <a:schemeClr val="tx2"/>
              </a:buClr>
            </a:pPr>
            <a:r>
              <a:rPr lang="en-US" sz="1100" b="1" dirty="0">
                <a:solidFill>
                  <a:schemeClr val="tx2"/>
                </a:solidFill>
              </a:rPr>
              <a:t>Performance/</a:t>
            </a:r>
          </a:p>
          <a:p>
            <a:pPr marL="349861" indent="-349861" defTabSz="913526" eaLnBrk="0" hangingPunct="0">
              <a:buClr>
                <a:schemeClr val="tx2"/>
              </a:buClr>
            </a:pPr>
            <a:r>
              <a:rPr lang="en-US" sz="1100" b="1" dirty="0">
                <a:solidFill>
                  <a:schemeClr val="tx2"/>
                </a:solidFill>
              </a:rPr>
              <a:t>Estimate</a:t>
            </a:r>
          </a:p>
        </p:txBody>
      </p:sp>
      <p:sp>
        <p:nvSpPr>
          <p:cNvPr id="5130" name="Rectangle 254"/>
          <p:cNvSpPr>
            <a:spLocks noChangeArrowheads="1"/>
          </p:cNvSpPr>
          <p:nvPr/>
        </p:nvSpPr>
        <p:spPr bwMode="auto">
          <a:xfrm>
            <a:off x="5607888" y="921635"/>
            <a:ext cx="1762386"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349861" indent="-349861" defTabSz="913526" eaLnBrk="0" hangingPunct="0">
              <a:buClr>
                <a:schemeClr val="tx2"/>
              </a:buClr>
            </a:pPr>
            <a:r>
              <a:rPr lang="en-US" sz="1100" b="1">
                <a:solidFill>
                  <a:schemeClr val="tx2"/>
                </a:solidFill>
              </a:rPr>
              <a:t>Notes</a:t>
            </a:r>
          </a:p>
        </p:txBody>
      </p:sp>
      <p:sp>
        <p:nvSpPr>
          <p:cNvPr id="5131" name="Rectangle 255"/>
          <p:cNvSpPr>
            <a:spLocks noChangeArrowheads="1"/>
          </p:cNvSpPr>
          <p:nvPr/>
        </p:nvSpPr>
        <p:spPr bwMode="auto">
          <a:xfrm>
            <a:off x="121489" y="1260162"/>
            <a:ext cx="1744568" cy="34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1. Value of savings acceleration</a:t>
            </a:r>
          </a:p>
        </p:txBody>
      </p:sp>
      <p:sp>
        <p:nvSpPr>
          <p:cNvPr id="5132" name="Rectangle 256"/>
          <p:cNvSpPr>
            <a:spLocks noChangeArrowheads="1"/>
          </p:cNvSpPr>
          <p:nvPr/>
        </p:nvSpPr>
        <p:spPr bwMode="auto">
          <a:xfrm>
            <a:off x="2590126" y="1295797"/>
            <a:ext cx="1295872" cy="1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~$200m </a:t>
            </a:r>
          </a:p>
        </p:txBody>
      </p:sp>
      <p:sp>
        <p:nvSpPr>
          <p:cNvPr id="5133" name="Rectangle 257"/>
          <p:cNvSpPr>
            <a:spLocks noChangeArrowheads="1"/>
          </p:cNvSpPr>
          <p:nvPr/>
        </p:nvSpPr>
        <p:spPr bwMode="auto">
          <a:xfrm>
            <a:off x="4946993" y="1235866"/>
            <a:ext cx="2458918" cy="691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pPr>
            <a:r>
              <a:rPr lang="en-US" sz="1100"/>
              <a:t>Placeholder estimate of the value to accelerate energy efficiency savings resulting from current Business Plan.</a:t>
            </a:r>
          </a:p>
        </p:txBody>
      </p:sp>
      <p:sp>
        <p:nvSpPr>
          <p:cNvPr id="5134" name="Line 258"/>
          <p:cNvSpPr>
            <a:spLocks noChangeShapeType="1"/>
          </p:cNvSpPr>
          <p:nvPr/>
        </p:nvSpPr>
        <p:spPr bwMode="auto">
          <a:xfrm>
            <a:off x="171704" y="1260162"/>
            <a:ext cx="8769816"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5135" name="Rectangle 259"/>
          <p:cNvSpPr>
            <a:spLocks noChangeArrowheads="1"/>
          </p:cNvSpPr>
          <p:nvPr/>
        </p:nvSpPr>
        <p:spPr bwMode="auto">
          <a:xfrm>
            <a:off x="121489" y="2018202"/>
            <a:ext cx="1958387" cy="34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2a. Total Regional Savings: Current Year</a:t>
            </a:r>
          </a:p>
        </p:txBody>
      </p:sp>
      <p:sp>
        <p:nvSpPr>
          <p:cNvPr id="5136" name="Rectangle 260"/>
          <p:cNvSpPr>
            <a:spLocks noChangeArrowheads="1"/>
          </p:cNvSpPr>
          <p:nvPr/>
        </p:nvSpPr>
        <p:spPr bwMode="auto">
          <a:xfrm>
            <a:off x="2590126" y="2053837"/>
            <a:ext cx="1295872" cy="1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94aMW</a:t>
            </a:r>
          </a:p>
        </p:txBody>
      </p:sp>
      <p:sp>
        <p:nvSpPr>
          <p:cNvPr id="5137" name="Rectangle 261"/>
          <p:cNvSpPr>
            <a:spLocks noChangeArrowheads="1"/>
          </p:cNvSpPr>
          <p:nvPr/>
        </p:nvSpPr>
        <p:spPr bwMode="auto">
          <a:xfrm>
            <a:off x="4938895" y="1993907"/>
            <a:ext cx="2458918" cy="3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pPr>
            <a:r>
              <a:rPr lang="en-US" sz="1100"/>
              <a:t>2011;  all initiatives past and present portfolio</a:t>
            </a:r>
          </a:p>
        </p:txBody>
      </p:sp>
      <p:sp>
        <p:nvSpPr>
          <p:cNvPr id="5138" name="Rectangle 262"/>
          <p:cNvSpPr>
            <a:spLocks noChangeArrowheads="1"/>
          </p:cNvSpPr>
          <p:nvPr/>
        </p:nvSpPr>
        <p:spPr bwMode="auto">
          <a:xfrm>
            <a:off x="121489" y="2538141"/>
            <a:ext cx="1958387" cy="34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2b. Total Regional Savings: Business Plan-to-date </a:t>
            </a:r>
          </a:p>
        </p:txBody>
      </p:sp>
      <p:sp>
        <p:nvSpPr>
          <p:cNvPr id="5139" name="Rectangle 263"/>
          <p:cNvSpPr>
            <a:spLocks noChangeArrowheads="1"/>
          </p:cNvSpPr>
          <p:nvPr/>
        </p:nvSpPr>
        <p:spPr bwMode="auto">
          <a:xfrm>
            <a:off x="2590126" y="2573775"/>
            <a:ext cx="1295872"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197 aMW</a:t>
            </a:r>
          </a:p>
        </p:txBody>
      </p:sp>
      <p:sp>
        <p:nvSpPr>
          <p:cNvPr id="5140" name="Rectangle 264"/>
          <p:cNvSpPr>
            <a:spLocks noChangeArrowheads="1"/>
          </p:cNvSpPr>
          <p:nvPr/>
        </p:nvSpPr>
        <p:spPr bwMode="auto">
          <a:xfrm>
            <a:off x="4946993" y="2513844"/>
            <a:ext cx="2458918" cy="51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pPr>
            <a:r>
              <a:rPr lang="en-US" sz="1100"/>
              <a:t>2010-2011;  all initiatives past and present portfolio vs. 5-year business plan target</a:t>
            </a:r>
          </a:p>
        </p:txBody>
      </p:sp>
      <p:sp>
        <p:nvSpPr>
          <p:cNvPr id="5141" name="Rectangle 265"/>
          <p:cNvSpPr>
            <a:spLocks noChangeArrowheads="1"/>
          </p:cNvSpPr>
          <p:nvPr/>
        </p:nvSpPr>
        <p:spPr bwMode="auto">
          <a:xfrm>
            <a:off x="121489" y="3111531"/>
            <a:ext cx="1744568" cy="34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2c. Total Regional Savings: 2010-2019</a:t>
            </a:r>
          </a:p>
        </p:txBody>
      </p:sp>
      <p:sp>
        <p:nvSpPr>
          <p:cNvPr id="5142" name="Rectangle 266"/>
          <p:cNvSpPr>
            <a:spLocks noChangeArrowheads="1"/>
          </p:cNvSpPr>
          <p:nvPr/>
        </p:nvSpPr>
        <p:spPr bwMode="auto">
          <a:xfrm>
            <a:off x="2590126" y="3179560"/>
            <a:ext cx="1295872"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1,000aMW</a:t>
            </a:r>
          </a:p>
        </p:txBody>
      </p:sp>
      <p:sp>
        <p:nvSpPr>
          <p:cNvPr id="5143" name="Rectangle 267"/>
          <p:cNvSpPr>
            <a:spLocks noChangeArrowheads="1"/>
          </p:cNvSpPr>
          <p:nvPr/>
        </p:nvSpPr>
        <p:spPr bwMode="auto">
          <a:xfrm>
            <a:off x="4946993" y="3085615"/>
            <a:ext cx="2458918" cy="51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pPr>
            <a:r>
              <a:rPr lang="en-US" sz="1100"/>
              <a:t>2010-2019; all initiatives past and present portfolio vs. 10-year business plan target</a:t>
            </a:r>
          </a:p>
        </p:txBody>
      </p:sp>
      <p:sp>
        <p:nvSpPr>
          <p:cNvPr id="5144" name="Rectangle 268"/>
          <p:cNvSpPr>
            <a:spLocks noChangeArrowheads="1"/>
          </p:cNvSpPr>
          <p:nvPr/>
        </p:nvSpPr>
        <p:spPr bwMode="auto">
          <a:xfrm>
            <a:off x="100430" y="4399227"/>
            <a:ext cx="1744569" cy="34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4. Cost effectiveness: Levelized cost (TRC)</a:t>
            </a:r>
          </a:p>
        </p:txBody>
      </p:sp>
      <p:sp>
        <p:nvSpPr>
          <p:cNvPr id="5145" name="Rectangle 269"/>
          <p:cNvSpPr>
            <a:spLocks noChangeArrowheads="1"/>
          </p:cNvSpPr>
          <p:nvPr/>
        </p:nvSpPr>
        <p:spPr bwMode="auto">
          <a:xfrm>
            <a:off x="2411943" y="4399228"/>
            <a:ext cx="1295872" cy="1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1.7cents/kWh</a:t>
            </a:r>
          </a:p>
        </p:txBody>
      </p:sp>
      <p:sp>
        <p:nvSpPr>
          <p:cNvPr id="5146" name="Rectangle 270"/>
          <p:cNvSpPr>
            <a:spLocks noChangeArrowheads="1"/>
          </p:cNvSpPr>
          <p:nvPr/>
        </p:nvSpPr>
        <p:spPr bwMode="auto">
          <a:xfrm>
            <a:off x="4924315" y="4368453"/>
            <a:ext cx="2457299" cy="34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pPr>
            <a:r>
              <a:rPr lang="en-US" sz="1100"/>
              <a:t>Current portfolio, excluding commercial</a:t>
            </a:r>
          </a:p>
        </p:txBody>
      </p:sp>
      <p:sp>
        <p:nvSpPr>
          <p:cNvPr id="5147" name="Rectangle 273"/>
          <p:cNvSpPr>
            <a:spLocks noChangeArrowheads="1"/>
          </p:cNvSpPr>
          <p:nvPr/>
        </p:nvSpPr>
        <p:spPr bwMode="auto">
          <a:xfrm>
            <a:off x="79373" y="4924025"/>
            <a:ext cx="1744568" cy="34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5. Emerging technology portfolio potential</a:t>
            </a:r>
          </a:p>
        </p:txBody>
      </p:sp>
      <p:sp>
        <p:nvSpPr>
          <p:cNvPr id="5148" name="Rectangle 274"/>
          <p:cNvSpPr>
            <a:spLocks noChangeArrowheads="1"/>
          </p:cNvSpPr>
          <p:nvPr/>
        </p:nvSpPr>
        <p:spPr bwMode="auto">
          <a:xfrm>
            <a:off x="2548010" y="4959659"/>
            <a:ext cx="1294252" cy="17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575 aMW</a:t>
            </a:r>
          </a:p>
        </p:txBody>
      </p:sp>
      <p:sp>
        <p:nvSpPr>
          <p:cNvPr id="5149" name="Rectangle 275"/>
          <p:cNvSpPr>
            <a:spLocks noChangeArrowheads="1"/>
          </p:cNvSpPr>
          <p:nvPr/>
        </p:nvSpPr>
        <p:spPr bwMode="auto">
          <a:xfrm>
            <a:off x="4919457" y="4899729"/>
            <a:ext cx="2457297" cy="34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pPr>
            <a:r>
              <a:rPr lang="en-US" sz="1100"/>
              <a:t>Sum of potential up to Stage Gate X through 2030</a:t>
            </a:r>
          </a:p>
        </p:txBody>
      </p:sp>
      <p:sp>
        <p:nvSpPr>
          <p:cNvPr id="5150" name="Rectangle 279"/>
          <p:cNvSpPr>
            <a:spLocks noChangeArrowheads="1"/>
          </p:cNvSpPr>
          <p:nvPr/>
        </p:nvSpPr>
        <p:spPr bwMode="auto">
          <a:xfrm>
            <a:off x="100430" y="5439104"/>
            <a:ext cx="1744569" cy="3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6. ET potential moved though PRA stage gate</a:t>
            </a:r>
          </a:p>
        </p:txBody>
      </p:sp>
      <p:sp>
        <p:nvSpPr>
          <p:cNvPr id="5151" name="Rectangle 280"/>
          <p:cNvSpPr>
            <a:spLocks noChangeArrowheads="1"/>
          </p:cNvSpPr>
          <p:nvPr/>
        </p:nvSpPr>
        <p:spPr bwMode="auto">
          <a:xfrm>
            <a:off x="2497794" y="5476359"/>
            <a:ext cx="1295872" cy="17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 X aMW</a:t>
            </a:r>
          </a:p>
        </p:txBody>
      </p:sp>
      <p:sp>
        <p:nvSpPr>
          <p:cNvPr id="5152" name="Rectangle 281"/>
          <p:cNvSpPr>
            <a:spLocks noChangeArrowheads="1"/>
          </p:cNvSpPr>
          <p:nvPr/>
        </p:nvSpPr>
        <p:spPr bwMode="auto">
          <a:xfrm>
            <a:off x="4912977" y="5416427"/>
            <a:ext cx="2458918" cy="34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pPr>
            <a:r>
              <a:rPr lang="en-US" sz="1100"/>
              <a:t>Annual measure of pace of initiative development</a:t>
            </a:r>
          </a:p>
        </p:txBody>
      </p:sp>
      <p:sp>
        <p:nvSpPr>
          <p:cNvPr id="5153" name="Rectangle 283"/>
          <p:cNvSpPr>
            <a:spLocks noChangeArrowheads="1"/>
          </p:cNvSpPr>
          <p:nvPr/>
        </p:nvSpPr>
        <p:spPr bwMode="auto">
          <a:xfrm>
            <a:off x="100430" y="5900731"/>
            <a:ext cx="1744569" cy="51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7. Annual cost savings due to regionally coordinated efforts</a:t>
            </a:r>
          </a:p>
        </p:txBody>
      </p:sp>
      <p:sp>
        <p:nvSpPr>
          <p:cNvPr id="5154" name="Rectangle 284"/>
          <p:cNvSpPr>
            <a:spLocks noChangeArrowheads="1"/>
          </p:cNvSpPr>
          <p:nvPr/>
        </p:nvSpPr>
        <p:spPr bwMode="auto">
          <a:xfrm>
            <a:off x="2517232" y="5936366"/>
            <a:ext cx="1295872"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$X M</a:t>
            </a:r>
          </a:p>
        </p:txBody>
      </p:sp>
      <p:sp>
        <p:nvSpPr>
          <p:cNvPr id="5155" name="Rectangle 285"/>
          <p:cNvSpPr>
            <a:spLocks noChangeArrowheads="1"/>
          </p:cNvSpPr>
          <p:nvPr/>
        </p:nvSpPr>
        <p:spPr bwMode="auto">
          <a:xfrm>
            <a:off x="4914596" y="5876435"/>
            <a:ext cx="2457299" cy="3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pPr>
            <a:r>
              <a:rPr lang="en-US" sz="1100"/>
              <a:t>Too difficult to measure?  Requires testing with stakeholders</a:t>
            </a:r>
          </a:p>
        </p:txBody>
      </p:sp>
      <p:sp>
        <p:nvSpPr>
          <p:cNvPr id="5156" name="Line 286"/>
          <p:cNvSpPr>
            <a:spLocks noChangeShapeType="1"/>
          </p:cNvSpPr>
          <p:nvPr/>
        </p:nvSpPr>
        <p:spPr bwMode="auto">
          <a:xfrm>
            <a:off x="121489" y="1927496"/>
            <a:ext cx="8769816" cy="0"/>
          </a:xfrm>
          <a:prstGeom prst="line">
            <a:avLst/>
          </a:prstGeom>
          <a:noFill/>
          <a:ln w="9525">
            <a:solidFill>
              <a:srgbClr val="80808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5157" name="Line 287"/>
          <p:cNvSpPr>
            <a:spLocks noChangeShapeType="1"/>
          </p:cNvSpPr>
          <p:nvPr/>
        </p:nvSpPr>
        <p:spPr bwMode="auto">
          <a:xfrm>
            <a:off x="121489" y="2372927"/>
            <a:ext cx="8769816" cy="0"/>
          </a:xfrm>
          <a:prstGeom prst="line">
            <a:avLst/>
          </a:prstGeom>
          <a:noFill/>
          <a:ln w="9525">
            <a:solidFill>
              <a:srgbClr val="80808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5158" name="Line 288"/>
          <p:cNvSpPr>
            <a:spLocks noChangeShapeType="1"/>
          </p:cNvSpPr>
          <p:nvPr/>
        </p:nvSpPr>
        <p:spPr bwMode="auto">
          <a:xfrm>
            <a:off x="121489" y="3032162"/>
            <a:ext cx="8769816" cy="0"/>
          </a:xfrm>
          <a:prstGeom prst="line">
            <a:avLst/>
          </a:prstGeom>
          <a:noFill/>
          <a:ln w="9525">
            <a:solidFill>
              <a:srgbClr val="80808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5159" name="Line 289"/>
          <p:cNvSpPr>
            <a:spLocks noChangeShapeType="1"/>
          </p:cNvSpPr>
          <p:nvPr/>
        </p:nvSpPr>
        <p:spPr bwMode="auto">
          <a:xfrm>
            <a:off x="121489" y="3612031"/>
            <a:ext cx="8769816" cy="0"/>
          </a:xfrm>
          <a:prstGeom prst="line">
            <a:avLst/>
          </a:prstGeom>
          <a:noFill/>
          <a:ln w="9525">
            <a:solidFill>
              <a:srgbClr val="80808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5160" name="Line 290"/>
          <p:cNvSpPr>
            <a:spLocks noChangeShapeType="1"/>
          </p:cNvSpPr>
          <p:nvPr/>
        </p:nvSpPr>
        <p:spPr bwMode="auto">
          <a:xfrm>
            <a:off x="100431" y="4857616"/>
            <a:ext cx="8769816" cy="0"/>
          </a:xfrm>
          <a:prstGeom prst="line">
            <a:avLst/>
          </a:prstGeom>
          <a:noFill/>
          <a:ln w="9525">
            <a:solidFill>
              <a:srgbClr val="80808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5161" name="Line 292"/>
          <p:cNvSpPr>
            <a:spLocks noChangeShapeType="1"/>
          </p:cNvSpPr>
          <p:nvPr/>
        </p:nvSpPr>
        <p:spPr bwMode="auto">
          <a:xfrm>
            <a:off x="17819" y="5818124"/>
            <a:ext cx="8769816" cy="0"/>
          </a:xfrm>
          <a:prstGeom prst="line">
            <a:avLst/>
          </a:prstGeom>
          <a:noFill/>
          <a:ln w="9525">
            <a:solidFill>
              <a:srgbClr val="80808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5162" name="Line 293"/>
          <p:cNvSpPr>
            <a:spLocks noChangeShapeType="1"/>
          </p:cNvSpPr>
          <p:nvPr/>
        </p:nvSpPr>
        <p:spPr bwMode="auto">
          <a:xfrm>
            <a:off x="100431" y="5269031"/>
            <a:ext cx="8769816" cy="0"/>
          </a:xfrm>
          <a:prstGeom prst="line">
            <a:avLst/>
          </a:prstGeom>
          <a:noFill/>
          <a:ln w="9525">
            <a:solidFill>
              <a:srgbClr val="80808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5163" name="Rectangle 253"/>
          <p:cNvSpPr>
            <a:spLocks noChangeArrowheads="1"/>
          </p:cNvSpPr>
          <p:nvPr/>
        </p:nvSpPr>
        <p:spPr bwMode="auto">
          <a:xfrm>
            <a:off x="4041503" y="957270"/>
            <a:ext cx="1294252"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349861" indent="-349861" defTabSz="913526" eaLnBrk="0" hangingPunct="0">
              <a:buClr>
                <a:schemeClr val="tx2"/>
              </a:buClr>
            </a:pPr>
            <a:r>
              <a:rPr lang="en-US" sz="1100" b="1">
                <a:solidFill>
                  <a:schemeClr val="tx2"/>
                </a:solidFill>
              </a:rPr>
              <a:t>Target</a:t>
            </a:r>
          </a:p>
        </p:txBody>
      </p:sp>
      <p:sp>
        <p:nvSpPr>
          <p:cNvPr id="5164" name="Rectangle 256"/>
          <p:cNvSpPr>
            <a:spLocks noChangeArrowheads="1"/>
          </p:cNvSpPr>
          <p:nvPr/>
        </p:nvSpPr>
        <p:spPr bwMode="auto">
          <a:xfrm>
            <a:off x="4041503" y="1295797"/>
            <a:ext cx="1294252" cy="1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 </a:t>
            </a:r>
          </a:p>
        </p:txBody>
      </p:sp>
      <p:sp>
        <p:nvSpPr>
          <p:cNvPr id="5165" name="Rectangle 260"/>
          <p:cNvSpPr>
            <a:spLocks noChangeArrowheads="1"/>
          </p:cNvSpPr>
          <p:nvPr/>
        </p:nvSpPr>
        <p:spPr bwMode="auto">
          <a:xfrm>
            <a:off x="4041503" y="2053837"/>
            <a:ext cx="1294252" cy="1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70aMW</a:t>
            </a:r>
          </a:p>
        </p:txBody>
      </p:sp>
      <p:sp>
        <p:nvSpPr>
          <p:cNvPr id="5166" name="Rectangle 263"/>
          <p:cNvSpPr>
            <a:spLocks noChangeArrowheads="1"/>
          </p:cNvSpPr>
          <p:nvPr/>
        </p:nvSpPr>
        <p:spPr bwMode="auto">
          <a:xfrm>
            <a:off x="4041503" y="2573775"/>
            <a:ext cx="1294252"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200 aMW+ ?</a:t>
            </a:r>
          </a:p>
        </p:txBody>
      </p:sp>
      <p:sp>
        <p:nvSpPr>
          <p:cNvPr id="5167" name="Rectangle 266"/>
          <p:cNvSpPr>
            <a:spLocks noChangeArrowheads="1"/>
          </p:cNvSpPr>
          <p:nvPr/>
        </p:nvSpPr>
        <p:spPr bwMode="auto">
          <a:xfrm>
            <a:off x="4041503" y="3186039"/>
            <a:ext cx="905490"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550aMW + ?</a:t>
            </a:r>
          </a:p>
        </p:txBody>
      </p:sp>
      <p:sp>
        <p:nvSpPr>
          <p:cNvPr id="5168" name="Rectangle 269"/>
          <p:cNvSpPr>
            <a:spLocks noChangeArrowheads="1"/>
          </p:cNvSpPr>
          <p:nvPr/>
        </p:nvSpPr>
        <p:spPr bwMode="auto">
          <a:xfrm>
            <a:off x="3568509" y="4399228"/>
            <a:ext cx="1294252" cy="1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2.5 – 3.5 cents/kWh</a:t>
            </a:r>
          </a:p>
        </p:txBody>
      </p:sp>
      <p:sp>
        <p:nvSpPr>
          <p:cNvPr id="5169" name="Rectangle 274"/>
          <p:cNvSpPr>
            <a:spLocks noChangeArrowheads="1"/>
          </p:cNvSpPr>
          <p:nvPr/>
        </p:nvSpPr>
        <p:spPr bwMode="auto">
          <a:xfrm>
            <a:off x="3997766" y="4959659"/>
            <a:ext cx="1295872" cy="17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300 aMW</a:t>
            </a:r>
          </a:p>
        </p:txBody>
      </p:sp>
      <p:sp>
        <p:nvSpPr>
          <p:cNvPr id="5170" name="Rectangle 280"/>
          <p:cNvSpPr>
            <a:spLocks noChangeArrowheads="1"/>
          </p:cNvSpPr>
          <p:nvPr/>
        </p:nvSpPr>
        <p:spPr bwMode="auto">
          <a:xfrm>
            <a:off x="3949171" y="5476359"/>
            <a:ext cx="1295872" cy="17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 X aMW</a:t>
            </a:r>
          </a:p>
        </p:txBody>
      </p:sp>
      <p:sp>
        <p:nvSpPr>
          <p:cNvPr id="5171" name="Rectangle 284"/>
          <p:cNvSpPr>
            <a:spLocks noChangeArrowheads="1"/>
          </p:cNvSpPr>
          <p:nvPr/>
        </p:nvSpPr>
        <p:spPr bwMode="auto">
          <a:xfrm>
            <a:off x="3992907" y="5936366"/>
            <a:ext cx="1294252"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$X  M</a:t>
            </a:r>
          </a:p>
        </p:txBody>
      </p:sp>
      <p:sp>
        <p:nvSpPr>
          <p:cNvPr id="5172" name="Rectangle 253"/>
          <p:cNvSpPr>
            <a:spLocks noChangeArrowheads="1"/>
          </p:cNvSpPr>
          <p:nvPr/>
        </p:nvSpPr>
        <p:spPr bwMode="auto">
          <a:xfrm>
            <a:off x="7645647" y="871423"/>
            <a:ext cx="1295872" cy="34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349861" indent="-349861" defTabSz="913526" eaLnBrk="0" hangingPunct="0">
              <a:buClr>
                <a:schemeClr val="tx2"/>
              </a:buClr>
            </a:pPr>
            <a:endParaRPr lang="en-US" sz="1100" b="1">
              <a:solidFill>
                <a:schemeClr val="tx2"/>
              </a:solidFill>
            </a:endParaRPr>
          </a:p>
          <a:p>
            <a:pPr marL="349861" indent="-349861" defTabSz="913526" eaLnBrk="0" hangingPunct="0">
              <a:buClr>
                <a:schemeClr val="tx2"/>
              </a:buClr>
            </a:pPr>
            <a:r>
              <a:rPr lang="en-US" sz="1100" b="1">
                <a:solidFill>
                  <a:schemeClr val="tx2"/>
                </a:solidFill>
              </a:rPr>
              <a:t>Value Proposition</a:t>
            </a:r>
          </a:p>
        </p:txBody>
      </p:sp>
      <p:sp>
        <p:nvSpPr>
          <p:cNvPr id="5173" name="Rectangle 256"/>
          <p:cNvSpPr>
            <a:spLocks noChangeArrowheads="1"/>
          </p:cNvSpPr>
          <p:nvPr/>
        </p:nvSpPr>
        <p:spPr bwMode="auto">
          <a:xfrm>
            <a:off x="7645647" y="1381644"/>
            <a:ext cx="1295872" cy="3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3526" eaLnBrk="0" hangingPunct="0">
              <a:buClr>
                <a:schemeClr val="tx2"/>
              </a:buClr>
            </a:pPr>
            <a:r>
              <a:rPr lang="en-US" sz="1100"/>
              <a:t>Accelerate Market Adoption</a:t>
            </a:r>
          </a:p>
        </p:txBody>
      </p:sp>
      <p:sp>
        <p:nvSpPr>
          <p:cNvPr id="5174" name="Rectangle 260"/>
          <p:cNvSpPr>
            <a:spLocks noChangeArrowheads="1"/>
          </p:cNvSpPr>
          <p:nvPr/>
        </p:nvSpPr>
        <p:spPr bwMode="auto">
          <a:xfrm>
            <a:off x="7645647" y="1997147"/>
            <a:ext cx="1295872" cy="34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3526" eaLnBrk="0" hangingPunct="0">
              <a:buClr>
                <a:schemeClr val="tx2"/>
              </a:buClr>
            </a:pPr>
            <a:r>
              <a:rPr lang="en-US" sz="1100"/>
              <a:t>Increase Market Adoption</a:t>
            </a:r>
          </a:p>
        </p:txBody>
      </p:sp>
      <p:sp>
        <p:nvSpPr>
          <p:cNvPr id="5175" name="Rectangle 263"/>
          <p:cNvSpPr>
            <a:spLocks noChangeArrowheads="1"/>
          </p:cNvSpPr>
          <p:nvPr/>
        </p:nvSpPr>
        <p:spPr bwMode="auto">
          <a:xfrm>
            <a:off x="7619730" y="2478210"/>
            <a:ext cx="1295872" cy="3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3526" eaLnBrk="0" hangingPunct="0">
              <a:buClr>
                <a:schemeClr val="tx2"/>
              </a:buClr>
            </a:pPr>
            <a:r>
              <a:rPr lang="en-US" sz="1100"/>
              <a:t>Increase Market Adoption</a:t>
            </a:r>
          </a:p>
        </p:txBody>
      </p:sp>
      <p:sp>
        <p:nvSpPr>
          <p:cNvPr id="5176" name="Rectangle 266"/>
          <p:cNvSpPr>
            <a:spLocks noChangeArrowheads="1"/>
          </p:cNvSpPr>
          <p:nvPr/>
        </p:nvSpPr>
        <p:spPr bwMode="auto">
          <a:xfrm>
            <a:off x="7645647" y="3093713"/>
            <a:ext cx="1295872" cy="51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3526" eaLnBrk="0" hangingPunct="0">
              <a:buClr>
                <a:schemeClr val="tx2"/>
              </a:buClr>
              <a:defRPr/>
            </a:pPr>
            <a:r>
              <a:rPr lang="en-US" sz="1100" dirty="0"/>
              <a:t>Increase Market Adoption;</a:t>
            </a:r>
          </a:p>
          <a:p>
            <a:pPr marL="349861" indent="-349861" defTabSz="913526" eaLnBrk="0" hangingPunct="0">
              <a:buClr>
                <a:schemeClr val="tx2"/>
              </a:buClr>
              <a:defRPr/>
            </a:pPr>
            <a:r>
              <a:rPr lang="en-US" sz="1100" dirty="0"/>
              <a:t>Filling Pipeline</a:t>
            </a:r>
          </a:p>
        </p:txBody>
      </p:sp>
      <p:sp>
        <p:nvSpPr>
          <p:cNvPr id="5177" name="Rectangle 269"/>
          <p:cNvSpPr>
            <a:spLocks noChangeArrowheads="1"/>
          </p:cNvSpPr>
          <p:nvPr/>
        </p:nvSpPr>
        <p:spPr bwMode="auto">
          <a:xfrm>
            <a:off x="7610011" y="4454299"/>
            <a:ext cx="1294253" cy="1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Regional Advantage</a:t>
            </a:r>
          </a:p>
        </p:txBody>
      </p:sp>
      <p:sp>
        <p:nvSpPr>
          <p:cNvPr id="5178" name="Rectangle 274"/>
          <p:cNvSpPr>
            <a:spLocks noChangeArrowheads="1"/>
          </p:cNvSpPr>
          <p:nvPr/>
        </p:nvSpPr>
        <p:spPr bwMode="auto">
          <a:xfrm>
            <a:off x="7603532" y="4872193"/>
            <a:ext cx="1294253" cy="1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Filling the pipeline</a:t>
            </a:r>
          </a:p>
        </p:txBody>
      </p:sp>
      <p:sp>
        <p:nvSpPr>
          <p:cNvPr id="5179" name="Rectangle 280"/>
          <p:cNvSpPr>
            <a:spLocks noChangeArrowheads="1"/>
          </p:cNvSpPr>
          <p:nvPr/>
        </p:nvSpPr>
        <p:spPr bwMode="auto">
          <a:xfrm>
            <a:off x="7580854" y="5243115"/>
            <a:ext cx="1580964" cy="51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3526" eaLnBrk="0" hangingPunct="0">
              <a:buClr>
                <a:schemeClr val="tx2"/>
              </a:buClr>
            </a:pPr>
            <a:r>
              <a:rPr lang="en-US" sz="1100"/>
              <a:t>Filling pipeline;</a:t>
            </a:r>
          </a:p>
          <a:p>
            <a:pPr defTabSz="913526" eaLnBrk="0" hangingPunct="0">
              <a:buClr>
                <a:schemeClr val="tx2"/>
              </a:buClr>
            </a:pPr>
            <a:r>
              <a:rPr lang="en-US" sz="1100"/>
              <a:t>Increase &amp; accelerate market adoption</a:t>
            </a:r>
          </a:p>
        </p:txBody>
      </p:sp>
      <p:sp>
        <p:nvSpPr>
          <p:cNvPr id="5180" name="Rectangle 284"/>
          <p:cNvSpPr>
            <a:spLocks noChangeArrowheads="1"/>
          </p:cNvSpPr>
          <p:nvPr/>
        </p:nvSpPr>
        <p:spPr bwMode="auto">
          <a:xfrm>
            <a:off x="7580854" y="6022212"/>
            <a:ext cx="1295872" cy="1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Regional Advantage</a:t>
            </a:r>
          </a:p>
        </p:txBody>
      </p:sp>
      <p:sp>
        <p:nvSpPr>
          <p:cNvPr id="5181" name="TextBox 7"/>
          <p:cNvSpPr txBox="1">
            <a:spLocks noChangeArrowheads="1"/>
          </p:cNvSpPr>
          <p:nvPr/>
        </p:nvSpPr>
        <p:spPr bwMode="auto">
          <a:xfrm>
            <a:off x="4664886" y="6460596"/>
            <a:ext cx="4223173"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1200" dirty="0"/>
              <a:t>NOTE:  Metrics will be replicated for gas beginning in 2012.</a:t>
            </a:r>
          </a:p>
        </p:txBody>
      </p:sp>
      <p:sp>
        <p:nvSpPr>
          <p:cNvPr id="5182" name="Rectangle 268"/>
          <p:cNvSpPr>
            <a:spLocks noChangeArrowheads="1"/>
          </p:cNvSpPr>
          <p:nvPr/>
        </p:nvSpPr>
        <p:spPr bwMode="auto">
          <a:xfrm>
            <a:off x="100430" y="3636329"/>
            <a:ext cx="1744569" cy="34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3. Savings Opportunity Created and Realized</a:t>
            </a:r>
          </a:p>
        </p:txBody>
      </p:sp>
      <p:sp>
        <p:nvSpPr>
          <p:cNvPr id="5183" name="Rectangle 269"/>
          <p:cNvSpPr>
            <a:spLocks noChangeArrowheads="1"/>
          </p:cNvSpPr>
          <p:nvPr/>
        </p:nvSpPr>
        <p:spPr bwMode="auto">
          <a:xfrm>
            <a:off x="2560968" y="3636328"/>
            <a:ext cx="1295872"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X aMW</a:t>
            </a:r>
          </a:p>
        </p:txBody>
      </p:sp>
      <p:sp>
        <p:nvSpPr>
          <p:cNvPr id="5184" name="Rectangle 270"/>
          <p:cNvSpPr>
            <a:spLocks noChangeArrowheads="1"/>
          </p:cNvSpPr>
          <p:nvPr/>
        </p:nvSpPr>
        <p:spPr bwMode="auto">
          <a:xfrm>
            <a:off x="4908117" y="3644426"/>
            <a:ext cx="2633861" cy="573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defRPr/>
            </a:pPr>
            <a:r>
              <a:rPr lang="en-US" sz="900" dirty="0"/>
              <a:t>Business Plan-to-date utility savings + NME  associated with NEEA initiatives.  Savings from past and current initiatives realized in the current business cycle, net of baseline</a:t>
            </a:r>
            <a:r>
              <a:rPr lang="en-US" sz="1000" dirty="0"/>
              <a:t>.</a:t>
            </a:r>
          </a:p>
        </p:txBody>
      </p:sp>
      <p:sp>
        <p:nvSpPr>
          <p:cNvPr id="5185" name="Line 290"/>
          <p:cNvSpPr>
            <a:spLocks noChangeShapeType="1"/>
          </p:cNvSpPr>
          <p:nvPr/>
        </p:nvSpPr>
        <p:spPr bwMode="auto">
          <a:xfrm>
            <a:off x="100431" y="4285845"/>
            <a:ext cx="8769816" cy="0"/>
          </a:xfrm>
          <a:prstGeom prst="line">
            <a:avLst/>
          </a:prstGeom>
          <a:noFill/>
          <a:ln w="9525">
            <a:solidFill>
              <a:srgbClr val="80808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5186" name="Rectangle 269"/>
          <p:cNvSpPr>
            <a:spLocks noChangeArrowheads="1"/>
          </p:cNvSpPr>
          <p:nvPr/>
        </p:nvSpPr>
        <p:spPr bwMode="auto">
          <a:xfrm>
            <a:off x="4018825" y="3636328"/>
            <a:ext cx="1039938"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X aMW</a:t>
            </a:r>
          </a:p>
        </p:txBody>
      </p:sp>
      <p:sp>
        <p:nvSpPr>
          <p:cNvPr id="5187" name="Rectangle 269"/>
          <p:cNvSpPr>
            <a:spLocks noChangeArrowheads="1"/>
          </p:cNvSpPr>
          <p:nvPr/>
        </p:nvSpPr>
        <p:spPr bwMode="auto">
          <a:xfrm>
            <a:off x="7610011" y="3691399"/>
            <a:ext cx="1294253" cy="51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3526" eaLnBrk="0" hangingPunct="0">
              <a:buClr>
                <a:schemeClr val="tx2"/>
              </a:buClr>
            </a:pPr>
            <a:r>
              <a:rPr lang="en-US" sz="1100"/>
              <a:t>Filling the Pipeline; Increase Market Adoption</a:t>
            </a:r>
          </a:p>
        </p:txBody>
      </p:sp>
    </p:spTree>
    <p:extLst>
      <p:ext uri="{BB962C8B-B14F-4D97-AF65-F5344CB8AC3E}">
        <p14:creationId xmlns:p14="http://schemas.microsoft.com/office/powerpoint/2010/main" val="2038761539"/>
      </p:ext>
    </p:extLst>
  </p:cSld>
  <p:clrMapOvr>
    <a:masterClrMapping/>
  </p:clrMapOvr>
  <p:transition spd="slow">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p:cNvSpPr/>
          <p:nvPr/>
        </p:nvSpPr>
        <p:spPr>
          <a:xfrm>
            <a:off x="7967133" y="5969001"/>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146"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98668" name="think-cell Slide" r:id="rId62" imgW="0" imgH="0" progId="">
                  <p:embed/>
                </p:oleObj>
              </mc:Choice>
              <mc:Fallback>
                <p:oleObj name="think-cell Slide" r:id="rId62" imgW="0" imgH="0" progId="">
                  <p:embed/>
                  <p:pic>
                    <p:nvPicPr>
                      <p:cNvPr id="0" name="AutoShape 2"/>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7" name="Rectangle 3" hidden="1"/>
          <p:cNvSpPr>
            <a:spLocks noChangeArrowheads="1"/>
          </p:cNvSpPr>
          <p:nvPr>
            <p:custDataLst>
              <p:tags r:id="rId3"/>
            </p:custDataLst>
          </p:nvPr>
        </p:nvSpPr>
        <p:spPr bwMode="auto">
          <a:xfrm>
            <a:off x="0" y="0"/>
            <a:ext cx="161984" cy="1619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931343"/>
            <a:endParaRPr lang="en-US" sz="1200">
              <a:solidFill>
                <a:srgbClr val="000000"/>
              </a:solidFill>
              <a:cs typeface="Arial" charset="0"/>
            </a:endParaRPr>
          </a:p>
        </p:txBody>
      </p:sp>
      <p:graphicFrame>
        <p:nvGraphicFramePr>
          <p:cNvPr id="6150" name="Object 8"/>
          <p:cNvGraphicFramePr>
            <a:graphicFrameLocks/>
          </p:cNvGraphicFramePr>
          <p:nvPr>
            <p:custDataLst>
              <p:tags r:id="rId4"/>
            </p:custDataLst>
          </p:nvPr>
        </p:nvGraphicFramePr>
        <p:xfrm>
          <a:off x="1303973" y="3622476"/>
          <a:ext cx="6617048" cy="1362205"/>
        </p:xfrm>
        <a:graphic>
          <a:graphicData uri="http://schemas.openxmlformats.org/presentationml/2006/ole">
            <mc:AlternateContent xmlns:mc="http://schemas.openxmlformats.org/markup-compatibility/2006">
              <mc:Choice xmlns:v="urn:schemas-microsoft-com:vml" Requires="v">
                <p:oleObj spid="_x0000_s198669" r:id="rId63" imgW="6480610" imgH="1335140" progId="Excel.Sheet.8">
                  <p:embed/>
                </p:oleObj>
              </mc:Choice>
              <mc:Fallback>
                <p:oleObj r:id="rId63" imgW="6480610" imgH="1335140" progId="Excel.Sheet.8">
                  <p:embed/>
                  <p:pic>
                    <p:nvPicPr>
                      <p:cNvPr id="0" name="Picture 3"/>
                      <p:cNvPicPr>
                        <a:picLocks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1303973" y="3622476"/>
                        <a:ext cx="6617048" cy="13622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1" name="Rectangle 9"/>
          <p:cNvSpPr>
            <a:spLocks noChangeArrowheads="1"/>
          </p:cNvSpPr>
          <p:nvPr>
            <p:custDataLst>
              <p:tags r:id="rId5"/>
            </p:custDataLst>
          </p:nvPr>
        </p:nvSpPr>
        <p:spPr bwMode="auto">
          <a:xfrm>
            <a:off x="6100319" y="3844381"/>
            <a:ext cx="254315"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a:buClr>
                <a:srgbClr val="002960"/>
              </a:buClr>
            </a:pPr>
            <a:r>
              <a:rPr lang="en-US" sz="1200">
                <a:solidFill>
                  <a:srgbClr val="000000"/>
                </a:solidFill>
                <a:cs typeface="Arial" charset="0"/>
              </a:rPr>
              <a:t>995</a:t>
            </a:r>
          </a:p>
        </p:txBody>
      </p:sp>
      <p:sp>
        <p:nvSpPr>
          <p:cNvPr id="6152" name="Rectangle 10"/>
          <p:cNvSpPr>
            <a:spLocks noChangeArrowheads="1"/>
          </p:cNvSpPr>
          <p:nvPr>
            <p:custDataLst>
              <p:tags r:id="rId6"/>
            </p:custDataLst>
          </p:nvPr>
        </p:nvSpPr>
        <p:spPr bwMode="auto">
          <a:xfrm>
            <a:off x="3976710" y="4108399"/>
            <a:ext cx="254314"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a:buClr>
                <a:srgbClr val="002960"/>
              </a:buClr>
            </a:pPr>
            <a:r>
              <a:rPr lang="en-US" sz="1200">
                <a:solidFill>
                  <a:srgbClr val="000000"/>
                </a:solidFill>
                <a:cs typeface="Arial" charset="0"/>
              </a:rPr>
              <a:t>575</a:t>
            </a:r>
          </a:p>
        </p:txBody>
      </p:sp>
      <p:sp>
        <p:nvSpPr>
          <p:cNvPr id="6153" name="Rectangle 12"/>
          <p:cNvSpPr>
            <a:spLocks noChangeArrowheads="1"/>
          </p:cNvSpPr>
          <p:nvPr>
            <p:custDataLst>
              <p:tags r:id="rId7"/>
            </p:custDataLst>
          </p:nvPr>
        </p:nvSpPr>
        <p:spPr bwMode="auto">
          <a:xfrm>
            <a:off x="1796404" y="4058187"/>
            <a:ext cx="254314"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a:buClr>
                <a:srgbClr val="002960"/>
              </a:buClr>
            </a:pPr>
            <a:r>
              <a:rPr lang="en-US" sz="1200">
                <a:solidFill>
                  <a:srgbClr val="000000"/>
                </a:solidFill>
                <a:cs typeface="Arial" charset="0"/>
              </a:rPr>
              <a:t>660</a:t>
            </a:r>
          </a:p>
        </p:txBody>
      </p:sp>
      <p:sp>
        <p:nvSpPr>
          <p:cNvPr id="6154" name="Rectangle 286"/>
          <p:cNvSpPr>
            <a:spLocks noChangeArrowheads="1"/>
          </p:cNvSpPr>
          <p:nvPr>
            <p:custDataLst>
              <p:tags r:id="rId8"/>
            </p:custDataLst>
          </p:nvPr>
        </p:nvSpPr>
        <p:spPr bwMode="auto">
          <a:xfrm>
            <a:off x="7106241" y="3936706"/>
            <a:ext cx="340167"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eaLnBrk="0" hangingPunct="0">
              <a:buClr>
                <a:srgbClr val="002960"/>
              </a:buClr>
            </a:pPr>
            <a:endParaRPr lang="en-US" sz="1200">
              <a:solidFill>
                <a:srgbClr val="000000"/>
              </a:solidFill>
              <a:cs typeface="Arial" charset="0"/>
            </a:endParaRPr>
          </a:p>
        </p:txBody>
      </p:sp>
      <p:sp>
        <p:nvSpPr>
          <p:cNvPr id="6155" name="Freeform 4"/>
          <p:cNvSpPr>
            <a:spLocks/>
          </p:cNvSpPr>
          <p:nvPr>
            <p:custDataLst>
              <p:tags r:id="rId9"/>
            </p:custDataLst>
          </p:nvPr>
        </p:nvSpPr>
        <p:spPr bwMode="gray">
          <a:xfrm>
            <a:off x="341787" y="1958997"/>
            <a:ext cx="6432386" cy="1323332"/>
          </a:xfrm>
          <a:custGeom>
            <a:avLst/>
            <a:gdLst>
              <a:gd name="T0" fmla="*/ 2147483647 w 3709"/>
              <a:gd name="T1" fmla="*/ 2147483647 h 1288"/>
              <a:gd name="T2" fmla="*/ 2147483647 w 3709"/>
              <a:gd name="T3" fmla="*/ 2147483647 h 1288"/>
              <a:gd name="T4" fmla="*/ 2147483647 w 3709"/>
              <a:gd name="T5" fmla="*/ 2147483647 h 1288"/>
              <a:gd name="T6" fmla="*/ 2147483647 w 3709"/>
              <a:gd name="T7" fmla="*/ 2147483647 h 1288"/>
              <a:gd name="T8" fmla="*/ 2147483647 w 3709"/>
              <a:gd name="T9" fmla="*/ 2147483647 h 1288"/>
              <a:gd name="T10" fmla="*/ 0 w 3709"/>
              <a:gd name="T11" fmla="*/ 0 h 1288"/>
              <a:gd name="T12" fmla="*/ 0 w 3709"/>
              <a:gd name="T13" fmla="*/ 2147483647 h 1288"/>
              <a:gd name="T14" fmla="*/ 2147483647 w 3709"/>
              <a:gd name="T15" fmla="*/ 2147483647 h 1288"/>
              <a:gd name="T16" fmla="*/ 2147483647 w 3709"/>
              <a:gd name="T17" fmla="*/ 2147483647 h 1288"/>
              <a:gd name="T18" fmla="*/ 2147483647 w 3709"/>
              <a:gd name="T19" fmla="*/ 2147483647 h 1288"/>
              <a:gd name="T20" fmla="*/ 2147483647 w 3709"/>
              <a:gd name="T21" fmla="*/ 2147483647 h 1288"/>
              <a:gd name="T22" fmla="*/ 2147483647 w 3709"/>
              <a:gd name="T23" fmla="*/ 2147483647 h 1288"/>
              <a:gd name="T24" fmla="*/ 2147483647 w 3709"/>
              <a:gd name="T25" fmla="*/ 2147483647 h 1288"/>
              <a:gd name="T26" fmla="*/ 2147483647 w 3709"/>
              <a:gd name="T27" fmla="*/ 2147483647 h 1288"/>
              <a:gd name="T28" fmla="*/ 2147483647 w 3709"/>
              <a:gd name="T29" fmla="*/ 2147483647 h 1288"/>
              <a:gd name="T30" fmla="*/ 2147483647 w 3709"/>
              <a:gd name="T31" fmla="*/ 2147483647 h 1288"/>
              <a:gd name="T32" fmla="*/ 2147483647 w 3709"/>
              <a:gd name="T33" fmla="*/ 2147483647 h 1288"/>
              <a:gd name="T34" fmla="*/ 2147483647 w 3709"/>
              <a:gd name="T35" fmla="*/ 2147483647 h 1288"/>
              <a:gd name="T36" fmla="*/ 2147483647 w 3709"/>
              <a:gd name="T37" fmla="*/ 2147483647 h 1288"/>
              <a:gd name="T38" fmla="*/ 2147483647 w 3709"/>
              <a:gd name="T39" fmla="*/ 2147483647 h 1288"/>
              <a:gd name="T40" fmla="*/ 2147483647 w 3709"/>
              <a:gd name="T41" fmla="*/ 2147483647 h 1288"/>
              <a:gd name="T42" fmla="*/ 2147483647 w 3709"/>
              <a:gd name="T43" fmla="*/ 2147483647 h 1288"/>
              <a:gd name="T44" fmla="*/ 2147483647 w 3709"/>
              <a:gd name="T45" fmla="*/ 2147483647 h 1288"/>
              <a:gd name="T46" fmla="*/ 2147483647 w 3709"/>
              <a:gd name="T47" fmla="*/ 2147483647 h 1288"/>
              <a:gd name="T48" fmla="*/ 2147483647 w 3709"/>
              <a:gd name="T49" fmla="*/ 2147483647 h 1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09" h="1288">
                <a:moveTo>
                  <a:pt x="3708" y="121"/>
                </a:moveTo>
                <a:cubicBezTo>
                  <a:pt x="3599" y="135"/>
                  <a:pt x="3342" y="187"/>
                  <a:pt x="3055" y="203"/>
                </a:cubicBezTo>
                <a:cubicBezTo>
                  <a:pt x="2766" y="222"/>
                  <a:pt x="2351" y="244"/>
                  <a:pt x="1983" y="218"/>
                </a:cubicBezTo>
                <a:cubicBezTo>
                  <a:pt x="1615" y="192"/>
                  <a:pt x="1142" y="160"/>
                  <a:pt x="862" y="127"/>
                </a:cubicBezTo>
                <a:cubicBezTo>
                  <a:pt x="582" y="94"/>
                  <a:pt x="445" y="68"/>
                  <a:pt x="301" y="47"/>
                </a:cubicBezTo>
                <a:lnTo>
                  <a:pt x="0" y="0"/>
                </a:lnTo>
                <a:lnTo>
                  <a:pt x="0" y="1288"/>
                </a:lnTo>
                <a:lnTo>
                  <a:pt x="164" y="1264"/>
                </a:lnTo>
                <a:cubicBezTo>
                  <a:pt x="164" y="1264"/>
                  <a:pt x="527" y="1199"/>
                  <a:pt x="843" y="1163"/>
                </a:cubicBezTo>
                <a:cubicBezTo>
                  <a:pt x="1162" y="1122"/>
                  <a:pt x="1677" y="1077"/>
                  <a:pt x="2059" y="1050"/>
                </a:cubicBezTo>
                <a:cubicBezTo>
                  <a:pt x="2441" y="1023"/>
                  <a:pt x="2770" y="1082"/>
                  <a:pt x="3041" y="1096"/>
                </a:cubicBezTo>
                <a:cubicBezTo>
                  <a:pt x="3312" y="1110"/>
                  <a:pt x="3608" y="1160"/>
                  <a:pt x="3708" y="1172"/>
                </a:cubicBezTo>
                <a:cubicBezTo>
                  <a:pt x="3708" y="1088"/>
                  <a:pt x="3708" y="826"/>
                  <a:pt x="3708" y="755"/>
                </a:cubicBezTo>
                <a:cubicBezTo>
                  <a:pt x="3641" y="746"/>
                  <a:pt x="3471" y="736"/>
                  <a:pt x="3343" y="726"/>
                </a:cubicBezTo>
                <a:cubicBezTo>
                  <a:pt x="3216" y="714"/>
                  <a:pt x="3104" y="709"/>
                  <a:pt x="2947" y="702"/>
                </a:cubicBezTo>
                <a:cubicBezTo>
                  <a:pt x="2791" y="695"/>
                  <a:pt x="2583" y="687"/>
                  <a:pt x="2407" y="682"/>
                </a:cubicBezTo>
                <a:cubicBezTo>
                  <a:pt x="2231" y="677"/>
                  <a:pt x="2045" y="673"/>
                  <a:pt x="1891" y="670"/>
                </a:cubicBezTo>
                <a:lnTo>
                  <a:pt x="1481" y="663"/>
                </a:lnTo>
                <a:lnTo>
                  <a:pt x="1085" y="649"/>
                </a:lnTo>
                <a:lnTo>
                  <a:pt x="1887" y="630"/>
                </a:lnTo>
                <a:cubicBezTo>
                  <a:pt x="2095" y="626"/>
                  <a:pt x="2182" y="629"/>
                  <a:pt x="2335" y="626"/>
                </a:cubicBezTo>
                <a:cubicBezTo>
                  <a:pt x="2486" y="615"/>
                  <a:pt x="2659" y="622"/>
                  <a:pt x="2803" y="610"/>
                </a:cubicBezTo>
                <a:cubicBezTo>
                  <a:pt x="2951" y="603"/>
                  <a:pt x="3071" y="609"/>
                  <a:pt x="3223" y="592"/>
                </a:cubicBezTo>
                <a:cubicBezTo>
                  <a:pt x="3375" y="575"/>
                  <a:pt x="3621" y="554"/>
                  <a:pt x="3708" y="539"/>
                </a:cubicBezTo>
                <a:cubicBezTo>
                  <a:pt x="3705" y="394"/>
                  <a:pt x="3709" y="284"/>
                  <a:pt x="3709" y="217"/>
                </a:cubicBezTo>
              </a:path>
            </a:pathLst>
          </a:custGeom>
          <a:solidFill>
            <a:schemeClr val="accent1"/>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56" name="Rectangle 17"/>
          <p:cNvSpPr>
            <a:spLocks noChangeArrowheads="1"/>
          </p:cNvSpPr>
          <p:nvPr>
            <p:custDataLst>
              <p:tags r:id="rId10"/>
            </p:custDataLst>
          </p:nvPr>
        </p:nvSpPr>
        <p:spPr bwMode="auto">
          <a:xfrm>
            <a:off x="207340" y="3424867"/>
            <a:ext cx="1286153" cy="18789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b="1">
                <a:solidFill>
                  <a:srgbClr val="002960"/>
                </a:solidFill>
              </a:rPr>
              <a:t>#  projects</a:t>
            </a:r>
          </a:p>
        </p:txBody>
      </p:sp>
      <p:sp>
        <p:nvSpPr>
          <p:cNvPr id="6157" name="Rectangle 18"/>
          <p:cNvSpPr>
            <a:spLocks noChangeArrowheads="1"/>
          </p:cNvSpPr>
          <p:nvPr>
            <p:custDataLst>
              <p:tags r:id="rId11"/>
            </p:custDataLst>
          </p:nvPr>
        </p:nvSpPr>
        <p:spPr bwMode="auto">
          <a:xfrm>
            <a:off x="207340" y="3962623"/>
            <a:ext cx="1286153" cy="36933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b="1">
                <a:solidFill>
                  <a:srgbClr val="002960"/>
                </a:solidFill>
              </a:rPr>
              <a:t>Long term TRS in aMW (2010-2024)</a:t>
            </a:r>
            <a:r>
              <a:rPr lang="en-US" sz="1200" b="1" baseline="30000">
                <a:solidFill>
                  <a:srgbClr val="002960"/>
                </a:solidFill>
              </a:rPr>
              <a:t>1</a:t>
            </a:r>
          </a:p>
        </p:txBody>
      </p:sp>
      <p:sp>
        <p:nvSpPr>
          <p:cNvPr id="6158" name="Rectangle 19"/>
          <p:cNvSpPr>
            <a:spLocks noChangeArrowheads="1"/>
          </p:cNvSpPr>
          <p:nvPr>
            <p:custDataLst>
              <p:tags r:id="rId12"/>
            </p:custDataLst>
          </p:nvPr>
        </p:nvSpPr>
        <p:spPr bwMode="gray">
          <a:xfrm>
            <a:off x="1626320" y="3428107"/>
            <a:ext cx="594482"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25</a:t>
            </a:r>
          </a:p>
        </p:txBody>
      </p:sp>
      <p:sp>
        <p:nvSpPr>
          <p:cNvPr id="6159" name="Rectangle 20"/>
          <p:cNvSpPr>
            <a:spLocks noChangeArrowheads="1"/>
          </p:cNvSpPr>
          <p:nvPr>
            <p:custDataLst>
              <p:tags r:id="rId13"/>
            </p:custDataLst>
          </p:nvPr>
        </p:nvSpPr>
        <p:spPr bwMode="gray">
          <a:xfrm>
            <a:off x="2778027" y="3428107"/>
            <a:ext cx="328827"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0</a:t>
            </a:r>
          </a:p>
        </p:txBody>
      </p:sp>
      <p:sp>
        <p:nvSpPr>
          <p:cNvPr id="6160" name="Rectangle 21"/>
          <p:cNvSpPr>
            <a:spLocks noChangeArrowheads="1"/>
          </p:cNvSpPr>
          <p:nvPr>
            <p:custDataLst>
              <p:tags r:id="rId14"/>
            </p:custDataLst>
          </p:nvPr>
        </p:nvSpPr>
        <p:spPr bwMode="gray">
          <a:xfrm>
            <a:off x="3939453" y="3428107"/>
            <a:ext cx="328828"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5</a:t>
            </a:r>
          </a:p>
        </p:txBody>
      </p:sp>
      <p:sp>
        <p:nvSpPr>
          <p:cNvPr id="6161" name="Rectangle 22"/>
          <p:cNvSpPr>
            <a:spLocks noChangeArrowheads="1"/>
          </p:cNvSpPr>
          <p:nvPr>
            <p:custDataLst>
              <p:tags r:id="rId15"/>
            </p:custDataLst>
          </p:nvPr>
        </p:nvSpPr>
        <p:spPr bwMode="gray">
          <a:xfrm>
            <a:off x="5055523" y="3428107"/>
            <a:ext cx="327208"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0</a:t>
            </a:r>
          </a:p>
        </p:txBody>
      </p:sp>
      <p:sp>
        <p:nvSpPr>
          <p:cNvPr id="6162" name="Rectangle 23"/>
          <p:cNvSpPr>
            <a:spLocks noChangeArrowheads="1"/>
          </p:cNvSpPr>
          <p:nvPr>
            <p:custDataLst>
              <p:tags r:id="rId16"/>
            </p:custDataLst>
          </p:nvPr>
        </p:nvSpPr>
        <p:spPr bwMode="gray">
          <a:xfrm>
            <a:off x="6063064" y="3428107"/>
            <a:ext cx="330447"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10</a:t>
            </a:r>
          </a:p>
        </p:txBody>
      </p:sp>
      <p:sp>
        <p:nvSpPr>
          <p:cNvPr id="6163" name="Line 24"/>
          <p:cNvSpPr>
            <a:spLocks noChangeShapeType="1"/>
          </p:cNvSpPr>
          <p:nvPr>
            <p:custDataLst>
              <p:tags r:id="rId17"/>
            </p:custDataLst>
          </p:nvPr>
        </p:nvSpPr>
        <p:spPr bwMode="gray">
          <a:xfrm>
            <a:off x="2428142" y="1967097"/>
            <a:ext cx="8099" cy="3027303"/>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64" name="Line 25"/>
          <p:cNvSpPr>
            <a:spLocks noChangeShapeType="1"/>
          </p:cNvSpPr>
          <p:nvPr>
            <p:custDataLst>
              <p:tags r:id="rId18"/>
            </p:custDataLst>
          </p:nvPr>
        </p:nvSpPr>
        <p:spPr bwMode="gray">
          <a:xfrm>
            <a:off x="3523154" y="1967097"/>
            <a:ext cx="6479" cy="3027303"/>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65" name="Line 26"/>
          <p:cNvSpPr>
            <a:spLocks noChangeShapeType="1"/>
          </p:cNvSpPr>
          <p:nvPr>
            <p:custDataLst>
              <p:tags r:id="rId19"/>
            </p:custDataLst>
          </p:nvPr>
        </p:nvSpPr>
        <p:spPr bwMode="gray">
          <a:xfrm>
            <a:off x="4644084" y="1967097"/>
            <a:ext cx="9719" cy="3027303"/>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66" name="Line 27"/>
          <p:cNvSpPr>
            <a:spLocks noChangeShapeType="1"/>
          </p:cNvSpPr>
          <p:nvPr>
            <p:custDataLst>
              <p:tags r:id="rId20"/>
            </p:custDataLst>
          </p:nvPr>
        </p:nvSpPr>
        <p:spPr bwMode="gray">
          <a:xfrm>
            <a:off x="5730995" y="1967097"/>
            <a:ext cx="8100" cy="3027303"/>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67" name="AutoShape 28"/>
          <p:cNvSpPr>
            <a:spLocks noChangeArrowheads="1"/>
          </p:cNvSpPr>
          <p:nvPr>
            <p:custDataLst>
              <p:tags r:id="rId21"/>
            </p:custDataLst>
          </p:nvPr>
        </p:nvSpPr>
        <p:spPr bwMode="auto">
          <a:xfrm rot="10800000">
            <a:off x="2345529" y="1448779"/>
            <a:ext cx="280233" cy="15873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3276" tIns="46638" rIns="93276" bIns="46638" anchor="ctr"/>
          <a:lstStyle/>
          <a:p>
            <a:pPr defTabSz="931343"/>
            <a:endParaRPr lang="en-US" sz="1200">
              <a:solidFill>
                <a:srgbClr val="000000"/>
              </a:solidFill>
            </a:endParaRPr>
          </a:p>
        </p:txBody>
      </p:sp>
      <p:sp>
        <p:nvSpPr>
          <p:cNvPr id="6168" name="Rectangle 29"/>
          <p:cNvSpPr>
            <a:spLocks noChangeArrowheads="1"/>
          </p:cNvSpPr>
          <p:nvPr>
            <p:custDataLst>
              <p:tags r:id="rId22"/>
            </p:custDataLst>
          </p:nvPr>
        </p:nvSpPr>
        <p:spPr bwMode="gray">
          <a:xfrm>
            <a:off x="1866057" y="1215535"/>
            <a:ext cx="1253757" cy="21542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638" tIns="0" rIns="46638" bIns="0"/>
          <a:lstStyle/>
          <a:p>
            <a:pPr algn="ctr" defTabSz="911906">
              <a:buClr>
                <a:srgbClr val="002960"/>
              </a:buClr>
            </a:pPr>
            <a:r>
              <a:rPr lang="en-US" sz="1200">
                <a:solidFill>
                  <a:srgbClr val="000000"/>
                </a:solidFill>
              </a:rPr>
              <a:t>IS</a:t>
            </a:r>
          </a:p>
        </p:txBody>
      </p:sp>
      <p:sp>
        <p:nvSpPr>
          <p:cNvPr id="6169" name="AutoShape 30"/>
          <p:cNvSpPr>
            <a:spLocks noChangeArrowheads="1"/>
          </p:cNvSpPr>
          <p:nvPr>
            <p:custDataLst>
              <p:tags r:id="rId23"/>
            </p:custDataLst>
          </p:nvPr>
        </p:nvSpPr>
        <p:spPr bwMode="auto">
          <a:xfrm rot="10800000">
            <a:off x="3374129" y="1448779"/>
            <a:ext cx="280232" cy="15873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3276" tIns="46638" rIns="93276" bIns="46638" anchor="ctr"/>
          <a:lstStyle/>
          <a:p>
            <a:pPr defTabSz="931343"/>
            <a:endParaRPr lang="en-US" sz="1200">
              <a:solidFill>
                <a:srgbClr val="000000"/>
              </a:solidFill>
            </a:endParaRPr>
          </a:p>
        </p:txBody>
      </p:sp>
      <p:sp>
        <p:nvSpPr>
          <p:cNvPr id="6170" name="Rectangle 31"/>
          <p:cNvSpPr>
            <a:spLocks noChangeArrowheads="1"/>
          </p:cNvSpPr>
          <p:nvPr>
            <p:custDataLst>
              <p:tags r:id="rId24"/>
            </p:custDataLst>
          </p:nvPr>
        </p:nvSpPr>
        <p:spPr bwMode="gray">
          <a:xfrm>
            <a:off x="2894656" y="1215535"/>
            <a:ext cx="1253757" cy="21542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638" tIns="0" rIns="46638" bIns="0"/>
          <a:lstStyle/>
          <a:p>
            <a:pPr algn="ctr" defTabSz="911906">
              <a:buClr>
                <a:srgbClr val="002960"/>
              </a:buClr>
            </a:pPr>
            <a:r>
              <a:rPr lang="en-US" sz="1200">
                <a:solidFill>
                  <a:srgbClr val="000000"/>
                </a:solidFill>
              </a:rPr>
              <a:t>CA</a:t>
            </a:r>
          </a:p>
        </p:txBody>
      </p:sp>
      <p:sp>
        <p:nvSpPr>
          <p:cNvPr id="6171" name="AutoShape 32"/>
          <p:cNvSpPr>
            <a:spLocks noChangeArrowheads="1"/>
          </p:cNvSpPr>
          <p:nvPr>
            <p:custDataLst>
              <p:tags r:id="rId25"/>
            </p:custDataLst>
          </p:nvPr>
        </p:nvSpPr>
        <p:spPr bwMode="auto">
          <a:xfrm rot="10800000">
            <a:off x="4443223" y="1448779"/>
            <a:ext cx="280232" cy="15873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3276" tIns="46638" rIns="93276" bIns="46638" anchor="ctr"/>
          <a:lstStyle/>
          <a:p>
            <a:pPr defTabSz="931343"/>
            <a:endParaRPr lang="en-US" sz="1200">
              <a:solidFill>
                <a:srgbClr val="000000"/>
              </a:solidFill>
            </a:endParaRPr>
          </a:p>
        </p:txBody>
      </p:sp>
      <p:sp>
        <p:nvSpPr>
          <p:cNvPr id="6172" name="Rectangle 33"/>
          <p:cNvSpPr>
            <a:spLocks noChangeArrowheads="1"/>
          </p:cNvSpPr>
          <p:nvPr>
            <p:custDataLst>
              <p:tags r:id="rId26"/>
            </p:custDataLst>
          </p:nvPr>
        </p:nvSpPr>
        <p:spPr bwMode="gray">
          <a:xfrm>
            <a:off x="3963750" y="1215535"/>
            <a:ext cx="1253757" cy="21542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638" tIns="0" rIns="46638" bIns="0"/>
          <a:lstStyle/>
          <a:p>
            <a:pPr algn="ctr" defTabSz="911906">
              <a:buClr>
                <a:srgbClr val="002960"/>
              </a:buClr>
            </a:pPr>
            <a:r>
              <a:rPr lang="en-US" sz="1200">
                <a:solidFill>
                  <a:srgbClr val="000000"/>
                </a:solidFill>
              </a:rPr>
              <a:t>PRA</a:t>
            </a:r>
          </a:p>
        </p:txBody>
      </p:sp>
      <p:sp>
        <p:nvSpPr>
          <p:cNvPr id="6173" name="AutoShape 34"/>
          <p:cNvSpPr>
            <a:spLocks noChangeArrowheads="1"/>
          </p:cNvSpPr>
          <p:nvPr>
            <p:custDataLst>
              <p:tags r:id="rId27"/>
            </p:custDataLst>
          </p:nvPr>
        </p:nvSpPr>
        <p:spPr bwMode="auto">
          <a:xfrm rot="10800000">
            <a:off x="5583590" y="1448779"/>
            <a:ext cx="278613" cy="15873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3276" tIns="46638" rIns="93276" bIns="46638" anchor="ctr"/>
          <a:lstStyle/>
          <a:p>
            <a:pPr defTabSz="931343"/>
            <a:endParaRPr lang="en-US" sz="1200">
              <a:solidFill>
                <a:srgbClr val="000000"/>
              </a:solidFill>
            </a:endParaRPr>
          </a:p>
        </p:txBody>
      </p:sp>
      <p:sp>
        <p:nvSpPr>
          <p:cNvPr id="6174" name="Rectangle 35"/>
          <p:cNvSpPr>
            <a:spLocks noChangeArrowheads="1"/>
          </p:cNvSpPr>
          <p:nvPr>
            <p:custDataLst>
              <p:tags r:id="rId28"/>
            </p:custDataLst>
          </p:nvPr>
        </p:nvSpPr>
        <p:spPr bwMode="gray">
          <a:xfrm>
            <a:off x="5102498" y="1215535"/>
            <a:ext cx="1253757" cy="21542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638" tIns="0" rIns="46638" bIns="0"/>
          <a:lstStyle/>
          <a:p>
            <a:pPr algn="ctr" defTabSz="911906">
              <a:buClr>
                <a:srgbClr val="002960"/>
              </a:buClr>
            </a:pPr>
            <a:r>
              <a:rPr lang="en-US" sz="1200">
                <a:solidFill>
                  <a:srgbClr val="000000"/>
                </a:solidFill>
              </a:rPr>
              <a:t>SA</a:t>
            </a:r>
          </a:p>
        </p:txBody>
      </p:sp>
      <p:sp>
        <p:nvSpPr>
          <p:cNvPr id="6175" name="AutoShape 36"/>
          <p:cNvSpPr>
            <a:spLocks noChangeArrowheads="1"/>
          </p:cNvSpPr>
          <p:nvPr>
            <p:custDataLst>
              <p:tags r:id="rId29"/>
            </p:custDataLst>
          </p:nvPr>
        </p:nvSpPr>
        <p:spPr bwMode="auto">
          <a:xfrm rot="10800000">
            <a:off x="6617049" y="1448779"/>
            <a:ext cx="278613" cy="158735"/>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3276" tIns="46638" rIns="93276" bIns="46638" anchor="ctr"/>
          <a:lstStyle/>
          <a:p>
            <a:pPr defTabSz="931343"/>
            <a:endParaRPr lang="en-US" sz="1200">
              <a:solidFill>
                <a:srgbClr val="000000"/>
              </a:solidFill>
            </a:endParaRPr>
          </a:p>
        </p:txBody>
      </p:sp>
      <p:sp>
        <p:nvSpPr>
          <p:cNvPr id="6176" name="Rectangle 37"/>
          <p:cNvSpPr>
            <a:spLocks noChangeArrowheads="1"/>
          </p:cNvSpPr>
          <p:nvPr>
            <p:custDataLst>
              <p:tags r:id="rId30"/>
            </p:custDataLst>
          </p:nvPr>
        </p:nvSpPr>
        <p:spPr bwMode="gray">
          <a:xfrm>
            <a:off x="6119022" y="1185946"/>
            <a:ext cx="1253757" cy="215426"/>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638" tIns="0" rIns="46638" bIns="0"/>
          <a:lstStyle/>
          <a:p>
            <a:pPr algn="ctr" defTabSz="911906">
              <a:buClr>
                <a:srgbClr val="002960"/>
              </a:buClr>
            </a:pPr>
            <a:r>
              <a:rPr lang="en-US" sz="1200">
                <a:solidFill>
                  <a:srgbClr val="000000"/>
                </a:solidFill>
              </a:rPr>
              <a:t>TC</a:t>
            </a:r>
          </a:p>
        </p:txBody>
      </p:sp>
      <p:sp>
        <p:nvSpPr>
          <p:cNvPr id="6177" name="Line 38"/>
          <p:cNvSpPr>
            <a:spLocks noChangeShapeType="1"/>
          </p:cNvSpPr>
          <p:nvPr>
            <p:custDataLst>
              <p:tags r:id="rId31"/>
            </p:custDataLst>
          </p:nvPr>
        </p:nvSpPr>
        <p:spPr bwMode="gray">
          <a:xfrm>
            <a:off x="6735297" y="1967097"/>
            <a:ext cx="6479" cy="3027303"/>
          </a:xfrm>
          <a:prstGeom prst="line">
            <a:avLst/>
          </a:prstGeom>
          <a:noFill/>
          <a:ln w="9525">
            <a:solidFill>
              <a:srgbClr val="80808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78" name="Rectangle 43"/>
          <p:cNvSpPr>
            <a:spLocks noChangeArrowheads="1"/>
          </p:cNvSpPr>
          <p:nvPr>
            <p:custDataLst>
              <p:tags r:id="rId32"/>
            </p:custDataLst>
          </p:nvPr>
        </p:nvSpPr>
        <p:spPr bwMode="auto">
          <a:xfrm>
            <a:off x="207340" y="5030034"/>
            <a:ext cx="1286153" cy="18789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b="1">
                <a:solidFill>
                  <a:srgbClr val="002960"/>
                </a:solidFill>
              </a:rPr>
              <a:t>Projects</a:t>
            </a:r>
          </a:p>
        </p:txBody>
      </p:sp>
      <p:sp>
        <p:nvSpPr>
          <p:cNvPr id="6179" name="Rectangle 44"/>
          <p:cNvSpPr>
            <a:spLocks noChangeArrowheads="1"/>
          </p:cNvSpPr>
          <p:nvPr>
            <p:custDataLst>
              <p:tags r:id="rId33"/>
            </p:custDataLst>
          </p:nvPr>
        </p:nvSpPr>
        <p:spPr bwMode="gray">
          <a:xfrm>
            <a:off x="1337988" y="4915032"/>
            <a:ext cx="1083674" cy="1477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5987" lvl="1" indent="-194367" defTabSz="911906">
              <a:buClr>
                <a:srgbClr val="002960"/>
              </a:buClr>
              <a:buSzPct val="125000"/>
              <a:buFont typeface="Arial" charset="0"/>
              <a:buChar char="▪"/>
            </a:pPr>
            <a:r>
              <a:rPr lang="en-US" sz="800"/>
              <a:t>Irrigation</a:t>
            </a:r>
          </a:p>
          <a:p>
            <a:pPr marL="195987" lvl="1" indent="-194367" defTabSz="911906">
              <a:buClr>
                <a:srgbClr val="002960"/>
              </a:buClr>
              <a:buSzPct val="125000"/>
              <a:buFont typeface="Arial" charset="0"/>
              <a:buChar char="▪"/>
            </a:pPr>
            <a:r>
              <a:rPr lang="en-US" sz="800"/>
              <a:t>Dairy production</a:t>
            </a:r>
          </a:p>
          <a:p>
            <a:pPr marL="195987" lvl="1" indent="-194367" defTabSz="911906">
              <a:buClr>
                <a:srgbClr val="002960"/>
              </a:buClr>
              <a:buSzPct val="125000"/>
              <a:buFont typeface="Arial" charset="0"/>
              <a:buChar char="▪"/>
            </a:pPr>
            <a:r>
              <a:rPr lang="en-US" sz="800"/>
              <a:t>Com SSL</a:t>
            </a:r>
          </a:p>
          <a:p>
            <a:pPr marL="195987" lvl="1" indent="-194367" defTabSz="911906">
              <a:buClr>
                <a:srgbClr val="002960"/>
              </a:buClr>
              <a:buSzPct val="125000"/>
              <a:buFont typeface="Arial" charset="0"/>
              <a:buChar char="▪"/>
            </a:pPr>
            <a:r>
              <a:rPr lang="en-US" sz="800"/>
              <a:t>Res windows</a:t>
            </a:r>
          </a:p>
          <a:p>
            <a:pPr marL="195987" lvl="1" indent="-194367" defTabSz="911906">
              <a:buClr>
                <a:srgbClr val="002960"/>
              </a:buClr>
              <a:buSzPct val="125000"/>
              <a:buFont typeface="Arial" charset="0"/>
              <a:buChar char="▪"/>
            </a:pPr>
            <a:r>
              <a:rPr lang="en-US" sz="800"/>
              <a:t>Green Pumps</a:t>
            </a:r>
          </a:p>
          <a:p>
            <a:pPr marL="195987" lvl="1" indent="-194367" defTabSz="911906">
              <a:buClr>
                <a:srgbClr val="002960"/>
              </a:buClr>
              <a:buSzPct val="125000"/>
              <a:buFont typeface="Arial" charset="0"/>
              <a:buChar char="▪"/>
            </a:pPr>
            <a:r>
              <a:rPr lang="en-US" sz="800"/>
              <a:t>Refrigeration</a:t>
            </a:r>
          </a:p>
          <a:p>
            <a:pPr marL="195987" lvl="1" indent="-194367" defTabSz="911906">
              <a:buClr>
                <a:srgbClr val="002960"/>
              </a:buClr>
              <a:buSzPct val="125000"/>
              <a:buFont typeface="Arial" charset="0"/>
              <a:buChar char="▪"/>
            </a:pPr>
            <a:r>
              <a:rPr lang="en-US" sz="800"/>
              <a:t>Dryers</a:t>
            </a:r>
          </a:p>
          <a:p>
            <a:pPr marL="195987" lvl="1" indent="-194367" defTabSz="911906">
              <a:buClr>
                <a:srgbClr val="002960"/>
              </a:buClr>
              <a:buSzPct val="125000"/>
              <a:buFont typeface="Arial" charset="0"/>
              <a:buChar char="▪"/>
            </a:pPr>
            <a:r>
              <a:rPr lang="en-US" sz="800"/>
              <a:t>Comml O&amp;M</a:t>
            </a:r>
          </a:p>
          <a:p>
            <a:pPr marL="195987" lvl="1" indent="-194367" defTabSz="911906">
              <a:buClr>
                <a:srgbClr val="002960"/>
              </a:buClr>
              <a:buSzPct val="125000"/>
              <a:buFont typeface="Arial" charset="0"/>
              <a:buChar char="▪"/>
            </a:pPr>
            <a:r>
              <a:rPr lang="en-US" sz="800"/>
              <a:t>Muni SEM</a:t>
            </a:r>
          </a:p>
          <a:p>
            <a:pPr marL="195987" lvl="1" indent="-194367" defTabSz="911906">
              <a:buClr>
                <a:srgbClr val="002960"/>
              </a:buClr>
              <a:buSzPct val="125000"/>
              <a:buFont typeface="Arial" charset="0"/>
              <a:buChar char="▪"/>
            </a:pPr>
            <a:r>
              <a:rPr lang="en-US" sz="800"/>
              <a:t>Retail</a:t>
            </a:r>
          </a:p>
          <a:p>
            <a:pPr marL="195987" lvl="1" indent="-194367" defTabSz="911906">
              <a:buClr>
                <a:srgbClr val="002960"/>
              </a:buClr>
              <a:buSzPct val="125000"/>
              <a:buFont typeface="Arial" charset="0"/>
              <a:buChar char="▪"/>
            </a:pPr>
            <a:r>
              <a:rPr lang="en-US" sz="800"/>
              <a:t>Biz Tech SEM</a:t>
            </a:r>
          </a:p>
          <a:p>
            <a:pPr marL="195987" lvl="1" indent="-194367" defTabSz="911906">
              <a:buClr>
                <a:srgbClr val="002960"/>
              </a:buClr>
              <a:buSzPct val="125000"/>
              <a:buFont typeface="Arial" charset="0"/>
              <a:buChar char="▪"/>
            </a:pPr>
            <a:r>
              <a:rPr lang="en-US" sz="800"/>
              <a:t>Other</a:t>
            </a:r>
          </a:p>
        </p:txBody>
      </p:sp>
      <p:sp>
        <p:nvSpPr>
          <p:cNvPr id="6180" name="Rectangle 46"/>
          <p:cNvSpPr>
            <a:spLocks noChangeArrowheads="1"/>
          </p:cNvSpPr>
          <p:nvPr>
            <p:custDataLst>
              <p:tags r:id="rId34"/>
            </p:custDataLst>
          </p:nvPr>
        </p:nvSpPr>
        <p:spPr bwMode="gray">
          <a:xfrm>
            <a:off x="3591188" y="4915033"/>
            <a:ext cx="121488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5001" lvl="1" indent="-113381" defTabSz="911906">
              <a:buClr>
                <a:srgbClr val="002960"/>
              </a:buClr>
              <a:buSzPct val="125000"/>
              <a:buFont typeface="Arial" charset="0"/>
              <a:buChar char="▪"/>
            </a:pPr>
            <a:r>
              <a:rPr lang="en-US" sz="800" dirty="0">
                <a:solidFill>
                  <a:srgbClr val="000000"/>
                </a:solidFill>
              </a:rPr>
              <a:t>Small, medium businesses</a:t>
            </a:r>
          </a:p>
          <a:p>
            <a:pPr marL="115001" lvl="1" indent="-113381" defTabSz="911906">
              <a:buClr>
                <a:srgbClr val="002960"/>
              </a:buClr>
              <a:buSzPct val="125000"/>
              <a:buFont typeface="Arial" charset="0"/>
              <a:buChar char="▪"/>
            </a:pPr>
            <a:r>
              <a:rPr lang="en-US" sz="800" dirty="0">
                <a:solidFill>
                  <a:srgbClr val="000000"/>
                </a:solidFill>
              </a:rPr>
              <a:t>Business IT</a:t>
            </a:r>
          </a:p>
          <a:p>
            <a:pPr marL="115001" lvl="1" indent="-113381" defTabSz="911906">
              <a:buClr>
                <a:srgbClr val="002960"/>
              </a:buClr>
              <a:buSzPct val="125000"/>
              <a:buFont typeface="Arial" charset="0"/>
              <a:buChar char="▪"/>
            </a:pPr>
            <a:r>
              <a:rPr lang="en-US" sz="800" dirty="0">
                <a:solidFill>
                  <a:srgbClr val="000000"/>
                </a:solidFill>
              </a:rPr>
              <a:t>HPWH</a:t>
            </a:r>
          </a:p>
          <a:p>
            <a:pPr marL="115001" lvl="1" indent="-113381" defTabSz="911906">
              <a:buClr>
                <a:srgbClr val="002960"/>
              </a:buClr>
              <a:buSzPct val="125000"/>
              <a:buFont typeface="Arial" charset="0"/>
              <a:buChar char="▪"/>
            </a:pPr>
            <a:r>
              <a:rPr lang="en-US" sz="800" dirty="0">
                <a:solidFill>
                  <a:srgbClr val="000000"/>
                </a:solidFill>
              </a:rPr>
              <a:t>Existing building renewal</a:t>
            </a:r>
          </a:p>
          <a:p>
            <a:pPr marL="115001" lvl="1" indent="-113381" defTabSz="911906">
              <a:buClr>
                <a:srgbClr val="002960"/>
              </a:buClr>
              <a:buSzPct val="125000"/>
              <a:buFont typeface="Arial" charset="0"/>
              <a:buChar char="▪"/>
            </a:pPr>
            <a:r>
              <a:rPr lang="en-US" sz="800" dirty="0">
                <a:solidFill>
                  <a:srgbClr val="000000"/>
                </a:solidFill>
              </a:rPr>
              <a:t>Com. Lighting solutions</a:t>
            </a:r>
          </a:p>
        </p:txBody>
      </p:sp>
      <p:sp>
        <p:nvSpPr>
          <p:cNvPr id="6181" name="Rectangle 47"/>
          <p:cNvSpPr>
            <a:spLocks noChangeArrowheads="1"/>
          </p:cNvSpPr>
          <p:nvPr>
            <p:custDataLst>
              <p:tags r:id="rId35"/>
            </p:custDataLst>
          </p:nvPr>
        </p:nvSpPr>
        <p:spPr bwMode="gray">
          <a:xfrm>
            <a:off x="5640285" y="4915033"/>
            <a:ext cx="13234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5001" lvl="1" indent="-113381" defTabSz="911906">
              <a:buClr>
                <a:srgbClr val="002960"/>
              </a:buClr>
              <a:buSzPct val="125000"/>
              <a:buFont typeface="Arial" charset="0"/>
              <a:buChar char="▪"/>
            </a:pPr>
            <a:r>
              <a:rPr lang="en-US" sz="800">
                <a:solidFill>
                  <a:srgbClr val="000000"/>
                </a:solidFill>
              </a:rPr>
              <a:t>DHP </a:t>
            </a:r>
          </a:p>
          <a:p>
            <a:pPr marL="115001" lvl="1" indent="-113381" defTabSz="911906">
              <a:buClr>
                <a:srgbClr val="002960"/>
              </a:buClr>
              <a:buSzPct val="125000"/>
              <a:buFont typeface="Arial" charset="0"/>
              <a:buChar char="▪"/>
            </a:pPr>
            <a:r>
              <a:rPr lang="en-US" sz="800">
                <a:solidFill>
                  <a:srgbClr val="000000"/>
                </a:solidFill>
              </a:rPr>
              <a:t>Televisions</a:t>
            </a:r>
          </a:p>
          <a:p>
            <a:pPr marL="115001" lvl="1" indent="-113381" defTabSz="911906">
              <a:buClr>
                <a:srgbClr val="002960"/>
              </a:buClr>
              <a:buSzPct val="125000"/>
              <a:buFont typeface="Arial" charset="0"/>
              <a:buChar char="▪"/>
            </a:pPr>
            <a:r>
              <a:rPr lang="en-US" sz="800">
                <a:solidFill>
                  <a:srgbClr val="000000"/>
                </a:solidFill>
              </a:rPr>
              <a:t>Efficient Homes</a:t>
            </a:r>
          </a:p>
          <a:p>
            <a:pPr marL="115001" lvl="1" indent="-113381" defTabSz="911906">
              <a:buClr>
                <a:srgbClr val="002960"/>
              </a:buClr>
              <a:buSzPct val="125000"/>
              <a:buFont typeface="Arial" charset="0"/>
              <a:buChar char="▪"/>
            </a:pPr>
            <a:r>
              <a:rPr lang="en-US" sz="800">
                <a:solidFill>
                  <a:srgbClr val="000000"/>
                </a:solidFill>
              </a:rPr>
              <a:t>Other Res. Codes</a:t>
            </a:r>
          </a:p>
          <a:p>
            <a:pPr marL="115001" lvl="1" indent="-113381" defTabSz="911906">
              <a:buClr>
                <a:srgbClr val="002960"/>
              </a:buClr>
              <a:buSzPct val="125000"/>
              <a:buFont typeface="Arial" charset="0"/>
              <a:buChar char="▪"/>
            </a:pPr>
            <a:r>
              <a:rPr lang="en-US" sz="800">
                <a:solidFill>
                  <a:srgbClr val="000000"/>
                </a:solidFill>
              </a:rPr>
              <a:t>Other Res. Standards</a:t>
            </a:r>
          </a:p>
          <a:p>
            <a:pPr marL="115001" lvl="1" indent="-113381" defTabSz="911906">
              <a:buClr>
                <a:srgbClr val="002960"/>
              </a:buClr>
              <a:buSzPct val="125000"/>
              <a:buFont typeface="Arial" charset="0"/>
              <a:buChar char="▪"/>
            </a:pPr>
            <a:r>
              <a:rPr lang="en-US" sz="800">
                <a:solidFill>
                  <a:srgbClr val="000000"/>
                </a:solidFill>
              </a:rPr>
              <a:t>Other Com. Codes</a:t>
            </a:r>
          </a:p>
          <a:p>
            <a:pPr marL="115001" lvl="1" indent="-113381" defTabSz="911906">
              <a:buClr>
                <a:srgbClr val="002960"/>
              </a:buClr>
              <a:buSzPct val="125000"/>
              <a:buFont typeface="Arial" charset="0"/>
              <a:buChar char="▪"/>
            </a:pPr>
            <a:r>
              <a:rPr lang="en-US" sz="800">
                <a:solidFill>
                  <a:srgbClr val="000000"/>
                </a:solidFill>
              </a:rPr>
              <a:t>Other Com. Standards</a:t>
            </a:r>
          </a:p>
          <a:p>
            <a:pPr marL="115001" lvl="1" indent="-113381" defTabSz="911906">
              <a:buClr>
                <a:srgbClr val="002960"/>
              </a:buClr>
              <a:buSzPct val="125000"/>
              <a:buFont typeface="Arial" charset="0"/>
              <a:buChar char="▪"/>
            </a:pPr>
            <a:r>
              <a:rPr lang="en-US" sz="800">
                <a:solidFill>
                  <a:srgbClr val="000000"/>
                </a:solidFill>
              </a:rPr>
              <a:t>Food Processors</a:t>
            </a:r>
          </a:p>
          <a:p>
            <a:pPr marL="115001" lvl="1" indent="-113381" defTabSz="911906">
              <a:buClr>
                <a:srgbClr val="002960"/>
              </a:buClr>
              <a:buSzPct val="125000"/>
              <a:buFont typeface="Arial" charset="0"/>
              <a:buChar char="▪"/>
            </a:pPr>
            <a:r>
              <a:rPr lang="en-US" sz="800">
                <a:solidFill>
                  <a:srgbClr val="000000"/>
                </a:solidFill>
              </a:rPr>
              <a:t>Com real estate</a:t>
            </a:r>
          </a:p>
          <a:p>
            <a:pPr marL="115001" lvl="1" indent="-113381" defTabSz="911906">
              <a:buClr>
                <a:srgbClr val="002960"/>
              </a:buClr>
              <a:buSzPct val="125000"/>
              <a:buFont typeface="Arial" charset="0"/>
              <a:buChar char="▪"/>
            </a:pPr>
            <a:r>
              <a:rPr lang="en-US" sz="800">
                <a:solidFill>
                  <a:srgbClr val="000000"/>
                </a:solidFill>
              </a:rPr>
              <a:t>Healthcare</a:t>
            </a:r>
          </a:p>
        </p:txBody>
      </p:sp>
      <p:sp>
        <p:nvSpPr>
          <p:cNvPr id="6182" name="Rectangle 49"/>
          <p:cNvSpPr>
            <a:spLocks noChangeArrowheads="1"/>
          </p:cNvSpPr>
          <p:nvPr>
            <p:custDataLst>
              <p:tags r:id="rId36"/>
            </p:custDataLst>
          </p:nvPr>
        </p:nvSpPr>
        <p:spPr bwMode="auto">
          <a:xfrm>
            <a:off x="207340" y="4629958"/>
            <a:ext cx="1286153" cy="3774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defTabSz="911906">
              <a:buClr>
                <a:srgbClr val="002960"/>
              </a:buClr>
            </a:pPr>
            <a:r>
              <a:rPr lang="en-US" sz="1200" b="1">
                <a:solidFill>
                  <a:srgbClr val="002960"/>
                </a:solidFill>
              </a:rPr>
              <a:t># of projects added (2010-11)</a:t>
            </a:r>
          </a:p>
        </p:txBody>
      </p:sp>
      <p:sp>
        <p:nvSpPr>
          <p:cNvPr id="6183" name="Rectangle 50"/>
          <p:cNvSpPr>
            <a:spLocks noChangeArrowheads="1"/>
          </p:cNvSpPr>
          <p:nvPr>
            <p:custDataLst>
              <p:tags r:id="rId37"/>
            </p:custDataLst>
          </p:nvPr>
        </p:nvSpPr>
        <p:spPr bwMode="gray">
          <a:xfrm>
            <a:off x="1626320" y="4717423"/>
            <a:ext cx="594482"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25</a:t>
            </a:r>
          </a:p>
        </p:txBody>
      </p:sp>
      <p:sp>
        <p:nvSpPr>
          <p:cNvPr id="6184" name="Rectangle 51"/>
          <p:cNvSpPr>
            <a:spLocks noChangeArrowheads="1"/>
          </p:cNvSpPr>
          <p:nvPr>
            <p:custDataLst>
              <p:tags r:id="rId38"/>
            </p:custDataLst>
          </p:nvPr>
        </p:nvSpPr>
        <p:spPr bwMode="gray">
          <a:xfrm>
            <a:off x="2645200" y="4717423"/>
            <a:ext cx="594481"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6</a:t>
            </a:r>
          </a:p>
        </p:txBody>
      </p:sp>
      <p:sp>
        <p:nvSpPr>
          <p:cNvPr id="6185" name="Rectangle 52"/>
          <p:cNvSpPr>
            <a:spLocks noChangeArrowheads="1"/>
          </p:cNvSpPr>
          <p:nvPr>
            <p:custDataLst>
              <p:tags r:id="rId39"/>
            </p:custDataLst>
          </p:nvPr>
        </p:nvSpPr>
        <p:spPr bwMode="gray">
          <a:xfrm>
            <a:off x="3806626" y="4717423"/>
            <a:ext cx="594482"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5</a:t>
            </a:r>
          </a:p>
        </p:txBody>
      </p:sp>
      <p:sp>
        <p:nvSpPr>
          <p:cNvPr id="6186" name="Rectangle 53"/>
          <p:cNvSpPr>
            <a:spLocks noChangeArrowheads="1"/>
          </p:cNvSpPr>
          <p:nvPr>
            <p:custDataLst>
              <p:tags r:id="rId40"/>
            </p:custDataLst>
          </p:nvPr>
        </p:nvSpPr>
        <p:spPr bwMode="gray">
          <a:xfrm>
            <a:off x="4921076" y="4717423"/>
            <a:ext cx="594482"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0</a:t>
            </a:r>
          </a:p>
        </p:txBody>
      </p:sp>
      <p:sp>
        <p:nvSpPr>
          <p:cNvPr id="6187" name="Rectangle 54"/>
          <p:cNvSpPr>
            <a:spLocks noChangeArrowheads="1"/>
          </p:cNvSpPr>
          <p:nvPr>
            <p:custDataLst>
              <p:tags r:id="rId41"/>
            </p:custDataLst>
          </p:nvPr>
        </p:nvSpPr>
        <p:spPr bwMode="gray">
          <a:xfrm>
            <a:off x="5930236" y="4717423"/>
            <a:ext cx="594481"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0</a:t>
            </a:r>
          </a:p>
        </p:txBody>
      </p:sp>
      <p:sp>
        <p:nvSpPr>
          <p:cNvPr id="6188" name="Rectangle 55"/>
          <p:cNvSpPr>
            <a:spLocks noChangeArrowheads="1"/>
          </p:cNvSpPr>
          <p:nvPr>
            <p:custDataLst>
              <p:tags r:id="rId42"/>
            </p:custDataLst>
          </p:nvPr>
        </p:nvSpPr>
        <p:spPr bwMode="gray">
          <a:xfrm>
            <a:off x="1595544" y="1643148"/>
            <a:ext cx="1048036" cy="3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Market scanning</a:t>
            </a:r>
          </a:p>
        </p:txBody>
      </p:sp>
      <p:sp>
        <p:nvSpPr>
          <p:cNvPr id="6189" name="Rectangle 56"/>
          <p:cNvSpPr>
            <a:spLocks noChangeArrowheads="1"/>
          </p:cNvSpPr>
          <p:nvPr>
            <p:custDataLst>
              <p:tags r:id="rId43"/>
            </p:custDataLst>
          </p:nvPr>
        </p:nvSpPr>
        <p:spPr bwMode="gray">
          <a:xfrm>
            <a:off x="2536670" y="1643148"/>
            <a:ext cx="1224599" cy="3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Concept development</a:t>
            </a:r>
          </a:p>
        </p:txBody>
      </p:sp>
      <p:sp>
        <p:nvSpPr>
          <p:cNvPr id="6190" name="Rectangle 57"/>
          <p:cNvSpPr>
            <a:spLocks noChangeArrowheads="1"/>
          </p:cNvSpPr>
          <p:nvPr>
            <p:custDataLst>
              <p:tags r:id="rId44"/>
            </p:custDataLst>
          </p:nvPr>
        </p:nvSpPr>
        <p:spPr bwMode="gray">
          <a:xfrm>
            <a:off x="3615485" y="1643148"/>
            <a:ext cx="1072334" cy="3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Assessment </a:t>
            </a:r>
            <a:br>
              <a:rPr lang="en-US" sz="1200">
                <a:solidFill>
                  <a:srgbClr val="000000"/>
                </a:solidFill>
              </a:rPr>
            </a:br>
            <a:r>
              <a:rPr lang="en-US" sz="1200">
                <a:solidFill>
                  <a:srgbClr val="000000"/>
                </a:solidFill>
              </a:rPr>
              <a:t>&amp; validation</a:t>
            </a:r>
          </a:p>
        </p:txBody>
      </p:sp>
      <p:sp>
        <p:nvSpPr>
          <p:cNvPr id="6191" name="Rectangle 58"/>
          <p:cNvSpPr>
            <a:spLocks noChangeArrowheads="1"/>
          </p:cNvSpPr>
          <p:nvPr>
            <p:custDataLst>
              <p:tags r:id="rId45"/>
            </p:custDataLst>
          </p:nvPr>
        </p:nvSpPr>
        <p:spPr bwMode="gray">
          <a:xfrm>
            <a:off x="4710496" y="1643148"/>
            <a:ext cx="1198682" cy="3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Strategy development</a:t>
            </a:r>
          </a:p>
        </p:txBody>
      </p:sp>
      <p:sp>
        <p:nvSpPr>
          <p:cNvPr id="6192" name="Rectangle 59"/>
          <p:cNvSpPr>
            <a:spLocks noChangeArrowheads="1"/>
          </p:cNvSpPr>
          <p:nvPr>
            <p:custDataLst>
              <p:tags r:id="rId46"/>
            </p:custDataLst>
          </p:nvPr>
        </p:nvSpPr>
        <p:spPr bwMode="gray">
          <a:xfrm>
            <a:off x="5833046" y="1643148"/>
            <a:ext cx="1002681" cy="37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Implement-ation</a:t>
            </a:r>
          </a:p>
        </p:txBody>
      </p:sp>
      <p:sp>
        <p:nvSpPr>
          <p:cNvPr id="6193" name="Rectangle 65"/>
          <p:cNvSpPr>
            <a:spLocks noChangeArrowheads="1"/>
          </p:cNvSpPr>
          <p:nvPr>
            <p:custDataLst>
              <p:tags r:id="rId47"/>
            </p:custDataLst>
          </p:nvPr>
        </p:nvSpPr>
        <p:spPr bwMode="gray">
          <a:xfrm>
            <a:off x="2842821" y="2313722"/>
            <a:ext cx="1350947" cy="18789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06">
              <a:buClr>
                <a:srgbClr val="002960"/>
              </a:buClr>
            </a:pPr>
            <a:r>
              <a:rPr lang="en-US" sz="1200" b="1">
                <a:solidFill>
                  <a:srgbClr val="002960"/>
                </a:solidFill>
              </a:rPr>
              <a:t>Market operations</a:t>
            </a:r>
          </a:p>
        </p:txBody>
      </p:sp>
      <p:sp>
        <p:nvSpPr>
          <p:cNvPr id="6194" name="Freeform 66"/>
          <p:cNvSpPr>
            <a:spLocks/>
          </p:cNvSpPr>
          <p:nvPr>
            <p:custDataLst>
              <p:tags r:id="rId48"/>
            </p:custDataLst>
          </p:nvPr>
        </p:nvSpPr>
        <p:spPr bwMode="auto">
          <a:xfrm>
            <a:off x="2421662" y="2647389"/>
            <a:ext cx="4373569" cy="518318"/>
          </a:xfrm>
          <a:custGeom>
            <a:avLst/>
            <a:gdLst>
              <a:gd name="T0" fmla="*/ 2147483647 w 1796"/>
              <a:gd name="T1" fmla="*/ 0 h 302"/>
              <a:gd name="T2" fmla="*/ 0 w 1796"/>
              <a:gd name="T3" fmla="*/ 2147483647 h 302"/>
              <a:gd name="T4" fmla="*/ 2147483647 w 1796"/>
              <a:gd name="T5" fmla="*/ 2147483647 h 302"/>
              <a:gd name="T6" fmla="*/ 2147483647 w 1796"/>
              <a:gd name="T7" fmla="*/ 2147483647 h 302"/>
              <a:gd name="T8" fmla="*/ 2147483647 w 1796"/>
              <a:gd name="T9" fmla="*/ 2147483647 h 302"/>
              <a:gd name="T10" fmla="*/ 2147483647 w 1796"/>
              <a:gd name="T11" fmla="*/ 2147483647 h 302"/>
              <a:gd name="T12" fmla="*/ 2147483647 w 1796"/>
              <a:gd name="T13" fmla="*/ 2147483647 h 302"/>
              <a:gd name="T14" fmla="*/ 2147483647 w 1796"/>
              <a:gd name="T15" fmla="*/ 2147483647 h 302"/>
              <a:gd name="T16" fmla="*/ 2147483647 w 1796"/>
              <a:gd name="T17" fmla="*/ 0 h 3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96" h="302">
                <a:moveTo>
                  <a:pt x="7" y="0"/>
                </a:moveTo>
                <a:lnTo>
                  <a:pt x="0" y="274"/>
                </a:lnTo>
                <a:lnTo>
                  <a:pt x="679" y="220"/>
                </a:lnTo>
                <a:lnTo>
                  <a:pt x="926" y="226"/>
                </a:lnTo>
                <a:lnTo>
                  <a:pt x="1796" y="302"/>
                </a:lnTo>
                <a:lnTo>
                  <a:pt x="1776" y="41"/>
                </a:lnTo>
                <a:lnTo>
                  <a:pt x="1008" y="14"/>
                </a:lnTo>
                <a:lnTo>
                  <a:pt x="514" y="7"/>
                </a:lnTo>
                <a:lnTo>
                  <a:pt x="7" y="0"/>
                </a:lnTo>
                <a:close/>
              </a:path>
            </a:pathLst>
          </a:cu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76" tIns="46638" rIns="93276" bIns="46638"/>
          <a:lstStyle/>
          <a:p>
            <a:endParaRPr lang="en-US"/>
          </a:p>
        </p:txBody>
      </p:sp>
      <p:sp>
        <p:nvSpPr>
          <p:cNvPr id="6195" name="Rectangle 67"/>
          <p:cNvSpPr>
            <a:spLocks noChangeArrowheads="1"/>
          </p:cNvSpPr>
          <p:nvPr>
            <p:custDataLst>
              <p:tags r:id="rId49"/>
            </p:custDataLst>
          </p:nvPr>
        </p:nvSpPr>
        <p:spPr bwMode="gray">
          <a:xfrm>
            <a:off x="2802324" y="2752672"/>
            <a:ext cx="1788304"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1906">
              <a:buClr>
                <a:srgbClr val="002960"/>
              </a:buClr>
            </a:pPr>
            <a:r>
              <a:rPr lang="en-US" sz="1200" b="1">
                <a:solidFill>
                  <a:srgbClr val="002960"/>
                </a:solidFill>
              </a:rPr>
              <a:t>Direct to market/utilities</a:t>
            </a:r>
          </a:p>
        </p:txBody>
      </p:sp>
      <p:sp>
        <p:nvSpPr>
          <p:cNvPr id="6197" name="Rectangle 47"/>
          <p:cNvSpPr>
            <a:spLocks noChangeArrowheads="1"/>
          </p:cNvSpPr>
          <p:nvPr>
            <p:custDataLst>
              <p:tags r:id="rId50"/>
            </p:custDataLst>
          </p:nvPr>
        </p:nvSpPr>
        <p:spPr bwMode="gray">
          <a:xfrm>
            <a:off x="7017149" y="4903694"/>
            <a:ext cx="1901693"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15001" lvl="1" indent="-113381" defTabSz="911906">
              <a:buClr>
                <a:srgbClr val="002960"/>
              </a:buClr>
              <a:buSzPct val="125000"/>
              <a:buFont typeface="Arial" charset="0"/>
              <a:buChar char="▪"/>
            </a:pPr>
            <a:r>
              <a:rPr lang="en-US" sz="800">
                <a:solidFill>
                  <a:srgbClr val="000000"/>
                </a:solidFill>
              </a:rPr>
              <a:t>Verdiem</a:t>
            </a:r>
          </a:p>
          <a:p>
            <a:pPr marL="115001" lvl="1" indent="-113381" defTabSz="911906">
              <a:buClr>
                <a:srgbClr val="002960"/>
              </a:buClr>
              <a:buSzPct val="125000"/>
              <a:buFont typeface="Arial" charset="0"/>
              <a:buChar char="▪"/>
            </a:pPr>
            <a:r>
              <a:rPr lang="en-US" sz="800">
                <a:solidFill>
                  <a:srgbClr val="000000"/>
                </a:solidFill>
              </a:rPr>
              <a:t>Business IT – 80+</a:t>
            </a:r>
          </a:p>
          <a:p>
            <a:pPr marL="115001" lvl="1" indent="-113381" defTabSz="911906">
              <a:buClr>
                <a:srgbClr val="002960"/>
              </a:buClr>
              <a:buSzPct val="125000"/>
              <a:buFont typeface="Arial" charset="0"/>
              <a:buChar char="▪"/>
            </a:pPr>
            <a:r>
              <a:rPr lang="en-US" sz="800">
                <a:solidFill>
                  <a:srgbClr val="000000"/>
                </a:solidFill>
              </a:rPr>
              <a:t>Performance Tested Comfort</a:t>
            </a:r>
          </a:p>
          <a:p>
            <a:pPr marL="115001" lvl="1" indent="-113381" defTabSz="911906">
              <a:buClr>
                <a:srgbClr val="002960"/>
              </a:buClr>
              <a:buSzPct val="125000"/>
              <a:buFont typeface="Arial" charset="0"/>
              <a:buChar char="▪"/>
            </a:pPr>
            <a:r>
              <a:rPr lang="en-US" sz="800">
                <a:solidFill>
                  <a:srgbClr val="000000"/>
                </a:solidFill>
              </a:rPr>
              <a:t>Super Good Cents</a:t>
            </a:r>
          </a:p>
          <a:p>
            <a:pPr marL="115001" lvl="1" indent="-113381" defTabSz="911906">
              <a:buClr>
                <a:srgbClr val="002960"/>
              </a:buClr>
              <a:buSzPct val="125000"/>
              <a:buFont typeface="Arial" charset="0"/>
              <a:buChar char="▪"/>
            </a:pPr>
            <a:r>
              <a:rPr lang="en-US" sz="800">
                <a:solidFill>
                  <a:srgbClr val="000000"/>
                </a:solidFill>
              </a:rPr>
              <a:t>DEI</a:t>
            </a:r>
          </a:p>
          <a:p>
            <a:pPr marL="115001" lvl="1" indent="-113381" defTabSz="911906">
              <a:buClr>
                <a:srgbClr val="002960"/>
              </a:buClr>
              <a:buSzPct val="125000"/>
              <a:buFont typeface="Arial" charset="0"/>
              <a:buChar char="▪"/>
            </a:pPr>
            <a:r>
              <a:rPr lang="en-US" sz="800">
                <a:solidFill>
                  <a:srgbClr val="000000"/>
                </a:solidFill>
              </a:rPr>
              <a:t>ES Washers</a:t>
            </a:r>
          </a:p>
          <a:p>
            <a:pPr marL="115001" lvl="1" indent="-113381" defTabSz="911906">
              <a:buClr>
                <a:srgbClr val="002960"/>
              </a:buClr>
              <a:buSzPct val="125000"/>
              <a:buFont typeface="Arial" charset="0"/>
              <a:buChar char="▪"/>
            </a:pPr>
            <a:r>
              <a:rPr lang="en-US" sz="800">
                <a:solidFill>
                  <a:srgbClr val="000000"/>
                </a:solidFill>
              </a:rPr>
              <a:t>Lighting</a:t>
            </a:r>
          </a:p>
          <a:p>
            <a:pPr marL="115001" lvl="1" indent="-113381" defTabSz="911906">
              <a:buClr>
                <a:srgbClr val="002960"/>
              </a:buClr>
              <a:buSzPct val="125000"/>
              <a:buFont typeface="Arial" charset="0"/>
              <a:buChar char="▪"/>
            </a:pPr>
            <a:r>
              <a:rPr lang="en-US" sz="800">
                <a:solidFill>
                  <a:srgbClr val="000000"/>
                </a:solidFill>
              </a:rPr>
              <a:t>Magna Drive</a:t>
            </a:r>
          </a:p>
          <a:p>
            <a:pPr marL="115001" lvl="1" indent="-113381" defTabSz="911906">
              <a:buClr>
                <a:srgbClr val="002960"/>
              </a:buClr>
              <a:buSzPct val="125000"/>
              <a:buFont typeface="Arial" charset="0"/>
              <a:buChar char="▪"/>
            </a:pPr>
            <a:r>
              <a:rPr lang="en-US" sz="800">
                <a:solidFill>
                  <a:srgbClr val="000000"/>
                </a:solidFill>
              </a:rPr>
              <a:t>Microelectronics Initiative</a:t>
            </a:r>
          </a:p>
          <a:p>
            <a:pPr marL="115001" lvl="1" indent="-113381" defTabSz="911906">
              <a:buClr>
                <a:srgbClr val="002960"/>
              </a:buClr>
              <a:buSzPct val="125000"/>
              <a:buFont typeface="Arial" charset="0"/>
              <a:buChar char="▪"/>
            </a:pPr>
            <a:r>
              <a:rPr lang="en-US" sz="800">
                <a:solidFill>
                  <a:srgbClr val="000000"/>
                </a:solidFill>
              </a:rPr>
              <a:t>Res Windows</a:t>
            </a:r>
          </a:p>
          <a:p>
            <a:pPr marL="115001" lvl="1" indent="-113381" defTabSz="911906">
              <a:buClr>
                <a:srgbClr val="002960"/>
              </a:buClr>
              <a:buSzPct val="125000"/>
              <a:buFont typeface="Arial" charset="0"/>
              <a:buChar char="▪"/>
            </a:pPr>
            <a:r>
              <a:rPr lang="en-US" sz="800">
                <a:solidFill>
                  <a:srgbClr val="000000"/>
                </a:solidFill>
              </a:rPr>
              <a:t>Building Operator Certification</a:t>
            </a:r>
          </a:p>
          <a:p>
            <a:pPr marL="115001" lvl="1" indent="-113381" defTabSz="911906">
              <a:buClr>
                <a:srgbClr val="002960"/>
              </a:buClr>
              <a:buSzPct val="125000"/>
              <a:buFont typeface="Arial" charset="0"/>
              <a:buChar char="▪"/>
            </a:pPr>
            <a:r>
              <a:rPr lang="en-US" sz="800">
                <a:solidFill>
                  <a:srgbClr val="000000"/>
                </a:solidFill>
              </a:rPr>
              <a:t>Evaporator Fan VFD</a:t>
            </a:r>
          </a:p>
          <a:p>
            <a:pPr marL="115001" lvl="1" indent="-113381" defTabSz="911906">
              <a:buClr>
                <a:srgbClr val="002960"/>
              </a:buClr>
              <a:buSzPct val="125000"/>
              <a:buFont typeface="Arial" charset="0"/>
              <a:buChar char="▪"/>
            </a:pPr>
            <a:r>
              <a:rPr lang="en-US" sz="800">
                <a:solidFill>
                  <a:srgbClr val="000000"/>
                </a:solidFill>
              </a:rPr>
              <a:t>BacGen Waste Water</a:t>
            </a:r>
          </a:p>
        </p:txBody>
      </p:sp>
      <p:sp>
        <p:nvSpPr>
          <p:cNvPr id="6198" name="Rectangle 59"/>
          <p:cNvSpPr>
            <a:spLocks noChangeArrowheads="1"/>
          </p:cNvSpPr>
          <p:nvPr>
            <p:custDataLst>
              <p:tags r:id="rId51"/>
            </p:custDataLst>
          </p:nvPr>
        </p:nvSpPr>
        <p:spPr bwMode="gray">
          <a:xfrm>
            <a:off x="6895661" y="1643148"/>
            <a:ext cx="1002681" cy="565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1906">
              <a:buClr>
                <a:srgbClr val="002960"/>
              </a:buClr>
            </a:pPr>
            <a:r>
              <a:rPr lang="en-US" sz="1200">
                <a:solidFill>
                  <a:srgbClr val="000000"/>
                </a:solidFill>
              </a:rPr>
              <a:t>Long term monitoring and tracking</a:t>
            </a:r>
            <a:endParaRPr lang="en-US" sz="1200" baseline="30000">
              <a:solidFill>
                <a:srgbClr val="000000"/>
              </a:solidFill>
            </a:endParaRPr>
          </a:p>
        </p:txBody>
      </p:sp>
      <p:sp>
        <p:nvSpPr>
          <p:cNvPr id="6199" name="AutoShape 55"/>
          <p:cNvSpPr>
            <a:spLocks noChangeArrowheads="1"/>
          </p:cNvSpPr>
          <p:nvPr>
            <p:custDataLst>
              <p:tags r:id="rId52"/>
            </p:custDataLst>
          </p:nvPr>
        </p:nvSpPr>
        <p:spPr bwMode="auto">
          <a:xfrm>
            <a:off x="7687764" y="2511331"/>
            <a:ext cx="1320170" cy="1224527"/>
          </a:xfrm>
          <a:prstGeom prst="roundRect">
            <a:avLst>
              <a:gd name="adj" fmla="val 16667"/>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76" tIns="46638" rIns="93276" bIns="46638" anchor="ctr"/>
          <a:lstStyle/>
          <a:p>
            <a:pPr defTabSz="931343"/>
            <a:endParaRPr lang="en-US">
              <a:solidFill>
                <a:srgbClr val="000000"/>
              </a:solidFill>
            </a:endParaRPr>
          </a:p>
        </p:txBody>
      </p:sp>
      <p:sp>
        <p:nvSpPr>
          <p:cNvPr id="205880" name="Rectangle 63"/>
          <p:cNvSpPr>
            <a:spLocks noChangeArrowheads="1"/>
          </p:cNvSpPr>
          <p:nvPr>
            <p:custDataLst>
              <p:tags r:id="rId53"/>
            </p:custDataLst>
          </p:nvPr>
        </p:nvSpPr>
        <p:spPr bwMode="gray">
          <a:xfrm>
            <a:off x="7759036" y="2720277"/>
            <a:ext cx="1222980" cy="75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defTabSz="913332">
              <a:buClr>
                <a:srgbClr val="002960"/>
              </a:buClr>
              <a:defRPr/>
            </a:pPr>
            <a:r>
              <a:rPr lang="en-US" sz="1200" b="1" dirty="0">
                <a:solidFill>
                  <a:srgbClr val="002960"/>
                </a:solidFill>
                <a:latin typeface="Arial" pitchFamily="34" charset="0"/>
              </a:rPr>
              <a:t>Total resource potential: </a:t>
            </a:r>
          </a:p>
          <a:p>
            <a:pPr marL="174930" indent="-174930" defTabSz="913332">
              <a:buClr>
                <a:srgbClr val="002960"/>
              </a:buClr>
              <a:buFont typeface="Arial" pitchFamily="34" charset="0"/>
              <a:buChar char="•"/>
              <a:defRPr/>
            </a:pPr>
            <a:r>
              <a:rPr lang="en-US" sz="1200" b="1" dirty="0">
                <a:solidFill>
                  <a:srgbClr val="002960"/>
                </a:solidFill>
                <a:latin typeface="Arial" pitchFamily="34" charset="0"/>
              </a:rPr>
              <a:t>995 aMW</a:t>
            </a:r>
          </a:p>
          <a:p>
            <a:pPr marL="174930" indent="-174930" defTabSz="913332">
              <a:buClr>
                <a:srgbClr val="002960"/>
              </a:buClr>
              <a:buFont typeface="Arial" pitchFamily="34" charset="0"/>
              <a:buChar char="•"/>
              <a:defRPr/>
            </a:pPr>
            <a:r>
              <a:rPr lang="en-US" sz="1200" b="1" dirty="0">
                <a:solidFill>
                  <a:srgbClr val="002960"/>
                </a:solidFill>
                <a:latin typeface="Arial" pitchFamily="34" charset="0"/>
              </a:rPr>
              <a:t>42 Initiatives</a:t>
            </a:r>
            <a:endParaRPr lang="en-US" sz="1200" dirty="0">
              <a:solidFill>
                <a:srgbClr val="808080"/>
              </a:solidFill>
              <a:latin typeface="Arial" pitchFamily="34" charset="0"/>
            </a:endParaRPr>
          </a:p>
        </p:txBody>
      </p:sp>
      <p:sp>
        <p:nvSpPr>
          <p:cNvPr id="6202" name="McK 3. Unit of measure"/>
          <p:cNvSpPr txBox="1">
            <a:spLocks noChangeArrowheads="1"/>
          </p:cNvSpPr>
          <p:nvPr>
            <p:custDataLst>
              <p:tags r:id="rId54"/>
            </p:custDataLst>
          </p:nvPr>
        </p:nvSpPr>
        <p:spPr bwMode="auto">
          <a:xfrm>
            <a:off x="84669" y="876866"/>
            <a:ext cx="31563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404813" defTabSz="895350" eaLnBrk="0" hangingPunct="0">
              <a:defRPr sz="1000">
                <a:solidFill>
                  <a:schemeClr val="tx1"/>
                </a:solidFill>
                <a:latin typeface="Arial" charset="0"/>
              </a:defRPr>
            </a:lvl1pPr>
            <a:lvl2pPr marL="742950" indent="-285750" defTabSz="895350" eaLnBrk="0" hangingPunct="0">
              <a:defRPr sz="1000">
                <a:solidFill>
                  <a:schemeClr val="tx1"/>
                </a:solidFill>
                <a:latin typeface="Arial" charset="0"/>
              </a:defRPr>
            </a:lvl2pPr>
            <a:lvl3pPr marL="1143000" indent="-228600" defTabSz="895350" eaLnBrk="0" hangingPunct="0">
              <a:defRPr sz="1000">
                <a:solidFill>
                  <a:schemeClr val="tx1"/>
                </a:solidFill>
                <a:latin typeface="Arial" charset="0"/>
              </a:defRPr>
            </a:lvl3pPr>
            <a:lvl4pPr marL="1600200" indent="-228600" defTabSz="895350" eaLnBrk="0" hangingPunct="0">
              <a:defRPr sz="1000">
                <a:solidFill>
                  <a:schemeClr val="tx1"/>
                </a:solidFill>
                <a:latin typeface="Arial" charset="0"/>
              </a:defRPr>
            </a:lvl4pPr>
            <a:lvl5pPr marL="2057400" indent="-228600" defTabSz="895350" eaLnBrk="0" hangingPunct="0">
              <a:defRPr sz="1000">
                <a:solidFill>
                  <a:schemeClr val="tx1"/>
                </a:solidFill>
                <a:latin typeface="Arial" charset="0"/>
              </a:defRPr>
            </a:lvl5pPr>
            <a:lvl6pPr marL="2514600" indent="-228600" defTabSz="895350" eaLnBrk="0" fontAlgn="base" hangingPunct="0">
              <a:spcBef>
                <a:spcPct val="0"/>
              </a:spcBef>
              <a:spcAft>
                <a:spcPct val="0"/>
              </a:spcAft>
              <a:defRPr sz="1000">
                <a:solidFill>
                  <a:schemeClr val="tx1"/>
                </a:solidFill>
                <a:latin typeface="Arial" charset="0"/>
              </a:defRPr>
            </a:lvl6pPr>
            <a:lvl7pPr marL="2971800" indent="-228600" defTabSz="895350" eaLnBrk="0" fontAlgn="base" hangingPunct="0">
              <a:spcBef>
                <a:spcPct val="0"/>
              </a:spcBef>
              <a:spcAft>
                <a:spcPct val="0"/>
              </a:spcAft>
              <a:defRPr sz="1000">
                <a:solidFill>
                  <a:schemeClr val="tx1"/>
                </a:solidFill>
                <a:latin typeface="Arial" charset="0"/>
              </a:defRPr>
            </a:lvl7pPr>
            <a:lvl8pPr marL="3429000" indent="-228600" defTabSz="895350" eaLnBrk="0" fontAlgn="base" hangingPunct="0">
              <a:spcBef>
                <a:spcPct val="0"/>
              </a:spcBef>
              <a:spcAft>
                <a:spcPct val="0"/>
              </a:spcAft>
              <a:defRPr sz="1000">
                <a:solidFill>
                  <a:schemeClr val="tx1"/>
                </a:solidFill>
                <a:latin typeface="Arial" charset="0"/>
              </a:defRPr>
            </a:lvl8pPr>
            <a:lvl9pPr marL="3886200" indent="-228600" defTabSz="895350" eaLnBrk="0" fontAlgn="base" hangingPunct="0">
              <a:spcBef>
                <a:spcPct val="0"/>
              </a:spcBef>
              <a:spcAft>
                <a:spcPct val="0"/>
              </a:spcAft>
              <a:defRPr sz="1000">
                <a:solidFill>
                  <a:schemeClr val="tx1"/>
                </a:solidFill>
                <a:latin typeface="Arial" charset="0"/>
              </a:defRPr>
            </a:lvl9pPr>
          </a:lstStyle>
          <a:p>
            <a:pPr eaLnBrk="1" hangingPunct="1"/>
            <a:r>
              <a:rPr lang="en-US" sz="1800" dirty="0">
                <a:solidFill>
                  <a:schemeClr val="bg1"/>
                </a:solidFill>
              </a:rPr>
              <a:t>Status – End of Q1 2011</a:t>
            </a:r>
          </a:p>
        </p:txBody>
      </p:sp>
      <p:sp>
        <p:nvSpPr>
          <p:cNvPr id="6203" name="Rectangle 12"/>
          <p:cNvSpPr>
            <a:spLocks noChangeArrowheads="1"/>
          </p:cNvSpPr>
          <p:nvPr>
            <p:custDataLst>
              <p:tags r:id="rId55"/>
            </p:custDataLst>
          </p:nvPr>
        </p:nvSpPr>
        <p:spPr bwMode="auto">
          <a:xfrm>
            <a:off x="7133778" y="4390235"/>
            <a:ext cx="254315" cy="18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a:buClr>
                <a:srgbClr val="002960"/>
              </a:buClr>
            </a:pPr>
            <a:r>
              <a:rPr lang="en-US" sz="1200">
                <a:solidFill>
                  <a:srgbClr val="000000"/>
                </a:solidFill>
                <a:cs typeface="Arial" charset="0"/>
              </a:rPr>
              <a:t>168</a:t>
            </a:r>
          </a:p>
        </p:txBody>
      </p:sp>
      <p:sp>
        <p:nvSpPr>
          <p:cNvPr id="6204" name="Rectangle 12"/>
          <p:cNvSpPr>
            <a:spLocks noChangeArrowheads="1"/>
          </p:cNvSpPr>
          <p:nvPr>
            <p:custDataLst>
              <p:tags r:id="rId56"/>
            </p:custDataLst>
          </p:nvPr>
        </p:nvSpPr>
        <p:spPr bwMode="auto">
          <a:xfrm>
            <a:off x="2880077" y="4080864"/>
            <a:ext cx="254315"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3" tIns="0" rIns="19433" bIns="0" anchor="b"/>
          <a:lstStyle/>
          <a:p>
            <a:pPr algn="ctr" defTabSz="911906">
              <a:buClr>
                <a:srgbClr val="002960"/>
              </a:buClr>
            </a:pPr>
            <a:endParaRPr lang="en-US" sz="1200">
              <a:solidFill>
                <a:srgbClr val="000000"/>
              </a:solidFill>
              <a:cs typeface="Arial" charset="0"/>
            </a:endParaRPr>
          </a:p>
        </p:txBody>
      </p:sp>
      <p:sp>
        <p:nvSpPr>
          <p:cNvPr id="6205" name="Rectangle 54"/>
          <p:cNvSpPr>
            <a:spLocks noChangeArrowheads="1"/>
          </p:cNvSpPr>
          <p:nvPr>
            <p:custDataLst>
              <p:tags r:id="rId57"/>
            </p:custDataLst>
          </p:nvPr>
        </p:nvSpPr>
        <p:spPr bwMode="gray">
          <a:xfrm>
            <a:off x="6963695" y="4741719"/>
            <a:ext cx="594481"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0</a:t>
            </a:r>
          </a:p>
        </p:txBody>
      </p:sp>
      <p:sp>
        <p:nvSpPr>
          <p:cNvPr id="6206" name="Rectangle 23"/>
          <p:cNvSpPr>
            <a:spLocks noChangeArrowheads="1"/>
          </p:cNvSpPr>
          <p:nvPr>
            <p:custDataLst>
              <p:tags r:id="rId58"/>
            </p:custDataLst>
          </p:nvPr>
        </p:nvSpPr>
        <p:spPr bwMode="gray">
          <a:xfrm>
            <a:off x="7096522" y="3428107"/>
            <a:ext cx="330447" cy="187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defTabSz="911906">
              <a:buClr>
                <a:srgbClr val="002960"/>
              </a:buClr>
            </a:pPr>
            <a:r>
              <a:rPr lang="en-US" sz="1200">
                <a:solidFill>
                  <a:srgbClr val="000000"/>
                </a:solidFill>
              </a:rPr>
              <a:t>27</a:t>
            </a:r>
          </a:p>
        </p:txBody>
      </p:sp>
      <p:sp>
        <p:nvSpPr>
          <p:cNvPr id="6207" name="Rectangle 286"/>
          <p:cNvSpPr>
            <a:spLocks noChangeArrowheads="1"/>
          </p:cNvSpPr>
          <p:nvPr/>
        </p:nvSpPr>
        <p:spPr bwMode="auto">
          <a:xfrm>
            <a:off x="303674" y="834587"/>
            <a:ext cx="8637125" cy="21292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7989" tIns="0" rIns="0" bIns="27989">
            <a:spAutoFit/>
          </a:bodyPr>
          <a:lstStyle/>
          <a:p>
            <a:pPr marL="349861" indent="-349861" algn="r" defTabSz="913526" eaLnBrk="0" hangingPunct="0">
              <a:buClr>
                <a:schemeClr val="tx2"/>
              </a:buClr>
            </a:pPr>
            <a:r>
              <a:rPr lang="en-US" sz="1200" b="1" dirty="0">
                <a:solidFill>
                  <a:srgbClr val="FF0000"/>
                </a:solidFill>
              </a:rPr>
              <a:t>NOTE:  NUMBERS ARE FOR ILLUSTRATIVE PURPOSES ONLY</a:t>
            </a:r>
          </a:p>
        </p:txBody>
      </p:sp>
      <p:sp>
        <p:nvSpPr>
          <p:cNvPr id="64" name="Title 63"/>
          <p:cNvSpPr>
            <a:spLocks noGrp="1"/>
          </p:cNvSpPr>
          <p:nvPr>
            <p:ph type="title"/>
          </p:nvPr>
        </p:nvSpPr>
        <p:spPr/>
        <p:txBody>
          <a:bodyPr/>
          <a:lstStyle/>
          <a:p>
            <a:r>
              <a:rPr lang="en-US" dirty="0" smtClean="0"/>
              <a:t>2: Filling the Pipeline</a:t>
            </a:r>
            <a:endParaRPr lang="en-US" dirty="0"/>
          </a:p>
        </p:txBody>
      </p:sp>
      <p:sp>
        <p:nvSpPr>
          <p:cNvPr id="65" name="Rectangle 64"/>
          <p:cNvSpPr/>
          <p:nvPr/>
        </p:nvSpPr>
        <p:spPr>
          <a:xfrm>
            <a:off x="0" y="5969001"/>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96" name="McK 5. Source"/>
          <p:cNvSpPr>
            <a:spLocks noChangeArrowheads="1"/>
          </p:cNvSpPr>
          <p:nvPr>
            <p:custDataLst>
              <p:tags r:id="rId59"/>
            </p:custDataLst>
          </p:nvPr>
        </p:nvSpPr>
        <p:spPr bwMode="auto">
          <a:xfrm>
            <a:off x="256956" y="6584033"/>
            <a:ext cx="8050607"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marL="147396" indent="-147396" defTabSz="911906"/>
            <a:r>
              <a:rPr lang="en-US" sz="900" dirty="0">
                <a:solidFill>
                  <a:srgbClr val="000000"/>
                </a:solidFill>
              </a:rPr>
              <a:t>1 	Achievable savings.  Intend to extend to a 20 year planning</a:t>
            </a:r>
            <a:r>
              <a:rPr lang="en-US" sz="900" dirty="0" smtClean="0">
                <a:solidFill>
                  <a:srgbClr val="000000"/>
                </a:solidFill>
              </a:rPr>
              <a:t> horizon.  SOURCE</a:t>
            </a:r>
            <a:r>
              <a:rPr lang="en-US" sz="900" dirty="0">
                <a:solidFill>
                  <a:srgbClr val="000000"/>
                </a:solidFill>
              </a:rPr>
              <a:t>: NEEA </a:t>
            </a:r>
            <a:r>
              <a:rPr lang="en-US" sz="900" dirty="0" smtClean="0">
                <a:solidFill>
                  <a:srgbClr val="000000"/>
                </a:solidFill>
              </a:rPr>
              <a:t>assessment. </a:t>
            </a:r>
            <a:endParaRPr lang="en-US" sz="900" dirty="0">
              <a:solidFill>
                <a:srgbClr val="000000"/>
              </a:solidFill>
            </a:endParaRPr>
          </a:p>
        </p:txBody>
      </p:sp>
    </p:spTree>
    <p:extLst>
      <p:ext uri="{BB962C8B-B14F-4D97-AF65-F5344CB8AC3E}">
        <p14:creationId xmlns:p14="http://schemas.microsoft.com/office/powerpoint/2010/main" val="2208039818"/>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hidden="1"/>
          <p:cNvGraphicFramePr>
            <a:graphicFrameLocks noChangeAspect="1"/>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00711" name="think-cell Slide" r:id="rId143" imgW="6350000" imgH="6350000" progId="">
                  <p:embed/>
                </p:oleObj>
              </mc:Choice>
              <mc:Fallback>
                <p:oleObj name="think-cell Slide" r:id="rId143" imgW="6350000" imgH="6350000" progId="">
                  <p:embed/>
                  <p:pic>
                    <p:nvPicPr>
                      <p:cNvPr id="0" name="Picture 2"/>
                      <p:cNvPicPr>
                        <a:picLocks noChangeAspect="1" noChangeArrowheads="1"/>
                      </p:cNvPicPr>
                      <p:nvPr/>
                    </p:nvPicPr>
                    <p:blipFill>
                      <a:blip r:embed="rId144">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1" name="Rectangle 3"/>
          <p:cNvSpPr>
            <a:spLocks noGrp="1" noChangeArrowheads="1"/>
          </p:cNvSpPr>
          <p:nvPr>
            <p:ph type="title"/>
            <p:custDataLst>
              <p:tags r:id="rId3"/>
            </p:custDataLst>
          </p:nvPr>
        </p:nvSpPr>
        <p:spPr>
          <a:xfrm>
            <a:off x="121489" y="234864"/>
            <a:ext cx="8794113" cy="298033"/>
          </a:xfrm>
        </p:spPr>
        <p:txBody>
          <a:bodyPr>
            <a:normAutofit fontScale="90000"/>
          </a:bodyPr>
          <a:lstStyle/>
          <a:p>
            <a:pPr marL="413031"/>
            <a:r>
              <a:rPr lang="en-US" dirty="0" smtClean="0"/>
              <a:t>2B: Accelerating Market Adoption</a:t>
            </a:r>
          </a:p>
        </p:txBody>
      </p:sp>
      <p:sp>
        <p:nvSpPr>
          <p:cNvPr id="7341" name="Legend1"/>
          <p:cNvSpPr>
            <a:spLocks noChangeArrowheads="1"/>
          </p:cNvSpPr>
          <p:nvPr/>
        </p:nvSpPr>
        <p:spPr bwMode="auto">
          <a:xfrm>
            <a:off x="893212" y="6190622"/>
            <a:ext cx="880676" cy="12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349861" indent="-349861" defTabSz="913526" eaLnBrk="0" hangingPunct="0">
              <a:buClr>
                <a:schemeClr val="tx2"/>
              </a:buClr>
            </a:pPr>
            <a:r>
              <a:rPr lang="en-US" sz="900" dirty="0"/>
              <a:t>No/limited barriers</a:t>
            </a:r>
          </a:p>
        </p:txBody>
      </p:sp>
      <p:sp>
        <p:nvSpPr>
          <p:cNvPr id="7342" name="LegendRectangle1"/>
          <p:cNvSpPr>
            <a:spLocks noChangeArrowheads="1"/>
          </p:cNvSpPr>
          <p:nvPr/>
        </p:nvSpPr>
        <p:spPr bwMode="auto">
          <a:xfrm>
            <a:off x="685799" y="6201177"/>
            <a:ext cx="156832" cy="152299"/>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 name="Legend2"/>
          <p:cNvSpPr>
            <a:spLocks noChangeArrowheads="1"/>
          </p:cNvSpPr>
          <p:nvPr/>
        </p:nvSpPr>
        <p:spPr bwMode="auto">
          <a:xfrm>
            <a:off x="2151429" y="6194739"/>
            <a:ext cx="1725161" cy="12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349861" indent="-349861" defTabSz="913526" eaLnBrk="0" hangingPunct="0">
              <a:buClr>
                <a:schemeClr val="tx2"/>
              </a:buClr>
            </a:pPr>
            <a:r>
              <a:rPr lang="en-US" sz="900" dirty="0"/>
              <a:t>Barrier fully removed or not relevant</a:t>
            </a:r>
          </a:p>
        </p:txBody>
      </p:sp>
      <p:sp>
        <p:nvSpPr>
          <p:cNvPr id="7344" name="LegendRectangle2"/>
          <p:cNvSpPr>
            <a:spLocks noChangeArrowheads="1"/>
          </p:cNvSpPr>
          <p:nvPr/>
        </p:nvSpPr>
        <p:spPr bwMode="auto">
          <a:xfrm>
            <a:off x="1952484" y="6205295"/>
            <a:ext cx="156832" cy="152299"/>
          </a:xfrm>
          <a:prstGeom prst="rect">
            <a:avLst/>
          </a:prstGeom>
          <a:solidFill>
            <a:srgbClr val="3399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 name="Legend3"/>
          <p:cNvSpPr>
            <a:spLocks noChangeArrowheads="1"/>
          </p:cNvSpPr>
          <p:nvPr/>
        </p:nvSpPr>
        <p:spPr bwMode="auto">
          <a:xfrm>
            <a:off x="4292750" y="6176719"/>
            <a:ext cx="1345143" cy="12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349861" indent="-349861" defTabSz="913526" eaLnBrk="0" hangingPunct="0">
              <a:buClr>
                <a:schemeClr val="tx2"/>
              </a:buClr>
            </a:pPr>
            <a:r>
              <a:rPr lang="en-US" sz="900"/>
              <a:t>Currently addressing barrier</a:t>
            </a:r>
          </a:p>
        </p:txBody>
      </p:sp>
      <p:sp>
        <p:nvSpPr>
          <p:cNvPr id="7346" name="LegendRectangle3"/>
          <p:cNvSpPr>
            <a:spLocks noChangeArrowheads="1"/>
          </p:cNvSpPr>
          <p:nvPr/>
        </p:nvSpPr>
        <p:spPr bwMode="auto">
          <a:xfrm>
            <a:off x="4093804" y="6187274"/>
            <a:ext cx="156832" cy="152299"/>
          </a:xfrm>
          <a:prstGeom prst="rect">
            <a:avLst/>
          </a:prstGeom>
          <a:solidFill>
            <a:srgbClr val="FFFF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 name="Legend4"/>
          <p:cNvSpPr>
            <a:spLocks noChangeArrowheads="1"/>
          </p:cNvSpPr>
          <p:nvPr/>
        </p:nvSpPr>
        <p:spPr bwMode="auto">
          <a:xfrm>
            <a:off x="6050466" y="6174464"/>
            <a:ext cx="1839769" cy="12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349861" indent="-349861" defTabSz="913526" eaLnBrk="0" hangingPunct="0">
              <a:buClr>
                <a:schemeClr val="tx2"/>
              </a:buClr>
            </a:pPr>
            <a:r>
              <a:rPr lang="en-US" sz="900" dirty="0"/>
              <a:t>Barrier blocking market transformation</a:t>
            </a:r>
          </a:p>
        </p:txBody>
      </p:sp>
      <p:sp>
        <p:nvSpPr>
          <p:cNvPr id="7348" name="LegendRectangle4"/>
          <p:cNvSpPr>
            <a:spLocks noChangeArrowheads="1"/>
          </p:cNvSpPr>
          <p:nvPr/>
        </p:nvSpPr>
        <p:spPr bwMode="auto">
          <a:xfrm>
            <a:off x="5851520" y="6185019"/>
            <a:ext cx="156832" cy="152299"/>
          </a:xfrm>
          <a:prstGeom prst="rect">
            <a:avLst/>
          </a:prstGeom>
          <a:solidFill>
            <a:srgbClr val="FF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Rectangle 286"/>
          <p:cNvSpPr>
            <a:spLocks noChangeArrowheads="1"/>
          </p:cNvSpPr>
          <p:nvPr>
            <p:custDataLst>
              <p:tags r:id="rId4"/>
            </p:custDataLst>
          </p:nvPr>
        </p:nvSpPr>
        <p:spPr bwMode="auto">
          <a:xfrm rot="-3600000">
            <a:off x="2597633" y="1512550"/>
            <a:ext cx="66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49861" indent="-349861" defTabSz="913526" eaLnBrk="0" hangingPunct="0">
              <a:buClr>
                <a:schemeClr val="tx2"/>
              </a:buClr>
            </a:pPr>
            <a:r>
              <a:rPr lang="en-US" sz="1200" dirty="0"/>
              <a:t>Efficient</a:t>
            </a:r>
            <a:r>
              <a:rPr lang="en-US" sz="1200" dirty="0" smtClean="0"/>
              <a:t> </a:t>
            </a:r>
          </a:p>
          <a:p>
            <a:pPr marL="349861" indent="-349861" defTabSz="913526" eaLnBrk="0" hangingPunct="0">
              <a:buClr>
                <a:schemeClr val="tx2"/>
              </a:buClr>
            </a:pPr>
            <a:r>
              <a:rPr lang="en-US" sz="1200" dirty="0" smtClean="0"/>
              <a:t>homes</a:t>
            </a:r>
            <a:endParaRPr lang="en-US" sz="1200" dirty="0"/>
          </a:p>
        </p:txBody>
      </p:sp>
      <p:sp>
        <p:nvSpPr>
          <p:cNvPr id="7174" name="Rectangle 286"/>
          <p:cNvSpPr>
            <a:spLocks noChangeArrowheads="1"/>
          </p:cNvSpPr>
          <p:nvPr>
            <p:custDataLst>
              <p:tags r:id="rId5"/>
            </p:custDataLst>
          </p:nvPr>
        </p:nvSpPr>
        <p:spPr bwMode="auto">
          <a:xfrm rot="-3600000">
            <a:off x="2976492" y="1395108"/>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TV</a:t>
            </a:r>
          </a:p>
        </p:txBody>
      </p:sp>
      <p:sp>
        <p:nvSpPr>
          <p:cNvPr id="7175" name="Rectangle 286"/>
          <p:cNvSpPr>
            <a:spLocks noChangeArrowheads="1"/>
          </p:cNvSpPr>
          <p:nvPr>
            <p:custDataLst>
              <p:tags r:id="rId6"/>
            </p:custDataLst>
          </p:nvPr>
        </p:nvSpPr>
        <p:spPr bwMode="auto">
          <a:xfrm rot="-3600000">
            <a:off x="3478642" y="1396728"/>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HPWH</a:t>
            </a:r>
          </a:p>
        </p:txBody>
      </p:sp>
      <p:sp>
        <p:nvSpPr>
          <p:cNvPr id="7176" name="Rectangle 286"/>
          <p:cNvSpPr>
            <a:spLocks noChangeArrowheads="1"/>
          </p:cNvSpPr>
          <p:nvPr>
            <p:custDataLst>
              <p:tags r:id="rId7"/>
            </p:custDataLst>
          </p:nvPr>
        </p:nvSpPr>
        <p:spPr bwMode="auto">
          <a:xfrm rot="-3600000">
            <a:off x="3980793" y="1406447"/>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DHP</a:t>
            </a:r>
          </a:p>
        </p:txBody>
      </p:sp>
      <p:sp>
        <p:nvSpPr>
          <p:cNvPr id="7177" name="Rectangle 286"/>
          <p:cNvSpPr>
            <a:spLocks noChangeArrowheads="1"/>
          </p:cNvSpPr>
          <p:nvPr>
            <p:custDataLst>
              <p:tags r:id="rId8"/>
            </p:custDataLst>
          </p:nvPr>
        </p:nvSpPr>
        <p:spPr bwMode="auto">
          <a:xfrm rot="-3600000">
            <a:off x="4482943" y="1408066"/>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CLS</a:t>
            </a:r>
          </a:p>
        </p:txBody>
      </p:sp>
      <p:sp>
        <p:nvSpPr>
          <p:cNvPr id="7178" name="Rectangle 286"/>
          <p:cNvSpPr>
            <a:spLocks noChangeArrowheads="1"/>
          </p:cNvSpPr>
          <p:nvPr>
            <p:custDataLst>
              <p:tags r:id="rId9"/>
            </p:custDataLst>
          </p:nvPr>
        </p:nvSpPr>
        <p:spPr bwMode="auto">
          <a:xfrm rot="-3600000">
            <a:off x="4985094" y="1409686"/>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EBR</a:t>
            </a:r>
          </a:p>
        </p:txBody>
      </p:sp>
      <p:sp>
        <p:nvSpPr>
          <p:cNvPr id="7179" name="Rectangle 286"/>
          <p:cNvSpPr>
            <a:spLocks noChangeArrowheads="1"/>
          </p:cNvSpPr>
          <p:nvPr>
            <p:custDataLst>
              <p:tags r:id="rId10"/>
            </p:custDataLst>
          </p:nvPr>
        </p:nvSpPr>
        <p:spPr bwMode="auto">
          <a:xfrm rot="-3600000">
            <a:off x="5487244" y="1398347"/>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CRE</a:t>
            </a:r>
          </a:p>
        </p:txBody>
      </p:sp>
      <p:sp>
        <p:nvSpPr>
          <p:cNvPr id="7180" name="Rectangle 286"/>
          <p:cNvSpPr>
            <a:spLocks noChangeArrowheads="1"/>
          </p:cNvSpPr>
          <p:nvPr>
            <p:custDataLst>
              <p:tags r:id="rId11"/>
            </p:custDataLst>
          </p:nvPr>
        </p:nvSpPr>
        <p:spPr bwMode="auto">
          <a:xfrm rot="-3600000">
            <a:off x="5989395" y="1399968"/>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HH</a:t>
            </a:r>
          </a:p>
        </p:txBody>
      </p:sp>
      <p:sp>
        <p:nvSpPr>
          <p:cNvPr id="7181" name="Rectangle 286"/>
          <p:cNvSpPr>
            <a:spLocks noChangeArrowheads="1"/>
          </p:cNvSpPr>
          <p:nvPr>
            <p:custDataLst>
              <p:tags r:id="rId12"/>
            </p:custDataLst>
          </p:nvPr>
        </p:nvSpPr>
        <p:spPr bwMode="auto">
          <a:xfrm rot="-3600000">
            <a:off x="6491546" y="1401587"/>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SMI</a:t>
            </a:r>
          </a:p>
        </p:txBody>
      </p:sp>
      <p:sp>
        <p:nvSpPr>
          <p:cNvPr id="7182" name="Rectangle 286"/>
          <p:cNvSpPr>
            <a:spLocks noChangeArrowheads="1"/>
          </p:cNvSpPr>
          <p:nvPr>
            <p:custDataLst>
              <p:tags r:id="rId13"/>
            </p:custDataLst>
          </p:nvPr>
        </p:nvSpPr>
        <p:spPr bwMode="auto">
          <a:xfrm rot="-3600000">
            <a:off x="6993696" y="1403207"/>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FP</a:t>
            </a:r>
          </a:p>
        </p:txBody>
      </p:sp>
      <p:sp>
        <p:nvSpPr>
          <p:cNvPr id="7183" name="Rectangle 286"/>
          <p:cNvSpPr>
            <a:spLocks noChangeArrowheads="1"/>
          </p:cNvSpPr>
          <p:nvPr>
            <p:custDataLst>
              <p:tags r:id="rId14"/>
            </p:custDataLst>
          </p:nvPr>
        </p:nvSpPr>
        <p:spPr bwMode="auto">
          <a:xfrm rot="-3600000">
            <a:off x="7495847" y="1404826"/>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Codes</a:t>
            </a:r>
          </a:p>
        </p:txBody>
      </p:sp>
      <p:sp>
        <p:nvSpPr>
          <p:cNvPr id="7184" name="Rectangle 286"/>
          <p:cNvSpPr>
            <a:spLocks noChangeArrowheads="1"/>
          </p:cNvSpPr>
          <p:nvPr>
            <p:custDataLst>
              <p:tags r:id="rId15"/>
            </p:custDataLst>
          </p:nvPr>
        </p:nvSpPr>
        <p:spPr bwMode="auto">
          <a:xfrm rot="-3600000">
            <a:off x="8181039" y="1406447"/>
            <a:ext cx="1137061"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Standards</a:t>
            </a:r>
          </a:p>
        </p:txBody>
      </p:sp>
      <p:sp>
        <p:nvSpPr>
          <p:cNvPr id="7186" name="Rectangle 286"/>
          <p:cNvSpPr>
            <a:spLocks noChangeArrowheads="1"/>
          </p:cNvSpPr>
          <p:nvPr>
            <p:custDataLst>
              <p:tags r:id="rId16"/>
            </p:custDataLst>
          </p:nvPr>
        </p:nvSpPr>
        <p:spPr bwMode="auto">
          <a:xfrm>
            <a:off x="121488" y="1747409"/>
            <a:ext cx="2039379"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b="1"/>
              <a:t>Barrier - Supply</a:t>
            </a:r>
          </a:p>
        </p:txBody>
      </p:sp>
      <p:sp>
        <p:nvSpPr>
          <p:cNvPr id="7187" name="Rectangle 286"/>
          <p:cNvSpPr>
            <a:spLocks noChangeArrowheads="1"/>
          </p:cNvSpPr>
          <p:nvPr>
            <p:custDataLst>
              <p:tags r:id="rId17"/>
            </p:custDataLst>
          </p:nvPr>
        </p:nvSpPr>
        <p:spPr bwMode="auto">
          <a:xfrm>
            <a:off x="121489" y="2089175"/>
            <a:ext cx="2551248" cy="153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spcAft>
                <a:spcPct val="45000"/>
              </a:spcAft>
              <a:buClr>
                <a:schemeClr val="tx2"/>
              </a:buClr>
            </a:pPr>
            <a:r>
              <a:rPr lang="en-US" sz="1200"/>
              <a:t>Lack of Product</a:t>
            </a:r>
          </a:p>
          <a:p>
            <a:pPr marL="349861" indent="-349861" defTabSz="913526" eaLnBrk="0" hangingPunct="0">
              <a:spcAft>
                <a:spcPct val="45000"/>
              </a:spcAft>
              <a:buClr>
                <a:schemeClr val="tx2"/>
              </a:buClr>
            </a:pPr>
            <a:r>
              <a:rPr lang="en-US" sz="1200"/>
              <a:t>Product quality/performance</a:t>
            </a:r>
          </a:p>
          <a:p>
            <a:pPr marL="349861" indent="-349861" defTabSz="913526" eaLnBrk="0" hangingPunct="0">
              <a:spcAft>
                <a:spcPct val="45000"/>
              </a:spcAft>
              <a:buClr>
                <a:schemeClr val="tx2"/>
              </a:buClr>
            </a:pPr>
            <a:r>
              <a:rPr lang="en-US" sz="1200"/>
              <a:t>Lack of Product Availability</a:t>
            </a:r>
          </a:p>
          <a:p>
            <a:pPr marL="349861" indent="-349861" defTabSz="913526" eaLnBrk="0" hangingPunct="0">
              <a:spcAft>
                <a:spcPct val="45000"/>
              </a:spcAft>
              <a:buClr>
                <a:schemeClr val="tx2"/>
              </a:buClr>
            </a:pPr>
            <a:r>
              <a:rPr lang="en-US" sz="1200"/>
              <a:t>Lack of Market Capacity/Capability</a:t>
            </a:r>
          </a:p>
          <a:p>
            <a:pPr marL="349861" indent="-349861" defTabSz="913526" eaLnBrk="0" hangingPunct="0">
              <a:spcAft>
                <a:spcPct val="45000"/>
              </a:spcAft>
              <a:buClr>
                <a:schemeClr val="tx2"/>
              </a:buClr>
            </a:pPr>
            <a:r>
              <a:rPr lang="en-US" sz="1200"/>
              <a:t>Perceived lack of value</a:t>
            </a:r>
          </a:p>
          <a:p>
            <a:pPr marL="349861" indent="-349861" defTabSz="913526" eaLnBrk="0" hangingPunct="0">
              <a:spcAft>
                <a:spcPct val="45000"/>
              </a:spcAft>
              <a:buClr>
                <a:schemeClr val="tx2"/>
              </a:buClr>
            </a:pPr>
            <a:r>
              <a:rPr lang="en-US" sz="1200"/>
              <a:t>Regulation, Code or Standard</a:t>
            </a:r>
          </a:p>
        </p:txBody>
      </p:sp>
      <p:sp>
        <p:nvSpPr>
          <p:cNvPr id="7188" name="Rectangle 286"/>
          <p:cNvSpPr>
            <a:spLocks noChangeArrowheads="1"/>
          </p:cNvSpPr>
          <p:nvPr>
            <p:custDataLst>
              <p:tags r:id="rId18"/>
            </p:custDataLst>
          </p:nvPr>
        </p:nvSpPr>
        <p:spPr bwMode="auto">
          <a:xfrm>
            <a:off x="121489" y="4403790"/>
            <a:ext cx="2491315" cy="153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spcAft>
                <a:spcPct val="45000"/>
              </a:spcAft>
              <a:buClr>
                <a:schemeClr val="tx2"/>
              </a:buClr>
            </a:pPr>
            <a:r>
              <a:rPr lang="en-US" sz="1200" dirty="0"/>
              <a:t>Lack of awareness/ prod. existence</a:t>
            </a:r>
          </a:p>
          <a:p>
            <a:pPr marL="349861" indent="-349861" defTabSz="913526" eaLnBrk="0" hangingPunct="0">
              <a:spcAft>
                <a:spcPct val="45000"/>
              </a:spcAft>
              <a:buClr>
                <a:schemeClr val="tx2"/>
              </a:buClr>
            </a:pPr>
            <a:r>
              <a:rPr lang="en-US" sz="1200" dirty="0"/>
              <a:t>Perceived lack of value for price</a:t>
            </a:r>
          </a:p>
          <a:p>
            <a:pPr marL="349861" indent="-349861" defTabSz="913526" eaLnBrk="0" hangingPunct="0">
              <a:spcAft>
                <a:spcPct val="45000"/>
              </a:spcAft>
              <a:buClr>
                <a:schemeClr val="tx2"/>
              </a:buClr>
            </a:pPr>
            <a:r>
              <a:rPr lang="en-US" sz="1200" dirty="0"/>
              <a:t>Lack of information about product</a:t>
            </a:r>
          </a:p>
          <a:p>
            <a:pPr marL="349861" indent="-349861" defTabSz="913526" eaLnBrk="0" hangingPunct="0">
              <a:spcAft>
                <a:spcPct val="45000"/>
              </a:spcAft>
              <a:buClr>
                <a:schemeClr val="tx2"/>
              </a:buClr>
            </a:pPr>
            <a:r>
              <a:rPr lang="en-US" sz="1200" dirty="0"/>
              <a:t>Lack of product differentiation</a:t>
            </a:r>
          </a:p>
          <a:p>
            <a:pPr marL="349861" indent="-349861" defTabSz="913526" eaLnBrk="0" hangingPunct="0">
              <a:spcAft>
                <a:spcPct val="45000"/>
              </a:spcAft>
              <a:buClr>
                <a:schemeClr val="tx2"/>
              </a:buClr>
            </a:pPr>
            <a:r>
              <a:rPr lang="en-US" sz="1200" dirty="0"/>
              <a:t>Price</a:t>
            </a:r>
          </a:p>
          <a:p>
            <a:pPr marL="349861" indent="-349861" defTabSz="913526" eaLnBrk="0" hangingPunct="0">
              <a:spcAft>
                <a:spcPct val="45000"/>
              </a:spcAft>
              <a:buClr>
                <a:schemeClr val="tx2"/>
              </a:buClr>
            </a:pPr>
            <a:r>
              <a:rPr lang="en-US" sz="1200" dirty="0"/>
              <a:t>Lack of financing</a:t>
            </a:r>
          </a:p>
        </p:txBody>
      </p:sp>
      <p:sp>
        <p:nvSpPr>
          <p:cNvPr id="7189" name="Rectangle 30"/>
          <p:cNvSpPr>
            <a:spLocks noChangeArrowheads="1"/>
          </p:cNvSpPr>
          <p:nvPr>
            <p:custDataLst>
              <p:tags r:id="rId19"/>
            </p:custDataLst>
          </p:nvPr>
        </p:nvSpPr>
        <p:spPr bwMode="auto">
          <a:xfrm>
            <a:off x="2612803" y="2089176"/>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190" name="Rectangle 31"/>
          <p:cNvSpPr>
            <a:spLocks noChangeArrowheads="1"/>
          </p:cNvSpPr>
          <p:nvPr>
            <p:custDataLst>
              <p:tags r:id="rId20"/>
            </p:custDataLst>
          </p:nvPr>
        </p:nvSpPr>
        <p:spPr bwMode="auto">
          <a:xfrm>
            <a:off x="3124673" y="208917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191" name="Rectangle 32"/>
          <p:cNvSpPr>
            <a:spLocks noChangeArrowheads="1"/>
          </p:cNvSpPr>
          <p:nvPr>
            <p:custDataLst>
              <p:tags r:id="rId21"/>
            </p:custDataLst>
          </p:nvPr>
        </p:nvSpPr>
        <p:spPr bwMode="auto">
          <a:xfrm>
            <a:off x="3634923" y="2089176"/>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192" name="Rectangle 33"/>
          <p:cNvSpPr>
            <a:spLocks noChangeArrowheads="1"/>
          </p:cNvSpPr>
          <p:nvPr>
            <p:custDataLst>
              <p:tags r:id="rId22"/>
            </p:custDataLst>
          </p:nvPr>
        </p:nvSpPr>
        <p:spPr bwMode="auto">
          <a:xfrm>
            <a:off x="4146792" y="2089176"/>
            <a:ext cx="529688"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193" name="Rectangle 34"/>
          <p:cNvSpPr>
            <a:spLocks noChangeArrowheads="1"/>
          </p:cNvSpPr>
          <p:nvPr>
            <p:custDataLst>
              <p:tags r:id="rId23"/>
            </p:custDataLst>
          </p:nvPr>
        </p:nvSpPr>
        <p:spPr bwMode="auto">
          <a:xfrm>
            <a:off x="4657042" y="2089176"/>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194" name="Rectangle 35"/>
          <p:cNvSpPr>
            <a:spLocks noChangeArrowheads="1"/>
          </p:cNvSpPr>
          <p:nvPr>
            <p:custDataLst>
              <p:tags r:id="rId24"/>
            </p:custDataLst>
          </p:nvPr>
        </p:nvSpPr>
        <p:spPr bwMode="auto">
          <a:xfrm>
            <a:off x="5168912" y="2089176"/>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195" name="Rectangle 36"/>
          <p:cNvSpPr>
            <a:spLocks noChangeArrowheads="1"/>
          </p:cNvSpPr>
          <p:nvPr>
            <p:custDataLst>
              <p:tags r:id="rId25"/>
            </p:custDataLst>
          </p:nvPr>
        </p:nvSpPr>
        <p:spPr bwMode="auto">
          <a:xfrm>
            <a:off x="5679161" y="2089176"/>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196" name="Rectangle 37"/>
          <p:cNvSpPr>
            <a:spLocks noChangeArrowheads="1"/>
          </p:cNvSpPr>
          <p:nvPr>
            <p:custDataLst>
              <p:tags r:id="rId26"/>
            </p:custDataLst>
          </p:nvPr>
        </p:nvSpPr>
        <p:spPr bwMode="auto">
          <a:xfrm>
            <a:off x="6191031" y="2089176"/>
            <a:ext cx="529688"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197" name="Rectangle 38"/>
          <p:cNvSpPr>
            <a:spLocks noChangeArrowheads="1"/>
          </p:cNvSpPr>
          <p:nvPr>
            <p:custDataLst>
              <p:tags r:id="rId27"/>
            </p:custDataLst>
          </p:nvPr>
        </p:nvSpPr>
        <p:spPr bwMode="auto">
          <a:xfrm>
            <a:off x="6701281" y="2089176"/>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198" name="Rectangle 39"/>
          <p:cNvSpPr>
            <a:spLocks noChangeArrowheads="1"/>
          </p:cNvSpPr>
          <p:nvPr>
            <p:custDataLst>
              <p:tags r:id="rId28"/>
            </p:custDataLst>
          </p:nvPr>
        </p:nvSpPr>
        <p:spPr bwMode="auto">
          <a:xfrm>
            <a:off x="7213150" y="2089176"/>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199" name="Rectangle 40"/>
          <p:cNvSpPr>
            <a:spLocks noChangeArrowheads="1"/>
          </p:cNvSpPr>
          <p:nvPr>
            <p:custDataLst>
              <p:tags r:id="rId29"/>
            </p:custDataLst>
          </p:nvPr>
        </p:nvSpPr>
        <p:spPr bwMode="auto">
          <a:xfrm>
            <a:off x="7723400" y="2089176"/>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0" name="Rectangle 41"/>
          <p:cNvSpPr>
            <a:spLocks noChangeArrowheads="1"/>
          </p:cNvSpPr>
          <p:nvPr>
            <p:custDataLst>
              <p:tags r:id="rId30"/>
            </p:custDataLst>
          </p:nvPr>
        </p:nvSpPr>
        <p:spPr bwMode="auto">
          <a:xfrm>
            <a:off x="8233650" y="2089176"/>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1" name="Rectangle 42"/>
          <p:cNvSpPr>
            <a:spLocks noChangeArrowheads="1"/>
          </p:cNvSpPr>
          <p:nvPr>
            <p:custDataLst>
              <p:tags r:id="rId31"/>
            </p:custDataLst>
          </p:nvPr>
        </p:nvSpPr>
        <p:spPr bwMode="auto">
          <a:xfrm>
            <a:off x="2612803" y="2349953"/>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2" name="Rectangle 43"/>
          <p:cNvSpPr>
            <a:spLocks noChangeArrowheads="1"/>
          </p:cNvSpPr>
          <p:nvPr>
            <p:custDataLst>
              <p:tags r:id="rId32"/>
            </p:custDataLst>
          </p:nvPr>
        </p:nvSpPr>
        <p:spPr bwMode="auto">
          <a:xfrm>
            <a:off x="3124673" y="2349953"/>
            <a:ext cx="529687"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3" name="Rectangle 44"/>
          <p:cNvSpPr>
            <a:spLocks noChangeArrowheads="1"/>
          </p:cNvSpPr>
          <p:nvPr>
            <p:custDataLst>
              <p:tags r:id="rId33"/>
            </p:custDataLst>
          </p:nvPr>
        </p:nvSpPr>
        <p:spPr bwMode="auto">
          <a:xfrm>
            <a:off x="3634923" y="2349953"/>
            <a:ext cx="529688"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4" name="Rectangle 45"/>
          <p:cNvSpPr>
            <a:spLocks noChangeArrowheads="1"/>
          </p:cNvSpPr>
          <p:nvPr>
            <p:custDataLst>
              <p:tags r:id="rId34"/>
            </p:custDataLst>
          </p:nvPr>
        </p:nvSpPr>
        <p:spPr bwMode="auto">
          <a:xfrm>
            <a:off x="4146792" y="2349953"/>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5" name="Rectangle 46"/>
          <p:cNvSpPr>
            <a:spLocks noChangeArrowheads="1"/>
          </p:cNvSpPr>
          <p:nvPr>
            <p:custDataLst>
              <p:tags r:id="rId35"/>
            </p:custDataLst>
          </p:nvPr>
        </p:nvSpPr>
        <p:spPr bwMode="auto">
          <a:xfrm>
            <a:off x="4657042" y="2349953"/>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6" name="Rectangle 47"/>
          <p:cNvSpPr>
            <a:spLocks noChangeArrowheads="1"/>
          </p:cNvSpPr>
          <p:nvPr>
            <p:custDataLst>
              <p:tags r:id="rId36"/>
            </p:custDataLst>
          </p:nvPr>
        </p:nvSpPr>
        <p:spPr bwMode="auto">
          <a:xfrm>
            <a:off x="5168912" y="2349953"/>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7" name="Rectangle 48"/>
          <p:cNvSpPr>
            <a:spLocks noChangeArrowheads="1"/>
          </p:cNvSpPr>
          <p:nvPr>
            <p:custDataLst>
              <p:tags r:id="rId37"/>
            </p:custDataLst>
          </p:nvPr>
        </p:nvSpPr>
        <p:spPr bwMode="auto">
          <a:xfrm>
            <a:off x="5679161" y="2349953"/>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08" name="Rectangle 49"/>
          <p:cNvSpPr>
            <a:spLocks noChangeArrowheads="1"/>
          </p:cNvSpPr>
          <p:nvPr>
            <p:custDataLst>
              <p:tags r:id="rId38"/>
            </p:custDataLst>
          </p:nvPr>
        </p:nvSpPr>
        <p:spPr bwMode="auto">
          <a:xfrm>
            <a:off x="6191031" y="2349953"/>
            <a:ext cx="529688"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9" name="Rectangle 50"/>
          <p:cNvSpPr>
            <a:spLocks noChangeArrowheads="1"/>
          </p:cNvSpPr>
          <p:nvPr>
            <p:custDataLst>
              <p:tags r:id="rId39"/>
            </p:custDataLst>
          </p:nvPr>
        </p:nvSpPr>
        <p:spPr bwMode="auto">
          <a:xfrm>
            <a:off x="6701281" y="2349953"/>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10" name="Rectangle 51"/>
          <p:cNvSpPr>
            <a:spLocks noChangeArrowheads="1"/>
          </p:cNvSpPr>
          <p:nvPr>
            <p:custDataLst>
              <p:tags r:id="rId40"/>
            </p:custDataLst>
          </p:nvPr>
        </p:nvSpPr>
        <p:spPr bwMode="auto">
          <a:xfrm>
            <a:off x="7213150" y="2349953"/>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11" name="Rectangle 52"/>
          <p:cNvSpPr>
            <a:spLocks noChangeArrowheads="1"/>
          </p:cNvSpPr>
          <p:nvPr>
            <p:custDataLst>
              <p:tags r:id="rId41"/>
            </p:custDataLst>
          </p:nvPr>
        </p:nvSpPr>
        <p:spPr bwMode="auto">
          <a:xfrm>
            <a:off x="7723400" y="2349953"/>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12" name="Rectangle 53"/>
          <p:cNvSpPr>
            <a:spLocks noChangeArrowheads="1"/>
          </p:cNvSpPr>
          <p:nvPr>
            <p:custDataLst>
              <p:tags r:id="rId42"/>
            </p:custDataLst>
          </p:nvPr>
        </p:nvSpPr>
        <p:spPr bwMode="auto">
          <a:xfrm>
            <a:off x="8233650" y="2349953"/>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13" name="Rectangle 54"/>
          <p:cNvSpPr>
            <a:spLocks noChangeArrowheads="1"/>
          </p:cNvSpPr>
          <p:nvPr>
            <p:custDataLst>
              <p:tags r:id="rId43"/>
            </p:custDataLst>
          </p:nvPr>
        </p:nvSpPr>
        <p:spPr bwMode="auto">
          <a:xfrm>
            <a:off x="2612803" y="2610733"/>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14" name="Rectangle 55"/>
          <p:cNvSpPr>
            <a:spLocks noChangeArrowheads="1"/>
          </p:cNvSpPr>
          <p:nvPr>
            <p:custDataLst>
              <p:tags r:id="rId44"/>
            </p:custDataLst>
          </p:nvPr>
        </p:nvSpPr>
        <p:spPr bwMode="auto">
          <a:xfrm>
            <a:off x="3124673" y="2610733"/>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15" name="Rectangle 56"/>
          <p:cNvSpPr>
            <a:spLocks noChangeArrowheads="1"/>
          </p:cNvSpPr>
          <p:nvPr>
            <p:custDataLst>
              <p:tags r:id="rId45"/>
            </p:custDataLst>
          </p:nvPr>
        </p:nvSpPr>
        <p:spPr bwMode="auto">
          <a:xfrm>
            <a:off x="3634923" y="2610733"/>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16" name="Rectangle 57"/>
          <p:cNvSpPr>
            <a:spLocks noChangeArrowheads="1"/>
          </p:cNvSpPr>
          <p:nvPr>
            <p:custDataLst>
              <p:tags r:id="rId46"/>
            </p:custDataLst>
          </p:nvPr>
        </p:nvSpPr>
        <p:spPr bwMode="auto">
          <a:xfrm>
            <a:off x="4146792" y="2610733"/>
            <a:ext cx="529688"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17" name="Rectangle 58"/>
          <p:cNvSpPr>
            <a:spLocks noChangeArrowheads="1"/>
          </p:cNvSpPr>
          <p:nvPr>
            <p:custDataLst>
              <p:tags r:id="rId47"/>
            </p:custDataLst>
          </p:nvPr>
        </p:nvSpPr>
        <p:spPr bwMode="auto">
          <a:xfrm>
            <a:off x="4657042" y="2610733"/>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18" name="Rectangle 59"/>
          <p:cNvSpPr>
            <a:spLocks noChangeArrowheads="1"/>
          </p:cNvSpPr>
          <p:nvPr>
            <p:custDataLst>
              <p:tags r:id="rId48"/>
            </p:custDataLst>
          </p:nvPr>
        </p:nvSpPr>
        <p:spPr bwMode="auto">
          <a:xfrm>
            <a:off x="5168912" y="2610733"/>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19" name="Rectangle 60"/>
          <p:cNvSpPr>
            <a:spLocks noChangeArrowheads="1"/>
          </p:cNvSpPr>
          <p:nvPr>
            <p:custDataLst>
              <p:tags r:id="rId49"/>
            </p:custDataLst>
          </p:nvPr>
        </p:nvSpPr>
        <p:spPr bwMode="auto">
          <a:xfrm>
            <a:off x="5679161" y="2610733"/>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20" name="Rectangle 61"/>
          <p:cNvSpPr>
            <a:spLocks noChangeArrowheads="1"/>
          </p:cNvSpPr>
          <p:nvPr>
            <p:custDataLst>
              <p:tags r:id="rId50"/>
            </p:custDataLst>
          </p:nvPr>
        </p:nvSpPr>
        <p:spPr bwMode="auto">
          <a:xfrm>
            <a:off x="6191031" y="2610733"/>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21" name="Rectangle 62"/>
          <p:cNvSpPr>
            <a:spLocks noChangeArrowheads="1"/>
          </p:cNvSpPr>
          <p:nvPr>
            <p:custDataLst>
              <p:tags r:id="rId51"/>
            </p:custDataLst>
          </p:nvPr>
        </p:nvSpPr>
        <p:spPr bwMode="auto">
          <a:xfrm>
            <a:off x="6701281" y="2610733"/>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22" name="Rectangle 63"/>
          <p:cNvSpPr>
            <a:spLocks noChangeArrowheads="1"/>
          </p:cNvSpPr>
          <p:nvPr>
            <p:custDataLst>
              <p:tags r:id="rId52"/>
            </p:custDataLst>
          </p:nvPr>
        </p:nvSpPr>
        <p:spPr bwMode="auto">
          <a:xfrm>
            <a:off x="7213150" y="2610733"/>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23" name="Rectangle 64"/>
          <p:cNvSpPr>
            <a:spLocks noChangeArrowheads="1"/>
          </p:cNvSpPr>
          <p:nvPr>
            <p:custDataLst>
              <p:tags r:id="rId53"/>
            </p:custDataLst>
          </p:nvPr>
        </p:nvSpPr>
        <p:spPr bwMode="auto">
          <a:xfrm>
            <a:off x="7723400" y="2610733"/>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24" name="Rectangle 65"/>
          <p:cNvSpPr>
            <a:spLocks noChangeArrowheads="1"/>
          </p:cNvSpPr>
          <p:nvPr>
            <p:custDataLst>
              <p:tags r:id="rId54"/>
            </p:custDataLst>
          </p:nvPr>
        </p:nvSpPr>
        <p:spPr bwMode="auto">
          <a:xfrm>
            <a:off x="8233650" y="2610733"/>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25" name="Rectangle 66"/>
          <p:cNvSpPr>
            <a:spLocks noChangeArrowheads="1"/>
          </p:cNvSpPr>
          <p:nvPr>
            <p:custDataLst>
              <p:tags r:id="rId55"/>
            </p:custDataLst>
          </p:nvPr>
        </p:nvSpPr>
        <p:spPr bwMode="auto">
          <a:xfrm>
            <a:off x="2612803" y="2871511"/>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26" name="Rectangle 67"/>
          <p:cNvSpPr>
            <a:spLocks noChangeArrowheads="1"/>
          </p:cNvSpPr>
          <p:nvPr>
            <p:custDataLst>
              <p:tags r:id="rId56"/>
            </p:custDataLst>
          </p:nvPr>
        </p:nvSpPr>
        <p:spPr bwMode="auto">
          <a:xfrm>
            <a:off x="3124673" y="2871511"/>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27" name="Rectangle 68"/>
          <p:cNvSpPr>
            <a:spLocks noChangeArrowheads="1"/>
          </p:cNvSpPr>
          <p:nvPr>
            <p:custDataLst>
              <p:tags r:id="rId57"/>
            </p:custDataLst>
          </p:nvPr>
        </p:nvSpPr>
        <p:spPr bwMode="auto">
          <a:xfrm>
            <a:off x="3634923" y="2871511"/>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28" name="Rectangle 69"/>
          <p:cNvSpPr>
            <a:spLocks noChangeArrowheads="1"/>
          </p:cNvSpPr>
          <p:nvPr>
            <p:custDataLst>
              <p:tags r:id="rId58"/>
            </p:custDataLst>
          </p:nvPr>
        </p:nvSpPr>
        <p:spPr bwMode="auto">
          <a:xfrm>
            <a:off x="4146792" y="2871511"/>
            <a:ext cx="529688"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29" name="Rectangle 70"/>
          <p:cNvSpPr>
            <a:spLocks noChangeArrowheads="1"/>
          </p:cNvSpPr>
          <p:nvPr>
            <p:custDataLst>
              <p:tags r:id="rId59"/>
            </p:custDataLst>
          </p:nvPr>
        </p:nvSpPr>
        <p:spPr bwMode="auto">
          <a:xfrm>
            <a:off x="4657042" y="2871511"/>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30" name="Rectangle 71"/>
          <p:cNvSpPr>
            <a:spLocks noChangeArrowheads="1"/>
          </p:cNvSpPr>
          <p:nvPr>
            <p:custDataLst>
              <p:tags r:id="rId60"/>
            </p:custDataLst>
          </p:nvPr>
        </p:nvSpPr>
        <p:spPr bwMode="auto">
          <a:xfrm>
            <a:off x="5168912" y="2871511"/>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31" name="Rectangle 72"/>
          <p:cNvSpPr>
            <a:spLocks noChangeArrowheads="1"/>
          </p:cNvSpPr>
          <p:nvPr>
            <p:custDataLst>
              <p:tags r:id="rId61"/>
            </p:custDataLst>
          </p:nvPr>
        </p:nvSpPr>
        <p:spPr bwMode="auto">
          <a:xfrm>
            <a:off x="5679161" y="2871511"/>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32" name="Rectangle 73"/>
          <p:cNvSpPr>
            <a:spLocks noChangeArrowheads="1"/>
          </p:cNvSpPr>
          <p:nvPr>
            <p:custDataLst>
              <p:tags r:id="rId62"/>
            </p:custDataLst>
          </p:nvPr>
        </p:nvSpPr>
        <p:spPr bwMode="auto">
          <a:xfrm>
            <a:off x="6191031" y="2871511"/>
            <a:ext cx="529688"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33" name="Rectangle 74"/>
          <p:cNvSpPr>
            <a:spLocks noChangeArrowheads="1"/>
          </p:cNvSpPr>
          <p:nvPr>
            <p:custDataLst>
              <p:tags r:id="rId63"/>
            </p:custDataLst>
          </p:nvPr>
        </p:nvSpPr>
        <p:spPr bwMode="auto">
          <a:xfrm>
            <a:off x="6701281" y="2871511"/>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34" name="Rectangle 75"/>
          <p:cNvSpPr>
            <a:spLocks noChangeArrowheads="1"/>
          </p:cNvSpPr>
          <p:nvPr>
            <p:custDataLst>
              <p:tags r:id="rId64"/>
            </p:custDataLst>
          </p:nvPr>
        </p:nvSpPr>
        <p:spPr bwMode="auto">
          <a:xfrm>
            <a:off x="7213150" y="2871511"/>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35" name="Rectangle 76"/>
          <p:cNvSpPr>
            <a:spLocks noChangeArrowheads="1"/>
          </p:cNvSpPr>
          <p:nvPr>
            <p:custDataLst>
              <p:tags r:id="rId65"/>
            </p:custDataLst>
          </p:nvPr>
        </p:nvSpPr>
        <p:spPr bwMode="auto">
          <a:xfrm>
            <a:off x="7723400" y="2871511"/>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36" name="Rectangle 77"/>
          <p:cNvSpPr>
            <a:spLocks noChangeArrowheads="1"/>
          </p:cNvSpPr>
          <p:nvPr>
            <p:custDataLst>
              <p:tags r:id="rId66"/>
            </p:custDataLst>
          </p:nvPr>
        </p:nvSpPr>
        <p:spPr bwMode="auto">
          <a:xfrm>
            <a:off x="8233650" y="2871511"/>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37" name="Rectangle 78"/>
          <p:cNvSpPr>
            <a:spLocks noChangeArrowheads="1"/>
          </p:cNvSpPr>
          <p:nvPr>
            <p:custDataLst>
              <p:tags r:id="rId67"/>
            </p:custDataLst>
          </p:nvPr>
        </p:nvSpPr>
        <p:spPr bwMode="auto">
          <a:xfrm>
            <a:off x="2612803" y="3132291"/>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38" name="Rectangle 79"/>
          <p:cNvSpPr>
            <a:spLocks noChangeArrowheads="1"/>
          </p:cNvSpPr>
          <p:nvPr>
            <p:custDataLst>
              <p:tags r:id="rId68"/>
            </p:custDataLst>
          </p:nvPr>
        </p:nvSpPr>
        <p:spPr bwMode="auto">
          <a:xfrm>
            <a:off x="3124673" y="3132291"/>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39" name="Rectangle 80"/>
          <p:cNvSpPr>
            <a:spLocks noChangeArrowheads="1"/>
          </p:cNvSpPr>
          <p:nvPr>
            <p:custDataLst>
              <p:tags r:id="rId69"/>
            </p:custDataLst>
          </p:nvPr>
        </p:nvSpPr>
        <p:spPr bwMode="auto">
          <a:xfrm>
            <a:off x="3634923" y="3132291"/>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40" name="Rectangle 81"/>
          <p:cNvSpPr>
            <a:spLocks noChangeArrowheads="1"/>
          </p:cNvSpPr>
          <p:nvPr>
            <p:custDataLst>
              <p:tags r:id="rId70"/>
            </p:custDataLst>
          </p:nvPr>
        </p:nvSpPr>
        <p:spPr bwMode="auto">
          <a:xfrm>
            <a:off x="4146792" y="3132291"/>
            <a:ext cx="529688"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41" name="Rectangle 82"/>
          <p:cNvSpPr>
            <a:spLocks noChangeArrowheads="1"/>
          </p:cNvSpPr>
          <p:nvPr>
            <p:custDataLst>
              <p:tags r:id="rId71"/>
            </p:custDataLst>
          </p:nvPr>
        </p:nvSpPr>
        <p:spPr bwMode="auto">
          <a:xfrm>
            <a:off x="4657042" y="3132291"/>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42" name="Rectangle 83"/>
          <p:cNvSpPr>
            <a:spLocks noChangeArrowheads="1"/>
          </p:cNvSpPr>
          <p:nvPr>
            <p:custDataLst>
              <p:tags r:id="rId72"/>
            </p:custDataLst>
          </p:nvPr>
        </p:nvSpPr>
        <p:spPr bwMode="auto">
          <a:xfrm>
            <a:off x="5168912" y="3132291"/>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43" name="Rectangle 84"/>
          <p:cNvSpPr>
            <a:spLocks noChangeArrowheads="1"/>
          </p:cNvSpPr>
          <p:nvPr>
            <p:custDataLst>
              <p:tags r:id="rId73"/>
            </p:custDataLst>
          </p:nvPr>
        </p:nvSpPr>
        <p:spPr bwMode="auto">
          <a:xfrm>
            <a:off x="5679161" y="3132291"/>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44" name="Rectangle 85"/>
          <p:cNvSpPr>
            <a:spLocks noChangeArrowheads="1"/>
          </p:cNvSpPr>
          <p:nvPr>
            <p:custDataLst>
              <p:tags r:id="rId74"/>
            </p:custDataLst>
          </p:nvPr>
        </p:nvSpPr>
        <p:spPr bwMode="auto">
          <a:xfrm>
            <a:off x="6191031" y="3132291"/>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45" name="Rectangle 86"/>
          <p:cNvSpPr>
            <a:spLocks noChangeArrowheads="1"/>
          </p:cNvSpPr>
          <p:nvPr>
            <p:custDataLst>
              <p:tags r:id="rId75"/>
            </p:custDataLst>
          </p:nvPr>
        </p:nvSpPr>
        <p:spPr bwMode="auto">
          <a:xfrm>
            <a:off x="6701281" y="3132291"/>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46" name="Rectangle 87"/>
          <p:cNvSpPr>
            <a:spLocks noChangeArrowheads="1"/>
          </p:cNvSpPr>
          <p:nvPr>
            <p:custDataLst>
              <p:tags r:id="rId76"/>
            </p:custDataLst>
          </p:nvPr>
        </p:nvSpPr>
        <p:spPr bwMode="auto">
          <a:xfrm>
            <a:off x="7213150" y="3132291"/>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47" name="Rectangle 88"/>
          <p:cNvSpPr>
            <a:spLocks noChangeArrowheads="1"/>
          </p:cNvSpPr>
          <p:nvPr>
            <p:custDataLst>
              <p:tags r:id="rId77"/>
            </p:custDataLst>
          </p:nvPr>
        </p:nvSpPr>
        <p:spPr bwMode="auto">
          <a:xfrm>
            <a:off x="7723400" y="3132291"/>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48" name="Rectangle 89"/>
          <p:cNvSpPr>
            <a:spLocks noChangeArrowheads="1"/>
          </p:cNvSpPr>
          <p:nvPr>
            <p:custDataLst>
              <p:tags r:id="rId78"/>
            </p:custDataLst>
          </p:nvPr>
        </p:nvSpPr>
        <p:spPr bwMode="auto">
          <a:xfrm>
            <a:off x="8233650" y="3132291"/>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49" name="Rectangle 90"/>
          <p:cNvSpPr>
            <a:spLocks noChangeArrowheads="1"/>
          </p:cNvSpPr>
          <p:nvPr>
            <p:custDataLst>
              <p:tags r:id="rId79"/>
            </p:custDataLst>
          </p:nvPr>
        </p:nvSpPr>
        <p:spPr bwMode="auto">
          <a:xfrm>
            <a:off x="2612803" y="3393069"/>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50" name="Rectangle 91"/>
          <p:cNvSpPr>
            <a:spLocks noChangeArrowheads="1"/>
          </p:cNvSpPr>
          <p:nvPr>
            <p:custDataLst>
              <p:tags r:id="rId80"/>
            </p:custDataLst>
          </p:nvPr>
        </p:nvSpPr>
        <p:spPr bwMode="auto">
          <a:xfrm>
            <a:off x="3124673" y="3393069"/>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51" name="Rectangle 92"/>
          <p:cNvSpPr>
            <a:spLocks noChangeArrowheads="1"/>
          </p:cNvSpPr>
          <p:nvPr>
            <p:custDataLst>
              <p:tags r:id="rId81"/>
            </p:custDataLst>
          </p:nvPr>
        </p:nvSpPr>
        <p:spPr bwMode="auto">
          <a:xfrm>
            <a:off x="3634923" y="3393069"/>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52" name="Rectangle 93"/>
          <p:cNvSpPr>
            <a:spLocks noChangeArrowheads="1"/>
          </p:cNvSpPr>
          <p:nvPr>
            <p:custDataLst>
              <p:tags r:id="rId82"/>
            </p:custDataLst>
          </p:nvPr>
        </p:nvSpPr>
        <p:spPr bwMode="auto">
          <a:xfrm>
            <a:off x="4146792" y="3393069"/>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53" name="Rectangle 94"/>
          <p:cNvSpPr>
            <a:spLocks noChangeArrowheads="1"/>
          </p:cNvSpPr>
          <p:nvPr>
            <p:custDataLst>
              <p:tags r:id="rId83"/>
            </p:custDataLst>
          </p:nvPr>
        </p:nvSpPr>
        <p:spPr bwMode="auto">
          <a:xfrm>
            <a:off x="4657042" y="3393069"/>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54" name="Rectangle 95"/>
          <p:cNvSpPr>
            <a:spLocks noChangeArrowheads="1"/>
          </p:cNvSpPr>
          <p:nvPr>
            <p:custDataLst>
              <p:tags r:id="rId84"/>
            </p:custDataLst>
          </p:nvPr>
        </p:nvSpPr>
        <p:spPr bwMode="auto">
          <a:xfrm>
            <a:off x="5168912" y="3393069"/>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55" name="Rectangle 96"/>
          <p:cNvSpPr>
            <a:spLocks noChangeArrowheads="1"/>
          </p:cNvSpPr>
          <p:nvPr>
            <p:custDataLst>
              <p:tags r:id="rId85"/>
            </p:custDataLst>
          </p:nvPr>
        </p:nvSpPr>
        <p:spPr bwMode="auto">
          <a:xfrm>
            <a:off x="5679161" y="3393069"/>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56" name="Rectangle 97"/>
          <p:cNvSpPr>
            <a:spLocks noChangeArrowheads="1"/>
          </p:cNvSpPr>
          <p:nvPr>
            <p:custDataLst>
              <p:tags r:id="rId86"/>
            </p:custDataLst>
          </p:nvPr>
        </p:nvSpPr>
        <p:spPr bwMode="auto">
          <a:xfrm>
            <a:off x="6191031" y="3393069"/>
            <a:ext cx="529688"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57" name="Rectangle 98"/>
          <p:cNvSpPr>
            <a:spLocks noChangeArrowheads="1"/>
          </p:cNvSpPr>
          <p:nvPr>
            <p:custDataLst>
              <p:tags r:id="rId87"/>
            </p:custDataLst>
          </p:nvPr>
        </p:nvSpPr>
        <p:spPr bwMode="auto">
          <a:xfrm>
            <a:off x="6701281" y="3393069"/>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58" name="Rectangle 99"/>
          <p:cNvSpPr>
            <a:spLocks noChangeArrowheads="1"/>
          </p:cNvSpPr>
          <p:nvPr>
            <p:custDataLst>
              <p:tags r:id="rId88"/>
            </p:custDataLst>
          </p:nvPr>
        </p:nvSpPr>
        <p:spPr bwMode="auto">
          <a:xfrm>
            <a:off x="7213150" y="3393069"/>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59" name="Rectangle 100"/>
          <p:cNvSpPr>
            <a:spLocks noChangeArrowheads="1"/>
          </p:cNvSpPr>
          <p:nvPr>
            <p:custDataLst>
              <p:tags r:id="rId89"/>
            </p:custDataLst>
          </p:nvPr>
        </p:nvSpPr>
        <p:spPr bwMode="auto">
          <a:xfrm>
            <a:off x="7723400" y="3393069"/>
            <a:ext cx="529688"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0" name="Rectangle 101"/>
          <p:cNvSpPr>
            <a:spLocks noChangeArrowheads="1"/>
          </p:cNvSpPr>
          <p:nvPr>
            <p:custDataLst>
              <p:tags r:id="rId90"/>
            </p:custDataLst>
          </p:nvPr>
        </p:nvSpPr>
        <p:spPr bwMode="auto">
          <a:xfrm>
            <a:off x="8233650" y="3393069"/>
            <a:ext cx="529687"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1" name="Rectangle 102"/>
          <p:cNvSpPr>
            <a:spLocks noChangeArrowheads="1"/>
          </p:cNvSpPr>
          <p:nvPr>
            <p:custDataLst>
              <p:tags r:id="rId91"/>
            </p:custDataLst>
          </p:nvPr>
        </p:nvSpPr>
        <p:spPr bwMode="auto">
          <a:xfrm>
            <a:off x="2612803" y="4416748"/>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2" name="Rectangle 103"/>
          <p:cNvSpPr>
            <a:spLocks noChangeArrowheads="1"/>
          </p:cNvSpPr>
          <p:nvPr>
            <p:custDataLst>
              <p:tags r:id="rId92"/>
            </p:custDataLst>
          </p:nvPr>
        </p:nvSpPr>
        <p:spPr bwMode="auto">
          <a:xfrm>
            <a:off x="3124673" y="4416748"/>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3" name="Rectangle 104"/>
          <p:cNvSpPr>
            <a:spLocks noChangeArrowheads="1"/>
          </p:cNvSpPr>
          <p:nvPr>
            <p:custDataLst>
              <p:tags r:id="rId93"/>
            </p:custDataLst>
          </p:nvPr>
        </p:nvSpPr>
        <p:spPr bwMode="auto">
          <a:xfrm>
            <a:off x="3634923" y="4416748"/>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64" name="Rectangle 105"/>
          <p:cNvSpPr>
            <a:spLocks noChangeArrowheads="1"/>
          </p:cNvSpPr>
          <p:nvPr>
            <p:custDataLst>
              <p:tags r:id="rId94"/>
            </p:custDataLst>
          </p:nvPr>
        </p:nvSpPr>
        <p:spPr bwMode="auto">
          <a:xfrm>
            <a:off x="4146792" y="4416748"/>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5" name="Rectangle 106"/>
          <p:cNvSpPr>
            <a:spLocks noChangeArrowheads="1"/>
          </p:cNvSpPr>
          <p:nvPr>
            <p:custDataLst>
              <p:tags r:id="rId95"/>
            </p:custDataLst>
          </p:nvPr>
        </p:nvSpPr>
        <p:spPr bwMode="auto">
          <a:xfrm>
            <a:off x="4657042" y="4416748"/>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6" name="Rectangle 107"/>
          <p:cNvSpPr>
            <a:spLocks noChangeArrowheads="1"/>
          </p:cNvSpPr>
          <p:nvPr>
            <p:custDataLst>
              <p:tags r:id="rId96"/>
            </p:custDataLst>
          </p:nvPr>
        </p:nvSpPr>
        <p:spPr bwMode="auto">
          <a:xfrm>
            <a:off x="5168912" y="4416748"/>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7" name="Rectangle 108"/>
          <p:cNvSpPr>
            <a:spLocks noChangeArrowheads="1"/>
          </p:cNvSpPr>
          <p:nvPr>
            <p:custDataLst>
              <p:tags r:id="rId97"/>
            </p:custDataLst>
          </p:nvPr>
        </p:nvSpPr>
        <p:spPr bwMode="auto">
          <a:xfrm>
            <a:off x="5679161" y="4416748"/>
            <a:ext cx="529688"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8" name="Rectangle 109"/>
          <p:cNvSpPr>
            <a:spLocks noChangeArrowheads="1"/>
          </p:cNvSpPr>
          <p:nvPr>
            <p:custDataLst>
              <p:tags r:id="rId98"/>
            </p:custDataLst>
          </p:nvPr>
        </p:nvSpPr>
        <p:spPr bwMode="auto">
          <a:xfrm>
            <a:off x="6191031" y="4416748"/>
            <a:ext cx="529688"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9" name="Rectangle 110"/>
          <p:cNvSpPr>
            <a:spLocks noChangeArrowheads="1"/>
          </p:cNvSpPr>
          <p:nvPr>
            <p:custDataLst>
              <p:tags r:id="rId99"/>
            </p:custDataLst>
          </p:nvPr>
        </p:nvSpPr>
        <p:spPr bwMode="auto">
          <a:xfrm>
            <a:off x="6701281" y="4416748"/>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70" name="Rectangle 111"/>
          <p:cNvSpPr>
            <a:spLocks noChangeArrowheads="1"/>
          </p:cNvSpPr>
          <p:nvPr>
            <p:custDataLst>
              <p:tags r:id="rId100"/>
            </p:custDataLst>
          </p:nvPr>
        </p:nvSpPr>
        <p:spPr bwMode="auto">
          <a:xfrm>
            <a:off x="7213150" y="4416748"/>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71" name="Rectangle 112"/>
          <p:cNvSpPr>
            <a:spLocks noChangeArrowheads="1"/>
          </p:cNvSpPr>
          <p:nvPr>
            <p:custDataLst>
              <p:tags r:id="rId101"/>
            </p:custDataLst>
          </p:nvPr>
        </p:nvSpPr>
        <p:spPr bwMode="auto">
          <a:xfrm>
            <a:off x="7723400" y="4416748"/>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72" name="Rectangle 113"/>
          <p:cNvSpPr>
            <a:spLocks noChangeArrowheads="1"/>
          </p:cNvSpPr>
          <p:nvPr>
            <p:custDataLst>
              <p:tags r:id="rId102"/>
            </p:custDataLst>
          </p:nvPr>
        </p:nvSpPr>
        <p:spPr bwMode="auto">
          <a:xfrm>
            <a:off x="8233650" y="4416748"/>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73" name="Rectangle 114"/>
          <p:cNvSpPr>
            <a:spLocks noChangeArrowheads="1"/>
          </p:cNvSpPr>
          <p:nvPr>
            <p:custDataLst>
              <p:tags r:id="rId103"/>
            </p:custDataLst>
          </p:nvPr>
        </p:nvSpPr>
        <p:spPr bwMode="auto">
          <a:xfrm>
            <a:off x="2612803" y="4677528"/>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74" name="Rectangle 115"/>
          <p:cNvSpPr>
            <a:spLocks noChangeArrowheads="1"/>
          </p:cNvSpPr>
          <p:nvPr>
            <p:custDataLst>
              <p:tags r:id="rId104"/>
            </p:custDataLst>
          </p:nvPr>
        </p:nvSpPr>
        <p:spPr bwMode="auto">
          <a:xfrm>
            <a:off x="3124673" y="4677528"/>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75" name="Rectangle 116"/>
          <p:cNvSpPr>
            <a:spLocks noChangeArrowheads="1"/>
          </p:cNvSpPr>
          <p:nvPr>
            <p:custDataLst>
              <p:tags r:id="rId105"/>
            </p:custDataLst>
          </p:nvPr>
        </p:nvSpPr>
        <p:spPr bwMode="auto">
          <a:xfrm>
            <a:off x="3634923" y="4677528"/>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76" name="Rectangle 117"/>
          <p:cNvSpPr>
            <a:spLocks noChangeArrowheads="1"/>
          </p:cNvSpPr>
          <p:nvPr>
            <p:custDataLst>
              <p:tags r:id="rId106"/>
            </p:custDataLst>
          </p:nvPr>
        </p:nvSpPr>
        <p:spPr bwMode="auto">
          <a:xfrm>
            <a:off x="4146792" y="4677528"/>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77" name="Rectangle 118"/>
          <p:cNvSpPr>
            <a:spLocks noChangeArrowheads="1"/>
          </p:cNvSpPr>
          <p:nvPr>
            <p:custDataLst>
              <p:tags r:id="rId107"/>
            </p:custDataLst>
          </p:nvPr>
        </p:nvSpPr>
        <p:spPr bwMode="auto">
          <a:xfrm>
            <a:off x="4657042" y="4677528"/>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78" name="Rectangle 119"/>
          <p:cNvSpPr>
            <a:spLocks noChangeArrowheads="1"/>
          </p:cNvSpPr>
          <p:nvPr>
            <p:custDataLst>
              <p:tags r:id="rId108"/>
            </p:custDataLst>
          </p:nvPr>
        </p:nvSpPr>
        <p:spPr bwMode="auto">
          <a:xfrm>
            <a:off x="5168912" y="4677528"/>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79" name="Rectangle 120"/>
          <p:cNvSpPr>
            <a:spLocks noChangeArrowheads="1"/>
          </p:cNvSpPr>
          <p:nvPr>
            <p:custDataLst>
              <p:tags r:id="rId109"/>
            </p:custDataLst>
          </p:nvPr>
        </p:nvSpPr>
        <p:spPr bwMode="auto">
          <a:xfrm>
            <a:off x="5679161" y="4677528"/>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80" name="Rectangle 121"/>
          <p:cNvSpPr>
            <a:spLocks noChangeArrowheads="1"/>
          </p:cNvSpPr>
          <p:nvPr>
            <p:custDataLst>
              <p:tags r:id="rId110"/>
            </p:custDataLst>
          </p:nvPr>
        </p:nvSpPr>
        <p:spPr bwMode="auto">
          <a:xfrm>
            <a:off x="6191031" y="4677528"/>
            <a:ext cx="529688"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81" name="Rectangle 122"/>
          <p:cNvSpPr>
            <a:spLocks noChangeArrowheads="1"/>
          </p:cNvSpPr>
          <p:nvPr>
            <p:custDataLst>
              <p:tags r:id="rId111"/>
            </p:custDataLst>
          </p:nvPr>
        </p:nvSpPr>
        <p:spPr bwMode="auto">
          <a:xfrm>
            <a:off x="6701281" y="4677528"/>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82" name="Rectangle 123"/>
          <p:cNvSpPr>
            <a:spLocks noChangeArrowheads="1"/>
          </p:cNvSpPr>
          <p:nvPr>
            <p:custDataLst>
              <p:tags r:id="rId112"/>
            </p:custDataLst>
          </p:nvPr>
        </p:nvSpPr>
        <p:spPr bwMode="auto">
          <a:xfrm>
            <a:off x="7213150" y="4677528"/>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83" name="Rectangle 124"/>
          <p:cNvSpPr>
            <a:spLocks noChangeArrowheads="1"/>
          </p:cNvSpPr>
          <p:nvPr>
            <p:custDataLst>
              <p:tags r:id="rId113"/>
            </p:custDataLst>
          </p:nvPr>
        </p:nvSpPr>
        <p:spPr bwMode="auto">
          <a:xfrm>
            <a:off x="7723400" y="4677528"/>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84" name="Rectangle 125"/>
          <p:cNvSpPr>
            <a:spLocks noChangeArrowheads="1"/>
          </p:cNvSpPr>
          <p:nvPr>
            <p:custDataLst>
              <p:tags r:id="rId114"/>
            </p:custDataLst>
          </p:nvPr>
        </p:nvSpPr>
        <p:spPr bwMode="auto">
          <a:xfrm>
            <a:off x="8233650" y="4677528"/>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85" name="Rectangle 126"/>
          <p:cNvSpPr>
            <a:spLocks noChangeArrowheads="1"/>
          </p:cNvSpPr>
          <p:nvPr/>
        </p:nvSpPr>
        <p:spPr bwMode="auto">
          <a:xfrm>
            <a:off x="2612803" y="4938306"/>
            <a:ext cx="529687"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86" name="Rectangle 127"/>
          <p:cNvSpPr>
            <a:spLocks noChangeArrowheads="1"/>
          </p:cNvSpPr>
          <p:nvPr/>
        </p:nvSpPr>
        <p:spPr bwMode="auto">
          <a:xfrm>
            <a:off x="3124673" y="4938306"/>
            <a:ext cx="529687"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87" name="Rectangle 128"/>
          <p:cNvSpPr>
            <a:spLocks noChangeArrowheads="1"/>
          </p:cNvSpPr>
          <p:nvPr/>
        </p:nvSpPr>
        <p:spPr bwMode="auto">
          <a:xfrm>
            <a:off x="3634923" y="4938306"/>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88" name="Rectangle 129"/>
          <p:cNvSpPr>
            <a:spLocks noChangeArrowheads="1"/>
          </p:cNvSpPr>
          <p:nvPr/>
        </p:nvSpPr>
        <p:spPr bwMode="auto">
          <a:xfrm>
            <a:off x="4146792" y="4938306"/>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89" name="Rectangle 130"/>
          <p:cNvSpPr>
            <a:spLocks noChangeArrowheads="1"/>
          </p:cNvSpPr>
          <p:nvPr/>
        </p:nvSpPr>
        <p:spPr bwMode="auto">
          <a:xfrm>
            <a:off x="4657042" y="4938306"/>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0" name="Rectangle 131"/>
          <p:cNvSpPr>
            <a:spLocks noChangeArrowheads="1"/>
          </p:cNvSpPr>
          <p:nvPr/>
        </p:nvSpPr>
        <p:spPr bwMode="auto">
          <a:xfrm>
            <a:off x="5168912" y="4938306"/>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1" name="Rectangle 132"/>
          <p:cNvSpPr>
            <a:spLocks noChangeArrowheads="1"/>
          </p:cNvSpPr>
          <p:nvPr/>
        </p:nvSpPr>
        <p:spPr bwMode="auto">
          <a:xfrm>
            <a:off x="5679161" y="4938306"/>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92" name="Rectangle 133"/>
          <p:cNvSpPr>
            <a:spLocks noChangeArrowheads="1"/>
          </p:cNvSpPr>
          <p:nvPr/>
        </p:nvSpPr>
        <p:spPr bwMode="auto">
          <a:xfrm>
            <a:off x="6191031" y="4938306"/>
            <a:ext cx="529688"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3" name="Rectangle 134"/>
          <p:cNvSpPr>
            <a:spLocks noChangeArrowheads="1"/>
          </p:cNvSpPr>
          <p:nvPr/>
        </p:nvSpPr>
        <p:spPr bwMode="auto">
          <a:xfrm>
            <a:off x="6701281" y="4938306"/>
            <a:ext cx="529687"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4" name="Rectangle 135"/>
          <p:cNvSpPr>
            <a:spLocks noChangeArrowheads="1"/>
          </p:cNvSpPr>
          <p:nvPr/>
        </p:nvSpPr>
        <p:spPr bwMode="auto">
          <a:xfrm>
            <a:off x="7213150" y="4938306"/>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5" name="Rectangle 136"/>
          <p:cNvSpPr>
            <a:spLocks noChangeArrowheads="1"/>
          </p:cNvSpPr>
          <p:nvPr/>
        </p:nvSpPr>
        <p:spPr bwMode="auto">
          <a:xfrm>
            <a:off x="7723400" y="4938306"/>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6" name="Rectangle 137"/>
          <p:cNvSpPr>
            <a:spLocks noChangeArrowheads="1"/>
          </p:cNvSpPr>
          <p:nvPr/>
        </p:nvSpPr>
        <p:spPr bwMode="auto">
          <a:xfrm>
            <a:off x="8233650" y="4938306"/>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7" name="Rectangle 138"/>
          <p:cNvSpPr>
            <a:spLocks noChangeArrowheads="1"/>
          </p:cNvSpPr>
          <p:nvPr/>
        </p:nvSpPr>
        <p:spPr bwMode="auto">
          <a:xfrm>
            <a:off x="2612803" y="5199086"/>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8" name="Rectangle 139"/>
          <p:cNvSpPr>
            <a:spLocks noChangeArrowheads="1"/>
          </p:cNvSpPr>
          <p:nvPr/>
        </p:nvSpPr>
        <p:spPr bwMode="auto">
          <a:xfrm>
            <a:off x="3124673" y="5199086"/>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9" name="Rectangle 140"/>
          <p:cNvSpPr>
            <a:spLocks noChangeArrowheads="1"/>
          </p:cNvSpPr>
          <p:nvPr/>
        </p:nvSpPr>
        <p:spPr bwMode="auto">
          <a:xfrm>
            <a:off x="3634923" y="5199086"/>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0" name="Rectangle 141"/>
          <p:cNvSpPr>
            <a:spLocks noChangeArrowheads="1"/>
          </p:cNvSpPr>
          <p:nvPr/>
        </p:nvSpPr>
        <p:spPr bwMode="auto">
          <a:xfrm>
            <a:off x="4146792" y="5199086"/>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1" name="Rectangle 142"/>
          <p:cNvSpPr>
            <a:spLocks noChangeArrowheads="1"/>
          </p:cNvSpPr>
          <p:nvPr/>
        </p:nvSpPr>
        <p:spPr bwMode="auto">
          <a:xfrm>
            <a:off x="4657042" y="519908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2" name="Rectangle 143"/>
          <p:cNvSpPr>
            <a:spLocks noChangeArrowheads="1"/>
          </p:cNvSpPr>
          <p:nvPr/>
        </p:nvSpPr>
        <p:spPr bwMode="auto">
          <a:xfrm>
            <a:off x="5168912" y="519908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3" name="Rectangle 144"/>
          <p:cNvSpPr>
            <a:spLocks noChangeArrowheads="1"/>
          </p:cNvSpPr>
          <p:nvPr/>
        </p:nvSpPr>
        <p:spPr bwMode="auto">
          <a:xfrm>
            <a:off x="5679161" y="5199086"/>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4" name="Rectangle 145"/>
          <p:cNvSpPr>
            <a:spLocks noChangeArrowheads="1"/>
          </p:cNvSpPr>
          <p:nvPr/>
        </p:nvSpPr>
        <p:spPr bwMode="auto">
          <a:xfrm>
            <a:off x="6191031" y="5199086"/>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5" name="Rectangle 146"/>
          <p:cNvSpPr>
            <a:spLocks noChangeArrowheads="1"/>
          </p:cNvSpPr>
          <p:nvPr/>
        </p:nvSpPr>
        <p:spPr bwMode="auto">
          <a:xfrm>
            <a:off x="6701281" y="519908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6" name="Rectangle 147"/>
          <p:cNvSpPr>
            <a:spLocks noChangeArrowheads="1"/>
          </p:cNvSpPr>
          <p:nvPr/>
        </p:nvSpPr>
        <p:spPr bwMode="auto">
          <a:xfrm>
            <a:off x="7213150" y="519908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7" name="Rectangle 148"/>
          <p:cNvSpPr>
            <a:spLocks noChangeArrowheads="1"/>
          </p:cNvSpPr>
          <p:nvPr/>
        </p:nvSpPr>
        <p:spPr bwMode="auto">
          <a:xfrm>
            <a:off x="7723400" y="5199086"/>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8" name="Rectangle 149"/>
          <p:cNvSpPr>
            <a:spLocks noChangeArrowheads="1"/>
          </p:cNvSpPr>
          <p:nvPr/>
        </p:nvSpPr>
        <p:spPr bwMode="auto">
          <a:xfrm>
            <a:off x="8233650" y="519908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9" name="Rectangle 150"/>
          <p:cNvSpPr>
            <a:spLocks noChangeArrowheads="1"/>
          </p:cNvSpPr>
          <p:nvPr>
            <p:custDataLst>
              <p:tags r:id="rId115"/>
            </p:custDataLst>
          </p:nvPr>
        </p:nvSpPr>
        <p:spPr bwMode="auto">
          <a:xfrm>
            <a:off x="2612803" y="5446906"/>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10" name="Rectangle 151"/>
          <p:cNvSpPr>
            <a:spLocks noChangeArrowheads="1"/>
          </p:cNvSpPr>
          <p:nvPr>
            <p:custDataLst>
              <p:tags r:id="rId116"/>
            </p:custDataLst>
          </p:nvPr>
        </p:nvSpPr>
        <p:spPr bwMode="auto">
          <a:xfrm>
            <a:off x="3124673" y="5446906"/>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11" name="Rectangle 152"/>
          <p:cNvSpPr>
            <a:spLocks noChangeArrowheads="1"/>
          </p:cNvSpPr>
          <p:nvPr>
            <p:custDataLst>
              <p:tags r:id="rId117"/>
            </p:custDataLst>
          </p:nvPr>
        </p:nvSpPr>
        <p:spPr bwMode="auto">
          <a:xfrm>
            <a:off x="3634923" y="5446906"/>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312" name="Rectangle 153"/>
          <p:cNvSpPr>
            <a:spLocks noChangeArrowheads="1"/>
          </p:cNvSpPr>
          <p:nvPr>
            <p:custDataLst>
              <p:tags r:id="rId118"/>
            </p:custDataLst>
          </p:nvPr>
        </p:nvSpPr>
        <p:spPr bwMode="auto">
          <a:xfrm>
            <a:off x="4146792" y="5446906"/>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13" name="Rectangle 154"/>
          <p:cNvSpPr>
            <a:spLocks noChangeArrowheads="1"/>
          </p:cNvSpPr>
          <p:nvPr>
            <p:custDataLst>
              <p:tags r:id="rId119"/>
            </p:custDataLst>
          </p:nvPr>
        </p:nvSpPr>
        <p:spPr bwMode="auto">
          <a:xfrm>
            <a:off x="4657042" y="5446906"/>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14" name="Rectangle 155"/>
          <p:cNvSpPr>
            <a:spLocks noChangeArrowheads="1"/>
          </p:cNvSpPr>
          <p:nvPr>
            <p:custDataLst>
              <p:tags r:id="rId120"/>
            </p:custDataLst>
          </p:nvPr>
        </p:nvSpPr>
        <p:spPr bwMode="auto">
          <a:xfrm>
            <a:off x="5168912" y="5446906"/>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15" name="Rectangle 156"/>
          <p:cNvSpPr>
            <a:spLocks noChangeArrowheads="1"/>
          </p:cNvSpPr>
          <p:nvPr>
            <p:custDataLst>
              <p:tags r:id="rId121"/>
            </p:custDataLst>
          </p:nvPr>
        </p:nvSpPr>
        <p:spPr bwMode="auto">
          <a:xfrm>
            <a:off x="5679161" y="5446906"/>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316" name="Rectangle 157"/>
          <p:cNvSpPr>
            <a:spLocks noChangeArrowheads="1"/>
          </p:cNvSpPr>
          <p:nvPr>
            <p:custDataLst>
              <p:tags r:id="rId122"/>
            </p:custDataLst>
          </p:nvPr>
        </p:nvSpPr>
        <p:spPr bwMode="auto">
          <a:xfrm>
            <a:off x="6191031" y="5446906"/>
            <a:ext cx="529688"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endParaRPr lang="en-US"/>
          </a:p>
        </p:txBody>
      </p:sp>
      <p:sp>
        <p:nvSpPr>
          <p:cNvPr id="7317" name="Rectangle 158"/>
          <p:cNvSpPr>
            <a:spLocks noChangeArrowheads="1"/>
          </p:cNvSpPr>
          <p:nvPr>
            <p:custDataLst>
              <p:tags r:id="rId123"/>
            </p:custDataLst>
          </p:nvPr>
        </p:nvSpPr>
        <p:spPr bwMode="auto">
          <a:xfrm>
            <a:off x="6701281" y="5446906"/>
            <a:ext cx="529687"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18" name="Rectangle 159"/>
          <p:cNvSpPr>
            <a:spLocks noChangeArrowheads="1"/>
          </p:cNvSpPr>
          <p:nvPr>
            <p:custDataLst>
              <p:tags r:id="rId124"/>
            </p:custDataLst>
          </p:nvPr>
        </p:nvSpPr>
        <p:spPr bwMode="auto">
          <a:xfrm>
            <a:off x="7213150" y="5446906"/>
            <a:ext cx="529687"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19" name="Rectangle 160"/>
          <p:cNvSpPr>
            <a:spLocks noChangeArrowheads="1"/>
          </p:cNvSpPr>
          <p:nvPr>
            <p:custDataLst>
              <p:tags r:id="rId125"/>
            </p:custDataLst>
          </p:nvPr>
        </p:nvSpPr>
        <p:spPr bwMode="auto">
          <a:xfrm>
            <a:off x="7723400" y="5446906"/>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0" name="Rectangle 161"/>
          <p:cNvSpPr>
            <a:spLocks noChangeArrowheads="1"/>
          </p:cNvSpPr>
          <p:nvPr>
            <p:custDataLst>
              <p:tags r:id="rId126"/>
            </p:custDataLst>
          </p:nvPr>
        </p:nvSpPr>
        <p:spPr bwMode="auto">
          <a:xfrm>
            <a:off x="8233650" y="5446906"/>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1" name="Rectangle 162"/>
          <p:cNvSpPr>
            <a:spLocks noChangeArrowheads="1"/>
          </p:cNvSpPr>
          <p:nvPr>
            <p:custDataLst>
              <p:tags r:id="rId127"/>
            </p:custDataLst>
          </p:nvPr>
        </p:nvSpPr>
        <p:spPr bwMode="auto">
          <a:xfrm>
            <a:off x="2612803" y="5707686"/>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2" name="Rectangle 163"/>
          <p:cNvSpPr>
            <a:spLocks noChangeArrowheads="1"/>
          </p:cNvSpPr>
          <p:nvPr>
            <p:custDataLst>
              <p:tags r:id="rId128"/>
            </p:custDataLst>
          </p:nvPr>
        </p:nvSpPr>
        <p:spPr bwMode="auto">
          <a:xfrm>
            <a:off x="3124673" y="570768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3" name="Rectangle 164"/>
          <p:cNvSpPr>
            <a:spLocks noChangeArrowheads="1"/>
          </p:cNvSpPr>
          <p:nvPr>
            <p:custDataLst>
              <p:tags r:id="rId129"/>
            </p:custDataLst>
          </p:nvPr>
        </p:nvSpPr>
        <p:spPr bwMode="auto">
          <a:xfrm>
            <a:off x="3634923" y="5707686"/>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324" name="Rectangle 165"/>
          <p:cNvSpPr>
            <a:spLocks noChangeArrowheads="1"/>
          </p:cNvSpPr>
          <p:nvPr>
            <p:custDataLst>
              <p:tags r:id="rId130"/>
            </p:custDataLst>
          </p:nvPr>
        </p:nvSpPr>
        <p:spPr bwMode="auto">
          <a:xfrm>
            <a:off x="4146792" y="5707686"/>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5" name="Rectangle 166"/>
          <p:cNvSpPr>
            <a:spLocks noChangeArrowheads="1"/>
          </p:cNvSpPr>
          <p:nvPr>
            <p:custDataLst>
              <p:tags r:id="rId131"/>
            </p:custDataLst>
          </p:nvPr>
        </p:nvSpPr>
        <p:spPr bwMode="auto">
          <a:xfrm>
            <a:off x="4657042" y="570768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6" name="Rectangle 167"/>
          <p:cNvSpPr>
            <a:spLocks noChangeArrowheads="1"/>
          </p:cNvSpPr>
          <p:nvPr>
            <p:custDataLst>
              <p:tags r:id="rId132"/>
            </p:custDataLst>
          </p:nvPr>
        </p:nvSpPr>
        <p:spPr bwMode="auto">
          <a:xfrm>
            <a:off x="5168912" y="5707686"/>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7" name="Rectangle 168"/>
          <p:cNvSpPr>
            <a:spLocks noChangeArrowheads="1"/>
          </p:cNvSpPr>
          <p:nvPr>
            <p:custDataLst>
              <p:tags r:id="rId133"/>
            </p:custDataLst>
          </p:nvPr>
        </p:nvSpPr>
        <p:spPr bwMode="auto">
          <a:xfrm>
            <a:off x="5679161" y="5707686"/>
            <a:ext cx="529688"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8" name="Rectangle 169"/>
          <p:cNvSpPr>
            <a:spLocks noChangeArrowheads="1"/>
          </p:cNvSpPr>
          <p:nvPr>
            <p:custDataLst>
              <p:tags r:id="rId134"/>
            </p:custDataLst>
          </p:nvPr>
        </p:nvSpPr>
        <p:spPr bwMode="auto">
          <a:xfrm>
            <a:off x="6191031" y="5707686"/>
            <a:ext cx="529688"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9" name="Rectangle 170"/>
          <p:cNvSpPr>
            <a:spLocks noChangeArrowheads="1"/>
          </p:cNvSpPr>
          <p:nvPr>
            <p:custDataLst>
              <p:tags r:id="rId135"/>
            </p:custDataLst>
          </p:nvPr>
        </p:nvSpPr>
        <p:spPr bwMode="auto">
          <a:xfrm>
            <a:off x="6701281" y="5707686"/>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30" name="Rectangle 171"/>
          <p:cNvSpPr>
            <a:spLocks noChangeArrowheads="1"/>
          </p:cNvSpPr>
          <p:nvPr>
            <p:custDataLst>
              <p:tags r:id="rId136"/>
            </p:custDataLst>
          </p:nvPr>
        </p:nvSpPr>
        <p:spPr bwMode="auto">
          <a:xfrm>
            <a:off x="7213150" y="5707686"/>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31" name="Rectangle 172"/>
          <p:cNvSpPr>
            <a:spLocks noChangeArrowheads="1"/>
          </p:cNvSpPr>
          <p:nvPr>
            <p:custDataLst>
              <p:tags r:id="rId137"/>
            </p:custDataLst>
          </p:nvPr>
        </p:nvSpPr>
        <p:spPr bwMode="auto">
          <a:xfrm>
            <a:off x="7723400" y="5707686"/>
            <a:ext cx="529688"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32" name="Rectangle 173"/>
          <p:cNvSpPr>
            <a:spLocks noChangeArrowheads="1"/>
          </p:cNvSpPr>
          <p:nvPr>
            <p:custDataLst>
              <p:tags r:id="rId138"/>
            </p:custDataLst>
          </p:nvPr>
        </p:nvSpPr>
        <p:spPr bwMode="auto">
          <a:xfrm>
            <a:off x="8233650" y="570768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33" name="Rectangle 286"/>
          <p:cNvSpPr>
            <a:spLocks noChangeArrowheads="1"/>
          </p:cNvSpPr>
          <p:nvPr/>
        </p:nvSpPr>
        <p:spPr bwMode="auto">
          <a:xfrm>
            <a:off x="121488" y="4105757"/>
            <a:ext cx="2039379"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b="1"/>
              <a:t>Barrier - Demand</a:t>
            </a:r>
          </a:p>
        </p:txBody>
      </p:sp>
      <p:sp>
        <p:nvSpPr>
          <p:cNvPr id="7334" name="McK 3. Unit of measure"/>
          <p:cNvSpPr txBox="1">
            <a:spLocks noChangeArrowheads="1"/>
          </p:cNvSpPr>
          <p:nvPr>
            <p:custDataLst>
              <p:tags r:id="rId139"/>
            </p:custDataLst>
          </p:nvPr>
        </p:nvSpPr>
        <p:spPr bwMode="auto">
          <a:xfrm>
            <a:off x="121489" y="832549"/>
            <a:ext cx="583904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404813" defTabSz="895350" eaLnBrk="0" hangingPunct="0">
              <a:defRPr sz="1000">
                <a:solidFill>
                  <a:schemeClr val="tx1"/>
                </a:solidFill>
                <a:latin typeface="Arial" charset="0"/>
              </a:defRPr>
            </a:lvl1pPr>
            <a:lvl2pPr marL="742950" indent="-285750" defTabSz="895350" eaLnBrk="0" hangingPunct="0">
              <a:defRPr sz="1000">
                <a:solidFill>
                  <a:schemeClr val="tx1"/>
                </a:solidFill>
                <a:latin typeface="Arial" charset="0"/>
              </a:defRPr>
            </a:lvl2pPr>
            <a:lvl3pPr marL="1143000" indent="-228600" defTabSz="895350" eaLnBrk="0" hangingPunct="0">
              <a:defRPr sz="1000">
                <a:solidFill>
                  <a:schemeClr val="tx1"/>
                </a:solidFill>
                <a:latin typeface="Arial" charset="0"/>
              </a:defRPr>
            </a:lvl3pPr>
            <a:lvl4pPr marL="1600200" indent="-228600" defTabSz="895350" eaLnBrk="0" hangingPunct="0">
              <a:defRPr sz="1000">
                <a:solidFill>
                  <a:schemeClr val="tx1"/>
                </a:solidFill>
                <a:latin typeface="Arial" charset="0"/>
              </a:defRPr>
            </a:lvl4pPr>
            <a:lvl5pPr marL="2057400" indent="-228600" defTabSz="895350" eaLnBrk="0" hangingPunct="0">
              <a:defRPr sz="1000">
                <a:solidFill>
                  <a:schemeClr val="tx1"/>
                </a:solidFill>
                <a:latin typeface="Arial" charset="0"/>
              </a:defRPr>
            </a:lvl5pPr>
            <a:lvl6pPr marL="2514600" indent="-228600" defTabSz="895350" eaLnBrk="0" fontAlgn="base" hangingPunct="0">
              <a:spcBef>
                <a:spcPct val="0"/>
              </a:spcBef>
              <a:spcAft>
                <a:spcPct val="0"/>
              </a:spcAft>
              <a:defRPr sz="1000">
                <a:solidFill>
                  <a:schemeClr val="tx1"/>
                </a:solidFill>
                <a:latin typeface="Arial" charset="0"/>
              </a:defRPr>
            </a:lvl6pPr>
            <a:lvl7pPr marL="2971800" indent="-228600" defTabSz="895350" eaLnBrk="0" fontAlgn="base" hangingPunct="0">
              <a:spcBef>
                <a:spcPct val="0"/>
              </a:spcBef>
              <a:spcAft>
                <a:spcPct val="0"/>
              </a:spcAft>
              <a:defRPr sz="1000">
                <a:solidFill>
                  <a:schemeClr val="tx1"/>
                </a:solidFill>
                <a:latin typeface="Arial" charset="0"/>
              </a:defRPr>
            </a:lvl7pPr>
            <a:lvl8pPr marL="3429000" indent="-228600" defTabSz="895350" eaLnBrk="0" fontAlgn="base" hangingPunct="0">
              <a:spcBef>
                <a:spcPct val="0"/>
              </a:spcBef>
              <a:spcAft>
                <a:spcPct val="0"/>
              </a:spcAft>
              <a:defRPr sz="1000">
                <a:solidFill>
                  <a:schemeClr val="tx1"/>
                </a:solidFill>
                <a:latin typeface="Arial" charset="0"/>
              </a:defRPr>
            </a:lvl8pPr>
            <a:lvl9pPr marL="3886200" indent="-228600" defTabSz="895350" eaLnBrk="0" fontAlgn="base" hangingPunct="0">
              <a:spcBef>
                <a:spcPct val="0"/>
              </a:spcBef>
              <a:spcAft>
                <a:spcPct val="0"/>
              </a:spcAft>
              <a:defRPr sz="1000">
                <a:solidFill>
                  <a:schemeClr val="tx1"/>
                </a:solidFill>
                <a:latin typeface="Arial" charset="0"/>
              </a:defRPr>
            </a:lvl9pPr>
          </a:lstStyle>
          <a:p>
            <a:pPr eaLnBrk="1" hangingPunct="1"/>
            <a:r>
              <a:rPr lang="en-US" sz="1400" dirty="0">
                <a:solidFill>
                  <a:srgbClr val="808080"/>
                </a:solidFill>
              </a:rPr>
              <a:t>Barrier Removal Status (7/31/2011) - Current funding cycle </a:t>
            </a:r>
            <a:r>
              <a:rPr lang="en-US" sz="1400" dirty="0" smtClean="0">
                <a:solidFill>
                  <a:srgbClr val="808080"/>
                </a:solidFill>
              </a:rPr>
              <a:t>activity</a:t>
            </a:r>
          </a:p>
          <a:p>
            <a:pPr eaLnBrk="1" hangingPunct="1"/>
            <a:r>
              <a:rPr lang="en-US" sz="1400" dirty="0" smtClean="0">
                <a:solidFill>
                  <a:srgbClr val="808080"/>
                </a:solidFill>
              </a:rPr>
              <a:t>Preliminary + Improved since January 2010</a:t>
            </a:r>
            <a:endParaRPr lang="en-US" sz="1400" dirty="0">
              <a:solidFill>
                <a:srgbClr val="808080"/>
              </a:solidFill>
            </a:endParaRPr>
          </a:p>
        </p:txBody>
      </p:sp>
      <p:sp>
        <p:nvSpPr>
          <p:cNvPr id="7336" name="Slide Number Placeholder 2"/>
          <p:cNvSpPr txBox="1">
            <a:spLocks noGrp="1"/>
          </p:cNvSpPr>
          <p:nvPr>
            <p:custDataLst>
              <p:tags r:id="rId140"/>
            </p:custDataLst>
          </p:nvPr>
        </p:nvSpPr>
        <p:spPr bwMode="auto">
          <a:xfrm>
            <a:off x="8719602" y="6566446"/>
            <a:ext cx="199240"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069EB308-FA67-4DE8-ADC1-1A66DCA44105}" type="slidenum">
              <a:rPr lang="en-US">
                <a:solidFill>
                  <a:srgbClr val="000000"/>
                </a:solidFill>
              </a:rPr>
              <a:pPr eaLnBrk="1" hangingPunct="1"/>
              <a:t>82</a:t>
            </a:fld>
            <a:r>
              <a:rPr lang="en-US">
                <a:solidFill>
                  <a:srgbClr val="000000"/>
                </a:solidFill>
              </a:rPr>
              <a:t> </a:t>
            </a:r>
          </a:p>
        </p:txBody>
      </p:sp>
    </p:spTree>
    <p:extLst>
      <p:ext uri="{BB962C8B-B14F-4D97-AF65-F5344CB8AC3E}">
        <p14:creationId xmlns:p14="http://schemas.microsoft.com/office/powerpoint/2010/main" val="1301534215"/>
      </p:ext>
    </p:extLst>
  </p:cSld>
  <p:clrMapOvr>
    <a:masterClrMapping/>
  </p:clrMapOvr>
  <p:transition spd="slow">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7967133" y="5969001"/>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0" y="5969001"/>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8194" name="Object 12" hidden="1"/>
          <p:cNvGraphicFramePr>
            <a:graphicFrameLocks noChangeAspect="1"/>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0504" name="think-cell Slide" r:id="rId67" imgW="6350000" imgH="6350000" progId="">
                  <p:embed/>
                </p:oleObj>
              </mc:Choice>
              <mc:Fallback>
                <p:oleObj name="think-cell Slide" r:id="rId67" imgW="6350000" imgH="6350000" progId="">
                  <p:embed/>
                  <p:pic>
                    <p:nvPicPr>
                      <p:cNvPr id="0" name="Picture 14"/>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5" name="Rectangle 9" hidden="1"/>
          <p:cNvSpPr>
            <a:spLocks noChangeArrowheads="1"/>
          </p:cNvSpPr>
          <p:nvPr>
            <p:custDataLst>
              <p:tags r:id="rId3"/>
            </p:custDataLst>
          </p:nvPr>
        </p:nvSpPr>
        <p:spPr bwMode="auto">
          <a:xfrm>
            <a:off x="0" y="0"/>
            <a:ext cx="161984" cy="1619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a:lnSpc>
                <a:spcPct val="90000"/>
              </a:lnSpc>
            </a:pPr>
            <a:endParaRPr lang="en-US" sz="1400">
              <a:cs typeface="Arial" charset="0"/>
            </a:endParaRPr>
          </a:p>
        </p:txBody>
      </p:sp>
      <p:sp>
        <p:nvSpPr>
          <p:cNvPr id="8196" name="Rectangle 2"/>
          <p:cNvSpPr>
            <a:spLocks noGrp="1" noChangeArrowheads="1"/>
          </p:cNvSpPr>
          <p:nvPr>
            <p:ph type="title"/>
            <p:custDataLst>
              <p:tags r:id="rId4"/>
            </p:custDataLst>
          </p:nvPr>
        </p:nvSpPr>
        <p:spPr>
          <a:xfrm>
            <a:off x="121489" y="234864"/>
            <a:ext cx="8794113" cy="298033"/>
          </a:xfrm>
        </p:spPr>
        <p:txBody>
          <a:bodyPr>
            <a:normAutofit fontScale="90000"/>
          </a:bodyPr>
          <a:lstStyle/>
          <a:p>
            <a:pPr marL="413031"/>
            <a:r>
              <a:rPr lang="en-US" dirty="0" smtClean="0"/>
              <a:t>2C: Regional Advantage via Market Leverage</a:t>
            </a:r>
          </a:p>
        </p:txBody>
      </p:sp>
      <p:sp>
        <p:nvSpPr>
          <p:cNvPr id="8197" name="Line 48"/>
          <p:cNvSpPr>
            <a:spLocks noChangeShapeType="1"/>
          </p:cNvSpPr>
          <p:nvPr>
            <p:custDataLst>
              <p:tags r:id="rId5"/>
            </p:custDataLst>
          </p:nvPr>
        </p:nvSpPr>
        <p:spPr bwMode="auto">
          <a:xfrm>
            <a:off x="4446463" y="1456151"/>
            <a:ext cx="43881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US"/>
          </a:p>
        </p:txBody>
      </p:sp>
      <p:sp>
        <p:nvSpPr>
          <p:cNvPr id="8199" name="Slide Number Placeholder 2"/>
          <p:cNvSpPr txBox="1">
            <a:spLocks noGrp="1"/>
          </p:cNvSpPr>
          <p:nvPr>
            <p:custDataLst>
              <p:tags r:id="rId6"/>
            </p:custDataLst>
          </p:nvPr>
        </p:nvSpPr>
        <p:spPr bwMode="auto">
          <a:xfrm>
            <a:off x="8719602" y="6566446"/>
            <a:ext cx="199240"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sz="1100" dirty="0" smtClean="0">
                <a:solidFill>
                  <a:srgbClr val="000000"/>
                </a:solidFill>
              </a:rPr>
              <a:t> </a:t>
            </a:r>
            <a:endParaRPr lang="en-US" sz="1100" dirty="0">
              <a:solidFill>
                <a:srgbClr val="000000"/>
              </a:solidFill>
            </a:endParaRPr>
          </a:p>
        </p:txBody>
      </p:sp>
      <p:sp>
        <p:nvSpPr>
          <p:cNvPr id="8201" name="Rectangle 286"/>
          <p:cNvSpPr>
            <a:spLocks noChangeArrowheads="1"/>
          </p:cNvSpPr>
          <p:nvPr>
            <p:custDataLst>
              <p:tags r:id="rId7"/>
            </p:custDataLst>
          </p:nvPr>
        </p:nvSpPr>
        <p:spPr bwMode="auto">
          <a:xfrm>
            <a:off x="536168" y="5978479"/>
            <a:ext cx="706250"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endParaRPr lang="en-US" sz="1200">
              <a:cs typeface="Arial" charset="0"/>
            </a:endParaRPr>
          </a:p>
        </p:txBody>
      </p:sp>
      <p:sp>
        <p:nvSpPr>
          <p:cNvPr id="8202" name="Rectangle 286"/>
          <p:cNvSpPr>
            <a:spLocks noChangeArrowheads="1"/>
          </p:cNvSpPr>
          <p:nvPr>
            <p:custDataLst>
              <p:tags r:id="rId8"/>
            </p:custDataLst>
          </p:nvPr>
        </p:nvSpPr>
        <p:spPr bwMode="auto">
          <a:xfrm>
            <a:off x="4224545" y="5978479"/>
            <a:ext cx="296431"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7" tIns="0" rIns="19437" bIns="0" anchor="ctr"/>
          <a:lstStyle/>
          <a:p>
            <a:pPr defTabSz="913526" eaLnBrk="0" hangingPunct="0">
              <a:buClr>
                <a:schemeClr val="tx2"/>
              </a:buClr>
            </a:pPr>
            <a:endParaRPr lang="en-US" sz="1100">
              <a:cs typeface="Arial" charset="0"/>
            </a:endParaRPr>
          </a:p>
        </p:txBody>
      </p:sp>
      <p:sp>
        <p:nvSpPr>
          <p:cNvPr id="8203" name="Rectangle 286"/>
          <p:cNvSpPr>
            <a:spLocks noChangeArrowheads="1"/>
          </p:cNvSpPr>
          <p:nvPr>
            <p:custDataLst>
              <p:tags r:id="rId9"/>
            </p:custDataLst>
          </p:nvPr>
        </p:nvSpPr>
        <p:spPr bwMode="auto">
          <a:xfrm>
            <a:off x="536168" y="5580022"/>
            <a:ext cx="447076"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endParaRPr lang="en-US" sz="1200">
              <a:cs typeface="Arial" charset="0"/>
            </a:endParaRPr>
          </a:p>
        </p:txBody>
      </p:sp>
      <p:sp>
        <p:nvSpPr>
          <p:cNvPr id="8204" name="Rectangle 286"/>
          <p:cNvSpPr>
            <a:spLocks noChangeArrowheads="1"/>
          </p:cNvSpPr>
          <p:nvPr>
            <p:custDataLst>
              <p:tags r:id="rId10"/>
            </p:custDataLst>
          </p:nvPr>
        </p:nvSpPr>
        <p:spPr bwMode="auto">
          <a:xfrm>
            <a:off x="536168" y="5181565"/>
            <a:ext cx="199240"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endParaRPr lang="en-US" sz="1200">
              <a:cs typeface="Arial" charset="0"/>
            </a:endParaRPr>
          </a:p>
        </p:txBody>
      </p:sp>
      <p:sp>
        <p:nvSpPr>
          <p:cNvPr id="8205" name="Rectangle 286"/>
          <p:cNvSpPr>
            <a:spLocks noChangeArrowheads="1"/>
          </p:cNvSpPr>
          <p:nvPr>
            <p:custDataLst>
              <p:tags r:id="rId11"/>
            </p:custDataLst>
          </p:nvPr>
        </p:nvSpPr>
        <p:spPr bwMode="auto">
          <a:xfrm>
            <a:off x="4224545" y="5181565"/>
            <a:ext cx="296431"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7" tIns="0" rIns="19437" bIns="0" anchor="ctr"/>
          <a:lstStyle/>
          <a:p>
            <a:pPr defTabSz="913526" eaLnBrk="0" hangingPunct="0">
              <a:buClr>
                <a:schemeClr val="tx2"/>
              </a:buClr>
            </a:pPr>
            <a:endParaRPr lang="en-US" sz="1100">
              <a:cs typeface="Arial" charset="0"/>
            </a:endParaRPr>
          </a:p>
        </p:txBody>
      </p:sp>
      <p:sp>
        <p:nvSpPr>
          <p:cNvPr id="8206" name="Rectangle 286"/>
          <p:cNvSpPr>
            <a:spLocks noChangeArrowheads="1"/>
          </p:cNvSpPr>
          <p:nvPr>
            <p:custDataLst>
              <p:tags r:id="rId12"/>
            </p:custDataLst>
          </p:nvPr>
        </p:nvSpPr>
        <p:spPr bwMode="auto">
          <a:xfrm>
            <a:off x="536168" y="4783107"/>
            <a:ext cx="276992"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endParaRPr lang="en-US" sz="1200">
              <a:cs typeface="Arial" charset="0"/>
            </a:endParaRPr>
          </a:p>
        </p:txBody>
      </p:sp>
      <p:sp>
        <p:nvSpPr>
          <p:cNvPr id="8207" name="Rectangle 286"/>
          <p:cNvSpPr>
            <a:spLocks noChangeArrowheads="1"/>
          </p:cNvSpPr>
          <p:nvPr>
            <p:custDataLst>
              <p:tags r:id="rId13"/>
            </p:custDataLst>
          </p:nvPr>
        </p:nvSpPr>
        <p:spPr bwMode="auto">
          <a:xfrm>
            <a:off x="536168" y="4384650"/>
            <a:ext cx="223538"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endParaRPr lang="en-US" sz="1200">
              <a:cs typeface="Arial" charset="0"/>
            </a:endParaRPr>
          </a:p>
        </p:txBody>
      </p:sp>
      <p:sp>
        <p:nvSpPr>
          <p:cNvPr id="8208" name="Rectangle 286"/>
          <p:cNvSpPr>
            <a:spLocks noChangeArrowheads="1"/>
          </p:cNvSpPr>
          <p:nvPr>
            <p:custDataLst>
              <p:tags r:id="rId14"/>
            </p:custDataLst>
          </p:nvPr>
        </p:nvSpPr>
        <p:spPr bwMode="auto">
          <a:xfrm>
            <a:off x="4224545" y="4384650"/>
            <a:ext cx="296431"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7" tIns="0" rIns="19437" bIns="0" anchor="ctr"/>
          <a:lstStyle/>
          <a:p>
            <a:pPr defTabSz="913526" eaLnBrk="0" hangingPunct="0">
              <a:buClr>
                <a:schemeClr val="tx2"/>
              </a:buClr>
            </a:pPr>
            <a:endParaRPr lang="en-US" sz="1100">
              <a:cs typeface="Arial" charset="0"/>
            </a:endParaRPr>
          </a:p>
        </p:txBody>
      </p:sp>
      <p:sp>
        <p:nvSpPr>
          <p:cNvPr id="8209" name="Rectangle 286"/>
          <p:cNvSpPr>
            <a:spLocks noChangeArrowheads="1"/>
          </p:cNvSpPr>
          <p:nvPr>
            <p:custDataLst>
              <p:tags r:id="rId15"/>
            </p:custDataLst>
          </p:nvPr>
        </p:nvSpPr>
        <p:spPr bwMode="auto">
          <a:xfrm>
            <a:off x="536168" y="3986193"/>
            <a:ext cx="327208"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endParaRPr lang="en-US" sz="1200">
              <a:cs typeface="Arial" charset="0"/>
            </a:endParaRPr>
          </a:p>
        </p:txBody>
      </p:sp>
      <p:sp>
        <p:nvSpPr>
          <p:cNvPr id="8210" name="Rectangle 286"/>
          <p:cNvSpPr>
            <a:spLocks noChangeArrowheads="1"/>
          </p:cNvSpPr>
          <p:nvPr>
            <p:custDataLst>
              <p:tags r:id="rId16"/>
            </p:custDataLst>
          </p:nvPr>
        </p:nvSpPr>
        <p:spPr bwMode="auto">
          <a:xfrm>
            <a:off x="536168" y="3587736"/>
            <a:ext cx="327208"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endParaRPr lang="en-US" sz="1200">
              <a:cs typeface="Arial" charset="0"/>
            </a:endParaRPr>
          </a:p>
        </p:txBody>
      </p:sp>
      <p:sp>
        <p:nvSpPr>
          <p:cNvPr id="8211" name="Rectangle 286"/>
          <p:cNvSpPr>
            <a:spLocks noChangeArrowheads="1"/>
          </p:cNvSpPr>
          <p:nvPr>
            <p:custDataLst>
              <p:tags r:id="rId17"/>
            </p:custDataLst>
          </p:nvPr>
        </p:nvSpPr>
        <p:spPr bwMode="auto">
          <a:xfrm>
            <a:off x="536168" y="3189278"/>
            <a:ext cx="301290"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endParaRPr lang="en-US" sz="1200">
              <a:cs typeface="Arial" charset="0"/>
            </a:endParaRPr>
          </a:p>
        </p:txBody>
      </p:sp>
      <p:sp>
        <p:nvSpPr>
          <p:cNvPr id="8212" name="Rectangle 286"/>
          <p:cNvSpPr>
            <a:spLocks noChangeArrowheads="1"/>
          </p:cNvSpPr>
          <p:nvPr>
            <p:custDataLst>
              <p:tags r:id="rId18"/>
            </p:custDataLst>
          </p:nvPr>
        </p:nvSpPr>
        <p:spPr bwMode="auto">
          <a:xfrm>
            <a:off x="536168" y="2790821"/>
            <a:ext cx="327208"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endParaRPr lang="en-US" sz="1200">
              <a:cs typeface="Arial" charset="0"/>
            </a:endParaRPr>
          </a:p>
        </p:txBody>
      </p:sp>
      <p:sp>
        <p:nvSpPr>
          <p:cNvPr id="8213" name="Rectangle 286"/>
          <p:cNvSpPr>
            <a:spLocks noChangeArrowheads="1"/>
          </p:cNvSpPr>
          <p:nvPr>
            <p:custDataLst>
              <p:tags r:id="rId19"/>
            </p:custDataLst>
          </p:nvPr>
        </p:nvSpPr>
        <p:spPr bwMode="auto">
          <a:xfrm>
            <a:off x="4224545" y="2790821"/>
            <a:ext cx="296431"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7" tIns="0" rIns="19437" bIns="0" anchor="ctr"/>
          <a:lstStyle/>
          <a:p>
            <a:pPr defTabSz="913526" eaLnBrk="0" hangingPunct="0">
              <a:buClr>
                <a:schemeClr val="tx2"/>
              </a:buClr>
            </a:pPr>
            <a:endParaRPr lang="en-US" sz="1100">
              <a:cs typeface="Arial" charset="0"/>
            </a:endParaRPr>
          </a:p>
        </p:txBody>
      </p:sp>
      <p:sp>
        <p:nvSpPr>
          <p:cNvPr id="8214" name="Rectangle 286"/>
          <p:cNvSpPr>
            <a:spLocks noChangeArrowheads="1"/>
          </p:cNvSpPr>
          <p:nvPr>
            <p:custDataLst>
              <p:tags r:id="rId20"/>
            </p:custDataLst>
          </p:nvPr>
        </p:nvSpPr>
        <p:spPr bwMode="auto">
          <a:xfrm>
            <a:off x="536168" y="2392364"/>
            <a:ext cx="474613"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endParaRPr lang="en-US" sz="1200">
              <a:cs typeface="Arial" charset="0"/>
            </a:endParaRPr>
          </a:p>
        </p:txBody>
      </p:sp>
      <p:sp>
        <p:nvSpPr>
          <p:cNvPr id="8215" name="Rectangle 286"/>
          <p:cNvSpPr>
            <a:spLocks noChangeArrowheads="1"/>
          </p:cNvSpPr>
          <p:nvPr>
            <p:custDataLst>
              <p:tags r:id="rId21"/>
            </p:custDataLst>
          </p:nvPr>
        </p:nvSpPr>
        <p:spPr bwMode="auto">
          <a:xfrm>
            <a:off x="4224545" y="2392364"/>
            <a:ext cx="296431"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7" tIns="0" rIns="19437" bIns="0" anchor="ctr"/>
          <a:lstStyle/>
          <a:p>
            <a:pPr defTabSz="913526" eaLnBrk="0" hangingPunct="0">
              <a:buClr>
                <a:schemeClr val="tx2"/>
              </a:buClr>
            </a:pPr>
            <a:endParaRPr lang="en-US" sz="1100">
              <a:cs typeface="Arial" charset="0"/>
            </a:endParaRPr>
          </a:p>
        </p:txBody>
      </p:sp>
      <p:sp>
        <p:nvSpPr>
          <p:cNvPr id="8216" name="Rectangle 286"/>
          <p:cNvSpPr>
            <a:spLocks noChangeArrowheads="1"/>
          </p:cNvSpPr>
          <p:nvPr>
            <p:custDataLst>
              <p:tags r:id="rId22"/>
            </p:custDataLst>
          </p:nvPr>
        </p:nvSpPr>
        <p:spPr bwMode="auto">
          <a:xfrm>
            <a:off x="536168" y="1993907"/>
            <a:ext cx="199240"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endParaRPr lang="en-US" sz="1200">
              <a:cs typeface="Arial" charset="0"/>
            </a:endParaRPr>
          </a:p>
        </p:txBody>
      </p:sp>
      <p:sp>
        <p:nvSpPr>
          <p:cNvPr id="8217" name="Rectangle 286"/>
          <p:cNvSpPr>
            <a:spLocks noChangeArrowheads="1"/>
          </p:cNvSpPr>
          <p:nvPr>
            <p:custDataLst>
              <p:tags r:id="rId23"/>
            </p:custDataLst>
          </p:nvPr>
        </p:nvSpPr>
        <p:spPr bwMode="auto">
          <a:xfrm>
            <a:off x="536168" y="1595449"/>
            <a:ext cx="1060995"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endParaRPr lang="en-US" sz="1200">
              <a:cs typeface="Arial" charset="0"/>
            </a:endParaRPr>
          </a:p>
        </p:txBody>
      </p:sp>
      <p:sp>
        <p:nvSpPr>
          <p:cNvPr id="8218" name="Rectangle 286"/>
          <p:cNvSpPr>
            <a:spLocks noChangeArrowheads="1"/>
          </p:cNvSpPr>
          <p:nvPr>
            <p:custDataLst>
              <p:tags r:id="rId24"/>
            </p:custDataLst>
          </p:nvPr>
        </p:nvSpPr>
        <p:spPr bwMode="auto">
          <a:xfrm>
            <a:off x="4224544" y="1595449"/>
            <a:ext cx="727309" cy="186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437" tIns="0" rIns="19437" bIns="0" anchor="ctr"/>
          <a:lstStyle/>
          <a:p>
            <a:pPr defTabSz="913526" eaLnBrk="0" hangingPunct="0">
              <a:buClr>
                <a:schemeClr val="tx2"/>
              </a:buClr>
            </a:pPr>
            <a:endParaRPr lang="en-US" sz="1100">
              <a:cs typeface="Arial" charset="0"/>
            </a:endParaRPr>
          </a:p>
        </p:txBody>
      </p:sp>
      <p:sp>
        <p:nvSpPr>
          <p:cNvPr id="8219" name="Rectangle 286"/>
          <p:cNvSpPr>
            <a:spLocks noChangeArrowheads="1"/>
          </p:cNvSpPr>
          <p:nvPr>
            <p:custDataLst>
              <p:tags r:id="rId25"/>
            </p:custDataLst>
          </p:nvPr>
        </p:nvSpPr>
        <p:spPr bwMode="auto">
          <a:xfrm>
            <a:off x="4417305" y="2768145"/>
            <a:ext cx="1469195" cy="37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indent="4860" defTabSz="913526" eaLnBrk="0" hangingPunct="0">
              <a:buClr>
                <a:schemeClr val="tx2"/>
              </a:buClr>
            </a:pPr>
            <a:r>
              <a:rPr lang="en-US" sz="1100"/>
              <a:t>Building owners</a:t>
            </a:r>
          </a:p>
          <a:p>
            <a:pPr indent="4860" defTabSz="913526" eaLnBrk="0" hangingPunct="0">
              <a:buClr>
                <a:schemeClr val="tx2"/>
              </a:buClr>
            </a:pPr>
            <a:r>
              <a:rPr lang="en-US" sz="1100"/>
              <a:t>managing over 20k</a:t>
            </a:r>
          </a:p>
        </p:txBody>
      </p:sp>
      <p:sp>
        <p:nvSpPr>
          <p:cNvPr id="8220" name="Rectangle 1"/>
          <p:cNvSpPr>
            <a:spLocks noChangeArrowheads="1"/>
          </p:cNvSpPr>
          <p:nvPr>
            <p:custDataLst>
              <p:tags r:id="rId26"/>
            </p:custDataLst>
          </p:nvPr>
        </p:nvSpPr>
        <p:spPr bwMode="auto">
          <a:xfrm>
            <a:off x="7959897" y="853606"/>
            <a:ext cx="793722" cy="60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p>
            <a:pPr indent="4860" defTabSz="913526" eaLnBrk="0" hangingPunct="0">
              <a:buClr>
                <a:schemeClr val="tx2"/>
              </a:buClr>
            </a:pPr>
            <a:r>
              <a:rPr lang="en-US" sz="1100" b="1"/>
              <a:t>Energy </a:t>
            </a:r>
          </a:p>
          <a:p>
            <a:pPr indent="4860" defTabSz="913526" eaLnBrk="0" hangingPunct="0">
              <a:buClr>
                <a:schemeClr val="tx2"/>
              </a:buClr>
            </a:pPr>
            <a:r>
              <a:rPr lang="en-US" sz="1100" b="1"/>
              <a:t>Savings </a:t>
            </a:r>
          </a:p>
          <a:p>
            <a:pPr indent="4860" defTabSz="913526" eaLnBrk="0" hangingPunct="0">
              <a:buClr>
                <a:schemeClr val="tx2"/>
              </a:buClr>
            </a:pPr>
            <a:r>
              <a:rPr lang="en-US" sz="1100" b="1"/>
              <a:t>Potential</a:t>
            </a:r>
          </a:p>
        </p:txBody>
      </p:sp>
      <p:sp>
        <p:nvSpPr>
          <p:cNvPr id="8221" name="Rectangle 286"/>
          <p:cNvSpPr>
            <a:spLocks noChangeArrowheads="1"/>
          </p:cNvSpPr>
          <p:nvPr>
            <p:custDataLst>
              <p:tags r:id="rId27"/>
            </p:custDataLst>
          </p:nvPr>
        </p:nvSpPr>
        <p:spPr bwMode="auto">
          <a:xfrm>
            <a:off x="6038765" y="1172696"/>
            <a:ext cx="991342" cy="17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indent="4860" defTabSz="913526" eaLnBrk="0" hangingPunct="0">
              <a:buClr>
                <a:schemeClr val="tx2"/>
              </a:buClr>
            </a:pPr>
            <a:r>
              <a:rPr lang="en-US" sz="1100" b="1"/>
              <a:t>Units</a:t>
            </a:r>
          </a:p>
        </p:txBody>
      </p:sp>
      <p:sp>
        <p:nvSpPr>
          <p:cNvPr id="8222" name="Rectangle 286"/>
          <p:cNvSpPr>
            <a:spLocks noChangeArrowheads="1"/>
          </p:cNvSpPr>
          <p:nvPr>
            <p:custDataLst>
              <p:tags r:id="rId28"/>
            </p:custDataLst>
          </p:nvPr>
        </p:nvSpPr>
        <p:spPr bwMode="auto">
          <a:xfrm>
            <a:off x="4417306" y="1174316"/>
            <a:ext cx="2496174" cy="17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indent="4860" defTabSz="913526" eaLnBrk="0" hangingPunct="0">
              <a:buClr>
                <a:schemeClr val="tx2"/>
              </a:buClr>
            </a:pPr>
            <a:r>
              <a:rPr lang="en-US" sz="1100" b="1"/>
              <a:t>Targeted Market</a:t>
            </a:r>
            <a:endParaRPr lang="en-US" sz="1100"/>
          </a:p>
        </p:txBody>
      </p:sp>
      <p:sp>
        <p:nvSpPr>
          <p:cNvPr id="8223" name="Rectangle 286"/>
          <p:cNvSpPr>
            <a:spLocks noChangeArrowheads="1"/>
          </p:cNvSpPr>
          <p:nvPr>
            <p:custDataLst>
              <p:tags r:id="rId29"/>
            </p:custDataLst>
          </p:nvPr>
        </p:nvSpPr>
        <p:spPr bwMode="auto">
          <a:xfrm>
            <a:off x="4417305" y="1948554"/>
            <a:ext cx="1469195" cy="34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indent="4860" defTabSz="913526" eaLnBrk="0" hangingPunct="0">
              <a:buClr>
                <a:schemeClr val="tx2"/>
              </a:buClr>
            </a:pPr>
            <a:r>
              <a:rPr lang="en-US" sz="1100"/>
              <a:t>Large Hospitals </a:t>
            </a:r>
            <a:br>
              <a:rPr lang="en-US" sz="1100"/>
            </a:br>
            <a:r>
              <a:rPr lang="en-US" sz="1100"/>
              <a:t>chains</a:t>
            </a:r>
          </a:p>
        </p:txBody>
      </p:sp>
      <p:sp>
        <p:nvSpPr>
          <p:cNvPr id="8224" name="Rectangle 286"/>
          <p:cNvSpPr>
            <a:spLocks noChangeArrowheads="1"/>
          </p:cNvSpPr>
          <p:nvPr>
            <p:custDataLst>
              <p:tags r:id="rId30"/>
            </p:custDataLst>
          </p:nvPr>
        </p:nvSpPr>
        <p:spPr bwMode="auto">
          <a:xfrm>
            <a:off x="4417306" y="3660624"/>
            <a:ext cx="1564766" cy="609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indent="4860" defTabSz="913526" eaLnBrk="0" hangingPunct="0">
              <a:buClr>
                <a:schemeClr val="tx2"/>
              </a:buClr>
            </a:pPr>
            <a:r>
              <a:rPr lang="en-US" sz="1100"/>
              <a:t>Single-Family Homes</a:t>
            </a:r>
          </a:p>
          <a:p>
            <a:pPr indent="4860" defTabSz="913526" eaLnBrk="0" hangingPunct="0">
              <a:buClr>
                <a:schemeClr val="tx2"/>
              </a:buClr>
            </a:pPr>
            <a:r>
              <a:rPr lang="en-US" sz="1100"/>
              <a:t>with electric </a:t>
            </a:r>
            <a:br>
              <a:rPr lang="en-US" sz="1100"/>
            </a:br>
            <a:r>
              <a:rPr lang="en-US" sz="1100"/>
              <a:t>resistance heat</a:t>
            </a:r>
          </a:p>
        </p:txBody>
      </p:sp>
      <p:sp>
        <p:nvSpPr>
          <p:cNvPr id="8225" name="Rectangle 286"/>
          <p:cNvSpPr>
            <a:spLocks noChangeArrowheads="1"/>
          </p:cNvSpPr>
          <p:nvPr>
            <p:custDataLst>
              <p:tags r:id="rId31"/>
            </p:custDataLst>
          </p:nvPr>
        </p:nvSpPr>
        <p:spPr bwMode="auto">
          <a:xfrm>
            <a:off x="4417305" y="4493173"/>
            <a:ext cx="1469195" cy="37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indent="4860" defTabSz="913526" eaLnBrk="0" hangingPunct="0">
              <a:buClr>
                <a:schemeClr val="tx2"/>
              </a:buClr>
            </a:pPr>
            <a:r>
              <a:rPr lang="en-US" sz="1100"/>
              <a:t>Consumer TV </a:t>
            </a:r>
          </a:p>
          <a:p>
            <a:pPr indent="4860" defTabSz="913526" eaLnBrk="0" hangingPunct="0">
              <a:buClr>
                <a:schemeClr val="tx2"/>
              </a:buClr>
            </a:pPr>
            <a:r>
              <a:rPr lang="en-US" sz="1100"/>
              <a:t>retail purchases</a:t>
            </a:r>
          </a:p>
        </p:txBody>
      </p:sp>
      <p:sp>
        <p:nvSpPr>
          <p:cNvPr id="8226" name="Rectangle 286"/>
          <p:cNvSpPr>
            <a:spLocks noChangeArrowheads="1"/>
          </p:cNvSpPr>
          <p:nvPr>
            <p:custDataLst>
              <p:tags r:id="rId32"/>
            </p:custDataLst>
          </p:nvPr>
        </p:nvSpPr>
        <p:spPr bwMode="auto">
          <a:xfrm>
            <a:off x="4417305" y="5220438"/>
            <a:ext cx="1469195" cy="74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indent="4860" defTabSz="913526" eaLnBrk="0" hangingPunct="0">
              <a:buClr>
                <a:schemeClr val="tx2"/>
              </a:buClr>
            </a:pPr>
            <a:r>
              <a:rPr lang="en-US" sz="1100"/>
              <a:t>Food processing </a:t>
            </a:r>
          </a:p>
          <a:p>
            <a:pPr indent="4860" defTabSz="913526" eaLnBrk="0" hangingPunct="0">
              <a:buClr>
                <a:schemeClr val="tx2"/>
              </a:buClr>
            </a:pPr>
            <a:r>
              <a:rPr lang="en-US" sz="1100"/>
              <a:t>companies with </a:t>
            </a:r>
          </a:p>
          <a:p>
            <a:pPr indent="4860" defTabSz="913526" eaLnBrk="0" hangingPunct="0">
              <a:buClr>
                <a:schemeClr val="tx2"/>
              </a:buClr>
            </a:pPr>
            <a:r>
              <a:rPr lang="en-US" sz="1100"/>
              <a:t>&gt;250 employees </a:t>
            </a:r>
          </a:p>
          <a:p>
            <a:pPr indent="4860" defTabSz="913526" eaLnBrk="0" hangingPunct="0">
              <a:buClr>
                <a:schemeClr val="tx2"/>
              </a:buClr>
            </a:pPr>
            <a:r>
              <a:rPr lang="en-US" sz="1100"/>
              <a:t>in the region</a:t>
            </a:r>
          </a:p>
        </p:txBody>
      </p:sp>
      <p:sp>
        <p:nvSpPr>
          <p:cNvPr id="8227" name="Rectangle 286"/>
          <p:cNvSpPr>
            <a:spLocks noChangeArrowheads="1"/>
          </p:cNvSpPr>
          <p:nvPr>
            <p:custDataLst>
              <p:tags r:id="rId33"/>
            </p:custDataLst>
          </p:nvPr>
        </p:nvSpPr>
        <p:spPr bwMode="auto">
          <a:xfrm>
            <a:off x="4490198" y="5780326"/>
            <a:ext cx="991342" cy="11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indent="4860" defTabSz="913526" eaLnBrk="0" hangingPunct="0">
              <a:buClr>
                <a:schemeClr val="tx2"/>
              </a:buClr>
            </a:pPr>
            <a:endParaRPr lang="en-US" sz="1100" baseline="30000"/>
          </a:p>
        </p:txBody>
      </p:sp>
      <p:sp>
        <p:nvSpPr>
          <p:cNvPr id="8228" name="Rectangle 2"/>
          <p:cNvSpPr>
            <a:spLocks noChangeArrowheads="1"/>
          </p:cNvSpPr>
          <p:nvPr>
            <p:custDataLst>
              <p:tags r:id="rId34"/>
            </p:custDataLst>
          </p:nvPr>
        </p:nvSpPr>
        <p:spPr bwMode="auto">
          <a:xfrm>
            <a:off x="6038765" y="5267411"/>
            <a:ext cx="894152" cy="17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indent="4860" defTabSz="913526" eaLnBrk="0" hangingPunct="0">
              <a:buClr>
                <a:schemeClr val="tx2"/>
              </a:buClr>
            </a:pPr>
            <a:r>
              <a:rPr lang="en-US" sz="1100"/>
              <a:t>Employees</a:t>
            </a:r>
          </a:p>
        </p:txBody>
      </p:sp>
      <p:sp>
        <p:nvSpPr>
          <p:cNvPr id="8229" name="Rectangle 4"/>
          <p:cNvSpPr>
            <a:spLocks noChangeArrowheads="1"/>
          </p:cNvSpPr>
          <p:nvPr>
            <p:custDataLst>
              <p:tags r:id="rId35"/>
            </p:custDataLst>
          </p:nvPr>
        </p:nvSpPr>
        <p:spPr bwMode="auto">
          <a:xfrm>
            <a:off x="6038766" y="2815117"/>
            <a:ext cx="976764" cy="17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indent="4860" defTabSz="913526" eaLnBrk="0" hangingPunct="0">
              <a:buClr>
                <a:schemeClr val="tx2"/>
              </a:buClr>
            </a:pPr>
            <a:r>
              <a:rPr lang="en-US" sz="1100"/>
              <a:t>Square Feet</a:t>
            </a:r>
          </a:p>
        </p:txBody>
      </p:sp>
      <p:sp>
        <p:nvSpPr>
          <p:cNvPr id="8230" name="Rectangle 65"/>
          <p:cNvSpPr>
            <a:spLocks noChangeArrowheads="1"/>
          </p:cNvSpPr>
          <p:nvPr>
            <p:custDataLst>
              <p:tags r:id="rId36"/>
            </p:custDataLst>
          </p:nvPr>
        </p:nvSpPr>
        <p:spPr bwMode="auto">
          <a:xfrm>
            <a:off x="6038766" y="3707597"/>
            <a:ext cx="923309" cy="34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indent="4860" defTabSz="913526" eaLnBrk="0" hangingPunct="0">
              <a:buClr>
                <a:schemeClr val="tx2"/>
              </a:buClr>
            </a:pPr>
            <a:r>
              <a:rPr lang="en-US" sz="1100"/>
              <a:t>HVAC </a:t>
            </a:r>
            <a:br>
              <a:rPr lang="en-US" sz="1100"/>
            </a:br>
            <a:r>
              <a:rPr lang="en-US" sz="1100"/>
              <a:t>Contractors</a:t>
            </a:r>
          </a:p>
        </p:txBody>
      </p:sp>
      <p:sp>
        <p:nvSpPr>
          <p:cNvPr id="8231" name="Rectangle 66"/>
          <p:cNvSpPr>
            <a:spLocks noChangeArrowheads="1"/>
          </p:cNvSpPr>
          <p:nvPr>
            <p:custDataLst>
              <p:tags r:id="rId37"/>
            </p:custDataLst>
          </p:nvPr>
        </p:nvSpPr>
        <p:spPr bwMode="auto">
          <a:xfrm>
            <a:off x="5982071" y="4540145"/>
            <a:ext cx="1080433" cy="34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indent="4860" defTabSz="913526" eaLnBrk="0" hangingPunct="0">
              <a:buClr>
                <a:schemeClr val="tx2"/>
              </a:buClr>
            </a:pPr>
            <a:r>
              <a:rPr lang="en-US" sz="1100"/>
              <a:t>Partner TV </a:t>
            </a:r>
            <a:br>
              <a:rPr lang="en-US" sz="1100"/>
            </a:br>
            <a:r>
              <a:rPr lang="en-US" sz="1100"/>
              <a:t>Market Share </a:t>
            </a:r>
          </a:p>
        </p:txBody>
      </p:sp>
      <p:sp>
        <p:nvSpPr>
          <p:cNvPr id="8232" name="Rectangle 67"/>
          <p:cNvSpPr>
            <a:spLocks noChangeArrowheads="1"/>
          </p:cNvSpPr>
          <p:nvPr>
            <p:custDataLst>
              <p:tags r:id="rId38"/>
            </p:custDataLst>
          </p:nvPr>
        </p:nvSpPr>
        <p:spPr bwMode="auto">
          <a:xfrm>
            <a:off x="6038765" y="1980949"/>
            <a:ext cx="518349" cy="17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indent="4860" defTabSz="913526" eaLnBrk="0" hangingPunct="0">
              <a:buClr>
                <a:schemeClr val="tx2"/>
              </a:buClr>
            </a:pPr>
            <a:r>
              <a:rPr lang="en-US" sz="1100"/>
              <a:t>Beds</a:t>
            </a:r>
          </a:p>
        </p:txBody>
      </p:sp>
      <p:sp>
        <p:nvSpPr>
          <p:cNvPr id="8233" name="Rectangle 68"/>
          <p:cNvSpPr>
            <a:spLocks noChangeArrowheads="1"/>
          </p:cNvSpPr>
          <p:nvPr>
            <p:custDataLst>
              <p:tags r:id="rId39"/>
            </p:custDataLst>
          </p:nvPr>
        </p:nvSpPr>
        <p:spPr bwMode="auto">
          <a:xfrm>
            <a:off x="8112161" y="4493172"/>
            <a:ext cx="801822" cy="2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p>
            <a:pPr indent="4860" defTabSz="913526" eaLnBrk="0" hangingPunct="0">
              <a:buClr>
                <a:schemeClr val="tx2"/>
              </a:buClr>
            </a:pPr>
            <a:r>
              <a:rPr lang="en-US" sz="1100"/>
              <a:t>318 aMW</a:t>
            </a:r>
          </a:p>
        </p:txBody>
      </p:sp>
      <p:sp>
        <p:nvSpPr>
          <p:cNvPr id="8234" name="Rectangle 69"/>
          <p:cNvSpPr>
            <a:spLocks noChangeArrowheads="1"/>
          </p:cNvSpPr>
          <p:nvPr>
            <p:custDataLst>
              <p:tags r:id="rId40"/>
            </p:custDataLst>
          </p:nvPr>
        </p:nvSpPr>
        <p:spPr bwMode="auto">
          <a:xfrm>
            <a:off x="8112161" y="2768145"/>
            <a:ext cx="801822" cy="2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p>
            <a:pPr indent="4860" defTabSz="913526" eaLnBrk="0" hangingPunct="0">
              <a:buClr>
                <a:schemeClr val="tx2"/>
              </a:buClr>
            </a:pPr>
            <a:r>
              <a:rPr lang="en-US" sz="1100"/>
              <a:t>108 aMW</a:t>
            </a:r>
          </a:p>
        </p:txBody>
      </p:sp>
      <p:sp>
        <p:nvSpPr>
          <p:cNvPr id="8235" name="Rectangle 70"/>
          <p:cNvSpPr>
            <a:spLocks noChangeArrowheads="1"/>
          </p:cNvSpPr>
          <p:nvPr>
            <p:custDataLst>
              <p:tags r:id="rId41"/>
            </p:custDataLst>
          </p:nvPr>
        </p:nvSpPr>
        <p:spPr bwMode="auto">
          <a:xfrm>
            <a:off x="8076525" y="3660624"/>
            <a:ext cx="801822" cy="2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p>
            <a:pPr indent="4860" defTabSz="913526" eaLnBrk="0" hangingPunct="0">
              <a:buClr>
                <a:schemeClr val="tx2"/>
              </a:buClr>
            </a:pPr>
            <a:r>
              <a:rPr lang="en-US" sz="1100"/>
              <a:t>150 aMW</a:t>
            </a:r>
          </a:p>
        </p:txBody>
      </p:sp>
      <p:sp>
        <p:nvSpPr>
          <p:cNvPr id="8236" name="Rectangle 71"/>
          <p:cNvSpPr>
            <a:spLocks noChangeArrowheads="1"/>
          </p:cNvSpPr>
          <p:nvPr>
            <p:custDataLst>
              <p:tags r:id="rId42"/>
            </p:custDataLst>
          </p:nvPr>
        </p:nvSpPr>
        <p:spPr bwMode="auto">
          <a:xfrm>
            <a:off x="8112162" y="5220438"/>
            <a:ext cx="722449" cy="2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p>
            <a:pPr indent="4860" defTabSz="913526" eaLnBrk="0" hangingPunct="0">
              <a:buClr>
                <a:schemeClr val="tx2"/>
              </a:buClr>
            </a:pPr>
            <a:r>
              <a:rPr lang="en-US" sz="1100"/>
              <a:t>63 aMW</a:t>
            </a:r>
          </a:p>
        </p:txBody>
      </p:sp>
      <p:sp>
        <p:nvSpPr>
          <p:cNvPr id="8237" name="Rectangle 72"/>
          <p:cNvSpPr>
            <a:spLocks noChangeArrowheads="1"/>
          </p:cNvSpPr>
          <p:nvPr>
            <p:custDataLst>
              <p:tags r:id="rId43"/>
            </p:custDataLst>
          </p:nvPr>
        </p:nvSpPr>
        <p:spPr bwMode="auto">
          <a:xfrm>
            <a:off x="8076525" y="1933976"/>
            <a:ext cx="643077" cy="2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p>
            <a:pPr indent="4860" defTabSz="913526" eaLnBrk="0" hangingPunct="0">
              <a:buClr>
                <a:schemeClr val="tx2"/>
              </a:buClr>
            </a:pPr>
            <a:r>
              <a:rPr lang="en-US" sz="1100"/>
              <a:t>2 aMW</a:t>
            </a:r>
          </a:p>
        </p:txBody>
      </p:sp>
      <p:sp>
        <p:nvSpPr>
          <p:cNvPr id="8238" name="Rectangle 1"/>
          <p:cNvSpPr>
            <a:spLocks noChangeArrowheads="1"/>
          </p:cNvSpPr>
          <p:nvPr>
            <p:custDataLst>
              <p:tags r:id="rId44"/>
            </p:custDataLst>
          </p:nvPr>
        </p:nvSpPr>
        <p:spPr bwMode="auto">
          <a:xfrm>
            <a:off x="6958835" y="954031"/>
            <a:ext cx="771044" cy="43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p>
            <a:pPr indent="4860" defTabSz="913526" eaLnBrk="0" hangingPunct="0">
              <a:buClr>
                <a:schemeClr val="tx2"/>
              </a:buClr>
            </a:pPr>
            <a:r>
              <a:rPr lang="en-US" sz="1100" b="1"/>
              <a:t>Market</a:t>
            </a:r>
          </a:p>
          <a:p>
            <a:pPr indent="4860" defTabSz="913526" eaLnBrk="0" hangingPunct="0">
              <a:buClr>
                <a:schemeClr val="tx2"/>
              </a:buClr>
            </a:pPr>
            <a:r>
              <a:rPr lang="en-US" sz="1100" b="1"/>
              <a:t>Partners</a:t>
            </a:r>
          </a:p>
        </p:txBody>
      </p:sp>
      <p:sp>
        <p:nvSpPr>
          <p:cNvPr id="8239" name="Rectangle 68"/>
          <p:cNvSpPr>
            <a:spLocks noChangeArrowheads="1"/>
          </p:cNvSpPr>
          <p:nvPr>
            <p:custDataLst>
              <p:tags r:id="rId45"/>
            </p:custDataLst>
          </p:nvPr>
        </p:nvSpPr>
        <p:spPr bwMode="auto">
          <a:xfrm>
            <a:off x="7038208" y="4493173"/>
            <a:ext cx="1129028" cy="437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p>
            <a:pPr indent="4860" defTabSz="913526" eaLnBrk="0" hangingPunct="0">
              <a:buClr>
                <a:schemeClr val="tx2"/>
              </a:buClr>
            </a:pPr>
            <a:r>
              <a:rPr lang="en-US" sz="1100"/>
              <a:t>BCE/Retailers/</a:t>
            </a:r>
            <a:br>
              <a:rPr lang="en-US" sz="1100"/>
            </a:br>
            <a:r>
              <a:rPr lang="en-US" sz="1100"/>
              <a:t>Brandsource</a:t>
            </a:r>
          </a:p>
        </p:txBody>
      </p:sp>
      <p:sp>
        <p:nvSpPr>
          <p:cNvPr id="8240" name="Rectangle 69"/>
          <p:cNvSpPr>
            <a:spLocks noChangeArrowheads="1"/>
          </p:cNvSpPr>
          <p:nvPr>
            <p:custDataLst>
              <p:tags r:id="rId46"/>
            </p:custDataLst>
          </p:nvPr>
        </p:nvSpPr>
        <p:spPr bwMode="auto">
          <a:xfrm>
            <a:off x="7038208" y="2768145"/>
            <a:ext cx="612300" cy="2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p>
            <a:pPr indent="4860" defTabSz="913526" eaLnBrk="0" hangingPunct="0">
              <a:buClr>
                <a:schemeClr val="tx2"/>
              </a:buClr>
            </a:pPr>
            <a:r>
              <a:rPr lang="en-US" sz="1100"/>
              <a:t>BOMA</a:t>
            </a:r>
          </a:p>
        </p:txBody>
      </p:sp>
      <p:sp>
        <p:nvSpPr>
          <p:cNvPr id="8241" name="Rectangle 70"/>
          <p:cNvSpPr>
            <a:spLocks noChangeArrowheads="1"/>
          </p:cNvSpPr>
          <p:nvPr>
            <p:custDataLst>
              <p:tags r:id="rId47"/>
            </p:custDataLst>
          </p:nvPr>
        </p:nvSpPr>
        <p:spPr bwMode="auto">
          <a:xfrm>
            <a:off x="7038208" y="3660624"/>
            <a:ext cx="928168" cy="60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p>
            <a:pPr indent="4860" defTabSz="913526" eaLnBrk="0" hangingPunct="0">
              <a:buClr>
                <a:schemeClr val="tx2"/>
              </a:buClr>
            </a:pPr>
            <a:r>
              <a:rPr lang="en-US" sz="1100"/>
              <a:t>Participant </a:t>
            </a:r>
            <a:br>
              <a:rPr lang="en-US" sz="1100"/>
            </a:br>
            <a:r>
              <a:rPr lang="en-US" sz="1100"/>
              <a:t>HVAC </a:t>
            </a:r>
          </a:p>
          <a:p>
            <a:pPr indent="4860" defTabSz="913526" eaLnBrk="0" hangingPunct="0">
              <a:buClr>
                <a:schemeClr val="tx2"/>
              </a:buClr>
            </a:pPr>
            <a:r>
              <a:rPr lang="en-US" sz="1100"/>
              <a:t>Contractors</a:t>
            </a:r>
          </a:p>
        </p:txBody>
      </p:sp>
      <p:sp>
        <p:nvSpPr>
          <p:cNvPr id="8242" name="Rectangle 71"/>
          <p:cNvSpPr>
            <a:spLocks noChangeArrowheads="1"/>
          </p:cNvSpPr>
          <p:nvPr>
            <p:custDataLst>
              <p:tags r:id="rId48"/>
            </p:custDataLst>
          </p:nvPr>
        </p:nvSpPr>
        <p:spPr bwMode="auto">
          <a:xfrm>
            <a:off x="7038208" y="5220438"/>
            <a:ext cx="709490" cy="2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p>
            <a:pPr indent="4860" defTabSz="913526" eaLnBrk="0" hangingPunct="0">
              <a:buClr>
                <a:schemeClr val="tx2"/>
              </a:buClr>
            </a:pPr>
            <a:r>
              <a:rPr lang="en-US" sz="1100"/>
              <a:t>NWFPA</a:t>
            </a:r>
          </a:p>
        </p:txBody>
      </p:sp>
      <p:sp>
        <p:nvSpPr>
          <p:cNvPr id="8243" name="Rectangle 69"/>
          <p:cNvSpPr>
            <a:spLocks noChangeArrowheads="1"/>
          </p:cNvSpPr>
          <p:nvPr>
            <p:custDataLst>
              <p:tags r:id="rId49"/>
            </p:custDataLst>
          </p:nvPr>
        </p:nvSpPr>
        <p:spPr bwMode="auto">
          <a:xfrm>
            <a:off x="7038207" y="1933975"/>
            <a:ext cx="937887" cy="60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3296" tIns="46648" rIns="93296" bIns="46648">
            <a:spAutoFit/>
          </a:bodyPr>
          <a:lstStyle/>
          <a:p>
            <a:pPr indent="4860" defTabSz="913526" eaLnBrk="0" hangingPunct="0">
              <a:buClr>
                <a:schemeClr val="tx2"/>
              </a:buClr>
            </a:pPr>
            <a:r>
              <a:rPr lang="en-US" sz="1100"/>
              <a:t>Multi-facility</a:t>
            </a:r>
            <a:br>
              <a:rPr lang="en-US" sz="1100"/>
            </a:br>
            <a:r>
              <a:rPr lang="en-US" sz="1100"/>
              <a:t>Hospital</a:t>
            </a:r>
          </a:p>
          <a:p>
            <a:pPr indent="4860" defTabSz="913526" eaLnBrk="0" hangingPunct="0">
              <a:buClr>
                <a:schemeClr val="tx2"/>
              </a:buClr>
            </a:pPr>
            <a:r>
              <a:rPr lang="en-US" sz="1100"/>
              <a:t>Chains</a:t>
            </a:r>
          </a:p>
        </p:txBody>
      </p:sp>
      <p:sp>
        <p:nvSpPr>
          <p:cNvPr id="8244" name="Rectangle 286"/>
          <p:cNvSpPr>
            <a:spLocks noChangeArrowheads="1"/>
          </p:cNvSpPr>
          <p:nvPr>
            <p:custDataLst>
              <p:tags r:id="rId50"/>
            </p:custDataLst>
          </p:nvPr>
        </p:nvSpPr>
        <p:spPr bwMode="auto">
          <a:xfrm>
            <a:off x="5656889" y="6171844"/>
            <a:ext cx="2067282" cy="33603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89" tIns="0" rIns="0" bIns="27989">
            <a:spAutoFit/>
          </a:bodyPr>
          <a:lstStyle/>
          <a:p>
            <a:pPr marL="349861" indent="-349861" algn="ctr" defTabSz="913526" eaLnBrk="0" hangingPunct="0">
              <a:buClr>
                <a:schemeClr val="tx2"/>
              </a:buClr>
            </a:pPr>
            <a:r>
              <a:rPr lang="en-US" sz="1000" b="1" dirty="0">
                <a:solidFill>
                  <a:srgbClr val="FF0000"/>
                </a:solidFill>
              </a:rPr>
              <a:t>NOTE:  NUMBERS ARE FOR</a:t>
            </a:r>
            <a:r>
              <a:rPr lang="en-US" sz="1000" b="1" dirty="0" smtClean="0">
                <a:solidFill>
                  <a:srgbClr val="FF0000"/>
                </a:solidFill>
              </a:rPr>
              <a:t> </a:t>
            </a:r>
          </a:p>
          <a:p>
            <a:pPr marL="349861" indent="-349861" algn="ctr" defTabSz="913526" eaLnBrk="0" hangingPunct="0">
              <a:buClr>
                <a:schemeClr val="tx2"/>
              </a:buClr>
            </a:pPr>
            <a:r>
              <a:rPr lang="en-US" sz="1000" b="1" dirty="0" smtClean="0">
                <a:solidFill>
                  <a:srgbClr val="FF0000"/>
                </a:solidFill>
              </a:rPr>
              <a:t>ILLUSTRATIVE </a:t>
            </a:r>
            <a:r>
              <a:rPr lang="en-US" sz="1000" b="1" dirty="0">
                <a:solidFill>
                  <a:srgbClr val="FF0000"/>
                </a:solidFill>
              </a:rPr>
              <a:t>PURPOSES ONLY</a:t>
            </a:r>
          </a:p>
        </p:txBody>
      </p:sp>
      <p:graphicFrame>
        <p:nvGraphicFramePr>
          <p:cNvPr id="8245" name="Object 68"/>
          <p:cNvGraphicFramePr>
            <a:graphicFrameLocks/>
          </p:cNvGraphicFramePr>
          <p:nvPr>
            <p:custDataLst>
              <p:tags r:id="rId51"/>
            </p:custDataLst>
          </p:nvPr>
        </p:nvGraphicFramePr>
        <p:xfrm>
          <a:off x="1676400" y="1629464"/>
          <a:ext cx="2543286" cy="4371692"/>
        </p:xfrm>
        <a:graphic>
          <a:graphicData uri="http://schemas.openxmlformats.org/presentationml/2006/ole">
            <mc:AlternateContent xmlns:mc="http://schemas.openxmlformats.org/markup-compatibility/2006">
              <mc:Choice xmlns:v="urn:schemas-microsoft-com:vml" Requires="v">
                <p:oleObj spid="_x0000_s20505" name="Chart" r:id="rId69" imgW="1981200" imgH="2717800" progId="MSGraph.Chart.8">
                  <p:embed followColorScheme="full"/>
                </p:oleObj>
              </mc:Choice>
              <mc:Fallback>
                <p:oleObj name="Chart" r:id="rId69" imgW="1981200" imgH="2717800" progId="MSGraph.Chart.8">
                  <p:embed followColorScheme="full"/>
                  <p:pic>
                    <p:nvPicPr>
                      <p:cNvPr id="0" name="Picture 15"/>
                      <p:cNvPicPr>
                        <a:picLocks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1676400" y="1629464"/>
                        <a:ext cx="2543286" cy="437169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246" name="Rectangle 286"/>
          <p:cNvSpPr>
            <a:spLocks noChangeArrowheads="1"/>
          </p:cNvSpPr>
          <p:nvPr>
            <p:custDataLst>
              <p:tags r:id="rId52"/>
            </p:custDataLst>
          </p:nvPr>
        </p:nvSpPr>
        <p:spPr bwMode="auto">
          <a:xfrm>
            <a:off x="3570652" y="1433475"/>
            <a:ext cx="20086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ctr" defTabSz="913526" eaLnBrk="0" hangingPunct="0">
              <a:lnSpc>
                <a:spcPct val="90000"/>
              </a:lnSpc>
              <a:buClr>
                <a:schemeClr val="tx2"/>
              </a:buClr>
            </a:pPr>
            <a:fld id="{EE21DCBE-4979-42FC-850F-36624AB20F05}" type="datetime'''''''''8''''''''''''''''''''''''0'''''''''''''''''''''''''">
              <a:rPr lang="en-US" sz="1400">
                <a:cs typeface="Arial" charset="0"/>
              </a:rPr>
              <a:pPr algn="ctr" defTabSz="913526" eaLnBrk="0" hangingPunct="0">
                <a:lnSpc>
                  <a:spcPct val="90000"/>
                </a:lnSpc>
                <a:buClr>
                  <a:schemeClr val="tx2"/>
                </a:buClr>
              </a:pPr>
              <a:t>80</a:t>
            </a:fld>
            <a:endParaRPr lang="en-US" sz="1400" dirty="0">
              <a:cs typeface="Arial" charset="0"/>
            </a:endParaRPr>
          </a:p>
        </p:txBody>
      </p:sp>
      <p:sp>
        <p:nvSpPr>
          <p:cNvPr id="8247" name="Rectangle 286"/>
          <p:cNvSpPr>
            <a:spLocks noChangeArrowheads="1"/>
          </p:cNvSpPr>
          <p:nvPr>
            <p:custDataLst>
              <p:tags r:id="rId53"/>
            </p:custDataLst>
          </p:nvPr>
        </p:nvSpPr>
        <p:spPr bwMode="auto">
          <a:xfrm>
            <a:off x="3123969" y="1433475"/>
            <a:ext cx="20086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ctr" defTabSz="913526" eaLnBrk="0" hangingPunct="0">
              <a:lnSpc>
                <a:spcPct val="90000"/>
              </a:lnSpc>
              <a:buClr>
                <a:schemeClr val="tx2"/>
              </a:buClr>
            </a:pPr>
            <a:fld id="{68C94D4E-D13C-4371-9CC1-B041572BE89A}" type="datetime'''''''6''''''''''''''''''''0'''''''''''''''''''''''''''''''">
              <a:rPr lang="en-US" sz="1400">
                <a:cs typeface="Arial" charset="0"/>
              </a:rPr>
              <a:pPr algn="ctr" defTabSz="913526" eaLnBrk="0" hangingPunct="0">
                <a:lnSpc>
                  <a:spcPct val="90000"/>
                </a:lnSpc>
                <a:buClr>
                  <a:schemeClr val="tx2"/>
                </a:buClr>
              </a:pPr>
              <a:t>60</a:t>
            </a:fld>
            <a:endParaRPr lang="en-US" sz="1400" dirty="0">
              <a:cs typeface="Arial" charset="0"/>
            </a:endParaRPr>
          </a:p>
        </p:txBody>
      </p:sp>
      <p:sp>
        <p:nvSpPr>
          <p:cNvPr id="8248" name="Rectangle 286"/>
          <p:cNvSpPr>
            <a:spLocks noChangeArrowheads="1"/>
          </p:cNvSpPr>
          <p:nvPr>
            <p:custDataLst>
              <p:tags r:id="rId54"/>
            </p:custDataLst>
          </p:nvPr>
        </p:nvSpPr>
        <p:spPr bwMode="auto">
          <a:xfrm>
            <a:off x="328828" y="6061086"/>
            <a:ext cx="529687" cy="24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defTabSz="913526" eaLnBrk="0" hangingPunct="0">
              <a:buClr>
                <a:schemeClr val="tx2"/>
              </a:buClr>
            </a:pPr>
            <a:r>
              <a:rPr lang="en-US" sz="1400" b="1">
                <a:cs typeface="Arial" charset="0"/>
              </a:rPr>
              <a:t>% of units in target market represented by market partners</a:t>
            </a:r>
          </a:p>
        </p:txBody>
      </p:sp>
      <p:sp>
        <p:nvSpPr>
          <p:cNvPr id="8249" name="Rectangle 286"/>
          <p:cNvSpPr>
            <a:spLocks noChangeArrowheads="1"/>
          </p:cNvSpPr>
          <p:nvPr>
            <p:custDataLst>
              <p:tags r:id="rId55"/>
            </p:custDataLst>
          </p:nvPr>
        </p:nvSpPr>
        <p:spPr bwMode="auto">
          <a:xfrm>
            <a:off x="370944" y="4562822"/>
            <a:ext cx="231637"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r>
              <a:rPr lang="en-US">
                <a:cs typeface="Arial" charset="0"/>
              </a:rPr>
              <a:t>Televisions</a:t>
            </a:r>
          </a:p>
        </p:txBody>
      </p:sp>
      <p:sp>
        <p:nvSpPr>
          <p:cNvPr id="8250" name="Rectangle 286"/>
          <p:cNvSpPr>
            <a:spLocks noChangeArrowheads="1"/>
          </p:cNvSpPr>
          <p:nvPr>
            <p:custDataLst>
              <p:tags r:id="rId56"/>
            </p:custDataLst>
          </p:nvPr>
        </p:nvSpPr>
        <p:spPr bwMode="auto">
          <a:xfrm>
            <a:off x="370944" y="5384033"/>
            <a:ext cx="231637"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r>
              <a:rPr lang="en-US">
                <a:cs typeface="Arial" charset="0"/>
              </a:rPr>
              <a:t>Food</a:t>
            </a:r>
          </a:p>
          <a:p>
            <a:pPr defTabSz="913526" eaLnBrk="0" hangingPunct="0">
              <a:buClr>
                <a:schemeClr val="tx2"/>
              </a:buClr>
            </a:pPr>
            <a:r>
              <a:rPr lang="en-US">
                <a:cs typeface="Arial" charset="0"/>
              </a:rPr>
              <a:t>Processors</a:t>
            </a:r>
          </a:p>
        </p:txBody>
      </p:sp>
      <p:sp>
        <p:nvSpPr>
          <p:cNvPr id="8251" name="Rectangle 286"/>
          <p:cNvSpPr>
            <a:spLocks noChangeArrowheads="1"/>
          </p:cNvSpPr>
          <p:nvPr>
            <p:custDataLst>
              <p:tags r:id="rId57"/>
            </p:custDataLst>
          </p:nvPr>
        </p:nvSpPr>
        <p:spPr bwMode="auto">
          <a:xfrm>
            <a:off x="3955651" y="1433475"/>
            <a:ext cx="30129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ctr" defTabSz="913526" eaLnBrk="0" hangingPunct="0">
              <a:lnSpc>
                <a:spcPct val="90000"/>
              </a:lnSpc>
              <a:buClr>
                <a:schemeClr val="tx2"/>
              </a:buClr>
            </a:pPr>
            <a:fld id="{B53A9776-0911-445E-A5D3-46B257A72E60}" type="datetime'''''''1''''''''''''''''''''''0''''''''''''''''0'''''''">
              <a:rPr lang="en-US" sz="1400">
                <a:cs typeface="Arial" charset="0"/>
              </a:rPr>
              <a:pPr algn="ctr" defTabSz="913526" eaLnBrk="0" hangingPunct="0">
                <a:lnSpc>
                  <a:spcPct val="90000"/>
                </a:lnSpc>
                <a:buClr>
                  <a:schemeClr val="tx2"/>
                </a:buClr>
              </a:pPr>
              <a:t>100</a:t>
            </a:fld>
            <a:endParaRPr lang="en-US" sz="1400">
              <a:cs typeface="Arial" charset="0"/>
            </a:endParaRPr>
          </a:p>
        </p:txBody>
      </p:sp>
      <p:sp>
        <p:nvSpPr>
          <p:cNvPr id="8252" name="Rectangle 286"/>
          <p:cNvSpPr>
            <a:spLocks noChangeArrowheads="1"/>
          </p:cNvSpPr>
          <p:nvPr>
            <p:custDataLst>
              <p:tags r:id="rId58"/>
            </p:custDataLst>
          </p:nvPr>
        </p:nvSpPr>
        <p:spPr bwMode="auto">
          <a:xfrm>
            <a:off x="1767658" y="1433475"/>
            <a:ext cx="10043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ctr" defTabSz="913526" eaLnBrk="0" hangingPunct="0">
              <a:lnSpc>
                <a:spcPct val="90000"/>
              </a:lnSpc>
              <a:buClr>
                <a:schemeClr val="tx2"/>
              </a:buClr>
            </a:pPr>
            <a:fld id="{395FFFAC-AAF6-4C3D-B2A7-8EF2437DBA4B}" type="datetime'0'''''''''''''''''''''''''''''''''''''''''''">
              <a:rPr lang="en-US" sz="1400">
                <a:cs typeface="Arial" charset="0"/>
              </a:rPr>
              <a:pPr algn="ctr" defTabSz="913526" eaLnBrk="0" hangingPunct="0">
                <a:lnSpc>
                  <a:spcPct val="90000"/>
                </a:lnSpc>
                <a:buClr>
                  <a:schemeClr val="tx2"/>
                </a:buClr>
              </a:pPr>
              <a:t>0</a:t>
            </a:fld>
            <a:endParaRPr lang="en-US" sz="1400" dirty="0">
              <a:cs typeface="Arial" charset="0"/>
            </a:endParaRPr>
          </a:p>
        </p:txBody>
      </p:sp>
      <p:sp>
        <p:nvSpPr>
          <p:cNvPr id="8253" name="Rectangle 286"/>
          <p:cNvSpPr>
            <a:spLocks noChangeArrowheads="1"/>
          </p:cNvSpPr>
          <p:nvPr>
            <p:custDataLst>
              <p:tags r:id="rId59"/>
            </p:custDataLst>
          </p:nvPr>
        </p:nvSpPr>
        <p:spPr bwMode="auto">
          <a:xfrm>
            <a:off x="2162375" y="1433475"/>
            <a:ext cx="20086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ctr" defTabSz="913526" eaLnBrk="0" hangingPunct="0">
              <a:lnSpc>
                <a:spcPct val="90000"/>
              </a:lnSpc>
              <a:buClr>
                <a:schemeClr val="tx2"/>
              </a:buClr>
            </a:pPr>
            <a:fld id="{D240E328-9DB1-43C8-9718-5E6415448BC7}" type="datetime'''''''''''''''''2''''0'''''''''''''''''''''''''''">
              <a:rPr lang="en-US" sz="1400">
                <a:cs typeface="Arial" charset="0"/>
              </a:rPr>
              <a:pPr algn="ctr" defTabSz="913526" eaLnBrk="0" hangingPunct="0">
                <a:lnSpc>
                  <a:spcPct val="90000"/>
                </a:lnSpc>
                <a:buClr>
                  <a:schemeClr val="tx2"/>
                </a:buClr>
              </a:pPr>
              <a:t>20</a:t>
            </a:fld>
            <a:endParaRPr lang="en-US" sz="1400" dirty="0">
              <a:cs typeface="Arial" charset="0"/>
            </a:endParaRPr>
          </a:p>
        </p:txBody>
      </p:sp>
      <p:sp>
        <p:nvSpPr>
          <p:cNvPr id="8254" name="Rectangle 286"/>
          <p:cNvSpPr>
            <a:spLocks noChangeArrowheads="1"/>
          </p:cNvSpPr>
          <p:nvPr>
            <p:custDataLst>
              <p:tags r:id="rId60"/>
            </p:custDataLst>
          </p:nvPr>
        </p:nvSpPr>
        <p:spPr bwMode="auto">
          <a:xfrm>
            <a:off x="2637568" y="1433475"/>
            <a:ext cx="200860" cy="19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algn="ctr" defTabSz="913526" eaLnBrk="0" hangingPunct="0">
              <a:lnSpc>
                <a:spcPct val="90000"/>
              </a:lnSpc>
              <a:buClr>
                <a:schemeClr val="tx2"/>
              </a:buClr>
            </a:pPr>
            <a:fld id="{E0E27A90-3286-4A94-B62F-C59F35127760}" type="datetime'''''''4''''''''''''''''''''''''''0'''''''''">
              <a:rPr lang="en-US" sz="1400">
                <a:cs typeface="Arial" charset="0"/>
              </a:rPr>
              <a:pPr algn="ctr" defTabSz="913526" eaLnBrk="0" hangingPunct="0">
                <a:lnSpc>
                  <a:spcPct val="90000"/>
                </a:lnSpc>
                <a:buClr>
                  <a:schemeClr val="tx2"/>
                </a:buClr>
              </a:pPr>
              <a:t>40</a:t>
            </a:fld>
            <a:endParaRPr lang="en-US" sz="1400">
              <a:cs typeface="Arial" charset="0"/>
            </a:endParaRPr>
          </a:p>
        </p:txBody>
      </p:sp>
      <p:sp>
        <p:nvSpPr>
          <p:cNvPr id="8255" name="Rectangle 286"/>
          <p:cNvSpPr>
            <a:spLocks noChangeArrowheads="1"/>
          </p:cNvSpPr>
          <p:nvPr>
            <p:custDataLst>
              <p:tags r:id="rId61"/>
            </p:custDataLst>
          </p:nvPr>
        </p:nvSpPr>
        <p:spPr bwMode="auto">
          <a:xfrm>
            <a:off x="370944" y="3741611"/>
            <a:ext cx="383902"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r>
              <a:rPr lang="en-US">
                <a:cs typeface="Arial" charset="0"/>
              </a:rPr>
              <a:t>Ductless </a:t>
            </a:r>
          </a:p>
          <a:p>
            <a:pPr defTabSz="913526" eaLnBrk="0" hangingPunct="0">
              <a:buClr>
                <a:schemeClr val="tx2"/>
              </a:buClr>
            </a:pPr>
            <a:r>
              <a:rPr lang="en-US">
                <a:cs typeface="Arial" charset="0"/>
              </a:rPr>
              <a:t>Heat Pumps</a:t>
            </a:r>
          </a:p>
        </p:txBody>
      </p:sp>
      <p:sp>
        <p:nvSpPr>
          <p:cNvPr id="8256" name="Rectangle 286"/>
          <p:cNvSpPr>
            <a:spLocks noChangeArrowheads="1"/>
          </p:cNvSpPr>
          <p:nvPr>
            <p:custDataLst>
              <p:tags r:id="rId62"/>
            </p:custDataLst>
          </p:nvPr>
        </p:nvSpPr>
        <p:spPr bwMode="auto">
          <a:xfrm>
            <a:off x="370944" y="2920401"/>
            <a:ext cx="383902"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r>
              <a:rPr lang="en-US">
                <a:cs typeface="Arial" charset="0"/>
              </a:rPr>
              <a:t>Commercial </a:t>
            </a:r>
          </a:p>
          <a:p>
            <a:pPr defTabSz="913526" eaLnBrk="0" hangingPunct="0">
              <a:buClr>
                <a:schemeClr val="tx2"/>
              </a:buClr>
            </a:pPr>
            <a:r>
              <a:rPr lang="en-US">
                <a:cs typeface="Arial" charset="0"/>
              </a:rPr>
              <a:t>Real Estate</a:t>
            </a:r>
          </a:p>
        </p:txBody>
      </p:sp>
      <p:sp>
        <p:nvSpPr>
          <p:cNvPr id="8257" name="Rectangle 286"/>
          <p:cNvSpPr>
            <a:spLocks noChangeArrowheads="1"/>
          </p:cNvSpPr>
          <p:nvPr>
            <p:custDataLst>
              <p:tags r:id="rId63"/>
            </p:custDataLst>
          </p:nvPr>
        </p:nvSpPr>
        <p:spPr bwMode="auto">
          <a:xfrm>
            <a:off x="370945" y="2099190"/>
            <a:ext cx="262414" cy="21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defTabSz="913526" eaLnBrk="0" hangingPunct="0">
              <a:buClr>
                <a:schemeClr val="tx2"/>
              </a:buClr>
            </a:pPr>
            <a:r>
              <a:rPr lang="en-US" dirty="0">
                <a:cs typeface="Arial" charset="0"/>
              </a:rPr>
              <a:t>Healthcare</a:t>
            </a:r>
          </a:p>
        </p:txBody>
      </p:sp>
      <p:sp>
        <p:nvSpPr>
          <p:cNvPr id="8258" name="Rectangle 286"/>
          <p:cNvSpPr>
            <a:spLocks noChangeArrowheads="1"/>
          </p:cNvSpPr>
          <p:nvPr>
            <p:custDataLst>
              <p:tags r:id="rId64"/>
            </p:custDataLst>
          </p:nvPr>
        </p:nvSpPr>
        <p:spPr bwMode="auto">
          <a:xfrm>
            <a:off x="633358" y="973468"/>
            <a:ext cx="3291516" cy="37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indent="4860" defTabSz="913526" eaLnBrk="0" hangingPunct="0">
              <a:buClr>
                <a:schemeClr val="tx2"/>
              </a:buClr>
            </a:pPr>
            <a:r>
              <a:rPr lang="en-US" sz="1200" b="1"/>
              <a:t>Market Coverage via Strategic Market Partnerships</a:t>
            </a:r>
            <a:endParaRPr lang="en-US" sz="1200"/>
          </a:p>
        </p:txBody>
      </p:sp>
    </p:spTree>
    <p:extLst>
      <p:ext uri="{BB962C8B-B14F-4D97-AF65-F5344CB8AC3E}">
        <p14:creationId xmlns:p14="http://schemas.microsoft.com/office/powerpoint/2010/main" val="352681209"/>
      </p:ext>
    </p:extLst>
  </p:cSld>
  <p:clrMapOvr>
    <a:masterClrMapping/>
  </p:clrMapOvr>
  <p:transition spd="slow">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a:xfrm>
            <a:off x="7967133" y="5969001"/>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p:cNvSpPr/>
          <p:nvPr/>
        </p:nvSpPr>
        <p:spPr>
          <a:xfrm>
            <a:off x="0" y="5969001"/>
            <a:ext cx="973666" cy="61806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218" name="Object 66" hidden="1"/>
          <p:cNvGraphicFramePr>
            <a:graphicFrameLocks noChangeAspect="1"/>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1517" name="think-cell Slide" r:id="rId62" imgW="6350000" imgH="6350000" progId="">
                  <p:embed/>
                </p:oleObj>
              </mc:Choice>
              <mc:Fallback>
                <p:oleObj name="think-cell Slide" r:id="rId62" imgW="6350000" imgH="6350000" progId="">
                  <p:embed/>
                  <p:pic>
                    <p:nvPicPr>
                      <p:cNvPr id="0" name="Picture 8"/>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19" name="Line 65"/>
          <p:cNvSpPr>
            <a:spLocks noChangeShapeType="1"/>
          </p:cNvSpPr>
          <p:nvPr>
            <p:custDataLst>
              <p:tags r:id="rId3"/>
            </p:custDataLst>
          </p:nvPr>
        </p:nvSpPr>
        <p:spPr bwMode="auto">
          <a:xfrm flipV="1">
            <a:off x="8178575" y="1517702"/>
            <a:ext cx="0" cy="1192132"/>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US"/>
          </a:p>
        </p:txBody>
      </p:sp>
      <p:sp>
        <p:nvSpPr>
          <p:cNvPr id="9220" name="Rectangle 2"/>
          <p:cNvSpPr>
            <a:spLocks noGrp="1" noChangeArrowheads="1"/>
          </p:cNvSpPr>
          <p:nvPr>
            <p:ph type="title"/>
            <p:custDataLst>
              <p:tags r:id="rId4"/>
            </p:custDataLst>
          </p:nvPr>
        </p:nvSpPr>
        <p:spPr>
          <a:xfrm>
            <a:off x="1" y="0"/>
            <a:ext cx="9144000" cy="728133"/>
          </a:xfrm>
        </p:spPr>
        <p:txBody>
          <a:bodyPr>
            <a:noAutofit/>
          </a:bodyPr>
          <a:lstStyle/>
          <a:p>
            <a:pPr marL="413031"/>
            <a:r>
              <a:rPr lang="en-US" sz="2800" dirty="0" smtClean="0"/>
              <a:t>3: Additional Value Metrics—Useful to Stakeholders?</a:t>
            </a:r>
          </a:p>
        </p:txBody>
      </p:sp>
      <p:sp>
        <p:nvSpPr>
          <p:cNvPr id="39" name="Rectangle 38"/>
          <p:cNvSpPr/>
          <p:nvPr>
            <p:custDataLst>
              <p:tags r:id="rId5"/>
            </p:custDataLst>
          </p:nvPr>
        </p:nvSpPr>
        <p:spPr>
          <a:xfrm>
            <a:off x="2433000" y="1326572"/>
            <a:ext cx="2431381" cy="1674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3296" tIns="46648" rIns="93296" bIns="46648" anchor="ctr"/>
          <a:lstStyle/>
          <a:p>
            <a:pPr algn="ctr">
              <a:defRPr/>
            </a:pPr>
            <a:endParaRPr lang="en-US"/>
          </a:p>
        </p:txBody>
      </p:sp>
      <p:sp>
        <p:nvSpPr>
          <p:cNvPr id="9224" name="Rectangle 252"/>
          <p:cNvSpPr>
            <a:spLocks noChangeArrowheads="1"/>
          </p:cNvSpPr>
          <p:nvPr>
            <p:custDataLst>
              <p:tags r:id="rId6"/>
            </p:custDataLst>
          </p:nvPr>
        </p:nvSpPr>
        <p:spPr bwMode="auto">
          <a:xfrm>
            <a:off x="121489" y="954030"/>
            <a:ext cx="1958387"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349861" indent="-349861" defTabSz="913526" eaLnBrk="0" hangingPunct="0">
              <a:buClr>
                <a:schemeClr val="tx2"/>
              </a:buClr>
            </a:pPr>
            <a:r>
              <a:rPr lang="en-US" sz="1100" b="1">
                <a:solidFill>
                  <a:schemeClr val="tx2"/>
                </a:solidFill>
              </a:rPr>
              <a:t>Metric</a:t>
            </a:r>
          </a:p>
        </p:txBody>
      </p:sp>
      <p:sp>
        <p:nvSpPr>
          <p:cNvPr id="9225" name="Rectangle 254"/>
          <p:cNvSpPr>
            <a:spLocks noChangeArrowheads="1"/>
          </p:cNvSpPr>
          <p:nvPr>
            <p:custDataLst>
              <p:tags r:id="rId7"/>
            </p:custDataLst>
          </p:nvPr>
        </p:nvSpPr>
        <p:spPr bwMode="auto">
          <a:xfrm>
            <a:off x="4946993" y="954030"/>
            <a:ext cx="1762386"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349861" indent="-349861" defTabSz="913526" eaLnBrk="0" hangingPunct="0">
              <a:buClr>
                <a:schemeClr val="tx2"/>
              </a:buClr>
            </a:pPr>
            <a:r>
              <a:rPr lang="en-US" sz="1100" b="1">
                <a:solidFill>
                  <a:schemeClr val="tx2"/>
                </a:solidFill>
              </a:rPr>
              <a:t>Notes</a:t>
            </a:r>
          </a:p>
        </p:txBody>
      </p:sp>
      <p:sp>
        <p:nvSpPr>
          <p:cNvPr id="9226" name="Line 258"/>
          <p:cNvSpPr>
            <a:spLocks noChangeShapeType="1"/>
          </p:cNvSpPr>
          <p:nvPr>
            <p:custDataLst>
              <p:tags r:id="rId8"/>
            </p:custDataLst>
          </p:nvPr>
        </p:nvSpPr>
        <p:spPr bwMode="auto">
          <a:xfrm>
            <a:off x="121489" y="1218048"/>
            <a:ext cx="8769816"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9227" name="Rectangle 259"/>
          <p:cNvSpPr>
            <a:spLocks noChangeArrowheads="1"/>
          </p:cNvSpPr>
          <p:nvPr>
            <p:custDataLst>
              <p:tags r:id="rId9"/>
            </p:custDataLst>
          </p:nvPr>
        </p:nvSpPr>
        <p:spPr bwMode="auto">
          <a:xfrm>
            <a:off x="121489" y="1417278"/>
            <a:ext cx="1958387" cy="34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1a. Net Market Effects: Current Year</a:t>
            </a:r>
          </a:p>
        </p:txBody>
      </p:sp>
      <p:sp>
        <p:nvSpPr>
          <p:cNvPr id="9228" name="Rectangle 260"/>
          <p:cNvSpPr>
            <a:spLocks noChangeArrowheads="1"/>
          </p:cNvSpPr>
          <p:nvPr>
            <p:custDataLst>
              <p:tags r:id="rId10"/>
            </p:custDataLst>
          </p:nvPr>
        </p:nvSpPr>
        <p:spPr bwMode="auto">
          <a:xfrm>
            <a:off x="2590126" y="1452912"/>
            <a:ext cx="1295872"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20 aMW</a:t>
            </a:r>
          </a:p>
        </p:txBody>
      </p:sp>
      <p:sp>
        <p:nvSpPr>
          <p:cNvPr id="9229" name="Rectangle 261"/>
          <p:cNvSpPr>
            <a:spLocks noChangeArrowheads="1"/>
          </p:cNvSpPr>
          <p:nvPr>
            <p:custDataLst>
              <p:tags r:id="rId11"/>
            </p:custDataLst>
          </p:nvPr>
        </p:nvSpPr>
        <p:spPr bwMode="auto">
          <a:xfrm>
            <a:off x="4946993" y="1392981"/>
            <a:ext cx="2458918" cy="34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pPr>
            <a:r>
              <a:rPr lang="en-US" sz="1100"/>
              <a:t>2011;  all initiatives past and present portfolio</a:t>
            </a:r>
          </a:p>
        </p:txBody>
      </p:sp>
      <p:sp>
        <p:nvSpPr>
          <p:cNvPr id="9230" name="Rectangle 262"/>
          <p:cNvSpPr>
            <a:spLocks noChangeArrowheads="1"/>
          </p:cNvSpPr>
          <p:nvPr>
            <p:custDataLst>
              <p:tags r:id="rId12"/>
            </p:custDataLst>
          </p:nvPr>
        </p:nvSpPr>
        <p:spPr bwMode="auto">
          <a:xfrm>
            <a:off x="121489" y="1937215"/>
            <a:ext cx="1958387" cy="34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1b. Net Market Effects: </a:t>
            </a:r>
            <a:br>
              <a:rPr lang="en-US" sz="1100"/>
            </a:br>
            <a:r>
              <a:rPr lang="en-US" sz="1100"/>
              <a:t>Plan-to-date </a:t>
            </a:r>
          </a:p>
        </p:txBody>
      </p:sp>
      <p:sp>
        <p:nvSpPr>
          <p:cNvPr id="9231" name="Rectangle 263"/>
          <p:cNvSpPr>
            <a:spLocks noChangeArrowheads="1"/>
          </p:cNvSpPr>
          <p:nvPr>
            <p:custDataLst>
              <p:tags r:id="rId13"/>
            </p:custDataLst>
          </p:nvPr>
        </p:nvSpPr>
        <p:spPr bwMode="auto">
          <a:xfrm>
            <a:off x="2590126" y="1972850"/>
            <a:ext cx="1295872" cy="1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54  aMW</a:t>
            </a:r>
          </a:p>
        </p:txBody>
      </p:sp>
      <p:sp>
        <p:nvSpPr>
          <p:cNvPr id="9232" name="Rectangle 264"/>
          <p:cNvSpPr>
            <a:spLocks noChangeArrowheads="1"/>
          </p:cNvSpPr>
          <p:nvPr>
            <p:custDataLst>
              <p:tags r:id="rId14"/>
            </p:custDataLst>
          </p:nvPr>
        </p:nvSpPr>
        <p:spPr bwMode="auto">
          <a:xfrm>
            <a:off x="4946993" y="1912920"/>
            <a:ext cx="2458918" cy="51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pPr>
            <a:r>
              <a:rPr lang="en-US" sz="1100"/>
              <a:t>2010-2011;  all initiatives past and present portfolio vs. 5-year business plan target</a:t>
            </a:r>
          </a:p>
        </p:txBody>
      </p:sp>
      <p:sp>
        <p:nvSpPr>
          <p:cNvPr id="9233" name="Rectangle 265"/>
          <p:cNvSpPr>
            <a:spLocks noChangeArrowheads="1"/>
          </p:cNvSpPr>
          <p:nvPr>
            <p:custDataLst>
              <p:tags r:id="rId15"/>
            </p:custDataLst>
          </p:nvPr>
        </p:nvSpPr>
        <p:spPr bwMode="auto">
          <a:xfrm>
            <a:off x="121489" y="2510605"/>
            <a:ext cx="1744568" cy="34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1c.  Net Market Effects: 2010-2019</a:t>
            </a:r>
          </a:p>
        </p:txBody>
      </p:sp>
      <p:sp>
        <p:nvSpPr>
          <p:cNvPr id="9234" name="Rectangle 266"/>
          <p:cNvSpPr>
            <a:spLocks noChangeArrowheads="1"/>
          </p:cNvSpPr>
          <p:nvPr>
            <p:custDataLst>
              <p:tags r:id="rId16"/>
            </p:custDataLst>
          </p:nvPr>
        </p:nvSpPr>
        <p:spPr bwMode="auto">
          <a:xfrm>
            <a:off x="2590126" y="2578635"/>
            <a:ext cx="1295872" cy="1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___aMW</a:t>
            </a:r>
          </a:p>
        </p:txBody>
      </p:sp>
      <p:sp>
        <p:nvSpPr>
          <p:cNvPr id="9235" name="Rectangle 267"/>
          <p:cNvSpPr>
            <a:spLocks noChangeArrowheads="1"/>
          </p:cNvSpPr>
          <p:nvPr>
            <p:custDataLst>
              <p:tags r:id="rId17"/>
            </p:custDataLst>
          </p:nvPr>
        </p:nvSpPr>
        <p:spPr bwMode="auto">
          <a:xfrm>
            <a:off x="4946993" y="2484689"/>
            <a:ext cx="2458918" cy="516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pPr>
            <a:r>
              <a:rPr lang="en-US" sz="1100"/>
              <a:t>2010-2019; all initiatives past and present portfolio vs. 10-year business plan target</a:t>
            </a:r>
          </a:p>
        </p:txBody>
      </p:sp>
      <p:sp>
        <p:nvSpPr>
          <p:cNvPr id="9236" name="Line 287"/>
          <p:cNvSpPr>
            <a:spLocks noChangeShapeType="1"/>
          </p:cNvSpPr>
          <p:nvPr>
            <p:custDataLst>
              <p:tags r:id="rId18"/>
            </p:custDataLst>
          </p:nvPr>
        </p:nvSpPr>
        <p:spPr bwMode="auto">
          <a:xfrm>
            <a:off x="121489" y="1772001"/>
            <a:ext cx="8769816" cy="0"/>
          </a:xfrm>
          <a:prstGeom prst="line">
            <a:avLst/>
          </a:prstGeom>
          <a:noFill/>
          <a:ln w="9525">
            <a:solidFill>
              <a:srgbClr val="80808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9237" name="Line 288"/>
          <p:cNvSpPr>
            <a:spLocks noChangeShapeType="1"/>
          </p:cNvSpPr>
          <p:nvPr>
            <p:custDataLst>
              <p:tags r:id="rId19"/>
            </p:custDataLst>
          </p:nvPr>
        </p:nvSpPr>
        <p:spPr bwMode="auto">
          <a:xfrm>
            <a:off x="121489" y="2431238"/>
            <a:ext cx="8769816" cy="0"/>
          </a:xfrm>
          <a:prstGeom prst="line">
            <a:avLst/>
          </a:prstGeom>
          <a:noFill/>
          <a:ln w="9525">
            <a:solidFill>
              <a:srgbClr val="80808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9238" name="Line 289"/>
          <p:cNvSpPr>
            <a:spLocks noChangeShapeType="1"/>
          </p:cNvSpPr>
          <p:nvPr>
            <p:custDataLst>
              <p:tags r:id="rId20"/>
            </p:custDataLst>
          </p:nvPr>
        </p:nvSpPr>
        <p:spPr bwMode="auto">
          <a:xfrm>
            <a:off x="121489" y="3011106"/>
            <a:ext cx="8769816" cy="0"/>
          </a:xfrm>
          <a:prstGeom prst="line">
            <a:avLst/>
          </a:prstGeom>
          <a:noFill/>
          <a:ln w="9525">
            <a:solidFill>
              <a:srgbClr val="80808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9239" name="Line 290"/>
          <p:cNvSpPr>
            <a:spLocks noChangeShapeType="1"/>
          </p:cNvSpPr>
          <p:nvPr>
            <p:custDataLst>
              <p:tags r:id="rId21"/>
            </p:custDataLst>
          </p:nvPr>
        </p:nvSpPr>
        <p:spPr bwMode="auto">
          <a:xfrm>
            <a:off x="121489" y="3500269"/>
            <a:ext cx="8769816" cy="0"/>
          </a:xfrm>
          <a:prstGeom prst="line">
            <a:avLst/>
          </a:prstGeom>
          <a:noFill/>
          <a:ln w="9525">
            <a:solidFill>
              <a:srgbClr val="80808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9240" name="Rectangle 253"/>
          <p:cNvSpPr>
            <a:spLocks noChangeArrowheads="1"/>
          </p:cNvSpPr>
          <p:nvPr>
            <p:custDataLst>
              <p:tags r:id="rId22"/>
            </p:custDataLst>
          </p:nvPr>
        </p:nvSpPr>
        <p:spPr bwMode="auto">
          <a:xfrm>
            <a:off x="4041503" y="954030"/>
            <a:ext cx="1294252"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349861" indent="-349861" defTabSz="913526" eaLnBrk="0" hangingPunct="0">
              <a:buClr>
                <a:schemeClr val="tx2"/>
              </a:buClr>
            </a:pPr>
            <a:r>
              <a:rPr lang="en-US" sz="1100" b="1">
                <a:solidFill>
                  <a:schemeClr val="tx2"/>
                </a:solidFill>
              </a:rPr>
              <a:t>Target</a:t>
            </a:r>
          </a:p>
        </p:txBody>
      </p:sp>
      <p:sp>
        <p:nvSpPr>
          <p:cNvPr id="9241" name="Rectangle 260"/>
          <p:cNvSpPr>
            <a:spLocks noChangeArrowheads="1"/>
          </p:cNvSpPr>
          <p:nvPr>
            <p:custDataLst>
              <p:tags r:id="rId23"/>
            </p:custDataLst>
          </p:nvPr>
        </p:nvSpPr>
        <p:spPr bwMode="auto">
          <a:xfrm>
            <a:off x="4041503" y="1452912"/>
            <a:ext cx="1294252"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__ aMW</a:t>
            </a:r>
          </a:p>
        </p:txBody>
      </p:sp>
      <p:sp>
        <p:nvSpPr>
          <p:cNvPr id="9242" name="Rectangle 263"/>
          <p:cNvSpPr>
            <a:spLocks noChangeArrowheads="1"/>
          </p:cNvSpPr>
          <p:nvPr>
            <p:custDataLst>
              <p:tags r:id="rId24"/>
            </p:custDataLst>
          </p:nvPr>
        </p:nvSpPr>
        <p:spPr bwMode="auto">
          <a:xfrm>
            <a:off x="4041503" y="1972850"/>
            <a:ext cx="1294252" cy="1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__  aMW</a:t>
            </a:r>
          </a:p>
        </p:txBody>
      </p:sp>
      <p:sp>
        <p:nvSpPr>
          <p:cNvPr id="9243" name="Rectangle 266"/>
          <p:cNvSpPr>
            <a:spLocks noChangeArrowheads="1"/>
          </p:cNvSpPr>
          <p:nvPr>
            <p:custDataLst>
              <p:tags r:id="rId25"/>
            </p:custDataLst>
          </p:nvPr>
        </p:nvSpPr>
        <p:spPr bwMode="auto">
          <a:xfrm>
            <a:off x="4041503" y="2585114"/>
            <a:ext cx="1294252" cy="1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___ aMW</a:t>
            </a:r>
          </a:p>
        </p:txBody>
      </p:sp>
      <p:sp>
        <p:nvSpPr>
          <p:cNvPr id="9244" name="Rectangle 253"/>
          <p:cNvSpPr>
            <a:spLocks noChangeArrowheads="1"/>
          </p:cNvSpPr>
          <p:nvPr>
            <p:custDataLst>
              <p:tags r:id="rId26"/>
            </p:custDataLst>
          </p:nvPr>
        </p:nvSpPr>
        <p:spPr bwMode="auto">
          <a:xfrm>
            <a:off x="7645647" y="782338"/>
            <a:ext cx="1295872" cy="34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349861" indent="-349861" defTabSz="913526" eaLnBrk="0" hangingPunct="0">
              <a:buClr>
                <a:schemeClr val="tx2"/>
              </a:buClr>
            </a:pPr>
            <a:endParaRPr lang="en-US" sz="1100" b="1">
              <a:solidFill>
                <a:schemeClr val="tx2"/>
              </a:solidFill>
            </a:endParaRPr>
          </a:p>
          <a:p>
            <a:pPr marL="349861" indent="-349861" defTabSz="913526" eaLnBrk="0" hangingPunct="0">
              <a:buClr>
                <a:schemeClr val="tx2"/>
              </a:buClr>
            </a:pPr>
            <a:r>
              <a:rPr lang="en-US" sz="1100" b="1">
                <a:solidFill>
                  <a:schemeClr val="tx2"/>
                </a:solidFill>
              </a:rPr>
              <a:t>Value Proposition</a:t>
            </a:r>
          </a:p>
        </p:txBody>
      </p:sp>
      <p:sp>
        <p:nvSpPr>
          <p:cNvPr id="9245" name="Rectangle 260"/>
          <p:cNvSpPr>
            <a:spLocks noChangeArrowheads="1"/>
          </p:cNvSpPr>
          <p:nvPr>
            <p:custDataLst>
              <p:tags r:id="rId27"/>
            </p:custDataLst>
          </p:nvPr>
        </p:nvSpPr>
        <p:spPr bwMode="auto">
          <a:xfrm>
            <a:off x="7645647" y="1759043"/>
            <a:ext cx="1130649" cy="6867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58310" defTabSz="913526" eaLnBrk="0" hangingPunct="0">
              <a:buClr>
                <a:schemeClr val="tx2"/>
              </a:buClr>
            </a:pPr>
            <a:r>
              <a:rPr lang="en-US" sz="1100"/>
              <a:t>Partial Representation: Increase Market Adoption</a:t>
            </a:r>
          </a:p>
        </p:txBody>
      </p:sp>
      <p:sp>
        <p:nvSpPr>
          <p:cNvPr id="9246" name="Rectangle 265"/>
          <p:cNvSpPr>
            <a:spLocks noChangeArrowheads="1"/>
          </p:cNvSpPr>
          <p:nvPr>
            <p:custDataLst>
              <p:tags r:id="rId28"/>
            </p:custDataLst>
          </p:nvPr>
        </p:nvSpPr>
        <p:spPr bwMode="auto">
          <a:xfrm>
            <a:off x="121488" y="3114771"/>
            <a:ext cx="4047981" cy="34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2a,b,c.  Net Market Effects—like above, but only current business plan initiatives</a:t>
            </a:r>
          </a:p>
        </p:txBody>
      </p:sp>
      <p:sp>
        <p:nvSpPr>
          <p:cNvPr id="9247" name="Rectangle 253"/>
          <p:cNvSpPr>
            <a:spLocks noChangeArrowheads="1"/>
          </p:cNvSpPr>
          <p:nvPr>
            <p:custDataLst>
              <p:tags r:id="rId29"/>
            </p:custDataLst>
          </p:nvPr>
        </p:nvSpPr>
        <p:spPr bwMode="auto">
          <a:xfrm>
            <a:off x="2433001" y="612264"/>
            <a:ext cx="1295872" cy="51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349861" indent="-349861" defTabSz="913526" eaLnBrk="0" hangingPunct="0">
              <a:buClr>
                <a:schemeClr val="tx2"/>
              </a:buClr>
            </a:pPr>
            <a:endParaRPr lang="en-US" sz="1100" b="1">
              <a:solidFill>
                <a:schemeClr val="tx2"/>
              </a:solidFill>
            </a:endParaRPr>
          </a:p>
          <a:p>
            <a:pPr marL="349861" indent="-349861" defTabSz="913526" eaLnBrk="0" hangingPunct="0">
              <a:buClr>
                <a:schemeClr val="tx2"/>
              </a:buClr>
            </a:pPr>
            <a:r>
              <a:rPr lang="en-US" sz="1100" b="1">
                <a:solidFill>
                  <a:schemeClr val="tx2"/>
                </a:solidFill>
              </a:rPr>
              <a:t>Performance/</a:t>
            </a:r>
          </a:p>
          <a:p>
            <a:pPr marL="349861" indent="-349861" defTabSz="913526" eaLnBrk="0" hangingPunct="0">
              <a:buClr>
                <a:schemeClr val="tx2"/>
              </a:buClr>
            </a:pPr>
            <a:r>
              <a:rPr lang="en-US" sz="1100" b="1">
                <a:solidFill>
                  <a:schemeClr val="tx2"/>
                </a:solidFill>
              </a:rPr>
              <a:t>Forecast</a:t>
            </a:r>
          </a:p>
        </p:txBody>
      </p:sp>
      <p:sp>
        <p:nvSpPr>
          <p:cNvPr id="9248" name="Rectangle 265"/>
          <p:cNvSpPr>
            <a:spLocks noChangeArrowheads="1"/>
          </p:cNvSpPr>
          <p:nvPr>
            <p:custDataLst>
              <p:tags r:id="rId30"/>
            </p:custDataLst>
          </p:nvPr>
        </p:nvSpPr>
        <p:spPr bwMode="auto">
          <a:xfrm>
            <a:off x="123108" y="3600694"/>
            <a:ext cx="2309893" cy="171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3a. Economic Benefit - Jobs</a:t>
            </a:r>
          </a:p>
        </p:txBody>
      </p:sp>
      <p:sp>
        <p:nvSpPr>
          <p:cNvPr id="9249" name="Rectangle 266"/>
          <p:cNvSpPr>
            <a:spLocks noChangeArrowheads="1"/>
          </p:cNvSpPr>
          <p:nvPr>
            <p:custDataLst>
              <p:tags r:id="rId31"/>
            </p:custDataLst>
          </p:nvPr>
        </p:nvSpPr>
        <p:spPr bwMode="auto">
          <a:xfrm>
            <a:off x="2591745" y="3600694"/>
            <a:ext cx="1295872"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X jobs</a:t>
            </a:r>
          </a:p>
        </p:txBody>
      </p:sp>
      <p:sp>
        <p:nvSpPr>
          <p:cNvPr id="9250" name="Rectangle 267"/>
          <p:cNvSpPr>
            <a:spLocks noChangeArrowheads="1"/>
          </p:cNvSpPr>
          <p:nvPr>
            <p:custDataLst>
              <p:tags r:id="rId32"/>
            </p:custDataLst>
          </p:nvPr>
        </p:nvSpPr>
        <p:spPr bwMode="auto">
          <a:xfrm>
            <a:off x="4948614" y="3600694"/>
            <a:ext cx="2458918" cy="515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pPr>
            <a:r>
              <a:rPr lang="en-US" sz="1100"/>
              <a:t>Regional job creation.  Historic or forward-looking?  Direct, Indirect, and Induced considered?</a:t>
            </a:r>
          </a:p>
        </p:txBody>
      </p:sp>
      <p:sp>
        <p:nvSpPr>
          <p:cNvPr id="9251" name="Rectangle 266"/>
          <p:cNvSpPr>
            <a:spLocks noChangeArrowheads="1"/>
          </p:cNvSpPr>
          <p:nvPr>
            <p:custDataLst>
              <p:tags r:id="rId33"/>
            </p:custDataLst>
          </p:nvPr>
        </p:nvSpPr>
        <p:spPr bwMode="auto">
          <a:xfrm>
            <a:off x="4043122" y="3600694"/>
            <a:ext cx="1294253" cy="17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NA</a:t>
            </a:r>
          </a:p>
        </p:txBody>
      </p:sp>
      <p:sp>
        <p:nvSpPr>
          <p:cNvPr id="9252" name="Rectangle 260"/>
          <p:cNvSpPr>
            <a:spLocks noChangeArrowheads="1"/>
          </p:cNvSpPr>
          <p:nvPr>
            <p:custDataLst>
              <p:tags r:id="rId34"/>
            </p:custDataLst>
          </p:nvPr>
        </p:nvSpPr>
        <p:spPr bwMode="auto">
          <a:xfrm>
            <a:off x="7647268" y="3600693"/>
            <a:ext cx="1129028" cy="34338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3526" eaLnBrk="0" hangingPunct="0">
              <a:buClr>
                <a:schemeClr val="tx2"/>
              </a:buClr>
            </a:pPr>
            <a:r>
              <a:rPr lang="en-US" sz="1100"/>
              <a:t>Regional Advantage</a:t>
            </a:r>
          </a:p>
        </p:txBody>
      </p:sp>
      <p:grpSp>
        <p:nvGrpSpPr>
          <p:cNvPr id="9253" name="Group 77"/>
          <p:cNvGrpSpPr>
            <a:grpSpLocks/>
          </p:cNvGrpSpPr>
          <p:nvPr/>
        </p:nvGrpSpPr>
        <p:grpSpPr bwMode="auto">
          <a:xfrm>
            <a:off x="123108" y="4259930"/>
            <a:ext cx="8653188" cy="515079"/>
            <a:chOff x="76" y="2635"/>
            <a:chExt cx="5342" cy="318"/>
          </a:xfrm>
        </p:grpSpPr>
        <p:sp>
          <p:nvSpPr>
            <p:cNvPr id="9276" name="Rectangle 265"/>
            <p:cNvSpPr>
              <a:spLocks noChangeArrowheads="1"/>
            </p:cNvSpPr>
            <p:nvPr>
              <p:custDataLst>
                <p:tags r:id="rId55"/>
              </p:custDataLst>
            </p:nvPr>
          </p:nvSpPr>
          <p:spPr bwMode="auto">
            <a:xfrm>
              <a:off x="76" y="2635"/>
              <a:ext cx="1426" cy="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3b. Economic Benefit – NW GDP</a:t>
              </a:r>
            </a:p>
          </p:txBody>
        </p:sp>
        <p:sp>
          <p:nvSpPr>
            <p:cNvPr id="9277" name="Rectangle 266"/>
            <p:cNvSpPr>
              <a:spLocks noChangeArrowheads="1"/>
            </p:cNvSpPr>
            <p:nvPr>
              <p:custDataLst>
                <p:tags r:id="rId56"/>
              </p:custDataLst>
            </p:nvPr>
          </p:nvSpPr>
          <p:spPr bwMode="auto">
            <a:xfrm>
              <a:off x="1600" y="2635"/>
              <a:ext cx="800"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$X million</a:t>
              </a:r>
            </a:p>
          </p:txBody>
        </p:sp>
        <p:sp>
          <p:nvSpPr>
            <p:cNvPr id="9278" name="Rectangle 267"/>
            <p:cNvSpPr>
              <a:spLocks noChangeArrowheads="1"/>
            </p:cNvSpPr>
            <p:nvPr>
              <p:custDataLst>
                <p:tags r:id="rId57"/>
              </p:custDataLst>
            </p:nvPr>
          </p:nvSpPr>
          <p:spPr bwMode="auto">
            <a:xfrm>
              <a:off x="3055" y="2635"/>
              <a:ext cx="1518"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pPr>
              <a:r>
                <a:rPr lang="en-US" sz="1100"/>
                <a:t>Historic or forward-looking?  Benefit calculation aligned with energy savings assumptions</a:t>
              </a:r>
            </a:p>
          </p:txBody>
        </p:sp>
        <p:sp>
          <p:nvSpPr>
            <p:cNvPr id="9279" name="Rectangle 266"/>
            <p:cNvSpPr>
              <a:spLocks noChangeArrowheads="1"/>
            </p:cNvSpPr>
            <p:nvPr>
              <p:custDataLst>
                <p:tags r:id="rId58"/>
              </p:custDataLst>
            </p:nvPr>
          </p:nvSpPr>
          <p:spPr bwMode="auto">
            <a:xfrm>
              <a:off x="2496" y="2635"/>
              <a:ext cx="799"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NA</a:t>
              </a:r>
            </a:p>
          </p:txBody>
        </p:sp>
        <p:sp>
          <p:nvSpPr>
            <p:cNvPr id="9280" name="Rectangle 260"/>
            <p:cNvSpPr>
              <a:spLocks noChangeArrowheads="1"/>
            </p:cNvSpPr>
            <p:nvPr>
              <p:custDataLst>
                <p:tags r:id="rId59"/>
              </p:custDataLst>
            </p:nvPr>
          </p:nvSpPr>
          <p:spPr bwMode="auto">
            <a:xfrm>
              <a:off x="4721" y="2635"/>
              <a:ext cx="697"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3526" eaLnBrk="0" hangingPunct="0">
                <a:buClr>
                  <a:schemeClr val="tx2"/>
                </a:buClr>
              </a:pPr>
              <a:r>
                <a:rPr lang="en-US" sz="1100"/>
                <a:t>Regional Advantage</a:t>
              </a:r>
            </a:p>
          </p:txBody>
        </p:sp>
      </p:grpSp>
      <p:sp>
        <p:nvSpPr>
          <p:cNvPr id="9254" name="Line 290"/>
          <p:cNvSpPr>
            <a:spLocks noChangeShapeType="1"/>
          </p:cNvSpPr>
          <p:nvPr>
            <p:custDataLst>
              <p:tags r:id="rId35"/>
            </p:custDataLst>
          </p:nvPr>
        </p:nvSpPr>
        <p:spPr bwMode="auto">
          <a:xfrm>
            <a:off x="121489" y="4180562"/>
            <a:ext cx="8769816" cy="0"/>
          </a:xfrm>
          <a:prstGeom prst="line">
            <a:avLst/>
          </a:prstGeom>
          <a:noFill/>
          <a:ln w="9525">
            <a:solidFill>
              <a:srgbClr val="80808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grpSp>
        <p:nvGrpSpPr>
          <p:cNvPr id="9255" name="Group 81"/>
          <p:cNvGrpSpPr>
            <a:grpSpLocks/>
          </p:cNvGrpSpPr>
          <p:nvPr/>
        </p:nvGrpSpPr>
        <p:grpSpPr bwMode="auto">
          <a:xfrm>
            <a:off x="121489" y="4896490"/>
            <a:ext cx="8653188" cy="515079"/>
            <a:chOff x="76" y="2635"/>
            <a:chExt cx="5342" cy="318"/>
          </a:xfrm>
        </p:grpSpPr>
        <p:sp>
          <p:nvSpPr>
            <p:cNvPr id="9271" name="Rectangle 265"/>
            <p:cNvSpPr>
              <a:spLocks noChangeArrowheads="1"/>
            </p:cNvSpPr>
            <p:nvPr>
              <p:custDataLst>
                <p:tags r:id="rId50"/>
              </p:custDataLst>
            </p:nvPr>
          </p:nvSpPr>
          <p:spPr bwMode="auto">
            <a:xfrm>
              <a:off x="76" y="2635"/>
              <a:ext cx="1426" cy="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4. Reduction in Energy Bills</a:t>
              </a:r>
            </a:p>
          </p:txBody>
        </p:sp>
        <p:sp>
          <p:nvSpPr>
            <p:cNvPr id="9272" name="Rectangle 266"/>
            <p:cNvSpPr>
              <a:spLocks noChangeArrowheads="1"/>
            </p:cNvSpPr>
            <p:nvPr>
              <p:custDataLst>
                <p:tags r:id="rId51"/>
              </p:custDataLst>
            </p:nvPr>
          </p:nvSpPr>
          <p:spPr bwMode="auto">
            <a:xfrm>
              <a:off x="1600" y="2635"/>
              <a:ext cx="800"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$X/bill</a:t>
              </a:r>
            </a:p>
          </p:txBody>
        </p:sp>
        <p:sp>
          <p:nvSpPr>
            <p:cNvPr id="9273" name="Rectangle 267"/>
            <p:cNvSpPr>
              <a:spLocks noChangeArrowheads="1"/>
            </p:cNvSpPr>
            <p:nvPr>
              <p:custDataLst>
                <p:tags r:id="rId52"/>
              </p:custDataLst>
            </p:nvPr>
          </p:nvSpPr>
          <p:spPr bwMode="auto">
            <a:xfrm>
              <a:off x="3055" y="2635"/>
              <a:ext cx="1518"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pPr>
              <a:r>
                <a:rPr lang="en-US" sz="1100"/>
                <a:t>Average annual energy bill reduction. Separate by customer class? </a:t>
              </a:r>
            </a:p>
          </p:txBody>
        </p:sp>
        <p:sp>
          <p:nvSpPr>
            <p:cNvPr id="9274" name="Rectangle 266"/>
            <p:cNvSpPr>
              <a:spLocks noChangeArrowheads="1"/>
            </p:cNvSpPr>
            <p:nvPr>
              <p:custDataLst>
                <p:tags r:id="rId53"/>
              </p:custDataLst>
            </p:nvPr>
          </p:nvSpPr>
          <p:spPr bwMode="auto">
            <a:xfrm>
              <a:off x="2496" y="2635"/>
              <a:ext cx="799"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NA</a:t>
              </a:r>
            </a:p>
          </p:txBody>
        </p:sp>
        <p:sp>
          <p:nvSpPr>
            <p:cNvPr id="9275" name="Rectangle 260"/>
            <p:cNvSpPr>
              <a:spLocks noChangeArrowheads="1"/>
            </p:cNvSpPr>
            <p:nvPr>
              <p:custDataLst>
                <p:tags r:id="rId54"/>
              </p:custDataLst>
            </p:nvPr>
          </p:nvSpPr>
          <p:spPr bwMode="auto">
            <a:xfrm>
              <a:off x="4721" y="2635"/>
              <a:ext cx="697"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3526" eaLnBrk="0" hangingPunct="0">
                <a:buClr>
                  <a:schemeClr val="tx2"/>
                </a:buClr>
              </a:pPr>
              <a:r>
                <a:rPr lang="en-US" sz="1100"/>
                <a:t>Regional Advantage</a:t>
              </a:r>
            </a:p>
          </p:txBody>
        </p:sp>
      </p:grpSp>
      <p:sp>
        <p:nvSpPr>
          <p:cNvPr id="9256" name="Line 290"/>
          <p:cNvSpPr>
            <a:spLocks noChangeShapeType="1"/>
          </p:cNvSpPr>
          <p:nvPr>
            <p:custDataLst>
              <p:tags r:id="rId36"/>
            </p:custDataLst>
          </p:nvPr>
        </p:nvSpPr>
        <p:spPr bwMode="auto">
          <a:xfrm>
            <a:off x="119869" y="4851137"/>
            <a:ext cx="8769816" cy="0"/>
          </a:xfrm>
          <a:prstGeom prst="line">
            <a:avLst/>
          </a:prstGeom>
          <a:noFill/>
          <a:ln w="9525">
            <a:solidFill>
              <a:srgbClr val="80808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grpSp>
        <p:nvGrpSpPr>
          <p:cNvPr id="9257" name="Group 88"/>
          <p:cNvGrpSpPr>
            <a:grpSpLocks/>
          </p:cNvGrpSpPr>
          <p:nvPr/>
        </p:nvGrpSpPr>
        <p:grpSpPr bwMode="auto">
          <a:xfrm>
            <a:off x="123108" y="5523330"/>
            <a:ext cx="8653188" cy="343386"/>
            <a:chOff x="76" y="2635"/>
            <a:chExt cx="5342" cy="212"/>
          </a:xfrm>
        </p:grpSpPr>
        <p:sp>
          <p:nvSpPr>
            <p:cNvPr id="9266" name="Rectangle 265"/>
            <p:cNvSpPr>
              <a:spLocks noChangeArrowheads="1"/>
            </p:cNvSpPr>
            <p:nvPr>
              <p:custDataLst>
                <p:tags r:id="rId45"/>
              </p:custDataLst>
            </p:nvPr>
          </p:nvSpPr>
          <p:spPr bwMode="auto">
            <a:xfrm>
              <a:off x="76" y="2635"/>
              <a:ext cx="1426" cy="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5. Capacity Savings</a:t>
              </a:r>
            </a:p>
          </p:txBody>
        </p:sp>
        <p:sp>
          <p:nvSpPr>
            <p:cNvPr id="9267" name="Rectangle 266"/>
            <p:cNvSpPr>
              <a:spLocks noChangeArrowheads="1"/>
            </p:cNvSpPr>
            <p:nvPr>
              <p:custDataLst>
                <p:tags r:id="rId46"/>
              </p:custDataLst>
            </p:nvPr>
          </p:nvSpPr>
          <p:spPr bwMode="auto">
            <a:xfrm>
              <a:off x="1600" y="2635"/>
              <a:ext cx="800"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X MW</a:t>
              </a:r>
            </a:p>
          </p:txBody>
        </p:sp>
        <p:sp>
          <p:nvSpPr>
            <p:cNvPr id="9268" name="Rectangle 267"/>
            <p:cNvSpPr>
              <a:spLocks noChangeArrowheads="1"/>
            </p:cNvSpPr>
            <p:nvPr>
              <p:custDataLst>
                <p:tags r:id="rId47"/>
              </p:custDataLst>
            </p:nvPr>
          </p:nvSpPr>
          <p:spPr bwMode="auto">
            <a:xfrm>
              <a:off x="3055" y="2635"/>
              <a:ext cx="151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pPr>
              <a:r>
                <a:rPr lang="en-US" sz="1100"/>
                <a:t>Projected 10-year impact of current initiatives on capacity requirements</a:t>
              </a:r>
            </a:p>
          </p:txBody>
        </p:sp>
        <p:sp>
          <p:nvSpPr>
            <p:cNvPr id="9269" name="Rectangle 266"/>
            <p:cNvSpPr>
              <a:spLocks noChangeArrowheads="1"/>
            </p:cNvSpPr>
            <p:nvPr>
              <p:custDataLst>
                <p:tags r:id="rId48"/>
              </p:custDataLst>
            </p:nvPr>
          </p:nvSpPr>
          <p:spPr bwMode="auto">
            <a:xfrm>
              <a:off x="2496" y="2635"/>
              <a:ext cx="799"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NA</a:t>
              </a:r>
            </a:p>
          </p:txBody>
        </p:sp>
        <p:sp>
          <p:nvSpPr>
            <p:cNvPr id="9270" name="Rectangle 260"/>
            <p:cNvSpPr>
              <a:spLocks noChangeArrowheads="1"/>
            </p:cNvSpPr>
            <p:nvPr>
              <p:custDataLst>
                <p:tags r:id="rId49"/>
              </p:custDataLst>
            </p:nvPr>
          </p:nvSpPr>
          <p:spPr bwMode="auto">
            <a:xfrm>
              <a:off x="4721" y="2635"/>
              <a:ext cx="697"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3526" eaLnBrk="0" hangingPunct="0">
                <a:buClr>
                  <a:schemeClr val="tx2"/>
                </a:buClr>
              </a:pPr>
              <a:r>
                <a:rPr lang="en-US" sz="1100"/>
                <a:t>Regional Advantage</a:t>
              </a:r>
            </a:p>
          </p:txBody>
        </p:sp>
      </p:grpSp>
      <p:sp>
        <p:nvSpPr>
          <p:cNvPr id="9258" name="Line 290"/>
          <p:cNvSpPr>
            <a:spLocks noChangeShapeType="1"/>
          </p:cNvSpPr>
          <p:nvPr>
            <p:custDataLst>
              <p:tags r:id="rId37"/>
            </p:custDataLst>
          </p:nvPr>
        </p:nvSpPr>
        <p:spPr bwMode="auto">
          <a:xfrm>
            <a:off x="121489" y="5421287"/>
            <a:ext cx="8769816" cy="0"/>
          </a:xfrm>
          <a:prstGeom prst="line">
            <a:avLst/>
          </a:prstGeom>
          <a:noFill/>
          <a:ln w="9525">
            <a:solidFill>
              <a:srgbClr val="80808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grpSp>
        <p:nvGrpSpPr>
          <p:cNvPr id="9259" name="Group 95"/>
          <p:cNvGrpSpPr>
            <a:grpSpLocks/>
          </p:cNvGrpSpPr>
          <p:nvPr/>
        </p:nvGrpSpPr>
        <p:grpSpPr bwMode="auto">
          <a:xfrm>
            <a:off x="119869" y="6022212"/>
            <a:ext cx="8653188" cy="343386"/>
            <a:chOff x="76" y="2635"/>
            <a:chExt cx="5342" cy="212"/>
          </a:xfrm>
        </p:grpSpPr>
        <p:sp>
          <p:nvSpPr>
            <p:cNvPr id="9261" name="Rectangle 265"/>
            <p:cNvSpPr>
              <a:spLocks noChangeArrowheads="1"/>
            </p:cNvSpPr>
            <p:nvPr>
              <p:custDataLst>
                <p:tags r:id="rId40"/>
              </p:custDataLst>
            </p:nvPr>
          </p:nvSpPr>
          <p:spPr bwMode="auto">
            <a:xfrm>
              <a:off x="76" y="2635"/>
              <a:ext cx="1426" cy="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4860" defTabSz="913526" eaLnBrk="0" hangingPunct="0">
                <a:buClr>
                  <a:schemeClr val="tx2"/>
                </a:buClr>
              </a:pPr>
              <a:r>
                <a:rPr lang="en-US" sz="1100"/>
                <a:t>6. CO2 Savings</a:t>
              </a:r>
            </a:p>
          </p:txBody>
        </p:sp>
        <p:sp>
          <p:nvSpPr>
            <p:cNvPr id="9262" name="Rectangle 266"/>
            <p:cNvSpPr>
              <a:spLocks noChangeArrowheads="1"/>
            </p:cNvSpPr>
            <p:nvPr>
              <p:custDataLst>
                <p:tags r:id="rId41"/>
              </p:custDataLst>
            </p:nvPr>
          </p:nvSpPr>
          <p:spPr bwMode="auto">
            <a:xfrm>
              <a:off x="1600" y="2635"/>
              <a:ext cx="800"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X Mtons</a:t>
              </a:r>
            </a:p>
          </p:txBody>
        </p:sp>
        <p:sp>
          <p:nvSpPr>
            <p:cNvPr id="9263" name="Rectangle 267"/>
            <p:cNvSpPr>
              <a:spLocks noChangeArrowheads="1"/>
            </p:cNvSpPr>
            <p:nvPr>
              <p:custDataLst>
                <p:tags r:id="rId42"/>
              </p:custDataLst>
            </p:nvPr>
          </p:nvSpPr>
          <p:spPr bwMode="auto">
            <a:xfrm>
              <a:off x="3055" y="2635"/>
              <a:ext cx="151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197607" lvl="1" indent="-195987" defTabSz="913526" eaLnBrk="0" hangingPunct="0">
                <a:buClr>
                  <a:schemeClr val="tx2"/>
                </a:buClr>
                <a:buSzPct val="125000"/>
                <a:buFont typeface="Arial" charset="0"/>
                <a:buChar char="▪"/>
              </a:pPr>
              <a:r>
                <a:rPr lang="en-US" sz="1100"/>
                <a:t>Projected 10-year impact of current initiatives on  CO2 emissions</a:t>
              </a:r>
            </a:p>
          </p:txBody>
        </p:sp>
        <p:sp>
          <p:nvSpPr>
            <p:cNvPr id="9264" name="Rectangle 266"/>
            <p:cNvSpPr>
              <a:spLocks noChangeArrowheads="1"/>
            </p:cNvSpPr>
            <p:nvPr>
              <p:custDataLst>
                <p:tags r:id="rId43"/>
              </p:custDataLst>
            </p:nvPr>
          </p:nvSpPr>
          <p:spPr bwMode="auto">
            <a:xfrm>
              <a:off x="2496" y="2635"/>
              <a:ext cx="799" cy="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100"/>
                <a:t>NA</a:t>
              </a:r>
            </a:p>
          </p:txBody>
        </p:sp>
        <p:sp>
          <p:nvSpPr>
            <p:cNvPr id="9265" name="Rectangle 260"/>
            <p:cNvSpPr>
              <a:spLocks noChangeArrowheads="1"/>
            </p:cNvSpPr>
            <p:nvPr>
              <p:custDataLst>
                <p:tags r:id="rId44"/>
              </p:custDataLst>
            </p:nvPr>
          </p:nvSpPr>
          <p:spPr bwMode="auto">
            <a:xfrm>
              <a:off x="4721" y="2635"/>
              <a:ext cx="697"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13526" eaLnBrk="0" hangingPunct="0">
                <a:buClr>
                  <a:schemeClr val="tx2"/>
                </a:buClr>
              </a:pPr>
              <a:r>
                <a:rPr lang="en-US" sz="1100"/>
                <a:t>Regional Advantage</a:t>
              </a:r>
            </a:p>
          </p:txBody>
        </p:sp>
      </p:grpSp>
      <p:sp>
        <p:nvSpPr>
          <p:cNvPr id="9260" name="Line 290"/>
          <p:cNvSpPr>
            <a:spLocks noChangeShapeType="1"/>
          </p:cNvSpPr>
          <p:nvPr>
            <p:custDataLst>
              <p:tags r:id="rId38"/>
            </p:custDataLst>
          </p:nvPr>
        </p:nvSpPr>
        <p:spPr bwMode="auto">
          <a:xfrm>
            <a:off x="118250" y="5920168"/>
            <a:ext cx="8769816" cy="0"/>
          </a:xfrm>
          <a:prstGeom prst="line">
            <a:avLst/>
          </a:prstGeom>
          <a:noFill/>
          <a:ln w="9525">
            <a:solidFill>
              <a:srgbClr val="80808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65" name="Rectangle 286"/>
          <p:cNvSpPr>
            <a:spLocks noChangeArrowheads="1"/>
          </p:cNvSpPr>
          <p:nvPr>
            <p:custDataLst>
              <p:tags r:id="rId39"/>
            </p:custDataLst>
          </p:nvPr>
        </p:nvSpPr>
        <p:spPr bwMode="auto">
          <a:xfrm>
            <a:off x="780089" y="6290378"/>
            <a:ext cx="2067282" cy="33603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989" tIns="0" rIns="0" bIns="27989">
            <a:spAutoFit/>
          </a:bodyPr>
          <a:lstStyle/>
          <a:p>
            <a:pPr marL="349861" indent="-349861" algn="ctr" defTabSz="913526" eaLnBrk="0" hangingPunct="0">
              <a:buClr>
                <a:schemeClr val="tx2"/>
              </a:buClr>
            </a:pPr>
            <a:r>
              <a:rPr lang="en-US" sz="1000" b="1" dirty="0">
                <a:solidFill>
                  <a:srgbClr val="FF0000"/>
                </a:solidFill>
              </a:rPr>
              <a:t>NOTE:  NUMBERS ARE FOR</a:t>
            </a:r>
            <a:r>
              <a:rPr lang="en-US" sz="1000" b="1" dirty="0" smtClean="0">
                <a:solidFill>
                  <a:srgbClr val="FF0000"/>
                </a:solidFill>
              </a:rPr>
              <a:t> </a:t>
            </a:r>
          </a:p>
          <a:p>
            <a:pPr marL="349861" indent="-349861" algn="ctr" defTabSz="913526" eaLnBrk="0" hangingPunct="0">
              <a:buClr>
                <a:schemeClr val="tx2"/>
              </a:buClr>
            </a:pPr>
            <a:r>
              <a:rPr lang="en-US" sz="1000" b="1" dirty="0" smtClean="0">
                <a:solidFill>
                  <a:srgbClr val="FF0000"/>
                </a:solidFill>
              </a:rPr>
              <a:t>ILLUSTRATIVE </a:t>
            </a:r>
            <a:r>
              <a:rPr lang="en-US" sz="1000" b="1" dirty="0">
                <a:solidFill>
                  <a:srgbClr val="FF0000"/>
                </a:solidFill>
              </a:rPr>
              <a:t>PURPOSES ONLY</a:t>
            </a:r>
          </a:p>
        </p:txBody>
      </p:sp>
    </p:spTree>
    <p:extLst>
      <p:ext uri="{BB962C8B-B14F-4D97-AF65-F5344CB8AC3E}">
        <p14:creationId xmlns:p14="http://schemas.microsoft.com/office/powerpoint/2010/main" val="857204428"/>
      </p:ext>
    </p:extLst>
  </p:cSld>
  <p:clrMapOvr>
    <a:masterClrMapping/>
  </p:clrMapOvr>
  <p:transition spd="slow">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3"/>
          <p:cNvSpPr>
            <a:spLocks noGrp="1"/>
          </p:cNvSpPr>
          <p:nvPr>
            <p:ph type="body" sz="quarter" idx="10"/>
          </p:nvPr>
        </p:nvSpPr>
        <p:spPr>
          <a:xfrm>
            <a:off x="381000" y="2387600"/>
            <a:ext cx="8366125" cy="1336675"/>
          </a:xfrm>
        </p:spPr>
        <p:txBody>
          <a:bodyPr/>
          <a:lstStyle/>
          <a:p>
            <a:r>
              <a:rPr dirty="0" smtClean="0"/>
              <a:t>Thank You</a:t>
            </a:r>
          </a:p>
          <a:p>
            <a:r>
              <a:rPr sz="2300" dirty="0" smtClean="0">
                <a:solidFill>
                  <a:srgbClr val="FFFFFF"/>
                </a:solidFill>
              </a:rPr>
              <a:t>Questions?</a:t>
            </a:r>
            <a:endParaRPr lang="en-US" sz="2300" dirty="0">
              <a:solidFill>
                <a:srgbClr val="FFFFFF"/>
              </a:solidFill>
            </a:endParaRPr>
          </a:p>
        </p:txBody>
      </p:sp>
    </p:spTree>
    <p:extLst>
      <p:ext uri="{BB962C8B-B14F-4D97-AF65-F5344CB8AC3E}">
        <p14:creationId xmlns:p14="http://schemas.microsoft.com/office/powerpoint/2010/main" val="3302380087"/>
      </p:ext>
    </p:extLst>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smtClean="0"/>
              <a:t>AFTERNOON SESSION</a:t>
            </a:r>
            <a:endParaRPr lang="en-US" sz="1800" dirty="0"/>
          </a:p>
        </p:txBody>
      </p:sp>
      <p:sp>
        <p:nvSpPr>
          <p:cNvPr id="3" name="Text Placeholder 2"/>
          <p:cNvSpPr>
            <a:spLocks noGrp="1"/>
          </p:cNvSpPr>
          <p:nvPr>
            <p:ph type="body" sz="quarter" idx="10"/>
          </p:nvPr>
        </p:nvSpPr>
        <p:spPr/>
        <p:txBody>
          <a:bodyPr/>
          <a:lstStyle/>
          <a:p>
            <a:r>
              <a:rPr dirty="0" smtClean="0"/>
              <a:t>Examples/Back up</a:t>
            </a:r>
            <a:endParaRPr lang="en-US" dirty="0"/>
          </a:p>
        </p:txBody>
      </p:sp>
    </p:spTree>
    <p:extLst>
      <p:ext uri="{BB962C8B-B14F-4D97-AF65-F5344CB8AC3E}">
        <p14:creationId xmlns:p14="http://schemas.microsoft.com/office/powerpoint/2010/main" val="2710497847"/>
      </p:ext>
    </p:extLst>
  </p:cSld>
  <p:clrMapOvr>
    <a:masterClrMapping/>
  </p:clrMapOvr>
  <p:transition spd="slow">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Concept Approval </a:t>
            </a:r>
            <a:r>
              <a:rPr lang="en-US" sz="3100" dirty="0" smtClean="0"/>
              <a:t>Purpose &amp; Gate</a:t>
            </a:r>
            <a:br>
              <a:rPr lang="en-US" sz="3100" dirty="0" smtClean="0"/>
            </a:br>
            <a:r>
              <a:rPr lang="en-US" sz="2200" dirty="0" smtClean="0"/>
              <a:t>Commercial Lighting Solutions </a:t>
            </a:r>
            <a:endParaRPr lang="en-US" sz="2200" dirty="0"/>
          </a:p>
        </p:txBody>
      </p:sp>
      <p:sp>
        <p:nvSpPr>
          <p:cNvPr id="3" name="Text Placeholder 2"/>
          <p:cNvSpPr>
            <a:spLocks noGrp="1"/>
          </p:cNvSpPr>
          <p:nvPr>
            <p:ph type="body" sz="quarter" idx="10"/>
          </p:nvPr>
        </p:nvSpPr>
        <p:spPr/>
        <p:txBody>
          <a:bodyPr>
            <a:normAutofit fontScale="85000" lnSpcReduction="10000"/>
          </a:bodyPr>
          <a:lstStyle/>
          <a:p>
            <a:pPr>
              <a:buNone/>
            </a:pPr>
            <a:r>
              <a:rPr lang="en-US" dirty="0" smtClean="0"/>
              <a:t>Concept Development Phase</a:t>
            </a:r>
          </a:p>
          <a:p>
            <a:r>
              <a:rPr lang="en-US" dirty="0"/>
              <a:t>Key purpose of the milestone</a:t>
            </a:r>
          </a:p>
          <a:p>
            <a:pPr lvl="1"/>
            <a:r>
              <a:rPr lang="en-US" i="1" dirty="0"/>
              <a:t>Study barriers, opportunities and leverage points.</a:t>
            </a:r>
            <a:endParaRPr lang="en-US" dirty="0"/>
          </a:p>
          <a:p>
            <a:pPr lvl="1"/>
            <a:r>
              <a:rPr lang="en-US" i="1" dirty="0"/>
              <a:t>Create alignment around the Theory of Market Transformation.</a:t>
            </a:r>
            <a:endParaRPr lang="en-US" dirty="0"/>
          </a:p>
          <a:p>
            <a:pPr lvl="1"/>
            <a:r>
              <a:rPr lang="en-US" i="1" dirty="0"/>
              <a:t>Estimate cost effectiveness.</a:t>
            </a:r>
            <a:endParaRPr lang="en-US" dirty="0"/>
          </a:p>
          <a:p>
            <a:pPr lvl="1"/>
            <a:r>
              <a:rPr lang="en-US" i="1" dirty="0"/>
              <a:t>Identify research objectives &amp; assessment plans.</a:t>
            </a:r>
            <a:endParaRPr lang="en-US" dirty="0"/>
          </a:p>
          <a:p>
            <a:pPr>
              <a:buNone/>
            </a:pPr>
            <a:r>
              <a:rPr lang="en-US" dirty="0"/>
              <a:t>Activities that are gated until the milestone is approved</a:t>
            </a:r>
          </a:p>
          <a:p>
            <a:pPr lvl="1"/>
            <a:r>
              <a:rPr lang="en-US" i="1" dirty="0"/>
              <a:t>Approving contracts for market assessment or validation.</a:t>
            </a:r>
            <a:endParaRPr lang="en-US" dirty="0"/>
          </a:p>
        </p:txBody>
      </p:sp>
      <p:pic>
        <p:nvPicPr>
          <p:cNvPr id="5" name="Picture Placeholder 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415" r="415"/>
          <a:stretch>
            <a:fillRect/>
          </a:stretch>
        </p:blipFill>
        <p:spPr>
          <a:xfrm>
            <a:off x="435186" y="2296160"/>
            <a:ext cx="3429000" cy="2377440"/>
          </a:xfrm>
          <a:ln>
            <a:noFill/>
          </a:ln>
          <a:effectLst/>
        </p:spPr>
      </p:pic>
    </p:spTree>
    <p:extLst>
      <p:ext uri="{BB962C8B-B14F-4D97-AF65-F5344CB8AC3E}">
        <p14:creationId xmlns:p14="http://schemas.microsoft.com/office/powerpoint/2010/main" val="24443928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100" dirty="0" smtClean="0"/>
              <a:t>Regional Involvement: </a:t>
            </a:r>
            <a:r>
              <a:rPr lang="en-US" sz="2200" dirty="0" smtClean="0"/>
              <a:t>Commercial Lighting Solutions</a:t>
            </a:r>
            <a:endParaRPr lang="en-US" sz="3100" dirty="0"/>
          </a:p>
        </p:txBody>
      </p:sp>
      <p:sp>
        <p:nvSpPr>
          <p:cNvPr id="40" name="Freeform 39"/>
          <p:cNvSpPr/>
          <p:nvPr/>
        </p:nvSpPr>
        <p:spPr>
          <a:xfrm>
            <a:off x="546132" y="4114800"/>
            <a:ext cx="3334340" cy="2466316"/>
          </a:xfrm>
          <a:custGeom>
            <a:avLst/>
            <a:gdLst>
              <a:gd name="connsiteX0" fmla="*/ 0 w 2345473"/>
              <a:gd name="connsiteY0" fmla="*/ 0 h 1540988"/>
              <a:gd name="connsiteX1" fmla="*/ 2345473 w 2345473"/>
              <a:gd name="connsiteY1" fmla="*/ 0 h 1540988"/>
              <a:gd name="connsiteX2" fmla="*/ 2345473 w 2345473"/>
              <a:gd name="connsiteY2" fmla="*/ 1540988 h 1540988"/>
              <a:gd name="connsiteX3" fmla="*/ 0 w 2345473"/>
              <a:gd name="connsiteY3" fmla="*/ 1540988 h 1540988"/>
              <a:gd name="connsiteX4" fmla="*/ 0 w 2345473"/>
              <a:gd name="connsiteY4" fmla="*/ 0 h 154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45473" h="1540988">
                <a:moveTo>
                  <a:pt x="0" y="0"/>
                </a:moveTo>
                <a:lnTo>
                  <a:pt x="2345473" y="0"/>
                </a:lnTo>
                <a:lnTo>
                  <a:pt x="2345473" y="1540988"/>
                </a:lnTo>
                <a:lnTo>
                  <a:pt x="0" y="15409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t" anchorCtr="0">
            <a:spAutoFit/>
          </a:bodyPr>
          <a:lstStyle/>
          <a:p>
            <a:pPr defTabSz="711200">
              <a:lnSpc>
                <a:spcPct val="90000"/>
              </a:lnSpc>
              <a:spcBef>
                <a:spcPct val="0"/>
              </a:spcBef>
              <a:spcAft>
                <a:spcPct val="35000"/>
              </a:spcAft>
            </a:pPr>
            <a:r>
              <a:rPr lang="en-US" sz="1600" b="1" dirty="0"/>
              <a:t>Commercial Advisory Committee</a:t>
            </a:r>
          </a:p>
          <a:p>
            <a:pPr defTabSz="711200">
              <a:lnSpc>
                <a:spcPct val="90000"/>
              </a:lnSpc>
              <a:spcBef>
                <a:spcPct val="0"/>
              </a:spcBef>
              <a:spcAft>
                <a:spcPct val="35000"/>
              </a:spcAft>
            </a:pPr>
            <a:r>
              <a:rPr lang="en-US" sz="1600" dirty="0">
                <a:solidFill>
                  <a:schemeClr val="bg1"/>
                </a:solidFill>
              </a:rPr>
              <a:t>* Completed Opportunity Survey</a:t>
            </a:r>
          </a:p>
          <a:p>
            <a:pPr lvl="0" defTabSz="711200">
              <a:lnSpc>
                <a:spcPct val="90000"/>
              </a:lnSpc>
              <a:spcAft>
                <a:spcPct val="35000"/>
              </a:spcAft>
            </a:pPr>
            <a:r>
              <a:rPr lang="en-US" sz="1600" b="1" dirty="0"/>
              <a:t>Regional Portfolio Advisory Committee (RPAC)</a:t>
            </a:r>
          </a:p>
          <a:p>
            <a:pPr marL="285750" indent="-285750" defTabSz="711200">
              <a:lnSpc>
                <a:spcPct val="90000"/>
              </a:lnSpc>
              <a:spcBef>
                <a:spcPct val="0"/>
              </a:spcBef>
              <a:spcAft>
                <a:spcPct val="35000"/>
              </a:spcAft>
              <a:buFont typeface="Arial" charset="0"/>
              <a:buChar char="•"/>
            </a:pPr>
            <a:r>
              <a:rPr lang="en-US" sz="1600" dirty="0" smtClean="0">
                <a:solidFill>
                  <a:srgbClr val="0083CA"/>
                </a:solidFill>
              </a:rPr>
              <a:t>Added </a:t>
            </a:r>
            <a:r>
              <a:rPr lang="en-US" sz="1600" dirty="0">
                <a:solidFill>
                  <a:srgbClr val="0083CA"/>
                </a:solidFill>
              </a:rPr>
              <a:t>Commercial Lighting Solutions to Proposed </a:t>
            </a:r>
            <a:r>
              <a:rPr lang="en-US" sz="1600" dirty="0" smtClean="0">
                <a:solidFill>
                  <a:srgbClr val="0083CA"/>
                </a:solidFill>
              </a:rPr>
              <a:t>Portfolio</a:t>
            </a:r>
          </a:p>
          <a:p>
            <a:pPr defTabSz="711200">
              <a:lnSpc>
                <a:spcPct val="90000"/>
              </a:lnSpc>
              <a:spcBef>
                <a:spcPct val="0"/>
              </a:spcBef>
              <a:spcAft>
                <a:spcPct val="35000"/>
              </a:spcAft>
            </a:pPr>
            <a:r>
              <a:rPr lang="en-US" sz="1600" b="1" dirty="0" smtClean="0"/>
              <a:t>Lighting Utility Staff</a:t>
            </a:r>
          </a:p>
          <a:p>
            <a:pPr marL="285750" indent="-285750" defTabSz="711200">
              <a:lnSpc>
                <a:spcPct val="90000"/>
              </a:lnSpc>
              <a:spcBef>
                <a:spcPct val="0"/>
              </a:spcBef>
              <a:spcAft>
                <a:spcPct val="35000"/>
              </a:spcAft>
              <a:buFont typeface="Arial" pitchFamily="34" charset="0"/>
              <a:buChar char="•"/>
            </a:pPr>
            <a:r>
              <a:rPr lang="en-US" sz="1600" dirty="0" smtClean="0">
                <a:solidFill>
                  <a:srgbClr val="0083CA"/>
                </a:solidFill>
              </a:rPr>
              <a:t>Outreach on concept &amp; integration opportunities</a:t>
            </a:r>
            <a:endParaRPr lang="en-US" sz="1600" dirty="0">
              <a:solidFill>
                <a:srgbClr val="0083CA"/>
              </a:solidFill>
            </a:endParaRPr>
          </a:p>
        </p:txBody>
      </p:sp>
      <p:sp>
        <p:nvSpPr>
          <p:cNvPr id="62" name="Freeform 61"/>
          <p:cNvSpPr/>
          <p:nvPr/>
        </p:nvSpPr>
        <p:spPr>
          <a:xfrm>
            <a:off x="4749313" y="4225150"/>
            <a:ext cx="3878220" cy="1325491"/>
          </a:xfrm>
          <a:custGeom>
            <a:avLst/>
            <a:gdLst>
              <a:gd name="connsiteX0" fmla="*/ 0 w 2389723"/>
              <a:gd name="connsiteY0" fmla="*/ 0 h 1540988"/>
              <a:gd name="connsiteX1" fmla="*/ 2389723 w 2389723"/>
              <a:gd name="connsiteY1" fmla="*/ 0 h 1540988"/>
              <a:gd name="connsiteX2" fmla="*/ 2389723 w 2389723"/>
              <a:gd name="connsiteY2" fmla="*/ 1540988 h 1540988"/>
              <a:gd name="connsiteX3" fmla="*/ 0 w 2389723"/>
              <a:gd name="connsiteY3" fmla="*/ 1540988 h 1540988"/>
              <a:gd name="connsiteX4" fmla="*/ 0 w 2389723"/>
              <a:gd name="connsiteY4" fmla="*/ 0 h 154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9723" h="1540988">
                <a:moveTo>
                  <a:pt x="0" y="0"/>
                </a:moveTo>
                <a:lnTo>
                  <a:pt x="2389723" y="0"/>
                </a:lnTo>
                <a:lnTo>
                  <a:pt x="2389723" y="1540988"/>
                </a:lnTo>
                <a:lnTo>
                  <a:pt x="0" y="154098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320" tIns="20320" rIns="20320" bIns="20320" numCol="1" spcCol="1270" anchor="t" anchorCtr="0">
            <a:spAutoFit/>
          </a:bodyPr>
          <a:lstStyle/>
          <a:p>
            <a:pPr lvl="0" algn="l" defTabSz="711200">
              <a:lnSpc>
                <a:spcPct val="90000"/>
              </a:lnSpc>
              <a:spcBef>
                <a:spcPct val="0"/>
              </a:spcBef>
              <a:spcAft>
                <a:spcPct val="35000"/>
              </a:spcAft>
            </a:pPr>
            <a:r>
              <a:rPr lang="en-US" sz="1600" b="1" kern="1200" dirty="0" smtClean="0"/>
              <a:t>Regional Portfolio Advisory Committee (RPAC)</a:t>
            </a:r>
          </a:p>
          <a:p>
            <a:pPr lvl="0" algn="l" defTabSz="711200">
              <a:lnSpc>
                <a:spcPct val="90000"/>
              </a:lnSpc>
              <a:spcBef>
                <a:spcPct val="0"/>
              </a:spcBef>
              <a:spcAft>
                <a:spcPct val="35000"/>
              </a:spcAft>
            </a:pPr>
            <a:r>
              <a:rPr lang="en-US" sz="1600" kern="1200" dirty="0" smtClean="0">
                <a:solidFill>
                  <a:srgbClr val="0083CA"/>
                </a:solidFill>
              </a:rPr>
              <a:t>* Reviewed Initiative Concept </a:t>
            </a:r>
            <a:br>
              <a:rPr lang="en-US" sz="1600" kern="1200" dirty="0" smtClean="0">
                <a:solidFill>
                  <a:srgbClr val="0083CA"/>
                </a:solidFill>
              </a:rPr>
            </a:br>
            <a:r>
              <a:rPr lang="en-US" sz="1600" kern="1200" dirty="0" smtClean="0">
                <a:solidFill>
                  <a:srgbClr val="0083CA"/>
                </a:solidFill>
              </a:rPr>
              <a:t>Summary </a:t>
            </a:r>
            <a:r>
              <a:rPr lang="en-US" sz="1600" dirty="0" smtClean="0">
                <a:solidFill>
                  <a:srgbClr val="0083CA"/>
                </a:solidFill>
              </a:rPr>
              <a:t>&amp; </a:t>
            </a:r>
            <a:r>
              <a:rPr lang="en-US" sz="1600" kern="1200" dirty="0" smtClean="0">
                <a:solidFill>
                  <a:srgbClr val="0083CA"/>
                </a:solidFill>
              </a:rPr>
              <a:t>key questions</a:t>
            </a:r>
          </a:p>
          <a:p>
            <a:pPr lvl="0" algn="l" defTabSz="711200">
              <a:lnSpc>
                <a:spcPct val="90000"/>
              </a:lnSpc>
              <a:spcBef>
                <a:spcPct val="0"/>
              </a:spcBef>
              <a:spcAft>
                <a:spcPct val="35000"/>
              </a:spcAft>
            </a:pPr>
            <a:r>
              <a:rPr lang="en-US" sz="1600" kern="1200" dirty="0" smtClean="0">
                <a:solidFill>
                  <a:srgbClr val="0083CA"/>
                </a:solidFill>
              </a:rPr>
              <a:t>* Voted to advance initiative</a:t>
            </a:r>
            <a:endParaRPr lang="en-US" sz="1600" kern="1200" dirty="0">
              <a:solidFill>
                <a:srgbClr val="0083CA"/>
              </a:solidFill>
            </a:endParaRPr>
          </a:p>
        </p:txBody>
      </p:sp>
      <p:sp>
        <p:nvSpPr>
          <p:cNvPr id="39" name="Freeform 38"/>
          <p:cNvSpPr/>
          <p:nvPr/>
        </p:nvSpPr>
        <p:spPr>
          <a:xfrm>
            <a:off x="447324" y="2064088"/>
            <a:ext cx="2567020" cy="781306"/>
          </a:xfrm>
          <a:custGeom>
            <a:avLst/>
            <a:gdLst>
              <a:gd name="connsiteX0" fmla="*/ 0 w 2495901"/>
              <a:gd name="connsiteY0" fmla="*/ 0 h 822513"/>
              <a:gd name="connsiteX1" fmla="*/ 2495901 w 2495901"/>
              <a:gd name="connsiteY1" fmla="*/ 0 h 822513"/>
              <a:gd name="connsiteX2" fmla="*/ 2495901 w 2495901"/>
              <a:gd name="connsiteY2" fmla="*/ 822513 h 822513"/>
              <a:gd name="connsiteX3" fmla="*/ 0 w 2495901"/>
              <a:gd name="connsiteY3" fmla="*/ 822513 h 822513"/>
              <a:gd name="connsiteX4" fmla="*/ 0 w 2495901"/>
              <a:gd name="connsiteY4" fmla="*/ 0 h 822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901" h="822513">
                <a:moveTo>
                  <a:pt x="0" y="0"/>
                </a:moveTo>
                <a:lnTo>
                  <a:pt x="2495901" y="0"/>
                </a:lnTo>
                <a:lnTo>
                  <a:pt x="2495901" y="822513"/>
                </a:lnTo>
                <a:lnTo>
                  <a:pt x="0" y="8225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dirty="0" smtClean="0">
                <a:solidFill>
                  <a:srgbClr val="0083CA"/>
                </a:solidFill>
              </a:rPr>
              <a:t>Identify</a:t>
            </a:r>
            <a:r>
              <a:rPr lang="en-US" sz="2400" kern="1200" dirty="0" smtClean="0">
                <a:solidFill>
                  <a:srgbClr val="0083CA"/>
                </a:solidFill>
              </a:rPr>
              <a:t> Opportunities</a:t>
            </a:r>
            <a:endParaRPr lang="en-US" sz="2400" kern="1200" dirty="0">
              <a:solidFill>
                <a:srgbClr val="0083CA"/>
              </a:solidFill>
            </a:endParaRPr>
          </a:p>
        </p:txBody>
      </p:sp>
      <p:sp>
        <p:nvSpPr>
          <p:cNvPr id="41" name="Oval 40"/>
          <p:cNvSpPr/>
          <p:nvPr/>
        </p:nvSpPr>
        <p:spPr>
          <a:xfrm>
            <a:off x="444406" y="1826463"/>
            <a:ext cx="204194" cy="1885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Oval 41"/>
          <p:cNvSpPr/>
          <p:nvPr/>
        </p:nvSpPr>
        <p:spPr>
          <a:xfrm>
            <a:off x="587343" y="1562435"/>
            <a:ext cx="204194" cy="1885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Oval 42"/>
          <p:cNvSpPr/>
          <p:nvPr/>
        </p:nvSpPr>
        <p:spPr>
          <a:xfrm>
            <a:off x="930390" y="1615241"/>
            <a:ext cx="320877" cy="2963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Oval 43"/>
          <p:cNvSpPr/>
          <p:nvPr/>
        </p:nvSpPr>
        <p:spPr>
          <a:xfrm>
            <a:off x="1216263" y="1324811"/>
            <a:ext cx="204194" cy="1885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1587898" y="1219200"/>
            <a:ext cx="204194" cy="1885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045294" y="1404018"/>
            <a:ext cx="204194" cy="1885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2331167" y="1536033"/>
            <a:ext cx="320877" cy="2963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2731389" y="1826463"/>
            <a:ext cx="204194" cy="1885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2902912" y="2116894"/>
            <a:ext cx="204194" cy="1885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Oval 49"/>
          <p:cNvSpPr/>
          <p:nvPr/>
        </p:nvSpPr>
        <p:spPr>
          <a:xfrm>
            <a:off x="1416373" y="1562435"/>
            <a:ext cx="525072" cy="484948"/>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Oval 50"/>
          <p:cNvSpPr/>
          <p:nvPr/>
        </p:nvSpPr>
        <p:spPr>
          <a:xfrm>
            <a:off x="301470" y="2565740"/>
            <a:ext cx="204194" cy="1885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Oval 51"/>
          <p:cNvSpPr/>
          <p:nvPr/>
        </p:nvSpPr>
        <p:spPr>
          <a:xfrm>
            <a:off x="472994" y="2803366"/>
            <a:ext cx="320877" cy="2963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Oval 52"/>
          <p:cNvSpPr/>
          <p:nvPr/>
        </p:nvSpPr>
        <p:spPr>
          <a:xfrm>
            <a:off x="901803" y="3014588"/>
            <a:ext cx="466731" cy="43106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Oval 53"/>
          <p:cNvSpPr/>
          <p:nvPr/>
        </p:nvSpPr>
        <p:spPr>
          <a:xfrm>
            <a:off x="1502135" y="3357823"/>
            <a:ext cx="204194" cy="1885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5" name="Oval 54"/>
          <p:cNvSpPr/>
          <p:nvPr/>
        </p:nvSpPr>
        <p:spPr>
          <a:xfrm>
            <a:off x="1616485" y="3014588"/>
            <a:ext cx="320877" cy="2963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Oval 55"/>
          <p:cNvSpPr/>
          <p:nvPr/>
        </p:nvSpPr>
        <p:spPr>
          <a:xfrm>
            <a:off x="1902358" y="3384226"/>
            <a:ext cx="204194" cy="188591"/>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Oval 56"/>
          <p:cNvSpPr/>
          <p:nvPr/>
        </p:nvSpPr>
        <p:spPr>
          <a:xfrm>
            <a:off x="2159643" y="2961782"/>
            <a:ext cx="466731" cy="43106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8" name="Oval 57"/>
          <p:cNvSpPr/>
          <p:nvPr/>
        </p:nvSpPr>
        <p:spPr>
          <a:xfrm>
            <a:off x="2788563" y="2856171"/>
            <a:ext cx="320877" cy="29635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Chevron 58"/>
          <p:cNvSpPr/>
          <p:nvPr/>
        </p:nvSpPr>
        <p:spPr>
          <a:xfrm>
            <a:off x="3549708" y="1614802"/>
            <a:ext cx="942371" cy="1661611"/>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US" dirty="0"/>
          </a:p>
        </p:txBody>
      </p:sp>
      <p:sp>
        <p:nvSpPr>
          <p:cNvPr id="61" name="Freeform 60"/>
          <p:cNvSpPr/>
          <p:nvPr/>
        </p:nvSpPr>
        <p:spPr>
          <a:xfrm>
            <a:off x="4959459" y="1496924"/>
            <a:ext cx="2184589" cy="2017652"/>
          </a:xfrm>
          <a:custGeom>
            <a:avLst/>
            <a:gdLst>
              <a:gd name="connsiteX0" fmla="*/ 0 w 2124065"/>
              <a:gd name="connsiteY0" fmla="*/ 1062033 h 2124065"/>
              <a:gd name="connsiteX1" fmla="*/ 1062033 w 2124065"/>
              <a:gd name="connsiteY1" fmla="*/ 0 h 2124065"/>
              <a:gd name="connsiteX2" fmla="*/ 2124066 w 2124065"/>
              <a:gd name="connsiteY2" fmla="*/ 1062033 h 2124065"/>
              <a:gd name="connsiteX3" fmla="*/ 1062033 w 2124065"/>
              <a:gd name="connsiteY3" fmla="*/ 2124066 h 2124065"/>
              <a:gd name="connsiteX4" fmla="*/ 0 w 2124065"/>
              <a:gd name="connsiteY4" fmla="*/ 1062033 h 2124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065" h="2124065">
                <a:moveTo>
                  <a:pt x="0" y="1062033"/>
                </a:moveTo>
                <a:cubicBezTo>
                  <a:pt x="0" y="475488"/>
                  <a:pt x="475488" y="0"/>
                  <a:pt x="1062033" y="0"/>
                </a:cubicBezTo>
                <a:cubicBezTo>
                  <a:pt x="1648578" y="0"/>
                  <a:pt x="2124066" y="475488"/>
                  <a:pt x="2124066" y="1062033"/>
                </a:cubicBezTo>
                <a:cubicBezTo>
                  <a:pt x="2124066" y="1648578"/>
                  <a:pt x="1648578" y="2124066"/>
                  <a:pt x="1062033" y="2124066"/>
                </a:cubicBezTo>
                <a:cubicBezTo>
                  <a:pt x="475488" y="2124066"/>
                  <a:pt x="0" y="1648578"/>
                  <a:pt x="0" y="1062033"/>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11062" tIns="311062" rIns="311062" bIns="311062" numCol="1" spcCol="1270" anchor="ctr" anchorCtr="0">
            <a:noAutofit/>
          </a:bodyPr>
          <a:lstStyle/>
          <a:p>
            <a:pPr lvl="0" algn="ctr" defTabSz="1066800">
              <a:lnSpc>
                <a:spcPct val="90000"/>
              </a:lnSpc>
              <a:spcBef>
                <a:spcPct val="0"/>
              </a:spcBef>
              <a:spcAft>
                <a:spcPct val="35000"/>
              </a:spcAft>
            </a:pPr>
            <a:r>
              <a:rPr lang="en-US" sz="2400" kern="1200" dirty="0" smtClean="0">
                <a:solidFill>
                  <a:srgbClr val="FFFFFF"/>
                </a:solidFill>
              </a:rPr>
              <a:t>Approve Concept to Advance in Portfolio</a:t>
            </a:r>
            <a:endParaRPr lang="en-US" sz="2400" kern="1200" dirty="0">
              <a:solidFill>
                <a:srgbClr val="FFFFFF"/>
              </a:solidFill>
            </a:endParaRPr>
          </a:p>
        </p:txBody>
      </p:sp>
      <p:sp>
        <p:nvSpPr>
          <p:cNvPr id="64" name="Chevron 63"/>
          <p:cNvSpPr/>
          <p:nvPr/>
        </p:nvSpPr>
        <p:spPr>
          <a:xfrm>
            <a:off x="7541229" y="1684210"/>
            <a:ext cx="942371" cy="1661611"/>
          </a:xfrm>
          <a:prstGeom prst="chevron">
            <a:avLst>
              <a:gd name="adj" fmla="val 6231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3" name="Freeform 32"/>
          <p:cNvSpPr/>
          <p:nvPr/>
        </p:nvSpPr>
        <p:spPr>
          <a:xfrm>
            <a:off x="2819399" y="3324285"/>
            <a:ext cx="2003443" cy="705420"/>
          </a:xfrm>
          <a:custGeom>
            <a:avLst/>
            <a:gdLst>
              <a:gd name="connsiteX0" fmla="*/ 0 w 2495901"/>
              <a:gd name="connsiteY0" fmla="*/ 0 h 822513"/>
              <a:gd name="connsiteX1" fmla="*/ 2495901 w 2495901"/>
              <a:gd name="connsiteY1" fmla="*/ 0 h 822513"/>
              <a:gd name="connsiteX2" fmla="*/ 2495901 w 2495901"/>
              <a:gd name="connsiteY2" fmla="*/ 822513 h 822513"/>
              <a:gd name="connsiteX3" fmla="*/ 0 w 2495901"/>
              <a:gd name="connsiteY3" fmla="*/ 822513 h 822513"/>
              <a:gd name="connsiteX4" fmla="*/ 0 w 2495901"/>
              <a:gd name="connsiteY4" fmla="*/ 0 h 822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901" h="822513">
                <a:moveTo>
                  <a:pt x="0" y="0"/>
                </a:moveTo>
                <a:lnTo>
                  <a:pt x="2495901" y="0"/>
                </a:lnTo>
                <a:lnTo>
                  <a:pt x="2495901" y="822513"/>
                </a:lnTo>
                <a:lnTo>
                  <a:pt x="0" y="8225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1600" kern="1200" dirty="0" smtClean="0">
                <a:solidFill>
                  <a:srgbClr val="0083CA"/>
                </a:solidFill>
              </a:rPr>
              <a:t>NEEA: Concept Development Phase</a:t>
            </a:r>
            <a:endParaRPr lang="en-US" sz="1600" kern="1200" dirty="0">
              <a:solidFill>
                <a:srgbClr val="0083CA"/>
              </a:solidFill>
            </a:endParaRPr>
          </a:p>
        </p:txBody>
      </p:sp>
      <p:sp>
        <p:nvSpPr>
          <p:cNvPr id="34" name="Freeform 33"/>
          <p:cNvSpPr/>
          <p:nvPr/>
        </p:nvSpPr>
        <p:spPr>
          <a:xfrm>
            <a:off x="6858000" y="3409380"/>
            <a:ext cx="1973262" cy="705420"/>
          </a:xfrm>
          <a:custGeom>
            <a:avLst/>
            <a:gdLst>
              <a:gd name="connsiteX0" fmla="*/ 0 w 2495901"/>
              <a:gd name="connsiteY0" fmla="*/ 0 h 822513"/>
              <a:gd name="connsiteX1" fmla="*/ 2495901 w 2495901"/>
              <a:gd name="connsiteY1" fmla="*/ 0 h 822513"/>
              <a:gd name="connsiteX2" fmla="*/ 2495901 w 2495901"/>
              <a:gd name="connsiteY2" fmla="*/ 822513 h 822513"/>
              <a:gd name="connsiteX3" fmla="*/ 0 w 2495901"/>
              <a:gd name="connsiteY3" fmla="*/ 822513 h 822513"/>
              <a:gd name="connsiteX4" fmla="*/ 0 w 2495901"/>
              <a:gd name="connsiteY4" fmla="*/ 0 h 822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901" h="822513">
                <a:moveTo>
                  <a:pt x="0" y="0"/>
                </a:moveTo>
                <a:lnTo>
                  <a:pt x="2495901" y="0"/>
                </a:lnTo>
                <a:lnTo>
                  <a:pt x="2495901" y="822513"/>
                </a:lnTo>
                <a:lnTo>
                  <a:pt x="0" y="82251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1600" kern="1200" dirty="0" smtClean="0">
                <a:solidFill>
                  <a:srgbClr val="0083CA"/>
                </a:solidFill>
              </a:rPr>
              <a:t>NEEA: Assessment &amp; Validation Phase</a:t>
            </a:r>
            <a:endParaRPr lang="en-US" sz="1600" kern="1200" dirty="0">
              <a:solidFill>
                <a:srgbClr val="0083CA"/>
              </a:solidFill>
            </a:endParaRPr>
          </a:p>
        </p:txBody>
      </p:sp>
    </p:spTree>
    <p:extLst>
      <p:ext uri="{BB962C8B-B14F-4D97-AF65-F5344CB8AC3E}">
        <p14:creationId xmlns:p14="http://schemas.microsoft.com/office/powerpoint/2010/main" val="40525795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6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Commercial Lighting Solutions</a:t>
            </a:r>
            <a:endParaRPr lang="en-US" sz="2800" dirty="0"/>
          </a:p>
        </p:txBody>
      </p:sp>
      <p:sp>
        <p:nvSpPr>
          <p:cNvPr id="3" name="Text Placeholder 2"/>
          <p:cNvSpPr>
            <a:spLocks noGrp="1"/>
          </p:cNvSpPr>
          <p:nvPr>
            <p:ph type="body" sz="quarter" idx="10"/>
          </p:nvPr>
        </p:nvSpPr>
        <p:spPr>
          <a:xfrm>
            <a:off x="4236720" y="2675466"/>
            <a:ext cx="4338320" cy="2963333"/>
          </a:xfrm>
        </p:spPr>
        <p:txBody>
          <a:bodyPr>
            <a:normAutofit/>
          </a:bodyPr>
          <a:lstStyle/>
          <a:p>
            <a:pPr>
              <a:buNone/>
            </a:pPr>
            <a:r>
              <a:rPr lang="en-US" dirty="0" smtClean="0"/>
              <a:t>Key Learnings from Concept Development</a:t>
            </a:r>
          </a:p>
          <a:p>
            <a:pPr lvl="1"/>
            <a:r>
              <a:rPr lang="en-US" sz="2000" dirty="0" smtClean="0"/>
              <a:t>Benefits &amp; breadth of regional coordination opportunities are greater than anticipated</a:t>
            </a:r>
          </a:p>
          <a:p>
            <a:pPr lvl="1"/>
            <a:r>
              <a:rPr lang="en-US" sz="2000" dirty="0" smtClean="0"/>
              <a:t>Increased clarity of “product” and purpose</a:t>
            </a:r>
          </a:p>
          <a:p>
            <a:pPr lvl="1"/>
            <a:r>
              <a:rPr lang="en-US" sz="2000" dirty="0" smtClean="0"/>
              <a:t>Target market and data sources</a:t>
            </a:r>
          </a:p>
        </p:txBody>
      </p:sp>
      <p:pic>
        <p:nvPicPr>
          <p:cNvPr id="5" name="Picture Placeholder 4" descr="NEEA Workstations.jpg"/>
          <p:cNvPicPr>
            <a:picLocks noGrp="1" noChangeAspect="1"/>
          </p:cNvPicPr>
          <p:nvPr>
            <p:ph type="pic" sz="quarter" idx="11"/>
          </p:nvPr>
        </p:nvPicPr>
        <p:blipFill>
          <a:blip r:embed="rId3"/>
          <a:srcRect l="2056" r="2056"/>
          <a:stretch>
            <a:fillRect/>
          </a:stretch>
        </p:blipFill>
        <p:spPr>
          <a:xfrm>
            <a:off x="863600" y="2708965"/>
            <a:ext cx="3200400" cy="2218944"/>
          </a:xfrm>
          <a:prstGeom prst="rect">
            <a:avLst/>
          </a:prstGeom>
          <a:effectLst/>
        </p:spPr>
      </p:pic>
      <p:pic>
        <p:nvPicPr>
          <p:cNvPr id="6" name="Picture 5"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439" y="1261534"/>
            <a:ext cx="1963362" cy="1261533"/>
          </a:xfrm>
          <a:prstGeom prst="rect">
            <a:avLst/>
          </a:prstGeom>
          <a:effectLst>
            <a:outerShdw blurRad="177800" dist="114300" dir="6000000" algn="ctr" rotWithShape="0">
              <a:srgbClr val="000000">
                <a:alpha val="25000"/>
              </a:srgbClr>
            </a:outerShdw>
          </a:effectLst>
        </p:spPr>
      </p:pic>
      <p:pic>
        <p:nvPicPr>
          <p:cNvPr id="7" name="Picture 6" descr="foto_footer.png"/>
          <p:cNvPicPr>
            <a:picLocks noChangeAspect="1"/>
          </p:cNvPicPr>
          <p:nvPr/>
        </p:nvPicPr>
        <p:blipFill>
          <a:blip r:embed="rId5" cstate="print"/>
          <a:stretch>
            <a:fillRect/>
          </a:stretch>
        </p:blipFill>
        <p:spPr>
          <a:xfrm>
            <a:off x="863600" y="4879516"/>
            <a:ext cx="3200400" cy="384845"/>
          </a:xfrm>
          <a:prstGeom prst="rect">
            <a:avLst/>
          </a:prstGeom>
        </p:spPr>
      </p:pic>
      <p:pic>
        <p:nvPicPr>
          <p:cNvPr id="8" name="Picture 7" descr="foto_footer.png"/>
          <p:cNvPicPr>
            <a:picLocks noChangeAspect="1"/>
          </p:cNvPicPr>
          <p:nvPr/>
        </p:nvPicPr>
        <p:blipFill>
          <a:blip r:embed="rId5" cstate="print"/>
          <a:stretch>
            <a:fillRect/>
          </a:stretch>
        </p:blipFill>
        <p:spPr>
          <a:xfrm>
            <a:off x="872067" y="2709333"/>
            <a:ext cx="3191933" cy="677333"/>
          </a:xfrm>
          <a:prstGeom prst="rect">
            <a:avLst/>
          </a:prstGeom>
        </p:spPr>
      </p:pic>
      <p:pic>
        <p:nvPicPr>
          <p:cNvPr id="9" name="Picture 8" descr="foto_footer.png"/>
          <p:cNvPicPr>
            <a:picLocks noChangeAspect="1"/>
          </p:cNvPicPr>
          <p:nvPr/>
        </p:nvPicPr>
        <p:blipFill>
          <a:blip r:embed="rId5" cstate="print"/>
          <a:stretch>
            <a:fillRect/>
          </a:stretch>
        </p:blipFill>
        <p:spPr>
          <a:xfrm rot="16200000">
            <a:off x="489177" y="3083756"/>
            <a:ext cx="2218266" cy="1469421"/>
          </a:xfrm>
          <a:prstGeom prst="rect">
            <a:avLst/>
          </a:prstGeom>
        </p:spPr>
      </p:pic>
    </p:spTree>
    <p:extLst>
      <p:ext uri="{BB962C8B-B14F-4D97-AF65-F5344CB8AC3E}">
        <p14:creationId xmlns:p14="http://schemas.microsoft.com/office/powerpoint/2010/main" val="25996235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2" hidden="1"/>
          <p:cNvGraphicFramePr>
            <a:graphicFrameLocks noChangeAspect="1"/>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0264" name="think-cell Slide" r:id="rId143" imgW="6350000" imgH="6350000" progId="">
                  <p:embed/>
                </p:oleObj>
              </mc:Choice>
              <mc:Fallback>
                <p:oleObj name="think-cell Slide" r:id="rId143" imgW="6350000" imgH="6350000" progId="">
                  <p:embed/>
                  <p:pic>
                    <p:nvPicPr>
                      <p:cNvPr id="0" name="Picture 19"/>
                      <p:cNvPicPr>
                        <a:picLocks noChangeAspect="1" noChangeArrowheads="1"/>
                      </p:cNvPicPr>
                      <p:nvPr/>
                    </p:nvPicPr>
                    <p:blipFill>
                      <a:blip r:embed="rId144">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1" name="Rectangle 3"/>
          <p:cNvSpPr>
            <a:spLocks noGrp="1" noChangeArrowheads="1"/>
          </p:cNvSpPr>
          <p:nvPr>
            <p:ph type="title"/>
            <p:custDataLst>
              <p:tags r:id="rId3"/>
            </p:custDataLst>
          </p:nvPr>
        </p:nvSpPr>
        <p:spPr>
          <a:xfrm>
            <a:off x="121489" y="234864"/>
            <a:ext cx="8794113" cy="298033"/>
          </a:xfrm>
        </p:spPr>
        <p:txBody>
          <a:bodyPr>
            <a:normAutofit fontScale="90000"/>
          </a:bodyPr>
          <a:lstStyle/>
          <a:p>
            <a:pPr marL="413031"/>
            <a:r>
              <a:rPr lang="en-US" smtClean="0"/>
              <a:t>Accelerating Market Adoption</a:t>
            </a:r>
          </a:p>
        </p:txBody>
      </p:sp>
      <p:sp>
        <p:nvSpPr>
          <p:cNvPr id="7341" name="Legend1"/>
          <p:cNvSpPr>
            <a:spLocks noChangeArrowheads="1"/>
          </p:cNvSpPr>
          <p:nvPr/>
        </p:nvSpPr>
        <p:spPr bwMode="auto">
          <a:xfrm>
            <a:off x="893212" y="6190622"/>
            <a:ext cx="880676" cy="12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349861" indent="-349861" defTabSz="913526" eaLnBrk="0" hangingPunct="0">
              <a:buClr>
                <a:schemeClr val="tx2"/>
              </a:buClr>
            </a:pPr>
            <a:r>
              <a:rPr lang="en-US" sz="900" dirty="0"/>
              <a:t>No/limited barriers</a:t>
            </a:r>
          </a:p>
        </p:txBody>
      </p:sp>
      <p:sp>
        <p:nvSpPr>
          <p:cNvPr id="7342" name="LegendRectangle1"/>
          <p:cNvSpPr>
            <a:spLocks noChangeArrowheads="1"/>
          </p:cNvSpPr>
          <p:nvPr/>
        </p:nvSpPr>
        <p:spPr bwMode="auto">
          <a:xfrm>
            <a:off x="685799" y="6201177"/>
            <a:ext cx="156832" cy="152299"/>
          </a:xfrm>
          <a:prstGeom prst="rect">
            <a:avLst/>
          </a:prstGeom>
          <a:solidFill>
            <a:schemeClr val="bg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3" name="Legend2"/>
          <p:cNvSpPr>
            <a:spLocks noChangeArrowheads="1"/>
          </p:cNvSpPr>
          <p:nvPr/>
        </p:nvSpPr>
        <p:spPr bwMode="auto">
          <a:xfrm>
            <a:off x="2151429" y="6194739"/>
            <a:ext cx="1725161" cy="12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349861" indent="-349861" defTabSz="913526" eaLnBrk="0" hangingPunct="0">
              <a:buClr>
                <a:schemeClr val="tx2"/>
              </a:buClr>
            </a:pPr>
            <a:r>
              <a:rPr lang="en-US" sz="900" dirty="0"/>
              <a:t>Barrier fully removed or not relevant</a:t>
            </a:r>
          </a:p>
        </p:txBody>
      </p:sp>
      <p:sp>
        <p:nvSpPr>
          <p:cNvPr id="7344" name="LegendRectangle2"/>
          <p:cNvSpPr>
            <a:spLocks noChangeArrowheads="1"/>
          </p:cNvSpPr>
          <p:nvPr/>
        </p:nvSpPr>
        <p:spPr bwMode="auto">
          <a:xfrm>
            <a:off x="1952484" y="6205295"/>
            <a:ext cx="156832" cy="152299"/>
          </a:xfrm>
          <a:prstGeom prst="rect">
            <a:avLst/>
          </a:prstGeom>
          <a:solidFill>
            <a:srgbClr val="339966"/>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5" name="Legend3"/>
          <p:cNvSpPr>
            <a:spLocks noChangeArrowheads="1"/>
          </p:cNvSpPr>
          <p:nvPr/>
        </p:nvSpPr>
        <p:spPr bwMode="auto">
          <a:xfrm>
            <a:off x="4292750" y="6176719"/>
            <a:ext cx="1345143" cy="12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349861" indent="-349861" defTabSz="913526" eaLnBrk="0" hangingPunct="0">
              <a:buClr>
                <a:schemeClr val="tx2"/>
              </a:buClr>
            </a:pPr>
            <a:r>
              <a:rPr lang="en-US" sz="900"/>
              <a:t>Currently addressing barrier</a:t>
            </a:r>
          </a:p>
        </p:txBody>
      </p:sp>
      <p:sp>
        <p:nvSpPr>
          <p:cNvPr id="7346" name="LegendRectangle3"/>
          <p:cNvSpPr>
            <a:spLocks noChangeArrowheads="1"/>
          </p:cNvSpPr>
          <p:nvPr/>
        </p:nvSpPr>
        <p:spPr bwMode="auto">
          <a:xfrm>
            <a:off x="4093804" y="6187274"/>
            <a:ext cx="156832" cy="152299"/>
          </a:xfrm>
          <a:prstGeom prst="rect">
            <a:avLst/>
          </a:prstGeom>
          <a:solidFill>
            <a:srgbClr val="FFFF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47" name="Legend4"/>
          <p:cNvSpPr>
            <a:spLocks noChangeArrowheads="1"/>
          </p:cNvSpPr>
          <p:nvPr/>
        </p:nvSpPr>
        <p:spPr bwMode="auto">
          <a:xfrm>
            <a:off x="6050466" y="6174464"/>
            <a:ext cx="1839769" cy="12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marL="349861" indent="-349861" defTabSz="913526" eaLnBrk="0" hangingPunct="0">
              <a:buClr>
                <a:schemeClr val="tx2"/>
              </a:buClr>
            </a:pPr>
            <a:r>
              <a:rPr lang="en-US" sz="900" dirty="0"/>
              <a:t>Barrier blocking market transformation</a:t>
            </a:r>
          </a:p>
        </p:txBody>
      </p:sp>
      <p:sp>
        <p:nvSpPr>
          <p:cNvPr id="7348" name="LegendRectangle4"/>
          <p:cNvSpPr>
            <a:spLocks noChangeArrowheads="1"/>
          </p:cNvSpPr>
          <p:nvPr/>
        </p:nvSpPr>
        <p:spPr bwMode="auto">
          <a:xfrm>
            <a:off x="5851520" y="6185019"/>
            <a:ext cx="156832" cy="152299"/>
          </a:xfrm>
          <a:prstGeom prst="rect">
            <a:avLst/>
          </a:prstGeom>
          <a:solidFill>
            <a:srgbClr val="FF0000"/>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3" name="Rectangle 286"/>
          <p:cNvSpPr>
            <a:spLocks noChangeArrowheads="1"/>
          </p:cNvSpPr>
          <p:nvPr>
            <p:custDataLst>
              <p:tags r:id="rId4"/>
            </p:custDataLst>
          </p:nvPr>
        </p:nvSpPr>
        <p:spPr bwMode="auto">
          <a:xfrm rot="-3600000">
            <a:off x="2597633" y="1512550"/>
            <a:ext cx="6649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349861" indent="-349861" defTabSz="913526" eaLnBrk="0" hangingPunct="0">
              <a:buClr>
                <a:schemeClr val="tx2"/>
              </a:buClr>
            </a:pPr>
            <a:r>
              <a:rPr lang="en-US" sz="1200" dirty="0"/>
              <a:t>Efficient</a:t>
            </a:r>
            <a:r>
              <a:rPr lang="en-US" sz="1200" dirty="0" smtClean="0"/>
              <a:t> </a:t>
            </a:r>
          </a:p>
          <a:p>
            <a:pPr marL="349861" indent="-349861" defTabSz="913526" eaLnBrk="0" hangingPunct="0">
              <a:buClr>
                <a:schemeClr val="tx2"/>
              </a:buClr>
            </a:pPr>
            <a:r>
              <a:rPr lang="en-US" sz="1200" dirty="0" smtClean="0"/>
              <a:t>homes</a:t>
            </a:r>
            <a:endParaRPr lang="en-US" sz="1200" dirty="0"/>
          </a:p>
        </p:txBody>
      </p:sp>
      <p:sp>
        <p:nvSpPr>
          <p:cNvPr id="7174" name="Rectangle 286"/>
          <p:cNvSpPr>
            <a:spLocks noChangeArrowheads="1"/>
          </p:cNvSpPr>
          <p:nvPr>
            <p:custDataLst>
              <p:tags r:id="rId5"/>
            </p:custDataLst>
          </p:nvPr>
        </p:nvSpPr>
        <p:spPr bwMode="auto">
          <a:xfrm rot="-3600000">
            <a:off x="2976492" y="1395108"/>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TV</a:t>
            </a:r>
          </a:p>
        </p:txBody>
      </p:sp>
      <p:sp>
        <p:nvSpPr>
          <p:cNvPr id="7175" name="Rectangle 286"/>
          <p:cNvSpPr>
            <a:spLocks noChangeArrowheads="1"/>
          </p:cNvSpPr>
          <p:nvPr>
            <p:custDataLst>
              <p:tags r:id="rId6"/>
            </p:custDataLst>
          </p:nvPr>
        </p:nvSpPr>
        <p:spPr bwMode="auto">
          <a:xfrm rot="-3600000">
            <a:off x="3478642" y="1396728"/>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HPWH</a:t>
            </a:r>
          </a:p>
        </p:txBody>
      </p:sp>
      <p:sp>
        <p:nvSpPr>
          <p:cNvPr id="7176" name="Rectangle 286"/>
          <p:cNvSpPr>
            <a:spLocks noChangeArrowheads="1"/>
          </p:cNvSpPr>
          <p:nvPr>
            <p:custDataLst>
              <p:tags r:id="rId7"/>
            </p:custDataLst>
          </p:nvPr>
        </p:nvSpPr>
        <p:spPr bwMode="auto">
          <a:xfrm rot="-3600000">
            <a:off x="3980793" y="1406447"/>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DHP</a:t>
            </a:r>
          </a:p>
        </p:txBody>
      </p:sp>
      <p:sp>
        <p:nvSpPr>
          <p:cNvPr id="7177" name="Rectangle 286"/>
          <p:cNvSpPr>
            <a:spLocks noChangeArrowheads="1"/>
          </p:cNvSpPr>
          <p:nvPr>
            <p:custDataLst>
              <p:tags r:id="rId8"/>
            </p:custDataLst>
          </p:nvPr>
        </p:nvSpPr>
        <p:spPr bwMode="auto">
          <a:xfrm rot="-3600000">
            <a:off x="4482943" y="1408066"/>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CLS</a:t>
            </a:r>
          </a:p>
        </p:txBody>
      </p:sp>
      <p:sp>
        <p:nvSpPr>
          <p:cNvPr id="7178" name="Rectangle 286"/>
          <p:cNvSpPr>
            <a:spLocks noChangeArrowheads="1"/>
          </p:cNvSpPr>
          <p:nvPr>
            <p:custDataLst>
              <p:tags r:id="rId9"/>
            </p:custDataLst>
          </p:nvPr>
        </p:nvSpPr>
        <p:spPr bwMode="auto">
          <a:xfrm rot="-3600000">
            <a:off x="4985094" y="1409686"/>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EBR</a:t>
            </a:r>
          </a:p>
        </p:txBody>
      </p:sp>
      <p:sp>
        <p:nvSpPr>
          <p:cNvPr id="7179" name="Rectangle 286"/>
          <p:cNvSpPr>
            <a:spLocks noChangeArrowheads="1"/>
          </p:cNvSpPr>
          <p:nvPr>
            <p:custDataLst>
              <p:tags r:id="rId10"/>
            </p:custDataLst>
          </p:nvPr>
        </p:nvSpPr>
        <p:spPr bwMode="auto">
          <a:xfrm rot="-3600000">
            <a:off x="5487244" y="1398347"/>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CRE</a:t>
            </a:r>
          </a:p>
        </p:txBody>
      </p:sp>
      <p:sp>
        <p:nvSpPr>
          <p:cNvPr id="7180" name="Rectangle 286"/>
          <p:cNvSpPr>
            <a:spLocks noChangeArrowheads="1"/>
          </p:cNvSpPr>
          <p:nvPr>
            <p:custDataLst>
              <p:tags r:id="rId11"/>
            </p:custDataLst>
          </p:nvPr>
        </p:nvSpPr>
        <p:spPr bwMode="auto">
          <a:xfrm rot="-3600000">
            <a:off x="5989395" y="1399968"/>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HH</a:t>
            </a:r>
          </a:p>
        </p:txBody>
      </p:sp>
      <p:sp>
        <p:nvSpPr>
          <p:cNvPr id="7181" name="Rectangle 286"/>
          <p:cNvSpPr>
            <a:spLocks noChangeArrowheads="1"/>
          </p:cNvSpPr>
          <p:nvPr>
            <p:custDataLst>
              <p:tags r:id="rId12"/>
            </p:custDataLst>
          </p:nvPr>
        </p:nvSpPr>
        <p:spPr bwMode="auto">
          <a:xfrm rot="-3600000">
            <a:off x="6491546" y="1401587"/>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SMI</a:t>
            </a:r>
          </a:p>
        </p:txBody>
      </p:sp>
      <p:sp>
        <p:nvSpPr>
          <p:cNvPr id="7182" name="Rectangle 286"/>
          <p:cNvSpPr>
            <a:spLocks noChangeArrowheads="1"/>
          </p:cNvSpPr>
          <p:nvPr>
            <p:custDataLst>
              <p:tags r:id="rId13"/>
            </p:custDataLst>
          </p:nvPr>
        </p:nvSpPr>
        <p:spPr bwMode="auto">
          <a:xfrm rot="-3600000">
            <a:off x="6993696" y="1403207"/>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FP</a:t>
            </a:r>
          </a:p>
        </p:txBody>
      </p:sp>
      <p:sp>
        <p:nvSpPr>
          <p:cNvPr id="7183" name="Rectangle 286"/>
          <p:cNvSpPr>
            <a:spLocks noChangeArrowheads="1"/>
          </p:cNvSpPr>
          <p:nvPr>
            <p:custDataLst>
              <p:tags r:id="rId14"/>
            </p:custDataLst>
          </p:nvPr>
        </p:nvSpPr>
        <p:spPr bwMode="auto">
          <a:xfrm rot="-3600000">
            <a:off x="7495847" y="1404826"/>
            <a:ext cx="1146779"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Codes</a:t>
            </a:r>
          </a:p>
        </p:txBody>
      </p:sp>
      <p:sp>
        <p:nvSpPr>
          <p:cNvPr id="7184" name="Rectangle 286"/>
          <p:cNvSpPr>
            <a:spLocks noChangeArrowheads="1"/>
          </p:cNvSpPr>
          <p:nvPr>
            <p:custDataLst>
              <p:tags r:id="rId15"/>
            </p:custDataLst>
          </p:nvPr>
        </p:nvSpPr>
        <p:spPr bwMode="auto">
          <a:xfrm rot="-3600000">
            <a:off x="8181039" y="1406447"/>
            <a:ext cx="1137061" cy="18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a:t>Standards</a:t>
            </a:r>
          </a:p>
        </p:txBody>
      </p:sp>
      <p:sp>
        <p:nvSpPr>
          <p:cNvPr id="7186" name="Rectangle 286"/>
          <p:cNvSpPr>
            <a:spLocks noChangeArrowheads="1"/>
          </p:cNvSpPr>
          <p:nvPr>
            <p:custDataLst>
              <p:tags r:id="rId16"/>
            </p:custDataLst>
          </p:nvPr>
        </p:nvSpPr>
        <p:spPr bwMode="auto">
          <a:xfrm>
            <a:off x="121488" y="1747409"/>
            <a:ext cx="2039379"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b="1"/>
              <a:t>Barrier - Supply</a:t>
            </a:r>
          </a:p>
        </p:txBody>
      </p:sp>
      <p:sp>
        <p:nvSpPr>
          <p:cNvPr id="7187" name="Rectangle 286"/>
          <p:cNvSpPr>
            <a:spLocks noChangeArrowheads="1"/>
          </p:cNvSpPr>
          <p:nvPr>
            <p:custDataLst>
              <p:tags r:id="rId17"/>
            </p:custDataLst>
          </p:nvPr>
        </p:nvSpPr>
        <p:spPr bwMode="auto">
          <a:xfrm>
            <a:off x="121489" y="2089175"/>
            <a:ext cx="2551248" cy="153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spcAft>
                <a:spcPct val="45000"/>
              </a:spcAft>
              <a:buClr>
                <a:schemeClr val="tx2"/>
              </a:buClr>
            </a:pPr>
            <a:r>
              <a:rPr lang="en-US" sz="1200"/>
              <a:t>Lack of Product</a:t>
            </a:r>
          </a:p>
          <a:p>
            <a:pPr marL="349861" indent="-349861" defTabSz="913526" eaLnBrk="0" hangingPunct="0">
              <a:spcAft>
                <a:spcPct val="45000"/>
              </a:spcAft>
              <a:buClr>
                <a:schemeClr val="tx2"/>
              </a:buClr>
            </a:pPr>
            <a:r>
              <a:rPr lang="en-US" sz="1200"/>
              <a:t>Product quality/performance</a:t>
            </a:r>
          </a:p>
          <a:p>
            <a:pPr marL="349861" indent="-349861" defTabSz="913526" eaLnBrk="0" hangingPunct="0">
              <a:spcAft>
                <a:spcPct val="45000"/>
              </a:spcAft>
              <a:buClr>
                <a:schemeClr val="tx2"/>
              </a:buClr>
            </a:pPr>
            <a:r>
              <a:rPr lang="en-US" sz="1200"/>
              <a:t>Lack of Product Availability</a:t>
            </a:r>
          </a:p>
          <a:p>
            <a:pPr marL="349861" indent="-349861" defTabSz="913526" eaLnBrk="0" hangingPunct="0">
              <a:spcAft>
                <a:spcPct val="45000"/>
              </a:spcAft>
              <a:buClr>
                <a:schemeClr val="tx2"/>
              </a:buClr>
            </a:pPr>
            <a:r>
              <a:rPr lang="en-US" sz="1200"/>
              <a:t>Lack of Market Capacity/Capability</a:t>
            </a:r>
          </a:p>
          <a:p>
            <a:pPr marL="349861" indent="-349861" defTabSz="913526" eaLnBrk="0" hangingPunct="0">
              <a:spcAft>
                <a:spcPct val="45000"/>
              </a:spcAft>
              <a:buClr>
                <a:schemeClr val="tx2"/>
              </a:buClr>
            </a:pPr>
            <a:r>
              <a:rPr lang="en-US" sz="1200"/>
              <a:t>Perceived lack of value</a:t>
            </a:r>
          </a:p>
          <a:p>
            <a:pPr marL="349861" indent="-349861" defTabSz="913526" eaLnBrk="0" hangingPunct="0">
              <a:spcAft>
                <a:spcPct val="45000"/>
              </a:spcAft>
              <a:buClr>
                <a:schemeClr val="tx2"/>
              </a:buClr>
            </a:pPr>
            <a:r>
              <a:rPr lang="en-US" sz="1200"/>
              <a:t>Regulation, Code or Standard</a:t>
            </a:r>
          </a:p>
        </p:txBody>
      </p:sp>
      <p:sp>
        <p:nvSpPr>
          <p:cNvPr id="7188" name="Rectangle 286"/>
          <p:cNvSpPr>
            <a:spLocks noChangeArrowheads="1"/>
          </p:cNvSpPr>
          <p:nvPr>
            <p:custDataLst>
              <p:tags r:id="rId18"/>
            </p:custDataLst>
          </p:nvPr>
        </p:nvSpPr>
        <p:spPr bwMode="auto">
          <a:xfrm>
            <a:off x="121489" y="4403790"/>
            <a:ext cx="2491315" cy="153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spcAft>
                <a:spcPct val="45000"/>
              </a:spcAft>
              <a:buClr>
                <a:schemeClr val="tx2"/>
              </a:buClr>
            </a:pPr>
            <a:r>
              <a:rPr lang="en-US" sz="1200" dirty="0"/>
              <a:t>Lack of awareness/ prod. existence</a:t>
            </a:r>
          </a:p>
          <a:p>
            <a:pPr marL="349861" indent="-349861" defTabSz="913526" eaLnBrk="0" hangingPunct="0">
              <a:spcAft>
                <a:spcPct val="45000"/>
              </a:spcAft>
              <a:buClr>
                <a:schemeClr val="tx2"/>
              </a:buClr>
            </a:pPr>
            <a:r>
              <a:rPr lang="en-US" sz="1200" dirty="0"/>
              <a:t>Perceived lack of value for price</a:t>
            </a:r>
          </a:p>
          <a:p>
            <a:pPr marL="349861" indent="-349861" defTabSz="913526" eaLnBrk="0" hangingPunct="0">
              <a:spcAft>
                <a:spcPct val="45000"/>
              </a:spcAft>
              <a:buClr>
                <a:schemeClr val="tx2"/>
              </a:buClr>
            </a:pPr>
            <a:r>
              <a:rPr lang="en-US" sz="1200" dirty="0"/>
              <a:t>Lack of information about product</a:t>
            </a:r>
          </a:p>
          <a:p>
            <a:pPr marL="349861" indent="-349861" defTabSz="913526" eaLnBrk="0" hangingPunct="0">
              <a:spcAft>
                <a:spcPct val="45000"/>
              </a:spcAft>
              <a:buClr>
                <a:schemeClr val="tx2"/>
              </a:buClr>
            </a:pPr>
            <a:r>
              <a:rPr lang="en-US" sz="1200" dirty="0"/>
              <a:t>Lack of product differentiation</a:t>
            </a:r>
          </a:p>
          <a:p>
            <a:pPr marL="349861" indent="-349861" defTabSz="913526" eaLnBrk="0" hangingPunct="0">
              <a:spcAft>
                <a:spcPct val="45000"/>
              </a:spcAft>
              <a:buClr>
                <a:schemeClr val="tx2"/>
              </a:buClr>
            </a:pPr>
            <a:r>
              <a:rPr lang="en-US" sz="1200" dirty="0"/>
              <a:t>Price</a:t>
            </a:r>
          </a:p>
          <a:p>
            <a:pPr marL="349861" indent="-349861" defTabSz="913526" eaLnBrk="0" hangingPunct="0">
              <a:spcAft>
                <a:spcPct val="45000"/>
              </a:spcAft>
              <a:buClr>
                <a:schemeClr val="tx2"/>
              </a:buClr>
            </a:pPr>
            <a:r>
              <a:rPr lang="en-US" sz="1200" dirty="0"/>
              <a:t>Lack of financing</a:t>
            </a:r>
          </a:p>
        </p:txBody>
      </p:sp>
      <p:sp>
        <p:nvSpPr>
          <p:cNvPr id="7189" name="Rectangle 30"/>
          <p:cNvSpPr>
            <a:spLocks noChangeArrowheads="1"/>
          </p:cNvSpPr>
          <p:nvPr>
            <p:custDataLst>
              <p:tags r:id="rId19"/>
            </p:custDataLst>
          </p:nvPr>
        </p:nvSpPr>
        <p:spPr bwMode="auto">
          <a:xfrm>
            <a:off x="2612803" y="2089176"/>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190" name="Rectangle 31"/>
          <p:cNvSpPr>
            <a:spLocks noChangeArrowheads="1"/>
          </p:cNvSpPr>
          <p:nvPr>
            <p:custDataLst>
              <p:tags r:id="rId20"/>
            </p:custDataLst>
          </p:nvPr>
        </p:nvSpPr>
        <p:spPr bwMode="auto">
          <a:xfrm>
            <a:off x="3124673" y="208917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191" name="Rectangle 32"/>
          <p:cNvSpPr>
            <a:spLocks noChangeArrowheads="1"/>
          </p:cNvSpPr>
          <p:nvPr>
            <p:custDataLst>
              <p:tags r:id="rId21"/>
            </p:custDataLst>
          </p:nvPr>
        </p:nvSpPr>
        <p:spPr bwMode="auto">
          <a:xfrm>
            <a:off x="3634923" y="2089176"/>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192" name="Rectangle 33"/>
          <p:cNvSpPr>
            <a:spLocks noChangeArrowheads="1"/>
          </p:cNvSpPr>
          <p:nvPr>
            <p:custDataLst>
              <p:tags r:id="rId22"/>
            </p:custDataLst>
          </p:nvPr>
        </p:nvSpPr>
        <p:spPr bwMode="auto">
          <a:xfrm>
            <a:off x="4146792" y="2089176"/>
            <a:ext cx="529688"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193" name="Rectangle 34"/>
          <p:cNvSpPr>
            <a:spLocks noChangeArrowheads="1"/>
          </p:cNvSpPr>
          <p:nvPr>
            <p:custDataLst>
              <p:tags r:id="rId23"/>
            </p:custDataLst>
          </p:nvPr>
        </p:nvSpPr>
        <p:spPr bwMode="auto">
          <a:xfrm>
            <a:off x="4657042" y="2089176"/>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194" name="Rectangle 35"/>
          <p:cNvSpPr>
            <a:spLocks noChangeArrowheads="1"/>
          </p:cNvSpPr>
          <p:nvPr>
            <p:custDataLst>
              <p:tags r:id="rId24"/>
            </p:custDataLst>
          </p:nvPr>
        </p:nvSpPr>
        <p:spPr bwMode="auto">
          <a:xfrm>
            <a:off x="5168912" y="2089176"/>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195" name="Rectangle 36"/>
          <p:cNvSpPr>
            <a:spLocks noChangeArrowheads="1"/>
          </p:cNvSpPr>
          <p:nvPr>
            <p:custDataLst>
              <p:tags r:id="rId25"/>
            </p:custDataLst>
          </p:nvPr>
        </p:nvSpPr>
        <p:spPr bwMode="auto">
          <a:xfrm>
            <a:off x="5679161" y="2089176"/>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196" name="Rectangle 37"/>
          <p:cNvSpPr>
            <a:spLocks noChangeArrowheads="1"/>
          </p:cNvSpPr>
          <p:nvPr>
            <p:custDataLst>
              <p:tags r:id="rId26"/>
            </p:custDataLst>
          </p:nvPr>
        </p:nvSpPr>
        <p:spPr bwMode="auto">
          <a:xfrm>
            <a:off x="6191031" y="2089176"/>
            <a:ext cx="529688"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197" name="Rectangle 38"/>
          <p:cNvSpPr>
            <a:spLocks noChangeArrowheads="1"/>
          </p:cNvSpPr>
          <p:nvPr>
            <p:custDataLst>
              <p:tags r:id="rId27"/>
            </p:custDataLst>
          </p:nvPr>
        </p:nvSpPr>
        <p:spPr bwMode="auto">
          <a:xfrm>
            <a:off x="6701281" y="2089176"/>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198" name="Rectangle 39"/>
          <p:cNvSpPr>
            <a:spLocks noChangeArrowheads="1"/>
          </p:cNvSpPr>
          <p:nvPr>
            <p:custDataLst>
              <p:tags r:id="rId28"/>
            </p:custDataLst>
          </p:nvPr>
        </p:nvSpPr>
        <p:spPr bwMode="auto">
          <a:xfrm>
            <a:off x="7213150" y="2089176"/>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199" name="Rectangle 40"/>
          <p:cNvSpPr>
            <a:spLocks noChangeArrowheads="1"/>
          </p:cNvSpPr>
          <p:nvPr>
            <p:custDataLst>
              <p:tags r:id="rId29"/>
            </p:custDataLst>
          </p:nvPr>
        </p:nvSpPr>
        <p:spPr bwMode="auto">
          <a:xfrm>
            <a:off x="7723400" y="2089176"/>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0" name="Rectangle 41"/>
          <p:cNvSpPr>
            <a:spLocks noChangeArrowheads="1"/>
          </p:cNvSpPr>
          <p:nvPr>
            <p:custDataLst>
              <p:tags r:id="rId30"/>
            </p:custDataLst>
          </p:nvPr>
        </p:nvSpPr>
        <p:spPr bwMode="auto">
          <a:xfrm>
            <a:off x="8233650" y="2089176"/>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1" name="Rectangle 42"/>
          <p:cNvSpPr>
            <a:spLocks noChangeArrowheads="1"/>
          </p:cNvSpPr>
          <p:nvPr>
            <p:custDataLst>
              <p:tags r:id="rId31"/>
            </p:custDataLst>
          </p:nvPr>
        </p:nvSpPr>
        <p:spPr bwMode="auto">
          <a:xfrm>
            <a:off x="2612803" y="2349953"/>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2" name="Rectangle 43"/>
          <p:cNvSpPr>
            <a:spLocks noChangeArrowheads="1"/>
          </p:cNvSpPr>
          <p:nvPr>
            <p:custDataLst>
              <p:tags r:id="rId32"/>
            </p:custDataLst>
          </p:nvPr>
        </p:nvSpPr>
        <p:spPr bwMode="auto">
          <a:xfrm>
            <a:off x="3124673" y="2349953"/>
            <a:ext cx="529687"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3" name="Rectangle 44"/>
          <p:cNvSpPr>
            <a:spLocks noChangeArrowheads="1"/>
          </p:cNvSpPr>
          <p:nvPr>
            <p:custDataLst>
              <p:tags r:id="rId33"/>
            </p:custDataLst>
          </p:nvPr>
        </p:nvSpPr>
        <p:spPr bwMode="auto">
          <a:xfrm>
            <a:off x="3634923" y="2349953"/>
            <a:ext cx="529688"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4" name="Rectangle 45"/>
          <p:cNvSpPr>
            <a:spLocks noChangeArrowheads="1"/>
          </p:cNvSpPr>
          <p:nvPr>
            <p:custDataLst>
              <p:tags r:id="rId34"/>
            </p:custDataLst>
          </p:nvPr>
        </p:nvSpPr>
        <p:spPr bwMode="auto">
          <a:xfrm>
            <a:off x="4146792" y="2349953"/>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5" name="Rectangle 46"/>
          <p:cNvSpPr>
            <a:spLocks noChangeArrowheads="1"/>
          </p:cNvSpPr>
          <p:nvPr>
            <p:custDataLst>
              <p:tags r:id="rId35"/>
            </p:custDataLst>
          </p:nvPr>
        </p:nvSpPr>
        <p:spPr bwMode="auto">
          <a:xfrm>
            <a:off x="4657042" y="2349953"/>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6" name="Rectangle 47"/>
          <p:cNvSpPr>
            <a:spLocks noChangeArrowheads="1"/>
          </p:cNvSpPr>
          <p:nvPr>
            <p:custDataLst>
              <p:tags r:id="rId36"/>
            </p:custDataLst>
          </p:nvPr>
        </p:nvSpPr>
        <p:spPr bwMode="auto">
          <a:xfrm>
            <a:off x="5168912" y="2349953"/>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7" name="Rectangle 48"/>
          <p:cNvSpPr>
            <a:spLocks noChangeArrowheads="1"/>
          </p:cNvSpPr>
          <p:nvPr>
            <p:custDataLst>
              <p:tags r:id="rId37"/>
            </p:custDataLst>
          </p:nvPr>
        </p:nvSpPr>
        <p:spPr bwMode="auto">
          <a:xfrm>
            <a:off x="5679161" y="2349953"/>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08" name="Rectangle 49"/>
          <p:cNvSpPr>
            <a:spLocks noChangeArrowheads="1"/>
          </p:cNvSpPr>
          <p:nvPr>
            <p:custDataLst>
              <p:tags r:id="rId38"/>
            </p:custDataLst>
          </p:nvPr>
        </p:nvSpPr>
        <p:spPr bwMode="auto">
          <a:xfrm>
            <a:off x="6191031" y="2349953"/>
            <a:ext cx="529688"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09" name="Rectangle 50"/>
          <p:cNvSpPr>
            <a:spLocks noChangeArrowheads="1"/>
          </p:cNvSpPr>
          <p:nvPr>
            <p:custDataLst>
              <p:tags r:id="rId39"/>
            </p:custDataLst>
          </p:nvPr>
        </p:nvSpPr>
        <p:spPr bwMode="auto">
          <a:xfrm>
            <a:off x="6701281" y="2349953"/>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10" name="Rectangle 51"/>
          <p:cNvSpPr>
            <a:spLocks noChangeArrowheads="1"/>
          </p:cNvSpPr>
          <p:nvPr>
            <p:custDataLst>
              <p:tags r:id="rId40"/>
            </p:custDataLst>
          </p:nvPr>
        </p:nvSpPr>
        <p:spPr bwMode="auto">
          <a:xfrm>
            <a:off x="7213150" y="2349953"/>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11" name="Rectangle 52"/>
          <p:cNvSpPr>
            <a:spLocks noChangeArrowheads="1"/>
          </p:cNvSpPr>
          <p:nvPr>
            <p:custDataLst>
              <p:tags r:id="rId41"/>
            </p:custDataLst>
          </p:nvPr>
        </p:nvSpPr>
        <p:spPr bwMode="auto">
          <a:xfrm>
            <a:off x="7723400" y="2349953"/>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12" name="Rectangle 53"/>
          <p:cNvSpPr>
            <a:spLocks noChangeArrowheads="1"/>
          </p:cNvSpPr>
          <p:nvPr>
            <p:custDataLst>
              <p:tags r:id="rId42"/>
            </p:custDataLst>
          </p:nvPr>
        </p:nvSpPr>
        <p:spPr bwMode="auto">
          <a:xfrm>
            <a:off x="8233650" y="2349953"/>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13" name="Rectangle 54"/>
          <p:cNvSpPr>
            <a:spLocks noChangeArrowheads="1"/>
          </p:cNvSpPr>
          <p:nvPr>
            <p:custDataLst>
              <p:tags r:id="rId43"/>
            </p:custDataLst>
          </p:nvPr>
        </p:nvSpPr>
        <p:spPr bwMode="auto">
          <a:xfrm>
            <a:off x="2612803" y="2610733"/>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14" name="Rectangle 55"/>
          <p:cNvSpPr>
            <a:spLocks noChangeArrowheads="1"/>
          </p:cNvSpPr>
          <p:nvPr>
            <p:custDataLst>
              <p:tags r:id="rId44"/>
            </p:custDataLst>
          </p:nvPr>
        </p:nvSpPr>
        <p:spPr bwMode="auto">
          <a:xfrm>
            <a:off x="3124673" y="2610733"/>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15" name="Rectangle 56"/>
          <p:cNvSpPr>
            <a:spLocks noChangeArrowheads="1"/>
          </p:cNvSpPr>
          <p:nvPr>
            <p:custDataLst>
              <p:tags r:id="rId45"/>
            </p:custDataLst>
          </p:nvPr>
        </p:nvSpPr>
        <p:spPr bwMode="auto">
          <a:xfrm>
            <a:off x="3634923" y="2610733"/>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16" name="Rectangle 57"/>
          <p:cNvSpPr>
            <a:spLocks noChangeArrowheads="1"/>
          </p:cNvSpPr>
          <p:nvPr>
            <p:custDataLst>
              <p:tags r:id="rId46"/>
            </p:custDataLst>
          </p:nvPr>
        </p:nvSpPr>
        <p:spPr bwMode="auto">
          <a:xfrm>
            <a:off x="4146792" y="2610733"/>
            <a:ext cx="529688"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17" name="Rectangle 58"/>
          <p:cNvSpPr>
            <a:spLocks noChangeArrowheads="1"/>
          </p:cNvSpPr>
          <p:nvPr>
            <p:custDataLst>
              <p:tags r:id="rId47"/>
            </p:custDataLst>
          </p:nvPr>
        </p:nvSpPr>
        <p:spPr bwMode="auto">
          <a:xfrm>
            <a:off x="4657042" y="2610733"/>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18" name="Rectangle 59"/>
          <p:cNvSpPr>
            <a:spLocks noChangeArrowheads="1"/>
          </p:cNvSpPr>
          <p:nvPr>
            <p:custDataLst>
              <p:tags r:id="rId48"/>
            </p:custDataLst>
          </p:nvPr>
        </p:nvSpPr>
        <p:spPr bwMode="auto">
          <a:xfrm>
            <a:off x="5168912" y="2610733"/>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19" name="Rectangle 60"/>
          <p:cNvSpPr>
            <a:spLocks noChangeArrowheads="1"/>
          </p:cNvSpPr>
          <p:nvPr>
            <p:custDataLst>
              <p:tags r:id="rId49"/>
            </p:custDataLst>
          </p:nvPr>
        </p:nvSpPr>
        <p:spPr bwMode="auto">
          <a:xfrm>
            <a:off x="5679161" y="2610733"/>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20" name="Rectangle 61"/>
          <p:cNvSpPr>
            <a:spLocks noChangeArrowheads="1"/>
          </p:cNvSpPr>
          <p:nvPr>
            <p:custDataLst>
              <p:tags r:id="rId50"/>
            </p:custDataLst>
          </p:nvPr>
        </p:nvSpPr>
        <p:spPr bwMode="auto">
          <a:xfrm>
            <a:off x="6191031" y="2610733"/>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21" name="Rectangle 62"/>
          <p:cNvSpPr>
            <a:spLocks noChangeArrowheads="1"/>
          </p:cNvSpPr>
          <p:nvPr>
            <p:custDataLst>
              <p:tags r:id="rId51"/>
            </p:custDataLst>
          </p:nvPr>
        </p:nvSpPr>
        <p:spPr bwMode="auto">
          <a:xfrm>
            <a:off x="6701281" y="2610733"/>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22" name="Rectangle 63"/>
          <p:cNvSpPr>
            <a:spLocks noChangeArrowheads="1"/>
          </p:cNvSpPr>
          <p:nvPr>
            <p:custDataLst>
              <p:tags r:id="rId52"/>
            </p:custDataLst>
          </p:nvPr>
        </p:nvSpPr>
        <p:spPr bwMode="auto">
          <a:xfrm>
            <a:off x="7213150" y="2610733"/>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23" name="Rectangle 64"/>
          <p:cNvSpPr>
            <a:spLocks noChangeArrowheads="1"/>
          </p:cNvSpPr>
          <p:nvPr>
            <p:custDataLst>
              <p:tags r:id="rId53"/>
            </p:custDataLst>
          </p:nvPr>
        </p:nvSpPr>
        <p:spPr bwMode="auto">
          <a:xfrm>
            <a:off x="7723400" y="2610733"/>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24" name="Rectangle 65"/>
          <p:cNvSpPr>
            <a:spLocks noChangeArrowheads="1"/>
          </p:cNvSpPr>
          <p:nvPr>
            <p:custDataLst>
              <p:tags r:id="rId54"/>
            </p:custDataLst>
          </p:nvPr>
        </p:nvSpPr>
        <p:spPr bwMode="auto">
          <a:xfrm>
            <a:off x="8233650" y="2610733"/>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25" name="Rectangle 66"/>
          <p:cNvSpPr>
            <a:spLocks noChangeArrowheads="1"/>
          </p:cNvSpPr>
          <p:nvPr>
            <p:custDataLst>
              <p:tags r:id="rId55"/>
            </p:custDataLst>
          </p:nvPr>
        </p:nvSpPr>
        <p:spPr bwMode="auto">
          <a:xfrm>
            <a:off x="2612803" y="2871511"/>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26" name="Rectangle 67"/>
          <p:cNvSpPr>
            <a:spLocks noChangeArrowheads="1"/>
          </p:cNvSpPr>
          <p:nvPr>
            <p:custDataLst>
              <p:tags r:id="rId56"/>
            </p:custDataLst>
          </p:nvPr>
        </p:nvSpPr>
        <p:spPr bwMode="auto">
          <a:xfrm>
            <a:off x="3124673" y="2871511"/>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27" name="Rectangle 68"/>
          <p:cNvSpPr>
            <a:spLocks noChangeArrowheads="1"/>
          </p:cNvSpPr>
          <p:nvPr>
            <p:custDataLst>
              <p:tags r:id="rId57"/>
            </p:custDataLst>
          </p:nvPr>
        </p:nvSpPr>
        <p:spPr bwMode="auto">
          <a:xfrm>
            <a:off x="3634923" y="2871511"/>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28" name="Rectangle 69"/>
          <p:cNvSpPr>
            <a:spLocks noChangeArrowheads="1"/>
          </p:cNvSpPr>
          <p:nvPr>
            <p:custDataLst>
              <p:tags r:id="rId58"/>
            </p:custDataLst>
          </p:nvPr>
        </p:nvSpPr>
        <p:spPr bwMode="auto">
          <a:xfrm>
            <a:off x="4146792" y="2871511"/>
            <a:ext cx="529688"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29" name="Rectangle 70"/>
          <p:cNvSpPr>
            <a:spLocks noChangeArrowheads="1"/>
          </p:cNvSpPr>
          <p:nvPr>
            <p:custDataLst>
              <p:tags r:id="rId59"/>
            </p:custDataLst>
          </p:nvPr>
        </p:nvSpPr>
        <p:spPr bwMode="auto">
          <a:xfrm>
            <a:off x="4657042" y="2871511"/>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30" name="Rectangle 71"/>
          <p:cNvSpPr>
            <a:spLocks noChangeArrowheads="1"/>
          </p:cNvSpPr>
          <p:nvPr>
            <p:custDataLst>
              <p:tags r:id="rId60"/>
            </p:custDataLst>
          </p:nvPr>
        </p:nvSpPr>
        <p:spPr bwMode="auto">
          <a:xfrm>
            <a:off x="5168912" y="2871511"/>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31" name="Rectangle 72"/>
          <p:cNvSpPr>
            <a:spLocks noChangeArrowheads="1"/>
          </p:cNvSpPr>
          <p:nvPr>
            <p:custDataLst>
              <p:tags r:id="rId61"/>
            </p:custDataLst>
          </p:nvPr>
        </p:nvSpPr>
        <p:spPr bwMode="auto">
          <a:xfrm>
            <a:off x="5679161" y="2871511"/>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32" name="Rectangle 73"/>
          <p:cNvSpPr>
            <a:spLocks noChangeArrowheads="1"/>
          </p:cNvSpPr>
          <p:nvPr>
            <p:custDataLst>
              <p:tags r:id="rId62"/>
            </p:custDataLst>
          </p:nvPr>
        </p:nvSpPr>
        <p:spPr bwMode="auto">
          <a:xfrm>
            <a:off x="6191031" y="2871511"/>
            <a:ext cx="529688"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33" name="Rectangle 74"/>
          <p:cNvSpPr>
            <a:spLocks noChangeArrowheads="1"/>
          </p:cNvSpPr>
          <p:nvPr>
            <p:custDataLst>
              <p:tags r:id="rId63"/>
            </p:custDataLst>
          </p:nvPr>
        </p:nvSpPr>
        <p:spPr bwMode="auto">
          <a:xfrm>
            <a:off x="6701281" y="2871511"/>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34" name="Rectangle 75"/>
          <p:cNvSpPr>
            <a:spLocks noChangeArrowheads="1"/>
          </p:cNvSpPr>
          <p:nvPr>
            <p:custDataLst>
              <p:tags r:id="rId64"/>
            </p:custDataLst>
          </p:nvPr>
        </p:nvSpPr>
        <p:spPr bwMode="auto">
          <a:xfrm>
            <a:off x="7213150" y="2871511"/>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35" name="Rectangle 76"/>
          <p:cNvSpPr>
            <a:spLocks noChangeArrowheads="1"/>
          </p:cNvSpPr>
          <p:nvPr>
            <p:custDataLst>
              <p:tags r:id="rId65"/>
            </p:custDataLst>
          </p:nvPr>
        </p:nvSpPr>
        <p:spPr bwMode="auto">
          <a:xfrm>
            <a:off x="7723400" y="2871511"/>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36" name="Rectangle 77"/>
          <p:cNvSpPr>
            <a:spLocks noChangeArrowheads="1"/>
          </p:cNvSpPr>
          <p:nvPr>
            <p:custDataLst>
              <p:tags r:id="rId66"/>
            </p:custDataLst>
          </p:nvPr>
        </p:nvSpPr>
        <p:spPr bwMode="auto">
          <a:xfrm>
            <a:off x="8233650" y="2871511"/>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37" name="Rectangle 78"/>
          <p:cNvSpPr>
            <a:spLocks noChangeArrowheads="1"/>
          </p:cNvSpPr>
          <p:nvPr>
            <p:custDataLst>
              <p:tags r:id="rId67"/>
            </p:custDataLst>
          </p:nvPr>
        </p:nvSpPr>
        <p:spPr bwMode="auto">
          <a:xfrm>
            <a:off x="2612803" y="3132291"/>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38" name="Rectangle 79"/>
          <p:cNvSpPr>
            <a:spLocks noChangeArrowheads="1"/>
          </p:cNvSpPr>
          <p:nvPr>
            <p:custDataLst>
              <p:tags r:id="rId68"/>
            </p:custDataLst>
          </p:nvPr>
        </p:nvSpPr>
        <p:spPr bwMode="auto">
          <a:xfrm>
            <a:off x="3124673" y="3132291"/>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39" name="Rectangle 80"/>
          <p:cNvSpPr>
            <a:spLocks noChangeArrowheads="1"/>
          </p:cNvSpPr>
          <p:nvPr>
            <p:custDataLst>
              <p:tags r:id="rId69"/>
            </p:custDataLst>
          </p:nvPr>
        </p:nvSpPr>
        <p:spPr bwMode="auto">
          <a:xfrm>
            <a:off x="3634923" y="3132291"/>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40" name="Rectangle 81"/>
          <p:cNvSpPr>
            <a:spLocks noChangeArrowheads="1"/>
          </p:cNvSpPr>
          <p:nvPr>
            <p:custDataLst>
              <p:tags r:id="rId70"/>
            </p:custDataLst>
          </p:nvPr>
        </p:nvSpPr>
        <p:spPr bwMode="auto">
          <a:xfrm>
            <a:off x="4146792" y="3132291"/>
            <a:ext cx="529688"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41" name="Rectangle 82"/>
          <p:cNvSpPr>
            <a:spLocks noChangeArrowheads="1"/>
          </p:cNvSpPr>
          <p:nvPr>
            <p:custDataLst>
              <p:tags r:id="rId71"/>
            </p:custDataLst>
          </p:nvPr>
        </p:nvSpPr>
        <p:spPr bwMode="auto">
          <a:xfrm>
            <a:off x="4657042" y="3132291"/>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42" name="Rectangle 83"/>
          <p:cNvSpPr>
            <a:spLocks noChangeArrowheads="1"/>
          </p:cNvSpPr>
          <p:nvPr>
            <p:custDataLst>
              <p:tags r:id="rId72"/>
            </p:custDataLst>
          </p:nvPr>
        </p:nvSpPr>
        <p:spPr bwMode="auto">
          <a:xfrm>
            <a:off x="5168912" y="3132291"/>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43" name="Rectangle 84"/>
          <p:cNvSpPr>
            <a:spLocks noChangeArrowheads="1"/>
          </p:cNvSpPr>
          <p:nvPr>
            <p:custDataLst>
              <p:tags r:id="rId73"/>
            </p:custDataLst>
          </p:nvPr>
        </p:nvSpPr>
        <p:spPr bwMode="auto">
          <a:xfrm>
            <a:off x="5679161" y="3132291"/>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44" name="Rectangle 85"/>
          <p:cNvSpPr>
            <a:spLocks noChangeArrowheads="1"/>
          </p:cNvSpPr>
          <p:nvPr>
            <p:custDataLst>
              <p:tags r:id="rId74"/>
            </p:custDataLst>
          </p:nvPr>
        </p:nvSpPr>
        <p:spPr bwMode="auto">
          <a:xfrm>
            <a:off x="6191031" y="3132291"/>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45" name="Rectangle 86"/>
          <p:cNvSpPr>
            <a:spLocks noChangeArrowheads="1"/>
          </p:cNvSpPr>
          <p:nvPr>
            <p:custDataLst>
              <p:tags r:id="rId75"/>
            </p:custDataLst>
          </p:nvPr>
        </p:nvSpPr>
        <p:spPr bwMode="auto">
          <a:xfrm>
            <a:off x="6701281" y="3132291"/>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46" name="Rectangle 87"/>
          <p:cNvSpPr>
            <a:spLocks noChangeArrowheads="1"/>
          </p:cNvSpPr>
          <p:nvPr>
            <p:custDataLst>
              <p:tags r:id="rId76"/>
            </p:custDataLst>
          </p:nvPr>
        </p:nvSpPr>
        <p:spPr bwMode="auto">
          <a:xfrm>
            <a:off x="7213150" y="3132291"/>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47" name="Rectangle 88"/>
          <p:cNvSpPr>
            <a:spLocks noChangeArrowheads="1"/>
          </p:cNvSpPr>
          <p:nvPr>
            <p:custDataLst>
              <p:tags r:id="rId77"/>
            </p:custDataLst>
          </p:nvPr>
        </p:nvSpPr>
        <p:spPr bwMode="auto">
          <a:xfrm>
            <a:off x="7723400" y="3132291"/>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48" name="Rectangle 89"/>
          <p:cNvSpPr>
            <a:spLocks noChangeArrowheads="1"/>
          </p:cNvSpPr>
          <p:nvPr>
            <p:custDataLst>
              <p:tags r:id="rId78"/>
            </p:custDataLst>
          </p:nvPr>
        </p:nvSpPr>
        <p:spPr bwMode="auto">
          <a:xfrm>
            <a:off x="8233650" y="3132291"/>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49" name="Rectangle 90"/>
          <p:cNvSpPr>
            <a:spLocks noChangeArrowheads="1"/>
          </p:cNvSpPr>
          <p:nvPr>
            <p:custDataLst>
              <p:tags r:id="rId79"/>
            </p:custDataLst>
          </p:nvPr>
        </p:nvSpPr>
        <p:spPr bwMode="auto">
          <a:xfrm>
            <a:off x="2612803" y="3393069"/>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50" name="Rectangle 91"/>
          <p:cNvSpPr>
            <a:spLocks noChangeArrowheads="1"/>
          </p:cNvSpPr>
          <p:nvPr>
            <p:custDataLst>
              <p:tags r:id="rId80"/>
            </p:custDataLst>
          </p:nvPr>
        </p:nvSpPr>
        <p:spPr bwMode="auto">
          <a:xfrm>
            <a:off x="3124673" y="3393069"/>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51" name="Rectangle 92"/>
          <p:cNvSpPr>
            <a:spLocks noChangeArrowheads="1"/>
          </p:cNvSpPr>
          <p:nvPr>
            <p:custDataLst>
              <p:tags r:id="rId81"/>
            </p:custDataLst>
          </p:nvPr>
        </p:nvSpPr>
        <p:spPr bwMode="auto">
          <a:xfrm>
            <a:off x="3634923" y="3393069"/>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52" name="Rectangle 93"/>
          <p:cNvSpPr>
            <a:spLocks noChangeArrowheads="1"/>
          </p:cNvSpPr>
          <p:nvPr>
            <p:custDataLst>
              <p:tags r:id="rId82"/>
            </p:custDataLst>
          </p:nvPr>
        </p:nvSpPr>
        <p:spPr bwMode="auto">
          <a:xfrm>
            <a:off x="4146792" y="3393069"/>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53" name="Rectangle 94"/>
          <p:cNvSpPr>
            <a:spLocks noChangeArrowheads="1"/>
          </p:cNvSpPr>
          <p:nvPr>
            <p:custDataLst>
              <p:tags r:id="rId83"/>
            </p:custDataLst>
          </p:nvPr>
        </p:nvSpPr>
        <p:spPr bwMode="auto">
          <a:xfrm>
            <a:off x="4657042" y="3393069"/>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54" name="Rectangle 95"/>
          <p:cNvSpPr>
            <a:spLocks noChangeArrowheads="1"/>
          </p:cNvSpPr>
          <p:nvPr>
            <p:custDataLst>
              <p:tags r:id="rId84"/>
            </p:custDataLst>
          </p:nvPr>
        </p:nvSpPr>
        <p:spPr bwMode="auto">
          <a:xfrm>
            <a:off x="5168912" y="3393069"/>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55" name="Rectangle 96"/>
          <p:cNvSpPr>
            <a:spLocks noChangeArrowheads="1"/>
          </p:cNvSpPr>
          <p:nvPr>
            <p:custDataLst>
              <p:tags r:id="rId85"/>
            </p:custDataLst>
          </p:nvPr>
        </p:nvSpPr>
        <p:spPr bwMode="auto">
          <a:xfrm>
            <a:off x="5679161" y="3393069"/>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56" name="Rectangle 97"/>
          <p:cNvSpPr>
            <a:spLocks noChangeArrowheads="1"/>
          </p:cNvSpPr>
          <p:nvPr>
            <p:custDataLst>
              <p:tags r:id="rId86"/>
            </p:custDataLst>
          </p:nvPr>
        </p:nvSpPr>
        <p:spPr bwMode="auto">
          <a:xfrm>
            <a:off x="6191031" y="3393069"/>
            <a:ext cx="529688"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57" name="Rectangle 98"/>
          <p:cNvSpPr>
            <a:spLocks noChangeArrowheads="1"/>
          </p:cNvSpPr>
          <p:nvPr>
            <p:custDataLst>
              <p:tags r:id="rId87"/>
            </p:custDataLst>
          </p:nvPr>
        </p:nvSpPr>
        <p:spPr bwMode="auto">
          <a:xfrm>
            <a:off x="6701281" y="3393069"/>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58" name="Rectangle 99"/>
          <p:cNvSpPr>
            <a:spLocks noChangeArrowheads="1"/>
          </p:cNvSpPr>
          <p:nvPr>
            <p:custDataLst>
              <p:tags r:id="rId88"/>
            </p:custDataLst>
          </p:nvPr>
        </p:nvSpPr>
        <p:spPr bwMode="auto">
          <a:xfrm>
            <a:off x="7213150" y="3393069"/>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59" name="Rectangle 100"/>
          <p:cNvSpPr>
            <a:spLocks noChangeArrowheads="1"/>
          </p:cNvSpPr>
          <p:nvPr>
            <p:custDataLst>
              <p:tags r:id="rId89"/>
            </p:custDataLst>
          </p:nvPr>
        </p:nvSpPr>
        <p:spPr bwMode="auto">
          <a:xfrm>
            <a:off x="7723400" y="3393069"/>
            <a:ext cx="529688"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0" name="Rectangle 101"/>
          <p:cNvSpPr>
            <a:spLocks noChangeArrowheads="1"/>
          </p:cNvSpPr>
          <p:nvPr>
            <p:custDataLst>
              <p:tags r:id="rId90"/>
            </p:custDataLst>
          </p:nvPr>
        </p:nvSpPr>
        <p:spPr bwMode="auto">
          <a:xfrm>
            <a:off x="8233650" y="3393069"/>
            <a:ext cx="529687"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1" name="Rectangle 102"/>
          <p:cNvSpPr>
            <a:spLocks noChangeArrowheads="1"/>
          </p:cNvSpPr>
          <p:nvPr>
            <p:custDataLst>
              <p:tags r:id="rId91"/>
            </p:custDataLst>
          </p:nvPr>
        </p:nvSpPr>
        <p:spPr bwMode="auto">
          <a:xfrm>
            <a:off x="2612803" y="4416748"/>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2" name="Rectangle 103"/>
          <p:cNvSpPr>
            <a:spLocks noChangeArrowheads="1"/>
          </p:cNvSpPr>
          <p:nvPr>
            <p:custDataLst>
              <p:tags r:id="rId92"/>
            </p:custDataLst>
          </p:nvPr>
        </p:nvSpPr>
        <p:spPr bwMode="auto">
          <a:xfrm>
            <a:off x="3124673" y="4416748"/>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3" name="Rectangle 104"/>
          <p:cNvSpPr>
            <a:spLocks noChangeArrowheads="1"/>
          </p:cNvSpPr>
          <p:nvPr>
            <p:custDataLst>
              <p:tags r:id="rId93"/>
            </p:custDataLst>
          </p:nvPr>
        </p:nvSpPr>
        <p:spPr bwMode="auto">
          <a:xfrm>
            <a:off x="3634923" y="4416748"/>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64" name="Rectangle 105"/>
          <p:cNvSpPr>
            <a:spLocks noChangeArrowheads="1"/>
          </p:cNvSpPr>
          <p:nvPr>
            <p:custDataLst>
              <p:tags r:id="rId94"/>
            </p:custDataLst>
          </p:nvPr>
        </p:nvSpPr>
        <p:spPr bwMode="auto">
          <a:xfrm>
            <a:off x="4146792" y="4416748"/>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5" name="Rectangle 106"/>
          <p:cNvSpPr>
            <a:spLocks noChangeArrowheads="1"/>
          </p:cNvSpPr>
          <p:nvPr>
            <p:custDataLst>
              <p:tags r:id="rId95"/>
            </p:custDataLst>
          </p:nvPr>
        </p:nvSpPr>
        <p:spPr bwMode="auto">
          <a:xfrm>
            <a:off x="4657042" y="4416748"/>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6" name="Rectangle 107"/>
          <p:cNvSpPr>
            <a:spLocks noChangeArrowheads="1"/>
          </p:cNvSpPr>
          <p:nvPr>
            <p:custDataLst>
              <p:tags r:id="rId96"/>
            </p:custDataLst>
          </p:nvPr>
        </p:nvSpPr>
        <p:spPr bwMode="auto">
          <a:xfrm>
            <a:off x="5168912" y="4416748"/>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7" name="Rectangle 108"/>
          <p:cNvSpPr>
            <a:spLocks noChangeArrowheads="1"/>
          </p:cNvSpPr>
          <p:nvPr>
            <p:custDataLst>
              <p:tags r:id="rId97"/>
            </p:custDataLst>
          </p:nvPr>
        </p:nvSpPr>
        <p:spPr bwMode="auto">
          <a:xfrm>
            <a:off x="5679161" y="4416748"/>
            <a:ext cx="529688"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8" name="Rectangle 109"/>
          <p:cNvSpPr>
            <a:spLocks noChangeArrowheads="1"/>
          </p:cNvSpPr>
          <p:nvPr>
            <p:custDataLst>
              <p:tags r:id="rId98"/>
            </p:custDataLst>
          </p:nvPr>
        </p:nvSpPr>
        <p:spPr bwMode="auto">
          <a:xfrm>
            <a:off x="6191031" y="4416748"/>
            <a:ext cx="529688"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69" name="Rectangle 110"/>
          <p:cNvSpPr>
            <a:spLocks noChangeArrowheads="1"/>
          </p:cNvSpPr>
          <p:nvPr>
            <p:custDataLst>
              <p:tags r:id="rId99"/>
            </p:custDataLst>
          </p:nvPr>
        </p:nvSpPr>
        <p:spPr bwMode="auto">
          <a:xfrm>
            <a:off x="6701281" y="4416748"/>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70" name="Rectangle 111"/>
          <p:cNvSpPr>
            <a:spLocks noChangeArrowheads="1"/>
          </p:cNvSpPr>
          <p:nvPr>
            <p:custDataLst>
              <p:tags r:id="rId100"/>
            </p:custDataLst>
          </p:nvPr>
        </p:nvSpPr>
        <p:spPr bwMode="auto">
          <a:xfrm>
            <a:off x="7213150" y="4416748"/>
            <a:ext cx="529687" cy="260779"/>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71" name="Rectangle 112"/>
          <p:cNvSpPr>
            <a:spLocks noChangeArrowheads="1"/>
          </p:cNvSpPr>
          <p:nvPr>
            <p:custDataLst>
              <p:tags r:id="rId101"/>
            </p:custDataLst>
          </p:nvPr>
        </p:nvSpPr>
        <p:spPr bwMode="auto">
          <a:xfrm>
            <a:off x="7723400" y="4416748"/>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72" name="Rectangle 113"/>
          <p:cNvSpPr>
            <a:spLocks noChangeArrowheads="1"/>
          </p:cNvSpPr>
          <p:nvPr>
            <p:custDataLst>
              <p:tags r:id="rId102"/>
            </p:custDataLst>
          </p:nvPr>
        </p:nvSpPr>
        <p:spPr bwMode="auto">
          <a:xfrm>
            <a:off x="8233650" y="4416748"/>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73" name="Rectangle 114"/>
          <p:cNvSpPr>
            <a:spLocks noChangeArrowheads="1"/>
          </p:cNvSpPr>
          <p:nvPr>
            <p:custDataLst>
              <p:tags r:id="rId103"/>
            </p:custDataLst>
          </p:nvPr>
        </p:nvSpPr>
        <p:spPr bwMode="auto">
          <a:xfrm>
            <a:off x="2612803" y="4677528"/>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74" name="Rectangle 115"/>
          <p:cNvSpPr>
            <a:spLocks noChangeArrowheads="1"/>
          </p:cNvSpPr>
          <p:nvPr>
            <p:custDataLst>
              <p:tags r:id="rId104"/>
            </p:custDataLst>
          </p:nvPr>
        </p:nvSpPr>
        <p:spPr bwMode="auto">
          <a:xfrm>
            <a:off x="3124673" y="4677528"/>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75" name="Rectangle 116"/>
          <p:cNvSpPr>
            <a:spLocks noChangeArrowheads="1"/>
          </p:cNvSpPr>
          <p:nvPr>
            <p:custDataLst>
              <p:tags r:id="rId105"/>
            </p:custDataLst>
          </p:nvPr>
        </p:nvSpPr>
        <p:spPr bwMode="auto">
          <a:xfrm>
            <a:off x="3634923" y="4677528"/>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76" name="Rectangle 117"/>
          <p:cNvSpPr>
            <a:spLocks noChangeArrowheads="1"/>
          </p:cNvSpPr>
          <p:nvPr>
            <p:custDataLst>
              <p:tags r:id="rId106"/>
            </p:custDataLst>
          </p:nvPr>
        </p:nvSpPr>
        <p:spPr bwMode="auto">
          <a:xfrm>
            <a:off x="4146792" y="4677528"/>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77" name="Rectangle 118"/>
          <p:cNvSpPr>
            <a:spLocks noChangeArrowheads="1"/>
          </p:cNvSpPr>
          <p:nvPr>
            <p:custDataLst>
              <p:tags r:id="rId107"/>
            </p:custDataLst>
          </p:nvPr>
        </p:nvSpPr>
        <p:spPr bwMode="auto">
          <a:xfrm>
            <a:off x="4657042" y="4677528"/>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78" name="Rectangle 119"/>
          <p:cNvSpPr>
            <a:spLocks noChangeArrowheads="1"/>
          </p:cNvSpPr>
          <p:nvPr>
            <p:custDataLst>
              <p:tags r:id="rId108"/>
            </p:custDataLst>
          </p:nvPr>
        </p:nvSpPr>
        <p:spPr bwMode="auto">
          <a:xfrm>
            <a:off x="5168912" y="4677528"/>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79" name="Rectangle 120"/>
          <p:cNvSpPr>
            <a:spLocks noChangeArrowheads="1"/>
          </p:cNvSpPr>
          <p:nvPr>
            <p:custDataLst>
              <p:tags r:id="rId109"/>
            </p:custDataLst>
          </p:nvPr>
        </p:nvSpPr>
        <p:spPr bwMode="auto">
          <a:xfrm>
            <a:off x="5679161" y="4677528"/>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80" name="Rectangle 121"/>
          <p:cNvSpPr>
            <a:spLocks noChangeArrowheads="1"/>
          </p:cNvSpPr>
          <p:nvPr>
            <p:custDataLst>
              <p:tags r:id="rId110"/>
            </p:custDataLst>
          </p:nvPr>
        </p:nvSpPr>
        <p:spPr bwMode="auto">
          <a:xfrm>
            <a:off x="6191031" y="4677528"/>
            <a:ext cx="529688"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81" name="Rectangle 122"/>
          <p:cNvSpPr>
            <a:spLocks noChangeArrowheads="1"/>
          </p:cNvSpPr>
          <p:nvPr>
            <p:custDataLst>
              <p:tags r:id="rId111"/>
            </p:custDataLst>
          </p:nvPr>
        </p:nvSpPr>
        <p:spPr bwMode="auto">
          <a:xfrm>
            <a:off x="6701281" y="4677528"/>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82" name="Rectangle 123"/>
          <p:cNvSpPr>
            <a:spLocks noChangeArrowheads="1"/>
          </p:cNvSpPr>
          <p:nvPr>
            <p:custDataLst>
              <p:tags r:id="rId112"/>
            </p:custDataLst>
          </p:nvPr>
        </p:nvSpPr>
        <p:spPr bwMode="auto">
          <a:xfrm>
            <a:off x="7213150" y="4677528"/>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83" name="Rectangle 124"/>
          <p:cNvSpPr>
            <a:spLocks noChangeArrowheads="1"/>
          </p:cNvSpPr>
          <p:nvPr>
            <p:custDataLst>
              <p:tags r:id="rId113"/>
            </p:custDataLst>
          </p:nvPr>
        </p:nvSpPr>
        <p:spPr bwMode="auto">
          <a:xfrm>
            <a:off x="7723400" y="4677528"/>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84" name="Rectangle 125"/>
          <p:cNvSpPr>
            <a:spLocks noChangeArrowheads="1"/>
          </p:cNvSpPr>
          <p:nvPr>
            <p:custDataLst>
              <p:tags r:id="rId114"/>
            </p:custDataLst>
          </p:nvPr>
        </p:nvSpPr>
        <p:spPr bwMode="auto">
          <a:xfrm>
            <a:off x="8233650" y="4677528"/>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85" name="Rectangle 126"/>
          <p:cNvSpPr>
            <a:spLocks noChangeArrowheads="1"/>
          </p:cNvSpPr>
          <p:nvPr/>
        </p:nvSpPr>
        <p:spPr bwMode="auto">
          <a:xfrm>
            <a:off x="2612803" y="4938306"/>
            <a:ext cx="529687"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86" name="Rectangle 127"/>
          <p:cNvSpPr>
            <a:spLocks noChangeArrowheads="1"/>
          </p:cNvSpPr>
          <p:nvPr/>
        </p:nvSpPr>
        <p:spPr bwMode="auto">
          <a:xfrm>
            <a:off x="3124673" y="4938306"/>
            <a:ext cx="529687"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87" name="Rectangle 128"/>
          <p:cNvSpPr>
            <a:spLocks noChangeArrowheads="1"/>
          </p:cNvSpPr>
          <p:nvPr/>
        </p:nvSpPr>
        <p:spPr bwMode="auto">
          <a:xfrm>
            <a:off x="3634923" y="4938306"/>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88" name="Rectangle 129"/>
          <p:cNvSpPr>
            <a:spLocks noChangeArrowheads="1"/>
          </p:cNvSpPr>
          <p:nvPr/>
        </p:nvSpPr>
        <p:spPr bwMode="auto">
          <a:xfrm>
            <a:off x="4146792" y="4938306"/>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89" name="Rectangle 130"/>
          <p:cNvSpPr>
            <a:spLocks noChangeArrowheads="1"/>
          </p:cNvSpPr>
          <p:nvPr/>
        </p:nvSpPr>
        <p:spPr bwMode="auto">
          <a:xfrm>
            <a:off x="4657042" y="4938306"/>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0" name="Rectangle 131"/>
          <p:cNvSpPr>
            <a:spLocks noChangeArrowheads="1"/>
          </p:cNvSpPr>
          <p:nvPr/>
        </p:nvSpPr>
        <p:spPr bwMode="auto">
          <a:xfrm>
            <a:off x="5168912" y="4938306"/>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1" name="Rectangle 132"/>
          <p:cNvSpPr>
            <a:spLocks noChangeArrowheads="1"/>
          </p:cNvSpPr>
          <p:nvPr/>
        </p:nvSpPr>
        <p:spPr bwMode="auto">
          <a:xfrm>
            <a:off x="5679161" y="4938306"/>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292" name="Rectangle 133"/>
          <p:cNvSpPr>
            <a:spLocks noChangeArrowheads="1"/>
          </p:cNvSpPr>
          <p:nvPr/>
        </p:nvSpPr>
        <p:spPr bwMode="auto">
          <a:xfrm>
            <a:off x="6191031" y="4938306"/>
            <a:ext cx="529688"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3" name="Rectangle 134"/>
          <p:cNvSpPr>
            <a:spLocks noChangeArrowheads="1"/>
          </p:cNvSpPr>
          <p:nvPr/>
        </p:nvSpPr>
        <p:spPr bwMode="auto">
          <a:xfrm>
            <a:off x="6701281" y="4938306"/>
            <a:ext cx="529687"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4" name="Rectangle 135"/>
          <p:cNvSpPr>
            <a:spLocks noChangeArrowheads="1"/>
          </p:cNvSpPr>
          <p:nvPr/>
        </p:nvSpPr>
        <p:spPr bwMode="auto">
          <a:xfrm>
            <a:off x="7213150" y="4938306"/>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5" name="Rectangle 136"/>
          <p:cNvSpPr>
            <a:spLocks noChangeArrowheads="1"/>
          </p:cNvSpPr>
          <p:nvPr/>
        </p:nvSpPr>
        <p:spPr bwMode="auto">
          <a:xfrm>
            <a:off x="7723400" y="4938306"/>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6" name="Rectangle 137"/>
          <p:cNvSpPr>
            <a:spLocks noChangeArrowheads="1"/>
          </p:cNvSpPr>
          <p:nvPr/>
        </p:nvSpPr>
        <p:spPr bwMode="auto">
          <a:xfrm>
            <a:off x="8233650" y="4938306"/>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7" name="Rectangle 138"/>
          <p:cNvSpPr>
            <a:spLocks noChangeArrowheads="1"/>
          </p:cNvSpPr>
          <p:nvPr/>
        </p:nvSpPr>
        <p:spPr bwMode="auto">
          <a:xfrm>
            <a:off x="2612803" y="5199086"/>
            <a:ext cx="529687" cy="260778"/>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8" name="Rectangle 139"/>
          <p:cNvSpPr>
            <a:spLocks noChangeArrowheads="1"/>
          </p:cNvSpPr>
          <p:nvPr/>
        </p:nvSpPr>
        <p:spPr bwMode="auto">
          <a:xfrm>
            <a:off x="3124673" y="5199086"/>
            <a:ext cx="529687"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299" name="Rectangle 140"/>
          <p:cNvSpPr>
            <a:spLocks noChangeArrowheads="1"/>
          </p:cNvSpPr>
          <p:nvPr/>
        </p:nvSpPr>
        <p:spPr bwMode="auto">
          <a:xfrm>
            <a:off x="3634923" y="5199086"/>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0" name="Rectangle 141"/>
          <p:cNvSpPr>
            <a:spLocks noChangeArrowheads="1"/>
          </p:cNvSpPr>
          <p:nvPr/>
        </p:nvSpPr>
        <p:spPr bwMode="auto">
          <a:xfrm>
            <a:off x="4146792" y="5199086"/>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1" name="Rectangle 142"/>
          <p:cNvSpPr>
            <a:spLocks noChangeArrowheads="1"/>
          </p:cNvSpPr>
          <p:nvPr/>
        </p:nvSpPr>
        <p:spPr bwMode="auto">
          <a:xfrm>
            <a:off x="4657042" y="519908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2" name="Rectangle 143"/>
          <p:cNvSpPr>
            <a:spLocks noChangeArrowheads="1"/>
          </p:cNvSpPr>
          <p:nvPr/>
        </p:nvSpPr>
        <p:spPr bwMode="auto">
          <a:xfrm>
            <a:off x="5168912" y="519908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3" name="Rectangle 144"/>
          <p:cNvSpPr>
            <a:spLocks noChangeArrowheads="1"/>
          </p:cNvSpPr>
          <p:nvPr/>
        </p:nvSpPr>
        <p:spPr bwMode="auto">
          <a:xfrm>
            <a:off x="5679161" y="5199086"/>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4" name="Rectangle 145"/>
          <p:cNvSpPr>
            <a:spLocks noChangeArrowheads="1"/>
          </p:cNvSpPr>
          <p:nvPr/>
        </p:nvSpPr>
        <p:spPr bwMode="auto">
          <a:xfrm>
            <a:off x="6191031" y="5199086"/>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5" name="Rectangle 146"/>
          <p:cNvSpPr>
            <a:spLocks noChangeArrowheads="1"/>
          </p:cNvSpPr>
          <p:nvPr/>
        </p:nvSpPr>
        <p:spPr bwMode="auto">
          <a:xfrm>
            <a:off x="6701281" y="519908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6" name="Rectangle 147"/>
          <p:cNvSpPr>
            <a:spLocks noChangeArrowheads="1"/>
          </p:cNvSpPr>
          <p:nvPr/>
        </p:nvSpPr>
        <p:spPr bwMode="auto">
          <a:xfrm>
            <a:off x="7213150" y="519908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7" name="Rectangle 148"/>
          <p:cNvSpPr>
            <a:spLocks noChangeArrowheads="1"/>
          </p:cNvSpPr>
          <p:nvPr/>
        </p:nvSpPr>
        <p:spPr bwMode="auto">
          <a:xfrm>
            <a:off x="7723400" y="5199086"/>
            <a:ext cx="529688"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8" name="Rectangle 149"/>
          <p:cNvSpPr>
            <a:spLocks noChangeArrowheads="1"/>
          </p:cNvSpPr>
          <p:nvPr/>
        </p:nvSpPr>
        <p:spPr bwMode="auto">
          <a:xfrm>
            <a:off x="8233650" y="519908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09" name="Rectangle 150"/>
          <p:cNvSpPr>
            <a:spLocks noChangeArrowheads="1"/>
          </p:cNvSpPr>
          <p:nvPr>
            <p:custDataLst>
              <p:tags r:id="rId115"/>
            </p:custDataLst>
          </p:nvPr>
        </p:nvSpPr>
        <p:spPr bwMode="auto">
          <a:xfrm>
            <a:off x="2612803" y="5446906"/>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10" name="Rectangle 151"/>
          <p:cNvSpPr>
            <a:spLocks noChangeArrowheads="1"/>
          </p:cNvSpPr>
          <p:nvPr>
            <p:custDataLst>
              <p:tags r:id="rId116"/>
            </p:custDataLst>
          </p:nvPr>
        </p:nvSpPr>
        <p:spPr bwMode="auto">
          <a:xfrm>
            <a:off x="3124673" y="5446906"/>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11" name="Rectangle 152"/>
          <p:cNvSpPr>
            <a:spLocks noChangeArrowheads="1"/>
          </p:cNvSpPr>
          <p:nvPr>
            <p:custDataLst>
              <p:tags r:id="rId117"/>
            </p:custDataLst>
          </p:nvPr>
        </p:nvSpPr>
        <p:spPr bwMode="auto">
          <a:xfrm>
            <a:off x="3634923" y="5446906"/>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312" name="Rectangle 153"/>
          <p:cNvSpPr>
            <a:spLocks noChangeArrowheads="1"/>
          </p:cNvSpPr>
          <p:nvPr>
            <p:custDataLst>
              <p:tags r:id="rId118"/>
            </p:custDataLst>
          </p:nvPr>
        </p:nvSpPr>
        <p:spPr bwMode="auto">
          <a:xfrm>
            <a:off x="4146792" y="5446906"/>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13" name="Rectangle 154"/>
          <p:cNvSpPr>
            <a:spLocks noChangeArrowheads="1"/>
          </p:cNvSpPr>
          <p:nvPr>
            <p:custDataLst>
              <p:tags r:id="rId119"/>
            </p:custDataLst>
          </p:nvPr>
        </p:nvSpPr>
        <p:spPr bwMode="auto">
          <a:xfrm>
            <a:off x="4657042" y="5446906"/>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14" name="Rectangle 155"/>
          <p:cNvSpPr>
            <a:spLocks noChangeArrowheads="1"/>
          </p:cNvSpPr>
          <p:nvPr>
            <p:custDataLst>
              <p:tags r:id="rId120"/>
            </p:custDataLst>
          </p:nvPr>
        </p:nvSpPr>
        <p:spPr bwMode="auto">
          <a:xfrm>
            <a:off x="5168912" y="5446906"/>
            <a:ext cx="529687"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15" name="Rectangle 156"/>
          <p:cNvSpPr>
            <a:spLocks noChangeArrowheads="1"/>
          </p:cNvSpPr>
          <p:nvPr>
            <p:custDataLst>
              <p:tags r:id="rId121"/>
            </p:custDataLst>
          </p:nvPr>
        </p:nvSpPr>
        <p:spPr bwMode="auto">
          <a:xfrm>
            <a:off x="5679161" y="5446906"/>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316" name="Rectangle 157"/>
          <p:cNvSpPr>
            <a:spLocks noChangeArrowheads="1"/>
          </p:cNvSpPr>
          <p:nvPr>
            <p:custDataLst>
              <p:tags r:id="rId122"/>
            </p:custDataLst>
          </p:nvPr>
        </p:nvSpPr>
        <p:spPr bwMode="auto">
          <a:xfrm>
            <a:off x="6191031" y="5446906"/>
            <a:ext cx="529688" cy="26077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endParaRPr lang="en-US"/>
          </a:p>
        </p:txBody>
      </p:sp>
      <p:sp>
        <p:nvSpPr>
          <p:cNvPr id="7317" name="Rectangle 158"/>
          <p:cNvSpPr>
            <a:spLocks noChangeArrowheads="1"/>
          </p:cNvSpPr>
          <p:nvPr>
            <p:custDataLst>
              <p:tags r:id="rId123"/>
            </p:custDataLst>
          </p:nvPr>
        </p:nvSpPr>
        <p:spPr bwMode="auto">
          <a:xfrm>
            <a:off x="6701281" y="5446906"/>
            <a:ext cx="529687"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18" name="Rectangle 159"/>
          <p:cNvSpPr>
            <a:spLocks noChangeArrowheads="1"/>
          </p:cNvSpPr>
          <p:nvPr>
            <p:custDataLst>
              <p:tags r:id="rId124"/>
            </p:custDataLst>
          </p:nvPr>
        </p:nvSpPr>
        <p:spPr bwMode="auto">
          <a:xfrm>
            <a:off x="7213150" y="5446906"/>
            <a:ext cx="529687" cy="2607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19" name="Rectangle 160"/>
          <p:cNvSpPr>
            <a:spLocks noChangeArrowheads="1"/>
          </p:cNvSpPr>
          <p:nvPr>
            <p:custDataLst>
              <p:tags r:id="rId125"/>
            </p:custDataLst>
          </p:nvPr>
        </p:nvSpPr>
        <p:spPr bwMode="auto">
          <a:xfrm>
            <a:off x="7723400" y="5446906"/>
            <a:ext cx="529688"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0" name="Rectangle 161"/>
          <p:cNvSpPr>
            <a:spLocks noChangeArrowheads="1"/>
          </p:cNvSpPr>
          <p:nvPr>
            <p:custDataLst>
              <p:tags r:id="rId126"/>
            </p:custDataLst>
          </p:nvPr>
        </p:nvSpPr>
        <p:spPr bwMode="auto">
          <a:xfrm>
            <a:off x="8233650" y="5446906"/>
            <a:ext cx="529687" cy="260779"/>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1" name="Rectangle 162"/>
          <p:cNvSpPr>
            <a:spLocks noChangeArrowheads="1"/>
          </p:cNvSpPr>
          <p:nvPr>
            <p:custDataLst>
              <p:tags r:id="rId127"/>
            </p:custDataLst>
          </p:nvPr>
        </p:nvSpPr>
        <p:spPr bwMode="auto">
          <a:xfrm>
            <a:off x="2612803" y="5707686"/>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2" name="Rectangle 163"/>
          <p:cNvSpPr>
            <a:spLocks noChangeArrowheads="1"/>
          </p:cNvSpPr>
          <p:nvPr>
            <p:custDataLst>
              <p:tags r:id="rId128"/>
            </p:custDataLst>
          </p:nvPr>
        </p:nvSpPr>
        <p:spPr bwMode="auto">
          <a:xfrm>
            <a:off x="3124673" y="570768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3" name="Rectangle 164"/>
          <p:cNvSpPr>
            <a:spLocks noChangeArrowheads="1"/>
          </p:cNvSpPr>
          <p:nvPr>
            <p:custDataLst>
              <p:tags r:id="rId129"/>
            </p:custDataLst>
          </p:nvPr>
        </p:nvSpPr>
        <p:spPr bwMode="auto">
          <a:xfrm>
            <a:off x="3634923" y="5707686"/>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pPr algn="ctr"/>
            <a:r>
              <a:rPr lang="en-US"/>
              <a:t>+</a:t>
            </a:r>
          </a:p>
        </p:txBody>
      </p:sp>
      <p:sp>
        <p:nvSpPr>
          <p:cNvPr id="7324" name="Rectangle 165"/>
          <p:cNvSpPr>
            <a:spLocks noChangeArrowheads="1"/>
          </p:cNvSpPr>
          <p:nvPr>
            <p:custDataLst>
              <p:tags r:id="rId130"/>
            </p:custDataLst>
          </p:nvPr>
        </p:nvSpPr>
        <p:spPr bwMode="auto">
          <a:xfrm>
            <a:off x="4146792" y="5707686"/>
            <a:ext cx="529688" cy="26077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5" name="Rectangle 166"/>
          <p:cNvSpPr>
            <a:spLocks noChangeArrowheads="1"/>
          </p:cNvSpPr>
          <p:nvPr>
            <p:custDataLst>
              <p:tags r:id="rId131"/>
            </p:custDataLst>
          </p:nvPr>
        </p:nvSpPr>
        <p:spPr bwMode="auto">
          <a:xfrm>
            <a:off x="4657042" y="570768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6" name="Rectangle 167"/>
          <p:cNvSpPr>
            <a:spLocks noChangeArrowheads="1"/>
          </p:cNvSpPr>
          <p:nvPr>
            <p:custDataLst>
              <p:tags r:id="rId132"/>
            </p:custDataLst>
          </p:nvPr>
        </p:nvSpPr>
        <p:spPr bwMode="auto">
          <a:xfrm>
            <a:off x="5168912" y="5707686"/>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7" name="Rectangle 168"/>
          <p:cNvSpPr>
            <a:spLocks noChangeArrowheads="1"/>
          </p:cNvSpPr>
          <p:nvPr>
            <p:custDataLst>
              <p:tags r:id="rId133"/>
            </p:custDataLst>
          </p:nvPr>
        </p:nvSpPr>
        <p:spPr bwMode="auto">
          <a:xfrm>
            <a:off x="5679161" y="5707686"/>
            <a:ext cx="529688"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8" name="Rectangle 169"/>
          <p:cNvSpPr>
            <a:spLocks noChangeArrowheads="1"/>
          </p:cNvSpPr>
          <p:nvPr>
            <p:custDataLst>
              <p:tags r:id="rId134"/>
            </p:custDataLst>
          </p:nvPr>
        </p:nvSpPr>
        <p:spPr bwMode="auto">
          <a:xfrm>
            <a:off x="6191031" y="5707686"/>
            <a:ext cx="529688"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29" name="Rectangle 170"/>
          <p:cNvSpPr>
            <a:spLocks noChangeArrowheads="1"/>
          </p:cNvSpPr>
          <p:nvPr>
            <p:custDataLst>
              <p:tags r:id="rId135"/>
            </p:custDataLst>
          </p:nvPr>
        </p:nvSpPr>
        <p:spPr bwMode="auto">
          <a:xfrm>
            <a:off x="6701281" y="5707686"/>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30" name="Rectangle 171"/>
          <p:cNvSpPr>
            <a:spLocks noChangeArrowheads="1"/>
          </p:cNvSpPr>
          <p:nvPr>
            <p:custDataLst>
              <p:tags r:id="rId136"/>
            </p:custDataLst>
          </p:nvPr>
        </p:nvSpPr>
        <p:spPr bwMode="auto">
          <a:xfrm>
            <a:off x="7213150" y="5707686"/>
            <a:ext cx="529687"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31" name="Rectangle 172"/>
          <p:cNvSpPr>
            <a:spLocks noChangeArrowheads="1"/>
          </p:cNvSpPr>
          <p:nvPr>
            <p:custDataLst>
              <p:tags r:id="rId137"/>
            </p:custDataLst>
          </p:nvPr>
        </p:nvSpPr>
        <p:spPr bwMode="auto">
          <a:xfrm>
            <a:off x="7723400" y="5707686"/>
            <a:ext cx="529688" cy="260778"/>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32" name="Rectangle 173"/>
          <p:cNvSpPr>
            <a:spLocks noChangeArrowheads="1"/>
          </p:cNvSpPr>
          <p:nvPr>
            <p:custDataLst>
              <p:tags r:id="rId138"/>
            </p:custDataLst>
          </p:nvPr>
        </p:nvSpPr>
        <p:spPr bwMode="auto">
          <a:xfrm>
            <a:off x="8233650" y="5707686"/>
            <a:ext cx="529687" cy="26077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296" tIns="46648" rIns="93296" bIns="46648" anchor="ctr"/>
          <a:lstStyle/>
          <a:p>
            <a:endParaRPr lang="en-US"/>
          </a:p>
        </p:txBody>
      </p:sp>
      <p:sp>
        <p:nvSpPr>
          <p:cNvPr id="7333" name="Rectangle 286"/>
          <p:cNvSpPr>
            <a:spLocks noChangeArrowheads="1"/>
          </p:cNvSpPr>
          <p:nvPr/>
        </p:nvSpPr>
        <p:spPr bwMode="auto">
          <a:xfrm>
            <a:off x="121488" y="4105757"/>
            <a:ext cx="2039379" cy="186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49861" indent="-349861" defTabSz="913526" eaLnBrk="0" hangingPunct="0">
              <a:buClr>
                <a:schemeClr val="tx2"/>
              </a:buClr>
            </a:pPr>
            <a:r>
              <a:rPr lang="en-US" sz="1200" b="1"/>
              <a:t>Barrier - Demand</a:t>
            </a:r>
          </a:p>
        </p:txBody>
      </p:sp>
      <p:sp>
        <p:nvSpPr>
          <p:cNvPr id="7334" name="McK 3. Unit of measure"/>
          <p:cNvSpPr txBox="1">
            <a:spLocks noChangeArrowheads="1"/>
          </p:cNvSpPr>
          <p:nvPr>
            <p:custDataLst>
              <p:tags r:id="rId139"/>
            </p:custDataLst>
          </p:nvPr>
        </p:nvSpPr>
        <p:spPr bwMode="auto">
          <a:xfrm>
            <a:off x="121489" y="832549"/>
            <a:ext cx="583904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404813" defTabSz="895350" eaLnBrk="0" hangingPunct="0">
              <a:defRPr sz="1000">
                <a:solidFill>
                  <a:schemeClr val="tx1"/>
                </a:solidFill>
                <a:latin typeface="Arial" charset="0"/>
              </a:defRPr>
            </a:lvl1pPr>
            <a:lvl2pPr marL="742950" indent="-285750" defTabSz="895350" eaLnBrk="0" hangingPunct="0">
              <a:defRPr sz="1000">
                <a:solidFill>
                  <a:schemeClr val="tx1"/>
                </a:solidFill>
                <a:latin typeface="Arial" charset="0"/>
              </a:defRPr>
            </a:lvl2pPr>
            <a:lvl3pPr marL="1143000" indent="-228600" defTabSz="895350" eaLnBrk="0" hangingPunct="0">
              <a:defRPr sz="1000">
                <a:solidFill>
                  <a:schemeClr val="tx1"/>
                </a:solidFill>
                <a:latin typeface="Arial" charset="0"/>
              </a:defRPr>
            </a:lvl3pPr>
            <a:lvl4pPr marL="1600200" indent="-228600" defTabSz="895350" eaLnBrk="0" hangingPunct="0">
              <a:defRPr sz="1000">
                <a:solidFill>
                  <a:schemeClr val="tx1"/>
                </a:solidFill>
                <a:latin typeface="Arial" charset="0"/>
              </a:defRPr>
            </a:lvl4pPr>
            <a:lvl5pPr marL="2057400" indent="-228600" defTabSz="895350" eaLnBrk="0" hangingPunct="0">
              <a:defRPr sz="1000">
                <a:solidFill>
                  <a:schemeClr val="tx1"/>
                </a:solidFill>
                <a:latin typeface="Arial" charset="0"/>
              </a:defRPr>
            </a:lvl5pPr>
            <a:lvl6pPr marL="2514600" indent="-228600" defTabSz="895350" eaLnBrk="0" fontAlgn="base" hangingPunct="0">
              <a:spcBef>
                <a:spcPct val="0"/>
              </a:spcBef>
              <a:spcAft>
                <a:spcPct val="0"/>
              </a:spcAft>
              <a:defRPr sz="1000">
                <a:solidFill>
                  <a:schemeClr val="tx1"/>
                </a:solidFill>
                <a:latin typeface="Arial" charset="0"/>
              </a:defRPr>
            </a:lvl6pPr>
            <a:lvl7pPr marL="2971800" indent="-228600" defTabSz="895350" eaLnBrk="0" fontAlgn="base" hangingPunct="0">
              <a:spcBef>
                <a:spcPct val="0"/>
              </a:spcBef>
              <a:spcAft>
                <a:spcPct val="0"/>
              </a:spcAft>
              <a:defRPr sz="1000">
                <a:solidFill>
                  <a:schemeClr val="tx1"/>
                </a:solidFill>
                <a:latin typeface="Arial" charset="0"/>
              </a:defRPr>
            </a:lvl7pPr>
            <a:lvl8pPr marL="3429000" indent="-228600" defTabSz="895350" eaLnBrk="0" fontAlgn="base" hangingPunct="0">
              <a:spcBef>
                <a:spcPct val="0"/>
              </a:spcBef>
              <a:spcAft>
                <a:spcPct val="0"/>
              </a:spcAft>
              <a:defRPr sz="1000">
                <a:solidFill>
                  <a:schemeClr val="tx1"/>
                </a:solidFill>
                <a:latin typeface="Arial" charset="0"/>
              </a:defRPr>
            </a:lvl8pPr>
            <a:lvl9pPr marL="3886200" indent="-228600" defTabSz="895350" eaLnBrk="0" fontAlgn="base" hangingPunct="0">
              <a:spcBef>
                <a:spcPct val="0"/>
              </a:spcBef>
              <a:spcAft>
                <a:spcPct val="0"/>
              </a:spcAft>
              <a:defRPr sz="1000">
                <a:solidFill>
                  <a:schemeClr val="tx1"/>
                </a:solidFill>
                <a:latin typeface="Arial" charset="0"/>
              </a:defRPr>
            </a:lvl9pPr>
          </a:lstStyle>
          <a:p>
            <a:pPr eaLnBrk="1" hangingPunct="1"/>
            <a:r>
              <a:rPr lang="en-US" sz="1400" dirty="0">
                <a:solidFill>
                  <a:srgbClr val="808080"/>
                </a:solidFill>
              </a:rPr>
              <a:t>Barrier Removal Status (7/31/2011) - Current funding cycle </a:t>
            </a:r>
            <a:r>
              <a:rPr lang="en-US" sz="1400" dirty="0" smtClean="0">
                <a:solidFill>
                  <a:srgbClr val="808080"/>
                </a:solidFill>
              </a:rPr>
              <a:t>activity</a:t>
            </a:r>
          </a:p>
          <a:p>
            <a:pPr eaLnBrk="1" hangingPunct="1"/>
            <a:r>
              <a:rPr lang="en-US" sz="1400" dirty="0" smtClean="0">
                <a:solidFill>
                  <a:srgbClr val="808080"/>
                </a:solidFill>
              </a:rPr>
              <a:t>Preliminary + Improved since January 2010</a:t>
            </a:r>
            <a:endParaRPr lang="en-US" sz="1400" dirty="0">
              <a:solidFill>
                <a:srgbClr val="808080"/>
              </a:solidFill>
            </a:endParaRPr>
          </a:p>
        </p:txBody>
      </p:sp>
      <p:sp>
        <p:nvSpPr>
          <p:cNvPr id="7336" name="Slide Number Placeholder 2"/>
          <p:cNvSpPr txBox="1">
            <a:spLocks noGrp="1"/>
          </p:cNvSpPr>
          <p:nvPr>
            <p:custDataLst>
              <p:tags r:id="rId140"/>
            </p:custDataLst>
          </p:nvPr>
        </p:nvSpPr>
        <p:spPr bwMode="auto">
          <a:xfrm>
            <a:off x="8719602" y="6566446"/>
            <a:ext cx="199240"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fld id="{069EB308-FA67-4DE8-ADC1-1A66DCA44105}" type="slidenum">
              <a:rPr lang="en-US">
                <a:solidFill>
                  <a:srgbClr val="000000"/>
                </a:solidFill>
              </a:rPr>
              <a:pPr eaLnBrk="1" hangingPunct="1"/>
              <a:t>9</a:t>
            </a:fld>
            <a:r>
              <a:rPr lang="en-US">
                <a:solidFill>
                  <a:srgbClr val="000000"/>
                </a:solidFill>
              </a:rPr>
              <a:t> </a:t>
            </a:r>
          </a:p>
        </p:txBody>
      </p:sp>
    </p:spTree>
    <p:extLst>
      <p:ext uri="{BB962C8B-B14F-4D97-AF65-F5344CB8AC3E}">
        <p14:creationId xmlns:p14="http://schemas.microsoft.com/office/powerpoint/2010/main" val="1301534215"/>
      </p:ext>
    </p:extLst>
  </p:cSld>
  <p:clrMapOvr>
    <a:masterClrMapping/>
  </p:clrMapOvr>
  <p:transition spd="slow">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US" sz="3100" dirty="0" smtClean="0"/>
              <a:t>Adaptive Management</a:t>
            </a:r>
            <a:r>
              <a:rPr lang="en-US" sz="2800" dirty="0" smtClean="0"/>
              <a:t/>
            </a:r>
            <a:br>
              <a:rPr lang="en-US" sz="2800" dirty="0" smtClean="0"/>
            </a:br>
            <a:r>
              <a:rPr lang="en-US" sz="2200" dirty="0" smtClean="0"/>
              <a:t>Food Processors</a:t>
            </a:r>
          </a:p>
        </p:txBody>
      </p:sp>
      <p:pic>
        <p:nvPicPr>
          <p:cNvPr id="19459" name="Picture 4" descr="N:\11_MKT PLAN OPS\Portfolio Management\Initiative Lifecycle Process\Initiative Lifecycle GRAPHICS - CURRENT\NEEA Lifecycle_No Title.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289696"/>
            <a:ext cx="5105400" cy="351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33500" y="3645545"/>
            <a:ext cx="1409700" cy="1155055"/>
          </a:xfrm>
          <a:prstGeom prst="rect">
            <a:avLst/>
          </a:prstGeom>
          <a:noFill/>
          <a:ln w="317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2038350" y="2437263"/>
            <a:ext cx="6743689" cy="3819665"/>
            <a:chOff x="2038350" y="2437263"/>
            <a:chExt cx="6743689" cy="3819665"/>
          </a:xfrm>
        </p:grpSpPr>
        <p:pic>
          <p:nvPicPr>
            <p:cNvPr id="4" name="Picture 4" descr="N:\11_MKT PLAN OPS\Portfolio Management\Initiative Lifecycle Process\Initiative Lifecycle GRAPHICS - CURRENT\NEEA Lifecycle_No Title.tif"/>
            <p:cNvPicPr>
              <a:picLocks noChangeAspect="1" noChangeArrowheads="1"/>
            </p:cNvPicPr>
            <p:nvPr/>
          </p:nvPicPr>
          <p:blipFill rotWithShape="1">
            <a:blip r:embed="rId4">
              <a:extLst>
                <a:ext uri="{28A0092B-C50C-407E-A947-70E740481C1C}">
                  <a14:useLocalDpi xmlns:a14="http://schemas.microsoft.com/office/drawing/2010/main" val="0"/>
                </a:ext>
              </a:extLst>
            </a:blip>
            <a:srcRect l="18290" t="66277" r="46424"/>
            <a:stretch/>
          </p:blipFill>
          <p:spPr bwMode="auto">
            <a:xfrm>
              <a:off x="2971800" y="2437263"/>
              <a:ext cx="5810239" cy="381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957583" y="2438400"/>
              <a:ext cx="5824455" cy="3818528"/>
            </a:xfrm>
            <a:prstGeom prst="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a:stCxn id="2" idx="0"/>
            </p:cNvCxnSpPr>
            <p:nvPr/>
          </p:nvCxnSpPr>
          <p:spPr>
            <a:xfrm flipV="1">
              <a:off x="2038350" y="2438400"/>
              <a:ext cx="895350" cy="1207145"/>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a:stCxn id="2" idx="2"/>
            </p:cNvCxnSpPr>
            <p:nvPr/>
          </p:nvCxnSpPr>
          <p:spPr>
            <a:xfrm>
              <a:off x="2038350" y="4800600"/>
              <a:ext cx="895350" cy="1372337"/>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167033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Microsoft Excel - FP Theories and Assumptions Table FINAL  [Compatibility Mode]"/>
          <p:cNvPicPr>
            <a:picLocks noChangeAspect="1"/>
          </p:cNvPicPr>
          <p:nvPr/>
        </p:nvPicPr>
        <p:blipFill rotWithShape="1">
          <a:blip r:embed="rId3" cstate="print">
            <a:extLst>
              <a:ext uri="{28A0092B-C50C-407E-A947-70E740481C1C}">
                <a14:useLocalDpi xmlns:a14="http://schemas.microsoft.com/office/drawing/2010/main" val="0"/>
              </a:ext>
            </a:extLst>
          </a:blip>
          <a:srcRect l="1666" t="19872" r="57639" b="64385"/>
          <a:stretch/>
        </p:blipFill>
        <p:spPr>
          <a:xfrm>
            <a:off x="5791200" y="1971733"/>
            <a:ext cx="3263900" cy="695267"/>
          </a:xfrm>
          <a:prstGeom prst="rect">
            <a:avLst/>
          </a:prstGeom>
          <a:effectLst>
            <a:outerShdw blurRad="50800" dir="2700000">
              <a:srgbClr val="000000">
                <a:alpha val="43000"/>
              </a:srgbClr>
            </a:outerShdw>
          </a:effectLst>
        </p:spPr>
      </p:pic>
      <p:pic>
        <p:nvPicPr>
          <p:cNvPr id="5" name="Picture 4" descr="http://neea.org/research/reports/E11-220A.pdf - Windows Internet Explorer"/>
          <p:cNvPicPr>
            <a:picLocks noChangeAspect="1"/>
          </p:cNvPicPr>
          <p:nvPr/>
        </p:nvPicPr>
        <p:blipFill rotWithShape="1">
          <a:blip r:embed="rId4">
            <a:extLst>
              <a:ext uri="{28A0092B-C50C-407E-A947-70E740481C1C}">
                <a14:useLocalDpi xmlns:a14="http://schemas.microsoft.com/office/drawing/2010/main" val="0"/>
              </a:ext>
            </a:extLst>
          </a:blip>
          <a:srcRect l="39425" t="34083" r="19311" b="28968"/>
          <a:stretch/>
        </p:blipFill>
        <p:spPr>
          <a:xfrm>
            <a:off x="248523" y="1371600"/>
            <a:ext cx="4290996" cy="2115616"/>
          </a:xfrm>
          <a:prstGeom prst="rect">
            <a:avLst/>
          </a:prstGeom>
          <a:effectLst>
            <a:outerShdw blurRad="50800" dir="2700000">
              <a:srgbClr val="000000">
                <a:alpha val="43000"/>
              </a:srgbClr>
            </a:outerShdw>
          </a:effectLst>
        </p:spPr>
      </p:pic>
      <p:pic>
        <p:nvPicPr>
          <p:cNvPr id="9" name="Picture 8" descr="Microsoft Excel - FP Theories and Assumptions Table FINAL  [Compatibility Mode]"/>
          <p:cNvPicPr>
            <a:picLocks noChangeAspect="1"/>
          </p:cNvPicPr>
          <p:nvPr/>
        </p:nvPicPr>
        <p:blipFill rotWithShape="1">
          <a:blip r:embed="rId5" cstate="print">
            <a:extLst>
              <a:ext uri="{28A0092B-C50C-407E-A947-70E740481C1C}">
                <a14:useLocalDpi xmlns:a14="http://schemas.microsoft.com/office/drawing/2010/main" val="0"/>
              </a:ext>
            </a:extLst>
          </a:blip>
          <a:srcRect l="1667" t="17461" r="32778" b="52397"/>
          <a:stretch/>
        </p:blipFill>
        <p:spPr>
          <a:xfrm>
            <a:off x="4648113" y="2478819"/>
            <a:ext cx="5257887" cy="1331181"/>
          </a:xfrm>
          <a:prstGeom prst="rect">
            <a:avLst/>
          </a:prstGeom>
        </p:spPr>
      </p:pic>
      <p:pic>
        <p:nvPicPr>
          <p:cNvPr id="8" name="Picture 7" descr="Microsoft Excel - FP Theories and Assumptions Table FINAL  [Compatibility Mode]"/>
          <p:cNvPicPr>
            <a:picLocks noChangeAspect="1"/>
          </p:cNvPicPr>
          <p:nvPr/>
        </p:nvPicPr>
        <p:blipFill rotWithShape="1">
          <a:blip r:embed="rId6" cstate="print">
            <a:extLst>
              <a:ext uri="{28A0092B-C50C-407E-A947-70E740481C1C}">
                <a14:useLocalDpi xmlns:a14="http://schemas.microsoft.com/office/drawing/2010/main" val="0"/>
              </a:ext>
            </a:extLst>
          </a:blip>
          <a:srcRect l="1666" t="17713" r="67917" b="62360"/>
          <a:stretch/>
        </p:blipFill>
        <p:spPr>
          <a:xfrm>
            <a:off x="5225232" y="2808597"/>
            <a:ext cx="2439570" cy="880028"/>
          </a:xfrm>
          <a:prstGeom prst="rect">
            <a:avLst/>
          </a:prstGeom>
          <a:effectLst>
            <a:outerShdw blurRad="50800" dir="2700000">
              <a:srgbClr val="000000">
                <a:alpha val="43000"/>
              </a:srgbClr>
            </a:outerShdw>
          </a:effectLst>
        </p:spPr>
      </p:pic>
      <p:sp>
        <p:nvSpPr>
          <p:cNvPr id="2" name="Title 1"/>
          <p:cNvSpPr>
            <a:spLocks noGrp="1"/>
          </p:cNvSpPr>
          <p:nvPr>
            <p:ph type="title"/>
          </p:nvPr>
        </p:nvSpPr>
        <p:spPr/>
        <p:txBody>
          <a:bodyPr>
            <a:normAutofit fontScale="90000"/>
          </a:bodyPr>
          <a:lstStyle/>
          <a:p>
            <a:r>
              <a:rPr lang="en-US" sz="3100" dirty="0" smtClean="0"/>
              <a:t>Standardizing the Logic Model Process</a:t>
            </a:r>
            <a:r>
              <a:rPr lang="en-US" dirty="0" smtClean="0"/>
              <a:t/>
            </a:r>
            <a:br>
              <a:rPr lang="en-US" dirty="0" smtClean="0"/>
            </a:br>
            <a:r>
              <a:rPr lang="en-US" sz="2200" dirty="0" smtClean="0"/>
              <a:t>Food Processors</a:t>
            </a:r>
            <a:endParaRPr lang="en-US" sz="2200" dirty="0"/>
          </a:p>
        </p:txBody>
      </p:sp>
      <p:sp>
        <p:nvSpPr>
          <p:cNvPr id="4" name="Content Placeholder 3"/>
          <p:cNvSpPr>
            <a:spLocks noGrp="1"/>
          </p:cNvSpPr>
          <p:nvPr>
            <p:ph sz="half" idx="2"/>
          </p:nvPr>
        </p:nvSpPr>
        <p:spPr>
          <a:xfrm>
            <a:off x="1866900" y="4345067"/>
            <a:ext cx="1447800" cy="433473"/>
          </a:xfrm>
        </p:spPr>
        <p:txBody>
          <a:bodyPr>
            <a:normAutofit lnSpcReduction="10000"/>
          </a:bodyPr>
          <a:lstStyle/>
          <a:p>
            <a:pPr algn="r"/>
            <a:r>
              <a:rPr lang="en-US" sz="2000" dirty="0" smtClean="0">
                <a:solidFill>
                  <a:schemeClr val="bg1"/>
                </a:solidFill>
              </a:rPr>
              <a:t>After</a:t>
            </a:r>
          </a:p>
        </p:txBody>
      </p:sp>
      <p:pic>
        <p:nvPicPr>
          <p:cNvPr id="6" name="Picture 5" descr="Food Processing Logic Model Revision FINAL.pdf - Adobe Acrobat Pro"/>
          <p:cNvPicPr>
            <a:picLocks noChangeAspect="1"/>
          </p:cNvPicPr>
          <p:nvPr/>
        </p:nvPicPr>
        <p:blipFill rotWithShape="1">
          <a:blip r:embed="rId7">
            <a:extLst>
              <a:ext uri="{28A0092B-C50C-407E-A947-70E740481C1C}">
                <a14:useLocalDpi xmlns:a14="http://schemas.microsoft.com/office/drawing/2010/main" val="0"/>
              </a:ext>
            </a:extLst>
          </a:blip>
          <a:srcRect l="11839" t="19387" r="9540" b="1379"/>
          <a:stretch/>
        </p:blipFill>
        <p:spPr>
          <a:xfrm>
            <a:off x="3525036" y="3265275"/>
            <a:ext cx="5327224" cy="3512542"/>
          </a:xfrm>
          <a:prstGeom prst="rect">
            <a:avLst/>
          </a:prstGeom>
          <a:effectLst>
            <a:outerShdw blurRad="50800" dir="2700000">
              <a:srgbClr val="000000">
                <a:alpha val="43000"/>
              </a:srgbClr>
            </a:outerShdw>
          </a:effectLst>
        </p:spPr>
      </p:pic>
      <p:sp>
        <p:nvSpPr>
          <p:cNvPr id="3" name="Text Placeholder 2"/>
          <p:cNvSpPr>
            <a:spLocks noGrp="1"/>
          </p:cNvSpPr>
          <p:nvPr>
            <p:ph sz="half" idx="1"/>
          </p:nvPr>
        </p:nvSpPr>
        <p:spPr>
          <a:xfrm>
            <a:off x="152400" y="1066800"/>
            <a:ext cx="2590801" cy="381000"/>
          </a:xfrm>
        </p:spPr>
        <p:txBody>
          <a:bodyPr>
            <a:normAutofit lnSpcReduction="10000"/>
          </a:bodyPr>
          <a:lstStyle/>
          <a:p>
            <a:r>
              <a:rPr lang="en-US" sz="2000" dirty="0" smtClean="0">
                <a:solidFill>
                  <a:schemeClr val="bg1"/>
                </a:solidFill>
              </a:rPr>
              <a:t>Before</a:t>
            </a:r>
          </a:p>
        </p:txBody>
      </p:sp>
      <p:sp>
        <p:nvSpPr>
          <p:cNvPr id="7" name="TextBox 6"/>
          <p:cNvSpPr txBox="1"/>
          <p:nvPr/>
        </p:nvSpPr>
        <p:spPr>
          <a:xfrm>
            <a:off x="457199" y="4770520"/>
            <a:ext cx="2895601" cy="1200329"/>
          </a:xfrm>
          <a:prstGeom prst="rect">
            <a:avLst/>
          </a:prstGeom>
          <a:noFill/>
        </p:spPr>
        <p:txBody>
          <a:bodyPr wrap="square" rtlCol="0">
            <a:spAutoFit/>
          </a:bodyPr>
          <a:lstStyle/>
          <a:p>
            <a:pPr marL="285750" indent="-285750" algn="r">
              <a:buFont typeface="Arial" pitchFamily="34" charset="0"/>
              <a:buChar char="•"/>
            </a:pPr>
            <a:r>
              <a:rPr lang="en-US" sz="1800" dirty="0" smtClean="0">
                <a:solidFill>
                  <a:schemeClr val="bg1"/>
                </a:solidFill>
              </a:rPr>
              <a:t>Linkages &amp; Causation</a:t>
            </a:r>
          </a:p>
          <a:p>
            <a:pPr marL="285750" indent="-285750" algn="r">
              <a:buFont typeface="Arial" pitchFamily="34" charset="0"/>
              <a:buChar char="•"/>
            </a:pPr>
            <a:r>
              <a:rPr lang="en-US" sz="1800" dirty="0" smtClean="0">
                <a:solidFill>
                  <a:schemeClr val="bg1"/>
                </a:solidFill>
              </a:rPr>
              <a:t>Metrics</a:t>
            </a:r>
          </a:p>
          <a:p>
            <a:pPr marL="285750" indent="-285750" algn="r">
              <a:buFont typeface="Arial" pitchFamily="34" charset="0"/>
              <a:buChar char="•"/>
            </a:pPr>
            <a:r>
              <a:rPr lang="en-US" sz="1800" dirty="0" smtClean="0">
                <a:solidFill>
                  <a:schemeClr val="bg1"/>
                </a:solidFill>
              </a:rPr>
              <a:t>Barriers Matrix</a:t>
            </a:r>
          </a:p>
          <a:p>
            <a:pPr marL="285750" indent="-285750" algn="r">
              <a:buFont typeface="Arial" pitchFamily="34" charset="0"/>
              <a:buChar char="•"/>
            </a:pPr>
            <a:r>
              <a:rPr lang="en-US" sz="1800" dirty="0" smtClean="0">
                <a:solidFill>
                  <a:schemeClr val="bg1"/>
                </a:solidFill>
              </a:rPr>
              <a:t>Maintained</a:t>
            </a:r>
            <a:endParaRPr lang="en-US" sz="1800" dirty="0">
              <a:solidFill>
                <a:schemeClr val="bg1"/>
              </a:solidFill>
            </a:endParaRPr>
          </a:p>
        </p:txBody>
      </p:sp>
    </p:spTree>
    <p:extLst>
      <p:ext uri="{BB962C8B-B14F-4D97-AF65-F5344CB8AC3E}">
        <p14:creationId xmlns:p14="http://schemas.microsoft.com/office/powerpoint/2010/main" val="40228093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50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oto_footer.png"/>
          <p:cNvPicPr>
            <a:picLocks noChangeAspect="1"/>
          </p:cNvPicPr>
          <p:nvPr/>
        </p:nvPicPr>
        <p:blipFill>
          <a:blip r:embed="rId3" cstate="print"/>
          <a:stretch>
            <a:fillRect/>
          </a:stretch>
        </p:blipFill>
        <p:spPr>
          <a:xfrm>
            <a:off x="922867" y="4667850"/>
            <a:ext cx="3141134" cy="384845"/>
          </a:xfrm>
          <a:prstGeom prst="rect">
            <a:avLst/>
          </a:prstGeom>
        </p:spPr>
      </p:pic>
      <p:sp>
        <p:nvSpPr>
          <p:cNvPr id="2" name="Title 1"/>
          <p:cNvSpPr>
            <a:spLocks noGrp="1"/>
          </p:cNvSpPr>
          <p:nvPr>
            <p:ph type="title"/>
          </p:nvPr>
        </p:nvSpPr>
        <p:spPr/>
        <p:txBody>
          <a:bodyPr>
            <a:normAutofit/>
          </a:bodyPr>
          <a:lstStyle/>
          <a:p>
            <a:r>
              <a:rPr lang="en-US" sz="2800" dirty="0" smtClean="0"/>
              <a:t>Food Processors</a:t>
            </a:r>
            <a:endParaRPr lang="en-US" sz="2800" dirty="0"/>
          </a:p>
        </p:txBody>
      </p:sp>
      <p:sp>
        <p:nvSpPr>
          <p:cNvPr id="3" name="Text Placeholder 2"/>
          <p:cNvSpPr>
            <a:spLocks noGrp="1"/>
          </p:cNvSpPr>
          <p:nvPr>
            <p:ph type="body" sz="quarter" idx="10"/>
          </p:nvPr>
        </p:nvSpPr>
        <p:spPr>
          <a:xfrm>
            <a:off x="4236720" y="3005667"/>
            <a:ext cx="4338320" cy="2633133"/>
          </a:xfrm>
        </p:spPr>
        <p:txBody>
          <a:bodyPr>
            <a:normAutofit lnSpcReduction="10000"/>
          </a:bodyPr>
          <a:lstStyle/>
          <a:p>
            <a:pPr>
              <a:buNone/>
            </a:pPr>
            <a:r>
              <a:rPr lang="en-US" dirty="0" smtClean="0"/>
              <a:t>Key Learnings from Logic Model Development</a:t>
            </a:r>
          </a:p>
          <a:p>
            <a:pPr lvl="1"/>
            <a:r>
              <a:rPr lang="en-US" sz="2000" dirty="0"/>
              <a:t>R</a:t>
            </a:r>
            <a:r>
              <a:rPr lang="en-US" sz="2000" dirty="0" smtClean="0"/>
              <a:t>eal-time change to data plan</a:t>
            </a:r>
          </a:p>
          <a:p>
            <a:pPr lvl="1"/>
            <a:r>
              <a:rPr lang="en-US" sz="2000" dirty="0" smtClean="0"/>
              <a:t>Shared meaning &amp; metrics for general activities</a:t>
            </a:r>
          </a:p>
          <a:p>
            <a:pPr lvl="1"/>
            <a:r>
              <a:rPr lang="en-US" sz="2000" dirty="0" smtClean="0"/>
              <a:t>Common Market Transformation vocabulary</a:t>
            </a:r>
          </a:p>
          <a:p>
            <a:pPr lvl="1"/>
            <a:r>
              <a:rPr lang="en-US" sz="2000" dirty="0" smtClean="0"/>
              <a:t>Peer review breaks group think</a:t>
            </a:r>
          </a:p>
          <a:p>
            <a:pPr lvl="1"/>
            <a:endParaRPr lang="en-US" dirty="0" smtClean="0"/>
          </a:p>
          <a:p>
            <a:pPr lvl="1"/>
            <a:endParaRPr lang="en-US" dirty="0"/>
          </a:p>
        </p:txBody>
      </p:sp>
      <p:pic>
        <p:nvPicPr>
          <p:cNvPr id="7" name="Picture 6" descr="Food Processing Logic Model Revision FINAL.pdf - Adobe Acrobat Pro"/>
          <p:cNvPicPr>
            <a:picLocks noChangeAspect="1"/>
          </p:cNvPicPr>
          <p:nvPr/>
        </p:nvPicPr>
        <p:blipFill rotWithShape="1">
          <a:blip r:embed="rId4" cstate="print">
            <a:extLst>
              <a:ext uri="{28A0092B-C50C-407E-A947-70E740481C1C}">
                <a14:useLocalDpi xmlns:a14="http://schemas.microsoft.com/office/drawing/2010/main" val="0"/>
              </a:ext>
            </a:extLst>
          </a:blip>
          <a:srcRect l="11839" t="19387" r="9540" b="1379"/>
          <a:stretch/>
        </p:blipFill>
        <p:spPr>
          <a:xfrm>
            <a:off x="4326467" y="1439333"/>
            <a:ext cx="2065867" cy="1362144"/>
          </a:xfrm>
          <a:prstGeom prst="rect">
            <a:avLst/>
          </a:prstGeom>
          <a:effectLst>
            <a:outerShdw blurRad="177800" dist="114300" dir="6000000" algn="ctr" rotWithShape="0">
              <a:srgbClr val="000000">
                <a:alpha val="25000"/>
              </a:srgbClr>
            </a:outerShdw>
          </a:effectLst>
        </p:spPr>
      </p:pic>
      <p:pic>
        <p:nvPicPr>
          <p:cNvPr id="8" name="Picture 16" descr="beancounting"/>
          <p:cNvPicPr>
            <a:picLocks noGrp="1" noChangeAspect="1" noChangeArrowheads="1"/>
          </p:cNvPicPr>
          <p:nvPr>
            <p:ph type="pic" sz="quarter" idx="11"/>
          </p:nvPr>
        </p:nvPicPr>
        <p:blipFill>
          <a:blip r:embed="rId5" cstate="email">
            <a:extLst>
              <a:ext uri="{28A0092B-C50C-407E-A947-70E740481C1C}">
                <a14:useLocalDpi xmlns:a14="http://schemas.microsoft.com/office/drawing/2010/main" val="0"/>
              </a:ext>
            </a:extLst>
          </a:blip>
          <a:srcRect t="26913" b="26913"/>
          <a:stretch>
            <a:fillRect/>
          </a:stretch>
        </p:blipFill>
        <p:spPr bwMode="auto">
          <a:xfrm>
            <a:off x="919482" y="2508140"/>
            <a:ext cx="3144518" cy="218019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9" name="Picture 8" descr="foto_footer.png"/>
          <p:cNvPicPr>
            <a:picLocks noChangeAspect="1"/>
          </p:cNvPicPr>
          <p:nvPr/>
        </p:nvPicPr>
        <p:blipFill>
          <a:blip r:embed="rId3" cstate="print"/>
          <a:stretch>
            <a:fillRect/>
          </a:stretch>
        </p:blipFill>
        <p:spPr>
          <a:xfrm>
            <a:off x="922867" y="2497667"/>
            <a:ext cx="3141134" cy="677333"/>
          </a:xfrm>
          <a:prstGeom prst="rect">
            <a:avLst/>
          </a:prstGeom>
        </p:spPr>
      </p:pic>
      <p:pic>
        <p:nvPicPr>
          <p:cNvPr id="10" name="Picture 9" descr="foto_footer.png"/>
          <p:cNvPicPr>
            <a:picLocks noChangeAspect="1"/>
          </p:cNvPicPr>
          <p:nvPr/>
        </p:nvPicPr>
        <p:blipFill>
          <a:blip r:embed="rId3" cstate="print"/>
          <a:stretch>
            <a:fillRect/>
          </a:stretch>
        </p:blipFill>
        <p:spPr>
          <a:xfrm rot="16200000">
            <a:off x="561147" y="2859390"/>
            <a:ext cx="2192865" cy="1469421"/>
          </a:xfrm>
          <a:prstGeom prst="rect">
            <a:avLst/>
          </a:prstGeom>
        </p:spPr>
      </p:pic>
    </p:spTree>
    <p:extLst>
      <p:ext uri="{BB962C8B-B14F-4D97-AF65-F5344CB8AC3E}">
        <p14:creationId xmlns:p14="http://schemas.microsoft.com/office/powerpoint/2010/main" val="20044507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30" y="1088976"/>
            <a:ext cx="8684332" cy="523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4" name="Rectangle 2"/>
          <p:cNvSpPr>
            <a:spLocks noGrp="1" noChangeArrowheads="1"/>
          </p:cNvSpPr>
          <p:nvPr>
            <p:ph type="title"/>
          </p:nvPr>
        </p:nvSpPr>
        <p:spPr/>
        <p:txBody>
          <a:bodyPr>
            <a:normAutofit/>
          </a:bodyPr>
          <a:lstStyle/>
          <a:p>
            <a:r>
              <a:rPr lang="en-US" sz="3100" dirty="0" smtClean="0"/>
              <a:t>NEEA Logic Model: </a:t>
            </a:r>
            <a:r>
              <a:rPr lang="en-US" sz="2200" dirty="0" smtClean="0"/>
              <a:t>Example: Ductless Heat Pumps</a:t>
            </a:r>
          </a:p>
        </p:txBody>
      </p:sp>
      <p:sp>
        <p:nvSpPr>
          <p:cNvPr id="18436" name="Rectangle 5"/>
          <p:cNvSpPr>
            <a:spLocks noChangeArrowheads="1"/>
          </p:cNvSpPr>
          <p:nvPr/>
        </p:nvSpPr>
        <p:spPr bwMode="auto">
          <a:xfrm>
            <a:off x="4521200" y="3492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3" name="Rectangle 2"/>
          <p:cNvSpPr/>
          <p:nvPr/>
        </p:nvSpPr>
        <p:spPr>
          <a:xfrm>
            <a:off x="228600" y="1088976"/>
            <a:ext cx="1066800" cy="4702224"/>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a:off x="3048000" y="1543050"/>
            <a:ext cx="0" cy="7239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733800" y="3492500"/>
            <a:ext cx="1447800" cy="5461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895600" y="2933700"/>
            <a:ext cx="381000" cy="50638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648200" y="5486400"/>
            <a:ext cx="0" cy="5308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5029200" y="4495800"/>
            <a:ext cx="381000" cy="83819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502399" y="5010834"/>
            <a:ext cx="2031325" cy="646331"/>
          </a:xfrm>
          <a:prstGeom prst="rect">
            <a:avLst/>
          </a:prstGeom>
          <a:noFill/>
        </p:spPr>
        <p:txBody>
          <a:bodyPr wrap="none" rtlCol="0">
            <a:spAutoFit/>
          </a:bodyPr>
          <a:lstStyle/>
          <a:p>
            <a:r>
              <a:rPr lang="en-US" sz="3600" dirty="0" smtClean="0">
                <a:solidFill>
                  <a:schemeClr val="bg1"/>
                </a:solidFill>
              </a:rPr>
              <a:t>Linkages</a:t>
            </a:r>
            <a:endParaRPr lang="en-US" sz="3600" dirty="0">
              <a:solidFill>
                <a:schemeClr val="bg1"/>
              </a:solidFill>
            </a:endParaRPr>
          </a:p>
        </p:txBody>
      </p:sp>
    </p:spTree>
    <p:extLst>
      <p:ext uri="{BB962C8B-B14F-4D97-AF65-F5344CB8AC3E}">
        <p14:creationId xmlns:p14="http://schemas.microsoft.com/office/powerpoint/2010/main" val="10497702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35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400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4500"/>
                            </p:stCondLst>
                            <p:childTnLst>
                              <p:par>
                                <p:cTn id="25" presetID="22" presetClass="entr" presetSubtype="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up)">
                                      <p:cBhvr>
                                        <p:cTn id="27" dur="500"/>
                                        <p:tgtEl>
                                          <p:spTgt spid="22"/>
                                        </p:tgtEl>
                                      </p:cBhvr>
                                    </p:animEffect>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30" y="1088976"/>
            <a:ext cx="8684332" cy="523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4" name="Rectangle 2"/>
          <p:cNvSpPr>
            <a:spLocks noGrp="1" noChangeArrowheads="1"/>
          </p:cNvSpPr>
          <p:nvPr>
            <p:ph type="title"/>
          </p:nvPr>
        </p:nvSpPr>
        <p:spPr/>
        <p:txBody>
          <a:bodyPr>
            <a:normAutofit/>
          </a:bodyPr>
          <a:lstStyle/>
          <a:p>
            <a:r>
              <a:rPr lang="en-US" sz="3100" dirty="0" smtClean="0"/>
              <a:t>NEEA Logic Model: </a:t>
            </a:r>
            <a:r>
              <a:rPr lang="en-US" sz="2200" dirty="0" smtClean="0"/>
              <a:t>Example: Ductless Heat Pumps</a:t>
            </a:r>
          </a:p>
        </p:txBody>
      </p:sp>
      <p:sp>
        <p:nvSpPr>
          <p:cNvPr id="18436" name="Rectangle 5"/>
          <p:cNvSpPr>
            <a:spLocks noChangeArrowheads="1"/>
          </p:cNvSpPr>
          <p:nvPr/>
        </p:nvSpPr>
        <p:spPr bwMode="auto">
          <a:xfrm>
            <a:off x="4521200" y="3492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dirty="0"/>
          </a:p>
        </p:txBody>
      </p:sp>
      <p:sp>
        <p:nvSpPr>
          <p:cNvPr id="3" name="Rectangle 2"/>
          <p:cNvSpPr/>
          <p:nvPr/>
        </p:nvSpPr>
        <p:spPr>
          <a:xfrm>
            <a:off x="228600" y="1088976"/>
            <a:ext cx="1066800" cy="4702224"/>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a:off x="3048000" y="1543050"/>
            <a:ext cx="0" cy="7239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733800" y="3492500"/>
            <a:ext cx="1447800" cy="5461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895600" y="2933700"/>
            <a:ext cx="381000" cy="50638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648200" y="5486400"/>
            <a:ext cx="0" cy="53080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a:off x="5029200" y="4495800"/>
            <a:ext cx="381000" cy="838199"/>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502399" y="5010834"/>
            <a:ext cx="2031325" cy="646331"/>
          </a:xfrm>
          <a:prstGeom prst="rect">
            <a:avLst/>
          </a:prstGeom>
          <a:noFill/>
        </p:spPr>
        <p:txBody>
          <a:bodyPr wrap="none" rtlCol="0">
            <a:spAutoFit/>
          </a:bodyPr>
          <a:lstStyle/>
          <a:p>
            <a:r>
              <a:rPr lang="en-US" sz="3600" dirty="0" smtClean="0">
                <a:solidFill>
                  <a:schemeClr val="bg1"/>
                </a:solidFill>
              </a:rPr>
              <a:t>Linkages</a:t>
            </a:r>
            <a:endParaRPr lang="en-US" sz="3600" dirty="0">
              <a:solidFill>
                <a:schemeClr val="bg1"/>
              </a:solidFill>
            </a:endParaRPr>
          </a:p>
        </p:txBody>
      </p:sp>
      <p:pic>
        <p:nvPicPr>
          <p:cNvPr id="12" name="Picture 2"/>
          <p:cNvPicPr>
            <a:picLocks noChangeAspect="1" noChangeArrowheads="1"/>
          </p:cNvPicPr>
          <p:nvPr/>
        </p:nvPicPr>
        <p:blipFill>
          <a:blip r:embed="rId4" cstate="print">
            <a:duotone>
              <a:prstClr val="black"/>
              <a:schemeClr val="accent2">
                <a:tint val="45000"/>
                <a:satMod val="400000"/>
              </a:schemeClr>
            </a:duotone>
            <a:lum bright="-33000"/>
            <a:extLst>
              <a:ext uri="{28A0092B-C50C-407E-A947-70E740481C1C}">
                <a14:useLocalDpi xmlns:a14="http://schemas.microsoft.com/office/drawing/2010/main" val="0"/>
              </a:ext>
            </a:extLst>
          </a:blip>
          <a:srcRect/>
          <a:stretch>
            <a:fillRect/>
          </a:stretch>
        </p:blipFill>
        <p:spPr bwMode="auto">
          <a:xfrm rot="20566752">
            <a:off x="907550" y="2557941"/>
            <a:ext cx="3325954" cy="186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202227" y="2767209"/>
            <a:ext cx="2302634" cy="738664"/>
          </a:xfrm>
          <a:prstGeom prst="rect">
            <a:avLst/>
          </a:prstGeom>
          <a:noFill/>
        </p:spPr>
        <p:txBody>
          <a:bodyPr wrap="square" rtlCol="0">
            <a:spAutoFit/>
          </a:bodyPr>
          <a:lstStyle/>
          <a:p>
            <a:r>
              <a:rPr lang="en-US" dirty="0">
                <a:solidFill>
                  <a:srgbClr val="FFFFFF"/>
                </a:solidFill>
              </a:rPr>
              <a:t> </a:t>
            </a:r>
            <a:r>
              <a:rPr lang="en-US" dirty="0" smtClean="0">
                <a:solidFill>
                  <a:srgbClr val="FFFFFF"/>
                </a:solidFill>
              </a:rPr>
              <a:t>     Link #3</a:t>
            </a:r>
          </a:p>
          <a:p>
            <a:r>
              <a:rPr lang="en-US" sz="1200" dirty="0" smtClean="0">
                <a:solidFill>
                  <a:srgbClr val="FFFFFF"/>
                </a:solidFill>
              </a:rPr>
              <a:t>IF good installation</a:t>
            </a:r>
          </a:p>
          <a:p>
            <a:r>
              <a:rPr lang="en-US" sz="1200" dirty="0" smtClean="0">
                <a:solidFill>
                  <a:srgbClr val="FFFFFF"/>
                </a:solidFill>
              </a:rPr>
              <a:t>THEN adoption</a:t>
            </a:r>
            <a:endParaRPr lang="en-US" sz="1200" dirty="0">
              <a:solidFill>
                <a:srgbClr val="FFFFFF"/>
              </a:solidFill>
            </a:endParaRPr>
          </a:p>
        </p:txBody>
      </p:sp>
    </p:spTree>
    <p:extLst>
      <p:ext uri="{BB962C8B-B14F-4D97-AF65-F5344CB8AC3E}">
        <p14:creationId xmlns:p14="http://schemas.microsoft.com/office/powerpoint/2010/main" val="2314433005"/>
      </p:ext>
    </p:extLst>
  </p:cSld>
  <p:clrMapOvr>
    <a:masterClrMapping/>
  </p:clrMapOvr>
  <p:transition spd="slow">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r="56313"/>
          <a:stretch/>
        </p:blipFill>
        <p:spPr bwMode="auto">
          <a:xfrm>
            <a:off x="228600" y="914389"/>
            <a:ext cx="5696537" cy="267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100" dirty="0" smtClean="0"/>
              <a:t>NEEA Logic Model: </a:t>
            </a:r>
            <a:r>
              <a:rPr lang="en-US" sz="2200" dirty="0" smtClean="0"/>
              <a:t>Excerpts from Ductless Heat Pumps</a:t>
            </a:r>
            <a:endParaRPr lang="en-US" sz="2200" dirty="0"/>
          </a:p>
        </p:txBody>
      </p:sp>
      <p:sp>
        <p:nvSpPr>
          <p:cNvPr id="3" name="TextBox 2"/>
          <p:cNvSpPr txBox="1"/>
          <p:nvPr/>
        </p:nvSpPr>
        <p:spPr>
          <a:xfrm>
            <a:off x="6172200" y="2354997"/>
            <a:ext cx="1676399" cy="830997"/>
          </a:xfrm>
          <a:prstGeom prst="rect">
            <a:avLst/>
          </a:prstGeom>
          <a:noFill/>
        </p:spPr>
        <p:txBody>
          <a:bodyPr wrap="square" rtlCol="0">
            <a:spAutoFit/>
          </a:bodyPr>
          <a:lstStyle/>
          <a:p>
            <a:r>
              <a:rPr lang="en-US" dirty="0" smtClean="0">
                <a:solidFill>
                  <a:schemeClr val="bg1"/>
                </a:solidFill>
              </a:rPr>
              <a:t>Causation</a:t>
            </a:r>
            <a:r>
              <a:rPr lang="en-US" dirty="0">
                <a:solidFill>
                  <a:schemeClr val="bg1"/>
                </a:solidFill>
              </a:rPr>
              <a:t> </a:t>
            </a:r>
            <a:r>
              <a:rPr lang="en-US" dirty="0" smtClean="0">
                <a:solidFill>
                  <a:schemeClr val="bg1"/>
                </a:solidFill>
              </a:rPr>
              <a:t>theory</a:t>
            </a:r>
            <a:endParaRPr lang="en-US" dirty="0">
              <a:solidFill>
                <a:schemeClr val="bg1"/>
              </a:solidFill>
            </a:endParaRPr>
          </a:p>
        </p:txBody>
      </p:sp>
      <p:sp>
        <p:nvSpPr>
          <p:cNvPr id="4" name="TextBox 3"/>
          <p:cNvSpPr txBox="1"/>
          <p:nvPr/>
        </p:nvSpPr>
        <p:spPr>
          <a:xfrm>
            <a:off x="128752" y="4873923"/>
            <a:ext cx="2514600" cy="1200329"/>
          </a:xfrm>
          <a:prstGeom prst="rect">
            <a:avLst/>
          </a:prstGeom>
          <a:noFill/>
        </p:spPr>
        <p:txBody>
          <a:bodyPr wrap="square" rtlCol="0">
            <a:spAutoFit/>
          </a:bodyPr>
          <a:lstStyle/>
          <a:p>
            <a:r>
              <a:rPr lang="en-US" dirty="0" smtClean="0">
                <a:solidFill>
                  <a:schemeClr val="bg1"/>
                </a:solidFill>
              </a:rPr>
              <a:t>Metrics &amp; data</a:t>
            </a:r>
          </a:p>
          <a:p>
            <a:r>
              <a:rPr lang="en-US" dirty="0" smtClean="0">
                <a:solidFill>
                  <a:schemeClr val="bg1"/>
                </a:solidFill>
              </a:rPr>
              <a:t>to test causation theory</a:t>
            </a:r>
            <a:endParaRPr lang="en-US" dirty="0">
              <a:solidFill>
                <a:schemeClr val="bg1"/>
              </a:solidFill>
            </a:endParaRPr>
          </a:p>
        </p:txBody>
      </p:sp>
      <p:sp>
        <p:nvSpPr>
          <p:cNvPr id="7" name="Rectangle 6"/>
          <p:cNvSpPr/>
          <p:nvPr/>
        </p:nvSpPr>
        <p:spPr>
          <a:xfrm>
            <a:off x="165538" y="2695903"/>
            <a:ext cx="5891048" cy="609600"/>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3806398"/>
            <a:ext cx="6240462" cy="274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451468" y="5562600"/>
            <a:ext cx="6553200" cy="762000"/>
          </a:xfrm>
          <a:prstGeom prst="rect">
            <a:avLst/>
          </a:prstGeom>
          <a:noFill/>
          <a:ln w="3810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53974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2500"/>
                            </p:stCondLst>
                            <p:childTnLst>
                              <p:par>
                                <p:cTn id="13" presetID="10" presetClass="entr" presetSubtype="0" fill="hold" grpId="0" nodeType="afterEffect">
                                  <p:stCondLst>
                                    <p:cond delay="15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animBg="1"/>
      <p:bldP spid="17"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8401"/>
          <a:stretch/>
        </p:blipFill>
        <p:spPr bwMode="auto">
          <a:xfrm>
            <a:off x="609600" y="1179635"/>
            <a:ext cx="5257799" cy="5173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100" dirty="0"/>
              <a:t>NEEA Logic </a:t>
            </a:r>
            <a:r>
              <a:rPr lang="en-US" sz="3100" dirty="0" smtClean="0"/>
              <a:t>Model: </a:t>
            </a:r>
            <a:r>
              <a:rPr lang="en-US" sz="2200" dirty="0" smtClean="0"/>
              <a:t>Excerpts </a:t>
            </a:r>
            <a:r>
              <a:rPr lang="en-US" sz="2200" dirty="0"/>
              <a:t>from </a:t>
            </a:r>
            <a:r>
              <a:rPr lang="en-US" sz="2200" dirty="0" smtClean="0"/>
              <a:t>Ductless Heat Pumps</a:t>
            </a:r>
            <a:endParaRPr lang="en-US" sz="2200" dirty="0"/>
          </a:p>
        </p:txBody>
      </p:sp>
      <p:sp>
        <p:nvSpPr>
          <p:cNvPr id="5" name="TextBox 4"/>
          <p:cNvSpPr txBox="1"/>
          <p:nvPr/>
        </p:nvSpPr>
        <p:spPr>
          <a:xfrm>
            <a:off x="6272048" y="2311745"/>
            <a:ext cx="2135521" cy="1200329"/>
          </a:xfrm>
          <a:prstGeom prst="rect">
            <a:avLst/>
          </a:prstGeom>
          <a:noFill/>
        </p:spPr>
        <p:txBody>
          <a:bodyPr wrap="none" rtlCol="0">
            <a:spAutoFit/>
          </a:bodyPr>
          <a:lstStyle/>
          <a:p>
            <a:r>
              <a:rPr lang="en-US" dirty="0" smtClean="0">
                <a:solidFill>
                  <a:schemeClr val="bg1"/>
                </a:solidFill>
              </a:rPr>
              <a:t>Self-Check:  </a:t>
            </a:r>
          </a:p>
          <a:p>
            <a:r>
              <a:rPr lang="en-US" dirty="0" smtClean="0">
                <a:solidFill>
                  <a:schemeClr val="bg1"/>
                </a:solidFill>
              </a:rPr>
              <a:t>Market Barrier</a:t>
            </a:r>
          </a:p>
          <a:p>
            <a:r>
              <a:rPr lang="en-US" dirty="0" smtClean="0">
                <a:solidFill>
                  <a:schemeClr val="bg1"/>
                </a:solidFill>
              </a:rPr>
              <a:t>Removal</a:t>
            </a:r>
            <a:endParaRPr lang="en-US" dirty="0">
              <a:solidFill>
                <a:schemeClr val="bg1"/>
              </a:solidFill>
            </a:endParaRPr>
          </a:p>
        </p:txBody>
      </p:sp>
      <p:cxnSp>
        <p:nvCxnSpPr>
          <p:cNvPr id="12" name="Straight Connector 11"/>
          <p:cNvCxnSpPr/>
          <p:nvPr/>
        </p:nvCxnSpPr>
        <p:spPr>
          <a:xfrm>
            <a:off x="5210503" y="1687394"/>
            <a:ext cx="0" cy="4103806"/>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4953000" y="4572000"/>
            <a:ext cx="2286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4953000" y="5105400"/>
            <a:ext cx="2286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4953000" y="5791200"/>
            <a:ext cx="2286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4953000" y="2716094"/>
            <a:ext cx="2286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4953000" y="2300595"/>
            <a:ext cx="22860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35508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500"/>
                                        <p:tgtEl>
                                          <p:spTgt spid="1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right)">
                                      <p:cBhvr>
                                        <p:cTn id="23" dur="500"/>
                                        <p:tgtEl>
                                          <p:spTgt spid="16"/>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righ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Market Transformation? </a:t>
            </a:r>
            <a:endParaRPr lang="en-US" dirty="0"/>
          </a:p>
        </p:txBody>
      </p:sp>
      <p:sp>
        <p:nvSpPr>
          <p:cNvPr id="3" name="TextBox 2"/>
          <p:cNvSpPr txBox="1"/>
          <p:nvPr/>
        </p:nvSpPr>
        <p:spPr>
          <a:xfrm>
            <a:off x="529988" y="1648271"/>
            <a:ext cx="4267200" cy="3847207"/>
          </a:xfrm>
          <a:prstGeom prst="rect">
            <a:avLst/>
          </a:prstGeom>
          <a:noFill/>
        </p:spPr>
        <p:txBody>
          <a:bodyPr wrap="square" rtlCol="0">
            <a:spAutoFit/>
          </a:bodyPr>
          <a:lstStyle/>
          <a:p>
            <a:r>
              <a:rPr lang="en-US" sz="2800" i="1" dirty="0"/>
              <a:t>“</a:t>
            </a:r>
            <a:r>
              <a:rPr lang="en-US" sz="2400" i="1" dirty="0"/>
              <a:t>Market Transformation is the strategic process of intervening in a market to create lasting change in market behavior by removing identified barriers or exploiting opportunities to accelerate the adoption of all cost-effective energy efficiency as a matter of standard practice.” </a:t>
            </a:r>
            <a:endParaRPr lang="en-US" sz="2400" dirty="0"/>
          </a:p>
        </p:txBody>
      </p:sp>
      <p:pic>
        <p:nvPicPr>
          <p:cNvPr id="4" name="Picture 15" descr="NEEA---logo--transparen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7400" y="2590800"/>
            <a:ext cx="22875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4953000" y="1456266"/>
            <a:ext cx="0" cy="4765040"/>
          </a:xfrm>
          <a:prstGeom prst="line">
            <a:avLst/>
          </a:prstGeom>
          <a:ln w="9525" cmpd="sng">
            <a:solidFill>
              <a:srgbClr val="A6A6A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3559013"/>
      </p:ext>
    </p:extLst>
  </p:cSld>
  <p:clrMapOvr>
    <a:masterClrMapping/>
  </p:clrMapOvr>
  <p:transition spd="slow">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5" name="Rectangle 50"/>
          <p:cNvSpPr>
            <a:spLocks noGrp="1" noChangeArrowheads="1"/>
          </p:cNvSpPr>
          <p:nvPr>
            <p:ph type="title"/>
          </p:nvPr>
        </p:nvSpPr>
        <p:spPr/>
        <p:txBody>
          <a:bodyPr/>
          <a:lstStyle/>
          <a:p>
            <a:pPr eaLnBrk="1" hangingPunct="1">
              <a:defRPr/>
            </a:pPr>
            <a:r>
              <a:rPr lang="en-US">
                <a:latin typeface="Arial" charset="0"/>
                <a:cs typeface="+mj-cs"/>
              </a:rPr>
              <a:t>Current Initiatives</a:t>
            </a:r>
          </a:p>
        </p:txBody>
      </p:sp>
      <p:sp>
        <p:nvSpPr>
          <p:cNvPr id="28675" name="Rectangle 58"/>
          <p:cNvSpPr>
            <a:spLocks noChangeArrowheads="1"/>
          </p:cNvSpPr>
          <p:nvPr/>
        </p:nvSpPr>
        <p:spPr bwMode="auto">
          <a:xfrm>
            <a:off x="1044575" y="5375275"/>
            <a:ext cx="776288" cy="776288"/>
          </a:xfrm>
          <a:prstGeom prst="rect">
            <a:avLst/>
          </a:prstGeom>
          <a:solidFill>
            <a:srgbClr val="F36C21"/>
          </a:solidFill>
          <a:ln>
            <a:noFill/>
          </a:ln>
          <a:effectLst>
            <a:outerShdw blurRad="63500" dist="63498" dir="5519998" algn="ctr" rotWithShape="0">
              <a:srgbClr val="000000">
                <a:alpha val="2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sz="1800">
              <a:cs typeface="Arial" charset="0"/>
            </a:endParaRPr>
          </a:p>
        </p:txBody>
      </p:sp>
      <p:sp>
        <p:nvSpPr>
          <p:cNvPr id="28703" name="Rectangle 53"/>
          <p:cNvSpPr>
            <a:spLocks noChangeArrowheads="1"/>
          </p:cNvSpPr>
          <p:nvPr/>
        </p:nvSpPr>
        <p:spPr bwMode="auto">
          <a:xfrm>
            <a:off x="1074738" y="1320800"/>
            <a:ext cx="776287" cy="776288"/>
          </a:xfrm>
          <a:prstGeom prst="rect">
            <a:avLst/>
          </a:prstGeom>
          <a:solidFill>
            <a:srgbClr val="32BFFF"/>
          </a:solidFill>
          <a:ln>
            <a:noFill/>
          </a:ln>
          <a:effectLst>
            <a:outerShdw blurRad="63500" dist="63498" dir="5519998" algn="ctr" rotWithShape="0">
              <a:srgbClr val="000000">
                <a:alpha val="2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sz="1800">
              <a:cs typeface="Arial" charset="0"/>
            </a:endParaRPr>
          </a:p>
        </p:txBody>
      </p:sp>
      <p:sp>
        <p:nvSpPr>
          <p:cNvPr id="7" name="Rectangle 3"/>
          <p:cNvSpPr txBox="1">
            <a:spLocks/>
          </p:cNvSpPr>
          <p:nvPr/>
        </p:nvSpPr>
        <p:spPr>
          <a:xfrm>
            <a:off x="2008188" y="1143000"/>
            <a:ext cx="2030412" cy="1535113"/>
          </a:xfrm>
          <a:prstGeom prst="rect">
            <a:avLst/>
          </a:prstGeom>
        </p:spPr>
        <p:txBody>
          <a:bodyPr/>
          <a:lstStyle>
            <a:lvl1pPr marL="342900" indent="-342900" defTabSz="457200" eaLnBrk="0" hangingPunct="0">
              <a:defRPr>
                <a:solidFill>
                  <a:schemeClr val="tx1"/>
                </a:solidFill>
                <a:latin typeface="Arial" charset="0"/>
                <a:ea typeface="ＭＳ Ｐゴシック" charset="0"/>
                <a:cs typeface="Arial" charset="0"/>
              </a:defRPr>
            </a:lvl1pPr>
            <a:lvl2pPr marL="742950" indent="-285750" defTabSz="457200" eaLnBrk="0" hangingPunct="0">
              <a:defRPr>
                <a:solidFill>
                  <a:schemeClr val="tx1"/>
                </a:solidFill>
                <a:latin typeface="Arial" charset="0"/>
                <a:ea typeface="Arial" charset="0"/>
                <a:cs typeface="Arial" charset="0"/>
              </a:defRPr>
            </a:lvl2pPr>
            <a:lvl3pPr marL="1143000" indent="-228600" defTabSz="457200" eaLnBrk="0" hangingPunct="0">
              <a:defRPr>
                <a:solidFill>
                  <a:schemeClr val="tx1"/>
                </a:solidFill>
                <a:latin typeface="Arial" charset="0"/>
                <a:ea typeface="Arial" charset="0"/>
                <a:cs typeface="Arial" charset="0"/>
              </a:defRPr>
            </a:lvl3pPr>
            <a:lvl4pPr marL="1600200" indent="-228600" defTabSz="457200" eaLnBrk="0" hangingPunct="0">
              <a:defRPr>
                <a:solidFill>
                  <a:schemeClr val="tx1"/>
                </a:solidFill>
                <a:latin typeface="Arial" charset="0"/>
                <a:ea typeface="Arial" charset="0"/>
                <a:cs typeface="Arial" charset="0"/>
              </a:defRPr>
            </a:lvl4pPr>
            <a:lvl5pPr marL="2057400" indent="-228600" defTabSz="4572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indent="0">
              <a:spcBef>
                <a:spcPct val="20000"/>
              </a:spcBef>
              <a:buFont typeface="Wingdings" charset="0"/>
              <a:buNone/>
              <a:defRPr/>
            </a:pPr>
            <a:r>
              <a:rPr lang="en-US" sz="1600" b="1" dirty="0">
                <a:solidFill>
                  <a:srgbClr val="636363"/>
                </a:solidFill>
                <a:cs typeface="ＭＳ Ｐゴシック" charset="0"/>
              </a:rPr>
              <a:t>Residential</a:t>
            </a:r>
          </a:p>
          <a:p>
            <a:pPr marL="0" lvl="1" indent="0">
              <a:spcBef>
                <a:spcPct val="20000"/>
              </a:spcBef>
              <a:defRPr/>
            </a:pPr>
            <a:r>
              <a:rPr lang="en-US" sz="1200" dirty="0">
                <a:solidFill>
                  <a:srgbClr val="636363"/>
                </a:solidFill>
                <a:ea typeface="ＭＳ Ｐゴシック" charset="0"/>
                <a:cs typeface="ＭＳ Ｐゴシック" charset="0"/>
              </a:rPr>
              <a:t>Efficient Homes</a:t>
            </a:r>
          </a:p>
          <a:p>
            <a:pPr marL="0" lvl="1" indent="0">
              <a:spcBef>
                <a:spcPct val="20000"/>
              </a:spcBef>
              <a:defRPr/>
            </a:pPr>
            <a:r>
              <a:rPr lang="en-US" sz="1200" dirty="0">
                <a:solidFill>
                  <a:srgbClr val="636363"/>
                </a:solidFill>
                <a:ea typeface="ＭＳ Ｐゴシック" charset="0"/>
                <a:cs typeface="ＭＳ Ｐゴシック" charset="0"/>
              </a:rPr>
              <a:t>Televisions</a:t>
            </a:r>
          </a:p>
          <a:p>
            <a:pPr marL="0" lvl="1" indent="0">
              <a:spcBef>
                <a:spcPct val="20000"/>
              </a:spcBef>
              <a:defRPr/>
            </a:pPr>
            <a:r>
              <a:rPr lang="en-US" sz="1200" dirty="0">
                <a:solidFill>
                  <a:srgbClr val="636363"/>
                </a:solidFill>
                <a:ea typeface="ＭＳ Ｐゴシック" charset="0"/>
                <a:cs typeface="ＭＳ Ｐゴシック" charset="0"/>
              </a:rPr>
              <a:t>Desktop PCs </a:t>
            </a:r>
          </a:p>
          <a:p>
            <a:pPr marL="0" lvl="1" indent="0">
              <a:spcBef>
                <a:spcPct val="20000"/>
              </a:spcBef>
              <a:defRPr/>
            </a:pPr>
            <a:r>
              <a:rPr lang="en-US" sz="1200" dirty="0">
                <a:solidFill>
                  <a:srgbClr val="636363"/>
                </a:solidFill>
                <a:ea typeface="ＭＳ Ｐゴシック" charset="0"/>
                <a:cs typeface="ＭＳ Ｐゴシック" charset="0"/>
              </a:rPr>
              <a:t>Heat Pump Water Heaters</a:t>
            </a:r>
          </a:p>
          <a:p>
            <a:pPr marL="0" lvl="1" indent="0">
              <a:spcBef>
                <a:spcPct val="20000"/>
              </a:spcBef>
              <a:defRPr/>
            </a:pPr>
            <a:r>
              <a:rPr lang="en-US" sz="1200" dirty="0">
                <a:solidFill>
                  <a:srgbClr val="636363"/>
                </a:solidFill>
                <a:ea typeface="ＭＳ Ｐゴシック" charset="0"/>
                <a:cs typeface="ＭＳ Ｐゴシック" charset="0"/>
              </a:rPr>
              <a:t>Ductless Heat Pumps</a:t>
            </a:r>
          </a:p>
        </p:txBody>
      </p:sp>
      <p:pic>
        <p:nvPicPr>
          <p:cNvPr id="87045" name="residential.png" descr="/Users/jamie/Desktop/residential.png"/>
          <p:cNvPicPr>
            <a:picLocks noChangeAspect="1"/>
          </p:cNvPicPr>
          <p:nvPr/>
        </p:nvPicPr>
        <p:blipFill>
          <a:blip r:embed="rId3" r:link="rId4" cstate="email">
            <a:extLst>
              <a:ext uri="{28A0092B-C50C-407E-A947-70E740481C1C}">
                <a14:useLocalDpi xmlns:a14="http://schemas.microsoft.com/office/drawing/2010/main" val="0"/>
              </a:ext>
            </a:extLst>
          </a:blip>
          <a:srcRect/>
          <a:stretch>
            <a:fillRect/>
          </a:stretch>
        </p:blipFill>
        <p:spPr bwMode="auto">
          <a:xfrm>
            <a:off x="1096963" y="1360488"/>
            <a:ext cx="703262"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7046" name="Group 3"/>
          <p:cNvGrpSpPr>
            <a:grpSpLocks/>
          </p:cNvGrpSpPr>
          <p:nvPr/>
        </p:nvGrpSpPr>
        <p:grpSpPr bwMode="auto">
          <a:xfrm>
            <a:off x="1068388" y="2719388"/>
            <a:ext cx="3556793" cy="1033462"/>
            <a:chOff x="4953000" y="2586038"/>
            <a:chExt cx="3556794" cy="1033462"/>
          </a:xfrm>
        </p:grpSpPr>
        <p:sp>
          <p:nvSpPr>
            <p:cNvPr id="28700" name="Rectangle 55"/>
            <p:cNvSpPr>
              <a:spLocks noChangeArrowheads="1"/>
            </p:cNvSpPr>
            <p:nvPr/>
          </p:nvSpPr>
          <p:spPr bwMode="auto">
            <a:xfrm>
              <a:off x="4959350" y="2649538"/>
              <a:ext cx="776287" cy="776287"/>
            </a:xfrm>
            <a:prstGeom prst="rect">
              <a:avLst/>
            </a:prstGeom>
            <a:solidFill>
              <a:srgbClr val="8CC646"/>
            </a:solidFill>
            <a:ln>
              <a:noFill/>
            </a:ln>
            <a:effectLst>
              <a:outerShdw blurRad="63500" dist="63498" dir="5519998" algn="ctr" rotWithShape="0">
                <a:srgbClr val="000000">
                  <a:alpha val="2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sz="1800">
                <a:cs typeface="Arial" charset="0"/>
              </a:endParaRPr>
            </a:p>
          </p:txBody>
        </p:sp>
        <p:sp>
          <p:nvSpPr>
            <p:cNvPr id="87069" name="Rectangle 4"/>
            <p:cNvSpPr txBox="1">
              <a:spLocks/>
            </p:cNvSpPr>
            <p:nvPr/>
          </p:nvSpPr>
          <p:spPr bwMode="auto">
            <a:xfrm>
              <a:off x="5912644" y="2586038"/>
              <a:ext cx="25971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Wingdings" charset="0"/>
                <a:buNone/>
              </a:pPr>
              <a:r>
                <a:rPr lang="en-US" sz="1600" b="1" dirty="0">
                  <a:solidFill>
                    <a:srgbClr val="7F7F7F"/>
                  </a:solidFill>
                </a:rPr>
                <a:t>Industrial</a:t>
              </a:r>
            </a:p>
            <a:p>
              <a:pPr marL="0" lvl="1">
                <a:spcBef>
                  <a:spcPct val="20000"/>
                </a:spcBef>
              </a:pPr>
              <a:r>
                <a:rPr lang="en-US" sz="1200" dirty="0">
                  <a:solidFill>
                    <a:srgbClr val="7F7F7F"/>
                  </a:solidFill>
                </a:rPr>
                <a:t>Small/Medium Businesses</a:t>
              </a:r>
            </a:p>
            <a:p>
              <a:pPr marL="0" lvl="1">
                <a:spcBef>
                  <a:spcPct val="20000"/>
                </a:spcBef>
              </a:pPr>
              <a:r>
                <a:rPr lang="en-US" sz="1200" dirty="0">
                  <a:solidFill>
                    <a:srgbClr val="7F7F7F"/>
                  </a:solidFill>
                </a:rPr>
                <a:t>Food Processors</a:t>
              </a:r>
            </a:p>
          </p:txBody>
        </p:sp>
        <p:pic>
          <p:nvPicPr>
            <p:cNvPr id="87070" name="Picture 1" descr="factory.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2697163"/>
              <a:ext cx="8223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Line 37"/>
          <p:cNvSpPr>
            <a:spLocks noChangeShapeType="1"/>
          </p:cNvSpPr>
          <p:nvPr/>
        </p:nvSpPr>
        <p:spPr bwMode="auto">
          <a:xfrm>
            <a:off x="381000" y="5181600"/>
            <a:ext cx="8488363" cy="0"/>
          </a:xfrm>
          <a:prstGeom prst="line">
            <a:avLst/>
          </a:prstGeom>
          <a:noFill/>
          <a:ln w="28575">
            <a:solidFill>
              <a:srgbClr val="636363"/>
            </a:solidFill>
            <a:round/>
            <a:headEnd/>
            <a:tailEnd/>
          </a:ln>
          <a:effectLst/>
          <a:extLst/>
        </p:spPr>
        <p:txBody>
          <a:bodyPr/>
          <a:lstStyle/>
          <a:p>
            <a:pPr>
              <a:defRPr/>
            </a:pPr>
            <a:endParaRPr lang="en-US" sz="1800" dirty="0"/>
          </a:p>
        </p:txBody>
      </p:sp>
      <p:grpSp>
        <p:nvGrpSpPr>
          <p:cNvPr id="87048" name="Group 4"/>
          <p:cNvGrpSpPr>
            <a:grpSpLocks/>
          </p:cNvGrpSpPr>
          <p:nvPr/>
        </p:nvGrpSpPr>
        <p:grpSpPr bwMode="auto">
          <a:xfrm>
            <a:off x="4933950" y="2757488"/>
            <a:ext cx="3067050" cy="1017587"/>
            <a:chOff x="4959350" y="3860800"/>
            <a:chExt cx="3067050" cy="1017588"/>
          </a:xfrm>
        </p:grpSpPr>
        <p:sp>
          <p:nvSpPr>
            <p:cNvPr id="28697" name="Rectangle 56"/>
            <p:cNvSpPr>
              <a:spLocks noChangeArrowheads="1"/>
            </p:cNvSpPr>
            <p:nvPr/>
          </p:nvSpPr>
          <p:spPr bwMode="auto">
            <a:xfrm>
              <a:off x="4959350" y="3951287"/>
              <a:ext cx="776288" cy="776289"/>
            </a:xfrm>
            <a:prstGeom prst="rect">
              <a:avLst/>
            </a:prstGeom>
            <a:solidFill>
              <a:srgbClr val="F1BD54"/>
            </a:solidFill>
            <a:ln>
              <a:noFill/>
            </a:ln>
            <a:effectLst>
              <a:outerShdw blurRad="63500" dist="63498" dir="5519998" algn="ctr" rotWithShape="0">
                <a:srgbClr val="000000">
                  <a:alpha val="2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sz="1800">
                <a:cs typeface="Arial" charset="0"/>
              </a:endParaRPr>
            </a:p>
          </p:txBody>
        </p:sp>
        <p:pic>
          <p:nvPicPr>
            <p:cNvPr id="87066" name="Picture 5" descr="wheat.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0475" y="3959225"/>
              <a:ext cx="554038"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4"/>
            <p:cNvSpPr txBox="1">
              <a:spLocks/>
            </p:cNvSpPr>
            <p:nvPr/>
          </p:nvSpPr>
          <p:spPr>
            <a:xfrm>
              <a:off x="5859463" y="3860800"/>
              <a:ext cx="2166937" cy="1017588"/>
            </a:xfrm>
            <a:prstGeom prst="rect">
              <a:avLst/>
            </a:prstGeom>
          </p:spPr>
          <p:txBody>
            <a:bodyPr/>
            <a:lstStyle/>
            <a:p>
              <a:pPr>
                <a:lnSpc>
                  <a:spcPct val="90000"/>
                </a:lnSpc>
                <a:spcBef>
                  <a:spcPct val="20000"/>
                </a:spcBef>
                <a:defRPr/>
              </a:pPr>
              <a:r>
                <a:rPr lang="en-US" sz="1600" b="1" dirty="0" smtClean="0">
                  <a:solidFill>
                    <a:srgbClr val="7F7F7F"/>
                  </a:solidFill>
                  <a:ea typeface="ＭＳ Ｐゴシック" pitchFamily="34" charset="-128"/>
                  <a:cs typeface="ＭＳ Ｐゴシック"/>
                </a:rPr>
                <a:t>Agriculture</a:t>
              </a:r>
              <a:endParaRPr lang="en-US" sz="1200" dirty="0" smtClean="0">
                <a:solidFill>
                  <a:srgbClr val="7F7F7F"/>
                </a:solidFill>
              </a:endParaRPr>
            </a:p>
            <a:p>
              <a:pPr marL="0" lvl="1">
                <a:lnSpc>
                  <a:spcPct val="90000"/>
                </a:lnSpc>
                <a:spcBef>
                  <a:spcPct val="20000"/>
                </a:spcBef>
                <a:defRPr/>
              </a:pPr>
              <a:r>
                <a:rPr lang="en-US" sz="1200" dirty="0" smtClean="0">
                  <a:solidFill>
                    <a:srgbClr val="7F7F7F"/>
                  </a:solidFill>
                </a:rPr>
                <a:t>Dairy</a:t>
              </a:r>
            </a:p>
            <a:p>
              <a:pPr marL="0" lvl="1">
                <a:lnSpc>
                  <a:spcPct val="90000"/>
                </a:lnSpc>
                <a:spcBef>
                  <a:spcPct val="20000"/>
                </a:spcBef>
                <a:defRPr/>
              </a:pPr>
              <a:r>
                <a:rPr lang="en-US" sz="1200" dirty="0" smtClean="0">
                  <a:solidFill>
                    <a:srgbClr val="7F7F7F"/>
                  </a:solidFill>
                </a:rPr>
                <a:t>Irrigation</a:t>
              </a:r>
              <a:r>
                <a:rPr lang="en-US" sz="1200" b="1" dirty="0" smtClean="0">
                  <a:solidFill>
                    <a:schemeClr val="bg1">
                      <a:lumMod val="50000"/>
                    </a:schemeClr>
                  </a:solidFill>
                  <a:latin typeface="Arial" pitchFamily="34" charset="0"/>
                  <a:cs typeface="Arial" pitchFamily="34" charset="0"/>
                </a:rPr>
                <a:t> </a:t>
              </a:r>
              <a:endParaRPr lang="en-US" sz="1200" b="1" dirty="0">
                <a:solidFill>
                  <a:schemeClr val="bg1">
                    <a:lumMod val="50000"/>
                  </a:schemeClr>
                </a:solidFill>
                <a:latin typeface="Arial" pitchFamily="34" charset="0"/>
                <a:cs typeface="Arial" pitchFamily="34" charset="0"/>
              </a:endParaRPr>
            </a:p>
          </p:txBody>
        </p:sp>
      </p:grpSp>
      <p:pic>
        <p:nvPicPr>
          <p:cNvPr id="87049" name="tech.png" descr="/Users/jamie/Desktop/tech.png"/>
          <p:cNvPicPr>
            <a:picLocks noChangeAspect="1"/>
          </p:cNvPicPr>
          <p:nvPr/>
        </p:nvPicPr>
        <p:blipFill>
          <a:blip r:embed="rId7" r:link="rId8" cstate="email">
            <a:extLst>
              <a:ext uri="{28A0092B-C50C-407E-A947-70E740481C1C}">
                <a14:useLocalDpi xmlns:a14="http://schemas.microsoft.com/office/drawing/2010/main" val="0"/>
              </a:ext>
            </a:extLst>
          </a:blip>
          <a:srcRect/>
          <a:stretch>
            <a:fillRect/>
          </a:stretch>
        </p:blipFill>
        <p:spPr bwMode="auto">
          <a:xfrm>
            <a:off x="1085850" y="5416550"/>
            <a:ext cx="69532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4"/>
          <p:cNvSpPr txBox="1">
            <a:spLocks/>
          </p:cNvSpPr>
          <p:nvPr/>
        </p:nvSpPr>
        <p:spPr>
          <a:xfrm>
            <a:off x="1949450" y="5291138"/>
            <a:ext cx="2595563" cy="1185862"/>
          </a:xfrm>
          <a:prstGeom prst="rect">
            <a:avLst/>
          </a:prstGeom>
        </p:spPr>
        <p:txBody>
          <a:bodyPr/>
          <a:lstStyle/>
          <a:p>
            <a:pPr eaLnBrk="1" hangingPunct="1">
              <a:spcBef>
                <a:spcPct val="20000"/>
              </a:spcBef>
            </a:pPr>
            <a:r>
              <a:rPr lang="en-US" sz="1600" b="1" dirty="0">
                <a:solidFill>
                  <a:srgbClr val="636363"/>
                </a:solidFill>
              </a:rPr>
              <a:t>Emerging </a:t>
            </a:r>
            <a:r>
              <a:rPr lang="en-US" sz="1600" b="1" dirty="0" smtClean="0">
                <a:solidFill>
                  <a:srgbClr val="636363"/>
                </a:solidFill>
              </a:rPr>
              <a:t>Technology</a:t>
            </a:r>
            <a:br>
              <a:rPr lang="en-US" sz="1600" b="1" dirty="0" smtClean="0">
                <a:solidFill>
                  <a:srgbClr val="636363"/>
                </a:solidFill>
              </a:rPr>
            </a:br>
            <a:r>
              <a:rPr lang="en-US" sz="1200" dirty="0" smtClean="0">
                <a:solidFill>
                  <a:srgbClr val="636363"/>
                </a:solidFill>
              </a:rPr>
              <a:t>Heat Pump Water Heaters</a:t>
            </a:r>
          </a:p>
          <a:p>
            <a:pPr marL="0" lvl="1" eaLnBrk="1" hangingPunct="1">
              <a:spcBef>
                <a:spcPct val="20000"/>
              </a:spcBef>
            </a:pPr>
            <a:r>
              <a:rPr lang="en-US" sz="1200" dirty="0" smtClean="0">
                <a:solidFill>
                  <a:srgbClr val="636363"/>
                </a:solidFill>
              </a:rPr>
              <a:t>High Performance Windows</a:t>
            </a:r>
          </a:p>
          <a:p>
            <a:pPr marL="0" lvl="1" eaLnBrk="1" hangingPunct="1">
              <a:spcBef>
                <a:spcPct val="20000"/>
              </a:spcBef>
            </a:pPr>
            <a:r>
              <a:rPr lang="en-US" sz="1200" dirty="0" smtClean="0">
                <a:solidFill>
                  <a:srgbClr val="636363"/>
                </a:solidFill>
              </a:rPr>
              <a:t>Green Pumps</a:t>
            </a:r>
          </a:p>
          <a:p>
            <a:pPr marL="0" lvl="1" eaLnBrk="1" hangingPunct="1">
              <a:spcBef>
                <a:spcPct val="20000"/>
              </a:spcBef>
            </a:pPr>
            <a:r>
              <a:rPr lang="en-US" sz="1200" dirty="0" smtClean="0">
                <a:solidFill>
                  <a:srgbClr val="636363"/>
                </a:solidFill>
              </a:rPr>
              <a:t>Solid State Lighting</a:t>
            </a:r>
            <a:endParaRPr lang="en-US" sz="1600" b="1" dirty="0">
              <a:solidFill>
                <a:srgbClr val="636363"/>
              </a:solidFill>
            </a:endParaRPr>
          </a:p>
        </p:txBody>
      </p:sp>
      <p:grpSp>
        <p:nvGrpSpPr>
          <p:cNvPr id="87051" name="Group 33"/>
          <p:cNvGrpSpPr>
            <a:grpSpLocks/>
          </p:cNvGrpSpPr>
          <p:nvPr/>
        </p:nvGrpSpPr>
        <p:grpSpPr bwMode="auto">
          <a:xfrm>
            <a:off x="4959350" y="5349875"/>
            <a:ext cx="776288" cy="776288"/>
            <a:chOff x="3124" y="3370"/>
            <a:chExt cx="489" cy="489"/>
          </a:xfrm>
        </p:grpSpPr>
        <p:sp>
          <p:nvSpPr>
            <p:cNvPr id="28695" name="Rectangle 57"/>
            <p:cNvSpPr>
              <a:spLocks noChangeArrowheads="1"/>
            </p:cNvSpPr>
            <p:nvPr/>
          </p:nvSpPr>
          <p:spPr bwMode="auto">
            <a:xfrm>
              <a:off x="3124" y="3370"/>
              <a:ext cx="489" cy="489"/>
            </a:xfrm>
            <a:prstGeom prst="rect">
              <a:avLst/>
            </a:prstGeom>
            <a:solidFill>
              <a:srgbClr val="942923"/>
            </a:solidFill>
            <a:ln>
              <a:noFill/>
            </a:ln>
            <a:effectLst>
              <a:outerShdw blurRad="63500" dist="63498" dir="5519998" algn="ctr" rotWithShape="0">
                <a:srgbClr val="000000">
                  <a:alpha val="2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sz="1800">
                <a:cs typeface="Arial" charset="0"/>
              </a:endParaRPr>
            </a:p>
          </p:txBody>
        </p:sp>
        <p:pic>
          <p:nvPicPr>
            <p:cNvPr id="87064" name="partner.png" descr="/Users/jamie/Desktop/partner.png"/>
            <p:cNvPicPr>
              <a:picLocks noChangeAspect="1"/>
            </p:cNvPicPr>
            <p:nvPr/>
          </p:nvPicPr>
          <p:blipFill>
            <a:blip r:embed="rId9" r:link="rId10" cstate="email">
              <a:extLst>
                <a:ext uri="{28A0092B-C50C-407E-A947-70E740481C1C}">
                  <a14:useLocalDpi xmlns:a14="http://schemas.microsoft.com/office/drawing/2010/main" val="0"/>
                </a:ext>
              </a:extLst>
            </a:blip>
            <a:srcRect/>
            <a:stretch>
              <a:fillRect/>
            </a:stretch>
          </p:blipFill>
          <p:spPr bwMode="auto">
            <a:xfrm>
              <a:off x="3144" y="3405"/>
              <a:ext cx="44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052" name="Rectangle 4"/>
          <p:cNvSpPr txBox="1">
            <a:spLocks/>
          </p:cNvSpPr>
          <p:nvPr/>
        </p:nvSpPr>
        <p:spPr bwMode="auto">
          <a:xfrm>
            <a:off x="5859463" y="5291138"/>
            <a:ext cx="300990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600" b="1" dirty="0">
                <a:solidFill>
                  <a:srgbClr val="7F7F7F"/>
                </a:solidFill>
              </a:rPr>
              <a:t>Partner Services</a:t>
            </a:r>
          </a:p>
          <a:p>
            <a:pPr marL="0" lvl="1" eaLnBrk="1" hangingPunct="1">
              <a:spcBef>
                <a:spcPct val="20000"/>
              </a:spcBef>
            </a:pPr>
            <a:r>
              <a:rPr lang="en-US" sz="1200" dirty="0" err="1">
                <a:solidFill>
                  <a:srgbClr val="7F7F7F"/>
                </a:solidFill>
              </a:rPr>
              <a:t>ConduitNW.org</a:t>
            </a:r>
            <a:endParaRPr lang="en-US" sz="1200" dirty="0">
              <a:solidFill>
                <a:srgbClr val="7F7F7F"/>
              </a:solidFill>
            </a:endParaRPr>
          </a:p>
          <a:p>
            <a:pPr marL="0" lvl="1" eaLnBrk="1" hangingPunct="1">
              <a:spcBef>
                <a:spcPct val="20000"/>
              </a:spcBef>
            </a:pPr>
            <a:r>
              <a:rPr lang="en-US" sz="1200" dirty="0">
                <a:solidFill>
                  <a:srgbClr val="7F7F7F"/>
                </a:solidFill>
              </a:rPr>
              <a:t>Efficiency Connections Northwest</a:t>
            </a:r>
          </a:p>
          <a:p>
            <a:pPr marL="0" lvl="1" eaLnBrk="1" hangingPunct="1">
              <a:spcBef>
                <a:spcPct val="20000"/>
              </a:spcBef>
            </a:pPr>
            <a:r>
              <a:rPr lang="en-US" sz="1200" dirty="0">
                <a:solidFill>
                  <a:srgbClr val="7F7F7F"/>
                </a:solidFill>
              </a:rPr>
              <a:t>Other Regional Resources</a:t>
            </a:r>
          </a:p>
        </p:txBody>
      </p:sp>
      <p:grpSp>
        <p:nvGrpSpPr>
          <p:cNvPr id="87053" name="Group 2"/>
          <p:cNvGrpSpPr>
            <a:grpSpLocks/>
          </p:cNvGrpSpPr>
          <p:nvPr/>
        </p:nvGrpSpPr>
        <p:grpSpPr bwMode="auto">
          <a:xfrm>
            <a:off x="4933950" y="1222375"/>
            <a:ext cx="3676650" cy="1466850"/>
            <a:chOff x="1044575" y="3200400"/>
            <a:chExt cx="3676650" cy="1466850"/>
          </a:xfrm>
        </p:grpSpPr>
        <p:sp>
          <p:nvSpPr>
            <p:cNvPr id="28692" name="Rectangle 54"/>
            <p:cNvSpPr>
              <a:spLocks noChangeArrowheads="1"/>
            </p:cNvSpPr>
            <p:nvPr/>
          </p:nvSpPr>
          <p:spPr bwMode="auto">
            <a:xfrm>
              <a:off x="1044575" y="3275013"/>
              <a:ext cx="776288" cy="776287"/>
            </a:xfrm>
            <a:prstGeom prst="rect">
              <a:avLst/>
            </a:prstGeom>
            <a:solidFill>
              <a:srgbClr val="262262"/>
            </a:solidFill>
            <a:ln>
              <a:noFill/>
            </a:ln>
            <a:effectLst>
              <a:outerShdw blurRad="63500" dist="63498" dir="5519998" algn="ctr" rotWithShape="0">
                <a:srgbClr val="000000">
                  <a:alpha val="2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sz="1800">
                <a:cs typeface="Arial" charset="0"/>
              </a:endParaRPr>
            </a:p>
          </p:txBody>
        </p:sp>
        <p:pic>
          <p:nvPicPr>
            <p:cNvPr id="87061" name="commercial.png" descr="/Users/jamie/Desktop/commercial.png"/>
            <p:cNvPicPr>
              <a:picLocks noChangeAspect="1"/>
            </p:cNvPicPr>
            <p:nvPr/>
          </p:nvPicPr>
          <p:blipFill>
            <a:blip r:embed="rId11" r:link="rId12" cstate="email">
              <a:extLst>
                <a:ext uri="{28A0092B-C50C-407E-A947-70E740481C1C}">
                  <a14:useLocalDpi xmlns:a14="http://schemas.microsoft.com/office/drawing/2010/main" val="0"/>
                </a:ext>
              </a:extLst>
            </a:blip>
            <a:srcRect/>
            <a:stretch>
              <a:fillRect/>
            </a:stretch>
          </p:blipFill>
          <p:spPr bwMode="auto">
            <a:xfrm>
              <a:off x="1106488" y="3351213"/>
              <a:ext cx="652462"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2" name="Rectangle 3"/>
            <p:cNvSpPr txBox="1">
              <a:spLocks/>
            </p:cNvSpPr>
            <p:nvPr/>
          </p:nvSpPr>
          <p:spPr bwMode="auto">
            <a:xfrm>
              <a:off x="2028825" y="3200400"/>
              <a:ext cx="26924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Wingdings" charset="0"/>
                <a:buNone/>
              </a:pPr>
              <a:r>
                <a:rPr lang="en-US" sz="1600" b="1" dirty="0">
                  <a:solidFill>
                    <a:srgbClr val="7F7F7F"/>
                  </a:solidFill>
                </a:rPr>
                <a:t>Commercial</a:t>
              </a:r>
            </a:p>
            <a:p>
              <a:pPr marL="0" lvl="1">
                <a:spcBef>
                  <a:spcPct val="20000"/>
                </a:spcBef>
              </a:pPr>
              <a:r>
                <a:rPr lang="en-US" sz="1200" dirty="0">
                  <a:solidFill>
                    <a:srgbClr val="7F7F7F"/>
                  </a:solidFill>
                </a:rPr>
                <a:t>Commercial Lighting Solutions</a:t>
              </a:r>
            </a:p>
            <a:p>
              <a:pPr marL="0" lvl="1">
                <a:spcBef>
                  <a:spcPct val="20000"/>
                </a:spcBef>
              </a:pPr>
              <a:r>
                <a:rPr lang="en-US" sz="1200" dirty="0">
                  <a:solidFill>
                    <a:srgbClr val="7F7F7F"/>
                  </a:solidFill>
                </a:rPr>
                <a:t>Existing Building Renewal</a:t>
              </a:r>
            </a:p>
            <a:p>
              <a:pPr marL="0" lvl="1">
                <a:spcBef>
                  <a:spcPct val="20000"/>
                </a:spcBef>
              </a:pPr>
              <a:r>
                <a:rPr lang="en-US" sz="1200" dirty="0">
                  <a:solidFill>
                    <a:srgbClr val="7F7F7F"/>
                  </a:solidFill>
                </a:rPr>
                <a:t>Commercial Real Estate </a:t>
              </a:r>
            </a:p>
            <a:p>
              <a:pPr marL="0" lvl="1">
                <a:spcBef>
                  <a:spcPct val="20000"/>
                </a:spcBef>
              </a:pPr>
              <a:r>
                <a:rPr lang="en-US" sz="1200" dirty="0">
                  <a:solidFill>
                    <a:srgbClr val="7F7F7F"/>
                  </a:solidFill>
                </a:rPr>
                <a:t>Healthcare</a:t>
              </a:r>
            </a:p>
            <a:p>
              <a:pPr marL="0" lvl="1">
                <a:spcBef>
                  <a:spcPct val="20000"/>
                </a:spcBef>
              </a:pPr>
              <a:r>
                <a:rPr lang="en-US" sz="1200" dirty="0">
                  <a:solidFill>
                    <a:srgbClr val="7F7F7F"/>
                  </a:solidFill>
                </a:rPr>
                <a:t>Business IT </a:t>
              </a:r>
            </a:p>
            <a:p>
              <a:pPr marL="0" lvl="1">
                <a:spcBef>
                  <a:spcPct val="20000"/>
                </a:spcBef>
              </a:pPr>
              <a:endParaRPr lang="en-US" sz="1200" dirty="0">
                <a:solidFill>
                  <a:srgbClr val="7F7F7F"/>
                </a:solidFill>
              </a:endParaRPr>
            </a:p>
          </p:txBody>
        </p:sp>
      </p:grpSp>
      <p:grpSp>
        <p:nvGrpSpPr>
          <p:cNvPr id="87056" name="Group 7"/>
          <p:cNvGrpSpPr>
            <a:grpSpLocks/>
          </p:cNvGrpSpPr>
          <p:nvPr/>
        </p:nvGrpSpPr>
        <p:grpSpPr bwMode="auto">
          <a:xfrm>
            <a:off x="1085850" y="3948113"/>
            <a:ext cx="776288" cy="776287"/>
            <a:chOff x="3247231" y="3757507"/>
            <a:chExt cx="776288" cy="776287"/>
          </a:xfrm>
        </p:grpSpPr>
        <p:sp>
          <p:nvSpPr>
            <p:cNvPr id="28690" name="Rectangle 52"/>
            <p:cNvSpPr>
              <a:spLocks noChangeArrowheads="1"/>
            </p:cNvSpPr>
            <p:nvPr/>
          </p:nvSpPr>
          <p:spPr bwMode="auto">
            <a:xfrm>
              <a:off x="3247231" y="3757507"/>
              <a:ext cx="776288" cy="776287"/>
            </a:xfrm>
            <a:prstGeom prst="rect">
              <a:avLst/>
            </a:prstGeom>
            <a:solidFill>
              <a:srgbClr val="24420E"/>
            </a:solidFill>
            <a:ln>
              <a:noFill/>
            </a:ln>
            <a:effectLst>
              <a:outerShdw blurRad="63500" dist="63498" dir="5519998" algn="ctr" rotWithShape="0">
                <a:srgbClr val="000000">
                  <a:alpha val="28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defRPr/>
              </a:pPr>
              <a:endParaRPr lang="en-US" sz="1800">
                <a:cs typeface="Arial" charset="0"/>
              </a:endParaRPr>
            </a:p>
          </p:txBody>
        </p:sp>
        <p:pic>
          <p:nvPicPr>
            <p:cNvPr id="87059" name="codes.png" descr="/Users/jamie/Desktop/codes.png"/>
            <p:cNvPicPr>
              <a:picLocks noChangeAspect="1"/>
            </p:cNvPicPr>
            <p:nvPr/>
          </p:nvPicPr>
          <p:blipFill>
            <a:blip r:embed="rId13" r:link="rId14" cstate="print">
              <a:extLst>
                <a:ext uri="{28A0092B-C50C-407E-A947-70E740481C1C}">
                  <a14:useLocalDpi xmlns:a14="http://schemas.microsoft.com/office/drawing/2010/main" val="0"/>
                </a:ext>
              </a:extLst>
            </a:blip>
            <a:srcRect/>
            <a:stretch>
              <a:fillRect/>
            </a:stretch>
          </p:blipFill>
          <p:spPr bwMode="auto">
            <a:xfrm>
              <a:off x="3288506" y="3792432"/>
              <a:ext cx="6921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057" name="Rectangle 3"/>
          <p:cNvSpPr txBox="1">
            <a:spLocks/>
          </p:cNvSpPr>
          <p:nvPr/>
        </p:nvSpPr>
        <p:spPr bwMode="auto">
          <a:xfrm>
            <a:off x="1985963" y="3790950"/>
            <a:ext cx="23114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charset="0"/>
                <a:ea typeface="ＭＳ Ｐゴシック" charset="0"/>
                <a:cs typeface="ＭＳ Ｐゴシック" charset="0"/>
              </a:defRPr>
            </a:lvl1pPr>
            <a:lvl2pPr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Wingdings" charset="0"/>
              <a:buNone/>
            </a:pPr>
            <a:r>
              <a:rPr lang="en-US" sz="1600" b="1" dirty="0">
                <a:solidFill>
                  <a:srgbClr val="7F7F7F"/>
                </a:solidFill>
              </a:rPr>
              <a:t>Codes &amp; Standards</a:t>
            </a:r>
          </a:p>
          <a:p>
            <a:pPr marL="0" lvl="1">
              <a:spcBef>
                <a:spcPct val="20000"/>
              </a:spcBef>
            </a:pPr>
            <a:r>
              <a:rPr lang="en-US" sz="1200" dirty="0">
                <a:solidFill>
                  <a:srgbClr val="7F7F7F"/>
                </a:solidFill>
              </a:rPr>
              <a:t>Other Commercial Codes</a:t>
            </a:r>
          </a:p>
          <a:p>
            <a:pPr marL="0" lvl="1">
              <a:spcBef>
                <a:spcPct val="20000"/>
              </a:spcBef>
            </a:pPr>
            <a:r>
              <a:rPr lang="en-US" sz="1200" dirty="0">
                <a:solidFill>
                  <a:srgbClr val="7F7F7F"/>
                </a:solidFill>
              </a:rPr>
              <a:t>Other Commercial Standards</a:t>
            </a:r>
          </a:p>
          <a:p>
            <a:pPr marL="0" lvl="1">
              <a:spcBef>
                <a:spcPct val="20000"/>
              </a:spcBef>
            </a:pPr>
            <a:r>
              <a:rPr lang="en-US" sz="1200" dirty="0">
                <a:solidFill>
                  <a:srgbClr val="7F7F7F"/>
                </a:solidFill>
              </a:rPr>
              <a:t>Other Residential Standards</a:t>
            </a:r>
          </a:p>
          <a:p>
            <a:pPr marL="0" lvl="1">
              <a:spcBef>
                <a:spcPct val="20000"/>
              </a:spcBef>
            </a:pPr>
            <a:r>
              <a:rPr lang="en-US" sz="1200" dirty="0">
                <a:solidFill>
                  <a:srgbClr val="7F7F7F"/>
                </a:solidFill>
              </a:rPr>
              <a:t>Other Residential Codes</a:t>
            </a:r>
          </a:p>
        </p:txBody>
      </p:sp>
    </p:spTree>
    <p:extLst>
      <p:ext uri="{BB962C8B-B14F-4D97-AF65-F5344CB8AC3E}">
        <p14:creationId xmlns:p14="http://schemas.microsoft.com/office/powerpoint/2010/main" val="4237673944"/>
      </p:ext>
    </p:extLst>
  </p:cSld>
  <p:clrMapOvr>
    <a:masterClrMapping/>
  </p:clrMapOvr>
  <p:transition spd="slow">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Rectangle 1028"/>
          <p:cNvSpPr>
            <a:spLocks noGrp="1" noChangeArrowheads="1"/>
          </p:cNvSpPr>
          <p:nvPr>
            <p:ph type="title"/>
          </p:nvPr>
        </p:nvSpPr>
        <p:spPr/>
        <p:txBody>
          <a:bodyPr/>
          <a:lstStyle/>
          <a:p>
            <a:pPr eaLnBrk="1" hangingPunct="1">
              <a:defRPr/>
            </a:pPr>
            <a:r>
              <a:rPr lang="en-US">
                <a:latin typeface="Arial" charset="0"/>
                <a:cs typeface="+mj-cs"/>
              </a:rPr>
              <a:t>Market Influence</a:t>
            </a:r>
          </a:p>
        </p:txBody>
      </p:sp>
      <p:sp>
        <p:nvSpPr>
          <p:cNvPr id="24579" name="Rectangle 1027"/>
          <p:cNvSpPr>
            <a:spLocks noGrp="1" noChangeArrowheads="1"/>
          </p:cNvSpPr>
          <p:nvPr>
            <p:ph type="body" sz="quarter" idx="10"/>
          </p:nvPr>
        </p:nvSpPr>
        <p:spPr>
          <a:xfrm>
            <a:off x="4036060" y="3545840"/>
            <a:ext cx="2362200" cy="457200"/>
          </a:xfrm>
        </p:spPr>
        <p:txBody>
          <a:bodyPr wrap="none" anchor="ctr"/>
          <a:lstStyle/>
          <a:p>
            <a:pPr lvl="1" algn="ctr" eaLnBrk="1" hangingPunct="1">
              <a:buFont typeface="Wingdings" charset="0"/>
              <a:buNone/>
              <a:defRPr/>
            </a:pPr>
            <a:r>
              <a:rPr lang="en-US" sz="2400" dirty="0">
                <a:solidFill>
                  <a:srgbClr val="808080"/>
                </a:solidFill>
                <a:latin typeface="Arial" charset="0"/>
              </a:rPr>
              <a:t>Retailers</a:t>
            </a:r>
          </a:p>
        </p:txBody>
      </p:sp>
      <p:pic>
        <p:nvPicPr>
          <p:cNvPr id="43011" name="Picture 22" descr="4460096_illustratio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3914775"/>
            <a:ext cx="7467600"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1030"/>
          <p:cNvSpPr>
            <a:spLocks noChangeArrowheads="1"/>
          </p:cNvSpPr>
          <p:nvPr/>
        </p:nvSpPr>
        <p:spPr bwMode="auto">
          <a:xfrm>
            <a:off x="2209800" y="1831975"/>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a:solidFill>
                  <a:srgbClr val="0083CA"/>
                </a:solidFill>
                <a:cs typeface="Arial" charset="0"/>
              </a:rPr>
              <a:t>Builders</a:t>
            </a:r>
          </a:p>
        </p:txBody>
      </p:sp>
      <p:sp>
        <p:nvSpPr>
          <p:cNvPr id="24583" name="Rectangle 1031"/>
          <p:cNvSpPr>
            <a:spLocks noChangeArrowheads="1"/>
          </p:cNvSpPr>
          <p:nvPr/>
        </p:nvSpPr>
        <p:spPr bwMode="auto">
          <a:xfrm>
            <a:off x="2574925" y="3062606"/>
            <a:ext cx="320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dirty="0">
                <a:solidFill>
                  <a:srgbClr val="262262"/>
                </a:solidFill>
                <a:cs typeface="Arial" charset="0"/>
              </a:rPr>
              <a:t>Advocacy Groups</a:t>
            </a:r>
          </a:p>
        </p:txBody>
      </p:sp>
      <p:sp>
        <p:nvSpPr>
          <p:cNvPr id="24584" name="Rectangle 1032"/>
          <p:cNvSpPr>
            <a:spLocks noChangeArrowheads="1"/>
          </p:cNvSpPr>
          <p:nvPr/>
        </p:nvSpPr>
        <p:spPr bwMode="auto">
          <a:xfrm>
            <a:off x="381000" y="1219200"/>
            <a:ext cx="358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a:solidFill>
                  <a:srgbClr val="262262"/>
                </a:solidFill>
                <a:cs typeface="Arial" charset="0"/>
              </a:rPr>
              <a:t>Industry Associations</a:t>
            </a:r>
          </a:p>
        </p:txBody>
      </p:sp>
      <p:sp>
        <p:nvSpPr>
          <p:cNvPr id="24585" name="Rectangle 1033"/>
          <p:cNvSpPr>
            <a:spLocks noChangeArrowheads="1"/>
          </p:cNvSpPr>
          <p:nvPr/>
        </p:nvSpPr>
        <p:spPr bwMode="auto">
          <a:xfrm>
            <a:off x="304800" y="3316288"/>
            <a:ext cx="2362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a:solidFill>
                  <a:srgbClr val="0083CA"/>
                </a:solidFill>
                <a:cs typeface="Arial" charset="0"/>
              </a:rPr>
              <a:t>Trade Allies</a:t>
            </a:r>
          </a:p>
        </p:txBody>
      </p:sp>
      <p:sp>
        <p:nvSpPr>
          <p:cNvPr id="24586" name="Rectangle 1034"/>
          <p:cNvSpPr>
            <a:spLocks noChangeArrowheads="1"/>
          </p:cNvSpPr>
          <p:nvPr/>
        </p:nvSpPr>
        <p:spPr bwMode="auto">
          <a:xfrm>
            <a:off x="396240" y="2354263"/>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dirty="0">
                <a:solidFill>
                  <a:srgbClr val="262262"/>
                </a:solidFill>
                <a:cs typeface="Arial" charset="0"/>
              </a:rPr>
              <a:t>Manufacturers</a:t>
            </a:r>
          </a:p>
        </p:txBody>
      </p:sp>
      <p:sp>
        <p:nvSpPr>
          <p:cNvPr id="24587" name="Rectangle 1035"/>
          <p:cNvSpPr>
            <a:spLocks noChangeArrowheads="1"/>
          </p:cNvSpPr>
          <p:nvPr/>
        </p:nvSpPr>
        <p:spPr bwMode="auto">
          <a:xfrm>
            <a:off x="3955733" y="2003743"/>
            <a:ext cx="281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dirty="0">
                <a:solidFill>
                  <a:srgbClr val="0083CA"/>
                </a:solidFill>
                <a:cs typeface="Arial" charset="0"/>
              </a:rPr>
              <a:t>Research Labs</a:t>
            </a:r>
          </a:p>
        </p:txBody>
      </p:sp>
      <p:sp>
        <p:nvSpPr>
          <p:cNvPr id="24588" name="Rectangle 1036"/>
          <p:cNvSpPr>
            <a:spLocks noChangeArrowheads="1"/>
          </p:cNvSpPr>
          <p:nvPr/>
        </p:nvSpPr>
        <p:spPr bwMode="auto">
          <a:xfrm>
            <a:off x="6805613" y="3505200"/>
            <a:ext cx="1981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a:solidFill>
                  <a:srgbClr val="0083CA"/>
                </a:solidFill>
                <a:cs typeface="Arial" charset="0"/>
              </a:rPr>
              <a:t>Regulators</a:t>
            </a:r>
          </a:p>
        </p:txBody>
      </p:sp>
      <p:sp>
        <p:nvSpPr>
          <p:cNvPr id="24589" name="Rectangle 1037"/>
          <p:cNvSpPr>
            <a:spLocks noChangeArrowheads="1"/>
          </p:cNvSpPr>
          <p:nvPr/>
        </p:nvSpPr>
        <p:spPr bwMode="auto">
          <a:xfrm>
            <a:off x="4175125" y="1400175"/>
            <a:ext cx="441960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a:solidFill>
                  <a:srgbClr val="808080"/>
                </a:solidFill>
                <a:cs typeface="Arial" charset="0"/>
              </a:rPr>
              <a:t>Energy Efficiency Professionals</a:t>
            </a:r>
          </a:p>
        </p:txBody>
      </p:sp>
      <p:sp>
        <p:nvSpPr>
          <p:cNvPr id="24590" name="Rectangle 1038"/>
          <p:cNvSpPr>
            <a:spLocks noChangeArrowheads="1"/>
          </p:cNvSpPr>
          <p:nvPr/>
        </p:nvSpPr>
        <p:spPr bwMode="auto">
          <a:xfrm>
            <a:off x="5217160" y="2793366"/>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dirty="0">
                <a:solidFill>
                  <a:srgbClr val="808080"/>
                </a:solidFill>
                <a:cs typeface="Arial" charset="0"/>
              </a:rPr>
              <a:t>Energy Efficiency</a:t>
            </a:r>
          </a:p>
        </p:txBody>
      </p:sp>
      <p:sp>
        <p:nvSpPr>
          <p:cNvPr id="24591" name="Rectangle 1039"/>
          <p:cNvSpPr>
            <a:spLocks noChangeArrowheads="1"/>
          </p:cNvSpPr>
          <p:nvPr/>
        </p:nvSpPr>
        <p:spPr bwMode="auto">
          <a:xfrm>
            <a:off x="6934200" y="220980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a:solidFill>
                  <a:srgbClr val="262262"/>
                </a:solidFill>
                <a:cs typeface="Arial" charset="0"/>
              </a:rPr>
              <a:t>Utilities</a:t>
            </a:r>
          </a:p>
        </p:txBody>
      </p:sp>
      <p:sp>
        <p:nvSpPr>
          <p:cNvPr id="24592" name="Rectangle 1040"/>
          <p:cNvSpPr>
            <a:spLocks noChangeArrowheads="1"/>
          </p:cNvSpPr>
          <p:nvPr/>
        </p:nvSpPr>
        <p:spPr bwMode="auto">
          <a:xfrm>
            <a:off x="3139440" y="2564766"/>
            <a:ext cx="2247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342900" lvl="1" indent="-228600" algn="ctr">
              <a:spcBef>
                <a:spcPct val="20000"/>
              </a:spcBef>
              <a:buClr>
                <a:srgbClr val="8CC64F"/>
              </a:buClr>
              <a:buFont typeface="Wingdings" charset="0"/>
              <a:buNone/>
              <a:defRPr/>
            </a:pPr>
            <a:r>
              <a:rPr lang="en-US" dirty="0">
                <a:solidFill>
                  <a:srgbClr val="808080"/>
                </a:solidFill>
                <a:cs typeface="Arial" charset="0"/>
              </a:rPr>
              <a:t>Universities</a:t>
            </a:r>
          </a:p>
        </p:txBody>
      </p:sp>
      <p:sp>
        <p:nvSpPr>
          <p:cNvPr id="24595" name="Rectangle 19"/>
          <p:cNvSpPr>
            <a:spLocks noChangeArrowheads="1"/>
          </p:cNvSpPr>
          <p:nvPr/>
        </p:nvSpPr>
        <p:spPr bwMode="auto">
          <a:xfrm>
            <a:off x="-5080" y="1209040"/>
            <a:ext cx="9144000" cy="2782888"/>
          </a:xfrm>
          <a:prstGeom prst="rect">
            <a:avLst/>
          </a:prstGeom>
          <a:solidFill>
            <a:srgbClr val="FFFFFF">
              <a:alpha val="7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1800">
              <a:cs typeface="Arial" charset="0"/>
            </a:endParaRPr>
          </a:p>
        </p:txBody>
      </p:sp>
      <p:pic>
        <p:nvPicPr>
          <p:cNvPr id="24594" name="Picture 18" descr="NEEA---logo--transparen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895600" y="1531303"/>
            <a:ext cx="3354387"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66255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ssolve">
                                      <p:cBhvr>
                                        <p:cTn id="7" dur="500"/>
                                        <p:tgtEl>
                                          <p:spTgt spid="24579">
                                            <p:txEl>
                                              <p:pRg st="0" end="0"/>
                                            </p:txEl>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24582"/>
                                        </p:tgtEl>
                                        <p:attrNameLst>
                                          <p:attrName>style.visibility</p:attrName>
                                        </p:attrNameLst>
                                      </p:cBhvr>
                                      <p:to>
                                        <p:strVal val="visible"/>
                                      </p:to>
                                    </p:set>
                                    <p:animEffect transition="in" filter="dissolve">
                                      <p:cBhvr>
                                        <p:cTn id="11" dur="500"/>
                                        <p:tgtEl>
                                          <p:spTgt spid="24582"/>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childTnLst>
                                    <p:set>
                                      <p:cBhvr>
                                        <p:cTn id="14" dur="1" fill="hold">
                                          <p:stCondLst>
                                            <p:cond delay="0"/>
                                          </p:stCondLst>
                                        </p:cTn>
                                        <p:tgtEl>
                                          <p:spTgt spid="24583"/>
                                        </p:tgtEl>
                                        <p:attrNameLst>
                                          <p:attrName>style.visibility</p:attrName>
                                        </p:attrNameLst>
                                      </p:cBhvr>
                                      <p:to>
                                        <p:strVal val="visible"/>
                                      </p:to>
                                    </p:set>
                                    <p:animEffect transition="in" filter="dissolve">
                                      <p:cBhvr>
                                        <p:cTn id="15" dur="500"/>
                                        <p:tgtEl>
                                          <p:spTgt spid="24583"/>
                                        </p:tgtEl>
                                      </p:cBhvr>
                                    </p:animEffect>
                                  </p:childTnLst>
                                </p:cTn>
                              </p:par>
                            </p:childTnLst>
                          </p:cTn>
                        </p:par>
                        <p:par>
                          <p:cTn id="16" fill="hold" nodeType="afterGroup">
                            <p:stCondLst>
                              <p:cond delay="2500"/>
                            </p:stCondLst>
                            <p:childTnLst>
                              <p:par>
                                <p:cTn id="17" presetID="9" presetClass="entr" presetSubtype="0" fill="hold" grpId="0" nodeType="afterEffect">
                                  <p:stCondLst>
                                    <p:cond delay="0"/>
                                  </p:stCondLst>
                                  <p:childTnLst>
                                    <p:set>
                                      <p:cBhvr>
                                        <p:cTn id="18" dur="1" fill="hold">
                                          <p:stCondLst>
                                            <p:cond delay="0"/>
                                          </p:stCondLst>
                                        </p:cTn>
                                        <p:tgtEl>
                                          <p:spTgt spid="24584"/>
                                        </p:tgtEl>
                                        <p:attrNameLst>
                                          <p:attrName>style.visibility</p:attrName>
                                        </p:attrNameLst>
                                      </p:cBhvr>
                                      <p:to>
                                        <p:strVal val="visible"/>
                                      </p:to>
                                    </p:set>
                                    <p:animEffect transition="in" filter="dissolve">
                                      <p:cBhvr>
                                        <p:cTn id="19" dur="500"/>
                                        <p:tgtEl>
                                          <p:spTgt spid="24584"/>
                                        </p:tgtEl>
                                      </p:cBhvr>
                                    </p:animEffect>
                                  </p:childTnLst>
                                </p:cTn>
                              </p:par>
                            </p:childTnLst>
                          </p:cTn>
                        </p:par>
                        <p:par>
                          <p:cTn id="20" fill="hold" nodeType="afterGroup">
                            <p:stCondLst>
                              <p:cond delay="3000"/>
                            </p:stCondLst>
                            <p:childTnLst>
                              <p:par>
                                <p:cTn id="21" presetID="9" presetClass="entr" presetSubtype="0" fill="hold" grpId="0" nodeType="afterEffect">
                                  <p:stCondLst>
                                    <p:cond delay="0"/>
                                  </p:stCondLst>
                                  <p:childTnLst>
                                    <p:set>
                                      <p:cBhvr>
                                        <p:cTn id="22" dur="1" fill="hold">
                                          <p:stCondLst>
                                            <p:cond delay="0"/>
                                          </p:stCondLst>
                                        </p:cTn>
                                        <p:tgtEl>
                                          <p:spTgt spid="24585"/>
                                        </p:tgtEl>
                                        <p:attrNameLst>
                                          <p:attrName>style.visibility</p:attrName>
                                        </p:attrNameLst>
                                      </p:cBhvr>
                                      <p:to>
                                        <p:strVal val="visible"/>
                                      </p:to>
                                    </p:set>
                                    <p:animEffect transition="in" filter="dissolve">
                                      <p:cBhvr>
                                        <p:cTn id="23" dur="500"/>
                                        <p:tgtEl>
                                          <p:spTgt spid="24585"/>
                                        </p:tgtEl>
                                      </p:cBhvr>
                                    </p:animEffect>
                                  </p:childTnLst>
                                </p:cTn>
                              </p:par>
                            </p:childTnLst>
                          </p:cTn>
                        </p:par>
                        <p:par>
                          <p:cTn id="24" fill="hold" nodeType="afterGroup">
                            <p:stCondLst>
                              <p:cond delay="3500"/>
                            </p:stCondLst>
                            <p:childTnLst>
                              <p:par>
                                <p:cTn id="25" presetID="9" presetClass="entr" presetSubtype="0" fill="hold" grpId="0" nodeType="afterEffect">
                                  <p:stCondLst>
                                    <p:cond delay="0"/>
                                  </p:stCondLst>
                                  <p:childTnLst>
                                    <p:set>
                                      <p:cBhvr>
                                        <p:cTn id="26" dur="1" fill="hold">
                                          <p:stCondLst>
                                            <p:cond delay="0"/>
                                          </p:stCondLst>
                                        </p:cTn>
                                        <p:tgtEl>
                                          <p:spTgt spid="24586"/>
                                        </p:tgtEl>
                                        <p:attrNameLst>
                                          <p:attrName>style.visibility</p:attrName>
                                        </p:attrNameLst>
                                      </p:cBhvr>
                                      <p:to>
                                        <p:strVal val="visible"/>
                                      </p:to>
                                    </p:set>
                                    <p:animEffect transition="in" filter="dissolve">
                                      <p:cBhvr>
                                        <p:cTn id="27" dur="500"/>
                                        <p:tgtEl>
                                          <p:spTgt spid="24586"/>
                                        </p:tgtEl>
                                      </p:cBhvr>
                                    </p:animEffect>
                                  </p:childTnLst>
                                </p:cTn>
                              </p:par>
                            </p:childTnLst>
                          </p:cTn>
                        </p:par>
                        <p:par>
                          <p:cTn id="28" fill="hold" nodeType="afterGroup">
                            <p:stCondLst>
                              <p:cond delay="4000"/>
                            </p:stCondLst>
                            <p:childTnLst>
                              <p:par>
                                <p:cTn id="29" presetID="9" presetClass="entr" presetSubtype="0" fill="hold" grpId="0" nodeType="afterEffect">
                                  <p:stCondLst>
                                    <p:cond delay="0"/>
                                  </p:stCondLst>
                                  <p:childTnLst>
                                    <p:set>
                                      <p:cBhvr>
                                        <p:cTn id="30" dur="1" fill="hold">
                                          <p:stCondLst>
                                            <p:cond delay="0"/>
                                          </p:stCondLst>
                                        </p:cTn>
                                        <p:tgtEl>
                                          <p:spTgt spid="24587"/>
                                        </p:tgtEl>
                                        <p:attrNameLst>
                                          <p:attrName>style.visibility</p:attrName>
                                        </p:attrNameLst>
                                      </p:cBhvr>
                                      <p:to>
                                        <p:strVal val="visible"/>
                                      </p:to>
                                    </p:set>
                                    <p:animEffect transition="in" filter="dissolve">
                                      <p:cBhvr>
                                        <p:cTn id="31" dur="500"/>
                                        <p:tgtEl>
                                          <p:spTgt spid="24587"/>
                                        </p:tgtEl>
                                      </p:cBhvr>
                                    </p:animEffect>
                                  </p:childTnLst>
                                </p:cTn>
                              </p:par>
                            </p:childTnLst>
                          </p:cTn>
                        </p:par>
                        <p:par>
                          <p:cTn id="32" fill="hold" nodeType="afterGroup">
                            <p:stCondLst>
                              <p:cond delay="4500"/>
                            </p:stCondLst>
                            <p:childTnLst>
                              <p:par>
                                <p:cTn id="33" presetID="9" presetClass="entr" presetSubtype="0" fill="hold" grpId="0" nodeType="afterEffect">
                                  <p:stCondLst>
                                    <p:cond delay="0"/>
                                  </p:stCondLst>
                                  <p:childTnLst>
                                    <p:set>
                                      <p:cBhvr>
                                        <p:cTn id="34" dur="1" fill="hold">
                                          <p:stCondLst>
                                            <p:cond delay="0"/>
                                          </p:stCondLst>
                                        </p:cTn>
                                        <p:tgtEl>
                                          <p:spTgt spid="24588"/>
                                        </p:tgtEl>
                                        <p:attrNameLst>
                                          <p:attrName>style.visibility</p:attrName>
                                        </p:attrNameLst>
                                      </p:cBhvr>
                                      <p:to>
                                        <p:strVal val="visible"/>
                                      </p:to>
                                    </p:set>
                                    <p:animEffect transition="in" filter="dissolve">
                                      <p:cBhvr>
                                        <p:cTn id="35" dur="500"/>
                                        <p:tgtEl>
                                          <p:spTgt spid="24588"/>
                                        </p:tgtEl>
                                      </p:cBhvr>
                                    </p:animEffect>
                                  </p:childTnLst>
                                </p:cTn>
                              </p:par>
                            </p:childTnLst>
                          </p:cTn>
                        </p:par>
                        <p:par>
                          <p:cTn id="36" fill="hold" nodeType="afterGroup">
                            <p:stCondLst>
                              <p:cond delay="5000"/>
                            </p:stCondLst>
                            <p:childTnLst>
                              <p:par>
                                <p:cTn id="37" presetID="9" presetClass="entr" presetSubtype="0" fill="hold" grpId="0" nodeType="afterEffect">
                                  <p:stCondLst>
                                    <p:cond delay="0"/>
                                  </p:stCondLst>
                                  <p:childTnLst>
                                    <p:set>
                                      <p:cBhvr>
                                        <p:cTn id="38" dur="1" fill="hold">
                                          <p:stCondLst>
                                            <p:cond delay="0"/>
                                          </p:stCondLst>
                                        </p:cTn>
                                        <p:tgtEl>
                                          <p:spTgt spid="24589"/>
                                        </p:tgtEl>
                                        <p:attrNameLst>
                                          <p:attrName>style.visibility</p:attrName>
                                        </p:attrNameLst>
                                      </p:cBhvr>
                                      <p:to>
                                        <p:strVal val="visible"/>
                                      </p:to>
                                    </p:set>
                                    <p:animEffect transition="in" filter="dissolve">
                                      <p:cBhvr>
                                        <p:cTn id="39" dur="500"/>
                                        <p:tgtEl>
                                          <p:spTgt spid="24589"/>
                                        </p:tgtEl>
                                      </p:cBhvr>
                                    </p:animEffect>
                                  </p:childTnLst>
                                </p:cTn>
                              </p:par>
                            </p:childTnLst>
                          </p:cTn>
                        </p:par>
                        <p:par>
                          <p:cTn id="40" fill="hold" nodeType="afterGroup">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24590"/>
                                        </p:tgtEl>
                                        <p:attrNameLst>
                                          <p:attrName>style.visibility</p:attrName>
                                        </p:attrNameLst>
                                      </p:cBhvr>
                                      <p:to>
                                        <p:strVal val="visible"/>
                                      </p:to>
                                    </p:set>
                                    <p:animEffect transition="in" filter="dissolve">
                                      <p:cBhvr>
                                        <p:cTn id="43" dur="500"/>
                                        <p:tgtEl>
                                          <p:spTgt spid="24590"/>
                                        </p:tgtEl>
                                      </p:cBhvr>
                                    </p:animEffect>
                                  </p:childTnLst>
                                </p:cTn>
                              </p:par>
                            </p:childTnLst>
                          </p:cTn>
                        </p:par>
                        <p:par>
                          <p:cTn id="44" fill="hold" nodeType="afterGroup">
                            <p:stCondLst>
                              <p:cond delay="6000"/>
                            </p:stCondLst>
                            <p:childTnLst>
                              <p:par>
                                <p:cTn id="45" presetID="9" presetClass="entr" presetSubtype="0" fill="hold" grpId="0" nodeType="afterEffect">
                                  <p:stCondLst>
                                    <p:cond delay="0"/>
                                  </p:stCondLst>
                                  <p:childTnLst>
                                    <p:set>
                                      <p:cBhvr>
                                        <p:cTn id="46" dur="1" fill="hold">
                                          <p:stCondLst>
                                            <p:cond delay="0"/>
                                          </p:stCondLst>
                                        </p:cTn>
                                        <p:tgtEl>
                                          <p:spTgt spid="24591"/>
                                        </p:tgtEl>
                                        <p:attrNameLst>
                                          <p:attrName>style.visibility</p:attrName>
                                        </p:attrNameLst>
                                      </p:cBhvr>
                                      <p:to>
                                        <p:strVal val="visible"/>
                                      </p:to>
                                    </p:set>
                                    <p:animEffect transition="in" filter="dissolve">
                                      <p:cBhvr>
                                        <p:cTn id="47" dur="500"/>
                                        <p:tgtEl>
                                          <p:spTgt spid="24591"/>
                                        </p:tgtEl>
                                      </p:cBhvr>
                                    </p:animEffect>
                                  </p:childTnLst>
                                </p:cTn>
                              </p:par>
                            </p:childTnLst>
                          </p:cTn>
                        </p:par>
                        <p:par>
                          <p:cTn id="48" fill="hold" nodeType="afterGroup">
                            <p:stCondLst>
                              <p:cond delay="6500"/>
                            </p:stCondLst>
                            <p:childTnLst>
                              <p:par>
                                <p:cTn id="49" presetID="9" presetClass="entr" presetSubtype="0" fill="hold" grpId="0" nodeType="afterEffect">
                                  <p:stCondLst>
                                    <p:cond delay="0"/>
                                  </p:stCondLst>
                                  <p:childTnLst>
                                    <p:set>
                                      <p:cBhvr>
                                        <p:cTn id="50" dur="1" fill="hold">
                                          <p:stCondLst>
                                            <p:cond delay="0"/>
                                          </p:stCondLst>
                                        </p:cTn>
                                        <p:tgtEl>
                                          <p:spTgt spid="24592"/>
                                        </p:tgtEl>
                                        <p:attrNameLst>
                                          <p:attrName>style.visibility</p:attrName>
                                        </p:attrNameLst>
                                      </p:cBhvr>
                                      <p:to>
                                        <p:strVal val="visible"/>
                                      </p:to>
                                    </p:set>
                                    <p:animEffect transition="in" filter="dissolve">
                                      <p:cBhvr>
                                        <p:cTn id="51" dur="500"/>
                                        <p:tgtEl>
                                          <p:spTgt spid="24592"/>
                                        </p:tgtEl>
                                      </p:cBhvr>
                                    </p:animEffect>
                                  </p:childTnLst>
                                </p:cTn>
                              </p:par>
                            </p:childTnLst>
                          </p:cTn>
                        </p:par>
                        <p:par>
                          <p:cTn id="52" fill="hold" nodeType="afterGroup">
                            <p:stCondLst>
                              <p:cond delay="7000"/>
                            </p:stCondLst>
                            <p:childTnLst>
                              <p:par>
                                <p:cTn id="53" presetID="9" presetClass="entr" presetSubtype="0" fill="hold" grpId="0" nodeType="afterEffect">
                                  <p:stCondLst>
                                    <p:cond delay="1000"/>
                                  </p:stCondLst>
                                  <p:childTnLst>
                                    <p:set>
                                      <p:cBhvr>
                                        <p:cTn id="54" dur="1" fill="hold">
                                          <p:stCondLst>
                                            <p:cond delay="0"/>
                                          </p:stCondLst>
                                        </p:cTn>
                                        <p:tgtEl>
                                          <p:spTgt spid="24595"/>
                                        </p:tgtEl>
                                        <p:attrNameLst>
                                          <p:attrName>style.visibility</p:attrName>
                                        </p:attrNameLst>
                                      </p:cBhvr>
                                      <p:to>
                                        <p:strVal val="visible"/>
                                      </p:to>
                                    </p:set>
                                    <p:animEffect transition="in" filter="dissolve">
                                      <p:cBhvr>
                                        <p:cTn id="55" dur="500"/>
                                        <p:tgtEl>
                                          <p:spTgt spid="24595"/>
                                        </p:tgtEl>
                                      </p:cBhvr>
                                    </p:animEffect>
                                  </p:childTnLst>
                                </p:cTn>
                              </p:par>
                            </p:childTnLst>
                          </p:cTn>
                        </p:par>
                        <p:par>
                          <p:cTn id="56" fill="hold" nodeType="afterGroup">
                            <p:stCondLst>
                              <p:cond delay="8500"/>
                            </p:stCondLst>
                            <p:childTnLst>
                              <p:par>
                                <p:cTn id="57" presetID="9" presetClass="entr" presetSubtype="0" fill="hold" nodeType="afterEffect">
                                  <p:stCondLst>
                                    <p:cond delay="1000"/>
                                  </p:stCondLst>
                                  <p:childTnLst>
                                    <p:set>
                                      <p:cBhvr>
                                        <p:cTn id="58" dur="1" fill="hold">
                                          <p:stCondLst>
                                            <p:cond delay="0"/>
                                          </p:stCondLst>
                                        </p:cTn>
                                        <p:tgtEl>
                                          <p:spTgt spid="24594"/>
                                        </p:tgtEl>
                                        <p:attrNameLst>
                                          <p:attrName>style.visibility</p:attrName>
                                        </p:attrNameLst>
                                      </p:cBhvr>
                                      <p:to>
                                        <p:strVal val="visible"/>
                                      </p:to>
                                    </p:set>
                                    <p:animEffect transition="in" filter="dissolve">
                                      <p:cBhvr>
                                        <p:cTn id="59" dur="1000"/>
                                        <p:tgtEl>
                                          <p:spTgt spid="24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P spid="24582" grpId="0"/>
      <p:bldP spid="24583" grpId="0"/>
      <p:bldP spid="24584" grpId="0"/>
      <p:bldP spid="24585" grpId="0"/>
      <p:bldP spid="24586" grpId="0"/>
      <p:bldP spid="24587" grpId="0"/>
      <p:bldP spid="24588" grpId="0"/>
      <p:bldP spid="24589" grpId="0"/>
      <p:bldP spid="24590" grpId="0"/>
      <p:bldP spid="24591" grpId="0"/>
      <p:bldP spid="24592" grpId="0"/>
      <p:bldP spid="2459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NJTkFfwRE67OwrhAp_D2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_dZqzTJsL0mFGTGbkxGc6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b3J9Sk5aD0qhCAWbjpeQ9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nYAPj_dGiUGi90jx1_SQ.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uQepFe1O5UixzcZHd01t7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B6QlVtVQ1ku67RxOZV1JW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w7FvSXRcn0iOkdIAHeOjM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Ha4K0Xvotkm_c2SJW.UsW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U8RZQ81elUCSJDAbO0unG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EHtPg.9ACk6w0m3E8CSLi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Ln0t_fGrO0qnnq21DmmEZ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mDoWKv9wkWV4v9qL_Nn.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eSmwx8Z1ekqJABRfBEYNv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82uQokMX3Emc_DaQ9fggB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WVu3T2iGSE2wJWWLgat07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kVoXfso1a0mlbaff3s4T2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l7O93Mk.3E699DasVSxgx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ZmhAp7_R60uoXY7FnKnkT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7FWc_zBU0kCmiMd2HFLnp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focJIowgq0eCiVmMcoJdt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YZaZeAQR20eDoiJ8OOPdh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5_gVNpy2USLR1B3jiEUW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Vud_NEMmTUqf8tVXfYd2g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ClTYTSes50iYMpIrh5IRM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cNuIIotSSUyMmYhPKefoH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NgiShtZi1kGgAGcwcfg_O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EzejhTaVOUSrknSR0Fjif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0EeLm62DqEK_oUMK8Y8Yc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Kg09RSgCPkChucy3qCN44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T2SQO09IC0qz5Xf1grM_L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AGpDJlj87UidHQ70OB_xQ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80THM_ZANkqfjX7fDhMX.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8T1UhJuctkeXFfwUvS0f0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TiWA8AcK00qzPBf1CYqSY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qbtNDnr5vUubsJ6RH1FWQ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aZfOkIzVu0auatjartU2v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yN6.qjLeWUO1prtJRi9WI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_Fh.MjCdF0SS3DKvoHf3G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VfXjpeF.kUKOmIOCw6QE1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P8Y.gHdOMU6WivsZFLbZl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JXH34pAK3E6eGNR6IFcHJ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BZlL3CySREuqEEbk5a1iVQ"/>
</p:tagLst>
</file>

<file path=ppt/tags/tag138.xml><?xml version="1.0" encoding="utf-8"?>
<p:tagLst xmlns:a="http://schemas.openxmlformats.org/drawingml/2006/main" xmlns:r="http://schemas.openxmlformats.org/officeDocument/2006/relationships" xmlns:p="http://schemas.openxmlformats.org/presentationml/2006/main">
  <p:tag name="RESIZE" val="Yes"/>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gTyIdIYbJ0KBEShlIYDpf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dmltfCedPkuSKhiYQ6BLA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EzTfuLvIxEOk7JZ9egfyY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tllfC.HI3kaOSnQm8ejNj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iVkXERw3IU6i06WA56xIl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pwOA_jJlT0GxKvZM.Chl4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iq8kXWGwmEyEdp2JFntgd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0FeDPtgKrkGb9sl4NrR7V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KV_4IVDR.EOAp9YAsNEN3g"/>
</p:tagLst>
</file>

<file path=ppt/tags/tag148.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gV.AgL0rcEKvQW92YMYqnQ"/>
</p:tagLst>
</file>

<file path=ppt/tags/tag149.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WosX8RYu_kWkJ8wOXJRQR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zdnwa4KM2U67lbnSekQP4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HOMP6cP7b0y3ntz.fs5z7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l4Dt6Jg2sUi8n4.OHBAvq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F15G7.7GwEqwfauZmnpjn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_D50nQ5lbU2DF7poxweNe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_6gbSAORs0.pT.9ixMMOG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8E0dtv3M9Emsj54InL5xo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uBYLKSiEyn.BejnHX0S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xyRRojXVEW9COV6dth9P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f4bBo4Icn0eJiDh2ggGyXw"/>
</p:tagLst>
</file>

<file path=ppt/tags/tag159.xml><?xml version="1.0" encoding="utf-8"?>
<p:tagLst xmlns:a="http://schemas.openxmlformats.org/drawingml/2006/main" xmlns:r="http://schemas.openxmlformats.org/officeDocument/2006/relationships" xmlns:p="http://schemas.openxmlformats.org/presentationml/2006/main">
  <p:tag name="NAME" val="DirArrow"/>
  <p:tag name="THINKCELLSHAPEDONOTDELETE" val="pU3dshcfIIUeV51DHmJHgG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e6IIs59Fm0OXMYV_CkUrr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L6GPkF2k50G.PBTFN0M6cg"/>
</p:tagLst>
</file>

<file path=ppt/tags/tag161.xml><?xml version="1.0" encoding="utf-8"?>
<p:tagLst xmlns:a="http://schemas.openxmlformats.org/drawingml/2006/main" xmlns:r="http://schemas.openxmlformats.org/officeDocument/2006/relationships" xmlns:p="http://schemas.openxmlformats.org/presentationml/2006/main">
  <p:tag name="NAME" val="DirArrow"/>
  <p:tag name="THINKCELLSHAPEDONOTDELETE" val="p0NvG7hinT0S6JWKpENtFB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dqYXVcqYMU.iAQZdbbfxhQ"/>
</p:tagLst>
</file>

<file path=ppt/tags/tag163.xml><?xml version="1.0" encoding="utf-8"?>
<p:tagLst xmlns:a="http://schemas.openxmlformats.org/drawingml/2006/main" xmlns:r="http://schemas.openxmlformats.org/officeDocument/2006/relationships" xmlns:p="http://schemas.openxmlformats.org/presentationml/2006/main">
  <p:tag name="NAME" val="DirArrow"/>
  <p:tag name="THINKCELLSHAPEDONOTDELETE" val="pe5htltgZB0y9JyeTuhe_n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ABcGKHsbMEuoarrdFvbkJg"/>
</p:tagLst>
</file>

<file path=ppt/tags/tag165.xml><?xml version="1.0" encoding="utf-8"?>
<p:tagLst xmlns:a="http://schemas.openxmlformats.org/drawingml/2006/main" xmlns:r="http://schemas.openxmlformats.org/officeDocument/2006/relationships" xmlns:p="http://schemas.openxmlformats.org/presentationml/2006/main">
  <p:tag name="NAME" val="DirArrow"/>
  <p:tag name="THINKCELLSHAPEDONOTDELETE" val="py2sQf4uG2Eu4Hg3vIfthA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uQIJgsFdREOqMMzDv3AZ9w"/>
</p:tagLst>
</file>

<file path=ppt/tags/tag167.xml><?xml version="1.0" encoding="utf-8"?>
<p:tagLst xmlns:a="http://schemas.openxmlformats.org/drawingml/2006/main" xmlns:r="http://schemas.openxmlformats.org/officeDocument/2006/relationships" xmlns:p="http://schemas.openxmlformats.org/presentationml/2006/main">
  <p:tag name="NAME" val="DirArrow"/>
  <p:tag name="THINKCELLSHAPEDONOTDELETE" val="ppL98Ol5Z6kiq_niJj7pEY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aWSRHsTNhE2KOtePpXZym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tI5O7kvLaEi8F_6WcAeD1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y_8dtnlmECEiZb.uePKOQ"/>
</p:tagLst>
</file>

<file path=ppt/tags/tag170.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tAi9r87HMkKeqDnyB9JXV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1FXY26jAMUa5B4VHFTF5I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uZ5eZwgOdkeiHZWo0JvQj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mz7nObu080WeyehYuCxlFA"/>
</p:tagLst>
</file>

<file path=ppt/tags/tag174.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N7UHdBlp8kOpXmf5NFlLx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jMvZlRa1aEm39QOxx5BtD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bjY3uKtsk0615NO1KoJi8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b1N9927AqEeWMZy8mOZwj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aFnpDqcOvkSmov26pWmET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Q_.uau2ymUOZTUJa00_Us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Kdnkb30rUeDj5eoDxarl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aUyqHWUF6kudsNK4FoJVA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jznXU1Beyk6TUeKYBBLuuA"/>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HRCymdXjbU.DRQG843avs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A961_8MHkqyqAtqIDJnH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mY6uD4YnQkCwTZMhxlT3V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hlFyq5LiyEaR_ItiTh__l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2jBF6zI0_UKs3J9vz7uN_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CIPGrCKHj06OqZCLNuXaE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67OCNphu00mdam5jp61OS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caUzs.1eWE6SHeknEFrtF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EjPESqq92U.IvRDMiszu9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kZacpvAkoU.x.h97gcJb4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pbJyOWip20OoUERwLn59yA"/>
</p:tagLst>
</file>

<file path=ppt/tags/tag192.xml><?xml version="1.0" encoding="utf-8"?>
<p:tagLst xmlns:a="http://schemas.openxmlformats.org/drawingml/2006/main" xmlns:r="http://schemas.openxmlformats.org/officeDocument/2006/relationships" xmlns:p="http://schemas.openxmlformats.org/presentationml/2006/main">
  <p:tag name="RESIZE" val="Yes"/>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iq8kXWGwmEyEdp2JFntgd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iq8kXWGwmEyEdp2JFntgd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Q_.uau2ymUOZTUJa00_Us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_6gbSAORs0.pT.9ixMMOGg"/>
</p:tagLst>
</file>

<file path=ppt/tags/tag197.xml><?xml version="1.0" encoding="utf-8"?>
<p:tagLst xmlns:a="http://schemas.openxmlformats.org/drawingml/2006/main" xmlns:r="http://schemas.openxmlformats.org/officeDocument/2006/relationships" xmlns:p="http://schemas.openxmlformats.org/presentationml/2006/main">
  <p:tag name="RESIZE" val="Yes"/>
  <p:tag name="THINKCELLSHAPEDONOTDELETE" val="peKkFyZd3JEqgafdxiPiq.Q"/>
</p:tagLst>
</file>

<file path=ppt/tags/tag198.xml><?xml version="1.0" encoding="utf-8"?>
<p:tagLst xmlns:a="http://schemas.openxmlformats.org/drawingml/2006/main" xmlns:r="http://schemas.openxmlformats.org/officeDocument/2006/relationships" xmlns:p="http://schemas.openxmlformats.org/presentationml/2006/main">
  <p:tag name="ORDER" val="3"/>
  <p:tag name="MULTI-LINE" val="true"/>
  <p:tag name="TEXT" val="&amp;Notes and Sources:"/>
  <p:tag name="FILL" val="false"/>
  <p:tag name="OPTIONAL" val="true"/>
  <p:tag name="NAME" val="Notes"/>
  <p:tag name="HEIGHT" val="5"/>
  <p:tag name="INDENTED" val="true"/>
  <p:tag name="CAPTION HEIGHT" val="2"/>
</p:tagLst>
</file>

<file path=ppt/tags/tag199.xml><?xml version="1.0" encoding="utf-8"?>
<p:tagLst xmlns:a="http://schemas.openxmlformats.org/drawingml/2006/main" xmlns:r="http://schemas.openxmlformats.org/officeDocument/2006/relationships" xmlns:p="http://schemas.openxmlformats.org/presentationml/2006/main">
  <p:tag name="BAINBULLET" val="True"/>
  <p:tag name="TABLEINFO" val="RW:R001;LK=False|RW:R001;ST=1|RW:R001;RH=1|CL:C001;LK=False|CL:C001;ST=1|CL:C001;CW=1"/>
  <p:tag name="TABLEVERSION" val="3.00"/>
  <p:tag name="NUMBEROFCOLUMNS" val=" 1"/>
  <p:tag name="NUMBEROFROWS" val=" 1"/>
  <p:tag name="AUTHOR" val="KMA"/>
  <p:tag name="PRIORNAME" val="KMA1D1FEAF"/>
  <p:tag name="LEFT" val="41"/>
  <p:tag name="BACKUPNAME" val="KMA1D1FEAF:R001:C00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jpypWP74UeQNSbB1jApe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oFux2w7TgkOre0G63gsuTA"/>
</p:tagLst>
</file>

<file path=ppt/tags/tag200.xml><?xml version="1.0" encoding="utf-8"?>
<p:tagLst xmlns:a="http://schemas.openxmlformats.org/drawingml/2006/main" xmlns:r="http://schemas.openxmlformats.org/officeDocument/2006/relationships" xmlns:p="http://schemas.openxmlformats.org/presentationml/2006/main">
  <p:tag name="BAINBULLET" val="True"/>
  <p:tag name="TABLEINFO" val="RW:R001;LK=False|RW:R001;ST=1|RW:R001;RH=1|CL:C001;LK=False|CL:C001;ST=1|CL:C001;CW=1"/>
  <p:tag name="TABLEVERSION" val="3.00"/>
  <p:tag name="NUMBEROFCOLUMNS" val=" 1"/>
  <p:tag name="NUMBEROFROWS" val=" 1"/>
  <p:tag name="AUTHOR" val="KMA"/>
  <p:tag name="PRIORNAME" val="KMA1D1FEAF"/>
  <p:tag name="LEFT" val="41"/>
  <p:tag name="BACKUPNAME" val="KMA1D1FEAF:R001:C001"/>
</p:tagLst>
</file>

<file path=ppt/tags/tag201.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K_.Rz1dy8kma3pEzkxeCI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ahYDD5y4mEGov7J6cLC0F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IbQEmEBW5UC5D34Tkxiis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_Zt1x2SsmUi0VDC9mI7wC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wskpZ4Px4kKKPWk70Zuvq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7tSuFa_z0CHZCj5z..mL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1wzOpLl9qUCX6UBD0txYi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XkK5_zolvkultlCxXQCMB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PhCWmna.1keOM4_JM7CM1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lAkRfglNoUOO5lgtJgF8c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y.xol8EeR0ObVdt5QN8We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HbAXRBwi6Uq5TboLPHRCb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hbtJ_jBzo063xu9_SoeQ9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EoH3qv4oLEyo4HPqyQTEl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XjJpsCORDUaRGBgFSnXbW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9dvyWAZ9J0e9zY9ep2lS7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6AOnTFJJDUe_Th3gqJy42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ASvJhO46DUKG4H6tPeaB0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wzok5PF2VkSBC15iDyJbo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tfxPD0Lpo0.yLQzYGDPsI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umFoM97yT0qi96.eDXTT0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vQMbWuWB60iJ3cPqTok.r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g66iv5LfVkCB_.PrGryHa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rG2t8IOLek.JYq4CkhULM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diPGJXJM.UC9NqbRGH5G7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8SJZYugxLEKLe430JgUyi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pFdvTy3DLkOAN9UzEEtrG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EzTfuLvIxEOk7JZ9egfyY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tllfC.HI3kaOSnQm8ejNj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Ma6dhknrxk.BjCI3JC7ch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iVkXERw3IU6i06WA56xIlg"/>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pwOA_jJlT0GxKvZM.Chl4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iq8kXWGwmEyEdp2JFntgd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0FeDPtgKrkGb9sl4NrR7V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KV_4IVDR.EOAp9YAsNEN3g"/>
</p:tagLst>
</file>

<file path=ppt/tags/tag235.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gV.AgL0rcEKvQW92YMYqnQ"/>
</p:tagLst>
</file>

<file path=ppt/tags/tag236.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WosX8RYu_kWkJ8wOXJRQRw"/>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HOMP6cP7b0y3ntz.fs5z7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l4Dt6Jg2sUi8n4.OHBAvq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F15G7.7GwEqwfauZmnpjn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AqQvGjltJ0CTBmw4G5FAI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_D50nQ5lbU2DF7poxweNe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_6gbSAORs0.pT.9ixMMOG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8E0dtv3M9Emsj54InL5xo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NuBYLKSiEyn.BejnHX0S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wxyRRojXVEW9COV6dth9P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f4bBo4Icn0eJiDh2ggGyXw"/>
</p:tagLst>
</file>

<file path=ppt/tags/tag246.xml><?xml version="1.0" encoding="utf-8"?>
<p:tagLst xmlns:a="http://schemas.openxmlformats.org/drawingml/2006/main" xmlns:r="http://schemas.openxmlformats.org/officeDocument/2006/relationships" xmlns:p="http://schemas.openxmlformats.org/presentationml/2006/main">
  <p:tag name="NAME" val="DirArrow"/>
  <p:tag name="THINKCELLSHAPEDONOTDELETE" val="pU3dshcfIIUeV51DHmJHgG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L6GPkF2k50G.PBTFN0M6cg"/>
</p:tagLst>
</file>

<file path=ppt/tags/tag248.xml><?xml version="1.0" encoding="utf-8"?>
<p:tagLst xmlns:a="http://schemas.openxmlformats.org/drawingml/2006/main" xmlns:r="http://schemas.openxmlformats.org/officeDocument/2006/relationships" xmlns:p="http://schemas.openxmlformats.org/presentationml/2006/main">
  <p:tag name="NAME" val="DirArrow"/>
  <p:tag name="THINKCELLSHAPEDONOTDELETE" val="p0NvG7hinT0S6JWKpENtFB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dqYXVcqYMU.iAQZdbbfxh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nADlLNkWwkGNt81XQq9YTA"/>
</p:tagLst>
</file>

<file path=ppt/tags/tag250.xml><?xml version="1.0" encoding="utf-8"?>
<p:tagLst xmlns:a="http://schemas.openxmlformats.org/drawingml/2006/main" xmlns:r="http://schemas.openxmlformats.org/officeDocument/2006/relationships" xmlns:p="http://schemas.openxmlformats.org/presentationml/2006/main">
  <p:tag name="NAME" val="DirArrow"/>
  <p:tag name="THINKCELLSHAPEDONOTDELETE" val="pe5htltgZB0y9JyeTuhe_n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ABcGKHsbMEuoarrdFvbkJg"/>
</p:tagLst>
</file>

<file path=ppt/tags/tag252.xml><?xml version="1.0" encoding="utf-8"?>
<p:tagLst xmlns:a="http://schemas.openxmlformats.org/drawingml/2006/main" xmlns:r="http://schemas.openxmlformats.org/officeDocument/2006/relationships" xmlns:p="http://schemas.openxmlformats.org/presentationml/2006/main">
  <p:tag name="NAME" val="DirArrow"/>
  <p:tag name="THINKCELLSHAPEDONOTDELETE" val="py2sQf4uG2Eu4Hg3vIfthAg"/>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uQIJgsFdREOqMMzDv3AZ9w"/>
</p:tagLst>
</file>

<file path=ppt/tags/tag254.xml><?xml version="1.0" encoding="utf-8"?>
<p:tagLst xmlns:a="http://schemas.openxmlformats.org/drawingml/2006/main" xmlns:r="http://schemas.openxmlformats.org/officeDocument/2006/relationships" xmlns:p="http://schemas.openxmlformats.org/presentationml/2006/main">
  <p:tag name="NAME" val="DirArrow"/>
  <p:tag name="THINKCELLSHAPEDONOTDELETE" val="ppL98Ol5Z6kiq_niJj7pEY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aWSRHsTNhE2KOtePpXZym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tI5O7kvLaEi8F_6WcAeD1w"/>
</p:tagLst>
</file>

<file path=ppt/tags/tag257.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tAi9r87HMkKeqDnyB9JXV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1FXY26jAMUa5B4VHFTF5I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uZ5eZwgOdkeiHZWo0JvQj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jttrwstWR0O_AqUA1yU7Y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mz7nObu080WeyehYuCxlFA"/>
</p:tagLst>
</file>

<file path=ppt/tags/tag261.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N7UHdBlp8kOpXmf5NFlLx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jMvZlRa1aEm39QOxx5BtD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bjY3uKtsk0615NO1KoJi8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b1N9927AqEeWMZy8mOZwj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aFnpDqcOvkSmov26pWmET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Q_.uau2ymUOZTUJa00_U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aUyqHWUF6kudsNK4FoJVA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jznXU1Beyk6TUeKYBBLuu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HRCymdXjbU.DRQG843avs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ZBpHVZi1H06dOvsTUKowo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lA961_8MHkqyqAtqIDJnH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mY6uD4YnQkCwTZMhxlT3V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hlFyq5LiyEaR_ItiTh__l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2jBF6zI0_UKs3J9vz7uN_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CIPGrCKHj06OqZCLNuXaE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67OCNphu00mdam5jp61OS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caUzs.1eWE6SHeknEFrtF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kZacpvAkoU.x.h97gcJb4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pbJyOWip20OoUERwLn59yA"/>
</p:tagLst>
</file>

<file path=ppt/tags/tag279.xml><?xml version="1.0" encoding="utf-8"?>
<p:tagLst xmlns:a="http://schemas.openxmlformats.org/drawingml/2006/main" xmlns:r="http://schemas.openxmlformats.org/officeDocument/2006/relationships" xmlns:p="http://schemas.openxmlformats.org/presentationml/2006/main">
  <p:tag name="RESIZE" val="Yes"/>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cJ_bXhO4TEulvmkIG0Y5N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iq8kXWGwmEyEdp2JFntgd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iq8kXWGwmEyEdp2JFntgd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Q_.uau2ymUOZTUJa00_Us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_6gbSAORs0.pT.9ixMMOGg"/>
</p:tagLst>
</file>

<file path=ppt/tags/tag284.xml><?xml version="1.0" encoding="utf-8"?>
<p:tagLst xmlns:a="http://schemas.openxmlformats.org/drawingml/2006/main" xmlns:r="http://schemas.openxmlformats.org/officeDocument/2006/relationships" xmlns:p="http://schemas.openxmlformats.org/presentationml/2006/main">
  <p:tag name="RESIZE" val="Yes"/>
  <p:tag name="THINKCELLSHAPEDONOTDELETE" val="peKkFyZd3JEqgafdxiPiq.Q"/>
</p:tagLst>
</file>

<file path=ppt/tags/tag285.xml><?xml version="1.0" encoding="utf-8"?>
<p:tagLst xmlns:a="http://schemas.openxmlformats.org/drawingml/2006/main" xmlns:r="http://schemas.openxmlformats.org/officeDocument/2006/relationships" xmlns:p="http://schemas.openxmlformats.org/presentationml/2006/main">
  <p:tag name="ORDER" val="3"/>
  <p:tag name="MULTI-LINE" val="true"/>
  <p:tag name="TEXT" val="&amp;Notes and Sources:"/>
  <p:tag name="FILL" val="false"/>
  <p:tag name="OPTIONAL" val="true"/>
  <p:tag name="NAME" val="Notes"/>
  <p:tag name="HEIGHT" val="5"/>
  <p:tag name="INDENTED" val="true"/>
  <p:tag name="CAPTION HEIGHT" val="2"/>
</p:tagLst>
</file>

<file path=ppt/tags/tag286.xml><?xml version="1.0" encoding="utf-8"?>
<p:tagLst xmlns:a="http://schemas.openxmlformats.org/drawingml/2006/main" xmlns:r="http://schemas.openxmlformats.org/officeDocument/2006/relationships" xmlns:p="http://schemas.openxmlformats.org/presentationml/2006/main">
  <p:tag name="BAINBULLET" val="True"/>
  <p:tag name="TABLEINFO" val="RW:R001;LK=False|RW:R001;ST=1|RW:R001;RH=1|CL:C001;LK=False|CL:C001;ST=1|CL:C001;CW=1"/>
  <p:tag name="TABLEVERSION" val="3.00"/>
  <p:tag name="NUMBEROFCOLUMNS" val=" 1"/>
  <p:tag name="NUMBEROFROWS" val=" 1"/>
  <p:tag name="AUTHOR" val="KMA"/>
  <p:tag name="PRIORNAME" val="KMA1D1FEAF"/>
  <p:tag name="LEFT" val="41"/>
  <p:tag name="BACKUPNAME" val="KMA1D1FEAF:R001:C001"/>
</p:tagLst>
</file>

<file path=ppt/tags/tag287.xml><?xml version="1.0" encoding="utf-8"?>
<p:tagLst xmlns:a="http://schemas.openxmlformats.org/drawingml/2006/main" xmlns:r="http://schemas.openxmlformats.org/officeDocument/2006/relationships" xmlns:p="http://schemas.openxmlformats.org/presentationml/2006/main">
  <p:tag name="BAINBULLET" val="True"/>
  <p:tag name="TABLEINFO" val="RW:R001;LK=False|RW:R001;ST=1|RW:R001;RH=1|CL:C001;LK=False|CL:C001;ST=1|CL:C001;CW=1"/>
  <p:tag name="TABLEVERSION" val="3.00"/>
  <p:tag name="NUMBEROFCOLUMNS" val=" 1"/>
  <p:tag name="NUMBEROFROWS" val=" 1"/>
  <p:tag name="AUTHOR" val="KMA"/>
  <p:tag name="PRIORNAME" val="KMA1D1FEAF"/>
  <p:tag name="LEFT" val="41"/>
  <p:tag name="BACKUPNAME" val="KMA1D1FEAF:R001:C001"/>
</p:tagLst>
</file>

<file path=ppt/tags/tag288.xml><?xml version="1.0" encoding="utf-8"?>
<p:tagLst xmlns:a="http://schemas.openxmlformats.org/drawingml/2006/main" xmlns:r="http://schemas.openxmlformats.org/officeDocument/2006/relationships" xmlns:p="http://schemas.openxmlformats.org/presentationml/2006/main">
  <p:tag name="BACKUPNAME" val="KMA1D1FEAF:R001:C001"/>
  <p:tag name="LEFT" val="41"/>
  <p:tag name="PRIORNAME" val="KMA1D1FEAF"/>
  <p:tag name="AUTHOR" val="KMA"/>
  <p:tag name="NUMBEROFROWS" val=" 1"/>
  <p:tag name="NUMBEROFCOLUMNS" val=" 1"/>
  <p:tag name="TABLEVERSION" val="3.00"/>
  <p:tag name="TABLEINFO" val="RW:R001;LK=False|RW:R001;ST=1|RW:R001;RH=1|CL:C001;LK=False|CL:C001;ST=1|CL:C001;CW=1"/>
  <p:tag name="BAINBULLET" val="Tru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jGYW2ZH_kuZcbI85ZWe4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OxAgp8zAl0KRfoo5xaoaNg"/>
</p:tagLst>
</file>

<file path=ppt/tags/tag291.xml><?xml version="1.0" encoding="utf-8"?>
<p:tagLst xmlns:a="http://schemas.openxmlformats.org/drawingml/2006/main" xmlns:r="http://schemas.openxmlformats.org/officeDocument/2006/relationships" xmlns:p="http://schemas.openxmlformats.org/presentationml/2006/main">
  <p:tag name="NAME" val="SingleBoatShape"/>
  <p:tag name="THINKCELLSHAPEDONOTDELETE" val="pdaE2p_B0lUaaQfwjBjRki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VotzVUcPckmZtXcClRUsM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IaWLrO892UqquOprW9kkl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HmFkMAFTwUGtshzVgXW5Pw"/>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1cnIGFWSk0W.hNLjK2VNVA"/>
</p:tagLst>
</file>

<file path=ppt/tags/tag296.xml><?xml version="1.0" encoding="utf-8"?>
<p:tagLst xmlns:a="http://schemas.openxmlformats.org/drawingml/2006/main" xmlns:r="http://schemas.openxmlformats.org/officeDocument/2006/relationships" xmlns:p="http://schemas.openxmlformats.org/presentationml/2006/main">
  <p:tag name="NAME" val="DirArrow"/>
  <p:tag name="THINKCELLSHAPEDONOTDELETE" val="pAl84kowznUqm.maS0eLWu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LNPK6CFb7kunr63zu3WPt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WIEe9h6MdU29ZJeoUDjq5Q"/>
</p:tagLst>
</file>

<file path=ppt/tags/tag299.xml><?xml version="1.0" encoding="utf-8"?>
<p:tagLst xmlns:a="http://schemas.openxmlformats.org/drawingml/2006/main" xmlns:r="http://schemas.openxmlformats.org/officeDocument/2006/relationships" xmlns:p="http://schemas.openxmlformats.org/presentationml/2006/main">
  <p:tag name="NAME" val="DirArrow"/>
  <p:tag name="THINKCELLSHAPEDONOTDELETE" val="p84X6tcNIRESqfm_aQ5lVK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ED0wTQKlUeld4UTJVKlU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jFmdr49TFUSFqqxWTk30a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7myHeAytK0udZMXfuP1EV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gTyIdIYbJ0KBEShlIYDpf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1TuuiT1ZQUeFJVFMmHPtD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SOyLwpioUOi712LzAC4vQ"/>
</p:tagLst>
</file>

<file path=ppt/tags/tag305.xml><?xml version="1.0" encoding="utf-8"?>
<p:tagLst xmlns:a="http://schemas.openxmlformats.org/drawingml/2006/main" xmlns:r="http://schemas.openxmlformats.org/officeDocument/2006/relationships" xmlns:p="http://schemas.openxmlformats.org/presentationml/2006/main">
  <p:tag name="RESIZE" val="Yes"/>
  <p:tag name="THINKCELLSHAPEDONOTDELETE" val="pSio_3AhSCEeCgN.RNOlZ4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mlTJ6QyTy0eI4bN_uHUWq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KKKPl4FKykCc.45INLY6G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JW93Z1RgrEyq98bFnIhTZ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gTyIdIYbJ0KBEShlIYDpf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9bmgJts3PUOfspxenvkAO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sHoC3Xn0lkyrpKvudh9WHg"/>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kxoN96NWB0yS6nAGkx4pB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WPLiD55ftUKt2Yh70KUEP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nlaZZyxqU69xs3E5qz2e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L0KqF1UjvEG8L4sgAtG_n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SWni4geOE0687Ls4Yc79O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yOcxzxubhkizTG_wEPtko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EzTfuLvIxEOk7JZ9egfyY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tllfC.HI3kaOSnQm8ejN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G3c.rjcQkqDbNhuZsoIe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iVkXERw3IU6i06WA56xIl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pwOA_jJlT0GxKvZM.Chl4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iq8kXWGwmEyEdp2JFntgd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0FeDPtgKrkGb9sl4NrR7V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KV_4IVDR.EOAp9YAsNEN3g"/>
</p:tagLst>
</file>

<file path=ppt/tags/tag325.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gV.AgL0rcEKvQW92YMYqnQ"/>
</p:tagLst>
</file>

<file path=ppt/tags/tag326.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WosX8RYu_kWkJ8wOXJRQR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HOMP6cP7b0y3ntz.fs5z7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l4Dt6Jg2sUi8n4.OHBAvq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F15G7.7GwEqwfauZmnpjn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gDJNipTiUKMLnTL4wkCs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_D50nQ5lbU2DF7poxweNe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_6gbSAORs0.pT.9ixMMOG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8E0dtv3M9Emsj54InL5xo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NuBYLKSiEyn.BejnHX0S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wxyRRojXVEW9COV6dth9P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f4bBo4Icn0eJiDh2ggGyXw"/>
</p:tagLst>
</file>

<file path=ppt/tags/tag336.xml><?xml version="1.0" encoding="utf-8"?>
<p:tagLst xmlns:a="http://schemas.openxmlformats.org/drawingml/2006/main" xmlns:r="http://schemas.openxmlformats.org/officeDocument/2006/relationships" xmlns:p="http://schemas.openxmlformats.org/presentationml/2006/main">
  <p:tag name="NAME" val="DirArrow"/>
  <p:tag name="THINKCELLSHAPEDONOTDELETE" val="pU3dshcfIIUeV51DHmJHgG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L6GPkF2k50G.PBTFN0M6cg"/>
</p:tagLst>
</file>

<file path=ppt/tags/tag338.xml><?xml version="1.0" encoding="utf-8"?>
<p:tagLst xmlns:a="http://schemas.openxmlformats.org/drawingml/2006/main" xmlns:r="http://schemas.openxmlformats.org/officeDocument/2006/relationships" xmlns:p="http://schemas.openxmlformats.org/presentationml/2006/main">
  <p:tag name="NAME" val="DirArrow"/>
  <p:tag name="THINKCELLSHAPEDONOTDELETE" val="p0NvG7hinT0S6JWKpENtFB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dqYXVcqYMU.iAQZdbbfxh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lZMFDD.aM0O0hHU.OvxLHw"/>
</p:tagLst>
</file>

<file path=ppt/tags/tag340.xml><?xml version="1.0" encoding="utf-8"?>
<p:tagLst xmlns:a="http://schemas.openxmlformats.org/drawingml/2006/main" xmlns:r="http://schemas.openxmlformats.org/officeDocument/2006/relationships" xmlns:p="http://schemas.openxmlformats.org/presentationml/2006/main">
  <p:tag name="NAME" val="DirArrow"/>
  <p:tag name="THINKCELLSHAPEDONOTDELETE" val="pe5htltgZB0y9JyeTuhe_n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ABcGKHsbMEuoarrdFvbkJg"/>
</p:tagLst>
</file>

<file path=ppt/tags/tag342.xml><?xml version="1.0" encoding="utf-8"?>
<p:tagLst xmlns:a="http://schemas.openxmlformats.org/drawingml/2006/main" xmlns:r="http://schemas.openxmlformats.org/officeDocument/2006/relationships" xmlns:p="http://schemas.openxmlformats.org/presentationml/2006/main">
  <p:tag name="NAME" val="DirArrow"/>
  <p:tag name="THINKCELLSHAPEDONOTDELETE" val="py2sQf4uG2Eu4Hg3vIfthA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uQIJgsFdREOqMMzDv3AZ9w"/>
</p:tagLst>
</file>

<file path=ppt/tags/tag344.xml><?xml version="1.0" encoding="utf-8"?>
<p:tagLst xmlns:a="http://schemas.openxmlformats.org/drawingml/2006/main" xmlns:r="http://schemas.openxmlformats.org/officeDocument/2006/relationships" xmlns:p="http://schemas.openxmlformats.org/presentationml/2006/main">
  <p:tag name="NAME" val="DirArrow"/>
  <p:tag name="THINKCELLSHAPEDONOTDELETE" val="ppL98Ol5Z6kiq_niJj7pEY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aWSRHsTNhE2KOtePpXZym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tI5O7kvLaEi8F_6WcAeD1w"/>
</p:tagLst>
</file>

<file path=ppt/tags/tag347.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tAi9r87HMkKeqDnyB9JXV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1FXY26jAMUa5B4VHFTF5I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uZ5eZwgOdkeiHZWo0JvQj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ukiZIph3YE.TcnCEQkndt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mz7nObu080WeyehYuCxlFA"/>
</p:tagLst>
</file>

<file path=ppt/tags/tag351.xml><?xml version="1.0" encoding="utf-8"?>
<p:tagLst xmlns:a="http://schemas.openxmlformats.org/drawingml/2006/main" xmlns:r="http://schemas.openxmlformats.org/officeDocument/2006/relationships" xmlns:p="http://schemas.openxmlformats.org/presentationml/2006/main">
  <p:tag name="NAME" val="RectangleText"/>
  <p:tag name="THINKCELLSHAPEDONOTDELETE" val="pN7UHdBlp8kOpXmf5NFlLx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jMvZlRa1aEm39QOxx5BtD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bjY3uKtsk0615NO1KoJi8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b1N9927AqEeWMZy8mOZwj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aFnpDqcOvkSmov26pWmET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Q_.uau2ymUOZTUJa00_Us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aUyqHWUF6kudsNK4FoJVA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jznXU1Beyk6TUeKYBBLuu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HRCymdXjbU.DRQG843avs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bPrVrfi3_EaUFGcJyoAES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lA961_8MHkqyqAtqIDJnH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mY6uD4YnQkCwTZMhxlT3V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hlFyq5LiyEaR_ItiTh__l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2jBF6zI0_UKs3J9vz7uN_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CIPGrCKHj06OqZCLNuXaE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67OCNphu00mdam5jp61OS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caUzs.1eWE6SHeknEFrtF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kZacpvAkoU.x.h97gcJb4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pbJyOWip20OoUERwLn59yA"/>
</p:tagLst>
</file>

<file path=ppt/tags/tag369.xml><?xml version="1.0" encoding="utf-8"?>
<p:tagLst xmlns:a="http://schemas.openxmlformats.org/drawingml/2006/main" xmlns:r="http://schemas.openxmlformats.org/officeDocument/2006/relationships" xmlns:p="http://schemas.openxmlformats.org/presentationml/2006/main">
  <p:tag name="RESIZE" val="Yes"/>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5xNa8OUONEWu3Kr0X8C81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iq8kXWGwmEyEdp2JFntgd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iq8kXWGwmEyEdp2JFntgd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Q_.uau2ymUOZTUJa00_Us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_6gbSAORs0.pT.9ixMMOGg"/>
</p:tagLst>
</file>

<file path=ppt/tags/tag374.xml><?xml version="1.0" encoding="utf-8"?>
<p:tagLst xmlns:a="http://schemas.openxmlformats.org/drawingml/2006/main" xmlns:r="http://schemas.openxmlformats.org/officeDocument/2006/relationships" xmlns:p="http://schemas.openxmlformats.org/presentationml/2006/main">
  <p:tag name="RESIZE" val="Yes"/>
  <p:tag name="THINKCELLSHAPEDONOTDELETE" val="peKkFyZd3JEqgafdxiPiq.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CjpypWP74UeQNSbB1jApe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tED0wTQKlUeld4UTJVKlU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OErMSgIg.UKPnRsXGChvh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ELY5r6JYV06bQ3cxg.NQ.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lLcjRhmj0ut3WOuHTaP1g"/>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BKWR1egtE.OGb0ZdI.Iy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X1RMmfHDn0KWf5.2ozuxR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IoDqOiBtT0yBJEm8LNvaZ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7glKy4ff4Ue2FRGe8q9fz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VNJTkFfwRE67OwrhAp_D2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ymDoWKv9wkWV4v9qL_Nn.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Vud_NEMmTUqf8tVXfYd2g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TiWA8AcK00qzPBf1CYqSY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dmltfCedPkuSKhiYQ6BLA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zdnwa4KM2U67lbnSekQP4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8taLuxB_80iGmOT9GDBB7g"/>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e6IIs59Fm0OXMYV_CkUrr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Dy_8dtnlmECEiZb.uePKO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tKdnkb30rUeDj5eoDxarl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EjPESqq92U.IvRDMiszu9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oFux2w7TgkOre0G63gsuT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PhCWmna.1keOM4_JM7CM1w"/>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tfxPD0Lpo0.yLQzYGDPsI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Ma6dhknrxk.BjCI3JC7ch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AqQvGjltJ0CTBmw4G5FAI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nADlLNkWwkGNt81XQq9YT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ErMSgIg.UKPnRsXGChvh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yMAkyjRKkuQyK5oooIh2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jttrwstWR0O_AqUA1yU7Y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ZBpHVZi1H06dOvsTUKowoA"/>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cJ_bXhO4TEulvmkIG0Y5N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fjGYW2ZH_kuZcbI85ZWe4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jFmdr49TFUSFqqxWTk30a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9bmgJts3PUOfspxenvkAO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lG3c.rjcQkqDbNhuZsoIe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LgDJNipTiUKMLnTL4wkCs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lZMFDD.aM0O0hHU.OvxLH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ukiZIph3YE.TcnCEQknd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nqvt257CskqI_irhbUybqA"/>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bPrVrfi3_EaUFGcJyoAES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5xNa8OUONEWu3Kr0X8C81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FlLcjRhmj0ut3WOuHTaP1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8taLuxB_80iGmOT9GDBB7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RyMAkyjRKkuQyK5oooIh2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nqvt257CskqI_irhbUybq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OEn54w5ygEK5k1ASEqgHe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FERkwcQ8nkap4nn2IJ7Jbg"/>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pbICGabuvE6UPwPFYpv9K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i2ZZ.9ItlkydUsBugB_vL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OEn54w5ygEK5k1ASEqgHe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uj54AgWljkiIYxj9BuDJ7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yskGjjDeG0SpKhe9FDwAO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WqgerI_LQU28aEUaKrTXr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cnkHnHSb9UCHeasHBrJcu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JHOX5sUxKkqrZIF6EpSuV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zPxIYVQcjUS7KOjE9Gdr9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XgeV6dbQjUGKxvVqZ.tm7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rmImSUmr3UWjxkD2VnH_r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7TiVsecv60ujVuTl3H1vG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MiRf5ZZ_SkugaoiQPdoif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ERkwcQ8nkap4nn2IJ7Jbg"/>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r.SXlK2NrE2_C2mqmNknMw"/>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gCLxuFEvNk.y2nixHtg7A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7JYw_E6iOEOKRtf5.O4_8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wW9pDyYur0uxR5pbFZnBR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3UdGM4s6rkWsqzRfu43SI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6ln_M3afpkWC4xlCrJnzx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5QJGE41gGEi_TEulfbbKJ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vRXP8QotPUKF3zyVg6sR8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OeDt.X99j0Gq7th10VNBS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Msv5OPQOcky8xZ1L26J_U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pbICGabuvE6UPwPFYpv9K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AeYs6Ft7kEqyCQXf3I_hk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BDWfcmUvBUWzsftOjU3Hx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Q3HeWEuEY0ClhpBy5be2j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x6ZLxpRAVkyOmP7b9DZrU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HsiWfnU4mkCVmlbQbJekn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FQ7p3s_M4kWtV7xxo8o.8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PXEa85.6nU2H_2rVORO0e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xWs0qz.NzU2_OP4gc8Irf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2BJEhyRqCkm_AmQBy3z1g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Z9DN7mlAoUiNqquMytr0K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i2ZZ.9ItlkydUsBugB_vL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GjzqfHnyi0GONJ5zTa4PKw"/>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AYb7O_T9d0m7G_vJ8X2NP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ZOzoTEXc5Uy8GQHeexKJz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HZXOM5zgf0yBkG7p3h0r8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yZVecDxbT0iONNBGwYXyIA"/>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zHs9zoI4BkuEHttWZDyF_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k_22naD3dk.4oG0Fn9Lx1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bHA38b7X90myj2.ESySzmw"/>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X_3y7NlyCUmg5krfsJp4t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Y6BvCYxyI06ftMgmbVwcr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uj54AgWljkiIYxj9BuDJ7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egCA3Uulq02M37cR34RlK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MVtPqkCmWkmNbbicWRSyH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Qxet5qJOO06rB.KPeUvI1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4s.kcEJEsEeG5PcfrKvF5w"/>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AgvoDTY6sUC7SV9WduJZX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Grumxf8Nu0CKvI.Q.K34x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qS4YVj.XIkSLnAHo2Sj4iw"/>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3dluV5e5bEOOukTGGY3gG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qAYaZndWfkq98Mx_l2MxN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Ss2lrig_BEG2EIFYxjXmb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yskGjjDeG0SpKhe9FDwAO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jbGUXss60kqFx9Hm9dkjzw"/>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xTbmtN1IbkyB6QrTFfmBHw"/>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G2urRd8KAkShYHnaMecicg"/>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ewgEhqM.mUaJJ9G4x6mOO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_dZqzTJsL0mFGTGbkxGc6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b3J9Sk5aD0qhCAWbjpeQ9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nYAPj_dGiUGi90jx1_SQ.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uQepFe1O5UixzcZHd01t7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B6QlVtVQ1ku67RxOZV1JW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w7FvSXRcn0iOkdIAHeOjM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WqgerI_LQU28aEUaKrTXrg"/>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Ha4K0Xvotkm_c2SJW.UsW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U8RZQ81elUCSJDAbO0unG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EHtPg.9ACk6w0m3E8CSLiw"/>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Ln0t_fGrO0qnnq21DmmEZ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eSmwx8Z1ekqJABRfBEYNv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82uQokMX3Emc_DaQ9fggBw"/>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WVu3T2iGSE2wJWWLgat07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kVoXfso1a0mlbaff3s4T2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l7O93Mk.3E699DasVSxgxQ"/>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ZmhAp7_R60uoXY7FnKnkT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cnkHnHSb9UCHeasHBrJcu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7FWc_zBU0kCmiMd2HFLnp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focJIowgq0eCiVmMcoJdt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YZaZeAQR20eDoiJ8OOPdh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f5_gVNpy2USLR1B3jiEUW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ClTYTSes50iYMpIrh5IRM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cNuIIotSSUyMmYhPKefoH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NgiShtZi1kGgAGcwcfg_OQ"/>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EzejhTaVOUSrknSR0Fjifw"/>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0EeLm62DqEK_oUMK8Y8Yc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Kg09RSgCPkChucy3qCN44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ELY5r6JYV06bQ3cxg.NQ.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JHOX5sUxKkqrZIF6EpSuVw"/>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T2SQO09IC0qz5Xf1grM_L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AGpDJlj87UidHQ70OB_xQ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80THM_ZANkqfjX7fDhMX.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8T1UhJuctkeXFfwUvS0f0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qbtNDnr5vUubsJ6RH1FWQ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aZfOkIzVu0auatjartU2v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yN6.qjLeWUO1prtJRi9WI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_Fh.MjCdF0SS3DKvoHf3G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VfXjpeF.kUKOmIOCw6QE1g"/>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P8Y.gHdOMU6WivsZFLbZl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zPxIYVQcjUS7KOjE9Gdr9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JXH34pAK3E6eGNR6IFcHJ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BZlL3CySREuqEEbk5a1iVQ"/>
</p:tagLst>
</file>

<file path=ppt/tags/tag512.xml><?xml version="1.0" encoding="utf-8"?>
<p:tagLst xmlns:a="http://schemas.openxmlformats.org/drawingml/2006/main" xmlns:r="http://schemas.openxmlformats.org/officeDocument/2006/relationships" xmlns:p="http://schemas.openxmlformats.org/presentationml/2006/main">
  <p:tag name="RESIZE" val="Yes"/>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gTyIdIYbJ0KBEShlIYDpf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_dz1zVOkE0WiIze7sHhzW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wG8f4LzMuU6hhOh6P3FGk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uETmwk6hg0qRFMtX51TKhg"/>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SIifPV1iwEOoHc7GurUB9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2ctwmh3IE0W.q7nPwLBFD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XgeV6dbQjUGKxvVqZ.tm7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grIj8n8m4Ey.34AesQRfG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TiKtnunuUUy0vct_HBklX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pj6uMzKYD0Op27boDRretA"/>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NifWUgac20OfDU5.dOESR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DfuZa6ZSr02EKaMdWmuIQ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k0HDkExFwkClawkUt9iMF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ycV7ssDG50Gl1Anayoop7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wes0.Mu0gUuMJ7gOXHypVQ"/>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K7aEKOgpdUCeRtVSFAnZe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dW.gA2tqD0yc7lPj4RGNO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rmImSUmr3UWjxkD2VnH_r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Wun_AT8Zqk2uw3jkU2bZH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mGo93tI_8Eikv_.0SRQ4S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4cQJd7rbtkWM8b38uYU0T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2SMV6aDnZU6UntzAz9L.v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eHULhyfHeEyJpJfMFSBjb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d1ihkGlA6EOs5379tYyv9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tve3BL9kKkmBWCw3zR0KQg"/>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Z378tbbK3kqgSB5iMO7UU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8uqhwnbQTkOumEHjIN0r8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iOUVc_laAkSsYzDNXwyg0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7TiVsecv60ujVuTl3H1vG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c9CcpsLHJ0.NJ3kR_WU5Ag"/>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MODtwJovIE.g2ld2lFf0Ig"/>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Xo1ICGH5dkOcutHPkGX9N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MKb3FuAxt0.SKPdUziOQy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tWw9UI0ILkqn7iLPQ5_M_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i8kfW5rt_U2g1S0czW.pb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_W2mtNVT2U2_Gu6fNdP72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jWjmw99hYEqQ2_O7OxTDz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0jtLykV5LkaRCyST6HBsP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Wat_ZeGc_kuCoC1FJpTN.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MiRf5ZZ_SkugaoiQPdoifQ"/>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J94IjD43u0yAo1FTU1_2i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aaLRn8BOVUGHV0Odf4e6J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UWMikPMPjUqjVE85pYlBA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I6XhfJBDHkyiyxZmGpTpR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eixV2r0RnU2K8y1OVFgA7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b3vYIR5WC0G7SL7XZRgE6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7lMoKFegKkSmA0cabHiVB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PN1DBjprXUG8z0_XXy2ie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1bogqRNndUK9yYwoOrZ4c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rvW9mXX0E0WiTUWrv3Z5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SXlK2NrE2_C2mqmNknMw"/>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uXn3d86njUCbYl4ofAcE6A"/>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LrWz_WcPDkezwHdN_9qlT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xDJu_thRBEevnNQwdTz73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SkyfvPYx0EmwwgABXEYhD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tRlN_TlAzU.UVrgyn86S9w"/>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Zsx_p2jCNE6cfo_AyR1_L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Lqg3o719EEyLp9StT4tQl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7zk5YSoIYUm3iPQ6E.kQP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5Cv5aQMnU0eKzkJDNMB1p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rqtUGQGRW0mT0Ri3sparJ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gCLxuFEvNk.y2nixHtg7A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asEtICk90UqJ.gesToGAk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Ii6hMT1fsUmxWWQIhWSCq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XLv5GqI_4k6sIxOalNHIf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nRVaXIXHdkCQFEA2wZH3NA"/>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VYv3WBvUqEeZ23Op73uVA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T5df13MCqU2IdAghWa4VhA"/>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crVedvLHgUW.6MZUIW1FLQ"/>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WK8xCIR4o0qZWBjFprY._g"/>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Ntfs3YT7YUCZKGlNjnWNK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7JYw_E6iOEOKRtf5.O4_8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m8KDmw1_bkaizKxhT3ZXq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TGTH_k6AoEycvEe25_D9z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U9BUDpKR50yyjz3LUXQnk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k.rPpP8i70CycBuFrImfMw"/>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zzFOriMnEUaV83FrDFYGiQ"/>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Aw8PLQMJHUe06prIW0j.A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43s_YT7MIU2PQvrfjMSGv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u3NlEZn160eeFHcrx40.dw"/>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zhB.hqrw_E6uT5Uo_dRd3w"/>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VVP1gpJgw0KhMc9MdNPmn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wW9pDyYur0uxR5pbFZnBR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fYVP3quCnkCFTJNg8YyqV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Pnj8MEl_jk223n_Mzxo3G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58rmdFtNc0in1wbU4HDNV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eU5gyQHd7UWdUQfQJCu7H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4CDnhh_3Q02dJVoi8qsUMg"/>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44fU.mz4rEy1FhQsH9pGRA"/>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wtp93ZvmVEaoGEXQu3ma1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ceP_fv76PUyNVjJKetFdD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rjLZb78yhEa4EoLDtS6F4g"/>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e4ijo21sLE6yAEC1gK2j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ZBKWR1egtE.OGb0ZdI.Iy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3UdGM4s6rkWsqzRfu43SIw"/>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QawFEzCENUyYKyPXLMEYa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DlomiJPceUmtE13K5LPFk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kzITlYRpRU6EDL3z1n7.M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mW7aN7aILkKmzzi_irIXp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PVkXXSqJp0eOcxcJb2EAhw"/>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fYVP3quCnkCFTJNg8YyqV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Pnj8MEl_jk223n_Mzxo3G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58rmdFtNc0in1wbU4HDNV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QawFEzCENUyYKyPXLMEYa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kzITlYRpRU6EDL3z1n7.M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6ln_M3afpkWC4xlCrJnzx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wtp93ZvmVEaoGEXQu3ma1w"/>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wtp93ZvmVEaoGEXQu3ma1w"/>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wtp93ZvmVEaoGEXQu3ma1w"/>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wtp93ZvmVEaoGEXQu3ma1w"/>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xDJu_thRBEevnNQwdTz73Q"/>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fYVP3quCnkCFTJNg8YyqV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Pnj8MEl_jk223n_Mzxo3G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58rmdFtNc0in1wbU4HDNV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QawFEzCENUyYKyPXLMEYaw"/>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kzITlYRpRU6EDL3z1n7.M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5QJGE41gGEi_TEulfbbKJ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fYVP3quCnkCFTJNg8YyqVA"/>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Pnj8MEl_jk223n_Mzxo3Gg"/>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58rmdFtNc0in1wbU4HDNV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QawFEzCENUyYKyPXLMEYaw"/>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kzITlYRpRU6EDL3z1n7.M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fYVP3quCnkCFTJNg8YyqV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Pnj8MEl_jk223n_Mzxo3Gg"/>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58rmdFtNc0in1wbU4HDNV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QawFEzCENUyYKyPXLMEYaw"/>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kzITlYRpRU6EDL3z1n7.M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vRXP8QotPUKF3zyVg6sR8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fYVP3quCnkCFTJNg8YyqVA"/>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Pnj8MEl_jk223n_Mzxo3Gg"/>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58rmdFtNc0in1wbU4HDNV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QawFEzCENUyYKyPXLMEYaw"/>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kzITlYRpRU6EDL3z1n7.M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OeDt.X99j0Gq7th10VNBS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Msv5OPQOcky8xZ1L26J_U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AeYs6Ft7kEqyCQXf3I_hk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BDWfcmUvBUWzsftOjU3Hx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3HeWEuEY0ClhpBy5be2j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x6ZLxpRAVkyOmP7b9DZrU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1RMmfHDn0KWf5.2ozuxR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HsiWfnU4mkCVmlbQbJekn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FQ7p3s_M4kWtV7xxo8o.8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PXEa85.6nU2H_2rVORO0e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xWs0qz.NzU2_OP4gc8Irf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2BJEhyRqCkm_AmQBy3z1g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Z9DN7mlAoUiNqquMytr0K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GjzqfHnyi0GONJ5zTa4PK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AYb7O_T9d0m7G_vJ8X2NP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ZOzoTEXc5Uy8GQHeexKJz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HZXOM5zgf0yBkG7p3h0r8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oDqOiBtT0yBJEm8LNvaZ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yZVecDxbT0iONNBGwYXyI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zHs9zoI4BkuEHttWZDyF_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k_22naD3dk.4oG0Fn9Lx1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bHA38b7X90myj2.ESySzm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X_3y7NlyCUmg5krfsJp4t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Y6BvCYxyI06ftMgmbVwcr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gCA3Uulq02M37cR34RlK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MVtPqkCmWkmNbbicWRSyH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Qxet5qJOO06rB.KPeUvI1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4s.kcEJEsEeG5PcfrKvF5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7glKy4ff4Ue2FRGe8q9fz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AgvoDTY6sUC7SV9WduJZX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Grumxf8Nu0CKvI.Q.K34x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qS4YVj.XIkSLnAHo2Sj4i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dluV5e5bEOOukTGGY3gG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qAYaZndWfkq98Mx_l2MxN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Ss2lrig_BEG2EIFYxjXmb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jbGUXss60kqFx9Hm9dkjz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xTbmtN1IbkyB6QrTFfmBH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G2urRd8KAkShYHnaMecic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ewgEhqM.mUaJJ9G4x6mOOg"/>
</p:tagLst>
</file>

<file path=ppt/theme/theme1.xml><?xml version="1.0" encoding="utf-8"?>
<a:theme xmlns:a="http://schemas.openxmlformats.org/drawingml/2006/main" name="NEEA ppt The NEEA Story">
  <a:themeElements>
    <a:clrScheme name="NEEA Master 5">
      <a:dk1>
        <a:srgbClr val="262262"/>
      </a:dk1>
      <a:lt1>
        <a:srgbClr val="0083CA"/>
      </a:lt1>
      <a:dk2>
        <a:srgbClr val="24420E"/>
      </a:dk2>
      <a:lt2>
        <a:srgbClr val="FFFFFF"/>
      </a:lt2>
      <a:accent1>
        <a:srgbClr val="8CC646"/>
      </a:accent1>
      <a:accent2>
        <a:srgbClr val="2AA9E0"/>
      </a:accent2>
      <a:accent3>
        <a:srgbClr val="262262"/>
      </a:accent3>
      <a:accent4>
        <a:srgbClr val="24420E"/>
      </a:accent4>
      <a:accent5>
        <a:srgbClr val="F36C21"/>
      </a:accent5>
      <a:accent6>
        <a:srgbClr val="399F49"/>
      </a:accent6>
      <a:hlink>
        <a:srgbClr val="942923"/>
      </a:hlink>
      <a:folHlink>
        <a:srgbClr val="46408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EEA Master 5">
    <a:dk1>
      <a:srgbClr val="262262"/>
    </a:dk1>
    <a:lt1>
      <a:srgbClr val="0083CA"/>
    </a:lt1>
    <a:dk2>
      <a:srgbClr val="24420E"/>
    </a:dk2>
    <a:lt2>
      <a:srgbClr val="FFFFFF"/>
    </a:lt2>
    <a:accent1>
      <a:srgbClr val="8CC646"/>
    </a:accent1>
    <a:accent2>
      <a:srgbClr val="2AA9E0"/>
    </a:accent2>
    <a:accent3>
      <a:srgbClr val="262262"/>
    </a:accent3>
    <a:accent4>
      <a:srgbClr val="24420E"/>
    </a:accent4>
    <a:accent5>
      <a:srgbClr val="F36C21"/>
    </a:accent5>
    <a:accent6>
      <a:srgbClr val="399F49"/>
    </a:accent6>
    <a:hlink>
      <a:srgbClr val="942923"/>
    </a:hlink>
    <a:folHlink>
      <a:srgbClr val="46408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CB8B2BE99B2EA143BBDDE053B74490D2" ma:contentTypeVersion="143" ma:contentTypeDescription="" ma:contentTypeScope="" ma:versionID="5bfd7cb076b68bac450224bfb117cd92">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c67bbc6b01ef53d9eb67ed595f238ae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Document</DocumentSetType>
    <IsConfidential xmlns="dc463f71-b30c-4ab2-9473-d307f9d35888">false</IsConfidential>
    <AgendaOrder xmlns="dc463f71-b30c-4ab2-9473-d307f9d35888">false</AgendaOrder>
    <CaseType xmlns="dc463f71-b30c-4ab2-9473-d307f9d35888">Special Presentation</CaseType>
    <IndustryCode xmlns="dc463f71-b30c-4ab2-9473-d307f9d35888">140</IndustryCode>
    <CaseStatus xmlns="dc463f71-b30c-4ab2-9473-d307f9d35888">Closed</CaseStatus>
    <OpenedDate xmlns="dc463f71-b30c-4ab2-9473-d307f9d35888">2011-08-02T07:00:00+00:00</OpenedDate>
    <Date1 xmlns="dc463f71-b30c-4ab2-9473-d307f9d35888">2011-08-10T07:00:00+00:00</Date1>
    <IsDocumentOrder xmlns="dc463f71-b30c-4ab2-9473-d307f9d35888" xsi:nil="true"/>
    <IsHighlyConfidential xmlns="dc463f71-b30c-4ab2-9473-d307f9d35888">false</IsHighlyConfidential>
    <CaseCompanyNames xmlns="dc463f71-b30c-4ab2-9473-d307f9d35888" xsi:nil="true"/>
    <DocketNumber xmlns="dc463f71-b30c-4ab2-9473-d307f9d35888">111404</DocketNumber>
    <DelegatedOrder xmlns="dc463f71-b30c-4ab2-9473-d307f9d35888">false</DelegatedOrder>
    <Visibility xmlns="dc463f71-b30c-4ab2-9473-d307f9d35888" xsi:nil="true"/>
    <Nickname xmlns="http://schemas.microsoft.com/sharepoint/v3" xsi:nil="true"/>
    <SignificantOrder xmlns="dc463f71-b30c-4ab2-9473-d307f9d35888">false</SignificantOrder>
  </documentManagement>
</p:properties>
</file>

<file path=customXml/item4.xml><?xml version="1.0" encoding="utf-8"?>
<?mso-contentType ?>
<SharedContentType xmlns="Microsoft.SharePoint.Taxonomy.ContentTypeSync" SourceId="015f1b76-b32e-440f-80a7-f0ca4d8a872c" ContentTypeId="0x0101006E56B4D1795A2E4DB2F0B01679ED314A" PreviousValue="true"/>
</file>

<file path=customXml/itemProps1.xml><?xml version="1.0" encoding="utf-8"?>
<ds:datastoreItem xmlns:ds="http://schemas.openxmlformats.org/officeDocument/2006/customXml" ds:itemID="{7A02B0BF-AA52-45DB-8119-EEE252D918E6}"/>
</file>

<file path=customXml/itemProps2.xml><?xml version="1.0" encoding="utf-8"?>
<ds:datastoreItem xmlns:ds="http://schemas.openxmlformats.org/officeDocument/2006/customXml" ds:itemID="{895A3EDD-1F47-46E7-963D-19DA5299EDD2}"/>
</file>

<file path=customXml/itemProps3.xml><?xml version="1.0" encoding="utf-8"?>
<ds:datastoreItem xmlns:ds="http://schemas.openxmlformats.org/officeDocument/2006/customXml" ds:itemID="{ED76E964-A406-4509-BF0B-1D9D5BA4385D}"/>
</file>

<file path=customXml/itemProps4.xml><?xml version="1.0" encoding="utf-8"?>
<ds:datastoreItem xmlns:ds="http://schemas.openxmlformats.org/officeDocument/2006/customXml" ds:itemID="{A57EDC85-9DBC-4798-8865-F47B67B1D16F}"/>
</file>

<file path=docProps/app.xml><?xml version="1.0" encoding="utf-8"?>
<Properties xmlns="http://schemas.openxmlformats.org/officeDocument/2006/extended-properties" xmlns:vt="http://schemas.openxmlformats.org/officeDocument/2006/docPropsVTypes">
  <TotalTime>1465</TotalTime>
  <Words>5504</Words>
  <Application>Microsoft Office PowerPoint</Application>
  <PresentationFormat>On-screen Show (4:3)</PresentationFormat>
  <Paragraphs>1523</Paragraphs>
  <Slides>99</Slides>
  <Notes>99</Notes>
  <HiddenSlides>4</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99</vt:i4>
      </vt:variant>
    </vt:vector>
  </HeadingPairs>
  <TitlesOfParts>
    <vt:vector size="104" baseType="lpstr">
      <vt:lpstr>NEEA ppt The NEEA Story</vt:lpstr>
      <vt:lpstr>Microsoft Excel 97-2003 Worksheet</vt:lpstr>
      <vt:lpstr>think-cell Slide</vt:lpstr>
      <vt:lpstr>Equation</vt:lpstr>
      <vt:lpstr>Chart</vt:lpstr>
      <vt:lpstr>Maximizing Energy Efficiency</vt:lpstr>
      <vt:lpstr>Today’s Talk: Morning Session</vt:lpstr>
      <vt:lpstr>NEEA’s Unique Value</vt:lpstr>
      <vt:lpstr>About NEEA</vt:lpstr>
      <vt:lpstr>NEEA’s Role in Regional Partnership</vt:lpstr>
      <vt:lpstr>Advisory/Regional Groups</vt:lpstr>
      <vt:lpstr>Market Influence</vt:lpstr>
      <vt:lpstr>Market Transformation Process</vt:lpstr>
      <vt:lpstr>Accelerating Market Adoption</vt:lpstr>
      <vt:lpstr>Regional Equity</vt:lpstr>
      <vt:lpstr>MORNING SESSION</vt:lpstr>
      <vt:lpstr>Emerging Technology</vt:lpstr>
      <vt:lpstr>Filling the Pipeline</vt:lpstr>
      <vt:lpstr>Trade-off Analysis</vt:lpstr>
      <vt:lpstr>Filling the Pipeline</vt:lpstr>
      <vt:lpstr>MORNING SESSION</vt:lpstr>
      <vt:lpstr>Cost-Effectiveness Overview</vt:lpstr>
      <vt:lpstr>Cost-Effectiveness Metrics</vt:lpstr>
      <vt:lpstr>ACE Model Background</vt:lpstr>
      <vt:lpstr>Alliance Cost Effectiveness Model</vt:lpstr>
      <vt:lpstr>MORNING SESSION</vt:lpstr>
      <vt:lpstr>What is the Initiative Lifecycle?</vt:lpstr>
      <vt:lpstr>NEEA’s Initiative Lifecycle</vt:lpstr>
      <vt:lpstr>Comprehensive Initiative Design</vt:lpstr>
      <vt:lpstr>Standardizing the Logic Model Process Food Processors</vt:lpstr>
      <vt:lpstr>MORNING SESSION</vt:lpstr>
      <vt:lpstr>What is evaluation?</vt:lpstr>
      <vt:lpstr>PowerPoint Presentation</vt:lpstr>
      <vt:lpstr>Two Areas of Focus</vt:lpstr>
      <vt:lpstr>Evaluation Design Follows Program Theory</vt:lpstr>
      <vt:lpstr>MT vs. Utility Program Evaluation</vt:lpstr>
      <vt:lpstr>Evaluability Depends on Initiative Design</vt:lpstr>
      <vt:lpstr>MORNING SESSION</vt:lpstr>
      <vt:lpstr>Goal: Improved Value Measurement Approach</vt:lpstr>
      <vt:lpstr>What’s the matter with Net Market Effects?</vt:lpstr>
      <vt:lpstr>Project Timeline &amp; Milestones</vt:lpstr>
      <vt:lpstr>END of MORNING SESSION</vt:lpstr>
      <vt:lpstr>Today’s Talk: Afternoon Session</vt:lpstr>
      <vt:lpstr>AFTERNOON SESSION</vt:lpstr>
      <vt:lpstr>Screening Criteria</vt:lpstr>
      <vt:lpstr>Scoring</vt:lpstr>
      <vt:lpstr>Ranking / Portfolio Management</vt:lpstr>
      <vt:lpstr>Due Diligence</vt:lpstr>
      <vt:lpstr>Filling the Pipeline</vt:lpstr>
      <vt:lpstr>NEEA Measure Program Funnel</vt:lpstr>
      <vt:lpstr>AFTERNOON SESSION</vt:lpstr>
      <vt:lpstr>Model Tutorial: Outline</vt:lpstr>
      <vt:lpstr>Model Tutorial: Electric Savings</vt:lpstr>
      <vt:lpstr>Model Tutorial: Electric Savings</vt:lpstr>
      <vt:lpstr>Model Tutorial: Electric Savings</vt:lpstr>
      <vt:lpstr>Model Tutorial: Outline</vt:lpstr>
      <vt:lpstr>Model Tutorial: Benefit Cost Ratio</vt:lpstr>
      <vt:lpstr>Model Tutorial: Outline</vt:lpstr>
      <vt:lpstr>Model Tutorial: Levelized Cost</vt:lpstr>
      <vt:lpstr>Recent Additions</vt:lpstr>
      <vt:lpstr>New Features To Come</vt:lpstr>
      <vt:lpstr>PowerPoint Presentation</vt:lpstr>
      <vt:lpstr>AFTERNOON SESSION</vt:lpstr>
      <vt:lpstr>NEEA’s Initiative Lifecycle</vt:lpstr>
      <vt:lpstr>Logic Models</vt:lpstr>
      <vt:lpstr>NEEA Logic Model: Example: Ductless Heat Pumps</vt:lpstr>
      <vt:lpstr>NEEA Logic Model: Example: Ductless Heat Pumps</vt:lpstr>
      <vt:lpstr>NEEA Logic Model: Excerpts from Ductless Heat Pumps</vt:lpstr>
      <vt:lpstr>NEEA Logic Model: Excerpts from Ductless Heat Pumps</vt:lpstr>
      <vt:lpstr>Comprehensive Initiative Design</vt:lpstr>
      <vt:lpstr>AFTERNOON SESSION</vt:lpstr>
      <vt:lpstr>What is evaluation?</vt:lpstr>
      <vt:lpstr>PowerPoint Presentation</vt:lpstr>
      <vt:lpstr>Two Areas of Focus</vt:lpstr>
      <vt:lpstr>Evaluation Design Follows Program Theory</vt:lpstr>
      <vt:lpstr>Evaluation Goal</vt:lpstr>
      <vt:lpstr>Three Phases of Initiatives</vt:lpstr>
      <vt:lpstr>Evaluability Depends on Initiative Design</vt:lpstr>
      <vt:lpstr>Evaluation vs. Evaluability</vt:lpstr>
      <vt:lpstr>Independent Evaluation</vt:lpstr>
      <vt:lpstr>2nd Area of Focus:  Model Assumptions</vt:lpstr>
      <vt:lpstr>AFTERNOON SESSION</vt:lpstr>
      <vt:lpstr>Since Last Meeting:  Filtering, simplification</vt:lpstr>
      <vt:lpstr>NEEA Value Measurement Components</vt:lpstr>
      <vt:lpstr>1: Top-Level Value Metrics</vt:lpstr>
      <vt:lpstr>2: Filling the Pipeline</vt:lpstr>
      <vt:lpstr>2B: Accelerating Market Adoption</vt:lpstr>
      <vt:lpstr>2C: Regional Advantage via Market Leverage</vt:lpstr>
      <vt:lpstr>3: Additional Value Metrics—Useful to Stakeholders?</vt:lpstr>
      <vt:lpstr>PowerPoint Presentation</vt:lpstr>
      <vt:lpstr>AFTERNOON SESSION</vt:lpstr>
      <vt:lpstr>Concept Approval Purpose &amp; Gate Commercial Lighting Solutions </vt:lpstr>
      <vt:lpstr>Regional Involvement: Commercial Lighting Solutions</vt:lpstr>
      <vt:lpstr>Commercial Lighting Solutions</vt:lpstr>
      <vt:lpstr>Adaptive Management Food Processors</vt:lpstr>
      <vt:lpstr>Standardizing the Logic Model Process Food Processors</vt:lpstr>
      <vt:lpstr>Food Processors</vt:lpstr>
      <vt:lpstr>NEEA Logic Model: Example: Ductless Heat Pumps</vt:lpstr>
      <vt:lpstr>NEEA Logic Model: Example: Ductless Heat Pumps</vt:lpstr>
      <vt:lpstr>NEEA Logic Model: Excerpts from Ductless Heat Pumps</vt:lpstr>
      <vt:lpstr>NEEA Logic Model: Excerpts from Ductless Heat Pumps</vt:lpstr>
      <vt:lpstr>What is Market Transformation? </vt:lpstr>
      <vt:lpstr>Current Initiatives</vt:lpstr>
      <vt:lpstr>Market Influence</vt:lpstr>
    </vt:vector>
  </TitlesOfParts>
  <Company>Northwest Energy Efficiency Alliance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Maximizing Energy Efficiency</dc:title>
  <dc:creator>Jason Salmi Klotz</dc:creator>
  <cp:lastModifiedBy>Jason Salmi Klotz</cp:lastModifiedBy>
  <cp:revision>49</cp:revision>
  <cp:lastPrinted>2011-08-09T23:43:31Z</cp:lastPrinted>
  <dcterms:created xsi:type="dcterms:W3CDTF">2011-08-09T16:17:25Z</dcterms:created>
  <dcterms:modified xsi:type="dcterms:W3CDTF">2011-08-10T00:28:35Z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0x0101006E56B4D1795A2E4DB2F0B01679ED314A00CB8B2BE99B2EA143BBDDE053B74490D2</vt:lpwstr>
  </property>
  <property fmtid="{D5CDD505-2E9C-101B-9397-08002B2CF9AE}" pid="3" name="_docset_NoMedatataSyncRequired">
    <vt:lpwstr>False</vt:lpwstr>
  </property>
</Properties>
</file>