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86" r:id="rId4"/>
    <p:sldId id="298" r:id="rId5"/>
    <p:sldId id="300" r:id="rId6"/>
    <p:sldId id="268" r:id="rId7"/>
    <p:sldId id="294" r:id="rId8"/>
    <p:sldId id="299" r:id="rId9"/>
    <p:sldId id="289" r:id="rId10"/>
    <p:sldId id="295" r:id="rId11"/>
    <p:sldId id="290" r:id="rId12"/>
    <p:sldId id="293" r:id="rId13"/>
    <p:sldId id="287" r:id="rId14"/>
    <p:sldId id="301" r:id="rId15"/>
    <p:sldId id="297" r:id="rId16"/>
    <p:sldId id="296" r:id="rId17"/>
    <p:sldId id="309" r:id="rId18"/>
    <p:sldId id="305" r:id="rId19"/>
    <p:sldId id="308" r:id="rId20"/>
    <p:sldId id="311" r:id="rId21"/>
    <p:sldId id="312" r:id="rId22"/>
    <p:sldId id="307" r:id="rId23"/>
    <p:sldId id="310" r:id="rId24"/>
    <p:sldId id="306" r:id="rId25"/>
    <p:sldId id="313" r:id="rId26"/>
    <p:sldId id="314" r:id="rId27"/>
    <p:sldId id="315" r:id="rId28"/>
    <p:sldId id="303" r:id="rId29"/>
    <p:sldId id="302" r:id="rId30"/>
    <p:sldId id="316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Schwartz" initials="LCS [11]" lastIdx="1" clrIdx="0"/>
  <p:cmAuthor id="2" name="Lisa Schwartz" initials="LCS [13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86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88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6CDC5B-4054-4928-9974-3562404F16F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47988C-F884-46BB-9F12-034C7E40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0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66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1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3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85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4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1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1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9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1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68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7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6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8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9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1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9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3999" cy="6856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" y="823"/>
            <a:ext cx="9139426" cy="685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048246"/>
            <a:ext cx="8861629" cy="2202515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2834" y="5117898"/>
            <a:ext cx="8658797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835" y="5400575"/>
            <a:ext cx="865879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01054" y="4661324"/>
            <a:ext cx="8660577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PRESENTER NAME(S)</a:t>
            </a: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5793" y="1615440"/>
            <a:ext cx="8726708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5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/>
          <a:lstStyle/>
          <a:p>
            <a:fld id="{7B2A6B22-67FF-4F6B-9610-6318BB10BA0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/>
          <a:p>
            <a:fld id="{1B9B9A56-EE13-453D-A287-E8DC857C7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5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1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6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61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1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rPr lang="en-US" sz="2800" smtClean="0"/>
              <a:t>U.S. Dept of Energy – </a:t>
            </a:r>
            <a:br>
              <a:rPr lang="en-US" sz="2800" smtClean="0"/>
            </a:br>
            <a:r>
              <a:rPr lang="en-US" sz="2800" smtClean="0"/>
              <a:t>Grid Modernization Lab Consortium (GLMC)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600202"/>
            <a:ext cx="865583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idx="12"/>
          </p:nvPr>
        </p:nvSpPr>
        <p:spPr>
          <a:xfrm>
            <a:off x="322397" y="1539744"/>
            <a:ext cx="8595360" cy="393954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Four main institutional support </a:t>
            </a:r>
            <a:r>
              <a:rPr lang="en-US" sz="2400" dirty="0" smtClean="0">
                <a:solidFill>
                  <a:schemeClr val="tx2"/>
                </a:solidFill>
              </a:rPr>
              <a:t>activities </a:t>
            </a:r>
            <a:r>
              <a:rPr lang="en-US" sz="2400" dirty="0">
                <a:solidFill>
                  <a:schemeClr val="tx2"/>
                </a:solidFill>
              </a:rPr>
              <a:t>under DOE’s Multi-year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Program </a:t>
            </a:r>
            <a:r>
              <a:rPr lang="en-US" sz="2400" dirty="0">
                <a:solidFill>
                  <a:schemeClr val="tx2"/>
                </a:solidFill>
              </a:rPr>
              <a:t>Plan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Provide technical assistance to </a:t>
            </a:r>
            <a:r>
              <a:rPr lang="en-US" dirty="0" smtClean="0"/>
              <a:t>states </a:t>
            </a:r>
            <a:r>
              <a:rPr lang="en-US" dirty="0"/>
              <a:t>and tribal governments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Support regional planning and reliability organizations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Develop methods and resources for assessing grid modernization: Emerging technologies, valuation and markets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Conduct research on future electric utility regulations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Each activity has specific goals and target achievements to be completed by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8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005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967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06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22-67FF-4F6B-9610-6318BB10BA0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A56-EE13-453D-A287-E8DC857C7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5795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39283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95" y="1535113"/>
            <a:ext cx="4222348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05795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39283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39284" y="1535113"/>
            <a:ext cx="422234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05793" y="1615440"/>
            <a:ext cx="8726708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5794" y="1600202"/>
            <a:ext cx="865583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795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9283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4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05795" y="1535113"/>
            <a:ext cx="4222348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05795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39283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39284" y="1535113"/>
            <a:ext cx="422234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4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6"/>
            <a:ext cx="9139426" cy="6854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7072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8, 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future-electric-utility-regulation-seri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future-electric-utility-regulation-seri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-dspx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100527" y="2443187"/>
            <a:ext cx="8861629" cy="2202515"/>
          </a:xfrm>
        </p:spPr>
        <p:txBody>
          <a:bodyPr/>
          <a:lstStyle/>
          <a:p>
            <a:r>
              <a:rPr lang="en-US" dirty="0"/>
              <a:t>Distribution System </a:t>
            </a:r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dirty="0" smtClean="0"/>
              <a:t>WUTC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02835" y="5246666"/>
            <a:ext cx="8658796" cy="274320"/>
          </a:xfrm>
        </p:spPr>
        <p:txBody>
          <a:bodyPr/>
          <a:lstStyle/>
          <a:p>
            <a:r>
              <a:rPr lang="en-US" dirty="0" smtClean="0"/>
              <a:t>March 10, </a:t>
            </a:r>
            <a:r>
              <a:rPr lang="en-US" dirty="0"/>
              <a:t>2017</a:t>
            </a:r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01054" y="4945272"/>
            <a:ext cx="8660577" cy="274320"/>
          </a:xfrm>
        </p:spPr>
        <p:txBody>
          <a:bodyPr/>
          <a:lstStyle/>
          <a:p>
            <a:r>
              <a:rPr lang="en-US" dirty="0"/>
              <a:t>Juliet Homer, </a:t>
            </a:r>
            <a:r>
              <a:rPr lang="en-US" dirty="0" smtClean="0"/>
              <a:t>PNNL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448074"/>
            <a:ext cx="5220693" cy="19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7235367" cy="808597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Analysis Type Maturity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47" y="1309582"/>
            <a:ext cx="5611915" cy="56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496835"/>
            <a:ext cx="8655837" cy="4525963"/>
          </a:xfrm>
        </p:spPr>
        <p:txBody>
          <a:bodyPr/>
          <a:lstStyle/>
          <a:p>
            <a:r>
              <a:rPr lang="en-US" dirty="0"/>
              <a:t>Integration of DERs may result in overcurrent, overvoltage, and </a:t>
            </a:r>
            <a:r>
              <a:rPr lang="en-US" dirty="0" err="1"/>
              <a:t>miscoordination</a:t>
            </a:r>
            <a:r>
              <a:rPr lang="en-US" dirty="0"/>
              <a:t> between protective </a:t>
            </a:r>
            <a:r>
              <a:rPr lang="en-US" dirty="0" smtClean="0"/>
              <a:t>devices</a:t>
            </a:r>
            <a:endParaRPr lang="en-US" dirty="0"/>
          </a:p>
          <a:p>
            <a:r>
              <a:rPr lang="en-US" dirty="0" smtClean="0"/>
              <a:t>Hosting-capacity studies determine the </a:t>
            </a:r>
            <a:r>
              <a:rPr lang="en-US" dirty="0"/>
              <a:t>amount of DERs that can be accommodated without affecting feeder power quality or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Four aspects:  Voltage, power quality, protection and thermal limits</a:t>
            </a:r>
          </a:p>
          <a:p>
            <a:r>
              <a:rPr lang="en-US" dirty="0" smtClean="0"/>
              <a:t>Interconnection impact studies cover the same things as hosting-capacity studies but for a single DER project</a:t>
            </a:r>
          </a:p>
          <a:p>
            <a:r>
              <a:rPr lang="en-US" dirty="0" smtClean="0"/>
              <a:t>Most </a:t>
            </a:r>
            <a:r>
              <a:rPr lang="en-US" dirty="0"/>
              <a:t>existing modeling tools can conduct basic distribution engineering studies and time-series simulations with DERs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Modeling DERs</a:t>
            </a:r>
            <a:endParaRPr lang="en-US" sz="2800" dirty="0">
              <a:solidFill>
                <a:srgbClr val="CC70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2782"/>
            <a:ext cx="8715519" cy="23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Projecting growth of types and locations of 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Developing and validating an accurate distribution system model**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nteractions between the distribution and transmission systems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Advanced optimization </a:t>
            </a:r>
            <a:r>
              <a:rPr lang="en-US" dirty="0"/>
              <a:t>studies for DERs </a:t>
            </a:r>
            <a:r>
              <a:rPr lang="en-US" dirty="0" smtClean="0"/>
              <a:t>with </a:t>
            </a:r>
            <a:r>
              <a:rPr lang="en-US" dirty="0"/>
              <a:t>storage </a:t>
            </a:r>
            <a:r>
              <a:rPr lang="en-US" dirty="0" smtClean="0"/>
              <a:t>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utomation of hosting capacity / interconnection analysis, including workflow management aspects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Multiple DER anti-islanding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Simulating microgrids with custom controls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Inverter modeling for volt/</a:t>
            </a:r>
            <a:r>
              <a:rPr lang="en-US" dirty="0" err="1" smtClean="0"/>
              <a:t>var</a:t>
            </a:r>
            <a:r>
              <a:rPr lang="en-US" dirty="0" smtClean="0"/>
              <a:t>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 for holistic planning for sensing and measurement devices: Types, number, and location**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CC7022"/>
                </a:solidFill>
                <a:ea typeface="+mj-ea"/>
              </a:rPr>
              <a:t>**Items 2) and 9) relate to Question 1 re: Baseline Info – Level of detail in feeder model and therefore granularity of data needed depends on analysis requirements.  </a:t>
            </a:r>
            <a:r>
              <a:rPr lang="en-US" sz="1800" b="1" u="sng" dirty="0">
                <a:solidFill>
                  <a:srgbClr val="CC7022"/>
                </a:solidFill>
                <a:ea typeface="+mj-ea"/>
              </a:rPr>
              <a:t>Start with questions that need to be answered</a:t>
            </a:r>
            <a:r>
              <a:rPr lang="en-US" sz="1800" b="1" dirty="0">
                <a:solidFill>
                  <a:srgbClr val="CC7022"/>
                </a:solidFill>
                <a:ea typeface="+mj-ea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Nascent Areas and Gaps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for utilities to file distribution system/grid modernization plans with stakeholder engagement (e.g., NY, CA, MA)</a:t>
            </a:r>
          </a:p>
          <a:p>
            <a:r>
              <a:rPr lang="en-US" dirty="0"/>
              <a:t>Requirements for hosting capacity analysis (e.g., MN, CA, NY)</a:t>
            </a:r>
          </a:p>
          <a:p>
            <a:r>
              <a:rPr lang="en-US" dirty="0"/>
              <a:t>Consideration of cost-effective non-wires alternatives (e.g., NY, RI, VT)</a:t>
            </a:r>
          </a:p>
          <a:p>
            <a:r>
              <a:rPr lang="en-US" dirty="0"/>
              <a:t>Locational net benefits analysis for DERs at specific locations (e.g., CA)</a:t>
            </a:r>
          </a:p>
          <a:p>
            <a:r>
              <a:rPr lang="en-US" dirty="0"/>
              <a:t>Investigations into DER procurement strategies (e.g., HI, NY, CA)</a:t>
            </a:r>
          </a:p>
          <a:p>
            <a:r>
              <a:rPr lang="en-US" dirty="0"/>
              <a:t>Requirements for utilities to report regularly on poor-performing circuits and propose investments (e.g., PA)</a:t>
            </a:r>
          </a:p>
          <a:p>
            <a:r>
              <a:rPr lang="en-US" dirty="0"/>
              <a:t>Storm hardening and undergrounding requirements (e.g., FL)</a:t>
            </a:r>
          </a:p>
          <a:p>
            <a:r>
              <a:rPr lang="en-US" dirty="0"/>
              <a:t>Aggregation and participation of DERs in wholesale markets (e.g., TX)</a:t>
            </a:r>
          </a:p>
          <a:p>
            <a:r>
              <a:rPr lang="en-US" dirty="0"/>
              <a:t>Reliability codes and annual compliance reports (e.g., OH, IL)</a:t>
            </a:r>
          </a:p>
          <a:p>
            <a:r>
              <a:rPr lang="en-US" dirty="0"/>
              <a:t>Smart grid reporting (e.g., WA, OR)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States are advancing distribution planning in a variety of ways.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419" y="6447046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Lisa Schwartz’s presentation to MN PUC on Oct. 24, 2016</a:t>
            </a:r>
          </a:p>
        </p:txBody>
      </p:sp>
    </p:spTree>
    <p:extLst>
      <p:ext uri="{BB962C8B-B14F-4D97-AF65-F5344CB8AC3E}">
        <p14:creationId xmlns:p14="http://schemas.microsoft.com/office/powerpoint/2010/main" val="4065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transparent utility distribution system investments before showing up individually in rider or rate case</a:t>
            </a:r>
          </a:p>
          <a:p>
            <a:r>
              <a:rPr lang="en-US" dirty="0" smtClean="0"/>
              <a:t>Provides opportunities for meaningful PUC and stakeholder engagement</a:t>
            </a:r>
          </a:p>
          <a:p>
            <a:r>
              <a:rPr lang="en-US" dirty="0" smtClean="0"/>
              <a:t>Considers </a:t>
            </a:r>
            <a:r>
              <a:rPr lang="en-US" dirty="0"/>
              <a:t>uncertainties under a range of possible futures</a:t>
            </a:r>
          </a:p>
          <a:p>
            <a:r>
              <a:rPr lang="en-US" dirty="0"/>
              <a:t>Considers all solutions for least cost/risk</a:t>
            </a:r>
          </a:p>
          <a:p>
            <a:r>
              <a:rPr lang="en-US" dirty="0"/>
              <a:t>Motivates utility to choose least cost/risk solutions</a:t>
            </a:r>
          </a:p>
          <a:p>
            <a:r>
              <a:rPr lang="en-US" dirty="0"/>
              <a:t>Enables consumers and third parties to participate in providing grid services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General benefits of improved distribution planning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419" y="6447046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Lisa Schwartz’s presentation to MN PUC on Oct. 24, 2016</a:t>
            </a:r>
          </a:p>
        </p:txBody>
      </p:sp>
    </p:spTree>
    <p:extLst>
      <p:ext uri="{BB962C8B-B14F-4D97-AF65-F5344CB8AC3E}">
        <p14:creationId xmlns:p14="http://schemas.microsoft.com/office/powerpoint/2010/main" val="21493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Stated Objectives of State DER Planning and Grid Modernization Activities</a:t>
            </a:r>
            <a:endParaRPr lang="en-US" sz="2800" dirty="0">
              <a:solidFill>
                <a:srgbClr val="CC702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358192"/>
              </p:ext>
            </p:extLst>
          </p:nvPr>
        </p:nvGraphicFramePr>
        <p:xfrm>
          <a:off x="449028" y="1505115"/>
          <a:ext cx="7632695" cy="482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9699"/>
                <a:gridCol w="42514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Stated Goals of Grid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Modernization Efforts: 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TX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Protect and enhance reliability and resilience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Develop and integrate renewables and distributed resources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Lower costs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Enhance customer service and choice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Save energy, reduce peak, optimize demand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Optimize existing generation, transmission and distribution systems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Modernize / accommodate new smart technologies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Animate markets / provide grid platform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Enhance </a:t>
                      </a:r>
                      <a:r>
                        <a:rPr lang="en-US" sz="1100" u="none" strike="noStrike" dirty="0">
                          <a:effectLst/>
                        </a:rPr>
                        <a:t>safety and security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Reduce emissions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Support workforce and economic development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Facilitate integrated planning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" y="1337809"/>
            <a:ext cx="8655837" cy="4525963"/>
          </a:xfrm>
        </p:spPr>
        <p:txBody>
          <a:bodyPr/>
          <a:lstStyle/>
          <a:p>
            <a:r>
              <a:rPr lang="en-US" dirty="0" smtClean="0"/>
              <a:t>From CA DRP Rulemaking R.14-08-013 a “baseline” hosting capacity methodology was developed.  First two (of four) steps are:</a:t>
            </a:r>
          </a:p>
          <a:p>
            <a:pPr lvl="1"/>
            <a:r>
              <a:rPr lang="en-US" dirty="0" smtClean="0"/>
              <a:t>1) Establish distribution system level of granularity</a:t>
            </a:r>
          </a:p>
          <a:p>
            <a:pPr lvl="2"/>
            <a:r>
              <a:rPr lang="en-US" dirty="0" smtClean="0"/>
              <a:t>Establish </a:t>
            </a:r>
            <a:r>
              <a:rPr lang="en-US" dirty="0"/>
              <a:t>Distribution Planning Areas (DPA) </a:t>
            </a:r>
            <a:endParaRPr lang="en-US" dirty="0" smtClean="0"/>
          </a:p>
          <a:p>
            <a:pPr lvl="2"/>
            <a:r>
              <a:rPr lang="en-US" dirty="0" smtClean="0"/>
              <a:t>Perform analysis down to specific nodes within each line section of individual feeders.</a:t>
            </a:r>
          </a:p>
          <a:p>
            <a:pPr lvl="2"/>
            <a:r>
              <a:rPr lang="en-US" dirty="0" smtClean="0"/>
              <a:t>Nodes are to be selected based on impedance factor</a:t>
            </a:r>
          </a:p>
          <a:p>
            <a:pPr lvl="1"/>
            <a:r>
              <a:rPr lang="en-US" dirty="0" smtClean="0"/>
              <a:t>Model and extract power system data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oad forecasting analysis tool (</a:t>
            </a:r>
            <a:r>
              <a:rPr lang="en-US" dirty="0" err="1" smtClean="0"/>
              <a:t>LoadSEER</a:t>
            </a:r>
            <a:r>
              <a:rPr lang="en-US" dirty="0" smtClean="0"/>
              <a:t>) must be used to develop load profiles at the feeder, substation and system levels by aggregating representative hourly customer load and generation profiles.</a:t>
            </a:r>
          </a:p>
          <a:p>
            <a:pPr lvl="2"/>
            <a:r>
              <a:rPr lang="en-US" dirty="0" smtClean="0"/>
              <a:t>Load profiled developed for each Distribution Planning Area (DPA)</a:t>
            </a:r>
          </a:p>
          <a:p>
            <a:pPr lvl="2"/>
            <a:r>
              <a:rPr lang="en-US" dirty="0" smtClean="0"/>
              <a:t>Power flow analysis tool used to model conductors, line devices, load and generation components that impact circuit power quality and reliability.</a:t>
            </a:r>
          </a:p>
          <a:p>
            <a:r>
              <a:rPr lang="en-US" dirty="0" smtClean="0"/>
              <a:t>In District of Columbia the PSC ordered PEPCO to provide a load research plan (LRP) detailing how it will use digital grid information in expansion plans and rate designs.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1) Baseline informational needs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" y="1337809"/>
            <a:ext cx="8655837" cy="4525963"/>
          </a:xfrm>
        </p:spPr>
        <p:txBody>
          <a:bodyPr/>
          <a:lstStyle/>
          <a:p>
            <a:r>
              <a:rPr lang="en-US" dirty="0" smtClean="0"/>
              <a:t>From CA DRP Rulemaking R.14-08-013:  Locational benefits and costs evaluation should be based on:</a:t>
            </a:r>
          </a:p>
          <a:p>
            <a:pPr lvl="1"/>
            <a:r>
              <a:rPr lang="en-US" dirty="0" smtClean="0"/>
              <a:t>Reductions or increases in local generation capacity needs</a:t>
            </a:r>
          </a:p>
          <a:p>
            <a:pPr lvl="1"/>
            <a:r>
              <a:rPr lang="en-US" dirty="0" smtClean="0"/>
              <a:t>Avoided or increased investments in distribution infrastructure</a:t>
            </a:r>
          </a:p>
          <a:p>
            <a:pPr lvl="1"/>
            <a:r>
              <a:rPr lang="en-US" dirty="0" smtClean="0"/>
              <a:t>Safety benefits</a:t>
            </a:r>
          </a:p>
          <a:p>
            <a:pPr lvl="1"/>
            <a:r>
              <a:rPr lang="en-US" dirty="0" smtClean="0"/>
              <a:t>Reliability benefits</a:t>
            </a:r>
          </a:p>
          <a:p>
            <a:pPr lvl="1"/>
            <a:r>
              <a:rPr lang="en-US" dirty="0" smtClean="0"/>
              <a:t>Any other savings to the grid or ratepayers</a:t>
            </a:r>
          </a:p>
          <a:p>
            <a:r>
              <a:rPr lang="en-US" dirty="0" smtClean="0"/>
              <a:t>All CA utilities were required to us a common locational benefits methodology based on the Commission-approved E3 cost effectiveness calculator - Distributed Energy Resource Avoided Cost Calculator (DERAC)</a:t>
            </a:r>
          </a:p>
          <a:p>
            <a:r>
              <a:rPr lang="en-US" dirty="0" smtClean="0"/>
              <a:t>IOUs in CA were required to evaluate (at a minimum) one near-term (0-3 year project lead time) and one longer-term (3 or more year lead time) distribution infrastructure project for possible deferral.</a:t>
            </a:r>
          </a:p>
          <a:p>
            <a:pPr lvl="1"/>
            <a:r>
              <a:rPr lang="en-US" dirty="0" smtClean="0"/>
              <a:t>In May 2016 original guidance was expanded on to include at least one voltage support/power quality or reliability/resiliency related deferral opportunity.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2) Scope of Distribution Plan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15" y="1063329"/>
            <a:ext cx="5367130" cy="574653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Value Components in PG&amp;E’s Locational Net Benefits Analysis 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" y="1337809"/>
            <a:ext cx="8655837" cy="4525963"/>
          </a:xfrm>
        </p:spPr>
        <p:txBody>
          <a:bodyPr/>
          <a:lstStyle/>
          <a:p>
            <a:r>
              <a:rPr lang="en-US" dirty="0" smtClean="0"/>
              <a:t>In Minnesota – Statute 216B.2425, subd.8. requires Xcel Energy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Conduct a distribution study to identify interconnection points on its distributions system for small-scale distributed generation resources, 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dentify upgrades necessary to support DERs</a:t>
            </a:r>
          </a:p>
          <a:p>
            <a:pPr marL="400050"/>
            <a:r>
              <a:rPr lang="en-US" dirty="0" smtClean="0"/>
              <a:t>Minnesota PUC required </a:t>
            </a:r>
            <a:r>
              <a:rPr lang="en-US" dirty="0"/>
              <a:t>X</a:t>
            </a:r>
            <a:r>
              <a:rPr lang="en-US" dirty="0" smtClean="0"/>
              <a:t>cel </a:t>
            </a:r>
            <a:r>
              <a:rPr lang="en-US" dirty="0" smtClean="0"/>
              <a:t>to complete a distribution study by 12/1/16 including hosting capacity analysis of each feeder for small scale distributed generation (&lt; 1MW) and potential upgrades needed to support DG additions, including those in IRP filings</a:t>
            </a:r>
            <a:r>
              <a:rPr lang="en-US" dirty="0" smtClean="0"/>
              <a:t>.</a:t>
            </a:r>
          </a:p>
          <a:p>
            <a:pPr marL="800100" lvl="1"/>
            <a:r>
              <a:rPr lang="en-US" dirty="0" smtClean="0"/>
              <a:t>Xcel must provide an updated hosting capacity analysis in the fall of 2017</a:t>
            </a:r>
            <a:endParaRPr lang="en-US" dirty="0" smtClean="0"/>
          </a:p>
          <a:p>
            <a:pPr marL="400050"/>
            <a:r>
              <a:rPr lang="en-US" dirty="0" smtClean="0"/>
              <a:t>In New York, utilities required to submit Distributed System Implementation Plans (DSIP) to (</a:t>
            </a:r>
            <a:r>
              <a:rPr lang="en-US" dirty="0"/>
              <a:t>(Case 14-M-0101</a:t>
            </a:r>
            <a:r>
              <a:rPr lang="en-US" dirty="0" smtClean="0"/>
              <a:t>):</a:t>
            </a:r>
          </a:p>
          <a:p>
            <a:pPr marL="800100" lvl="1"/>
            <a:r>
              <a:rPr lang="en-US" dirty="0" smtClean="0"/>
              <a:t>Serve as a source of public information on objectives, needs and opportunities</a:t>
            </a:r>
          </a:p>
          <a:p>
            <a:pPr marL="800100" lvl="1"/>
            <a:r>
              <a:rPr lang="en-US" dirty="0" smtClean="0"/>
              <a:t>Serve as a template for utilities to develop and articulate an integrated approach to planning, investment and operations</a:t>
            </a:r>
          </a:p>
          <a:p>
            <a:pPr marL="800100" lvl="1"/>
            <a:r>
              <a:rPr lang="en-US" dirty="0" smtClean="0"/>
              <a:t>Enable the Commission to supervise implementation of REV in the context of system </a:t>
            </a:r>
            <a:r>
              <a:rPr lang="en-US" dirty="0" smtClean="0"/>
              <a:t>operations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2) Scope of Distribution Plan, cont.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465030"/>
            <a:ext cx="8655837" cy="4525963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U.S. Department of Energy efforts</a:t>
            </a:r>
          </a:p>
          <a:p>
            <a:pPr lvl="1"/>
            <a:r>
              <a:rPr lang="en-US" dirty="0" smtClean="0"/>
              <a:t>Resources</a:t>
            </a:r>
          </a:p>
          <a:p>
            <a:r>
              <a:rPr lang="en-US" dirty="0" smtClean="0"/>
              <a:t>Washington Context</a:t>
            </a:r>
          </a:p>
          <a:p>
            <a:r>
              <a:rPr lang="en-US" dirty="0" smtClean="0"/>
              <a:t>Distribution System Planning Tools Assessment</a:t>
            </a:r>
          </a:p>
          <a:p>
            <a:r>
              <a:rPr lang="en-US" dirty="0" smtClean="0"/>
              <a:t>Summary of Efforts in Other States Related to Five Questions</a:t>
            </a:r>
          </a:p>
          <a:p>
            <a:r>
              <a:rPr lang="en-US" dirty="0" smtClean="0"/>
              <a:t>Emerging Issues in IRP</a:t>
            </a:r>
          </a:p>
          <a:p>
            <a:r>
              <a:rPr lang="en-US" dirty="0" smtClean="0"/>
              <a:t>Possible Places to Start</a:t>
            </a:r>
          </a:p>
          <a:p>
            <a:r>
              <a:rPr lang="en-US" dirty="0" smtClean="0"/>
              <a:t>Next Steps for DOE Projects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Agenda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" y="1337809"/>
            <a:ext cx="8655837" cy="4525963"/>
          </a:xfrm>
        </p:spPr>
        <p:txBody>
          <a:bodyPr/>
          <a:lstStyle/>
          <a:p>
            <a:pPr marL="400050"/>
            <a:r>
              <a:rPr lang="en-US" dirty="0" smtClean="0"/>
              <a:t>NY PSC Staff released a Staff White Paper on Benefit-Cost Analysis that spells out the specific avoided cost </a:t>
            </a:r>
            <a:r>
              <a:rPr lang="en-US" dirty="0" err="1" smtClean="0"/>
              <a:t>calcs</a:t>
            </a:r>
            <a:r>
              <a:rPr lang="en-US" dirty="0" smtClean="0"/>
              <a:t> that should be performed by utilities in DSIPs</a:t>
            </a:r>
          </a:p>
          <a:p>
            <a:pPr marL="400050"/>
            <a:r>
              <a:rPr lang="en-US" dirty="0" smtClean="0"/>
              <a:t>Initial utility DSIPs included:</a:t>
            </a:r>
          </a:p>
          <a:p>
            <a:pPr marL="800100" lvl="1"/>
            <a:r>
              <a:rPr lang="en-US" dirty="0" smtClean="0"/>
              <a:t>A self-assessment of utilities’ current capabilities</a:t>
            </a:r>
          </a:p>
          <a:p>
            <a:pPr marL="800100" lvl="1"/>
            <a:r>
              <a:rPr lang="en-US" dirty="0" smtClean="0"/>
              <a:t>A proposed roadmap for technology investments to improve grid intelligence and prepare it for higher DER penetration levels</a:t>
            </a:r>
          </a:p>
          <a:p>
            <a:pPr marL="800100" lvl="1"/>
            <a:r>
              <a:rPr lang="en-US" dirty="0" smtClean="0"/>
              <a:t>Data that supports greater transparency for planning and distribution market development.</a:t>
            </a:r>
          </a:p>
          <a:p>
            <a:pPr marL="400050"/>
            <a:r>
              <a:rPr lang="en-US" dirty="0" smtClean="0"/>
              <a:t>Following individual utility DSIP submissions, a Supplemental Joint DSIP was filed that included:</a:t>
            </a:r>
          </a:p>
          <a:p>
            <a:pPr marL="800100" lvl="1"/>
            <a:r>
              <a:rPr lang="en-US" dirty="0"/>
              <a:t> </a:t>
            </a:r>
            <a:r>
              <a:rPr lang="en-US" dirty="0" smtClean="0"/>
              <a:t>A load and DER forecasting stakeholder engagement process;</a:t>
            </a:r>
          </a:p>
          <a:p>
            <a:pPr marL="800100" lvl="1"/>
            <a:r>
              <a:rPr lang="en-US" dirty="0" smtClean="0"/>
              <a:t>A process for coordinating with NYISO on short- and long-term forecasting;</a:t>
            </a:r>
          </a:p>
          <a:p>
            <a:pPr marL="800100" lvl="1"/>
            <a:r>
              <a:rPr lang="en-US" dirty="0" smtClean="0"/>
              <a:t>A non-wires analysis suitability framework (forthcoming implementation matrices);</a:t>
            </a:r>
          </a:p>
          <a:p>
            <a:pPr marL="800100" lvl="1"/>
            <a:r>
              <a:rPr lang="en-US" dirty="0" smtClean="0"/>
              <a:t>A detailed roadmap for hosting capacity; and</a:t>
            </a:r>
          </a:p>
          <a:p>
            <a:pPr marL="800100" lvl="1"/>
            <a:r>
              <a:rPr lang="en-US" dirty="0" smtClean="0"/>
              <a:t>An interconnection data platform and process roadmap.</a:t>
            </a:r>
          </a:p>
          <a:p>
            <a:pPr marL="800100"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2) Scope of Distribution Plan, cont.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Hawaii requires utilities to submit Power Supply Improvement Plans (PSIP) to the PUC that detail utility’s plans for major resource acquisitions and system operations (Docket 2014-0183).</a:t>
            </a:r>
          </a:p>
          <a:p>
            <a:r>
              <a:rPr lang="en-US" dirty="0" smtClean="0"/>
              <a:t>Massachusetts 10-year grid modernization plans must include:</a:t>
            </a:r>
          </a:p>
          <a:p>
            <a:pPr lvl="1"/>
            <a:r>
              <a:rPr lang="en-US" dirty="0" smtClean="0"/>
              <a:t>A 5-year Short-Term Investment Plan (STIP) for capital investments</a:t>
            </a:r>
          </a:p>
          <a:p>
            <a:pPr lvl="1"/>
            <a:r>
              <a:rPr lang="en-US" dirty="0" smtClean="0"/>
              <a:t>Comprehensive business case analysis to support capital investments in STIP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3) How link T&amp;D planning to resource acquisition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CA DRP Process – Results of Integration Capacity Analysis (ICA) must be published via online maps</a:t>
            </a:r>
          </a:p>
          <a:p>
            <a:pPr lvl="1"/>
            <a:r>
              <a:rPr lang="en-US" dirty="0" smtClean="0"/>
              <a:t>Locational Net Benefits Analysis (LNBA) Working Group</a:t>
            </a:r>
          </a:p>
          <a:p>
            <a:r>
              <a:rPr lang="en-US" dirty="0" smtClean="0"/>
              <a:t>In Minnesota, Statute 216.B.2425, subd.8. says when </a:t>
            </a:r>
            <a:r>
              <a:rPr lang="en-US" dirty="0"/>
              <a:t>considering a large transmission or generating investment, utilities must evaluate possible alternatives including efficiency, load management and </a:t>
            </a:r>
            <a:r>
              <a:rPr lang="en-US" dirty="0" smtClean="0"/>
              <a:t>DG</a:t>
            </a:r>
          </a:p>
          <a:p>
            <a:pPr marL="400050"/>
            <a:r>
              <a:rPr lang="en-US" dirty="0"/>
              <a:t>One of the key drivers of NY REV is to better animate the market.</a:t>
            </a:r>
          </a:p>
          <a:p>
            <a:pPr marL="800100" lvl="1"/>
            <a:r>
              <a:rPr lang="en-US" dirty="0"/>
              <a:t>NY PSC looking closely at the concept of Distribution System Operator (DSO)</a:t>
            </a:r>
          </a:p>
          <a:p>
            <a:pPr marL="400050"/>
            <a:r>
              <a:rPr lang="en-US" dirty="0" smtClean="0"/>
              <a:t>In </a:t>
            </a:r>
            <a:r>
              <a:rPr lang="en-US" dirty="0"/>
              <a:t>New York, utilities required to submit Distributed System Implementation Plans (DSIP) to ((Case </a:t>
            </a:r>
            <a:r>
              <a:rPr lang="en-US" dirty="0" smtClean="0"/>
              <a:t>14-M-0101) that serve </a:t>
            </a:r>
            <a:r>
              <a:rPr lang="en-US" dirty="0"/>
              <a:t>as a source of public information on objectives, needs and </a:t>
            </a:r>
            <a:r>
              <a:rPr lang="en-US" dirty="0" smtClean="0"/>
              <a:t>opportunities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4) Necessary for Utilities to Conduct Analysis of Solutions?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CA DRP Process after submittal of first DRP, CPUC directed through major IOUs to convene two working groups to monitor and provide input on demos and to refine methodologies:</a:t>
            </a:r>
          </a:p>
          <a:p>
            <a:pPr lvl="1"/>
            <a:r>
              <a:rPr lang="en-US" dirty="0" smtClean="0"/>
              <a:t>Integration Capacity Analysis (ICA) Working Group </a:t>
            </a:r>
          </a:p>
          <a:p>
            <a:pPr lvl="1"/>
            <a:r>
              <a:rPr lang="en-US" dirty="0" smtClean="0"/>
              <a:t>Locational Net Benefits Analysis (LNBA) Working Group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Minnesota, stakeholders </a:t>
            </a:r>
            <a:r>
              <a:rPr lang="en-US" dirty="0" smtClean="0"/>
              <a:t>participating in Commission workshops identified policy-related suggestions, including:</a:t>
            </a:r>
          </a:p>
          <a:p>
            <a:pPr lvl="1"/>
            <a:r>
              <a:rPr lang="en-US" dirty="0" smtClean="0"/>
              <a:t>Making energy usage data easily accessible to customers</a:t>
            </a:r>
          </a:p>
          <a:p>
            <a:pPr lvl="1"/>
            <a:r>
              <a:rPr lang="en-US" dirty="0" smtClean="0"/>
              <a:t>Enabling third-party aggregation of demand response</a:t>
            </a:r>
          </a:p>
          <a:p>
            <a:pPr lvl="1"/>
            <a:r>
              <a:rPr lang="en-US" dirty="0" smtClean="0"/>
              <a:t>Offering consumers time-varying rates</a:t>
            </a:r>
          </a:p>
          <a:p>
            <a:r>
              <a:rPr lang="en-US" dirty="0" smtClean="0"/>
              <a:t>In New York’s DSIP proceeding (Case 14-M-0101), the first step was for utilities to submit a plan and associated timeline for </a:t>
            </a:r>
            <a:r>
              <a:rPr lang="en-US" dirty="0" smtClean="0"/>
              <a:t>a stakeholder </a:t>
            </a:r>
            <a:r>
              <a:rPr lang="en-US" dirty="0" smtClean="0"/>
              <a:t>engagement process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5) Role of Stakeholders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Generation (DG) can have significant impact on system operations, need for and timing of investments in conventional generation and T&amp;D infrastructure</a:t>
            </a:r>
          </a:p>
          <a:p>
            <a:r>
              <a:rPr lang="en-US" dirty="0"/>
              <a:t>Utilities have limited direct control over adoption</a:t>
            </a:r>
          </a:p>
          <a:p>
            <a:r>
              <a:rPr lang="en-US" dirty="0"/>
              <a:t>That said, utilities:</a:t>
            </a:r>
          </a:p>
          <a:p>
            <a:pPr lvl="1"/>
            <a:r>
              <a:rPr lang="en-US" dirty="0"/>
              <a:t>Do have some ability to target DG adoption</a:t>
            </a:r>
          </a:p>
          <a:p>
            <a:pPr lvl="1"/>
            <a:r>
              <a:rPr lang="en-US" dirty="0"/>
              <a:t>Can plan for DG </a:t>
            </a:r>
            <a:r>
              <a:rPr lang="en-US" dirty="0" smtClean="0"/>
              <a:t>uncertainty</a:t>
            </a:r>
          </a:p>
          <a:p>
            <a:r>
              <a:rPr lang="en-US" dirty="0"/>
              <a:t>Key areas:</a:t>
            </a:r>
          </a:p>
          <a:p>
            <a:pPr lvl="1"/>
            <a:r>
              <a:rPr lang="en-US" dirty="0"/>
              <a:t>How utilities are modeling DG adoption and its impact on bulk power system planning variables</a:t>
            </a:r>
          </a:p>
          <a:p>
            <a:pPr lvl="1"/>
            <a:r>
              <a:rPr lang="en-US" dirty="0"/>
              <a:t>How utilities are valuing DG in resource plans</a:t>
            </a:r>
          </a:p>
          <a:p>
            <a:pPr lvl="1"/>
            <a:r>
              <a:rPr lang="en-US" dirty="0"/>
              <a:t>How utilities and regulators are comprehensively assessing DG impacts, beyond traditional resource planning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Emerging Issues in IRP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762" y="6126165"/>
            <a:ext cx="76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/>
            <a:r>
              <a:rPr lang="en-US" sz="1200" dirty="0" smtClean="0">
                <a:ea typeface="Arial" charset="0"/>
                <a:cs typeface="Arial" charset="0"/>
              </a:rPr>
              <a:t>From</a:t>
            </a:r>
            <a:r>
              <a:rPr lang="en-US" sz="1200" i="1" dirty="0" smtClean="0">
                <a:ea typeface="Arial" charset="0"/>
                <a:cs typeface="Arial" charset="0"/>
              </a:rPr>
              <a:t> </a:t>
            </a:r>
            <a:r>
              <a:rPr lang="en-US" sz="1200" i="1" dirty="0">
                <a:ea typeface="Arial" charset="0"/>
                <a:cs typeface="Arial" charset="0"/>
              </a:rPr>
              <a:t>The</a:t>
            </a:r>
            <a:r>
              <a:rPr lang="en-US" sz="1200" dirty="0">
                <a:ea typeface="Arial" charset="0"/>
                <a:cs typeface="Arial" charset="0"/>
              </a:rPr>
              <a:t> </a:t>
            </a:r>
            <a:r>
              <a:rPr lang="en-US" sz="1200" i="1" dirty="0">
                <a:ea typeface="Arial" charset="0"/>
                <a:cs typeface="Arial" charset="0"/>
              </a:rPr>
              <a:t>Future of Electricity Resource Planning by </a:t>
            </a:r>
            <a:r>
              <a:rPr lang="en-US" sz="1200" dirty="0" err="1">
                <a:ea typeface="Arial" charset="0"/>
                <a:cs typeface="Arial" charset="0"/>
              </a:rPr>
              <a:t>Fredrich</a:t>
            </a:r>
            <a:r>
              <a:rPr lang="en-US" sz="1200" dirty="0">
                <a:ea typeface="Arial" charset="0"/>
                <a:cs typeface="Arial" charset="0"/>
              </a:rPr>
              <a:t> </a:t>
            </a:r>
            <a:r>
              <a:rPr lang="en-US" sz="1200" dirty="0" err="1">
                <a:ea typeface="Arial" charset="0"/>
                <a:cs typeface="Arial" charset="0"/>
              </a:rPr>
              <a:t>Kahrl</a:t>
            </a:r>
            <a:r>
              <a:rPr lang="en-US" sz="1200" dirty="0">
                <a:ea typeface="Arial" charset="0"/>
                <a:cs typeface="Arial" charset="0"/>
              </a:rPr>
              <a:t> (E3), Andrew Mills (LBNL), Luke Lavin, Nancy Ryan and Arne Olsen (E3), Berkeley Lab, September 2016: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  <a:hlinkClick r:id="rId3"/>
              </a:rPr>
              <a:t>feur.lbl.gov</a:t>
            </a:r>
            <a:endParaRPr lang="en-US" sz="12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Emerging best practices</a:t>
            </a:r>
          </a:p>
          <a:p>
            <a:pPr lvl="1"/>
            <a:r>
              <a:rPr lang="en-US" dirty="0"/>
              <a:t>Generating DG forecasts using models of customer adoption behavior </a:t>
            </a:r>
          </a:p>
          <a:p>
            <a:pPr lvl="1"/>
            <a:r>
              <a:rPr lang="en-US" dirty="0"/>
              <a:t>Assessing locational value of DG, incorporating distribution deferral values in DG evaluation</a:t>
            </a:r>
          </a:p>
          <a:p>
            <a:pPr lvl="1"/>
            <a:r>
              <a:rPr lang="en-US" dirty="0"/>
              <a:t>Making use of “triggers” and “signposts” to revisit plans if adoption is significantly different than anticipated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Emerging Issues in IRP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762" y="6126165"/>
            <a:ext cx="76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/>
            <a:r>
              <a:rPr lang="en-US" sz="1200" dirty="0" smtClean="0">
                <a:ea typeface="Arial" charset="0"/>
                <a:cs typeface="Arial" charset="0"/>
              </a:rPr>
              <a:t>From</a:t>
            </a:r>
            <a:r>
              <a:rPr lang="en-US" sz="1200" i="1" dirty="0" smtClean="0">
                <a:ea typeface="Arial" charset="0"/>
                <a:cs typeface="Arial" charset="0"/>
              </a:rPr>
              <a:t> </a:t>
            </a:r>
            <a:r>
              <a:rPr lang="en-US" sz="1200" i="1" dirty="0">
                <a:ea typeface="Arial" charset="0"/>
                <a:cs typeface="Arial" charset="0"/>
              </a:rPr>
              <a:t>The</a:t>
            </a:r>
            <a:r>
              <a:rPr lang="en-US" sz="1200" dirty="0">
                <a:ea typeface="Arial" charset="0"/>
                <a:cs typeface="Arial" charset="0"/>
              </a:rPr>
              <a:t> </a:t>
            </a:r>
            <a:r>
              <a:rPr lang="en-US" sz="1200" i="1" dirty="0">
                <a:ea typeface="Arial" charset="0"/>
                <a:cs typeface="Arial" charset="0"/>
              </a:rPr>
              <a:t>Future of Electricity Resource Planning by </a:t>
            </a:r>
            <a:r>
              <a:rPr lang="en-US" sz="1200" dirty="0" err="1">
                <a:ea typeface="Arial" charset="0"/>
                <a:cs typeface="Arial" charset="0"/>
              </a:rPr>
              <a:t>Fredrich</a:t>
            </a:r>
            <a:r>
              <a:rPr lang="en-US" sz="1200" dirty="0">
                <a:ea typeface="Arial" charset="0"/>
                <a:cs typeface="Arial" charset="0"/>
              </a:rPr>
              <a:t> </a:t>
            </a:r>
            <a:r>
              <a:rPr lang="en-US" sz="1200" dirty="0" err="1">
                <a:ea typeface="Arial" charset="0"/>
                <a:cs typeface="Arial" charset="0"/>
              </a:rPr>
              <a:t>Kahrl</a:t>
            </a:r>
            <a:r>
              <a:rPr lang="en-US" sz="1200" dirty="0">
                <a:ea typeface="Arial" charset="0"/>
                <a:cs typeface="Arial" charset="0"/>
              </a:rPr>
              <a:t> (E3), Andrew Mills (LBNL), Luke Lavin, Nancy Ryan and Arne Olsen (E3), Berkeley Lab, September 2016: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  <a:hlinkClick r:id="rId3"/>
              </a:rPr>
              <a:t>feur.lbl.gov</a:t>
            </a:r>
            <a:endParaRPr lang="en-US" sz="12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Take early integration steps </a:t>
            </a:r>
            <a:r>
              <a:rPr lang="en-US" dirty="0"/>
              <a:t>- Consistency in inputs (assumptions, forecasts), scenarios and modeling methods — updated in time — across distribution planning, integrated resource planning and transmission planning</a:t>
            </a:r>
          </a:p>
          <a:p>
            <a:r>
              <a:rPr lang="en-US" u="sng" dirty="0"/>
              <a:t>Account for all resources </a:t>
            </a:r>
            <a:r>
              <a:rPr lang="en-US" dirty="0"/>
              <a:t>– Consider energy efficiency, demand response (including direct load control, smart </a:t>
            </a:r>
            <a:r>
              <a:rPr lang="en-US" dirty="0" err="1"/>
              <a:t>Tstats</a:t>
            </a:r>
            <a:r>
              <a:rPr lang="en-US" dirty="0"/>
              <a:t> and time-varying pricing), distributed generation and energy storage, alongside traditional distribution solutions</a:t>
            </a:r>
          </a:p>
          <a:p>
            <a:r>
              <a:rPr lang="en-US" u="sng" dirty="0"/>
              <a:t>Specify DER attributes</a:t>
            </a:r>
            <a:r>
              <a:rPr lang="en-US" dirty="0"/>
              <a:t> – In order to meet identified needs</a:t>
            </a:r>
          </a:p>
          <a:p>
            <a:r>
              <a:rPr lang="en-US" u="sng" dirty="0"/>
              <a:t>Analyze multiple possible futures </a:t>
            </a:r>
            <a:r>
              <a:rPr lang="en-US" dirty="0"/>
              <a:t>– DERs plus other scenario drivers</a:t>
            </a:r>
          </a:p>
          <a:p>
            <a:r>
              <a:rPr lang="en-US" u="sng" dirty="0"/>
              <a:t>Consider CVR/VVO </a:t>
            </a:r>
            <a:r>
              <a:rPr lang="en-US" dirty="0"/>
              <a:t>in distribution plans (and in IRPs)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Possible places to start: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419" y="6447046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Lisa Schwartz’s presentation to MN PUC on Oct. 24, 2016</a:t>
            </a:r>
          </a:p>
        </p:txBody>
      </p:sp>
    </p:spTree>
    <p:extLst>
      <p:ext uri="{BB962C8B-B14F-4D97-AF65-F5344CB8AC3E}">
        <p14:creationId xmlns:p14="http://schemas.microsoft.com/office/powerpoint/2010/main" val="33349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Phase in hosting capacity </a:t>
            </a:r>
            <a:br>
              <a:rPr lang="en-US" u="sng" dirty="0"/>
            </a:br>
            <a:r>
              <a:rPr lang="en-US" u="sng" dirty="0"/>
              <a:t>analysis </a:t>
            </a:r>
            <a:r>
              <a:rPr lang="en-US" dirty="0"/>
              <a:t>– To facilitate DG </a:t>
            </a:r>
            <a:br>
              <a:rPr lang="en-US" dirty="0"/>
            </a:br>
            <a:r>
              <a:rPr lang="en-US" dirty="0"/>
              <a:t>integration and indicate better </a:t>
            </a:r>
            <a:br>
              <a:rPr lang="en-US" dirty="0"/>
            </a:br>
            <a:r>
              <a:rPr lang="en-US" dirty="0"/>
              <a:t>or more difficult locations</a:t>
            </a:r>
          </a:p>
          <a:p>
            <a:r>
              <a:rPr lang="en-US" u="sng" dirty="0"/>
              <a:t>Pilot evaluation of locational </a:t>
            </a:r>
            <a:br>
              <a:rPr lang="en-US" u="sng" dirty="0"/>
            </a:br>
            <a:r>
              <a:rPr lang="en-US" u="sng" dirty="0"/>
              <a:t>impacts </a:t>
            </a:r>
            <a:r>
              <a:rPr lang="en-US" dirty="0"/>
              <a:t>– Identify where DERs</a:t>
            </a:r>
            <a:br>
              <a:rPr lang="en-US" dirty="0"/>
            </a:br>
            <a:r>
              <a:rPr lang="en-US" dirty="0"/>
              <a:t>might offer greatest benefits</a:t>
            </a:r>
          </a:p>
          <a:p>
            <a:r>
              <a:rPr lang="en-US" u="sng" dirty="0"/>
              <a:t>Integration of new utility </a:t>
            </a:r>
            <a:br>
              <a:rPr lang="en-US" u="sng" dirty="0"/>
            </a:br>
            <a:r>
              <a:rPr lang="en-US" u="sng" dirty="0"/>
              <a:t>systems </a:t>
            </a:r>
            <a:r>
              <a:rPr lang="en-US" dirty="0"/>
              <a:t>– If/when ADMS, AMI and other new systems are implemented, specify in advance how they will be used in distribution planning and lock in early consumer benefits</a:t>
            </a:r>
          </a:p>
          <a:p>
            <a:r>
              <a:rPr lang="en-US" u="sng" dirty="0"/>
              <a:t>Test new sourcing and pricing methods </a:t>
            </a:r>
            <a:r>
              <a:rPr lang="en-US" dirty="0"/>
              <a:t>– e.g., competitive solicitations, tariffs, programs</a:t>
            </a:r>
          </a:p>
          <a:p>
            <a:r>
              <a:rPr lang="en-US" u="sng" dirty="0"/>
              <a:t>Training for staff </a:t>
            </a:r>
            <a:r>
              <a:rPr lang="en-US" dirty="0"/>
              <a:t>– e.g., DOE-funded courses starting next summer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Possible places to </a:t>
            </a:r>
            <a:r>
              <a:rPr lang="en-US" sz="2800" dirty="0" smtClean="0">
                <a:solidFill>
                  <a:srgbClr val="CC7022"/>
                </a:solidFill>
              </a:rPr>
              <a:t>start - 2:</a:t>
            </a:r>
            <a:endParaRPr lang="en-US" sz="2800" dirty="0">
              <a:solidFill>
                <a:srgbClr val="CC702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419" y="6447046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Lisa Schwartz’s presentation to MN PUC on Oct. 24,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12" y="1034126"/>
            <a:ext cx="4432300" cy="31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DOE Distribution Support Tools Project:</a:t>
            </a:r>
          </a:p>
          <a:p>
            <a:pPr lvl="1"/>
            <a:r>
              <a:rPr lang="en-US" dirty="0"/>
              <a:t>Distribution planning training for commissioners and staff (labs and </a:t>
            </a:r>
            <a:r>
              <a:rPr lang="en-US" dirty="0" smtClean="0"/>
              <a:t>NARUC</a:t>
            </a:r>
            <a:r>
              <a:rPr lang="en-US" dirty="0"/>
              <a:t>)</a:t>
            </a:r>
            <a:endParaRPr lang="en-US" dirty="0"/>
          </a:p>
          <a:p>
            <a:pPr lvl="1"/>
            <a:r>
              <a:rPr lang="en-US" dirty="0" smtClean="0"/>
              <a:t>Phase II Analytical </a:t>
            </a:r>
            <a:r>
              <a:rPr lang="en-US" dirty="0"/>
              <a:t>tools and gap assessment</a:t>
            </a:r>
          </a:p>
          <a:p>
            <a:r>
              <a:rPr lang="en-US" dirty="0" err="1"/>
              <a:t>DSPx</a:t>
            </a:r>
            <a:r>
              <a:rPr lang="en-US" dirty="0"/>
              <a:t>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Decision Maker Guide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Future efforts: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Juliet Homer, PNNL</a:t>
            </a:r>
          </a:p>
          <a:p>
            <a:pPr lvl="1"/>
            <a:r>
              <a:rPr lang="en-US" dirty="0" smtClean="0"/>
              <a:t>Juliet.Homer@pnnl.gov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Thank you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6" y="1465030"/>
            <a:ext cx="8655837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/>
              <a:t>ggressive </a:t>
            </a:r>
            <a:r>
              <a:rPr lang="en-US" sz="2400" dirty="0"/>
              <a:t>five-year grid modernization strategy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Alignment of the existing base activities among DOE Offices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An integrated Multi-Year Program Plan (MYPP)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Laboratory </a:t>
            </a:r>
            <a:r>
              <a:rPr lang="en-US" sz="2000" dirty="0"/>
              <a:t>consortium with core scientific abilities and regional outreach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Scope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Developing </a:t>
            </a:r>
            <a:r>
              <a:rPr lang="en-US" sz="2000" b="1" dirty="0"/>
              <a:t>new architectural concepts, tools and technologies </a:t>
            </a:r>
            <a:r>
              <a:rPr lang="en-US" sz="2000" dirty="0"/>
              <a:t>that measure, analyze, predict, protect and control the grid of the future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Enabling the institutional conditions that allow for more rapid development and widespread adoption of these tools and technologies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Grid Modernization Lab Consortium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Collaboration among 14 DOE national labs and regional networks that will help develop and implement the MYPP</a:t>
            </a:r>
          </a:p>
          <a:p>
            <a:pPr lvl="1"/>
            <a:r>
              <a:rPr lang="en-US" dirty="0"/>
              <a:t>Includes support for PUCs and utilities on distribution planning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DOE’s grid modernization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2577" y="6574915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Slide taken from </a:t>
            </a:r>
            <a:r>
              <a:rPr lang="en-US" sz="1200" dirty="0" smtClean="0"/>
              <a:t>LBNL / Lisa Schwartz presentation </a:t>
            </a:r>
            <a:r>
              <a:rPr lang="en-US" sz="1200" dirty="0"/>
              <a:t>to MN PUC on Oct. 24, 2016</a:t>
            </a:r>
          </a:p>
        </p:txBody>
      </p:sp>
    </p:spTree>
    <p:extLst>
      <p:ext uri="{BB962C8B-B14F-4D97-AF65-F5344CB8AC3E}">
        <p14:creationId xmlns:p14="http://schemas.microsoft.com/office/powerpoint/2010/main" val="3600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6" y="1611010"/>
            <a:ext cx="8655837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</a:rPr>
              <a:t>Four main institutional support activities under DOE’s Multi-year </a:t>
            </a:r>
            <a:r>
              <a:rPr lang="en-US" sz="2400" dirty="0" smtClean="0">
                <a:solidFill>
                  <a:srgbClr val="000000"/>
                </a:solidFill>
              </a:rPr>
              <a:t>Program </a:t>
            </a:r>
            <a:r>
              <a:rPr lang="en-US" sz="2400" dirty="0">
                <a:solidFill>
                  <a:srgbClr val="000000"/>
                </a:solidFill>
              </a:rPr>
              <a:t>Plan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Provide technical assistance to states and tribal governments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Support regional planning and reliability organizations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Develop methods and resources for assessing grid modernization: Emerging technologies, valuation and markets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Conduct research on future electric utility </a:t>
            </a:r>
            <a:r>
              <a:rPr lang="en-US" sz="2200" dirty="0" smtClean="0"/>
              <a:t>regulations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2200" dirty="0" smtClean="0"/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Each activity has specific goals and target achievements to be completed by </a:t>
            </a:r>
            <a:r>
              <a:rPr lang="en-US" sz="2400" dirty="0" smtClean="0"/>
              <a:t>2020</a:t>
            </a:r>
            <a:endParaRPr lang="en-US" sz="2400" dirty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2443" y="304389"/>
            <a:ext cx="7755007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U.S. Department of Energy (DOE) – </a:t>
            </a:r>
            <a:br>
              <a:rPr lang="en-US" sz="2800" dirty="0">
                <a:solidFill>
                  <a:srgbClr val="CC7022"/>
                </a:solidFill>
              </a:rPr>
            </a:br>
            <a:r>
              <a:rPr lang="en-US" sz="2800" dirty="0">
                <a:solidFill>
                  <a:srgbClr val="CC7022"/>
                </a:solidFill>
              </a:rPr>
              <a:t>Grid Modernization Lab Consortium (GLMC)</a:t>
            </a:r>
          </a:p>
        </p:txBody>
      </p:sp>
    </p:spTree>
    <p:extLst>
      <p:ext uri="{BB962C8B-B14F-4D97-AF65-F5344CB8AC3E}">
        <p14:creationId xmlns:p14="http://schemas.microsoft.com/office/powerpoint/2010/main" val="37286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89" y="268471"/>
            <a:ext cx="7245644" cy="994172"/>
          </a:xfrm>
        </p:spPr>
        <p:txBody>
          <a:bodyPr>
            <a:normAutofit fontScale="90000"/>
          </a:bodyPr>
          <a:lstStyle/>
          <a:p>
            <a:r>
              <a:rPr lang="en-US" sz="2700" u="sng" dirty="0" smtClean="0"/>
              <a:t>GMLC 1.4.25</a:t>
            </a:r>
            <a:r>
              <a:rPr lang="en-US" sz="2700" dirty="0" smtClean="0"/>
              <a:t> - Distribution System Decision Support Tool Development and Application</a:t>
            </a:r>
            <a:r>
              <a:rPr lang="en-US" sz="2025" i="1" dirty="0" smtClean="0"/>
              <a:t/>
            </a:r>
            <a:br>
              <a:rPr lang="en-US" sz="2025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D8A6-4994-491A-94B6-9B5B84434C6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22803" y="1156059"/>
            <a:ext cx="3891503" cy="416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i="1" dirty="0"/>
              <a:t>Expected Outcomes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Provide Technical Assistance to State Regulators in partnership with NARUC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Identify Gaps in Existing and Emerging Planning Practices &amp; Approaches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Compile information on existing planning tools, identify gaps and make recommendations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Provide Technical Assistance (guides) to Electric Utility </a:t>
            </a:r>
            <a:r>
              <a:rPr lang="en-US" dirty="0" smtClean="0"/>
              <a:t>industry through organizations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044" y="4735153"/>
            <a:ext cx="4949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Project Participants and Roles</a:t>
            </a:r>
          </a:p>
          <a:p>
            <a:r>
              <a:rPr lang="en-US" dirty="0"/>
              <a:t>Michael Coddington – PI – NREL (Utility Practices)</a:t>
            </a:r>
          </a:p>
          <a:p>
            <a:r>
              <a:rPr lang="en-US" dirty="0"/>
              <a:t>Lisa Schwartz – Lead for LBNL (Regulatory)</a:t>
            </a:r>
          </a:p>
          <a:p>
            <a:r>
              <a:rPr lang="en-US" dirty="0"/>
              <a:t>Juliet Homer – Lead for PNNL (Tools &amp; Regulatory)</a:t>
            </a: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23085" y="1539734"/>
            <a:ext cx="3849656" cy="2585323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/>
              <a:t>Project Description</a:t>
            </a:r>
          </a:p>
          <a:p>
            <a:r>
              <a:rPr lang="en-US" dirty="0"/>
              <a:t>Identify strategies and provide technical assistance to </a:t>
            </a:r>
            <a:r>
              <a:rPr lang="en-US" u="sng" dirty="0"/>
              <a:t>state regulators </a:t>
            </a:r>
            <a:r>
              <a:rPr lang="en-US" dirty="0"/>
              <a:t>and </a:t>
            </a:r>
            <a:r>
              <a:rPr lang="en-US" u="sng" dirty="0" smtClean="0"/>
              <a:t>utility organizations </a:t>
            </a:r>
            <a:r>
              <a:rPr lang="en-US" dirty="0"/>
              <a:t>that focus on advanced electric distribution planning methods and tools, with a focus on incorporating emerging grid modernization technologies and significant deployment of DER</a:t>
            </a:r>
          </a:p>
        </p:txBody>
      </p:sp>
      <p:pic>
        <p:nvPicPr>
          <p:cNvPr id="8" name="Picture 7" descr="Screen Shot 2016-11-20 at 1.16.4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7786" y="5104955"/>
            <a:ext cx="1624509" cy="16085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61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465030"/>
            <a:ext cx="8655837" cy="4525963"/>
          </a:xfrm>
        </p:spPr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of D</a:t>
            </a:r>
            <a:r>
              <a:rPr lang="en-US" dirty="0" smtClean="0"/>
              <a:t>istribution </a:t>
            </a:r>
            <a:r>
              <a:rPr lang="en-US" dirty="0"/>
              <a:t>P</a:t>
            </a:r>
            <a:r>
              <a:rPr lang="en-US" dirty="0" smtClean="0"/>
              <a:t>lanning </a:t>
            </a:r>
            <a:r>
              <a:rPr lang="en-US" dirty="0"/>
              <a:t>A</a:t>
            </a:r>
            <a:r>
              <a:rPr lang="en-US" dirty="0" smtClean="0"/>
              <a:t>ctivities </a:t>
            </a:r>
            <a:r>
              <a:rPr lang="en-US" dirty="0"/>
              <a:t>in </a:t>
            </a:r>
            <a:r>
              <a:rPr lang="en-US" dirty="0" smtClean="0"/>
              <a:t>Leading </a:t>
            </a:r>
            <a:r>
              <a:rPr lang="en-US" dirty="0"/>
              <a:t>S</a:t>
            </a:r>
            <a:r>
              <a:rPr lang="en-US" dirty="0" smtClean="0"/>
              <a:t>tates</a:t>
            </a:r>
            <a:endParaRPr lang="en-US" dirty="0"/>
          </a:p>
          <a:p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Distribution Analyses with a Focus on DERs </a:t>
            </a:r>
          </a:p>
          <a:p>
            <a:pPr lvl="1"/>
            <a:r>
              <a:rPr lang="en-US" dirty="0" smtClean="0"/>
              <a:t>Summarizes analysis capabilities </a:t>
            </a:r>
            <a:r>
              <a:rPr lang="en-US" dirty="0"/>
              <a:t>and </a:t>
            </a:r>
            <a:r>
              <a:rPr lang="en-US" dirty="0" smtClean="0"/>
              <a:t>relative maturity levels</a:t>
            </a:r>
            <a:endParaRPr lang="en-US" dirty="0"/>
          </a:p>
          <a:p>
            <a:r>
              <a:rPr lang="en-US" dirty="0"/>
              <a:t>Upcoming:  Distribution planning training for commissioners and staff (labs and NARUC)</a:t>
            </a:r>
          </a:p>
          <a:p>
            <a:r>
              <a:rPr lang="en-US" dirty="0"/>
              <a:t>Email me for copies of these:  </a:t>
            </a:r>
            <a:r>
              <a:rPr lang="en-US" dirty="0" smtClean="0"/>
              <a:t>Juliet.Homer@pnnl.gov</a:t>
            </a:r>
            <a:endParaRPr lang="en-US" dirty="0" smtClean="0"/>
          </a:p>
          <a:p>
            <a:r>
              <a:rPr lang="en-US" dirty="0" err="1" smtClean="0"/>
              <a:t>DSPx</a:t>
            </a:r>
            <a:r>
              <a:rPr lang="en-US" dirty="0" smtClean="0"/>
              <a:t> </a:t>
            </a:r>
            <a:r>
              <a:rPr lang="en-US" dirty="0" smtClean="0"/>
              <a:t>project </a:t>
            </a:r>
          </a:p>
          <a:p>
            <a:pPr lvl="1"/>
            <a:r>
              <a:rPr lang="en-US" dirty="0" smtClean="0"/>
              <a:t>A separate but connected effort </a:t>
            </a:r>
            <a:r>
              <a:rPr lang="en-US" dirty="0"/>
              <a:t>also led by DOE</a:t>
            </a:r>
          </a:p>
          <a:p>
            <a:pPr lvl="1"/>
            <a:r>
              <a:rPr lang="en-US" dirty="0"/>
              <a:t>Instigated by </a:t>
            </a:r>
            <a:r>
              <a:rPr lang="en-US" dirty="0" smtClean="0"/>
              <a:t>CPUC </a:t>
            </a:r>
            <a:r>
              <a:rPr lang="en-US" dirty="0"/>
              <a:t>and </a:t>
            </a:r>
            <a:r>
              <a:rPr lang="en-US" dirty="0" smtClean="0"/>
              <a:t>NYPSC and regulators from DC, HI and MN</a:t>
            </a:r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“DOE-OE</a:t>
            </a:r>
            <a:r>
              <a:rPr lang="en-US" i="1" dirty="0"/>
              <a:t>, with the sponsoring commissions, has brought together a team with industry expertise in the areas of grid planning, operations, market design, related technologies, and policy to support this effort</a:t>
            </a:r>
            <a:r>
              <a:rPr lang="en-US" i="1" dirty="0" smtClean="0"/>
              <a:t>.”</a:t>
            </a:r>
          </a:p>
          <a:p>
            <a:pPr lvl="1"/>
            <a:r>
              <a:rPr lang="en-US" dirty="0" smtClean="0"/>
              <a:t>Volume I: Customer and State Policy Driven Functionality</a:t>
            </a:r>
          </a:p>
          <a:p>
            <a:pPr lvl="1"/>
            <a:r>
              <a:rPr lang="en-US" dirty="0" smtClean="0"/>
              <a:t>Volume II:  Advanced Technology Market Assessment</a:t>
            </a:r>
          </a:p>
          <a:p>
            <a:pPr lvl="1"/>
            <a:r>
              <a:rPr lang="en-US" dirty="0" smtClean="0"/>
              <a:t>Volume III:  Decision Maker Guide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www.doe-dspx.org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Resources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465030"/>
            <a:ext cx="8655837" cy="4525963"/>
          </a:xfrm>
        </p:spPr>
        <p:txBody>
          <a:bodyPr/>
          <a:lstStyle/>
          <a:p>
            <a:r>
              <a:rPr lang="en-US" dirty="0" smtClean="0"/>
              <a:t>Taken from Notice of Workshop and WUTC Concept Paper</a:t>
            </a:r>
          </a:p>
          <a:p>
            <a:r>
              <a:rPr lang="en-US" u="sng" dirty="0" smtClean="0"/>
              <a:t>Goal</a:t>
            </a:r>
            <a:r>
              <a:rPr lang="en-US" dirty="0" smtClean="0"/>
              <a:t>:  Ensure utilities </a:t>
            </a:r>
            <a:r>
              <a:rPr lang="en-US" dirty="0" smtClean="0"/>
              <a:t>are applying </a:t>
            </a:r>
            <a:r>
              <a:rPr lang="en-US" dirty="0" smtClean="0"/>
              <a:t>IRP principles as they consider T&amp;D resource options – electric and natural gas</a:t>
            </a:r>
          </a:p>
          <a:p>
            <a:pPr lvl="1"/>
            <a:r>
              <a:rPr lang="en-US" dirty="0" smtClean="0"/>
              <a:t>Improve </a:t>
            </a:r>
            <a:r>
              <a:rPr lang="en-US" dirty="0" smtClean="0"/>
              <a:t>transparency of T&amp;D planning in IRP process</a:t>
            </a:r>
          </a:p>
          <a:p>
            <a:r>
              <a:rPr lang="en-US" u="sng" dirty="0" smtClean="0"/>
              <a:t>Proposal</a:t>
            </a:r>
            <a:r>
              <a:rPr lang="en-US" dirty="0" smtClean="0"/>
              <a:t>:  Electric and gas utilities analyze some subset of their distribution system in each IRP </a:t>
            </a:r>
            <a:r>
              <a:rPr lang="en-US" dirty="0" smtClean="0"/>
              <a:t>cycle</a:t>
            </a:r>
            <a:endParaRPr lang="en-US" dirty="0" smtClean="0"/>
          </a:p>
          <a:p>
            <a:r>
              <a:rPr lang="en-US" u="sng" dirty="0" smtClean="0"/>
              <a:t>Question topics</a:t>
            </a:r>
            <a:r>
              <a:rPr lang="en-US" dirty="0" smtClean="0"/>
              <a:t>: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Baseline Information – granular understanding of current conditions, visibility, tools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Scope of distribution plan – how prioritize lines, standard approaches to valuing and calculating levelized costs and benefits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/>
              <a:t>to link </a:t>
            </a:r>
            <a:r>
              <a:rPr lang="en-US" dirty="0" smtClean="0"/>
              <a:t>T&amp;D planning to resource acquisition – 5-year competitive bidding process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Pros and cons of utilities versus others analyzing solutions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Role of stakeholders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Washington </a:t>
            </a:r>
            <a:r>
              <a:rPr lang="en-US" sz="2800" dirty="0" smtClean="0">
                <a:solidFill>
                  <a:srgbClr val="CC7022"/>
                </a:solidFill>
              </a:rPr>
              <a:t>Context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Studied 10 Distribution System Analysis (DSA) tools </a:t>
            </a:r>
          </a:p>
          <a:p>
            <a:pPr lvl="1"/>
            <a:r>
              <a:rPr lang="en-US" dirty="0"/>
              <a:t>8 commercial tools and 2 open source research tools</a:t>
            </a:r>
          </a:p>
          <a:p>
            <a:r>
              <a:rPr lang="en-US" dirty="0"/>
              <a:t>Evaluated maturity levels of analysis types</a:t>
            </a:r>
          </a:p>
          <a:p>
            <a:r>
              <a:rPr lang="en-US" dirty="0" smtClean="0"/>
              <a:t>General categories </a:t>
            </a:r>
            <a:r>
              <a:rPr lang="en-US" dirty="0"/>
              <a:t>considered:</a:t>
            </a:r>
          </a:p>
          <a:p>
            <a:pPr lvl="1"/>
            <a:r>
              <a:rPr lang="en-US" dirty="0"/>
              <a:t>Power flow analysis</a:t>
            </a:r>
          </a:p>
          <a:p>
            <a:pPr lvl="1"/>
            <a:r>
              <a:rPr lang="en-US" dirty="0"/>
              <a:t>Power quality analysis</a:t>
            </a:r>
          </a:p>
          <a:p>
            <a:pPr lvl="1"/>
            <a:r>
              <a:rPr lang="en-US" dirty="0"/>
              <a:t>Fault analysis</a:t>
            </a:r>
          </a:p>
          <a:p>
            <a:pPr lvl="1"/>
            <a:r>
              <a:rPr lang="en-US" dirty="0"/>
              <a:t>Dynamic analysis</a:t>
            </a:r>
          </a:p>
          <a:p>
            <a:pPr lvl="1"/>
            <a:r>
              <a:rPr lang="en-US" dirty="0"/>
              <a:t>Market analysis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Distributed Energy Resources (DER) </a:t>
            </a:r>
            <a:r>
              <a:rPr lang="en-US" dirty="0"/>
              <a:t>analyses considered:</a:t>
            </a:r>
          </a:p>
          <a:p>
            <a:pPr lvl="1"/>
            <a:r>
              <a:rPr lang="en-US" dirty="0"/>
              <a:t>DERs and net load projections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distribution engineering with DERs</a:t>
            </a:r>
          </a:p>
          <a:p>
            <a:pPr lvl="1"/>
            <a:r>
              <a:rPr lang="en-US" dirty="0" smtClean="0"/>
              <a:t>Time-series </a:t>
            </a:r>
            <a:r>
              <a:rPr lang="en-US" dirty="0"/>
              <a:t>power flow analysis with DERs</a:t>
            </a:r>
          </a:p>
          <a:p>
            <a:pPr lvl="1"/>
            <a:r>
              <a:rPr lang="en-US" dirty="0" smtClean="0"/>
              <a:t>Advanced </a:t>
            </a:r>
            <a:r>
              <a:rPr lang="en-US" dirty="0"/>
              <a:t>optimization with DERs</a:t>
            </a:r>
          </a:p>
          <a:p>
            <a:pPr lvl="1"/>
            <a:r>
              <a:rPr lang="en-US" dirty="0" smtClean="0"/>
              <a:t>Hosting </a:t>
            </a:r>
            <a:r>
              <a:rPr lang="en-US" dirty="0"/>
              <a:t>capacity and interconnection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studies with DERs</a:t>
            </a:r>
          </a:p>
          <a:p>
            <a:pPr lvl="1"/>
            <a:r>
              <a:rPr lang="en-US" dirty="0" smtClean="0"/>
              <a:t>Co-simulation </a:t>
            </a:r>
            <a:r>
              <a:rPr lang="en-US" dirty="0"/>
              <a:t>with transmission systems.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Tools</a:t>
            </a:r>
            <a:r>
              <a:rPr lang="en-US" dirty="0" smtClean="0"/>
              <a:t> </a:t>
            </a:r>
            <a:r>
              <a:rPr lang="en-US" sz="2800" dirty="0">
                <a:solidFill>
                  <a:srgbClr val="CC7022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123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CC7022"/>
                </a:solidFill>
              </a:rPr>
              <a:t>DSPx</a:t>
            </a:r>
            <a:r>
              <a:rPr lang="en-US" sz="2800" dirty="0" smtClean="0">
                <a:solidFill>
                  <a:srgbClr val="CC7022"/>
                </a:solidFill>
              </a:rPr>
              <a:t> Planning </a:t>
            </a:r>
            <a:r>
              <a:rPr lang="en-US" sz="2800" dirty="0">
                <a:solidFill>
                  <a:srgbClr val="CC7022"/>
                </a:solidFill>
              </a:rPr>
              <a:t>Analysis Categories</a:t>
            </a:r>
          </a:p>
        </p:txBody>
      </p:sp>
      <p:pic>
        <p:nvPicPr>
          <p:cNvPr id="3" name="Picture 2" descr="Mind%20Maps/DSPx%20Technology%20Taxonomy%20planning%20and%20market%20diagram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8" y="1234840"/>
            <a:ext cx="5943600" cy="5215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78210" y="6581001"/>
            <a:ext cx="4075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Figures from </a:t>
            </a:r>
            <a:r>
              <a:rPr lang="en-US" sz="1200" dirty="0" err="1" smtClean="0"/>
              <a:t>DSPx</a:t>
            </a:r>
            <a:r>
              <a:rPr lang="en-US" sz="1200" dirty="0" smtClean="0"/>
              <a:t> Draft Volume 2 Report – www.doe-dspx.org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32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385494873D7724999268C978D4EEA56" ma:contentTypeVersion="96" ma:contentTypeDescription="" ma:contentTypeScope="" ma:versionID="859932ca5db3606b7b7f561acaa4d8e2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501</IndustryCode>
    <CaseStatus xmlns="dc463f71-b30c-4ab2-9473-d307f9d35888">Closed</CaseStatus>
    <OpenedDate xmlns="dc463f71-b30c-4ab2-9473-d307f9d35888">2016-08-23T07:00:00+00:00</OpenedDate>
    <Date1 xmlns="dc463f71-b30c-4ab2-9473-d307f9d35888">2017-03-08T08:00:00+00:00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161024</DocketNumber>
    <DelegatedOrder xmlns="dc463f71-b30c-4ab2-9473-d307f9d35888">false</DelegatedOrder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FF8A3253-EC7F-4535-BD14-CF04732D1A45}"/>
</file>

<file path=customXml/itemProps2.xml><?xml version="1.0" encoding="utf-8"?>
<ds:datastoreItem xmlns:ds="http://schemas.openxmlformats.org/officeDocument/2006/customXml" ds:itemID="{E55408E1-5B61-48C9-B578-D44403412F2B}"/>
</file>

<file path=customXml/itemProps3.xml><?xml version="1.0" encoding="utf-8"?>
<ds:datastoreItem xmlns:ds="http://schemas.openxmlformats.org/officeDocument/2006/customXml" ds:itemID="{9B795637-C822-403E-8CB7-EAEB424FF5B0}"/>
</file>

<file path=customXml/itemProps4.xml><?xml version="1.0" encoding="utf-8"?>
<ds:datastoreItem xmlns:ds="http://schemas.openxmlformats.org/officeDocument/2006/customXml" ds:itemID="{73DA52C4-DA63-433E-BDAD-4AF1DEE76977}"/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2690</Words>
  <Application>Microsoft Office PowerPoint</Application>
  <PresentationFormat>On-screen Show (4:3)</PresentationFormat>
  <Paragraphs>361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Lucida Grande</vt:lpstr>
      <vt:lpstr>Wingdings</vt:lpstr>
      <vt:lpstr>Office Theme</vt:lpstr>
      <vt:lpstr>PNNL Platinum Theme</vt:lpstr>
      <vt:lpstr>Distribution System Planning WUTC</vt:lpstr>
      <vt:lpstr>Agenda</vt:lpstr>
      <vt:lpstr>DOE’s grid modernization initiative</vt:lpstr>
      <vt:lpstr>U.S. Department of Energy (DOE) –  Grid Modernization Lab Consortium (GLMC)</vt:lpstr>
      <vt:lpstr>GMLC 1.4.25 - Distribution System Decision Support Tool Development and Application   </vt:lpstr>
      <vt:lpstr>Resources</vt:lpstr>
      <vt:lpstr>Washington Context</vt:lpstr>
      <vt:lpstr>Tools Assessment</vt:lpstr>
      <vt:lpstr>DSPx Planning Analysis Categories</vt:lpstr>
      <vt:lpstr>Analysis Type Maturity Levels</vt:lpstr>
      <vt:lpstr>Modeling DERs</vt:lpstr>
      <vt:lpstr>Nascent Areas and Gaps</vt:lpstr>
      <vt:lpstr>States are advancing distribution planning in a variety of ways.</vt:lpstr>
      <vt:lpstr>General benefits of improved distribution planning</vt:lpstr>
      <vt:lpstr>Stated Objectives of State DER Planning and Grid Modernization Activities</vt:lpstr>
      <vt:lpstr>Question 1) Baseline informational needs</vt:lpstr>
      <vt:lpstr>Question 2) Scope of Distribution Plan</vt:lpstr>
      <vt:lpstr>Value Components in PG&amp;E’s Locational Net Benefits Analysis </vt:lpstr>
      <vt:lpstr>Question 2) Scope of Distribution Plan, cont.</vt:lpstr>
      <vt:lpstr>Question 2) Scope of Distribution Plan, cont.</vt:lpstr>
      <vt:lpstr>Question 3) How link T&amp;D planning to resource acquisition</vt:lpstr>
      <vt:lpstr>Question 4) Necessary for Utilities to Conduct Analysis of Solutions?</vt:lpstr>
      <vt:lpstr>Question 5) Role of Stakeholders</vt:lpstr>
      <vt:lpstr>Emerging Issues in IRP</vt:lpstr>
      <vt:lpstr>Emerging Issues in IRP</vt:lpstr>
      <vt:lpstr>Possible places to start:</vt:lpstr>
      <vt:lpstr>Possible places to start - 2:</vt:lpstr>
      <vt:lpstr>Future efforts:</vt:lpstr>
      <vt:lpstr>Thank you</vt:lpstr>
    </vt:vector>
  </TitlesOfParts>
  <Company>PNNL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London</dc:creator>
  <cp:lastModifiedBy>Homer, Juliet S</cp:lastModifiedBy>
  <cp:revision>82</cp:revision>
  <cp:lastPrinted>2017-03-08T23:27:12Z</cp:lastPrinted>
  <dcterms:created xsi:type="dcterms:W3CDTF">2016-09-19T20:28:28Z</dcterms:created>
  <dcterms:modified xsi:type="dcterms:W3CDTF">2017-03-08T23:32:19Z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0x0101006E56B4D1795A2E4DB2F0B01679ED314A004385494873D7724999268C978D4EEA56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