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2"/>
  </p:notesMasterIdLst>
  <p:sldIdLst>
    <p:sldId id="256" r:id="rId2"/>
    <p:sldId id="259" r:id="rId3"/>
    <p:sldId id="267" r:id="rId4"/>
    <p:sldId id="263" r:id="rId5"/>
    <p:sldId id="268" r:id="rId6"/>
    <p:sldId id="272" r:id="rId7"/>
    <p:sldId id="269" r:id="rId8"/>
    <p:sldId id="270" r:id="rId9"/>
    <p:sldId id="273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8" autoAdjust="0"/>
    <p:restoredTop sz="75954" autoAdjust="0"/>
  </p:normalViewPr>
  <p:slideViewPr>
    <p:cSldViewPr>
      <p:cViewPr varScale="1">
        <p:scale>
          <a:sx n="41" d="100"/>
          <a:sy n="41" d="100"/>
        </p:scale>
        <p:origin x="-84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"/>
    </p:cViewPr>
  </p:sorterViewPr>
  <p:notesViewPr>
    <p:cSldViewPr>
      <p:cViewPr>
        <p:scale>
          <a:sx n="100" d="100"/>
          <a:sy n="100" d="100"/>
        </p:scale>
        <p:origin x="-864" y="240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C1E101A-E54F-436A-B885-DF12D8E45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8272F4-9408-4692-BB48-C716B8716ADF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78FEDC-A170-4BD4-955D-9FCABD6857A9}" type="slidenum">
              <a:rPr lang="en-US"/>
              <a:pPr/>
              <a:t>10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F8901-31F1-4A37-8835-16021C2EAB51}" type="slidenum">
              <a:rPr lang="en-US"/>
              <a:pPr/>
              <a:t>2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951CE8-5386-4CF0-B340-1E0DCC752AD1}" type="slidenum">
              <a:rPr lang="en-US"/>
              <a:pPr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123CFA-BEEC-4CA0-A75F-D653A95AD98C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93F528-C15F-4241-85C7-0F467450ABE2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EF61C-58E5-4035-804F-2FDD6EFC1EED}" type="slidenum">
              <a:rPr lang="en-US"/>
              <a:pPr/>
              <a:t>7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60942-4AF5-4A8A-A6C3-7E436D49A21A}" type="slidenum">
              <a:rPr lang="en-US"/>
              <a:pPr/>
              <a:t>8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60942-4AF5-4A8A-A6C3-7E436D49A21A}" type="slidenum">
              <a:rPr lang="en-US"/>
              <a:pPr/>
              <a:t>9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A2A59A-EA01-4A62-BBCE-1998AFB84F07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7270E-F231-4FAA-AE12-109FA83E2A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7AEC1E-6682-459D-8E2D-1EBED5E21B31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B483C-DA1D-423D-BD4D-7C5057C37C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5D3D6E-8297-433F-984A-88A8D0945C10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DA34B-1B2D-427C-BB9D-4EFB7A0715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A1E5D8-DD97-451D-9D9A-0D75C95E9FFB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6E1E4-1B9F-46FC-B1D3-C7A61424C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C09543-E167-40AA-952D-870881A64BCE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C3AE9-3AB1-41FC-BA6F-8CE0260A26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070CF7-D4F1-49A6-A1EC-733E49D0E589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F38EF-A038-4D09-8E63-5E45E60AB3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1AC56D-6216-4BE9-9A64-547400A5030B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84728-65BD-4562-A0B0-6C0C50E2B6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C47FE-52DF-498D-ABE5-314152ABE419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75A9F-9308-468C-8632-75304E7617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9E009B-FF46-4BBC-BBBF-548E891921DF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DFA87-9DDE-441A-81DE-C980F43CBA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8F741C-9085-457C-9496-948F2FE0BBBB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302CB-7C3C-41F1-AC39-3920ED1E0F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DE4907-D3D7-4B88-B40F-F6F04C71FAF1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616F6-FE20-4C79-88A3-63D4EA7ED1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2132FB1-266A-4601-86E6-5A19D7F174AF}" type="datetime1">
              <a:rPr lang="en-US"/>
              <a:pPr/>
              <a:t>5/5/2010</a:t>
            </a:fld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FD6AC2-9923-4027-919B-DE0B03329D1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87E14-0A2C-4BCD-B32E-69D3869D9B2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z="3600" dirty="0"/>
              <a:t>Debunking the Make-Whole Myth: </a:t>
            </a:r>
            <a:br>
              <a:rPr lang="en-US" sz="3600" dirty="0"/>
            </a:br>
            <a:r>
              <a:rPr lang="en-US" sz="3600" dirty="0"/>
              <a:t>A Common Sense Approach to Reducing Irrational Telecommunications Subsidies</a:t>
            </a:r>
            <a:r>
              <a:rPr lang="en-US" sz="4000" dirty="0"/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343400"/>
            <a:ext cx="8915400" cy="2209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2000" dirty="0" smtClean="0"/>
              <a:t>Presentation to Washington Utilities and Transport Commission</a:t>
            </a:r>
          </a:p>
          <a:p>
            <a:pPr marL="0" indent="0" algn="ctr">
              <a:buFontTx/>
              <a:buNone/>
            </a:pPr>
            <a:r>
              <a:rPr lang="en-US" sz="2000" i="1" dirty="0" smtClean="0"/>
              <a:t>May 5, 2010</a:t>
            </a:r>
          </a:p>
          <a:p>
            <a:pPr marL="0" indent="0" algn="r">
              <a:buFontTx/>
              <a:buNone/>
            </a:pPr>
            <a:endParaRPr lang="en-US" sz="2000" dirty="0" smtClean="0"/>
          </a:p>
          <a:p>
            <a:pPr marL="0" indent="0" algn="ctr">
              <a:buFontTx/>
              <a:buNone/>
            </a:pPr>
            <a:r>
              <a:rPr lang="en-US" sz="2000" dirty="0" smtClean="0"/>
              <a:t>Michael </a:t>
            </a:r>
            <a:r>
              <a:rPr lang="en-US" sz="2000" dirty="0"/>
              <a:t>D. Pelcovits, </a:t>
            </a:r>
            <a:r>
              <a:rPr lang="en-US" sz="2000" dirty="0" smtClean="0"/>
              <a:t>Ph.D., </a:t>
            </a:r>
            <a:r>
              <a:rPr lang="en-US" sz="2000" dirty="0" err="1" smtClean="0"/>
              <a:t>MiCRA</a:t>
            </a:r>
            <a:endParaRPr lang="en-US" sz="2000" dirty="0" smtClean="0"/>
          </a:p>
          <a:p>
            <a:pPr marL="0" indent="0" algn="r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6DE4-77A3-47E3-A4A3-0C77565A73C4}" type="slidenum">
              <a:rPr lang="en-US"/>
              <a:pPr/>
              <a:t>10</a:t>
            </a:fld>
            <a:endParaRPr lang="en-US"/>
          </a:p>
        </p:txBody>
      </p:sp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292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73062DA-F935-4CC4-9F19-C6222BFB9840}" type="slidenum">
              <a:rPr lang="en-US" sz="1400"/>
              <a:pPr algn="r"/>
              <a:t>10</a:t>
            </a:fld>
            <a:endParaRPr lang="en-US" sz="140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/>
              <a:t>Universal Service Policy Principles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lnSpc>
                <a:spcPct val="90000"/>
              </a:lnSpc>
              <a:buNone/>
            </a:pPr>
            <a:endParaRPr lang="en-US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lnSpc>
                <a:spcPct val="90000"/>
              </a:lnSpc>
            </a:pPr>
            <a:r>
              <a:rPr lang="en-US" sz="2800" dirty="0" smtClean="0"/>
              <a:t>E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xisting </a:t>
            </a:r>
            <a:r>
              <a:rPr lang="en-US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Federal and State universal service funds need to be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scrutinized, reformed, and retargeted to broadband</a:t>
            </a:r>
          </a:p>
          <a:p>
            <a:pPr lvl="0">
              <a:lnSpc>
                <a:spcPct val="90000"/>
              </a:lnSpc>
            </a:pPr>
            <a:r>
              <a:rPr lang="en-US" sz="2800" dirty="0" smtClean="0"/>
              <a:t>Subsidies should be computed after netting out the revenues received for all service provided over the broadband network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Subsidies to broadband must be carefully targeted and competitively neutral</a:t>
            </a:r>
            <a:endParaRPr lang="en-US" sz="2800" dirty="0" smtClean="0"/>
          </a:p>
          <a:p>
            <a:pPr lvl="0">
              <a:lnSpc>
                <a:spcPct val="90000"/>
              </a:lnSpc>
            </a:pPr>
            <a:r>
              <a:rPr lang="en-US" sz="2800" dirty="0" smtClean="0"/>
              <a:t>Subsidies for broadband should replace the existing subsidies entirely over time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684AA-24E5-4149-A2BD-754E803CE9F9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00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C496D2F-F401-42DE-92B4-49B3A1DD5D9C}" type="slidenum">
              <a:rPr lang="en-US" sz="1400"/>
              <a:pPr algn="r"/>
              <a:t>2</a:t>
            </a:fld>
            <a:endParaRPr lang="en-US" sz="14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/>
              <a:t>Role of Make-Whole in Telecommunications Policy 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 smtClean="0"/>
              <a:t>Make </a:t>
            </a:r>
            <a:r>
              <a:rPr lang="en-US" dirty="0"/>
              <a:t>whole </a:t>
            </a:r>
            <a:r>
              <a:rPr lang="en-US" dirty="0" smtClean="0"/>
              <a:t>paradigm is based </a:t>
            </a:r>
            <a:r>
              <a:rPr lang="en-US" dirty="0"/>
              <a:t>on traditional rate cases</a:t>
            </a:r>
          </a:p>
          <a:p>
            <a:r>
              <a:rPr lang="en-US" dirty="0"/>
              <a:t>Rate cases </a:t>
            </a:r>
            <a:r>
              <a:rPr lang="en-US" dirty="0" smtClean="0"/>
              <a:t>are rarely held</a:t>
            </a:r>
            <a:endParaRPr lang="en-US" dirty="0"/>
          </a:p>
          <a:p>
            <a:r>
              <a:rPr lang="en-US" dirty="0" smtClean="0"/>
              <a:t>Under price caps, the case for make whole is tenuous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EAE9-27B1-4A90-8CC0-700D61B24D39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Daft </a:t>
            </a:r>
          </a:p>
        </p:txBody>
      </p:sp>
      <p:sp>
        <p:nvSpPr>
          <p:cNvPr id="512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B20DC9E-9765-4088-A782-61F8FCD9B25E}" type="slidenum">
              <a:rPr lang="en-US" sz="1400"/>
              <a:pPr algn="r"/>
              <a:t>3</a:t>
            </a:fld>
            <a:endParaRPr lang="en-US" sz="140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219200"/>
            <a:ext cx="6443663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The good life under price caps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76FE-2D0A-489A-96B6-9CBFC60E1FED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8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C0DF4F9-D582-4EA0-A284-F0D8D86F345B}" type="slidenum">
              <a:rPr lang="en-US" sz="1400"/>
              <a:pPr algn="r"/>
              <a:t>4</a:t>
            </a:fld>
            <a:endParaRPr lang="en-US" sz="140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ILEC Case for Make-Whole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dirty="0"/>
              <a:t>Entitlement to recover historic costs incurred to fulfill their service obligations </a:t>
            </a:r>
          </a:p>
          <a:p>
            <a:pPr marL="609600" indent="-609600">
              <a:buFontTx/>
              <a:buAutoNum type="arabicPeriod"/>
            </a:pPr>
            <a:r>
              <a:rPr lang="en-US" dirty="0"/>
              <a:t>Ability to fund future investment is threatened by loss of </a:t>
            </a:r>
            <a:r>
              <a:rPr lang="en-US" dirty="0" smtClean="0"/>
              <a:t>access revenue or universal service funds </a:t>
            </a:r>
            <a:endParaRPr lang="en-US" dirty="0"/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Subsidies are needed to offset the burden of retaining the carrier of last resort obligation</a:t>
            </a:r>
            <a:endParaRPr lang="en-US" dirty="0"/>
          </a:p>
          <a:p>
            <a:pPr marL="990600" lvl="1" indent="-533400">
              <a:buFontTx/>
              <a:buNone/>
            </a:pPr>
            <a:endParaRPr lang="en-US" dirty="0"/>
          </a:p>
          <a:p>
            <a:pPr marL="609600" indent="-6096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6BFE-2B1A-46F9-821D-2D6949539554}" type="slidenum">
              <a:rPr lang="en-US"/>
              <a:pPr/>
              <a:t>5</a:t>
            </a:fld>
            <a:endParaRPr lang="en-US"/>
          </a:p>
        </p:txBody>
      </p:sp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232401B-DA32-4888-8D45-CE90E771ED6C}" type="slidenum">
              <a:rPr lang="en-US" sz="1400"/>
              <a:pPr algn="r"/>
              <a:t>5</a:t>
            </a:fld>
            <a:endParaRPr lang="en-US" sz="1400"/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The Embedded Network </a:t>
            </a:r>
          </a:p>
        </p:txBody>
      </p:sp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905000"/>
            <a:ext cx="54864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CF7F-3C03-453F-850D-200B430852C9}" type="slidenum">
              <a:rPr lang="en-US"/>
              <a:pPr/>
              <a:t>6</a:t>
            </a:fld>
            <a:endParaRPr lang="en-US"/>
          </a:p>
        </p:txBody>
      </p:sp>
      <p:pic>
        <p:nvPicPr>
          <p:cNvPr id="45060" name="Chart 5"/>
          <p:cNvPicPr>
            <a:picLocks noChangeArrowheads="1"/>
          </p:cNvPicPr>
          <p:nvPr/>
        </p:nvPicPr>
        <p:blipFill>
          <a:blip r:embed="rId3" cstate="print"/>
          <a:srcRect b="-29"/>
          <a:stretch>
            <a:fillRect/>
          </a:stretch>
        </p:blipFill>
        <p:spPr bwMode="auto">
          <a:xfrm>
            <a:off x="1295400" y="1524000"/>
            <a:ext cx="6629400" cy="4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ILECs’ Revenue Replacement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E3F4-A708-406C-8E24-281AD96C0600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81750"/>
            <a:ext cx="28956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819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F9EB715-834E-4DF8-A59D-ED2A074EA832}" type="slidenum">
              <a:rPr lang="en-US" sz="1400"/>
              <a:pPr algn="r"/>
              <a:t>7</a:t>
            </a:fld>
            <a:endParaRPr lang="en-US" sz="140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Money unspent</a:t>
            </a:r>
          </a:p>
        </p:txBody>
      </p:sp>
      <p:pic>
        <p:nvPicPr>
          <p:cNvPr id="8201" name="Chart 18"/>
          <p:cNvPicPr>
            <a:picLocks noChangeArrowheads="1"/>
          </p:cNvPicPr>
          <p:nvPr/>
        </p:nvPicPr>
        <p:blipFill>
          <a:blip r:embed="rId3" cstate="print"/>
          <a:srcRect b="-29"/>
          <a:stretch>
            <a:fillRect/>
          </a:stretch>
        </p:blipFill>
        <p:spPr bwMode="auto">
          <a:xfrm>
            <a:off x="1143000" y="1371600"/>
            <a:ext cx="6781800" cy="450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B2C65-AD70-4304-A030-EF179B43FBAF}" type="slidenum">
              <a:rPr lang="en-US"/>
              <a:pPr/>
              <a:t>8</a:t>
            </a:fld>
            <a:endParaRPr lang="en-US"/>
          </a:p>
        </p:txBody>
      </p:sp>
      <p:sp>
        <p:nvSpPr>
          <p:cNvPr id="9218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20" name="Slide Number Placeholder 6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35DA7F4-DE5C-4E0E-88F5-3CFB2CD1DB0A}" type="slidenum">
              <a:rPr lang="en-US" sz="1400"/>
              <a:pPr algn="r"/>
              <a:t>8</a:t>
            </a:fld>
            <a:endParaRPr lang="en-US" sz="1400"/>
          </a:p>
        </p:txBody>
      </p:sp>
      <p:sp>
        <p:nvSpPr>
          <p:cNvPr id="9221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 smtClean="0"/>
              <a:t>Sources and Uses of Funds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2800" u="sng" dirty="0"/>
              <a:t>CenturyTel 2007</a:t>
            </a:r>
          </a:p>
        </p:txBody>
      </p:sp>
      <p:sp>
        <p:nvSpPr>
          <p:cNvPr id="9222" name="Rectangle 10"/>
          <p:cNvSpPr>
            <a:spLocks noGrp="1" noChangeArrowheads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u="sng"/>
              <a:t>Cash In</a:t>
            </a:r>
          </a:p>
          <a:p>
            <a:r>
              <a:rPr lang="en-US" sz="2400"/>
              <a:t>Net Income = $418 million</a:t>
            </a:r>
          </a:p>
          <a:p>
            <a:r>
              <a:rPr lang="en-US" sz="2400"/>
              <a:t>Depreciation = $536 million</a:t>
            </a:r>
          </a:p>
          <a:p>
            <a:r>
              <a:rPr lang="en-US" sz="2400"/>
              <a:t>Other Cash = $75 million</a:t>
            </a:r>
          </a:p>
          <a:p>
            <a:pPr>
              <a:buFontTx/>
              <a:buNone/>
            </a:pPr>
            <a:r>
              <a:rPr lang="en-US" sz="2400" b="1"/>
              <a:t>Total Cash = $1 billion</a:t>
            </a:r>
          </a:p>
        </p:txBody>
      </p:sp>
      <p:sp>
        <p:nvSpPr>
          <p:cNvPr id="9223" name="Rectangle 11"/>
          <p:cNvSpPr>
            <a:spLocks noGrp="1" noChangeArrowheads="1"/>
          </p:cNvSpPr>
          <p:nvPr>
            <p:ph sz="half" idx="4294967295"/>
          </p:nvPr>
        </p:nvSpPr>
        <p:spPr>
          <a:xfrm>
            <a:off x="4419600" y="1600200"/>
            <a:ext cx="42672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u="sng" dirty="0"/>
              <a:t>Cash Out</a:t>
            </a:r>
          </a:p>
          <a:p>
            <a:pPr>
              <a:buFontTx/>
              <a:buNone/>
            </a:pPr>
            <a:r>
              <a:rPr lang="en-US" sz="2400" b="1" dirty="0"/>
              <a:t>$1 billion in Cash Available   </a:t>
            </a:r>
          </a:p>
          <a:p>
            <a:r>
              <a:rPr lang="en-US" sz="2400" dirty="0"/>
              <a:t>$307,000,000 acquisition of Madison River    </a:t>
            </a:r>
          </a:p>
          <a:p>
            <a:r>
              <a:rPr lang="en-US" sz="2400" dirty="0"/>
              <a:t>$461,000,000 stock buyback   </a:t>
            </a:r>
          </a:p>
          <a:p>
            <a:r>
              <a:rPr lang="en-US" sz="2400" dirty="0"/>
              <a:t> $326,000,000 invested in network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B2C65-AD70-4304-A030-EF179B43FBAF}" type="slidenum">
              <a:rPr lang="en-US"/>
              <a:pPr/>
              <a:t>9</a:t>
            </a:fld>
            <a:endParaRPr lang="en-US"/>
          </a:p>
        </p:txBody>
      </p:sp>
      <p:sp>
        <p:nvSpPr>
          <p:cNvPr id="9218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20" name="Slide Number Placeholder 6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35DA7F4-DE5C-4E0E-88F5-3CFB2CD1DB0A}" type="slidenum">
              <a:rPr lang="en-US" sz="1400"/>
              <a:pPr algn="r"/>
              <a:t>9</a:t>
            </a:fld>
            <a:endParaRPr lang="en-US" sz="1400"/>
          </a:p>
        </p:txBody>
      </p:sp>
      <p:sp>
        <p:nvSpPr>
          <p:cNvPr id="9221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 smtClean="0"/>
              <a:t>Sources and Uses of Funds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2800" u="sng" dirty="0"/>
              <a:t>CenturyTel </a:t>
            </a:r>
            <a:r>
              <a:rPr lang="en-US" sz="2800" u="sng" dirty="0" smtClean="0"/>
              <a:t>2008</a:t>
            </a:r>
            <a:endParaRPr lang="en-US" sz="2800" u="sng" dirty="0"/>
          </a:p>
        </p:txBody>
      </p:sp>
      <p:sp>
        <p:nvSpPr>
          <p:cNvPr id="9222" name="Rectangle 10"/>
          <p:cNvSpPr>
            <a:spLocks noGrp="1" noChangeArrowheads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u="sng" dirty="0"/>
              <a:t>Cash In</a:t>
            </a:r>
          </a:p>
          <a:p>
            <a:r>
              <a:rPr lang="en-US" sz="2400" dirty="0"/>
              <a:t>Net Income = </a:t>
            </a:r>
            <a:r>
              <a:rPr lang="en-US" sz="2400" dirty="0" smtClean="0"/>
              <a:t>$367 million</a:t>
            </a:r>
            <a:endParaRPr lang="en-US" sz="2400" dirty="0"/>
          </a:p>
          <a:p>
            <a:r>
              <a:rPr lang="en-US" sz="2400" dirty="0"/>
              <a:t>Depreciation = $</a:t>
            </a:r>
            <a:r>
              <a:rPr lang="en-US" sz="2400" dirty="0" smtClean="0"/>
              <a:t>523 </a:t>
            </a:r>
            <a:r>
              <a:rPr lang="en-US" sz="2400" dirty="0"/>
              <a:t>million</a:t>
            </a:r>
          </a:p>
          <a:p>
            <a:r>
              <a:rPr lang="en-US" sz="2400" dirty="0"/>
              <a:t>Other Cash = </a:t>
            </a:r>
            <a:r>
              <a:rPr lang="en-US" sz="2400" dirty="0" smtClean="0"/>
              <a:t>($37) </a:t>
            </a:r>
            <a:r>
              <a:rPr lang="en-US" sz="2400" dirty="0"/>
              <a:t>million</a:t>
            </a:r>
          </a:p>
          <a:p>
            <a:pPr>
              <a:buFontTx/>
              <a:buNone/>
            </a:pPr>
            <a:r>
              <a:rPr lang="en-US" sz="2400" b="1" dirty="0"/>
              <a:t>Total Cash = </a:t>
            </a:r>
            <a:r>
              <a:rPr lang="en-US" sz="2400" b="1" dirty="0" smtClean="0"/>
              <a:t>$853 million</a:t>
            </a:r>
            <a:endParaRPr lang="en-US" sz="2400" b="1" dirty="0"/>
          </a:p>
        </p:txBody>
      </p:sp>
      <p:sp>
        <p:nvSpPr>
          <p:cNvPr id="9223" name="Rectangle 11"/>
          <p:cNvSpPr>
            <a:spLocks noGrp="1" noChangeArrowheads="1"/>
          </p:cNvSpPr>
          <p:nvPr>
            <p:ph sz="half" idx="4294967295"/>
          </p:nvPr>
        </p:nvSpPr>
        <p:spPr>
          <a:xfrm>
            <a:off x="4419600" y="1600200"/>
            <a:ext cx="42672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u="sng" dirty="0"/>
              <a:t>Cash Out</a:t>
            </a:r>
          </a:p>
          <a:p>
            <a:pPr>
              <a:buFontTx/>
              <a:buNone/>
            </a:pPr>
            <a:r>
              <a:rPr lang="en-US" sz="2400" b="1" dirty="0" smtClean="0"/>
              <a:t>$853 million in </a:t>
            </a:r>
            <a:r>
              <a:rPr lang="en-US" sz="2400" b="1" dirty="0"/>
              <a:t>Cash Available   </a:t>
            </a:r>
          </a:p>
          <a:p>
            <a:r>
              <a:rPr lang="en-US" sz="2400" dirty="0" smtClean="0"/>
              <a:t>$148 million purchase of wireless spectrum    </a:t>
            </a:r>
            <a:endParaRPr lang="en-US" sz="2400" dirty="0"/>
          </a:p>
          <a:p>
            <a:r>
              <a:rPr lang="en-US" sz="2400" dirty="0" smtClean="0"/>
              <a:t>$347 million </a:t>
            </a:r>
            <a:r>
              <a:rPr lang="en-US" sz="2400" dirty="0"/>
              <a:t>stock buyback   </a:t>
            </a:r>
          </a:p>
          <a:p>
            <a:r>
              <a:rPr lang="en-US" sz="2400" dirty="0" smtClean="0"/>
              <a:t>$220 million cash dividends</a:t>
            </a:r>
          </a:p>
          <a:p>
            <a:r>
              <a:rPr lang="en-US" sz="2400" dirty="0" smtClean="0"/>
              <a:t>$287 million invested in network</a:t>
            </a:r>
          </a:p>
          <a:p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Document</DocumentSetType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170</IndustryCode>
    <CaseStatus xmlns="dc463f71-b30c-4ab2-9473-d307f9d35888">Closed</CaseStatus>
    <OpenedDate xmlns="dc463f71-b30c-4ab2-9473-d307f9d35888">2010-04-07T07:00:00+00:00</OpenedDate>
    <Date1 xmlns="dc463f71-b30c-4ab2-9473-d307f9d35888">2010-05-05T07:00:00+00:00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100562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BACFB75134C8974E85C00FB4D29BB1AC" ma:contentTypeVersion="131" ma:contentTypeDescription="" ma:contentTypeScope="" ma:versionID="b7b9907a3537b18e4795b786a84ba1e1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C29EAC-B54B-4598-937C-634AABE353A1}"/>
</file>

<file path=customXml/itemProps2.xml><?xml version="1.0" encoding="utf-8"?>
<ds:datastoreItem xmlns:ds="http://schemas.openxmlformats.org/officeDocument/2006/customXml" ds:itemID="{2A8D4182-7FD7-45BA-917E-08C460E9FD1C}"/>
</file>

<file path=customXml/itemProps3.xml><?xml version="1.0" encoding="utf-8"?>
<ds:datastoreItem xmlns:ds="http://schemas.openxmlformats.org/officeDocument/2006/customXml" ds:itemID="{FDA5052D-3151-4505-8EC1-0C95BE02B8CF}"/>
</file>

<file path=customXml/itemProps4.xml><?xml version="1.0" encoding="utf-8"?>
<ds:datastoreItem xmlns:ds="http://schemas.openxmlformats.org/officeDocument/2006/customXml" ds:itemID="{E713A91A-927D-4DA0-8FED-0A75B20DEE2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</TotalTime>
  <Words>321</Words>
  <Application>Microsoft Office PowerPoint</Application>
  <PresentationFormat>On-screen Show (4:3)</PresentationFormat>
  <Paragraphs>74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Debunking the Make-Whole Myth:  A Common Sense Approach to Reducing Irrational Telecommunications Subsidies  </vt:lpstr>
      <vt:lpstr>Role of Make-Whole in Telecommunications Policy </vt:lpstr>
      <vt:lpstr>The good life under price caps</vt:lpstr>
      <vt:lpstr>ILEC Case for Make-Whole</vt:lpstr>
      <vt:lpstr>The Embedded Network </vt:lpstr>
      <vt:lpstr>ILECs’ Revenue Replacement</vt:lpstr>
      <vt:lpstr>Money unspent</vt:lpstr>
      <vt:lpstr>Sources and Uses of Funds CenturyTel 2007</vt:lpstr>
      <vt:lpstr>Sources and Uses of Funds CenturyTel 2008</vt:lpstr>
      <vt:lpstr>Universal Service Policy Principles</vt:lpstr>
    </vt:vector>
  </TitlesOfParts>
  <Company>MiCRA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Debunking the Make-Whole Myth:  A Common Sense Approach to Reducing Irrational Telecommunications Subsidies</dc:title>
  <dc:creator>Michael Pelcovits</dc:creator>
  <cp:lastModifiedBy>NMoen</cp:lastModifiedBy>
  <cp:revision>43</cp:revision>
  <dcterms:created xsi:type="dcterms:W3CDTF">2008-11-10T02:00:36Z</dcterms:created>
  <dcterms:modified xsi:type="dcterms:W3CDTF">2010-05-05T21:28:40Z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0x0101006E56B4D1795A2E4DB2F0B01679ED314A00BACFB75134C8974E85C00FB4D29BB1AC</vt:lpwstr>
  </property>
  <property fmtid="{D5CDD505-2E9C-101B-9397-08002B2CF9AE}" pid="3" name="_docset_NoMedatataSyncRequired">
    <vt:lpwstr>False</vt:lpwstr>
  </property>
</Properties>
</file>