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32.xml" ContentType="application/vnd.openxmlformats-officedocument.presentationml.slide+xml"/>
  <Override PartName="/ppt/slides/slide5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2.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50.xml" ContentType="application/vnd.openxmlformats-officedocument.presentationml.notesSlide+xml"/>
  <Override PartName="/ppt/slideLayouts/slideLayout5.xml" ContentType="application/vnd.openxmlformats-officedocument.presentationml.slideLayout+xml"/>
  <Override PartName="/ppt/notesSlides/notesSlide49.xml" ContentType="application/vnd.openxmlformats-officedocument.presentationml.notesSlide+xml"/>
  <Override PartName="/ppt/slideLayouts/slideLayout6.xml" ContentType="application/vnd.openxmlformats-officedocument.presentationml.slideLayout+xml"/>
  <Override PartName="/ppt/notesSlides/notesSlide48.xml" ContentType="application/vnd.openxmlformats-officedocument.presentationml.notesSlide+xml"/>
  <Override PartName="/ppt/slideLayouts/slideLayout4.xml" ContentType="application/vnd.openxmlformats-officedocument.presentationml.slideLayout+xml"/>
  <Override PartName="/ppt/notesSlides/notesSlide51.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slideLayouts/slideLayout7.xml" ContentType="application/vnd.openxmlformats-officedocument.presentationml.slideLayout+xml"/>
  <Override PartName="/ppt/notesSlides/notesSlide41.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1.xml" ContentType="application/vnd.openxmlformats-officedocument.presentationml.notesSlide+xml"/>
  <Override PartName="/ppt/notesSlides/notesSlide39.xml" ContentType="application/vnd.openxmlformats-officedocument.presentationml.notesSlide+xml"/>
  <Override PartName="/ppt/notesSlides/notesSlide4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charts/chart2.xml" ContentType="application/vnd.openxmlformats-officedocument.drawingml.chart+xml"/>
  <Override PartName="/ppt/diagrams/colors1.xml" ContentType="application/vnd.openxmlformats-officedocument.drawingml.diagramColors+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78" r:id="rId3"/>
    <p:sldId id="259" r:id="rId4"/>
    <p:sldId id="279" r:id="rId5"/>
    <p:sldId id="280" r:id="rId6"/>
    <p:sldId id="333" r:id="rId7"/>
    <p:sldId id="370" r:id="rId8"/>
    <p:sldId id="320" r:id="rId9"/>
    <p:sldId id="321" r:id="rId10"/>
    <p:sldId id="291"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283" r:id="rId33"/>
    <p:sldId id="330" r:id="rId34"/>
    <p:sldId id="331" r:id="rId35"/>
    <p:sldId id="364" r:id="rId36"/>
    <p:sldId id="365" r:id="rId37"/>
    <p:sldId id="369" r:id="rId38"/>
    <p:sldId id="295" r:id="rId39"/>
    <p:sldId id="322" r:id="rId40"/>
    <p:sldId id="361" r:id="rId41"/>
    <p:sldId id="335" r:id="rId42"/>
    <p:sldId id="338" r:id="rId43"/>
    <p:sldId id="336" r:id="rId44"/>
    <p:sldId id="337" r:id="rId45"/>
    <p:sldId id="339" r:id="rId46"/>
    <p:sldId id="293" r:id="rId47"/>
    <p:sldId id="318" r:id="rId48"/>
    <p:sldId id="366" r:id="rId49"/>
    <p:sldId id="368" r:id="rId50"/>
    <p:sldId id="362" r:id="rId51"/>
    <p:sldId id="363" r:id="rId52"/>
    <p:sldId id="332" r:id="rId53"/>
    <p:sldId id="290"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autoAdjust="0"/>
    <p:restoredTop sz="73752" autoAdjust="0"/>
  </p:normalViewPr>
  <p:slideViewPr>
    <p:cSldViewPr>
      <p:cViewPr>
        <p:scale>
          <a:sx n="74" d="100"/>
          <a:sy n="74" d="100"/>
        </p:scale>
        <p:origin x="-127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75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ngc-sea-fp1\data\users\Amanda.Sargent\IRP%202012\WUTC%20Presentati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ngc-sea-fp1\Data\Dept\Rates\CONSERVATION\IRP%20Stuff\IRP%20Combined%20WA%20and%20OR%202015\TEAPot%20Forecast%20Docs\2014%20IRP%20DSM%20Forecasts%200706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ngc-sea-fp1\Data\Dept\Rates\CONSERVATION\IRP%20Stuff\IRP%20Combined%20WA%20and%20OR%202015\TEAPot%20Forecast%20Docs\Cost%20Effectiveness%20of%20All%20Measures%20by%20Incentive%20Lev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r">
              <a:defRPr sz="3600"/>
            </a:pPr>
            <a:r>
              <a:rPr lang="en-US" sz="3600" dirty="0">
                <a:solidFill>
                  <a:schemeClr val="accent1"/>
                </a:solidFill>
                <a:effectLst>
                  <a:outerShdw blurRad="50800" dist="38100" algn="tr" rotWithShape="0">
                    <a:prstClr val="black">
                      <a:alpha val="40000"/>
                    </a:prstClr>
                  </a:outerShdw>
                </a:effectLst>
              </a:rPr>
              <a:t>Throughput By Class</a:t>
            </a:r>
          </a:p>
        </c:rich>
      </c:tx>
      <c:layout>
        <c:manualLayout>
          <c:xMode val="edge"/>
          <c:yMode val="edge"/>
          <c:x val="1.5837051618547687E-2"/>
          <c:y val="5.9940053789572602E-2"/>
        </c:manualLayout>
      </c:layout>
      <c:overlay val="1"/>
    </c:title>
    <c:autoTitleDeleted val="0"/>
    <c:plotArea>
      <c:layout>
        <c:manualLayout>
          <c:layoutTarget val="inner"/>
          <c:xMode val="edge"/>
          <c:yMode val="edge"/>
          <c:x val="0.45687777174405125"/>
          <c:y val="2.3521098324247951E-4"/>
          <c:w val="0.47616130419042446"/>
          <c:h val="0.84976478901675756"/>
        </c:manualLayout>
      </c:layout>
      <c:pieChart>
        <c:varyColors val="1"/>
        <c:ser>
          <c:idx val="0"/>
          <c:order val="0"/>
          <c:dLbls>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1"/>
          </c:dLbls>
          <c:cat>
            <c:strRef>
              <c:f>Customers!$A$2:$A$5</c:f>
              <c:strCache>
                <c:ptCount val="4"/>
                <c:pt idx="0">
                  <c:v>Residential</c:v>
                </c:pt>
                <c:pt idx="1">
                  <c:v>Commercial</c:v>
                </c:pt>
                <c:pt idx="2">
                  <c:v>Core Market Industrial</c:v>
                </c:pt>
                <c:pt idx="3">
                  <c:v>Non Core Industrial</c:v>
                </c:pt>
              </c:strCache>
            </c:strRef>
          </c:cat>
          <c:val>
            <c:numRef>
              <c:f>Customers!$B$2:$B$5</c:f>
              <c:numCache>
                <c:formatCode>0.00%</c:formatCode>
                <c:ptCount val="4"/>
                <c:pt idx="0">
                  <c:v>0.13</c:v>
                </c:pt>
                <c:pt idx="1">
                  <c:v>0.1</c:v>
                </c:pt>
                <c:pt idx="2">
                  <c:v>2.0000000000000052E-2</c:v>
                </c:pt>
                <c:pt idx="3">
                  <c:v>0.75000000000000211</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2.5862068965517241E-2"/>
          <c:y val="0.2449330870678203"/>
          <c:w val="0.33482588922074658"/>
          <c:h val="0.33683323238441487"/>
        </c:manualLayout>
      </c:layout>
      <c:overlay val="0"/>
      <c:txPr>
        <a:bodyPr/>
        <a:lstStyle/>
        <a:p>
          <a:pPr>
            <a:defRPr sz="1800" spc="-1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u="none" strike="noStrike" baseline="0" dirty="0" smtClean="0">
                <a:effectLst/>
              </a:rPr>
              <a:t>Annual </a:t>
            </a:r>
            <a:r>
              <a:rPr lang="en-US" sz="1600" b="1" i="0" u="none" strike="noStrike" baseline="0" dirty="0">
                <a:effectLst/>
              </a:rPr>
              <a:t>Incremental Energy </a:t>
            </a:r>
            <a:r>
              <a:rPr lang="en-US" sz="1600" b="1" i="0" u="none" strike="noStrike" baseline="0" dirty="0" smtClean="0">
                <a:effectLst/>
              </a:rPr>
              <a:t>Savings</a:t>
            </a:r>
            <a:br>
              <a:rPr lang="en-US" sz="1600" b="1" i="0" u="none" strike="noStrike" baseline="0" dirty="0" smtClean="0">
                <a:effectLst/>
              </a:rPr>
            </a:br>
            <a:r>
              <a:rPr lang="en-US" sz="1600" b="1" i="0" u="none" strike="noStrike" baseline="0" dirty="0" smtClean="0">
                <a:effectLst/>
              </a:rPr>
              <a:t>Program </a:t>
            </a:r>
            <a:r>
              <a:rPr lang="en-US" sz="1600" b="1" i="0" u="none" strike="noStrike" baseline="0" dirty="0">
                <a:effectLst/>
              </a:rPr>
              <a:t>Goal Forecast </a:t>
            </a:r>
            <a:r>
              <a:rPr lang="en-US" sz="1600" b="1" i="0" u="none" strike="noStrike" baseline="0" dirty="0" smtClean="0">
                <a:effectLst/>
              </a:rPr>
              <a:t>2015-2034</a:t>
            </a:r>
            <a:endParaRPr lang="en-US" sz="1600" dirty="0"/>
          </a:p>
        </c:rich>
      </c:tx>
      <c:layout>
        <c:manualLayout>
          <c:xMode val="edge"/>
          <c:yMode val="edge"/>
          <c:x val="0.29568251641643428"/>
          <c:y val="1.3756213342699409E-2"/>
        </c:manualLayout>
      </c:layout>
      <c:overlay val="0"/>
    </c:title>
    <c:autoTitleDeleted val="0"/>
    <c:plotArea>
      <c:layout/>
      <c:barChart>
        <c:barDir val="col"/>
        <c:grouping val="stacked"/>
        <c:varyColors val="0"/>
        <c:ser>
          <c:idx val="1"/>
          <c:order val="0"/>
          <c:tx>
            <c:v>Com/Ind w/ Custom Programatic</c:v>
          </c:tx>
          <c:spPr>
            <a:solidFill>
              <a:schemeClr val="accent4"/>
            </a:solidFill>
          </c:spPr>
          <c:invertIfNegative val="0"/>
          <c:cat>
            <c:numRef>
              <c:f>'Final CIP Forecast for Mark'!$R$7:$R$26</c:f>
              <c:numCache>
                <c:formatCode>General</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'Final CIP Forecast for Mark'!$G$7:$G$26</c:f>
              <c:numCache>
                <c:formatCode>_(* #,##0_);_(* \(#,##0\);_(* "-"??_);_(@_)</c:formatCode>
                <c:ptCount val="20"/>
                <c:pt idx="0">
                  <c:v>394390.71428571426</c:v>
                </c:pt>
                <c:pt idx="1">
                  <c:v>423047.14285714284</c:v>
                </c:pt>
                <c:pt idx="2">
                  <c:v>455702.14285714284</c:v>
                </c:pt>
                <c:pt idx="3">
                  <c:v>496650</c:v>
                </c:pt>
                <c:pt idx="4">
                  <c:v>549621.42857142852</c:v>
                </c:pt>
                <c:pt idx="5">
                  <c:v>615660</c:v>
                </c:pt>
                <c:pt idx="6">
                  <c:v>685525.71428571432</c:v>
                </c:pt>
                <c:pt idx="7">
                  <c:v>764359.28571428568</c:v>
                </c:pt>
                <c:pt idx="8">
                  <c:v>845747.14285714284</c:v>
                </c:pt>
                <c:pt idx="9">
                  <c:v>929648.57142857148</c:v>
                </c:pt>
                <c:pt idx="10">
                  <c:v>999574.28571428568</c:v>
                </c:pt>
                <c:pt idx="11">
                  <c:v>1066320</c:v>
                </c:pt>
                <c:pt idx="12">
                  <c:v>1123945.7142857143</c:v>
                </c:pt>
                <c:pt idx="13">
                  <c:v>1178235</c:v>
                </c:pt>
                <c:pt idx="14">
                  <c:v>1197053.5714285714</c:v>
                </c:pt>
                <c:pt idx="15">
                  <c:v>1230570</c:v>
                </c:pt>
                <c:pt idx="16">
                  <c:v>1259065.7142857143</c:v>
                </c:pt>
                <c:pt idx="17">
                  <c:v>1298436.4285714286</c:v>
                </c:pt>
                <c:pt idx="18">
                  <c:v>1316528.5714285714</c:v>
                </c:pt>
                <c:pt idx="19">
                  <c:v>1333212.857142857</c:v>
                </c:pt>
              </c:numCache>
            </c:numRef>
          </c:val>
        </c:ser>
        <c:ser>
          <c:idx val="0"/>
          <c:order val="1"/>
          <c:tx>
            <c:v>Realistic Residential</c:v>
          </c:tx>
          <c:spPr>
            <a:pattFill prst="pct75">
              <a:fgClr>
                <a:schemeClr val="accent1"/>
              </a:fgClr>
              <a:bgClr>
                <a:schemeClr val="bg1"/>
              </a:bgClr>
            </a:pattFill>
          </c:spPr>
          <c:invertIfNegative val="0"/>
          <c:cat>
            <c:numRef>
              <c:f>'Final CIP Forecast for Mark'!$R$7:$R$26</c:f>
              <c:numCache>
                <c:formatCode>General</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'Final CIP Forecast for Mark'!$N$7:$N$26</c:f>
              <c:numCache>
                <c:formatCode>_(* #,##0_);_(* \(#,##0\);_(* "-"??_);_(@_)</c:formatCode>
                <c:ptCount val="20"/>
                <c:pt idx="0">
                  <c:v>132084.75</c:v>
                </c:pt>
                <c:pt idx="1">
                  <c:v>138073.75</c:v>
                </c:pt>
                <c:pt idx="2">
                  <c:v>284585</c:v>
                </c:pt>
                <c:pt idx="3">
                  <c:v>295123.75</c:v>
                </c:pt>
                <c:pt idx="4">
                  <c:v>307570.5</c:v>
                </c:pt>
                <c:pt idx="5">
                  <c:v>323250.25</c:v>
                </c:pt>
                <c:pt idx="6">
                  <c:v>337396.25</c:v>
                </c:pt>
                <c:pt idx="7">
                  <c:v>353822.5</c:v>
                </c:pt>
                <c:pt idx="8">
                  <c:v>370797.75</c:v>
                </c:pt>
                <c:pt idx="9">
                  <c:v>388645.5</c:v>
                </c:pt>
                <c:pt idx="10">
                  <c:v>401940.25</c:v>
                </c:pt>
                <c:pt idx="11">
                  <c:v>415556.5</c:v>
                </c:pt>
                <c:pt idx="12">
                  <c:v>427574</c:v>
                </c:pt>
                <c:pt idx="13">
                  <c:v>439742.25</c:v>
                </c:pt>
                <c:pt idx="14">
                  <c:v>446846.5</c:v>
                </c:pt>
                <c:pt idx="15">
                  <c:v>454904.75</c:v>
                </c:pt>
                <c:pt idx="16">
                  <c:v>462117.25</c:v>
                </c:pt>
                <c:pt idx="17">
                  <c:v>472184.25</c:v>
                </c:pt>
                <c:pt idx="18">
                  <c:v>476373.25</c:v>
                </c:pt>
                <c:pt idx="19">
                  <c:v>482057.25</c:v>
                </c:pt>
              </c:numCache>
            </c:numRef>
          </c:val>
        </c:ser>
        <c:ser>
          <c:idx val="2"/>
          <c:order val="2"/>
          <c:tx>
            <c:strRef>
              <c:f>'Final CIP Forecast for Mark'!$X$6</c:f>
              <c:strCache>
                <c:ptCount val="1"/>
                <c:pt idx="0">
                  <c:v>Low Income</c:v>
                </c:pt>
              </c:strCache>
            </c:strRef>
          </c:tx>
          <c:spPr>
            <a:solidFill>
              <a:schemeClr val="bg1"/>
            </a:solidFill>
            <a:ln>
              <a:solidFill>
                <a:schemeClr val="accent2"/>
              </a:solidFill>
            </a:ln>
          </c:spPr>
          <c:invertIfNegative val="0"/>
          <c:cat>
            <c:numRef>
              <c:f>'Final CIP Forecast for Mark'!$R$7:$R$26</c:f>
              <c:numCache>
                <c:formatCode>General</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'Final CIP Forecast for Mark'!$X$7:$X$26</c:f>
              <c:numCache>
                <c:formatCode>General</c:formatCode>
                <c:ptCount val="20"/>
                <c:pt idx="0">
                  <c:v>7000</c:v>
                </c:pt>
                <c:pt idx="1">
                  <c:v>7000</c:v>
                </c:pt>
                <c:pt idx="2">
                  <c:v>15000</c:v>
                </c:pt>
                <c:pt idx="3">
                  <c:v>15000</c:v>
                </c:pt>
                <c:pt idx="4">
                  <c:v>25000</c:v>
                </c:pt>
                <c:pt idx="5">
                  <c:v>25000</c:v>
                </c:pt>
                <c:pt idx="6">
                  <c:v>25000</c:v>
                </c:pt>
                <c:pt idx="7">
                  <c:v>25000</c:v>
                </c:pt>
                <c:pt idx="8">
                  <c:v>25000</c:v>
                </c:pt>
                <c:pt idx="9">
                  <c:v>25000</c:v>
                </c:pt>
                <c:pt idx="10">
                  <c:v>25000</c:v>
                </c:pt>
                <c:pt idx="11">
                  <c:v>25000</c:v>
                </c:pt>
                <c:pt idx="12">
                  <c:v>25000</c:v>
                </c:pt>
                <c:pt idx="13">
                  <c:v>25000</c:v>
                </c:pt>
                <c:pt idx="14">
                  <c:v>25000</c:v>
                </c:pt>
                <c:pt idx="15">
                  <c:v>25000</c:v>
                </c:pt>
                <c:pt idx="16">
                  <c:v>25000</c:v>
                </c:pt>
                <c:pt idx="17">
                  <c:v>25000</c:v>
                </c:pt>
                <c:pt idx="18">
                  <c:v>25000</c:v>
                </c:pt>
                <c:pt idx="19">
                  <c:v>25000</c:v>
                </c:pt>
              </c:numCache>
            </c:numRef>
          </c:val>
        </c:ser>
        <c:dLbls>
          <c:showLegendKey val="0"/>
          <c:showVal val="0"/>
          <c:showCatName val="0"/>
          <c:showSerName val="0"/>
          <c:showPercent val="0"/>
          <c:showBubbleSize val="0"/>
        </c:dLbls>
        <c:gapWidth val="75"/>
        <c:overlap val="100"/>
        <c:axId val="99465088"/>
        <c:axId val="99466624"/>
      </c:barChart>
      <c:catAx>
        <c:axId val="99465088"/>
        <c:scaling>
          <c:orientation val="minMax"/>
        </c:scaling>
        <c:delete val="0"/>
        <c:axPos val="b"/>
        <c:numFmt formatCode="General" sourceLinked="1"/>
        <c:majorTickMark val="none"/>
        <c:minorTickMark val="none"/>
        <c:tickLblPos val="nextTo"/>
        <c:crossAx val="99466624"/>
        <c:crosses val="autoZero"/>
        <c:auto val="1"/>
        <c:lblAlgn val="ctr"/>
        <c:lblOffset val="100"/>
        <c:noMultiLvlLbl val="0"/>
      </c:catAx>
      <c:valAx>
        <c:axId val="99466624"/>
        <c:scaling>
          <c:orientation val="minMax"/>
        </c:scaling>
        <c:delete val="0"/>
        <c:axPos val="l"/>
        <c:majorGridlines/>
        <c:title>
          <c:tx>
            <c:rich>
              <a:bodyPr rot="-5400000" vert="horz"/>
              <a:lstStyle/>
              <a:p>
                <a:pPr>
                  <a:defRPr/>
                </a:pPr>
                <a:r>
                  <a:rPr lang="en-US"/>
                  <a:t>Therms</a:t>
                </a:r>
              </a:p>
            </c:rich>
          </c:tx>
          <c:layout/>
          <c:overlay val="0"/>
        </c:title>
        <c:numFmt formatCode="_(* #,##0_);_(* \(#,##0\);_(* &quot;-&quot;??_);_(@_)" sourceLinked="1"/>
        <c:majorTickMark val="none"/>
        <c:minorTickMark val="none"/>
        <c:tickLblPos val="nextTo"/>
        <c:spPr>
          <a:ln w="9525">
            <a:noFill/>
          </a:ln>
        </c:spPr>
        <c:crossAx val="994650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a:pPr>
            <a:r>
              <a:rPr lang="en-US" dirty="0">
                <a:latin typeface="Cambria Math" panose="02040503050406030204" pitchFamily="18" charset="0"/>
                <a:ea typeface="Cambria Math" panose="02040503050406030204" pitchFamily="18" charset="0"/>
              </a:rPr>
              <a:t>Current Measures Passing</a:t>
            </a:r>
            <a:r>
              <a:rPr lang="en-US" baseline="0" dirty="0">
                <a:latin typeface="Cambria Math" panose="02040503050406030204" pitchFamily="18" charset="0"/>
                <a:ea typeface="Cambria Math" panose="02040503050406030204" pitchFamily="18" charset="0"/>
              </a:rPr>
              <a:t> </a:t>
            </a:r>
            <a:r>
              <a:rPr lang="en-US" baseline="0" dirty="0" smtClean="0">
                <a:latin typeface="Cambria Math" panose="02040503050406030204" pitchFamily="18" charset="0"/>
                <a:ea typeface="Cambria Math" panose="02040503050406030204" pitchFamily="18" charset="0"/>
              </a:rPr>
              <a:t>Cost-Effectiveness by </a:t>
            </a:r>
            <a:r>
              <a:rPr lang="en-US" baseline="0" dirty="0">
                <a:latin typeface="Cambria Math" panose="02040503050406030204" pitchFamily="18" charset="0"/>
                <a:ea typeface="Cambria Math" panose="02040503050406030204" pitchFamily="18" charset="0"/>
              </a:rPr>
              <a:t>Incentive Level</a:t>
            </a:r>
            <a:endParaRPr lang="en-US" dirty="0">
              <a:latin typeface="Cambria Math" panose="02040503050406030204" pitchFamily="18" charset="0"/>
              <a:ea typeface="Cambria Math" panose="02040503050406030204" pitchFamily="18" charset="0"/>
            </a:endParaRPr>
          </a:p>
        </c:rich>
      </c:tx>
      <c:layout>
        <c:manualLayout>
          <c:xMode val="edge"/>
          <c:yMode val="edge"/>
          <c:x val="0.30186609686609689"/>
          <c:y val="0.89571225239009078"/>
        </c:manualLayout>
      </c:layout>
      <c:overlay val="0"/>
    </c:title>
    <c:autoTitleDeleted val="0"/>
    <c:plotArea>
      <c:layout>
        <c:manualLayout>
          <c:layoutTarget val="inner"/>
          <c:xMode val="edge"/>
          <c:yMode val="edge"/>
          <c:x val="5.7688942728312813E-2"/>
          <c:y val="4.8787007820220718E-2"/>
          <c:w val="0.92236803732866723"/>
          <c:h val="0.73966600794667736"/>
        </c:manualLayout>
      </c:layout>
      <c:barChart>
        <c:barDir val="col"/>
        <c:grouping val="clustered"/>
        <c:varyColors val="0"/>
        <c:ser>
          <c:idx val="1"/>
          <c:order val="0"/>
          <c:tx>
            <c:strRef>
              <c:f>Sheet1!$B$7</c:f>
              <c:strCache>
                <c:ptCount val="1"/>
                <c:pt idx="0">
                  <c:v>Current Measures</c:v>
                </c:pt>
              </c:strCache>
            </c:strRef>
          </c:tx>
          <c:invertIfNegative val="0"/>
          <c:dPt>
            <c:idx val="0"/>
            <c:invertIfNegative val="0"/>
            <c:bubble3D val="0"/>
            <c:spPr>
              <a:solidFill>
                <a:schemeClr val="accent4"/>
              </a:solidFill>
            </c:spPr>
          </c:dPt>
          <c:dPt>
            <c:idx val="1"/>
            <c:invertIfNegative val="0"/>
            <c:bubble3D val="0"/>
            <c:spPr>
              <a:solidFill>
                <a:schemeClr val="accent4">
                  <a:lumMod val="60000"/>
                  <a:lumOff val="4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1"/>
              </a:solidFill>
            </c:spPr>
          </c:dPt>
          <c:dPt>
            <c:idx val="4"/>
            <c:invertIfNegative val="0"/>
            <c:bubble3D val="0"/>
            <c:spPr>
              <a:solidFill>
                <a:schemeClr val="accent1">
                  <a:lumMod val="60000"/>
                  <a:lumOff val="40000"/>
                </a:schemeClr>
              </a:solidFill>
            </c:spPr>
          </c:dPt>
          <c:dPt>
            <c:idx val="5"/>
            <c:invertIfNegative val="0"/>
            <c:bubble3D val="0"/>
            <c:spPr>
              <a:solidFill>
                <a:schemeClr val="accent1">
                  <a:lumMod val="20000"/>
                  <a:lumOff val="80000"/>
                </a:schemeClr>
              </a:solidFill>
            </c:spPr>
          </c:dPt>
          <c:dPt>
            <c:idx val="6"/>
            <c:invertIfNegative val="0"/>
            <c:bubble3D val="0"/>
            <c:spPr>
              <a:solidFill>
                <a:schemeClr val="accent6"/>
              </a:solidFill>
            </c:spPr>
          </c:dPt>
          <c:dPt>
            <c:idx val="7"/>
            <c:invertIfNegative val="0"/>
            <c:bubble3D val="0"/>
            <c:spPr>
              <a:solidFill>
                <a:schemeClr val="accent6">
                  <a:lumMod val="60000"/>
                  <a:lumOff val="40000"/>
                </a:schemeClr>
              </a:solidFill>
            </c:spPr>
          </c:dPt>
          <c:dPt>
            <c:idx val="8"/>
            <c:invertIfNegative val="0"/>
            <c:bubble3D val="0"/>
            <c:spPr>
              <a:solidFill>
                <a:schemeClr val="accent6">
                  <a:lumMod val="20000"/>
                  <a:lumOff val="80000"/>
                </a:schemeClr>
              </a:solidFill>
            </c:spPr>
          </c:dPt>
          <c:cat>
            <c:strRef>
              <c:f>Sheet1!$C$5:$K$5</c:f>
              <c:strCache>
                <c:ptCount val="9"/>
                <c:pt idx="0">
                  <c:v>Res 30%</c:v>
                </c:pt>
                <c:pt idx="1">
                  <c:v>Res 50%</c:v>
                </c:pt>
                <c:pt idx="2">
                  <c:v>Res 75%</c:v>
                </c:pt>
                <c:pt idx="3">
                  <c:v>Com 30%</c:v>
                </c:pt>
                <c:pt idx="4">
                  <c:v>Com 50%</c:v>
                </c:pt>
                <c:pt idx="5">
                  <c:v>Com 75%</c:v>
                </c:pt>
                <c:pt idx="6">
                  <c:v>Ind 30%</c:v>
                </c:pt>
                <c:pt idx="7">
                  <c:v>Ind 50%</c:v>
                </c:pt>
                <c:pt idx="8">
                  <c:v>Ind 75%</c:v>
                </c:pt>
              </c:strCache>
            </c:strRef>
          </c:cat>
          <c:val>
            <c:numRef>
              <c:f>Sheet1!$C$7:$K$7</c:f>
              <c:numCache>
                <c:formatCode>0%</c:formatCode>
                <c:ptCount val="9"/>
                <c:pt idx="0">
                  <c:v>0.92105263157894735</c:v>
                </c:pt>
                <c:pt idx="1">
                  <c:v>0.75</c:v>
                </c:pt>
                <c:pt idx="2">
                  <c:v>0.47368421052631576</c:v>
                </c:pt>
                <c:pt idx="3">
                  <c:v>0.5675213675213675</c:v>
                </c:pt>
                <c:pt idx="4">
                  <c:v>0.48034188034188036</c:v>
                </c:pt>
                <c:pt idx="5">
                  <c:v>0.4</c:v>
                </c:pt>
                <c:pt idx="6">
                  <c:v>0.29166666666666669</c:v>
                </c:pt>
                <c:pt idx="7">
                  <c:v>0.25</c:v>
                </c:pt>
                <c:pt idx="8">
                  <c:v>8.3333333333333329E-2</c:v>
                </c:pt>
              </c:numCache>
            </c:numRef>
          </c:val>
        </c:ser>
        <c:dLbls>
          <c:showLegendKey val="0"/>
          <c:showVal val="0"/>
          <c:showCatName val="0"/>
          <c:showSerName val="0"/>
          <c:showPercent val="0"/>
          <c:showBubbleSize val="0"/>
        </c:dLbls>
        <c:gapWidth val="109"/>
        <c:overlap val="-65"/>
        <c:axId val="99488128"/>
        <c:axId val="99489664"/>
      </c:barChart>
      <c:catAx>
        <c:axId val="99488128"/>
        <c:scaling>
          <c:orientation val="minMax"/>
        </c:scaling>
        <c:delete val="0"/>
        <c:axPos val="b"/>
        <c:majorTickMark val="none"/>
        <c:minorTickMark val="none"/>
        <c:tickLblPos val="none"/>
        <c:crossAx val="99489664"/>
        <c:crosses val="autoZero"/>
        <c:auto val="1"/>
        <c:lblAlgn val="ctr"/>
        <c:lblOffset val="100"/>
        <c:noMultiLvlLbl val="0"/>
      </c:catAx>
      <c:valAx>
        <c:axId val="99489664"/>
        <c:scaling>
          <c:orientation val="minMax"/>
        </c:scaling>
        <c:delete val="0"/>
        <c:axPos val="l"/>
        <c:majorGridlines/>
        <c:numFmt formatCode="0%" sourceLinked="1"/>
        <c:majorTickMark val="out"/>
        <c:minorTickMark val="none"/>
        <c:tickLblPos val="nextTo"/>
        <c:crossAx val="99488128"/>
        <c:crosses val="autoZero"/>
        <c:crossBetween val="between"/>
      </c:valAx>
    </c:plotArea>
    <c:legend>
      <c:legendPos val="b"/>
      <c:layout>
        <c:manualLayout>
          <c:xMode val="edge"/>
          <c:yMode val="edge"/>
          <c:x val="5.9209345626668464E-2"/>
          <c:y val="0.79031725239603945"/>
          <c:w val="0.92718958207147184"/>
          <c:h val="0.1028823771628333"/>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67B25-974A-4AD1-8348-146AF0C04244}" type="doc">
      <dgm:prSet loTypeId="urn:microsoft.com/office/officeart/2005/8/layout/pyramid3" loCatId="pyramid" qsTypeId="urn:microsoft.com/office/officeart/2005/8/quickstyle/simple3" qsCatId="simple" csTypeId="urn:microsoft.com/office/officeart/2005/8/colors/accent1_2" csCatId="accent1" phldr="1"/>
      <dgm:spPr/>
    </dgm:pt>
    <dgm:pt modelId="{C528EC1C-A060-4C86-98CF-7ECAE905827D}">
      <dgm:prSet phldrT="[Text]" custT="1"/>
      <dgm:spPr/>
      <dgm:t>
        <a:bodyPr/>
        <a:lstStyle/>
        <a:p>
          <a:pPr algn="l"/>
          <a:r>
            <a:rPr lang="en-US" sz="2000" b="1" dirty="0" smtClean="0">
              <a:latin typeface="Arial" panose="020B0604020202020204" pitchFamily="34" charset="0"/>
              <a:cs typeface="Arial" panose="020B0604020202020204" pitchFamily="34" charset="0"/>
            </a:rPr>
            <a:t>Technical</a:t>
          </a:r>
        </a:p>
      </dgm:t>
    </dgm:pt>
    <dgm:pt modelId="{253D407D-B126-47C0-AFCD-DB6F2923091C}" type="parTrans" cxnId="{0971AB6A-6147-4B4E-B491-C9B35B84E835}">
      <dgm:prSet/>
      <dgm:spPr/>
      <dgm:t>
        <a:bodyPr/>
        <a:lstStyle/>
        <a:p>
          <a:endParaRPr lang="en-US"/>
        </a:p>
      </dgm:t>
    </dgm:pt>
    <dgm:pt modelId="{89131B9C-11EA-400A-99A9-64A6A18603C5}" type="sibTrans" cxnId="{0971AB6A-6147-4B4E-B491-C9B35B84E835}">
      <dgm:prSet/>
      <dgm:spPr/>
      <dgm:t>
        <a:bodyPr/>
        <a:lstStyle/>
        <a:p>
          <a:endParaRPr lang="en-US"/>
        </a:p>
      </dgm:t>
    </dgm:pt>
    <dgm:pt modelId="{C329053E-6AA8-4F8B-87F7-331FCD9D74C8}">
      <dgm:prSet phldrT="[Text]" custT="1"/>
      <dgm:spPr/>
      <dgm:t>
        <a:bodyPr/>
        <a:lstStyle/>
        <a:p>
          <a:pPr algn="l"/>
          <a:r>
            <a:rPr lang="en-US" sz="2000" b="1" dirty="0" smtClean="0">
              <a:latin typeface="Arial" panose="020B0604020202020204" pitchFamily="34" charset="0"/>
              <a:cs typeface="Arial" panose="020B0604020202020204" pitchFamily="34" charset="0"/>
            </a:rPr>
            <a:t>Economic</a:t>
          </a:r>
          <a:endParaRPr lang="en-US" sz="2000" b="1" dirty="0">
            <a:latin typeface="Arial" panose="020B0604020202020204" pitchFamily="34" charset="0"/>
            <a:cs typeface="Arial" panose="020B0604020202020204" pitchFamily="34" charset="0"/>
          </a:endParaRPr>
        </a:p>
      </dgm:t>
    </dgm:pt>
    <dgm:pt modelId="{7C7EC58C-A8BE-4991-B278-CA2237BD4ECB}" type="parTrans" cxnId="{24708826-E485-4812-8D22-7CF16C5B2C4F}">
      <dgm:prSet/>
      <dgm:spPr/>
      <dgm:t>
        <a:bodyPr/>
        <a:lstStyle/>
        <a:p>
          <a:endParaRPr lang="en-US"/>
        </a:p>
      </dgm:t>
    </dgm:pt>
    <dgm:pt modelId="{29BF8C9B-EFB8-4D6A-BBA3-34C62EF8D457}" type="sibTrans" cxnId="{24708826-E485-4812-8D22-7CF16C5B2C4F}">
      <dgm:prSet/>
      <dgm:spPr/>
      <dgm:t>
        <a:bodyPr/>
        <a:lstStyle/>
        <a:p>
          <a:endParaRPr lang="en-US"/>
        </a:p>
      </dgm:t>
    </dgm:pt>
    <dgm:pt modelId="{00941D7E-E990-4196-B1E4-395792D7D3CC}">
      <dgm:prSet phldrT="[Text]" custT="1"/>
      <dgm:spPr/>
      <dgm:t>
        <a:bodyPr/>
        <a:lstStyle/>
        <a:p>
          <a:pPr algn="ctr"/>
          <a:r>
            <a:rPr lang="en-US" sz="2000" b="1" dirty="0" smtClean="0">
              <a:latin typeface="Arial" panose="020B0604020202020204" pitchFamily="34" charset="0"/>
              <a:cs typeface="Arial" panose="020B0604020202020204" pitchFamily="34" charset="0"/>
            </a:rPr>
            <a:t>Achievable</a:t>
          </a:r>
          <a:endParaRPr lang="en-US" sz="2000" b="1" dirty="0">
            <a:latin typeface="Arial" panose="020B0604020202020204" pitchFamily="34" charset="0"/>
            <a:cs typeface="Arial" panose="020B0604020202020204" pitchFamily="34" charset="0"/>
          </a:endParaRPr>
        </a:p>
      </dgm:t>
    </dgm:pt>
    <dgm:pt modelId="{217261E1-8D85-44C4-AFED-01B29B923509}" type="parTrans" cxnId="{3FE2649A-8F3D-4C93-98A2-2B6B94C40A47}">
      <dgm:prSet/>
      <dgm:spPr/>
      <dgm:t>
        <a:bodyPr/>
        <a:lstStyle/>
        <a:p>
          <a:endParaRPr lang="en-US"/>
        </a:p>
      </dgm:t>
    </dgm:pt>
    <dgm:pt modelId="{E75D038E-BC4B-4CDB-A1A1-D7AE010861C7}" type="sibTrans" cxnId="{3FE2649A-8F3D-4C93-98A2-2B6B94C40A47}">
      <dgm:prSet/>
      <dgm:spPr/>
      <dgm:t>
        <a:bodyPr/>
        <a:lstStyle/>
        <a:p>
          <a:endParaRPr lang="en-US"/>
        </a:p>
      </dgm:t>
    </dgm:pt>
    <dgm:pt modelId="{C1024F55-7725-43F7-B6C7-852DA2348C09}">
      <dgm:prSet phldrT="[Text]" custT="1"/>
      <dgm:spPr/>
      <dgm:t>
        <a:bodyPr/>
        <a:lstStyle/>
        <a:p>
          <a:r>
            <a:rPr lang="en-US" sz="2000" b="1" dirty="0" smtClean="0">
              <a:latin typeface="Arial" panose="020B0604020202020204" pitchFamily="34" charset="0"/>
              <a:cs typeface="Arial" panose="020B0604020202020204" pitchFamily="34" charset="0"/>
            </a:rPr>
            <a:t>Program</a:t>
          </a:r>
          <a:endParaRPr lang="en-US" sz="2000" b="1" dirty="0">
            <a:latin typeface="Arial" panose="020B0604020202020204" pitchFamily="34" charset="0"/>
            <a:cs typeface="Arial" panose="020B0604020202020204" pitchFamily="34" charset="0"/>
          </a:endParaRPr>
        </a:p>
      </dgm:t>
    </dgm:pt>
    <dgm:pt modelId="{D69B8E3F-3787-4B5A-83F8-D11F55A48609}" type="parTrans" cxnId="{4E99741F-5115-4E38-ADB1-8ED7DCD71F9C}">
      <dgm:prSet/>
      <dgm:spPr/>
      <dgm:t>
        <a:bodyPr/>
        <a:lstStyle/>
        <a:p>
          <a:endParaRPr lang="en-US"/>
        </a:p>
      </dgm:t>
    </dgm:pt>
    <dgm:pt modelId="{20953422-48C0-47A1-97D1-864C7C03DCE1}" type="sibTrans" cxnId="{4E99741F-5115-4E38-ADB1-8ED7DCD71F9C}">
      <dgm:prSet/>
      <dgm:spPr/>
      <dgm:t>
        <a:bodyPr/>
        <a:lstStyle/>
        <a:p>
          <a:endParaRPr lang="en-US"/>
        </a:p>
      </dgm:t>
    </dgm:pt>
    <dgm:pt modelId="{0204826A-30D8-4B98-8F4C-A858C252BF95}" type="pres">
      <dgm:prSet presAssocID="{49667B25-974A-4AD1-8348-146AF0C04244}" presName="Name0" presStyleCnt="0">
        <dgm:presLayoutVars>
          <dgm:dir val="rev"/>
          <dgm:animLvl val="lvl"/>
          <dgm:resizeHandles val="exact"/>
        </dgm:presLayoutVars>
      </dgm:prSet>
      <dgm:spPr/>
    </dgm:pt>
    <dgm:pt modelId="{299F886C-C4B1-4044-A80D-F5B483478E72}" type="pres">
      <dgm:prSet presAssocID="{C528EC1C-A060-4C86-98CF-7ECAE905827D}" presName="Name8" presStyleCnt="0"/>
      <dgm:spPr/>
    </dgm:pt>
    <dgm:pt modelId="{C767221B-163E-476C-9346-14D291B3FA81}" type="pres">
      <dgm:prSet presAssocID="{C528EC1C-A060-4C86-98CF-7ECAE905827D}" presName="level" presStyleLbl="node1" presStyleIdx="0" presStyleCnt="4" custLinFactNeighborY="-2797">
        <dgm:presLayoutVars>
          <dgm:chMax val="1"/>
          <dgm:bulletEnabled val="1"/>
        </dgm:presLayoutVars>
      </dgm:prSet>
      <dgm:spPr/>
      <dgm:t>
        <a:bodyPr/>
        <a:lstStyle/>
        <a:p>
          <a:endParaRPr lang="en-US"/>
        </a:p>
      </dgm:t>
    </dgm:pt>
    <dgm:pt modelId="{1F6AFAE9-CB23-4A23-85F0-54E3C37701F5}" type="pres">
      <dgm:prSet presAssocID="{C528EC1C-A060-4C86-98CF-7ECAE905827D}" presName="levelTx" presStyleLbl="revTx" presStyleIdx="0" presStyleCnt="0">
        <dgm:presLayoutVars>
          <dgm:chMax val="1"/>
          <dgm:bulletEnabled val="1"/>
        </dgm:presLayoutVars>
      </dgm:prSet>
      <dgm:spPr/>
      <dgm:t>
        <a:bodyPr/>
        <a:lstStyle/>
        <a:p>
          <a:endParaRPr lang="en-US"/>
        </a:p>
      </dgm:t>
    </dgm:pt>
    <dgm:pt modelId="{40DFC3D1-5285-4732-81E6-FB26E45D67A8}" type="pres">
      <dgm:prSet presAssocID="{C329053E-6AA8-4F8B-87F7-331FCD9D74C8}" presName="Name8" presStyleCnt="0"/>
      <dgm:spPr/>
    </dgm:pt>
    <dgm:pt modelId="{9BB7798A-E535-4DCB-A9D8-84271B304B56}" type="pres">
      <dgm:prSet presAssocID="{C329053E-6AA8-4F8B-87F7-331FCD9D74C8}" presName="level" presStyleLbl="node1" presStyleIdx="1" presStyleCnt="4">
        <dgm:presLayoutVars>
          <dgm:chMax val="1"/>
          <dgm:bulletEnabled val="1"/>
        </dgm:presLayoutVars>
      </dgm:prSet>
      <dgm:spPr/>
      <dgm:t>
        <a:bodyPr/>
        <a:lstStyle/>
        <a:p>
          <a:endParaRPr lang="en-US"/>
        </a:p>
      </dgm:t>
    </dgm:pt>
    <dgm:pt modelId="{8BCC0A33-D6EE-49AE-8BBE-E37F09D3CE57}" type="pres">
      <dgm:prSet presAssocID="{C329053E-6AA8-4F8B-87F7-331FCD9D74C8}" presName="levelTx" presStyleLbl="revTx" presStyleIdx="0" presStyleCnt="0">
        <dgm:presLayoutVars>
          <dgm:chMax val="1"/>
          <dgm:bulletEnabled val="1"/>
        </dgm:presLayoutVars>
      </dgm:prSet>
      <dgm:spPr/>
      <dgm:t>
        <a:bodyPr/>
        <a:lstStyle/>
        <a:p>
          <a:endParaRPr lang="en-US"/>
        </a:p>
      </dgm:t>
    </dgm:pt>
    <dgm:pt modelId="{E4EBC2EB-77B8-4B1E-8AD7-A7E2DD9AC8F0}" type="pres">
      <dgm:prSet presAssocID="{00941D7E-E990-4196-B1E4-395792D7D3CC}" presName="Name8" presStyleCnt="0"/>
      <dgm:spPr/>
    </dgm:pt>
    <dgm:pt modelId="{DBA38A9B-7B96-48D1-AA58-9B3863EF7DDB}" type="pres">
      <dgm:prSet presAssocID="{00941D7E-E990-4196-B1E4-395792D7D3CC}" presName="level" presStyleLbl="node1" presStyleIdx="2" presStyleCnt="4">
        <dgm:presLayoutVars>
          <dgm:chMax val="1"/>
          <dgm:bulletEnabled val="1"/>
        </dgm:presLayoutVars>
      </dgm:prSet>
      <dgm:spPr/>
      <dgm:t>
        <a:bodyPr/>
        <a:lstStyle/>
        <a:p>
          <a:endParaRPr lang="en-US"/>
        </a:p>
      </dgm:t>
    </dgm:pt>
    <dgm:pt modelId="{B73A58AE-8F97-43E7-BA2E-1A3CA22FF322}" type="pres">
      <dgm:prSet presAssocID="{00941D7E-E990-4196-B1E4-395792D7D3CC}" presName="levelTx" presStyleLbl="revTx" presStyleIdx="0" presStyleCnt="0">
        <dgm:presLayoutVars>
          <dgm:chMax val="1"/>
          <dgm:bulletEnabled val="1"/>
        </dgm:presLayoutVars>
      </dgm:prSet>
      <dgm:spPr/>
      <dgm:t>
        <a:bodyPr/>
        <a:lstStyle/>
        <a:p>
          <a:endParaRPr lang="en-US"/>
        </a:p>
      </dgm:t>
    </dgm:pt>
    <dgm:pt modelId="{89067BDC-E91E-425E-9C5A-67FCDECC773F}" type="pres">
      <dgm:prSet presAssocID="{C1024F55-7725-43F7-B6C7-852DA2348C09}" presName="Name8" presStyleCnt="0"/>
      <dgm:spPr/>
    </dgm:pt>
    <dgm:pt modelId="{FBC5A6EF-FCA7-4D8B-A494-8929F1CFF01B}" type="pres">
      <dgm:prSet presAssocID="{C1024F55-7725-43F7-B6C7-852DA2348C09}" presName="level" presStyleLbl="node1" presStyleIdx="3" presStyleCnt="4" custAng="0" custScaleX="129630">
        <dgm:presLayoutVars>
          <dgm:chMax val="1"/>
          <dgm:bulletEnabled val="1"/>
        </dgm:presLayoutVars>
      </dgm:prSet>
      <dgm:spPr>
        <a:prstGeom prst="trapezoid">
          <a:avLst/>
        </a:prstGeom>
      </dgm:spPr>
      <dgm:t>
        <a:bodyPr/>
        <a:lstStyle/>
        <a:p>
          <a:endParaRPr lang="en-US"/>
        </a:p>
      </dgm:t>
    </dgm:pt>
    <dgm:pt modelId="{90362C95-1CC7-429B-A32E-94B7CF2CE9F3}" type="pres">
      <dgm:prSet presAssocID="{C1024F55-7725-43F7-B6C7-852DA2348C09}" presName="levelTx" presStyleLbl="revTx" presStyleIdx="0" presStyleCnt="0">
        <dgm:presLayoutVars>
          <dgm:chMax val="1"/>
          <dgm:bulletEnabled val="1"/>
        </dgm:presLayoutVars>
      </dgm:prSet>
      <dgm:spPr>
        <a:prstGeom prst="flowChartManualOperation">
          <a:avLst/>
        </a:prstGeom>
      </dgm:spPr>
      <dgm:t>
        <a:bodyPr/>
        <a:lstStyle/>
        <a:p>
          <a:endParaRPr lang="en-US"/>
        </a:p>
      </dgm:t>
    </dgm:pt>
  </dgm:ptLst>
  <dgm:cxnLst>
    <dgm:cxn modelId="{24708826-E485-4812-8D22-7CF16C5B2C4F}" srcId="{49667B25-974A-4AD1-8348-146AF0C04244}" destId="{C329053E-6AA8-4F8B-87F7-331FCD9D74C8}" srcOrd="1" destOrd="0" parTransId="{7C7EC58C-A8BE-4991-B278-CA2237BD4ECB}" sibTransId="{29BF8C9B-EFB8-4D6A-BBA3-34C62EF8D457}"/>
    <dgm:cxn modelId="{AD5AF9D4-AC2F-47DC-91BC-2D7C6386AC82}" type="presOf" srcId="{C329053E-6AA8-4F8B-87F7-331FCD9D74C8}" destId="{9BB7798A-E535-4DCB-A9D8-84271B304B56}" srcOrd="0" destOrd="0" presId="urn:microsoft.com/office/officeart/2005/8/layout/pyramid3"/>
    <dgm:cxn modelId="{3FE2649A-8F3D-4C93-98A2-2B6B94C40A47}" srcId="{49667B25-974A-4AD1-8348-146AF0C04244}" destId="{00941D7E-E990-4196-B1E4-395792D7D3CC}" srcOrd="2" destOrd="0" parTransId="{217261E1-8D85-44C4-AFED-01B29B923509}" sibTransId="{E75D038E-BC4B-4CDB-A1A1-D7AE010861C7}"/>
    <dgm:cxn modelId="{FF9E86F5-811C-4160-8F86-17553086561E}" type="presOf" srcId="{C1024F55-7725-43F7-B6C7-852DA2348C09}" destId="{FBC5A6EF-FCA7-4D8B-A494-8929F1CFF01B}" srcOrd="0" destOrd="0" presId="urn:microsoft.com/office/officeart/2005/8/layout/pyramid3"/>
    <dgm:cxn modelId="{B541AA36-59C2-4710-996B-7BA8E71EEB14}" type="presOf" srcId="{00941D7E-E990-4196-B1E4-395792D7D3CC}" destId="{DBA38A9B-7B96-48D1-AA58-9B3863EF7DDB}" srcOrd="0" destOrd="0" presId="urn:microsoft.com/office/officeart/2005/8/layout/pyramid3"/>
    <dgm:cxn modelId="{4029307D-11FC-45C9-B66E-46AE417BE206}" type="presOf" srcId="{00941D7E-E990-4196-B1E4-395792D7D3CC}" destId="{B73A58AE-8F97-43E7-BA2E-1A3CA22FF322}" srcOrd="1" destOrd="0" presId="urn:microsoft.com/office/officeart/2005/8/layout/pyramid3"/>
    <dgm:cxn modelId="{00410E54-54F9-4766-8E25-5710A46BFD4E}" type="presOf" srcId="{C528EC1C-A060-4C86-98CF-7ECAE905827D}" destId="{C767221B-163E-476C-9346-14D291B3FA81}" srcOrd="0" destOrd="0" presId="urn:microsoft.com/office/officeart/2005/8/layout/pyramid3"/>
    <dgm:cxn modelId="{BD85C95D-2F73-47AB-9A52-63F258CBA0E7}" type="presOf" srcId="{49667B25-974A-4AD1-8348-146AF0C04244}" destId="{0204826A-30D8-4B98-8F4C-A858C252BF95}" srcOrd="0" destOrd="0" presId="urn:microsoft.com/office/officeart/2005/8/layout/pyramid3"/>
    <dgm:cxn modelId="{CA87B6B6-0DD4-469C-87D9-7EC37EB0012D}" type="presOf" srcId="{C1024F55-7725-43F7-B6C7-852DA2348C09}" destId="{90362C95-1CC7-429B-A32E-94B7CF2CE9F3}" srcOrd="1" destOrd="0" presId="urn:microsoft.com/office/officeart/2005/8/layout/pyramid3"/>
    <dgm:cxn modelId="{76E29749-6162-4FCE-A778-9C7F42658693}" type="presOf" srcId="{C329053E-6AA8-4F8B-87F7-331FCD9D74C8}" destId="{8BCC0A33-D6EE-49AE-8BBE-E37F09D3CE57}" srcOrd="1" destOrd="0" presId="urn:microsoft.com/office/officeart/2005/8/layout/pyramid3"/>
    <dgm:cxn modelId="{4E99741F-5115-4E38-ADB1-8ED7DCD71F9C}" srcId="{49667B25-974A-4AD1-8348-146AF0C04244}" destId="{C1024F55-7725-43F7-B6C7-852DA2348C09}" srcOrd="3" destOrd="0" parTransId="{D69B8E3F-3787-4B5A-83F8-D11F55A48609}" sibTransId="{20953422-48C0-47A1-97D1-864C7C03DCE1}"/>
    <dgm:cxn modelId="{FEB20EBF-5227-408E-9C81-E1365508D8FE}" type="presOf" srcId="{C528EC1C-A060-4C86-98CF-7ECAE905827D}" destId="{1F6AFAE9-CB23-4A23-85F0-54E3C37701F5}" srcOrd="1" destOrd="0" presId="urn:microsoft.com/office/officeart/2005/8/layout/pyramid3"/>
    <dgm:cxn modelId="{0971AB6A-6147-4B4E-B491-C9B35B84E835}" srcId="{49667B25-974A-4AD1-8348-146AF0C04244}" destId="{C528EC1C-A060-4C86-98CF-7ECAE905827D}" srcOrd="0" destOrd="0" parTransId="{253D407D-B126-47C0-AFCD-DB6F2923091C}" sibTransId="{89131B9C-11EA-400A-99A9-64A6A18603C5}"/>
    <dgm:cxn modelId="{95AA7FB8-A264-4737-A7EF-158D5AFAD534}" type="presParOf" srcId="{0204826A-30D8-4B98-8F4C-A858C252BF95}" destId="{299F886C-C4B1-4044-A80D-F5B483478E72}" srcOrd="0" destOrd="0" presId="urn:microsoft.com/office/officeart/2005/8/layout/pyramid3"/>
    <dgm:cxn modelId="{894C0402-9484-4885-9EEC-2172DA51DF67}" type="presParOf" srcId="{299F886C-C4B1-4044-A80D-F5B483478E72}" destId="{C767221B-163E-476C-9346-14D291B3FA81}" srcOrd="0" destOrd="0" presId="urn:microsoft.com/office/officeart/2005/8/layout/pyramid3"/>
    <dgm:cxn modelId="{D644C385-BA52-4039-9269-17D26A589857}" type="presParOf" srcId="{299F886C-C4B1-4044-A80D-F5B483478E72}" destId="{1F6AFAE9-CB23-4A23-85F0-54E3C37701F5}" srcOrd="1" destOrd="0" presId="urn:microsoft.com/office/officeart/2005/8/layout/pyramid3"/>
    <dgm:cxn modelId="{7C621E88-0823-4B27-8C03-B3822CA65266}" type="presParOf" srcId="{0204826A-30D8-4B98-8F4C-A858C252BF95}" destId="{40DFC3D1-5285-4732-81E6-FB26E45D67A8}" srcOrd="1" destOrd="0" presId="urn:microsoft.com/office/officeart/2005/8/layout/pyramid3"/>
    <dgm:cxn modelId="{539E631F-3398-4EA9-90A6-8BAD71AE2107}" type="presParOf" srcId="{40DFC3D1-5285-4732-81E6-FB26E45D67A8}" destId="{9BB7798A-E535-4DCB-A9D8-84271B304B56}" srcOrd="0" destOrd="0" presId="urn:microsoft.com/office/officeart/2005/8/layout/pyramid3"/>
    <dgm:cxn modelId="{883C48CF-D0C1-497B-8EA0-DBC1993C9677}" type="presParOf" srcId="{40DFC3D1-5285-4732-81E6-FB26E45D67A8}" destId="{8BCC0A33-D6EE-49AE-8BBE-E37F09D3CE57}" srcOrd="1" destOrd="0" presId="urn:microsoft.com/office/officeart/2005/8/layout/pyramid3"/>
    <dgm:cxn modelId="{4E30F15E-417B-4009-9065-0DF2A4676374}" type="presParOf" srcId="{0204826A-30D8-4B98-8F4C-A858C252BF95}" destId="{E4EBC2EB-77B8-4B1E-8AD7-A7E2DD9AC8F0}" srcOrd="2" destOrd="0" presId="urn:microsoft.com/office/officeart/2005/8/layout/pyramid3"/>
    <dgm:cxn modelId="{05D00B7E-6546-4526-BD2A-FC3AA9354CE9}" type="presParOf" srcId="{E4EBC2EB-77B8-4B1E-8AD7-A7E2DD9AC8F0}" destId="{DBA38A9B-7B96-48D1-AA58-9B3863EF7DDB}" srcOrd="0" destOrd="0" presId="urn:microsoft.com/office/officeart/2005/8/layout/pyramid3"/>
    <dgm:cxn modelId="{B6640B34-830F-4010-8E7E-6D79C6777D80}" type="presParOf" srcId="{E4EBC2EB-77B8-4B1E-8AD7-A7E2DD9AC8F0}" destId="{B73A58AE-8F97-43E7-BA2E-1A3CA22FF322}" srcOrd="1" destOrd="0" presId="urn:microsoft.com/office/officeart/2005/8/layout/pyramid3"/>
    <dgm:cxn modelId="{C5687C61-1B19-4D9D-AC6A-58195603E647}" type="presParOf" srcId="{0204826A-30D8-4B98-8F4C-A858C252BF95}" destId="{89067BDC-E91E-425E-9C5A-67FCDECC773F}" srcOrd="3" destOrd="0" presId="urn:microsoft.com/office/officeart/2005/8/layout/pyramid3"/>
    <dgm:cxn modelId="{B8DCFE46-3120-4458-8357-18333080DBA2}" type="presParOf" srcId="{89067BDC-E91E-425E-9C5A-67FCDECC773F}" destId="{FBC5A6EF-FCA7-4D8B-A494-8929F1CFF01B}" srcOrd="0" destOrd="0" presId="urn:microsoft.com/office/officeart/2005/8/layout/pyramid3"/>
    <dgm:cxn modelId="{30B2BE72-9C1A-4EDA-80EC-476EDA534F2A}" type="presParOf" srcId="{89067BDC-E91E-425E-9C5A-67FCDECC773F}" destId="{90362C95-1CC7-429B-A32E-94B7CF2CE9F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7221B-163E-476C-9346-14D291B3FA81}">
      <dsp:nvSpPr>
        <dsp:cNvPr id="0" name=""/>
        <dsp:cNvSpPr/>
      </dsp:nvSpPr>
      <dsp:spPr>
        <a:xfrm rot="10800000">
          <a:off x="0" y="0"/>
          <a:ext cx="8229599" cy="1191815"/>
        </a:xfrm>
        <a:prstGeom prst="trapezoid">
          <a:avLst>
            <a:gd name="adj" fmla="val 86314"/>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Technical</a:t>
          </a:r>
        </a:p>
      </dsp:txBody>
      <dsp:txXfrm rot="-10800000">
        <a:off x="1440179" y="0"/>
        <a:ext cx="5349240" cy="1191815"/>
      </dsp:txXfrm>
    </dsp:sp>
    <dsp:sp modelId="{9BB7798A-E535-4DCB-A9D8-84271B304B56}">
      <dsp:nvSpPr>
        <dsp:cNvPr id="0" name=""/>
        <dsp:cNvSpPr/>
      </dsp:nvSpPr>
      <dsp:spPr>
        <a:xfrm rot="10800000">
          <a:off x="1028700" y="1191815"/>
          <a:ext cx="6172199" cy="1191815"/>
        </a:xfrm>
        <a:prstGeom prst="trapezoid">
          <a:avLst>
            <a:gd name="adj" fmla="val 86314"/>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Economic</a:t>
          </a:r>
          <a:endParaRPr lang="en-US" sz="2000" b="1" kern="1200" dirty="0">
            <a:latin typeface="Arial" panose="020B0604020202020204" pitchFamily="34" charset="0"/>
            <a:cs typeface="Arial" panose="020B0604020202020204" pitchFamily="34" charset="0"/>
          </a:endParaRPr>
        </a:p>
      </dsp:txBody>
      <dsp:txXfrm rot="-10800000">
        <a:off x="2108834" y="1191815"/>
        <a:ext cx="4011930" cy="1191815"/>
      </dsp:txXfrm>
    </dsp:sp>
    <dsp:sp modelId="{DBA38A9B-7B96-48D1-AA58-9B3863EF7DDB}">
      <dsp:nvSpPr>
        <dsp:cNvPr id="0" name=""/>
        <dsp:cNvSpPr/>
      </dsp:nvSpPr>
      <dsp:spPr>
        <a:xfrm rot="10800000">
          <a:off x="2057399" y="2383630"/>
          <a:ext cx="4114799" cy="1191815"/>
        </a:xfrm>
        <a:prstGeom prst="trapezoid">
          <a:avLst>
            <a:gd name="adj" fmla="val 86314"/>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Achievable</a:t>
          </a:r>
          <a:endParaRPr lang="en-US" sz="2000" b="1" kern="1200" dirty="0">
            <a:latin typeface="Arial" panose="020B0604020202020204" pitchFamily="34" charset="0"/>
            <a:cs typeface="Arial" panose="020B0604020202020204" pitchFamily="34" charset="0"/>
          </a:endParaRPr>
        </a:p>
      </dsp:txBody>
      <dsp:txXfrm rot="-10800000">
        <a:off x="2777489" y="2383630"/>
        <a:ext cx="2674620" cy="1191815"/>
      </dsp:txXfrm>
    </dsp:sp>
    <dsp:sp modelId="{FBC5A6EF-FCA7-4D8B-A494-8929F1CFF01B}">
      <dsp:nvSpPr>
        <dsp:cNvPr id="0" name=""/>
        <dsp:cNvSpPr/>
      </dsp:nvSpPr>
      <dsp:spPr>
        <a:xfrm rot="10800000">
          <a:off x="2781296" y="3575446"/>
          <a:ext cx="2667007" cy="1191815"/>
        </a:xfrm>
        <a:prstGeom prst="trapezoid">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Program</a:t>
          </a:r>
          <a:endParaRPr lang="en-US" sz="2000" b="1" kern="1200" dirty="0">
            <a:latin typeface="Arial" panose="020B0604020202020204" pitchFamily="34" charset="0"/>
            <a:cs typeface="Arial" panose="020B0604020202020204" pitchFamily="34" charset="0"/>
          </a:endParaRPr>
        </a:p>
      </dsp:txBody>
      <dsp:txXfrm rot="-10800000">
        <a:off x="3314697" y="3575446"/>
        <a:ext cx="1600205" cy="11918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C57EB7-F1F2-46A5-BEA5-4CF63D92FE61}" type="datetimeFigureOut">
              <a:rPr lang="en-US" smtClean="0"/>
              <a:pPr/>
              <a:t>9/8/2015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19C9F2-7CB6-4636-BCE5-DFDD0C5480A8}" type="slidenum">
              <a:rPr lang="en-US" smtClean="0"/>
              <a:pPr/>
              <a:t>‹#›</a:t>
            </a:fld>
            <a:endParaRPr lang="en-US"/>
          </a:p>
        </p:txBody>
      </p:sp>
    </p:spTree>
    <p:extLst>
      <p:ext uri="{BB962C8B-B14F-4D97-AF65-F5344CB8AC3E}">
        <p14:creationId xmlns:p14="http://schemas.microsoft.com/office/powerpoint/2010/main" val="116287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1E19C9F2-7CB6-4636-BCE5-DFDD0C5480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11</a:t>
            </a:fld>
            <a:endParaRPr lang="en-US"/>
          </a:p>
        </p:txBody>
      </p:sp>
    </p:spTree>
    <p:extLst>
      <p:ext uri="{BB962C8B-B14F-4D97-AF65-F5344CB8AC3E}">
        <p14:creationId xmlns:p14="http://schemas.microsoft.com/office/powerpoint/2010/main" val="363003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12</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13</a:t>
            </a:fld>
            <a:endParaRPr lang="en-US"/>
          </a:p>
        </p:txBody>
      </p:sp>
    </p:spTree>
    <p:extLst>
      <p:ext uri="{BB962C8B-B14F-4D97-AF65-F5344CB8AC3E}">
        <p14:creationId xmlns:p14="http://schemas.microsoft.com/office/powerpoint/2010/main" val="211550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14</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15</a:t>
            </a:fld>
            <a:endParaRPr lang="en-US"/>
          </a:p>
        </p:txBody>
      </p:sp>
    </p:spTree>
    <p:extLst>
      <p:ext uri="{BB962C8B-B14F-4D97-AF65-F5344CB8AC3E}">
        <p14:creationId xmlns:p14="http://schemas.microsoft.com/office/powerpoint/2010/main" val="1035504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16</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6410717-8769-445B-BEEB-3E56F7078DAD}" type="slidenum">
              <a:rPr lang="en-US" smtClean="0"/>
              <a:t>17</a:t>
            </a:fld>
            <a:endParaRPr lang="en-US"/>
          </a:p>
        </p:txBody>
      </p:sp>
    </p:spTree>
    <p:extLst>
      <p:ext uri="{BB962C8B-B14F-4D97-AF65-F5344CB8AC3E}">
        <p14:creationId xmlns:p14="http://schemas.microsoft.com/office/powerpoint/2010/main" val="329900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18</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19</a:t>
            </a:fld>
            <a:endParaRPr lang="en-US"/>
          </a:p>
        </p:txBody>
      </p:sp>
    </p:spTree>
    <p:extLst>
      <p:ext uri="{BB962C8B-B14F-4D97-AF65-F5344CB8AC3E}">
        <p14:creationId xmlns:p14="http://schemas.microsoft.com/office/powerpoint/2010/main" val="196953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20</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0" baseline="0" dirty="0" smtClean="0"/>
          </a:p>
        </p:txBody>
      </p:sp>
      <p:sp>
        <p:nvSpPr>
          <p:cNvPr id="4" name="Slide Number Placeholder 3"/>
          <p:cNvSpPr>
            <a:spLocks noGrp="1"/>
          </p:cNvSpPr>
          <p:nvPr>
            <p:ph type="sldNum" sz="quarter" idx="10"/>
          </p:nvPr>
        </p:nvSpPr>
        <p:spPr/>
        <p:txBody>
          <a:bodyPr/>
          <a:lstStyle/>
          <a:p>
            <a:fld id="{96410717-8769-445B-BEEB-3E56F7078DAD}" type="slidenum">
              <a:rPr lang="en-US" smtClean="0"/>
              <a:t>21</a:t>
            </a:fld>
            <a:endParaRPr lang="en-US"/>
          </a:p>
        </p:txBody>
      </p:sp>
    </p:spTree>
    <p:extLst>
      <p:ext uri="{BB962C8B-B14F-4D97-AF65-F5344CB8AC3E}">
        <p14:creationId xmlns:p14="http://schemas.microsoft.com/office/powerpoint/2010/main" val="45693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22</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23</a:t>
            </a:fld>
            <a:endParaRPr lang="en-US"/>
          </a:p>
        </p:txBody>
      </p:sp>
    </p:spTree>
    <p:extLst>
      <p:ext uri="{BB962C8B-B14F-4D97-AF65-F5344CB8AC3E}">
        <p14:creationId xmlns:p14="http://schemas.microsoft.com/office/powerpoint/2010/main" val="290340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24</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813"/>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25</a:t>
            </a:fld>
            <a:endParaRPr lang="en-US"/>
          </a:p>
        </p:txBody>
      </p:sp>
    </p:spTree>
    <p:extLst>
      <p:ext uri="{BB962C8B-B14F-4D97-AF65-F5344CB8AC3E}">
        <p14:creationId xmlns:p14="http://schemas.microsoft.com/office/powerpoint/2010/main" val="911416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23"/>
              </a:spcAft>
              <a:buFontTx/>
              <a:buNone/>
            </a:pPr>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26</a:t>
            </a:fld>
            <a:endParaRPr lang="en-US"/>
          </a:p>
        </p:txBody>
      </p:sp>
    </p:spTree>
    <p:extLst>
      <p:ext uri="{BB962C8B-B14F-4D97-AF65-F5344CB8AC3E}">
        <p14:creationId xmlns:p14="http://schemas.microsoft.com/office/powerpoint/2010/main" val="1403959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27</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6410717-8769-445B-BEEB-3E56F7078DAD}" type="slidenum">
              <a:rPr lang="en-US" smtClean="0"/>
              <a:t>28</a:t>
            </a:fld>
            <a:endParaRPr lang="en-US"/>
          </a:p>
        </p:txBody>
      </p:sp>
    </p:spTree>
    <p:extLst>
      <p:ext uri="{BB962C8B-B14F-4D97-AF65-F5344CB8AC3E}">
        <p14:creationId xmlns:p14="http://schemas.microsoft.com/office/powerpoint/2010/main" val="337495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29</a:t>
            </a:fld>
            <a:endParaRPr lang="en-US"/>
          </a:p>
        </p:txBody>
      </p:sp>
    </p:spTree>
    <p:extLst>
      <p:ext uri="{BB962C8B-B14F-4D97-AF65-F5344CB8AC3E}">
        <p14:creationId xmlns:p14="http://schemas.microsoft.com/office/powerpoint/2010/main" val="28729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aseline="0"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p:txBody>
      </p:sp>
      <p:sp>
        <p:nvSpPr>
          <p:cNvPr id="4" name="Slide Number Placeholder 3"/>
          <p:cNvSpPr>
            <a:spLocks noGrp="1"/>
          </p:cNvSpPr>
          <p:nvPr>
            <p:ph type="sldNum" sz="quarter" idx="10"/>
          </p:nvPr>
        </p:nvSpPr>
        <p:spPr/>
        <p:txBody>
          <a:bodyPr/>
          <a:lstStyle/>
          <a:p>
            <a:fld id="{1E19C9F2-7CB6-4636-BCE5-DFDD0C5480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30</a:t>
            </a:fld>
            <a:endParaRPr lang="en-US"/>
          </a:p>
        </p:txBody>
      </p:sp>
    </p:spTree>
    <p:extLst>
      <p:ext uri="{BB962C8B-B14F-4D97-AF65-F5344CB8AC3E}">
        <p14:creationId xmlns:p14="http://schemas.microsoft.com/office/powerpoint/2010/main" val="268115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10717-8769-445B-BEEB-3E56F7078DAD}" type="slidenum">
              <a:rPr lang="en-US" smtClean="0"/>
              <a:t>31</a:t>
            </a:fld>
            <a:endParaRPr lang="en-US"/>
          </a:p>
        </p:txBody>
      </p:sp>
    </p:spTree>
    <p:extLst>
      <p:ext uri="{BB962C8B-B14F-4D97-AF65-F5344CB8AC3E}">
        <p14:creationId xmlns:p14="http://schemas.microsoft.com/office/powerpoint/2010/main" val="1164596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None/>
              <a:defRPr/>
            </a:pPr>
            <a:r>
              <a:rPr lang="en-US" baseline="0" dirty="0" smtClean="0">
                <a:latin typeface="Cambria Math" pitchFamily="18" charset="0"/>
                <a:ea typeface="Cambria Math" pitchFamily="18" charset="0"/>
              </a:rPr>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smtClean="0">
              <a:latin typeface="Cambria Math" pitchFamily="18" charset="0"/>
              <a:ea typeface="Cambria Math" pitchFamily="18" charset="0"/>
            </a:endParaRPr>
          </a:p>
        </p:txBody>
      </p:sp>
      <p:sp>
        <p:nvSpPr>
          <p:cNvPr id="4" name="Slide Number Placeholder 3"/>
          <p:cNvSpPr>
            <a:spLocks noGrp="1"/>
          </p:cNvSpPr>
          <p:nvPr>
            <p:ph type="sldNum" sz="quarter" idx="10"/>
          </p:nvPr>
        </p:nvSpPr>
        <p:spPr/>
        <p:txBody>
          <a:bodyPr/>
          <a:lstStyle/>
          <a:p>
            <a:fld id="{1E19C9F2-7CB6-4636-BCE5-DFDD0C5480A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35</a:t>
            </a:fld>
            <a:endParaRPr lang="en-US"/>
          </a:p>
        </p:txBody>
      </p:sp>
    </p:spTree>
    <p:extLst>
      <p:ext uri="{BB962C8B-B14F-4D97-AF65-F5344CB8AC3E}">
        <p14:creationId xmlns:p14="http://schemas.microsoft.com/office/powerpoint/2010/main" val="146726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36</a:t>
            </a:fld>
            <a:endParaRPr lang="en-US"/>
          </a:p>
        </p:txBody>
      </p:sp>
    </p:spTree>
    <p:extLst>
      <p:ext uri="{BB962C8B-B14F-4D97-AF65-F5344CB8AC3E}">
        <p14:creationId xmlns:p14="http://schemas.microsoft.com/office/powerpoint/2010/main" val="393214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p:txBody>
      </p:sp>
      <p:sp>
        <p:nvSpPr>
          <p:cNvPr id="4" name="Slide Number Placeholder 3"/>
          <p:cNvSpPr>
            <a:spLocks noGrp="1"/>
          </p:cNvSpPr>
          <p:nvPr>
            <p:ph type="sldNum" sz="quarter" idx="10"/>
          </p:nvPr>
        </p:nvSpPr>
        <p:spPr/>
        <p:txBody>
          <a:bodyPr/>
          <a:lstStyle/>
          <a:p>
            <a:fld id="{1E19C9F2-7CB6-4636-BCE5-DFDD0C5480A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41</a:t>
            </a:fld>
            <a:endParaRPr lang="en-US"/>
          </a:p>
        </p:txBody>
      </p:sp>
    </p:spTree>
    <p:extLst>
      <p:ext uri="{BB962C8B-B14F-4D97-AF65-F5344CB8AC3E}">
        <p14:creationId xmlns:p14="http://schemas.microsoft.com/office/powerpoint/2010/main" val="3892374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42</a:t>
            </a:fld>
            <a:endParaRPr lang="en-US"/>
          </a:p>
        </p:txBody>
      </p:sp>
    </p:spTree>
    <p:extLst>
      <p:ext uri="{BB962C8B-B14F-4D97-AF65-F5344CB8AC3E}">
        <p14:creationId xmlns:p14="http://schemas.microsoft.com/office/powerpoint/2010/main" val="2889803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43</a:t>
            </a:fld>
            <a:endParaRPr lang="en-US"/>
          </a:p>
        </p:txBody>
      </p:sp>
    </p:spTree>
    <p:extLst>
      <p:ext uri="{BB962C8B-B14F-4D97-AF65-F5344CB8AC3E}">
        <p14:creationId xmlns:p14="http://schemas.microsoft.com/office/powerpoint/2010/main" val="3349787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44</a:t>
            </a:fld>
            <a:endParaRPr lang="en-US"/>
          </a:p>
        </p:txBody>
      </p:sp>
    </p:spTree>
    <p:extLst>
      <p:ext uri="{BB962C8B-B14F-4D97-AF65-F5344CB8AC3E}">
        <p14:creationId xmlns:p14="http://schemas.microsoft.com/office/powerpoint/2010/main" val="3319217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45</a:t>
            </a:fld>
            <a:endParaRPr lang="en-US"/>
          </a:p>
        </p:txBody>
      </p:sp>
    </p:spTree>
    <p:extLst>
      <p:ext uri="{BB962C8B-B14F-4D97-AF65-F5344CB8AC3E}">
        <p14:creationId xmlns:p14="http://schemas.microsoft.com/office/powerpoint/2010/main" val="1475726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Slide Number Placeholder 3"/>
          <p:cNvSpPr>
            <a:spLocks noGrp="1"/>
          </p:cNvSpPr>
          <p:nvPr>
            <p:ph type="sldNum" sz="quarter" idx="10"/>
          </p:nvPr>
        </p:nvSpPr>
        <p:spPr/>
        <p:txBody>
          <a:bodyPr/>
          <a:lstStyle/>
          <a:p>
            <a:fld id="{1E19C9F2-7CB6-4636-BCE5-DFDD0C5480A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48</a:t>
            </a:fld>
            <a:endParaRPr lang="en-US"/>
          </a:p>
        </p:txBody>
      </p:sp>
    </p:spTree>
    <p:extLst>
      <p:ext uri="{BB962C8B-B14F-4D97-AF65-F5344CB8AC3E}">
        <p14:creationId xmlns:p14="http://schemas.microsoft.com/office/powerpoint/2010/main" val="3516899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49</a:t>
            </a:fld>
            <a:endParaRPr lang="en-US"/>
          </a:p>
        </p:txBody>
      </p:sp>
    </p:spTree>
    <p:extLst>
      <p:ext uri="{BB962C8B-B14F-4D97-AF65-F5344CB8AC3E}">
        <p14:creationId xmlns:p14="http://schemas.microsoft.com/office/powerpoint/2010/main" val="334764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Slide Number Placeholder 3"/>
          <p:cNvSpPr>
            <a:spLocks noGrp="1"/>
          </p:cNvSpPr>
          <p:nvPr>
            <p:ph type="sldNum" sz="quarter" idx="10"/>
          </p:nvPr>
        </p:nvSpPr>
        <p:spPr/>
        <p:txBody>
          <a:bodyPr/>
          <a:lstStyle/>
          <a:p>
            <a:fld id="{1E19C9F2-7CB6-4636-BCE5-DFDD0C5480A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51</a:t>
            </a:fld>
            <a:endParaRPr lang="en-US"/>
          </a:p>
        </p:txBody>
      </p:sp>
    </p:spTree>
    <p:extLst>
      <p:ext uri="{BB962C8B-B14F-4D97-AF65-F5344CB8AC3E}">
        <p14:creationId xmlns:p14="http://schemas.microsoft.com/office/powerpoint/2010/main" val="816865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9C9F2-7CB6-4636-BCE5-DFDD0C5480A8}" type="slidenum">
              <a:rPr lang="en-US" smtClean="0"/>
              <a:pPr/>
              <a:t>7</a:t>
            </a:fld>
            <a:endParaRPr lang="en-US"/>
          </a:p>
        </p:txBody>
      </p:sp>
    </p:spTree>
    <p:extLst>
      <p:ext uri="{BB962C8B-B14F-4D97-AF65-F5344CB8AC3E}">
        <p14:creationId xmlns:p14="http://schemas.microsoft.com/office/powerpoint/2010/main" val="361624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E19C9F2-7CB6-4636-BCE5-DFDD0C5480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1E19C9F2-7CB6-4636-BCE5-DFDD0C5480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4B7AE4-3E47-481D-B48E-8DB819FD723A}" type="datetime1">
              <a:rPr lang="en-US" smtClean="0"/>
              <a:t>9/8/2015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BE9F92-D92E-4A37-8D3E-7CD8986376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7A4881-6B81-463E-A2C0-B75D3976ED94}"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E9F92-D92E-4A37-8D3E-7CD8986376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8E16B8-0AA4-48C0-B074-5B923F8F483F}"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E9F92-D92E-4A37-8D3E-7CD8986376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1FCC60-2A68-47A6-B43F-3A8AB9882578}"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E9F92-D92E-4A37-8D3E-7CD89863764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43522C-CAD6-4EB2-9D3E-40913C47C688}" type="datetime1">
              <a:rPr lang="en-US" smtClean="0"/>
              <a:t>9/8/2015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E9F92-D92E-4A37-8D3E-7CD89863764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FAC885-E02A-495C-A1D7-718B78C25E06}" type="datetime1">
              <a:rPr lang="en-US" smtClean="0"/>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BE9F92-D92E-4A37-8D3E-7CD89863764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7A7425-DABF-463D-89BE-026AEE217D8D}" type="datetime1">
              <a:rPr lang="en-US" smtClean="0"/>
              <a:t>9/8/2015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1BE9F92-D92E-4A37-8D3E-7CD8986376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F69A0EE-BA37-4FA5-8660-107462B9F632}" type="datetime1">
              <a:rPr lang="en-US" smtClean="0"/>
              <a:t>9/8/2015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1BE9F92-D92E-4A37-8D3E-7CD89863764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0CB25CC-30E0-4503-84B9-FF8A0EE9524C}" type="datetime1">
              <a:rPr lang="en-US" smtClean="0"/>
              <a:t>9/8/2015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1BE9F92-D92E-4A37-8D3E-7CD8986376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54610DA-5365-448A-8B92-8F42F94CAF63}" type="datetime1">
              <a:rPr lang="en-US" smtClean="0"/>
              <a:t>9/8/2015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BE9F92-D92E-4A37-8D3E-7CD8986376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36B2A1-4C79-4FCE-A42C-8B3004583CD4}" type="datetime1">
              <a:rPr lang="en-US" smtClean="0"/>
              <a:t>9/8/2015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BE9F92-D92E-4A37-8D3E-7CD89863764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4A09FA-6FC0-4510-BBA2-75939ABFC5A7}" type="datetime1">
              <a:rPr lang="en-US" smtClean="0"/>
              <a:t>9/8/2015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BE9F92-D92E-4A37-8D3E-7CD8986376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onica.Cowlishaw@cngc.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Amanda.Sargent@cngc.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mailto:Chris.Robbins@cngc.com" TargetMode="External"/><Relationship Id="rId3" Type="http://schemas.openxmlformats.org/officeDocument/2006/relationships/hyperlink" Target="mailto:Mark.Sellers-Vaughn@cngc.com" TargetMode="External"/><Relationship Id="rId7" Type="http://schemas.openxmlformats.org/officeDocument/2006/relationships/hyperlink" Target="mailto:Jeremy.Ogden@cngc.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Amanda.Sargent@cngc.com" TargetMode="External"/><Relationship Id="rId5" Type="http://schemas.openxmlformats.org/officeDocument/2006/relationships/hyperlink" Target="mailto:Monica.Cowlishaw@cngc.com" TargetMode="External"/><Relationship Id="rId4" Type="http://schemas.openxmlformats.org/officeDocument/2006/relationships/hyperlink" Target="mailto:Brian.Robertson@cngc.com" TargetMode="Externa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001000" cy="1829761"/>
          </a:xfrm>
        </p:spPr>
        <p:txBody>
          <a:bodyPr>
            <a:normAutofit/>
          </a:bodyPr>
          <a:lstStyle/>
          <a:p>
            <a:r>
              <a:rPr lang="en-US" dirty="0" smtClean="0"/>
              <a:t>Cascade Natural Gas</a:t>
            </a:r>
            <a:br>
              <a:rPr lang="en-US" dirty="0" smtClean="0"/>
            </a:br>
            <a:r>
              <a:rPr lang="en-US" sz="3100" dirty="0" smtClean="0"/>
              <a:t>2014 Integrated Resource Plan Overview</a:t>
            </a:r>
            <a:endParaRPr lang="en-US" sz="4400" dirty="0"/>
          </a:p>
        </p:txBody>
      </p:sp>
      <p:sp>
        <p:nvSpPr>
          <p:cNvPr id="3" name="Subtitle 2"/>
          <p:cNvSpPr>
            <a:spLocks noGrp="1"/>
          </p:cNvSpPr>
          <p:nvPr>
            <p:ph type="subTitle" idx="1"/>
          </p:nvPr>
        </p:nvSpPr>
        <p:spPr/>
        <p:txBody>
          <a:bodyPr>
            <a:normAutofit fontScale="92500" lnSpcReduction="20000"/>
          </a:bodyPr>
          <a:lstStyle/>
          <a:p>
            <a:r>
              <a:rPr lang="en-US" dirty="0" smtClean="0">
                <a:latin typeface="Cambria Math" pitchFamily="18" charset="0"/>
                <a:ea typeface="Cambria Math" pitchFamily="18" charset="0"/>
              </a:rPr>
              <a:t>September 10, 2015</a:t>
            </a:r>
          </a:p>
          <a:p>
            <a:r>
              <a:rPr lang="en-US" dirty="0" smtClean="0">
                <a:latin typeface="Cambria Math" pitchFamily="18" charset="0"/>
                <a:ea typeface="Cambria Math" pitchFamily="18" charset="0"/>
              </a:rPr>
              <a:t>WUTC Presentation</a:t>
            </a:r>
          </a:p>
          <a:p>
            <a:r>
              <a:rPr lang="en-US" dirty="0" smtClean="0">
                <a:latin typeface="Cambria Math" pitchFamily="18" charset="0"/>
                <a:ea typeface="Cambria Math" pitchFamily="18" charset="0"/>
              </a:rPr>
              <a:t>Olympia, Washington</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D1BE9F92-D92E-4A37-8D3E-7CD89863764E}" type="slidenum">
              <a:rPr lang="en-US" smtClean="0"/>
              <a:pPr/>
              <a:t>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latin typeface="Cambria Math" pitchFamily="18" charset="0"/>
                <a:ea typeface="Cambria Math" pitchFamily="18" charset="0"/>
              </a:rPr>
              <a:t>Introductions </a:t>
            </a:r>
            <a:r>
              <a:rPr lang="en-US" sz="2300" dirty="0" smtClean="0">
                <a:latin typeface="Cambria Math" pitchFamily="18" charset="0"/>
                <a:ea typeface="Cambria Math" pitchFamily="18" charset="0"/>
                <a:sym typeface="Wingdings"/>
              </a:rPr>
              <a:t></a:t>
            </a:r>
            <a:endParaRPr lang="en-US" sz="2300" dirty="0" smtClean="0">
              <a:latin typeface="Cambria Math" pitchFamily="18" charset="0"/>
              <a:ea typeface="Cambria Math" pitchFamily="18" charset="0"/>
            </a:endParaRPr>
          </a:p>
          <a:p>
            <a:r>
              <a:rPr lang="en-US" sz="2300" dirty="0" smtClean="0">
                <a:latin typeface="Cambria Math" pitchFamily="18" charset="0"/>
                <a:ea typeface="Cambria Math" pitchFamily="18" charset="0"/>
              </a:rPr>
              <a:t>2014 IRP</a:t>
            </a:r>
            <a:endParaRPr lang="en-US" sz="2300" b="1"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Demand Forecast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Distribution System Enhancements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sz="2700" b="1" dirty="0" smtClean="0">
                <a:solidFill>
                  <a:schemeClr val="accent1">
                    <a:lumMod val="50000"/>
                  </a:schemeClr>
                </a:solidFill>
                <a:latin typeface="Cambria Math" pitchFamily="18" charset="0"/>
                <a:ea typeface="Cambria Math" pitchFamily="18" charset="0"/>
              </a:rPr>
              <a:t>Demand Side Management </a:t>
            </a:r>
            <a:r>
              <a:rPr lang="en-US" sz="2700" b="1" dirty="0" smtClean="0">
                <a:solidFill>
                  <a:schemeClr val="accent1">
                    <a:lumMod val="50000"/>
                  </a:schemeClr>
                </a:solidFill>
                <a:latin typeface="Cambria Math" pitchFamily="18" charset="0"/>
                <a:ea typeface="Cambria Math" pitchFamily="18" charset="0"/>
                <a:sym typeface="Wingdings"/>
              </a:rPr>
              <a:t></a:t>
            </a:r>
            <a:endParaRPr lang="en-US" sz="2700" dirty="0" smtClean="0">
              <a:solidFill>
                <a:schemeClr val="accent1">
                  <a:lumMod val="50000"/>
                </a:schemeClr>
              </a:solidFill>
              <a:latin typeface="Cambria Math" pitchFamily="18" charset="0"/>
              <a:ea typeface="Cambria Math" pitchFamily="18" charset="0"/>
            </a:endParaRPr>
          </a:p>
          <a:p>
            <a:pPr lvl="1"/>
            <a:r>
              <a:rPr lang="en-US" dirty="0" smtClean="0">
                <a:latin typeface="Cambria Math" pitchFamily="18" charset="0"/>
                <a:ea typeface="Cambria Math" pitchFamily="18" charset="0"/>
              </a:rPr>
              <a:t>Supply Side Resources</a:t>
            </a:r>
          </a:p>
          <a:p>
            <a:pPr lvl="1"/>
            <a:r>
              <a:rPr lang="en-US" dirty="0" smtClean="0">
                <a:latin typeface="Cambria Math" pitchFamily="18" charset="0"/>
                <a:ea typeface="Cambria Math" pitchFamily="18" charset="0"/>
              </a:rPr>
              <a:t>Resource Integration</a:t>
            </a:r>
          </a:p>
          <a:p>
            <a:pPr>
              <a:buNone/>
            </a:pPr>
            <a:endParaRPr lang="en-US" dirty="0" smtClean="0"/>
          </a:p>
          <a:p>
            <a:pPr lvl="0" algn="ctr">
              <a:buClr>
                <a:srgbClr val="3891A7"/>
              </a:buClr>
              <a:buNone/>
            </a:pPr>
            <a:r>
              <a:rPr lang="en-US" sz="2000" b="1" dirty="0" smtClean="0">
                <a:solidFill>
                  <a:prstClr val="black"/>
                </a:solidFill>
                <a:latin typeface="Cambria Math" pitchFamily="18" charset="0"/>
                <a:ea typeface="Cambria Math" pitchFamily="18" charset="0"/>
              </a:rPr>
              <a:t>Two-Year Action Plan: </a:t>
            </a:r>
            <a:r>
              <a:rPr lang="en-US" sz="2000" dirty="0" smtClean="0">
                <a:solidFill>
                  <a:prstClr val="black"/>
                </a:solidFill>
                <a:latin typeface="Cambria Math" pitchFamily="18" charset="0"/>
                <a:ea typeface="Cambria Math" pitchFamily="18" charset="0"/>
              </a:rPr>
              <a:t>Action Items will be noted throughout.</a:t>
            </a:r>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Overview</a:t>
            </a:r>
            <a:endParaRPr lang="en-US"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2">
                    <a:lumMod val="75000"/>
                    <a:lumOff val="25000"/>
                  </a:schemeClr>
                </a:solidFill>
                <a:latin typeface="Arial" panose="020B0604020202020204" pitchFamily="34" charset="0"/>
                <a:cs typeface="Arial" panose="020B0604020202020204" pitchFamily="34" charset="0"/>
              </a:rPr>
              <a:t>Washington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Demand Side Management</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57400" y="3810000"/>
            <a:ext cx="6400800" cy="990600"/>
          </a:xfrm>
        </p:spPr>
        <p:txBody>
          <a:bodyPr>
            <a:normAutofit/>
          </a:bodyPr>
          <a:lstStyle/>
          <a:p>
            <a:r>
              <a:rPr lang="en-US" dirty="0" smtClean="0">
                <a:latin typeface="Arial" panose="020B0604020202020204" pitchFamily="34" charset="0"/>
                <a:cs typeface="Arial" panose="020B0604020202020204" pitchFamily="34" charset="0"/>
              </a:rPr>
              <a:t>Presented by Monica Cowlishaw</a:t>
            </a:r>
            <a:br>
              <a:rPr lang="en-US"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Manager, Energy Efficiency and Community Outreach</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
        <p:nvSpPr>
          <p:cNvPr id="5" name="Slide Number Placeholder 4"/>
          <p:cNvSpPr>
            <a:spLocks noGrp="1"/>
          </p:cNvSpPr>
          <p:nvPr>
            <p:ph type="sldNum" sz="quarter" idx="12"/>
          </p:nvPr>
        </p:nvSpPr>
        <p:spPr/>
        <p:txBody>
          <a:bodyPr/>
          <a:lstStyle/>
          <a:p>
            <a:fld id="{FBC9EF41-787A-4ED2-9550-542476A1742C}" type="slidenum">
              <a:rPr lang="en-US" smtClean="0"/>
              <a:t>11</a:t>
            </a:fld>
            <a:endParaRPr lang="en-US"/>
          </a:p>
        </p:txBody>
      </p:sp>
    </p:spTree>
    <p:extLst>
      <p:ext uri="{BB962C8B-B14F-4D97-AF65-F5344CB8AC3E}">
        <p14:creationId xmlns:p14="http://schemas.microsoft.com/office/powerpoint/2010/main" val="3969810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562600" cy="5257800"/>
          </a:xfrm>
        </p:spPr>
        <p:txBody>
          <a:bodyPr>
            <a:normAutofit fontScale="55000" lnSpcReduction="20000"/>
          </a:bodyPr>
          <a:lstStyle/>
          <a:p>
            <a:pPr>
              <a:lnSpc>
                <a:spcPct val="120000"/>
              </a:lnSpc>
              <a:spcAft>
                <a:spcPts val="600"/>
              </a:spcAft>
              <a:buSzPct val="100000"/>
              <a:buFont typeface="Wingdings" panose="05000000000000000000" pitchFamily="2" charset="2"/>
              <a:buChar char="Ø"/>
            </a:pPr>
            <a:r>
              <a:rPr lang="en-US" sz="4800" b="1"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51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Highlights</a:t>
            </a:r>
            <a:endParaRPr lang="en-US" sz="40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EM&amp;V</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Inputs </a:t>
            </a:r>
            <a:r>
              <a:rPr lang="en-US" sz="3600" dirty="0">
                <a:solidFill>
                  <a:schemeClr val="tx2"/>
                </a:solidFill>
                <a:latin typeface="Cambria Math" panose="02040503050406030204" pitchFamily="18" charset="0"/>
                <a:ea typeface="Cambria Math" panose="02040503050406030204" pitchFamily="18" charset="0"/>
                <a:cs typeface="Arial" panose="020B0604020202020204" pitchFamily="34" charset="0"/>
              </a:rPr>
              <a:t>&amp; Assumptions</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Model</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Inputs &amp; Assumptions</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Outcome</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Political &amp; Technological </a:t>
            </a:r>
            <a:r>
              <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Action Plan</a:t>
            </a:r>
            <a:endPar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861405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315200" cy="4026091"/>
          </a:xfrm>
        </p:spPr>
        <p:txBody>
          <a:bodyPr>
            <a:normAutofit/>
          </a:bodyPr>
          <a:lstStyle/>
          <a:p>
            <a:r>
              <a:rPr lang="en-US" sz="4800" b="1" dirty="0" smtClean="0">
                <a:latin typeface="Arial" panose="020B0604020202020204" pitchFamily="34" charset="0"/>
                <a:ea typeface="Cambria Math" panose="02040503050406030204" pitchFamily="18" charset="0"/>
                <a:cs typeface="Arial" panose="020B0604020202020204" pitchFamily="34" charset="0"/>
              </a:rPr>
              <a:t> </a:t>
            </a:r>
            <a:r>
              <a:rPr lang="en-US" sz="4800" b="1" dirty="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rPr>
              <a:t>S</a:t>
            </a:r>
            <a:r>
              <a:rPr lang="en-US" sz="4800" b="1" dirty="0" smtClean="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rPr>
              <a:t>eparation of </a:t>
            </a:r>
            <a:br>
              <a:rPr lang="en-US" sz="4800" b="1" dirty="0" smtClean="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rPr>
            </a:br>
            <a:r>
              <a:rPr lang="en-US" sz="4800" b="1" dirty="0" smtClean="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rPr>
              <a:t> Oregon &amp; Washington</a:t>
            </a:r>
          </a:p>
          <a:p>
            <a:pPr marL="109728" indent="0">
              <a:buNone/>
            </a:pPr>
            <a:endParaRPr lang="en-US" sz="4800" b="1" dirty="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endParaRPr>
          </a:p>
          <a:p>
            <a:r>
              <a:rPr lang="en-US" sz="4800" b="1" dirty="0" smtClean="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rPr>
              <a:t> Nexant Study</a:t>
            </a:r>
            <a:endParaRPr lang="en-US" sz="4800" dirty="0">
              <a:solidFill>
                <a:schemeClr val="tx2">
                  <a:lumMod val="90000"/>
                  <a:lumOff val="10000"/>
                </a:schemeClr>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60179"/>
            <a:ext cx="8229600" cy="1143000"/>
          </a:xfrm>
        </p:spPr>
        <p:txBody>
          <a:bodyPr/>
          <a:lstStyle/>
          <a:p>
            <a:r>
              <a:rPr lang="en-US" sz="4800" dirty="0" smtClean="0">
                <a:cs typeface="Arial" panose="020B0604020202020204" pitchFamily="34" charset="0"/>
              </a:rPr>
              <a:t>HIGHLIGHTS</a:t>
            </a:r>
            <a:endParaRPr lang="en-US" dirty="0">
              <a:cs typeface="Arial" panose="020B0604020202020204" pitchFamily="34" charset="0"/>
            </a:endParaRPr>
          </a:p>
        </p:txBody>
      </p:sp>
      <p:sp>
        <p:nvSpPr>
          <p:cNvPr id="5" name="Slide Number Placeholder 4"/>
          <p:cNvSpPr>
            <a:spLocks noGrp="1"/>
          </p:cNvSpPr>
          <p:nvPr>
            <p:ph type="sldNum" sz="quarter" idx="12"/>
          </p:nvPr>
        </p:nvSpPr>
        <p:spPr/>
        <p:txBody>
          <a:bodyPr/>
          <a:lstStyle/>
          <a:p>
            <a:fld id="{FBC9EF41-787A-4ED2-9550-542476A1742C}" type="slidenum">
              <a:rPr lang="en-US" smtClean="0"/>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4267944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6019800" cy="53340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Highlights</a:t>
            </a:r>
          </a:p>
          <a:p>
            <a:pPr>
              <a:lnSpc>
                <a:spcPct val="120000"/>
              </a:lnSpc>
              <a:spcAft>
                <a:spcPts val="600"/>
              </a:spcAft>
              <a:buSzPct val="100000"/>
              <a:buFont typeface="Wingdings" panose="05000000000000000000" pitchFamily="2" charset="2"/>
              <a:buChar char="Ø"/>
            </a:pPr>
            <a:r>
              <a:rPr lang="en-US" sz="5100" dirty="0" smtClean="0">
                <a:solidFill>
                  <a:schemeClr val="tx2"/>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t>
            </a:r>
            <a:r>
              <a:rPr lang="en-US" sz="51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Nexant Potential Study</a:t>
            </a:r>
          </a:p>
          <a:p>
            <a:pPr lvl="1">
              <a:lnSpc>
                <a:spcPct val="120000"/>
              </a:lnSpc>
              <a:spcAft>
                <a:spcPts val="600"/>
              </a:spcAft>
              <a:buFont typeface="Wingdings" panose="05000000000000000000" pitchFamily="2" charset="2"/>
              <a:buChar char="Ø"/>
            </a:pPr>
            <a:r>
              <a:rPr lang="en-US" sz="51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
            </a:pPr>
            <a:r>
              <a:rPr lang="en-US" sz="3600" dirty="0">
                <a:solidFill>
                  <a:schemeClr val="tx2"/>
                </a:solidFill>
                <a:latin typeface="Cambria Math" panose="02040503050406030204" pitchFamily="18" charset="0"/>
                <a:ea typeface="Cambria Math" panose="02040503050406030204" pitchFamily="18" charset="0"/>
                <a:cs typeface="Arial" panose="020B0604020202020204" pitchFamily="34" charset="0"/>
              </a:rPr>
              <a:t>Inputs &amp; Assumptions</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Model</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Outcome</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Political &amp; Technological </a:t>
            </a:r>
            <a:r>
              <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Action Plan</a:t>
            </a:r>
            <a:endPar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382550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EM&amp;V</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696200" cy="481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456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562600"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Arial" panose="020B0604020202020204" pitchFamily="34" charset="0"/>
                <a:cs typeface="Arial" panose="020B0604020202020204" pitchFamily="34" charset="0"/>
              </a:rPr>
              <a:t>  </a:t>
            </a:r>
            <a:r>
              <a:rPr lang="en-US" sz="4000" dirty="0" smtClean="0">
                <a:solidFill>
                  <a:schemeClr val="tx2"/>
                </a:solidFill>
                <a:latin typeface="Arial" panose="020B0604020202020204" pitchFamily="34"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Arial" panose="020B0604020202020204" pitchFamily="34"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EM&amp;V</a:t>
            </a:r>
          </a:p>
          <a:p>
            <a:pPr lvl="1">
              <a:lnSpc>
                <a:spcPct val="120000"/>
              </a:lnSpc>
              <a:spcAft>
                <a:spcPts val="600"/>
              </a:spcAft>
              <a:buFont typeface="Wingdings" panose="05000000000000000000" pitchFamily="2" charset="2"/>
              <a:buChar char="Ø"/>
            </a:pPr>
            <a:r>
              <a:rPr lang="en-US" sz="51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Inputs &amp; Assumptions</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Arial" panose="020B0604020202020204" pitchFamily="34" charset="0"/>
                <a:cs typeface="Arial" panose="020B0604020202020204" pitchFamily="34" charset="0"/>
              </a:rPr>
              <a:t>Model</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Arial" panose="020B0604020202020204" pitchFamily="34" charset="0"/>
                <a:cs typeface="Arial" panose="020B0604020202020204" pitchFamily="34" charset="0"/>
              </a:rPr>
              <a:t>Final Program Goals Outcome</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Arial" panose="020B0604020202020204" pitchFamily="34" charset="0"/>
                <a:cs typeface="Arial" panose="020B0604020202020204" pitchFamily="34" charset="0"/>
              </a:rPr>
              <a:t>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Political &amp; Technological </a:t>
            </a:r>
            <a:r>
              <a:rPr lang="en-US" sz="4000" dirty="0">
                <a:solidFill>
                  <a:schemeClr val="tx2"/>
                </a:solidFill>
                <a:latin typeface="Arial" panose="020B0604020202020204" pitchFamily="34"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 Action Plan</a:t>
            </a:r>
            <a:endParaRPr lang="en-US" sz="4000" dirty="0">
              <a:solidFill>
                <a:schemeClr val="tx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2767814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5715000" cy="1143000"/>
          </a:xfrm>
        </p:spPr>
        <p:txBody>
          <a:bodyPr>
            <a:noAutofit/>
          </a:bodyPr>
          <a:lstStyle/>
          <a:p>
            <a:r>
              <a:rPr lang="en-US" sz="4800" dirty="0" smtClean="0"/>
              <a:t>INPUTS &amp; ASSUMPTIONS</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
        <p:nvSpPr>
          <p:cNvPr id="4" name="Content Placeholder 3"/>
          <p:cNvSpPr>
            <a:spLocks noGrp="1"/>
          </p:cNvSpPr>
          <p:nvPr>
            <p:ph idx="1"/>
          </p:nvPr>
        </p:nvSpPr>
        <p:spPr>
          <a:xfrm>
            <a:off x="0" y="2057400"/>
            <a:ext cx="9144000" cy="4038600"/>
          </a:xfrm>
        </p:spPr>
        <p:txBody>
          <a:bodyPr numCol="2">
            <a:normAutofit fontScale="92500" lnSpcReduction="10000"/>
          </a:bodyPr>
          <a:lstStyle/>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20 year volume &amp; customer figures by      rate class</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Load Profile</a:t>
            </a:r>
            <a:endParaRPr lang="en-US" sz="3400" dirty="0" smtClean="0">
              <a:solidFill>
                <a:schemeClr val="tx2">
                  <a:lumMod val="75000"/>
                  <a:lumOff val="25000"/>
                </a:schemeClr>
              </a:solidFill>
              <a:latin typeface="Cambria Math" panose="02040503050406030204" pitchFamily="18" charset="0"/>
              <a:ea typeface="Cambria Math" panose="02040503050406030204" pitchFamily="18" charset="0"/>
            </a:endParaRP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2014 Avoided Costs</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Long-term </a:t>
            </a:r>
            <a:r>
              <a:rPr lang="en-US" sz="3400" dirty="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Discount </a:t>
            </a: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Rate = 4.17%</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Inflation </a:t>
            </a:r>
            <a:r>
              <a:rPr lang="en-US" sz="3400" dirty="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Rate </a:t>
            </a: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 2%</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Transmission Loss Rate = 0.1959%</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Incentive level = 30%</a:t>
            </a:r>
          </a:p>
          <a:p>
            <a:pPr marL="534924" indent="-457200">
              <a:lnSpc>
                <a:spcPct val="120000"/>
              </a:lnSpc>
              <a:spcBef>
                <a:spcPts val="0"/>
              </a:spcBef>
              <a:spcAft>
                <a:spcPts val="600"/>
              </a:spcAft>
              <a:buClr>
                <a:schemeClr val="tx2">
                  <a:lumMod val="90000"/>
                  <a:lumOff val="10000"/>
                </a:schemeClr>
              </a:buClr>
              <a:buSzPct val="100000"/>
              <a:buFont typeface="Wingdings" panose="05000000000000000000" pitchFamily="2" charset="2"/>
              <a:buChar char="§"/>
            </a:pPr>
            <a:r>
              <a:rPr lang="en-US" sz="3400" dirty="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UCT under UG 121207 </a:t>
            </a:r>
          </a:p>
          <a:p>
            <a:pPr marL="790956" lvl="1" indent="-457200">
              <a:lnSpc>
                <a:spcPct val="120000"/>
              </a:lnSpc>
              <a:spcBef>
                <a:spcPts val="0"/>
              </a:spcBef>
              <a:spcAft>
                <a:spcPts val="600"/>
              </a:spcAft>
              <a:buClr>
                <a:schemeClr val="tx2">
                  <a:lumMod val="90000"/>
                  <a:lumOff val="10000"/>
                </a:schemeClr>
              </a:buClr>
              <a:buSzPct val="100000"/>
              <a:buFont typeface="Arial" panose="020B0604020202020204" pitchFamily="34" charset="0"/>
              <a:buChar char="•"/>
            </a:pPr>
            <a:r>
              <a:rPr lang="en-US" sz="3000" dirty="0" smtClean="0">
                <a:solidFill>
                  <a:schemeClr val="tx2">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a:t>Cost effectiveness ≥ 0.90</a:t>
            </a:r>
          </a:p>
        </p:txBody>
      </p:sp>
    </p:spTree>
    <p:extLst>
      <p:ext uri="{BB962C8B-B14F-4D97-AF65-F5344CB8AC3E}">
        <p14:creationId xmlns:p14="http://schemas.microsoft.com/office/powerpoint/2010/main" val="404119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562600"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a:solidFill>
                  <a:schemeClr val="tx2"/>
                </a:solidFill>
                <a:latin typeface="Cambria Math" panose="02040503050406030204" pitchFamily="18" charset="0"/>
                <a:ea typeface="Cambria Math" panose="02040503050406030204" pitchFamily="18" charset="0"/>
                <a:cs typeface="Arial" panose="020B0604020202020204" pitchFamily="34" charset="0"/>
              </a:rPr>
              <a:t>Inputs &amp; </a:t>
            </a: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Assumptions</a:t>
            </a:r>
          </a:p>
          <a:p>
            <a:pPr lvl="1">
              <a:lnSpc>
                <a:spcPct val="120000"/>
              </a:lnSpc>
              <a:spcAft>
                <a:spcPts val="600"/>
              </a:spcAft>
              <a:buFont typeface="Wingdings" panose="05000000000000000000" pitchFamily="2" charset="2"/>
              <a:buChar char="Ø"/>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51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Model</a:t>
            </a:r>
            <a:endParaRPr lang="en-US" sz="36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Outcome</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Political &amp; Technological </a:t>
            </a:r>
            <a:r>
              <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Action Plan</a:t>
            </a:r>
            <a:endPar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1754973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sz="4800" dirty="0" smtClean="0"/>
              <a:t>MODEL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1305135"/>
              </p:ext>
            </p:extLst>
          </p:nvPr>
        </p:nvGraphicFramePr>
        <p:xfrm>
          <a:off x="457200" y="1600200"/>
          <a:ext cx="8229600" cy="476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FBC9EF41-787A-4ED2-9550-542476A1742C}" type="slidenum">
              <a:rPr lang="en-US" smtClean="0"/>
              <a:t>19</a:t>
            </a:fld>
            <a:endParaRPr lang="en-US"/>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
        <p:nvSpPr>
          <p:cNvPr id="2" name="TextBox 1"/>
          <p:cNvSpPr txBox="1"/>
          <p:nvPr/>
        </p:nvSpPr>
        <p:spPr>
          <a:xfrm>
            <a:off x="3962400" y="1815152"/>
            <a:ext cx="3449652" cy="923330"/>
          </a:xfrm>
          <a:prstGeom prst="rect">
            <a:avLst/>
          </a:prstGeom>
          <a:noFill/>
        </p:spPr>
        <p:txBody>
          <a:bodyPr wrap="square" rtlCol="0">
            <a:spAutoFit/>
          </a:bodyPr>
          <a:lstStyle/>
          <a:p>
            <a:pPr lvl="0"/>
            <a:r>
              <a:rPr lang="en-US" dirty="0">
                <a:latin typeface="Arial" panose="020B0604020202020204" pitchFamily="34" charset="0"/>
                <a:ea typeface="Cambria Math" panose="02040503050406030204" pitchFamily="18" charset="0"/>
                <a:cs typeface="Arial" panose="020B0604020202020204" pitchFamily="34" charset="0"/>
              </a:rPr>
              <a:t>Represents substitution of all </a:t>
            </a:r>
            <a:r>
              <a:rPr lang="en-US" i="1" dirty="0">
                <a:effectLst>
                  <a:outerShdw blurRad="38100" dist="38100" dir="2700000" algn="tl">
                    <a:srgbClr val="000000">
                      <a:alpha val="43137"/>
                    </a:srgbClr>
                  </a:outerShdw>
                </a:effectLst>
                <a:latin typeface="Arial" panose="020B0604020202020204" pitchFamily="34" charset="0"/>
                <a:ea typeface="Cambria Math" panose="02040503050406030204" pitchFamily="18" charset="0"/>
                <a:cs typeface="Arial" panose="020B0604020202020204" pitchFamily="34" charset="0"/>
              </a:rPr>
              <a:t>technically</a:t>
            </a:r>
            <a:r>
              <a:rPr lang="en-US" dirty="0">
                <a:effectLst>
                  <a:outerShdw blurRad="38100" dist="38100" dir="2700000" algn="tl">
                    <a:srgbClr val="000000">
                      <a:alpha val="43137"/>
                    </a:srgbClr>
                  </a:outerShdw>
                </a:effectLst>
                <a:latin typeface="Arial" panose="020B0604020202020204" pitchFamily="34" charset="0"/>
                <a:ea typeface="Cambria Math" panose="02040503050406030204" pitchFamily="18" charset="0"/>
                <a:cs typeface="Arial" panose="020B0604020202020204" pitchFamily="34" charset="0"/>
              </a:rPr>
              <a:t> </a:t>
            </a:r>
            <a:r>
              <a:rPr lang="en-US" dirty="0">
                <a:latin typeface="Arial" panose="020B0604020202020204" pitchFamily="34" charset="0"/>
                <a:ea typeface="Cambria Math" panose="02040503050406030204" pitchFamily="18" charset="0"/>
                <a:cs typeface="Arial" panose="020B0604020202020204" pitchFamily="34" charset="0"/>
              </a:rPr>
              <a:t>feasible measures at the end use level.</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3962400" y="3048000"/>
            <a:ext cx="3124200" cy="1200329"/>
          </a:xfrm>
          <a:prstGeom prst="rect">
            <a:avLst/>
          </a:prstGeom>
          <a:noFill/>
        </p:spPr>
        <p:txBody>
          <a:bodyPr wrap="square" rtlCol="0">
            <a:spAutoFit/>
          </a:bodyPr>
          <a:lstStyle/>
          <a:p>
            <a:pPr lvl="0"/>
            <a:r>
              <a:rPr lang="en-US" dirty="0">
                <a:latin typeface="Arial" panose="020B0604020202020204" pitchFamily="34" charset="0"/>
                <a:ea typeface="Cambria Math" panose="02040503050406030204" pitchFamily="18" charset="0"/>
                <a:cs typeface="Arial" panose="020B0604020202020204" pitchFamily="34" charset="0"/>
              </a:rPr>
              <a:t>Considers the most efficient measures that pass </a:t>
            </a:r>
            <a:r>
              <a:rPr lang="en-US" i="1" dirty="0">
                <a:effectLst>
                  <a:outerShdw blurRad="38100" dist="38100" dir="2700000" algn="tl">
                    <a:srgbClr val="000000">
                      <a:alpha val="43137"/>
                    </a:srgbClr>
                  </a:outerShdw>
                </a:effectLst>
                <a:latin typeface="Arial" panose="020B0604020202020204" pitchFamily="34" charset="0"/>
                <a:ea typeface="Cambria Math" panose="02040503050406030204" pitchFamily="18" charset="0"/>
                <a:cs typeface="Arial" panose="020B0604020202020204" pitchFamily="34" charset="0"/>
              </a:rPr>
              <a:t>economic</a:t>
            </a:r>
            <a:r>
              <a:rPr lang="en-US" dirty="0">
                <a:effectLst>
                  <a:outerShdw blurRad="38100" dist="38100" dir="2700000" algn="tl">
                    <a:srgbClr val="000000">
                      <a:alpha val="43137"/>
                    </a:srgbClr>
                  </a:outerShdw>
                </a:effectLst>
                <a:latin typeface="Arial" panose="020B0604020202020204" pitchFamily="34" charset="0"/>
                <a:ea typeface="Cambria Math" panose="02040503050406030204" pitchFamily="18" charset="0"/>
                <a:cs typeface="Arial" panose="020B0604020202020204" pitchFamily="34" charset="0"/>
              </a:rPr>
              <a:t> </a:t>
            </a:r>
            <a:r>
              <a:rPr lang="en-US" dirty="0">
                <a:latin typeface="Arial" panose="020B0604020202020204" pitchFamily="34" charset="0"/>
                <a:ea typeface="Cambria Math" panose="02040503050406030204" pitchFamily="18" charset="0"/>
                <a:cs typeface="Arial" panose="020B0604020202020204" pitchFamily="34" charset="0"/>
              </a:rPr>
              <a:t>screening tests.</a:t>
            </a:r>
          </a:p>
          <a:p>
            <a:endParaRPr lang="en-US" dirty="0"/>
          </a:p>
        </p:txBody>
      </p:sp>
      <p:sp>
        <p:nvSpPr>
          <p:cNvPr id="6" name="TextBox 5"/>
          <p:cNvSpPr txBox="1"/>
          <p:nvPr/>
        </p:nvSpPr>
        <p:spPr>
          <a:xfrm>
            <a:off x="6477000" y="4248329"/>
            <a:ext cx="2739310" cy="2585323"/>
          </a:xfrm>
          <a:prstGeom prst="rect">
            <a:avLst/>
          </a:prstGeom>
          <a:noFill/>
        </p:spPr>
        <p:txBody>
          <a:bodyPr wrap="square" rtlCol="0">
            <a:spAutoFit/>
          </a:bodyPr>
          <a:lstStyle/>
          <a:p>
            <a:pPr lvl="0"/>
            <a:r>
              <a:rPr lang="en-US" dirty="0" smtClean="0">
                <a:latin typeface="Arial" panose="020B0604020202020204" pitchFamily="34" charset="0"/>
                <a:ea typeface="Cambria Math" panose="02040503050406030204" pitchFamily="18" charset="0"/>
                <a:cs typeface="Arial" panose="020B0604020202020204" pitchFamily="34" charset="0"/>
              </a:rPr>
              <a:t>Reflects assumptions </a:t>
            </a:r>
            <a:r>
              <a:rPr lang="en-US" dirty="0">
                <a:latin typeface="Arial" panose="020B0604020202020204" pitchFamily="34" charset="0"/>
                <a:ea typeface="Cambria Math" panose="02040503050406030204" pitchFamily="18" charset="0"/>
                <a:cs typeface="Arial" panose="020B0604020202020204" pitchFamily="34" charset="0"/>
              </a:rPr>
              <a:t>about </a:t>
            </a:r>
            <a:r>
              <a:rPr lang="en-US" dirty="0" smtClean="0">
                <a:latin typeface="Arial" panose="020B0604020202020204" pitchFamily="34" charset="0"/>
                <a:ea typeface="Cambria Math" panose="02040503050406030204" pitchFamily="18" charset="0"/>
                <a:cs typeface="Arial" panose="020B0604020202020204" pitchFamily="34" charset="0"/>
              </a:rPr>
              <a:t>decisions </a:t>
            </a:r>
            <a:r>
              <a:rPr lang="en-US" dirty="0">
                <a:latin typeface="Arial" panose="020B0604020202020204" pitchFamily="34" charset="0"/>
                <a:ea typeface="Cambria Math" panose="02040503050406030204" pitchFamily="18" charset="0"/>
                <a:cs typeface="Arial" panose="020B0604020202020204" pitchFamily="34" charset="0"/>
              </a:rPr>
              <a:t>consumers make regarding the efficiency of the equipment they </a:t>
            </a:r>
            <a:r>
              <a:rPr lang="en-US" dirty="0" smtClean="0">
                <a:latin typeface="Arial" panose="020B0604020202020204" pitchFamily="34" charset="0"/>
                <a:ea typeface="Cambria Math" panose="02040503050406030204" pitchFamily="18" charset="0"/>
                <a:cs typeface="Arial" panose="020B0604020202020204" pitchFamily="34" charset="0"/>
              </a:rPr>
              <a:t>purchase, </a:t>
            </a:r>
            <a:r>
              <a:rPr lang="en-US" dirty="0">
                <a:latin typeface="Arial" panose="020B0604020202020204" pitchFamily="34" charset="0"/>
                <a:ea typeface="Cambria Math" panose="02040503050406030204" pitchFamily="18" charset="0"/>
                <a:cs typeface="Arial" panose="020B0604020202020204" pitchFamily="34" charset="0"/>
              </a:rPr>
              <a:t>to simulate a </a:t>
            </a:r>
            <a:r>
              <a:rPr lang="en-US" i="1" dirty="0">
                <a:effectLst>
                  <a:outerShdw blurRad="38100" dist="38100" dir="2700000" algn="tl">
                    <a:srgbClr val="000000">
                      <a:alpha val="43137"/>
                    </a:srgbClr>
                  </a:outerShdw>
                </a:effectLst>
                <a:latin typeface="Arial" panose="020B0604020202020204" pitchFamily="34" charset="0"/>
                <a:ea typeface="Cambria Math" panose="02040503050406030204" pitchFamily="18" charset="0"/>
                <a:cs typeface="Arial" panose="020B0604020202020204" pitchFamily="34" charset="0"/>
              </a:rPr>
              <a:t>realistic estimate</a:t>
            </a:r>
            <a:r>
              <a:rPr lang="en-US" dirty="0">
                <a:latin typeface="Arial" panose="020B0604020202020204" pitchFamily="34" charset="0"/>
                <a:ea typeface="Cambria Math" panose="02040503050406030204" pitchFamily="18" charset="0"/>
                <a:cs typeface="Arial" panose="020B0604020202020204" pitchFamily="34" charset="0"/>
              </a:rPr>
              <a:t> of real-life conditions.</a:t>
            </a:r>
          </a:p>
          <a:p>
            <a:endParaRPr lang="en-US" dirty="0"/>
          </a:p>
        </p:txBody>
      </p:sp>
      <p:cxnSp>
        <p:nvCxnSpPr>
          <p:cNvPr id="10" name="Straight Arrow Connector 9"/>
          <p:cNvCxnSpPr/>
          <p:nvPr/>
        </p:nvCxnSpPr>
        <p:spPr>
          <a:xfrm>
            <a:off x="5524500" y="4572000"/>
            <a:ext cx="9525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060" y="4800600"/>
            <a:ext cx="3183340" cy="1754326"/>
          </a:xfrm>
          <a:prstGeom prst="rect">
            <a:avLst/>
          </a:prstGeom>
          <a:noFill/>
        </p:spPr>
        <p:txBody>
          <a:bodyPr wrap="square" rtlCol="0">
            <a:spAutoFit/>
          </a:bodyPr>
          <a:lstStyle/>
          <a:p>
            <a:pPr lvl="0" algn="r"/>
            <a:r>
              <a:rPr lang="en-US" dirty="0" smtClean="0">
                <a:latin typeface="Arial" panose="020B0604020202020204" pitchFamily="34" charset="0"/>
                <a:ea typeface="Cambria Math" panose="02040503050406030204" pitchFamily="18" charset="0"/>
                <a:cs typeface="Arial" panose="020B0604020202020204" pitchFamily="34" charset="0"/>
              </a:rPr>
              <a:t>Subset </a:t>
            </a:r>
            <a:r>
              <a:rPr lang="en-US" dirty="0">
                <a:latin typeface="Arial" panose="020B0604020202020204" pitchFamily="34" charset="0"/>
                <a:ea typeface="Cambria Math" panose="02040503050406030204" pitchFamily="18" charset="0"/>
                <a:cs typeface="Arial" panose="020B0604020202020204" pitchFamily="34" charset="0"/>
              </a:rPr>
              <a:t>of achievable potential attainable given constraints on program budget and implemented measures.</a:t>
            </a:r>
          </a:p>
          <a:p>
            <a:pPr algn="r"/>
            <a:endParaRPr lang="en-US" dirty="0"/>
          </a:p>
        </p:txBody>
      </p:sp>
      <p:cxnSp>
        <p:nvCxnSpPr>
          <p:cNvPr id="13" name="Straight Arrow Connector 12"/>
          <p:cNvCxnSpPr/>
          <p:nvPr/>
        </p:nvCxnSpPr>
        <p:spPr>
          <a:xfrm flipH="1">
            <a:off x="3200400" y="57912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9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Math" pitchFamily="18" charset="0"/>
                <a:ea typeface="Cambria Math" pitchFamily="18" charset="0"/>
              </a:rPr>
              <a:t>Introductions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r>
              <a:rPr lang="en-US" b="1" dirty="0" smtClean="0">
                <a:solidFill>
                  <a:schemeClr val="accent1">
                    <a:lumMod val="50000"/>
                  </a:schemeClr>
                </a:solidFill>
                <a:latin typeface="Cambria Math" pitchFamily="18" charset="0"/>
                <a:ea typeface="Cambria Math" pitchFamily="18" charset="0"/>
              </a:rPr>
              <a:t>2014 IRP</a:t>
            </a:r>
          </a:p>
          <a:p>
            <a:pPr lvl="1"/>
            <a:r>
              <a:rPr lang="en-US" sz="2800" b="1" dirty="0" smtClean="0">
                <a:solidFill>
                  <a:schemeClr val="accent1">
                    <a:lumMod val="50000"/>
                  </a:schemeClr>
                </a:solidFill>
                <a:latin typeface="Cambria Math" pitchFamily="18" charset="0"/>
                <a:ea typeface="Cambria Math" pitchFamily="18" charset="0"/>
              </a:rPr>
              <a:t>Demand Forecast</a:t>
            </a:r>
            <a:r>
              <a:rPr lang="en-US" sz="2800" b="1" dirty="0" smtClean="0">
                <a:solidFill>
                  <a:schemeClr val="accent1">
                    <a:lumMod val="50000"/>
                  </a:schemeClr>
                </a:solidFill>
                <a:latin typeface="Cambria Math" pitchFamily="18" charset="0"/>
                <a:ea typeface="Cambria Math" pitchFamily="18" charset="0"/>
                <a:sym typeface="Wingdings"/>
              </a:rPr>
              <a:t> </a:t>
            </a:r>
            <a:endParaRPr lang="en-US" sz="2800" b="1" dirty="0" smtClean="0">
              <a:solidFill>
                <a:schemeClr val="accent1">
                  <a:lumMod val="50000"/>
                </a:schemeClr>
              </a:solidFill>
              <a:latin typeface="Cambria Math" pitchFamily="18" charset="0"/>
              <a:ea typeface="Cambria Math" pitchFamily="18" charset="0"/>
            </a:endParaRPr>
          </a:p>
          <a:p>
            <a:pPr lvl="1"/>
            <a:r>
              <a:rPr lang="en-US" dirty="0" smtClean="0">
                <a:latin typeface="Cambria Math" pitchFamily="18" charset="0"/>
                <a:ea typeface="Cambria Math" pitchFamily="18" charset="0"/>
              </a:rPr>
              <a:t>Distribution System Enhancements</a:t>
            </a:r>
          </a:p>
          <a:p>
            <a:pPr lvl="1"/>
            <a:r>
              <a:rPr lang="en-US" dirty="0" smtClean="0">
                <a:latin typeface="Cambria Math" pitchFamily="18" charset="0"/>
                <a:ea typeface="Cambria Math" pitchFamily="18" charset="0"/>
              </a:rPr>
              <a:t>Demand Side Management</a:t>
            </a:r>
          </a:p>
          <a:p>
            <a:pPr lvl="1"/>
            <a:r>
              <a:rPr lang="en-US" dirty="0" smtClean="0">
                <a:latin typeface="Cambria Math" pitchFamily="18" charset="0"/>
                <a:ea typeface="Cambria Math" pitchFamily="18" charset="0"/>
              </a:rPr>
              <a:t>Supply Side Resources</a:t>
            </a:r>
          </a:p>
          <a:p>
            <a:pPr lvl="1"/>
            <a:r>
              <a:rPr lang="en-US" dirty="0" smtClean="0">
                <a:latin typeface="Cambria Math" pitchFamily="18" charset="0"/>
                <a:ea typeface="Cambria Math" pitchFamily="18" charset="0"/>
              </a:rPr>
              <a:t>Resource Integration</a:t>
            </a:r>
          </a:p>
          <a:p>
            <a:pPr lvl="0" algn="ctr">
              <a:buClr>
                <a:srgbClr val="3891A7"/>
              </a:buClr>
              <a:buNone/>
            </a:pPr>
            <a:endParaRPr lang="en-US" sz="2000" b="1" dirty="0" smtClean="0">
              <a:solidFill>
                <a:prstClr val="black"/>
              </a:solidFill>
              <a:latin typeface="Cambria Math" pitchFamily="18" charset="0"/>
              <a:ea typeface="Cambria Math" pitchFamily="18" charset="0"/>
            </a:endParaRPr>
          </a:p>
          <a:p>
            <a:pPr lvl="0" algn="ctr">
              <a:buClr>
                <a:srgbClr val="3891A7"/>
              </a:buClr>
              <a:buNone/>
            </a:pPr>
            <a:r>
              <a:rPr lang="en-US" sz="2000" b="1" dirty="0" smtClean="0">
                <a:solidFill>
                  <a:prstClr val="black"/>
                </a:solidFill>
                <a:latin typeface="Cambria Math" pitchFamily="18" charset="0"/>
                <a:ea typeface="Cambria Math" pitchFamily="18" charset="0"/>
              </a:rPr>
              <a:t>Two-Year Action Plan: </a:t>
            </a:r>
            <a:r>
              <a:rPr lang="en-US" sz="2000" dirty="0" smtClean="0">
                <a:solidFill>
                  <a:prstClr val="black"/>
                </a:solidFill>
                <a:latin typeface="Cambria Math" pitchFamily="18" charset="0"/>
                <a:ea typeface="Cambria Math" pitchFamily="18" charset="0"/>
              </a:rPr>
              <a:t>Action Items will be noted throughout.</a:t>
            </a:r>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Overview</a:t>
            </a:r>
            <a:endParaRPr lang="en-US"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7086600"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Arial" panose="020B0604020202020204" pitchFamily="34" charset="0"/>
                <a:cs typeface="Arial" panose="020B0604020202020204" pitchFamily="34" charset="0"/>
              </a:rPr>
              <a:t>  </a:t>
            </a:r>
            <a:r>
              <a:rPr lang="en-US" sz="4000" dirty="0" smtClean="0">
                <a:solidFill>
                  <a:schemeClr val="tx2"/>
                </a:solidFill>
                <a:latin typeface="Arial" panose="020B0604020202020204" pitchFamily="34"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Arial" panose="020B0604020202020204" pitchFamily="34"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Inputs </a:t>
            </a:r>
            <a:r>
              <a:rPr lang="en-US" sz="3600" dirty="0">
                <a:solidFill>
                  <a:schemeClr val="tx2"/>
                </a:solidFill>
                <a:latin typeface="Arial" panose="020B0604020202020204" pitchFamily="34" charset="0"/>
                <a:cs typeface="Arial" panose="020B0604020202020204" pitchFamily="34" charset="0"/>
              </a:rPr>
              <a:t>&amp; Assumptions</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Model</a:t>
            </a:r>
          </a:p>
          <a:p>
            <a:pPr lvl="1">
              <a:lnSpc>
                <a:spcPct val="120000"/>
              </a:lnSpc>
              <a:spcAft>
                <a:spcPts val="600"/>
              </a:spcAft>
              <a:buFont typeface="Wingdings" panose="05000000000000000000" pitchFamily="2" charset="2"/>
              <a:buChar char="Ø"/>
            </a:pPr>
            <a:r>
              <a:rPr lang="en-US" sz="59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Final Programmatic Plan</a:t>
            </a:r>
          </a:p>
          <a:p>
            <a:pPr lvl="1">
              <a:lnSpc>
                <a:spcPct val="120000"/>
              </a:lnSpc>
              <a:spcAft>
                <a:spcPts val="600"/>
              </a:spcAft>
              <a:buClr>
                <a:schemeClr val="tx2"/>
              </a:buClr>
              <a:buFont typeface="Wingdings" panose="05000000000000000000" pitchFamily="2" charset="2"/>
              <a:buChar char="§"/>
            </a:pPr>
            <a:r>
              <a:rPr lang="en-US" sz="3600" dirty="0" smtClean="0">
                <a:solidFill>
                  <a:schemeClr val="tx2"/>
                </a:solidFill>
                <a:latin typeface="Arial" panose="020B0604020202020204" pitchFamily="34" charset="0"/>
                <a:cs typeface="Arial" panose="020B0604020202020204" pitchFamily="34" charset="0"/>
              </a:rPr>
              <a:t>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Political &amp; Technological 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 Action Plan</a:t>
            </a:r>
            <a:endParaRPr lang="en-US" sz="4000" dirty="0">
              <a:solidFill>
                <a:schemeClr val="tx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20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990477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C9EF41-787A-4ED2-9550-542476A1742C}" type="slidenum">
              <a:rPr lang="en-US" smtClean="0"/>
              <a:t>21</a:t>
            </a:fld>
            <a:endParaRPr lang="en-US"/>
          </a:p>
        </p:txBody>
      </p:sp>
      <p:sp>
        <p:nvSpPr>
          <p:cNvPr id="5" name="Title 4"/>
          <p:cNvSpPr>
            <a:spLocks noGrp="1"/>
          </p:cNvSpPr>
          <p:nvPr>
            <p:ph type="title"/>
          </p:nvPr>
        </p:nvSpPr>
        <p:spPr/>
        <p:txBody>
          <a:bodyPr>
            <a:normAutofit/>
          </a:bodyPr>
          <a:lstStyle/>
          <a:p>
            <a:r>
              <a:rPr lang="en-US" sz="4800" dirty="0" smtClean="0"/>
              <a:t>PLAN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4152193848"/>
              </p:ext>
            </p:extLst>
          </p:nvPr>
        </p:nvGraphicFramePr>
        <p:xfrm>
          <a:off x="304800" y="1346946"/>
          <a:ext cx="8478851" cy="47490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328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6726252"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Arial" panose="020B0604020202020204" pitchFamily="34" charset="0"/>
                <a:cs typeface="Arial" panose="020B0604020202020204" pitchFamily="34" charset="0"/>
              </a:rPr>
              <a:t>  </a:t>
            </a:r>
            <a:r>
              <a:rPr lang="en-US" sz="4000" dirty="0" smtClean="0">
                <a:solidFill>
                  <a:schemeClr val="tx2"/>
                </a:solidFill>
                <a:latin typeface="Arial" panose="020B0604020202020204" pitchFamily="34"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Arial" panose="020B0604020202020204" pitchFamily="34"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Inputs </a:t>
            </a:r>
            <a:r>
              <a:rPr lang="en-US" sz="3600" dirty="0">
                <a:solidFill>
                  <a:schemeClr val="tx2"/>
                </a:solidFill>
                <a:latin typeface="Arial" panose="020B0604020202020204" pitchFamily="34" charset="0"/>
                <a:cs typeface="Arial" panose="020B0604020202020204" pitchFamily="34" charset="0"/>
              </a:rPr>
              <a:t>&amp; Assumptions</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Model</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Final Program Goals Outcome</a:t>
            </a:r>
          </a:p>
          <a:p>
            <a:pPr lvl="1">
              <a:lnSpc>
                <a:spcPct val="120000"/>
              </a:lnSpc>
              <a:spcAft>
                <a:spcPts val="600"/>
              </a:spcAft>
              <a:buFont typeface="Wingdings" panose="05000000000000000000" pitchFamily="2" charset="2"/>
              <a:buChar char="Ø"/>
            </a:pPr>
            <a:r>
              <a:rPr lang="en-US" sz="51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Incentive Level Scenarios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Political &amp; Technological </a:t>
            </a:r>
            <a:r>
              <a:rPr lang="en-US" sz="4000" dirty="0">
                <a:solidFill>
                  <a:schemeClr val="tx2"/>
                </a:solidFill>
                <a:latin typeface="Arial" panose="020B0604020202020204" pitchFamily="34"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 Action Plan</a:t>
            </a:r>
            <a:endParaRPr lang="en-US" sz="4000" dirty="0">
              <a:solidFill>
                <a:schemeClr val="tx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22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279281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6019800" cy="1143000"/>
          </a:xfrm>
        </p:spPr>
        <p:txBody>
          <a:bodyPr>
            <a:normAutofit fontScale="90000"/>
          </a:bodyPr>
          <a:lstStyle/>
          <a:p>
            <a:r>
              <a:rPr lang="en-US" sz="4400" dirty="0" smtClean="0"/>
              <a:t>INCENTIVE LEVEL MEASURE IMPACTS</a:t>
            </a:r>
            <a:endParaRPr lang="en-US" sz="4400" dirty="0"/>
          </a:p>
        </p:txBody>
      </p:sp>
      <p:sp>
        <p:nvSpPr>
          <p:cNvPr id="5" name="Slide Number Placeholder 4"/>
          <p:cNvSpPr>
            <a:spLocks noGrp="1"/>
          </p:cNvSpPr>
          <p:nvPr>
            <p:ph type="sldNum" sz="quarter" idx="12"/>
          </p:nvPr>
        </p:nvSpPr>
        <p:spPr/>
        <p:txBody>
          <a:bodyPr/>
          <a:lstStyle/>
          <a:p>
            <a:fld id="{FBC9EF41-787A-4ED2-9550-542476A1742C}" type="slidenum">
              <a:rPr lang="en-US" smtClean="0"/>
              <a:t>23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964798458"/>
              </p:ext>
            </p:extLst>
          </p:nvPr>
        </p:nvGraphicFramePr>
        <p:xfrm>
          <a:off x="228600" y="1468878"/>
          <a:ext cx="8915400" cy="50431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6485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382426" cy="5410200"/>
          </a:xfrm>
        </p:spPr>
        <p:txBody>
          <a:bodyPr>
            <a:normAutofit fontScale="550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Arial" panose="020B0604020202020204" pitchFamily="34" charset="0"/>
                <a:cs typeface="Arial" panose="020B0604020202020204" pitchFamily="34" charset="0"/>
              </a:rPr>
              <a:t>  </a:t>
            </a:r>
            <a:r>
              <a:rPr lang="en-US" sz="4000" dirty="0" smtClean="0">
                <a:solidFill>
                  <a:schemeClr val="tx2"/>
                </a:solidFill>
                <a:latin typeface="Arial" panose="020B0604020202020204" pitchFamily="34"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Arial" panose="020B0604020202020204" pitchFamily="34"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Inputs </a:t>
            </a:r>
            <a:r>
              <a:rPr lang="en-US" sz="3600" dirty="0">
                <a:solidFill>
                  <a:schemeClr val="tx2"/>
                </a:solidFill>
                <a:latin typeface="Arial" panose="020B0604020202020204" pitchFamily="34" charset="0"/>
                <a:cs typeface="Arial" panose="020B0604020202020204" pitchFamily="34" charset="0"/>
              </a:rPr>
              <a:t>&amp; Assumptions</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Model</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Final Program Goals Outcome</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Arial" panose="020B0604020202020204" pitchFamily="34" charset="0"/>
                <a:cs typeface="Arial" panose="020B0604020202020204" pitchFamily="34" charset="0"/>
              </a:rPr>
              <a:t> Incentive Level Scenarios</a:t>
            </a:r>
          </a:p>
          <a:p>
            <a:pPr>
              <a:lnSpc>
                <a:spcPct val="120000"/>
              </a:lnSpc>
              <a:spcAft>
                <a:spcPts val="600"/>
              </a:spcAft>
              <a:buSzPct val="100000"/>
              <a:buFont typeface="Wingdings" panose="05000000000000000000" pitchFamily="2" charset="2"/>
              <a:buChar char="Ø"/>
            </a:pPr>
            <a:r>
              <a:rPr lang="en-US" sz="59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Political &amp; Technological </a:t>
            </a:r>
            <a:r>
              <a:rPr lang="en-US" sz="59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Arial" panose="020B0604020202020204" pitchFamily="34" charset="0"/>
                <a:cs typeface="Arial" panose="020B0604020202020204" pitchFamily="34" charset="0"/>
              </a:rPr>
              <a:t>Action Plan</a:t>
            </a:r>
            <a:endParaRPr lang="en-US" sz="3600"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24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1972686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052" y="1752600"/>
            <a:ext cx="8437548" cy="4419600"/>
          </a:xfrm>
        </p:spPr>
        <p:txBody>
          <a:bodyPr>
            <a:normAutofit lnSpcReduction="10000"/>
          </a:bodyPr>
          <a:lstStyle/>
          <a:p>
            <a:pPr>
              <a:spcAft>
                <a:spcPts val="600"/>
              </a:spcAft>
              <a:buFont typeface="Wingdings" panose="05000000000000000000" pitchFamily="2" charset="2"/>
              <a:buChar char="§"/>
            </a:pPr>
            <a:r>
              <a:rPr lang="en-US" sz="3600" dirty="0" smtClean="0">
                <a:latin typeface="Cambria Math" panose="02040503050406030204" pitchFamily="18" charset="0"/>
                <a:ea typeface="Cambria Math" panose="02040503050406030204" pitchFamily="18" charset="0"/>
              </a:rPr>
              <a:t>Energy code changes</a:t>
            </a:r>
          </a:p>
          <a:p>
            <a:pPr lvl="1">
              <a:spcAft>
                <a:spcPts val="600"/>
              </a:spcAft>
              <a:buClr>
                <a:schemeClr val="accent1">
                  <a:lumMod val="60000"/>
                  <a:lumOff val="40000"/>
                </a:schemeClr>
              </a:buClr>
              <a:buFont typeface="Arial" panose="020B0604020202020204" pitchFamily="34" charset="0"/>
              <a:buChar char="•"/>
            </a:pPr>
            <a:r>
              <a:rPr lang="en-US" sz="3600" dirty="0" smtClean="0">
                <a:latin typeface="Cambria Math" panose="02040503050406030204" pitchFamily="18" charset="0"/>
                <a:ea typeface="Cambria Math" panose="02040503050406030204" pitchFamily="18" charset="0"/>
              </a:rPr>
              <a:t>Water Heaters</a:t>
            </a:r>
          </a:p>
          <a:p>
            <a:pPr lvl="1">
              <a:spcAft>
                <a:spcPts val="600"/>
              </a:spcAft>
              <a:buClr>
                <a:schemeClr val="accent1">
                  <a:lumMod val="60000"/>
                  <a:lumOff val="40000"/>
                </a:schemeClr>
              </a:buClr>
              <a:buFont typeface="Arial" panose="020B0604020202020204" pitchFamily="34" charset="0"/>
              <a:buChar char="•"/>
            </a:pPr>
            <a:r>
              <a:rPr lang="en-US" sz="3600" dirty="0" smtClean="0">
                <a:latin typeface="Cambria Math" panose="02040503050406030204" pitchFamily="18" charset="0"/>
                <a:ea typeface="Cambria Math" panose="02040503050406030204" pitchFamily="18" charset="0"/>
              </a:rPr>
              <a:t>Air Sealing</a:t>
            </a:r>
          </a:p>
          <a:p>
            <a:pPr lvl="1">
              <a:spcAft>
                <a:spcPts val="600"/>
              </a:spcAft>
              <a:buClr>
                <a:schemeClr val="accent1">
                  <a:lumMod val="60000"/>
                  <a:lumOff val="40000"/>
                </a:schemeClr>
              </a:buClr>
              <a:buFont typeface="Arial" panose="020B0604020202020204" pitchFamily="34" charset="0"/>
              <a:buChar char="•"/>
            </a:pPr>
            <a:r>
              <a:rPr lang="en-US" sz="3600" dirty="0" smtClean="0">
                <a:latin typeface="Cambria Math" panose="02040503050406030204" pitchFamily="18" charset="0"/>
                <a:ea typeface="Cambria Math" panose="02040503050406030204" pitchFamily="18" charset="0"/>
              </a:rPr>
              <a:t>Furnaces</a:t>
            </a:r>
          </a:p>
          <a:p>
            <a:pPr>
              <a:spcAft>
                <a:spcPts val="600"/>
              </a:spcAft>
              <a:buFont typeface="Wingdings" panose="05000000000000000000" pitchFamily="2" charset="2"/>
              <a:buChar char="§"/>
            </a:pPr>
            <a:r>
              <a:rPr lang="en-US" sz="3600" dirty="0" smtClean="0">
                <a:latin typeface="Cambria Math" panose="02040503050406030204" pitchFamily="18" charset="0"/>
                <a:ea typeface="Cambria Math" panose="02040503050406030204" pitchFamily="18" charset="0"/>
              </a:rPr>
              <a:t>NWPCC Building Forecast</a:t>
            </a:r>
          </a:p>
          <a:p>
            <a:pPr>
              <a:spcAft>
                <a:spcPts val="600"/>
              </a:spcAft>
              <a:buFont typeface="Wingdings" panose="05000000000000000000" pitchFamily="2" charset="2"/>
              <a:buChar char="§"/>
            </a:pPr>
            <a:r>
              <a:rPr lang="en-US" sz="3600" dirty="0" smtClean="0">
                <a:latin typeface="Cambria Math" panose="02040503050406030204" pitchFamily="18" charset="0"/>
                <a:ea typeface="Cambria Math" panose="02040503050406030204" pitchFamily="18" charset="0"/>
              </a:rPr>
              <a:t>Emerging Technologies &amp; NEEA Results</a:t>
            </a:r>
          </a:p>
          <a:p>
            <a:pPr>
              <a:spcAft>
                <a:spcPts val="600"/>
              </a:spcAft>
              <a:buFont typeface="Wingdings" panose="05000000000000000000" pitchFamily="2" charset="2"/>
              <a:buChar char="§"/>
            </a:pPr>
            <a:r>
              <a:rPr lang="en-US" sz="3600" dirty="0" smtClean="0">
                <a:latin typeface="Cambria Math" panose="02040503050406030204" pitchFamily="18" charset="0"/>
                <a:ea typeface="Cambria Math" panose="02040503050406030204" pitchFamily="18" charset="0"/>
              </a:rPr>
              <a:t>Incorporation of new measures</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3" name="Slide Number Placeholder 2"/>
          <p:cNvSpPr>
            <a:spLocks noGrp="1"/>
          </p:cNvSpPr>
          <p:nvPr>
            <p:ph type="sldNum" sz="quarter" idx="12"/>
          </p:nvPr>
        </p:nvSpPr>
        <p:spPr/>
        <p:txBody>
          <a:bodyPr/>
          <a:lstStyle/>
          <a:p>
            <a:fld id="{FBC9EF41-787A-4ED2-9550-542476A1742C}" type="slidenum">
              <a:rPr lang="en-US" smtClean="0"/>
              <a:t>25</a:t>
            </a:fld>
            <a:endParaRPr lang="en-US"/>
          </a:p>
        </p:txBody>
      </p:sp>
      <p:sp>
        <p:nvSpPr>
          <p:cNvPr id="4" name="Title 3"/>
          <p:cNvSpPr>
            <a:spLocks noGrp="1"/>
          </p:cNvSpPr>
          <p:nvPr>
            <p:ph type="title"/>
          </p:nvPr>
        </p:nvSpPr>
        <p:spPr/>
        <p:txBody>
          <a:bodyPr>
            <a:normAutofit fontScale="90000"/>
          </a:bodyPr>
          <a:lstStyle/>
          <a:p>
            <a:r>
              <a:rPr lang="en-US" sz="4800" dirty="0" smtClean="0"/>
              <a:t>TECHNOLOGICAL</a:t>
            </a:r>
            <a:br>
              <a:rPr lang="en-US" sz="4800" dirty="0" smtClean="0"/>
            </a:br>
            <a:r>
              <a:rPr lang="en-US" sz="4800" dirty="0" smtClean="0"/>
              <a:t>FRONTIER</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3324048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481328"/>
            <a:ext cx="7239000" cy="4525963"/>
          </a:xfrm>
        </p:spPr>
        <p:txBody>
          <a:bodyPr>
            <a:normAutofit fontScale="85000" lnSpcReduction="20000"/>
          </a:bodyPr>
          <a:lstStyle/>
          <a:p>
            <a:pPr>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State Legislation</a:t>
            </a:r>
          </a:p>
          <a:p>
            <a:pPr lvl="1">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SB 5854</a:t>
            </a:r>
          </a:p>
          <a:p>
            <a:pPr>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DOC Biennial Energy Report</a:t>
            </a:r>
          </a:p>
          <a:p>
            <a:pPr>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WCI GHG Cap &amp; Trade Design</a:t>
            </a:r>
          </a:p>
          <a:p>
            <a:pPr>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Federal legislation traction</a:t>
            </a:r>
          </a:p>
          <a:p>
            <a:pPr>
              <a:lnSpc>
                <a:spcPct val="120000"/>
              </a:lnSpc>
              <a:spcAft>
                <a:spcPts val="600"/>
              </a:spcAft>
            </a:pPr>
            <a:r>
              <a:rPr lang="en-US" sz="4800" dirty="0" smtClean="0">
                <a:solidFill>
                  <a:schemeClr val="tx2">
                    <a:lumMod val="90000"/>
                    <a:lumOff val="10000"/>
                  </a:schemeClr>
                </a:solidFill>
                <a:latin typeface="Cambria Math" panose="02040503050406030204" pitchFamily="18" charset="0"/>
                <a:ea typeface="Cambria Math" panose="02040503050406030204" pitchFamily="18" charset="0"/>
              </a:rPr>
              <a:t> C02/GHG Tax Options</a:t>
            </a:r>
            <a:endParaRPr lang="en-US" sz="4800" dirty="0">
              <a:solidFill>
                <a:schemeClr val="tx2">
                  <a:lumMod val="90000"/>
                  <a:lumOff val="10000"/>
                </a:schemeClr>
              </a:solidFill>
              <a:latin typeface="Cambria Math" panose="02040503050406030204" pitchFamily="18" charset="0"/>
              <a:ea typeface="Cambria Math" panose="02040503050406030204" pitchFamily="18" charset="0"/>
            </a:endParaRPr>
          </a:p>
        </p:txBody>
      </p:sp>
      <p:sp>
        <p:nvSpPr>
          <p:cNvPr id="3" name="Slide Number Placeholder 2"/>
          <p:cNvSpPr>
            <a:spLocks noGrp="1"/>
          </p:cNvSpPr>
          <p:nvPr>
            <p:ph type="sldNum" sz="quarter" idx="12"/>
          </p:nvPr>
        </p:nvSpPr>
        <p:spPr/>
        <p:txBody>
          <a:bodyPr/>
          <a:lstStyle/>
          <a:p>
            <a:fld id="{FBC9EF41-787A-4ED2-9550-542476A1742C}" type="slidenum">
              <a:rPr lang="en-US" smtClean="0"/>
              <a:t>26</a:t>
            </a:fld>
            <a:endParaRPr lang="en-US"/>
          </a:p>
        </p:txBody>
      </p:sp>
      <p:sp>
        <p:nvSpPr>
          <p:cNvPr id="4" name="Title 3"/>
          <p:cNvSpPr>
            <a:spLocks noGrp="1"/>
          </p:cNvSpPr>
          <p:nvPr>
            <p:ph type="title"/>
          </p:nvPr>
        </p:nvSpPr>
        <p:spPr/>
        <p:txBody>
          <a:bodyPr>
            <a:normAutofit/>
          </a:bodyPr>
          <a:lstStyle/>
          <a:p>
            <a:r>
              <a:rPr lang="en-US" sz="4800" dirty="0" smtClean="0"/>
              <a:t>POLITICS</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62905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562600"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Inputs </a:t>
            </a:r>
            <a:r>
              <a:rPr lang="en-US" sz="3600" dirty="0">
                <a:solidFill>
                  <a:schemeClr val="tx2"/>
                </a:solidFill>
                <a:latin typeface="Cambria Math" panose="02040503050406030204" pitchFamily="18" charset="0"/>
                <a:ea typeface="Cambria Math" panose="02040503050406030204" pitchFamily="18" charset="0"/>
                <a:cs typeface="Arial" panose="020B0604020202020204" pitchFamily="34" charset="0"/>
              </a:rPr>
              <a:t>&amp; Assumptions</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Model</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Final Program Goals Outcome</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Incentive Level Scenarios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Political &amp; Technological </a:t>
            </a:r>
            <a:r>
              <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rPr>
              <a:t>Frontier</a:t>
            </a:r>
          </a:p>
          <a:p>
            <a:pPr>
              <a:lnSpc>
                <a:spcPct val="120000"/>
              </a:lnSpc>
              <a:spcAft>
                <a:spcPts val="600"/>
              </a:spcAft>
              <a:buSzPct val="100000"/>
              <a:buFont typeface="Wingdings" panose="05000000000000000000" pitchFamily="2" charset="2"/>
              <a:buChar char="Ø"/>
            </a:pPr>
            <a:r>
              <a:rPr lang="en-US" sz="45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Low Income Program Status</a:t>
            </a:r>
          </a:p>
          <a:p>
            <a:pPr>
              <a:lnSpc>
                <a:spcPct val="120000"/>
              </a:lnSpc>
              <a:spcAft>
                <a:spcPts val="600"/>
              </a:spcAft>
              <a:buClr>
                <a:schemeClr val="tx2"/>
              </a:buClr>
              <a:buFont typeface="Wingdings" panose="05000000000000000000" pitchFamily="2" charset="2"/>
              <a:buChar char="q"/>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Action Plan</a:t>
            </a:r>
            <a:endPar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27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737589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C9EF41-787A-4ED2-9550-542476A1742C}" type="slidenum">
              <a:rPr lang="en-US" smtClean="0"/>
              <a:t>28</a:t>
            </a:fld>
            <a:endParaRPr lang="en-US"/>
          </a:p>
        </p:txBody>
      </p:sp>
      <p:sp>
        <p:nvSpPr>
          <p:cNvPr id="4" name="Title 3"/>
          <p:cNvSpPr>
            <a:spLocks noGrp="1"/>
          </p:cNvSpPr>
          <p:nvPr>
            <p:ph type="title"/>
          </p:nvPr>
        </p:nvSpPr>
        <p:spPr/>
        <p:txBody>
          <a:bodyPr/>
          <a:lstStyle/>
          <a:p>
            <a:r>
              <a:rPr lang="en-US" dirty="0" smtClean="0"/>
              <a:t>LOW INCOME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
        <p:nvSpPr>
          <p:cNvPr id="8" name="TextBox 7"/>
          <p:cNvSpPr txBox="1"/>
          <p:nvPr/>
        </p:nvSpPr>
        <p:spPr>
          <a:xfrm>
            <a:off x="935052" y="1600200"/>
            <a:ext cx="7848600" cy="4678204"/>
          </a:xfrm>
          <a:prstGeom prst="rect">
            <a:avLst/>
          </a:prstGeom>
          <a:noFill/>
        </p:spPr>
        <p:txBody>
          <a:bodyPr wrap="square" rtlCol="0">
            <a:spAutoFit/>
          </a:bodyPr>
          <a:lstStyle/>
          <a:p>
            <a:pPr marL="342900" marR="0" lvl="0" indent="-342900">
              <a:buFont typeface="Wingdings"/>
              <a:buChar char=""/>
              <a:tabLst>
                <a:tab pos="457200" algn="l"/>
              </a:tabLst>
            </a:pPr>
            <a:r>
              <a:rPr lang="en-US" sz="2800" dirty="0">
                <a:solidFill>
                  <a:srgbClr val="000000"/>
                </a:solidFill>
                <a:latin typeface="Cambria Math" panose="02040503050406030204" pitchFamily="18" charset="0"/>
                <a:ea typeface="Cambria Math" panose="02040503050406030204" pitchFamily="18" charset="0"/>
              </a:rPr>
              <a:t>Declining </a:t>
            </a:r>
            <a:r>
              <a:rPr lang="en-US" sz="2800" dirty="0" smtClean="0">
                <a:solidFill>
                  <a:srgbClr val="000000"/>
                </a:solidFill>
                <a:latin typeface="Cambria Math" panose="02040503050406030204" pitchFamily="18" charset="0"/>
                <a:ea typeface="Cambria Math" panose="02040503050406030204" pitchFamily="18" charset="0"/>
              </a:rPr>
              <a:t>trend in weatherization for Low-Income </a:t>
            </a:r>
            <a:r>
              <a:rPr lang="en-US" sz="2800" dirty="0">
                <a:solidFill>
                  <a:srgbClr val="000000"/>
                </a:solidFill>
                <a:latin typeface="Cambria Math" panose="02040503050406030204" pitchFamily="18" charset="0"/>
                <a:ea typeface="Cambria Math" panose="02040503050406030204" pitchFamily="18" charset="0"/>
              </a:rPr>
              <a:t>Natural Gas Heated Homes</a:t>
            </a:r>
            <a:endParaRPr lang="en-US" sz="2800" dirty="0">
              <a:latin typeface="Cambria Math" panose="02040503050406030204" pitchFamily="18" charset="0"/>
              <a:ea typeface="Cambria Math" panose="02040503050406030204" pitchFamily="18" charset="0"/>
            </a:endParaRPr>
          </a:p>
          <a:p>
            <a:pPr marL="800100" lvl="1" indent="-342900">
              <a:buFont typeface="Wingdings"/>
              <a:buChar char=""/>
              <a:tabLst>
                <a:tab pos="457200" algn="l"/>
              </a:tabLst>
            </a:pPr>
            <a:r>
              <a:rPr lang="en-US" sz="2800" dirty="0">
                <a:solidFill>
                  <a:srgbClr val="000000"/>
                </a:solidFill>
                <a:latin typeface="Cambria Math" panose="02040503050406030204" pitchFamily="18" charset="0"/>
                <a:ea typeface="Cambria Math" panose="02040503050406030204" pitchFamily="18" charset="0"/>
              </a:rPr>
              <a:t>US DOE-WAP Priority Guidelines</a:t>
            </a:r>
            <a:endParaRPr lang="en-US" sz="2800" dirty="0">
              <a:latin typeface="Cambria Math" panose="02040503050406030204" pitchFamily="18" charset="0"/>
              <a:ea typeface="Cambria Math" panose="02040503050406030204" pitchFamily="18" charset="0"/>
            </a:endParaRPr>
          </a:p>
          <a:p>
            <a:pPr marL="800100" lvl="1" indent="-342900">
              <a:buFont typeface="Wingdings"/>
              <a:buChar char=""/>
              <a:tabLst>
                <a:tab pos="457200" algn="l"/>
              </a:tabLst>
            </a:pPr>
            <a:r>
              <a:rPr lang="en-US" sz="2800" dirty="0">
                <a:solidFill>
                  <a:srgbClr val="000000"/>
                </a:solidFill>
                <a:latin typeface="Cambria Math" panose="02040503050406030204" pitchFamily="18" charset="0"/>
                <a:ea typeface="Cambria Math" panose="02040503050406030204" pitchFamily="18" charset="0"/>
              </a:rPr>
              <a:t>Current Low Income Weatherization Environment</a:t>
            </a:r>
            <a:endParaRPr lang="en-US" sz="2800" dirty="0">
              <a:latin typeface="Cambria Math" panose="02040503050406030204" pitchFamily="18" charset="0"/>
              <a:ea typeface="Cambria Math" panose="02040503050406030204" pitchFamily="18" charset="0"/>
            </a:endParaRPr>
          </a:p>
          <a:p>
            <a:pPr marL="342900" marR="0" lvl="0" indent="-342900">
              <a:buFont typeface="Wingdings"/>
              <a:buChar char=""/>
              <a:tabLst>
                <a:tab pos="457200" algn="l"/>
              </a:tabLst>
            </a:pPr>
            <a:r>
              <a:rPr lang="en-US" sz="2800" dirty="0">
                <a:solidFill>
                  <a:srgbClr val="000000"/>
                </a:solidFill>
                <a:latin typeface="Cambria Math" panose="02040503050406030204" pitchFamily="18" charset="0"/>
                <a:ea typeface="Cambria Math" panose="02040503050406030204" pitchFamily="18" charset="0"/>
              </a:rPr>
              <a:t>2015 Therm savings projection is similar to 2014 therm savings </a:t>
            </a:r>
            <a:r>
              <a:rPr lang="en-US" sz="2800" dirty="0" smtClean="0">
                <a:solidFill>
                  <a:srgbClr val="000000"/>
                </a:solidFill>
                <a:latin typeface="Cambria Math" panose="02040503050406030204" pitchFamily="18" charset="0"/>
                <a:ea typeface="Cambria Math" panose="02040503050406030204" pitchFamily="18" charset="0"/>
              </a:rPr>
              <a:t>achieved.</a:t>
            </a:r>
          </a:p>
          <a:p>
            <a:pPr marL="342900" marR="0" lvl="0" indent="-342900">
              <a:buFont typeface="Wingdings"/>
              <a:buChar char=""/>
              <a:tabLst>
                <a:tab pos="457200" algn="l"/>
              </a:tabLst>
            </a:pPr>
            <a:r>
              <a:rPr lang="en-US" sz="2800" dirty="0" smtClean="0">
                <a:solidFill>
                  <a:srgbClr val="000000"/>
                </a:solidFill>
                <a:latin typeface="Cambria Math" panose="02040503050406030204" pitchFamily="18" charset="0"/>
                <a:ea typeface="Cambria Math" panose="02040503050406030204" pitchFamily="18" charset="0"/>
              </a:rPr>
              <a:t>The company has decreased </a:t>
            </a:r>
            <a:r>
              <a:rPr lang="en-US" sz="2800" dirty="0">
                <a:solidFill>
                  <a:srgbClr val="000000"/>
                </a:solidFill>
                <a:latin typeface="Cambria Math" panose="02040503050406030204" pitchFamily="18" charset="0"/>
                <a:ea typeface="Cambria Math" panose="02040503050406030204" pitchFamily="18" charset="0"/>
              </a:rPr>
              <a:t>expected </a:t>
            </a:r>
            <a:br>
              <a:rPr lang="en-US" sz="2800" dirty="0">
                <a:solidFill>
                  <a:srgbClr val="000000"/>
                </a:solidFill>
                <a:latin typeface="Cambria Math" panose="02040503050406030204" pitchFamily="18" charset="0"/>
                <a:ea typeface="Cambria Math" panose="02040503050406030204" pitchFamily="18" charset="0"/>
              </a:rPr>
            </a:br>
            <a:r>
              <a:rPr lang="en-US" sz="2800" dirty="0">
                <a:solidFill>
                  <a:srgbClr val="000000"/>
                </a:solidFill>
                <a:latin typeface="Cambria Math" panose="02040503050406030204" pitchFamily="18" charset="0"/>
                <a:ea typeface="Cambria Math" panose="02040503050406030204" pitchFamily="18" charset="0"/>
              </a:rPr>
              <a:t>savings </a:t>
            </a:r>
            <a:r>
              <a:rPr lang="en-US" sz="2800" dirty="0" smtClean="0">
                <a:solidFill>
                  <a:srgbClr val="000000"/>
                </a:solidFill>
                <a:latin typeface="Cambria Math" panose="02040503050406030204" pitchFamily="18" charset="0"/>
                <a:ea typeface="Cambria Math" panose="02040503050406030204" pitchFamily="18" charset="0"/>
              </a:rPr>
              <a:t>from the 2012 IRP estimates due to these factors.</a:t>
            </a:r>
            <a:endParaRPr lang="en-US" sz="2800" dirty="0">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381869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219200"/>
            <a:ext cx="5562600" cy="5410200"/>
          </a:xfrm>
        </p:spPr>
        <p:txBody>
          <a:bodyPr>
            <a:normAutofit fontScale="62500" lnSpcReduction="20000"/>
          </a:bodyPr>
          <a:lstStyle/>
          <a:p>
            <a:pPr>
              <a:lnSpc>
                <a:spcPct val="120000"/>
              </a:lnSpc>
              <a:spcAft>
                <a:spcPts val="600"/>
              </a:spcAft>
              <a:buClr>
                <a:schemeClr val="tx2"/>
              </a:buClr>
              <a:buFont typeface="Wingdings" panose="05000000000000000000" pitchFamily="2" charset="2"/>
              <a:buChar char="ü"/>
            </a:pPr>
            <a:r>
              <a:rPr lang="en-US" sz="4800" b="1"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a:t>
            </a: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Highlights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Nexant Potential Study</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EM&amp;V</a:t>
            </a:r>
          </a:p>
          <a:p>
            <a:pPr lvl="1">
              <a:lnSpc>
                <a:spcPct val="120000"/>
              </a:lnSpc>
              <a:spcAft>
                <a:spcPts val="600"/>
              </a:spcAft>
              <a:buClr>
                <a:schemeClr val="tx2"/>
              </a:buClr>
              <a:buFont typeface="Wingdings" panose="05000000000000000000" pitchFamily="2" charset="2"/>
              <a:buChar char="ü"/>
            </a:pPr>
            <a:r>
              <a:rPr lang="en-US" sz="3600" dirty="0">
                <a:solidFill>
                  <a:schemeClr val="tx2"/>
                </a:solidFill>
                <a:latin typeface="Cambria Math" panose="02040503050406030204" pitchFamily="18" charset="0"/>
                <a:ea typeface="Cambria Math" panose="02040503050406030204" pitchFamily="18" charset="0"/>
                <a:cs typeface="Arial" panose="020B0604020202020204" pitchFamily="34" charset="0"/>
              </a:rPr>
              <a:t> Inputs &amp; Assumptions</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Model</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Final Program Goals Outcome</a:t>
            </a:r>
          </a:p>
          <a:p>
            <a:pPr lvl="1">
              <a:lnSpc>
                <a:spcPct val="120000"/>
              </a:lnSpc>
              <a:spcAft>
                <a:spcPts val="600"/>
              </a:spcAft>
              <a:buClr>
                <a:schemeClr val="tx2"/>
              </a:buClr>
              <a:buFont typeface="Wingdings" panose="05000000000000000000" pitchFamily="2" charset="2"/>
              <a:buChar char="ü"/>
            </a:pPr>
            <a:r>
              <a:rPr lang="en-US" sz="36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 Incentive Level Scenarios</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Political &amp; Technological </a:t>
            </a:r>
            <a:r>
              <a:rPr lang="en-US" sz="4000" dirty="0">
                <a:solidFill>
                  <a:schemeClr val="tx2"/>
                </a:solidFill>
                <a:latin typeface="Cambria Math" panose="02040503050406030204" pitchFamily="18" charset="0"/>
                <a:ea typeface="Cambria Math" panose="02040503050406030204" pitchFamily="18" charset="0"/>
                <a:cs typeface="Arial" panose="020B0604020202020204" pitchFamily="34" charset="0"/>
              </a:rPr>
              <a:t>Frontier</a:t>
            </a:r>
          </a:p>
          <a:p>
            <a:pPr>
              <a:lnSpc>
                <a:spcPct val="120000"/>
              </a:lnSpc>
              <a:spcAft>
                <a:spcPts val="600"/>
              </a:spcAft>
              <a:buClr>
                <a:schemeClr val="tx2"/>
              </a:buClr>
              <a:buFont typeface="Wingdings" panose="05000000000000000000" pitchFamily="2" charset="2"/>
              <a:buChar char="ü"/>
            </a:pPr>
            <a:r>
              <a:rPr lang="en-US" sz="4000" dirty="0" smtClean="0">
                <a:solidFill>
                  <a:schemeClr val="tx2"/>
                </a:solidFill>
                <a:latin typeface="Cambria Math" panose="02040503050406030204" pitchFamily="18" charset="0"/>
                <a:ea typeface="Cambria Math" panose="02040503050406030204" pitchFamily="18" charset="0"/>
                <a:cs typeface="Arial" panose="020B0604020202020204" pitchFamily="34" charset="0"/>
              </a:rPr>
              <a:t>Low Income Program Status</a:t>
            </a:r>
          </a:p>
          <a:p>
            <a:pPr>
              <a:lnSpc>
                <a:spcPct val="120000"/>
              </a:lnSpc>
              <a:spcAft>
                <a:spcPts val="600"/>
              </a:spcAft>
              <a:buSzPct val="100000"/>
              <a:buFont typeface="Wingdings" panose="05000000000000000000" pitchFamily="2" charset="2"/>
              <a:buChar char="Ø"/>
            </a:pPr>
            <a:r>
              <a:rPr lang="en-US" sz="5100" b="1" dirty="0" smtClean="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rPr>
              <a:t> Action Plan</a:t>
            </a:r>
            <a:endParaRPr lang="en-US" sz="5100" b="1" dirty="0">
              <a:solidFill>
                <a:schemeClr val="accent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3" name="Title 2"/>
          <p:cNvSpPr>
            <a:spLocks noGrp="1"/>
          </p:cNvSpPr>
          <p:nvPr>
            <p:ph type="title"/>
          </p:nvPr>
        </p:nvSpPr>
        <p:spPr>
          <a:xfrm>
            <a:off x="228600" y="234021"/>
            <a:ext cx="7391400" cy="1143000"/>
          </a:xfrm>
        </p:spPr>
        <p:txBody>
          <a:bodyPr>
            <a:normAutofit/>
          </a:bodyPr>
          <a:lstStyle/>
          <a:p>
            <a:r>
              <a:rPr lang="en-US" sz="4800" dirty="0" smtClean="0">
                <a:cs typeface="Arial" panose="020B0604020202020204" pitchFamily="34" charset="0"/>
              </a:rPr>
              <a:t>AGENDA</a:t>
            </a:r>
            <a:r>
              <a:rPr lang="en-US" sz="4800" dirty="0" smtClean="0"/>
              <a:t>:  </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29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3964843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733800"/>
            <a:ext cx="4419600" cy="2286000"/>
          </a:xfrm>
        </p:spPr>
        <p:txBody>
          <a:bodyPr>
            <a:normAutofit fontScale="85000" lnSpcReduction="20000"/>
          </a:bodyPr>
          <a:lstStyle/>
          <a:p>
            <a:pPr>
              <a:buNone/>
            </a:pPr>
            <a:endParaRPr lang="en-US" sz="1400" dirty="0" smtClean="0">
              <a:latin typeface="Cambria Math" pitchFamily="18" charset="0"/>
              <a:ea typeface="Cambria Math" pitchFamily="18" charset="0"/>
            </a:endParaRPr>
          </a:p>
          <a:p>
            <a:pPr marL="0" indent="0">
              <a:lnSpc>
                <a:spcPct val="110000"/>
              </a:lnSpc>
              <a:spcBef>
                <a:spcPts val="0"/>
              </a:spcBef>
              <a:buNone/>
            </a:pPr>
            <a:r>
              <a:rPr lang="en-US" dirty="0" smtClean="0">
                <a:latin typeface="Cambria Math" pitchFamily="18" charset="0"/>
                <a:ea typeface="Cambria Math" pitchFamily="18" charset="0"/>
              </a:rPr>
              <a:t>Cascade anticipates its </a:t>
            </a:r>
            <a:r>
              <a:rPr lang="en-US" b="1" dirty="0" smtClean="0">
                <a:latin typeface="Cambria Math" pitchFamily="18" charset="0"/>
                <a:ea typeface="Cambria Math" pitchFamily="18" charset="0"/>
              </a:rPr>
              <a:t>Core Customer Base will continue to grow </a:t>
            </a:r>
            <a:r>
              <a:rPr lang="en-US" dirty="0" smtClean="0">
                <a:latin typeface="Cambria Math" pitchFamily="18" charset="0"/>
                <a:ea typeface="Cambria Math" pitchFamily="18" charset="0"/>
              </a:rPr>
              <a:t>over the planning horizon, with annual throughput anticipated to increase </a:t>
            </a:r>
            <a:r>
              <a:rPr lang="en-US" b="1" dirty="0" smtClean="0">
                <a:latin typeface="Cambria Math" pitchFamily="18" charset="0"/>
                <a:ea typeface="Cambria Math" pitchFamily="18" charset="0"/>
              </a:rPr>
              <a:t>between 1.0% and 1.2% per year</a:t>
            </a:r>
            <a:r>
              <a:rPr lang="en-US" dirty="0" smtClean="0">
                <a:latin typeface="Cambria Math" pitchFamily="18" charset="0"/>
                <a:ea typeface="Cambria Math" pitchFamily="18" charset="0"/>
              </a:rPr>
              <a:t>. </a:t>
            </a:r>
          </a:p>
          <a:p>
            <a:pPr>
              <a:buNone/>
            </a:pPr>
            <a:endParaRPr lang="en-US" sz="1400"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p:txBody>
      </p:sp>
      <p:graphicFrame>
        <p:nvGraphicFramePr>
          <p:cNvPr id="6" name="Chart 5"/>
          <p:cNvGraphicFramePr/>
          <p:nvPr>
            <p:extLst>
              <p:ext uri="{D42A27DB-BD31-4B8C-83A1-F6EECF244321}">
                <p14:modId xmlns:p14="http://schemas.microsoft.com/office/powerpoint/2010/main" val="3163785319"/>
              </p:ext>
            </p:extLst>
          </p:nvPr>
        </p:nvGraphicFramePr>
        <p:xfrm>
          <a:off x="0" y="0"/>
          <a:ext cx="9144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D1BE9F92-D92E-4A37-8D3E-7CD89863764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normAutofit/>
          </a:bodyPr>
          <a:lstStyle/>
          <a:p>
            <a:pPr indent="-365760">
              <a:lnSpc>
                <a:spcPct val="110000"/>
              </a:lnSpc>
              <a:spcBef>
                <a:spcPts val="0"/>
              </a:spcBef>
              <a:spcAft>
                <a:spcPts val="600"/>
              </a:spcAft>
              <a:buClr>
                <a:schemeClr val="tx2">
                  <a:lumMod val="90000"/>
                  <a:lumOff val="10000"/>
                </a:schemeClr>
              </a:buClr>
              <a:buFont typeface="Wingdings" panose="05000000000000000000" pitchFamily="2" charset="2"/>
              <a:buChar char="q"/>
            </a:pPr>
            <a:r>
              <a:rPr lang="en-US" sz="2800" dirty="0" smtClean="0">
                <a:latin typeface="Cambria Math" panose="02040503050406030204" pitchFamily="18" charset="0"/>
                <a:ea typeface="Cambria Math" panose="02040503050406030204" pitchFamily="18" charset="0"/>
              </a:rPr>
              <a:t>Reducing DSM chapter and transitioning to Conservation Plan in December, 2015.</a:t>
            </a:r>
          </a:p>
          <a:p>
            <a:pPr indent="-365760">
              <a:lnSpc>
                <a:spcPct val="110000"/>
              </a:lnSpc>
              <a:spcBef>
                <a:spcPts val="0"/>
              </a:spcBef>
              <a:spcAft>
                <a:spcPts val="600"/>
              </a:spcAft>
              <a:buClr>
                <a:schemeClr val="tx2">
                  <a:lumMod val="90000"/>
                  <a:lumOff val="10000"/>
                </a:schemeClr>
              </a:buClr>
              <a:buFont typeface="Wingdings" panose="05000000000000000000" pitchFamily="2" charset="2"/>
              <a:buChar char="q"/>
            </a:pPr>
            <a:r>
              <a:rPr lang="en-US" sz="2800" dirty="0" smtClean="0">
                <a:latin typeface="Cambria Math" panose="02040503050406030204" pitchFamily="18" charset="0"/>
                <a:ea typeface="Cambria Math" panose="02040503050406030204" pitchFamily="18" charset="0"/>
              </a:rPr>
              <a:t>Support communities participating in the GUEP.</a:t>
            </a:r>
            <a:endParaRPr lang="en-US" sz="2800" dirty="0">
              <a:latin typeface="Cambria Math" panose="02040503050406030204" pitchFamily="18" charset="0"/>
              <a:ea typeface="Cambria Math" panose="02040503050406030204" pitchFamily="18" charset="0"/>
            </a:endParaRPr>
          </a:p>
          <a:p>
            <a:pPr indent="-365760">
              <a:lnSpc>
                <a:spcPct val="110000"/>
              </a:lnSpc>
              <a:spcBef>
                <a:spcPts val="0"/>
              </a:spcBef>
              <a:spcAft>
                <a:spcPts val="600"/>
              </a:spcAft>
              <a:buClr>
                <a:schemeClr val="tx2">
                  <a:lumMod val="90000"/>
                  <a:lumOff val="10000"/>
                </a:schemeClr>
              </a:buClr>
              <a:buFont typeface="Wingdings" panose="05000000000000000000" pitchFamily="2" charset="2"/>
              <a:buChar char="q"/>
            </a:pPr>
            <a:r>
              <a:rPr lang="en-US" sz="2800" dirty="0" smtClean="0">
                <a:latin typeface="Cambria Math" panose="02040503050406030204" pitchFamily="18" charset="0"/>
                <a:ea typeface="Cambria Math" panose="02040503050406030204" pitchFamily="18" charset="0"/>
              </a:rPr>
              <a:t>Collaborate with NEEA to promote market transformation, technology research and implementation strategies.</a:t>
            </a:r>
          </a:p>
          <a:p>
            <a:pPr indent="-365760">
              <a:lnSpc>
                <a:spcPct val="110000"/>
              </a:lnSpc>
              <a:spcBef>
                <a:spcPts val="0"/>
              </a:spcBef>
              <a:spcAft>
                <a:spcPts val="600"/>
              </a:spcAft>
              <a:buClr>
                <a:schemeClr val="tx2">
                  <a:lumMod val="90000"/>
                  <a:lumOff val="10000"/>
                </a:schemeClr>
              </a:buClr>
              <a:buFont typeface="Wingdings" panose="05000000000000000000" pitchFamily="2" charset="2"/>
              <a:buChar char="q"/>
            </a:pPr>
            <a:r>
              <a:rPr lang="en-US" sz="2800" dirty="0" smtClean="0">
                <a:latin typeface="Cambria Math" panose="02040503050406030204" pitchFamily="18" charset="0"/>
                <a:ea typeface="Cambria Math" panose="02040503050406030204" pitchFamily="18" charset="0"/>
              </a:rPr>
              <a:t>Discuss alternative incentive level options and potential tariff revisions with our CAG.</a:t>
            </a:r>
          </a:p>
        </p:txBody>
      </p:sp>
      <p:sp>
        <p:nvSpPr>
          <p:cNvPr id="3" name="Title 2"/>
          <p:cNvSpPr>
            <a:spLocks noGrp="1"/>
          </p:cNvSpPr>
          <p:nvPr>
            <p:ph type="title"/>
          </p:nvPr>
        </p:nvSpPr>
        <p:spPr>
          <a:xfrm>
            <a:off x="457200" y="274638"/>
            <a:ext cx="8229600" cy="1706562"/>
          </a:xfrm>
        </p:spPr>
        <p:txBody>
          <a:bodyPr>
            <a:normAutofit/>
          </a:bodyPr>
          <a:lstStyle/>
          <a:p>
            <a:r>
              <a:rPr lang="en-US" sz="4800" dirty="0" smtClean="0"/>
              <a:t>ACTION PLAN</a:t>
            </a:r>
            <a:endParaRPr lang="en-US" sz="4800" dirty="0"/>
          </a:p>
        </p:txBody>
      </p:sp>
      <p:sp>
        <p:nvSpPr>
          <p:cNvPr id="5" name="Slide Number Placeholder 4"/>
          <p:cNvSpPr>
            <a:spLocks noGrp="1"/>
          </p:cNvSpPr>
          <p:nvPr>
            <p:ph type="sldNum" sz="quarter" idx="12"/>
          </p:nvPr>
        </p:nvSpPr>
        <p:spPr/>
        <p:txBody>
          <a:bodyPr/>
          <a:lstStyle/>
          <a:p>
            <a:fld id="{FBC9EF41-787A-4ED2-9550-542476A1742C}" type="slidenum">
              <a:rPr lang="en-US" smtClean="0"/>
              <a:t>30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extLst>
      <p:ext uri="{BB962C8B-B14F-4D97-AF65-F5344CB8AC3E}">
        <p14:creationId xmlns:p14="http://schemas.microsoft.com/office/powerpoint/2010/main" val="1552548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447800"/>
            <a:ext cx="7924800" cy="4770537"/>
          </a:xfrm>
          <a:prstGeom prst="rect">
            <a:avLst/>
          </a:prstGeom>
          <a:noFill/>
        </p:spPr>
        <p:txBody>
          <a:bodyPr wrap="square" rtlCol="0">
            <a:spAutoFit/>
          </a:bodyPr>
          <a:lstStyle/>
          <a:p>
            <a:r>
              <a:rPr lang="en-US" sz="3600" b="1" dirty="0" smtClean="0">
                <a:solidFill>
                  <a:schemeClr val="accent1">
                    <a:lumMod val="50000"/>
                  </a:schemeClr>
                </a:solidFill>
              </a:rPr>
              <a:t>Monica Cowlishaw</a:t>
            </a:r>
          </a:p>
          <a:p>
            <a:r>
              <a:rPr lang="en-US" sz="3600" dirty="0" smtClean="0">
                <a:solidFill>
                  <a:schemeClr val="tx2">
                    <a:lumMod val="75000"/>
                    <a:lumOff val="25000"/>
                  </a:schemeClr>
                </a:solidFill>
              </a:rPr>
              <a:t>Manager, Energy Efficiency</a:t>
            </a:r>
            <a:br>
              <a:rPr lang="en-US" sz="3600" dirty="0" smtClean="0">
                <a:solidFill>
                  <a:schemeClr val="tx2">
                    <a:lumMod val="75000"/>
                    <a:lumOff val="25000"/>
                  </a:schemeClr>
                </a:solidFill>
              </a:rPr>
            </a:br>
            <a:r>
              <a:rPr lang="en-US" sz="3600" dirty="0" smtClean="0">
                <a:solidFill>
                  <a:schemeClr val="tx2">
                    <a:lumMod val="75000"/>
                    <a:lumOff val="25000"/>
                  </a:schemeClr>
                </a:solidFill>
              </a:rPr>
              <a:t>&amp; Community Outreach</a:t>
            </a:r>
          </a:p>
          <a:p>
            <a:r>
              <a:rPr lang="en-US" sz="3600" dirty="0" smtClean="0">
                <a:hlinkClick r:id="rId3"/>
              </a:rPr>
              <a:t>Monica.Cowlishaw@cngc.com</a:t>
            </a:r>
            <a:endParaRPr lang="en-US" sz="3600" dirty="0" smtClean="0"/>
          </a:p>
          <a:p>
            <a:endParaRPr lang="en-US" sz="3600" dirty="0"/>
          </a:p>
          <a:p>
            <a:r>
              <a:rPr lang="en-US" sz="3600" b="1" dirty="0" smtClean="0">
                <a:solidFill>
                  <a:schemeClr val="tx2">
                    <a:lumMod val="90000"/>
                    <a:lumOff val="10000"/>
                  </a:schemeClr>
                </a:solidFill>
              </a:rPr>
              <a:t>Amanda Sargent</a:t>
            </a:r>
          </a:p>
          <a:p>
            <a:r>
              <a:rPr lang="en-US" sz="3600" dirty="0" smtClean="0">
                <a:solidFill>
                  <a:schemeClr val="tx2">
                    <a:lumMod val="75000"/>
                    <a:lumOff val="25000"/>
                  </a:schemeClr>
                </a:solidFill>
              </a:rPr>
              <a:t>Conservation Analyst II</a:t>
            </a:r>
          </a:p>
          <a:p>
            <a:r>
              <a:rPr lang="en-US" sz="3600" dirty="0" smtClean="0">
                <a:hlinkClick r:id="rId4"/>
              </a:rPr>
              <a:t>Amanda.Sargent@cngc.com</a:t>
            </a:r>
            <a:endParaRPr lang="en-US" sz="3600" dirty="0" smtClean="0"/>
          </a:p>
          <a:p>
            <a:endParaRPr lang="en-US" sz="1600" dirty="0"/>
          </a:p>
        </p:txBody>
      </p:sp>
      <p:sp>
        <p:nvSpPr>
          <p:cNvPr id="5" name="Slide Number Placeholder 4"/>
          <p:cNvSpPr>
            <a:spLocks noGrp="1"/>
          </p:cNvSpPr>
          <p:nvPr>
            <p:ph type="sldNum" sz="quarter" idx="12"/>
          </p:nvPr>
        </p:nvSpPr>
        <p:spPr/>
        <p:txBody>
          <a:bodyPr/>
          <a:lstStyle/>
          <a:p>
            <a:fld id="{FBC9EF41-787A-4ED2-9550-542476A1742C}" type="slidenum">
              <a:rPr lang="en-US" smtClean="0"/>
              <a:t>31</a:t>
            </a:fld>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
        <p:nvSpPr>
          <p:cNvPr id="4" name="Title 3"/>
          <p:cNvSpPr>
            <a:spLocks noGrp="1"/>
          </p:cNvSpPr>
          <p:nvPr>
            <p:ph type="title"/>
          </p:nvPr>
        </p:nvSpPr>
        <p:spPr>
          <a:xfrm>
            <a:off x="609600" y="274638"/>
            <a:ext cx="5486400" cy="1143000"/>
          </a:xfrm>
        </p:spPr>
        <p:txBody>
          <a:bodyPr>
            <a:normAutofit/>
          </a:bodyPr>
          <a:lstStyle/>
          <a:p>
            <a:r>
              <a:rPr lang="en-US" sz="4800" dirty="0" smtClean="0">
                <a:solidFill>
                  <a:schemeClr val="tx2">
                    <a:lumMod val="50000"/>
                    <a:lumOff val="50000"/>
                  </a:schemeClr>
                </a:solidFill>
              </a:rPr>
              <a:t>Questions?</a:t>
            </a:r>
            <a:endParaRPr lang="en-US" sz="4800" dirty="0">
              <a:solidFill>
                <a:schemeClr val="tx2">
                  <a:lumMod val="50000"/>
                  <a:lumOff val="50000"/>
                </a:schemeClr>
              </a:solidFill>
            </a:endParaRPr>
          </a:p>
        </p:txBody>
      </p:sp>
    </p:spTree>
    <p:extLst>
      <p:ext uri="{BB962C8B-B14F-4D97-AF65-F5344CB8AC3E}">
        <p14:creationId xmlns:p14="http://schemas.microsoft.com/office/powerpoint/2010/main" val="3987916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latin typeface="Cambria Math" pitchFamily="18" charset="0"/>
                <a:ea typeface="Cambria Math" pitchFamily="18" charset="0"/>
              </a:rPr>
              <a:t>Introductions </a:t>
            </a:r>
            <a:r>
              <a:rPr lang="en-US" sz="2300" dirty="0" smtClean="0">
                <a:latin typeface="Cambria Math" pitchFamily="18" charset="0"/>
                <a:ea typeface="Cambria Math" pitchFamily="18" charset="0"/>
                <a:sym typeface="Wingdings"/>
              </a:rPr>
              <a:t></a:t>
            </a:r>
            <a:endParaRPr lang="en-US" sz="2300" dirty="0" smtClean="0">
              <a:latin typeface="Cambria Math" pitchFamily="18" charset="0"/>
              <a:ea typeface="Cambria Math" pitchFamily="18" charset="0"/>
            </a:endParaRPr>
          </a:p>
          <a:p>
            <a:r>
              <a:rPr lang="en-US" sz="2300" dirty="0" smtClean="0">
                <a:latin typeface="Cambria Math" pitchFamily="18" charset="0"/>
                <a:ea typeface="Cambria Math" pitchFamily="18" charset="0"/>
              </a:rPr>
              <a:t>2012 IRP</a:t>
            </a:r>
            <a:endParaRPr lang="en-US" sz="2300" b="1"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Demand Forecast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Distribution System Enhancements </a:t>
            </a:r>
            <a:r>
              <a:rPr lang="en-US" dirty="0" smtClean="0">
                <a:latin typeface="Cambria Math" pitchFamily="18" charset="0"/>
                <a:ea typeface="Cambria Math" pitchFamily="18" charset="0"/>
                <a:sym typeface="Wingdings"/>
              </a:rPr>
              <a:t></a:t>
            </a:r>
          </a:p>
          <a:p>
            <a:pPr lvl="1"/>
            <a:r>
              <a:rPr lang="en-US" dirty="0" smtClean="0">
                <a:latin typeface="Cambria Math" pitchFamily="18" charset="0"/>
                <a:ea typeface="Cambria Math" pitchFamily="18" charset="0"/>
              </a:rPr>
              <a:t>Demand Side Management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sz="2800" b="1" dirty="0" smtClean="0">
                <a:solidFill>
                  <a:schemeClr val="accent1">
                    <a:lumMod val="50000"/>
                  </a:schemeClr>
                </a:solidFill>
                <a:latin typeface="Cambria Math" pitchFamily="18" charset="0"/>
                <a:ea typeface="Cambria Math" pitchFamily="18" charset="0"/>
              </a:rPr>
              <a:t>Supply Side Resources </a:t>
            </a:r>
            <a:r>
              <a:rPr lang="en-US" sz="2800" b="1" dirty="0" smtClean="0">
                <a:solidFill>
                  <a:schemeClr val="accent1">
                    <a:lumMod val="50000"/>
                  </a:schemeClr>
                </a:solidFill>
                <a:latin typeface="Cambria Math" pitchFamily="18" charset="0"/>
                <a:ea typeface="Cambria Math" pitchFamily="18" charset="0"/>
                <a:sym typeface="Wingdings"/>
              </a:rPr>
              <a:t></a:t>
            </a:r>
            <a:endParaRPr lang="en-US" sz="2800" dirty="0" smtClean="0">
              <a:solidFill>
                <a:schemeClr val="accent1">
                  <a:lumMod val="50000"/>
                </a:schemeClr>
              </a:solidFill>
              <a:latin typeface="Cambria Math" pitchFamily="18" charset="0"/>
              <a:ea typeface="Cambria Math" pitchFamily="18" charset="0"/>
            </a:endParaRPr>
          </a:p>
          <a:p>
            <a:pPr lvl="1"/>
            <a:r>
              <a:rPr lang="en-US" dirty="0" smtClean="0">
                <a:latin typeface="Cambria Math" pitchFamily="18" charset="0"/>
                <a:ea typeface="Cambria Math" pitchFamily="18" charset="0"/>
              </a:rPr>
              <a:t>Resource Integration</a:t>
            </a:r>
          </a:p>
          <a:p>
            <a:endParaRPr lang="en-US" dirty="0" smtClean="0"/>
          </a:p>
          <a:p>
            <a:pPr lvl="0" algn="ctr">
              <a:buClr>
                <a:srgbClr val="3891A7"/>
              </a:buClr>
              <a:buNone/>
            </a:pPr>
            <a:r>
              <a:rPr lang="en-US" sz="2000" b="1" dirty="0" smtClean="0">
                <a:solidFill>
                  <a:prstClr val="black"/>
                </a:solidFill>
                <a:latin typeface="Cambria Math" pitchFamily="18" charset="0"/>
                <a:ea typeface="Cambria Math" pitchFamily="18" charset="0"/>
              </a:rPr>
              <a:t>Two-Year Action Plan: </a:t>
            </a:r>
            <a:r>
              <a:rPr lang="en-US" sz="2000" dirty="0" smtClean="0">
                <a:solidFill>
                  <a:prstClr val="black"/>
                </a:solidFill>
                <a:latin typeface="Cambria Math" pitchFamily="18" charset="0"/>
                <a:ea typeface="Cambria Math" pitchFamily="18" charset="0"/>
              </a:rPr>
              <a:t>Action Items will be noted throughout.</a:t>
            </a:r>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Overview</a:t>
            </a:r>
            <a:endParaRPr lang="en-US"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20000"/>
              </a:lnSpc>
              <a:spcBef>
                <a:spcPts val="0"/>
              </a:spcBef>
            </a:pPr>
            <a:r>
              <a:rPr lang="en-US" dirty="0" smtClean="0">
                <a:latin typeface="Calisto MT" panose="02040603050505030304" pitchFamily="18" charset="0"/>
                <a:ea typeface="Cambria Math" pitchFamily="18" charset="0"/>
              </a:rPr>
              <a:t>In the 2014 IRP, Cascade has assumed that current forward price curves for natural gas are comparatively low and expected to remain in the $3-6 range. </a:t>
            </a:r>
          </a:p>
          <a:p>
            <a:pPr lvl="0"/>
            <a:r>
              <a:rPr lang="en-US" dirty="0">
                <a:latin typeface="Calisto MT" panose="02040603050505030304" pitchFamily="18" charset="0"/>
              </a:rPr>
              <a:t>Approximately Year 1: 70-80% of annual requirements; Year 2: 40%, Year 3: 20</a:t>
            </a:r>
            <a:r>
              <a:rPr lang="en-US" dirty="0" smtClean="0">
                <a:latin typeface="Calisto MT" panose="02040603050505030304" pitchFamily="18" charset="0"/>
              </a:rPr>
              <a:t>%. GSOC </a:t>
            </a:r>
            <a:r>
              <a:rPr lang="en-US" dirty="0">
                <a:latin typeface="Calisto MT" panose="02040603050505030304" pitchFamily="18" charset="0"/>
              </a:rPr>
              <a:t>should consider a modification from </a:t>
            </a:r>
            <a:r>
              <a:rPr lang="en-US" dirty="0" smtClean="0">
                <a:latin typeface="Calisto MT" panose="02040603050505030304" pitchFamily="18" charset="0"/>
              </a:rPr>
              <a:t>portfolio </a:t>
            </a:r>
            <a:r>
              <a:rPr lang="en-US" dirty="0">
                <a:latin typeface="Calisto MT" panose="02040603050505030304" pitchFamily="18" charset="0"/>
              </a:rPr>
              <a:t>if:  1) reasonable concerns exist regarding the availability of supply in a particular basin; 2) the outer year 3 year forward price is 20% higher/lower than the front month over a reasonably sustained period. </a:t>
            </a:r>
          </a:p>
          <a:p>
            <a:r>
              <a:rPr lang="en-US" sz="2800" dirty="0" smtClean="0">
                <a:latin typeface="Calisto MT" panose="02040603050505030304" pitchFamily="18" charset="0"/>
                <a:ea typeface="Times New Roman"/>
                <a:cs typeface="Times New Roman"/>
              </a:rPr>
              <a:t>Due to expected lack of  prolonged or significant </a:t>
            </a:r>
            <a:r>
              <a:rPr lang="en-US" sz="2800" dirty="0">
                <a:latin typeface="Calisto MT" panose="02040603050505030304" pitchFamily="18" charset="0"/>
                <a:ea typeface="Times New Roman"/>
                <a:cs typeface="Times New Roman"/>
              </a:rPr>
              <a:t>price </a:t>
            </a:r>
            <a:r>
              <a:rPr lang="en-US" sz="2800" dirty="0" smtClean="0">
                <a:latin typeface="Calisto MT" panose="02040603050505030304" pitchFamily="18" charset="0"/>
                <a:ea typeface="Times New Roman"/>
                <a:cs typeface="Times New Roman"/>
              </a:rPr>
              <a:t>volatility, no </a:t>
            </a:r>
            <a:r>
              <a:rPr lang="en-US" sz="2800" dirty="0">
                <a:latin typeface="Calisto MT" panose="02040603050505030304" pitchFamily="18" charset="0"/>
                <a:ea typeface="Times New Roman"/>
                <a:cs typeface="Times New Roman"/>
              </a:rPr>
              <a:t>financial derivatives are to be included in the </a:t>
            </a:r>
            <a:r>
              <a:rPr lang="en-US" sz="2800" dirty="0" smtClean="0">
                <a:latin typeface="Calisto MT" panose="02040603050505030304" pitchFamily="18" charset="0"/>
                <a:ea typeface="Times New Roman"/>
                <a:cs typeface="Times New Roman"/>
              </a:rPr>
              <a:t>portfolio.  Hedging in the portfolio is through fixed priced physical gas supply contracts.</a:t>
            </a:r>
            <a:endParaRPr lang="en-US" sz="2400" dirty="0">
              <a:latin typeface="Calisto MT" panose="02040603050505030304" pitchFamily="18" charset="0"/>
              <a:ea typeface="Times New Roman"/>
              <a:cs typeface="Times New Roman"/>
            </a:endParaRPr>
          </a:p>
          <a:p>
            <a:endParaRPr lang="en-US" dirty="0"/>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GSOC &amp; Risk Management</a:t>
            </a:r>
            <a:endParaRPr lang="en-US" dirty="0">
              <a:solidFill>
                <a:schemeClr val="tx1">
                  <a:lumMod val="50000"/>
                  <a:lumOff val="50000"/>
                </a:schemeClr>
              </a:solidFill>
            </a:endParaRPr>
          </a:p>
        </p:txBody>
      </p:sp>
      <p:sp>
        <p:nvSpPr>
          <p:cNvPr id="9" name="Slide Number Placeholder 8"/>
          <p:cNvSpPr>
            <a:spLocks noGrp="1"/>
          </p:cNvSpPr>
          <p:nvPr>
            <p:ph type="sldNum" sz="quarter" idx="12"/>
          </p:nvPr>
        </p:nvSpPr>
        <p:spPr/>
        <p:txBody>
          <a:bodyPr/>
          <a:lstStyle/>
          <a:p>
            <a:fld id="{D1BE9F92-D92E-4A37-8D3E-7CD89863764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lumMod val="50000"/>
                    <a:lumOff val="50000"/>
                  </a:schemeClr>
                </a:solidFill>
              </a:rPr>
              <a:t>Price Picture</a:t>
            </a:r>
            <a:endParaRPr lang="en-US" dirty="0">
              <a:solidFill>
                <a:schemeClr val="tx1">
                  <a:lumMod val="50000"/>
                  <a:lumOff val="50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45820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1BE9F92-D92E-4A37-8D3E-7CD89863764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sz="3200" dirty="0" smtClean="0"/>
              <a:t>Principle supply and transport paths</a:t>
            </a:r>
            <a:endParaRPr lang="en-US" sz="32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478159" cy="492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1BE9F92-D92E-4A37-8D3E-7CD89863764E}" type="slidenum">
              <a:rPr lang="en-US" smtClean="0"/>
              <a:pPr/>
              <a:t>35</a:t>
            </a:fld>
            <a:endParaRPr lang="en-US"/>
          </a:p>
        </p:txBody>
      </p:sp>
    </p:spTree>
    <p:extLst>
      <p:ext uri="{BB962C8B-B14F-4D97-AF65-F5344CB8AC3E}">
        <p14:creationId xmlns:p14="http://schemas.microsoft.com/office/powerpoint/2010/main" val="398271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a:bodyPr>
          <a:lstStyle/>
          <a:p>
            <a:pPr algn="ctr"/>
            <a:r>
              <a:rPr lang="en-US" sz="2400" dirty="0" smtClean="0"/>
              <a:t>Transport paths at time of 2014 IRP</a:t>
            </a:r>
            <a:endParaRPr lang="en-US" sz="24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6436" y="990600"/>
            <a:ext cx="7931128"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1BE9F92-D92E-4A37-8D3E-7CD89863764E}" type="slidenum">
              <a:rPr lang="en-US" smtClean="0"/>
              <a:pPr/>
              <a:t>36</a:t>
            </a:fld>
            <a:endParaRPr lang="en-US"/>
          </a:p>
        </p:txBody>
      </p:sp>
    </p:spTree>
    <p:extLst>
      <p:ext uri="{BB962C8B-B14F-4D97-AF65-F5344CB8AC3E}">
        <p14:creationId xmlns:p14="http://schemas.microsoft.com/office/powerpoint/2010/main" val="3523150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p:nvPr/>
        </p:nvPicPr>
        <p:blipFill>
          <a:blip r:embed="rId3" cstate="print"/>
          <a:srcRect/>
          <a:stretch>
            <a:fillRect/>
          </a:stretch>
        </p:blipFill>
        <p:spPr bwMode="auto">
          <a:xfrm>
            <a:off x="0" y="1"/>
            <a:ext cx="9372600" cy="693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1BE9F92-D92E-4A37-8D3E-7CD89863764E}" type="slidenum">
              <a:rPr lang="en-US" smtClean="0"/>
              <a:pPr/>
              <a:t>37</a:t>
            </a:fld>
            <a:endParaRPr lang="en-US"/>
          </a:p>
        </p:txBody>
      </p:sp>
    </p:spTree>
    <p:extLst>
      <p:ext uri="{BB962C8B-B14F-4D97-AF65-F5344CB8AC3E}">
        <p14:creationId xmlns:p14="http://schemas.microsoft.com/office/powerpoint/2010/main" val="3921996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Storage Services</a:t>
            </a:r>
            <a:endParaRPr lang="en-US" dirty="0"/>
          </a:p>
        </p:txBody>
      </p:sp>
      <p:graphicFrame>
        <p:nvGraphicFramePr>
          <p:cNvPr id="5" name="Content Placeholder 4"/>
          <p:cNvGraphicFramePr>
            <a:graphicFrameLocks noGrp="1"/>
          </p:cNvGraphicFramePr>
          <p:nvPr>
            <p:ph sz="half" idx="1"/>
          </p:nvPr>
        </p:nvGraphicFramePr>
        <p:xfrm>
          <a:off x="1219200" y="1447800"/>
          <a:ext cx="5181600" cy="2514599"/>
        </p:xfrm>
        <a:graphic>
          <a:graphicData uri="http://schemas.openxmlformats.org/drawingml/2006/table">
            <a:tbl>
              <a:tblPr/>
              <a:tblGrid>
                <a:gridCol w="1676400"/>
                <a:gridCol w="1828800"/>
                <a:gridCol w="1676400"/>
              </a:tblGrid>
              <a:tr h="533474">
                <a:tc>
                  <a:txBody>
                    <a:bodyPr/>
                    <a:lstStyle/>
                    <a:p>
                      <a:endParaRPr lang="en-US" sz="1400" dirty="0"/>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indent="0" algn="ctr" defTabSz="914400" rtl="0" eaLnBrk="1" fontAlgn="auto" latinLnBrk="0" hangingPunct="1">
                        <a:lnSpc>
                          <a:spcPct val="115000"/>
                        </a:lnSpc>
                        <a:spcBef>
                          <a:spcPts val="0"/>
                        </a:spcBef>
                        <a:spcAft>
                          <a:spcPts val="0"/>
                        </a:spcAft>
                        <a:buClrTx/>
                        <a:buSzTx/>
                        <a:buFontTx/>
                        <a:buNone/>
                        <a:tabLst/>
                        <a:defRPr/>
                      </a:pPr>
                      <a:r>
                        <a:rPr lang="en-US" sz="1400" b="1" dirty="0">
                          <a:latin typeface="Arial"/>
                          <a:ea typeface="Times New Roman"/>
                          <a:cs typeface="Times New Roman"/>
                        </a:rPr>
                        <a:t>Storage </a:t>
                      </a:r>
                      <a:r>
                        <a:rPr lang="en-US" sz="1400" b="1" dirty="0" smtClean="0">
                          <a:latin typeface="Arial"/>
                          <a:ea typeface="Times New Roman"/>
                          <a:cs typeface="Times New Roman"/>
                        </a:rPr>
                        <a:t>Capacity (therms)</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Arial"/>
                          <a:ea typeface="Times New Roman"/>
                          <a:cs typeface="Times New Roman"/>
                        </a:rPr>
                        <a:t>Withdrawal (therms/day)</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73">
                <a:tc>
                  <a:txBody>
                    <a:bodyPr/>
                    <a:lstStyle/>
                    <a:p>
                      <a:pPr marL="0" marR="114300" algn="r">
                        <a:lnSpc>
                          <a:spcPct val="100000"/>
                        </a:lnSpc>
                        <a:spcBef>
                          <a:spcPts val="0"/>
                        </a:spcBef>
                        <a:spcAft>
                          <a:spcPts val="0"/>
                        </a:spcAft>
                      </a:pPr>
                      <a:r>
                        <a:rPr lang="en-US" sz="1400" b="1" dirty="0">
                          <a:solidFill>
                            <a:schemeClr val="accent1">
                              <a:lumMod val="75000"/>
                            </a:schemeClr>
                          </a:solidFill>
                          <a:latin typeface="Arial"/>
                          <a:ea typeface="Times New Roman"/>
                          <a:cs typeface="Times New Roman"/>
                        </a:rPr>
                        <a:t>Jackson Prairie </a:t>
                      </a:r>
                      <a:endParaRPr lang="en-US" sz="1400" b="1" dirty="0" smtClean="0">
                        <a:solidFill>
                          <a:schemeClr val="accent1">
                            <a:lumMod val="75000"/>
                          </a:schemeClr>
                        </a:solidFill>
                        <a:latin typeface="Arial"/>
                        <a:ea typeface="Times New Roman"/>
                        <a:cs typeface="Times New Roman"/>
                      </a:endParaRPr>
                    </a:p>
                    <a:p>
                      <a:pPr marL="0" marR="114300" algn="r">
                        <a:lnSpc>
                          <a:spcPct val="100000"/>
                        </a:lnSpc>
                        <a:spcBef>
                          <a:spcPts val="0"/>
                        </a:spcBef>
                        <a:spcAft>
                          <a:spcPts val="0"/>
                        </a:spcAft>
                      </a:pPr>
                      <a:r>
                        <a:rPr lang="en-US" sz="1400" b="1" dirty="0" smtClean="0">
                          <a:solidFill>
                            <a:schemeClr val="accent1">
                              <a:lumMod val="75000"/>
                            </a:schemeClr>
                          </a:solidFill>
                          <a:latin typeface="Arial"/>
                          <a:ea typeface="Times New Roman"/>
                          <a:cs typeface="Times New Roman"/>
                        </a:rPr>
                        <a:t>(</a:t>
                      </a:r>
                      <a:r>
                        <a:rPr lang="en-US" sz="1400" b="1" dirty="0">
                          <a:solidFill>
                            <a:schemeClr val="accent1">
                              <a:lumMod val="75000"/>
                            </a:schemeClr>
                          </a:solidFill>
                          <a:latin typeface="Arial"/>
                          <a:ea typeface="Times New Roman"/>
                          <a:cs typeface="Times New Roman"/>
                        </a:rPr>
                        <a:t>Principle)</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smtClean="0">
                          <a:solidFill>
                            <a:schemeClr val="accent1">
                              <a:lumMod val="75000"/>
                            </a:schemeClr>
                          </a:solidFill>
                          <a:latin typeface="Arial"/>
                          <a:ea typeface="Times New Roman"/>
                          <a:cs typeface="Times New Roman"/>
                        </a:rPr>
                        <a:t>6,043,510 </a:t>
                      </a:r>
                      <a:endParaRPr lang="en-US" sz="1400" dirty="0">
                        <a:solidFill>
                          <a:schemeClr val="accent1">
                            <a:lumMod val="75000"/>
                          </a:schemeClr>
                        </a:solidFill>
                        <a:latin typeface="Arial"/>
                        <a:ea typeface="Times New Roman"/>
                        <a:cs typeface="Times New Roman"/>
                      </a:endParaRP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a:solidFill>
                            <a:schemeClr val="accent1">
                              <a:lumMod val="75000"/>
                            </a:schemeClr>
                          </a:solidFill>
                          <a:latin typeface="Arial"/>
                          <a:ea typeface="Times New Roman"/>
                          <a:cs typeface="Times New Roman"/>
                        </a:rPr>
                        <a:t>167,890</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73">
                <a:tc>
                  <a:txBody>
                    <a:bodyPr/>
                    <a:lstStyle/>
                    <a:p>
                      <a:pPr marL="0" marR="114300" algn="r">
                        <a:lnSpc>
                          <a:spcPct val="100000"/>
                        </a:lnSpc>
                        <a:spcBef>
                          <a:spcPts val="0"/>
                        </a:spcBef>
                        <a:spcAft>
                          <a:spcPts val="0"/>
                        </a:spcAft>
                      </a:pPr>
                      <a:r>
                        <a:rPr lang="en-US" sz="1400" b="1" dirty="0">
                          <a:solidFill>
                            <a:schemeClr val="accent1">
                              <a:lumMod val="50000"/>
                            </a:schemeClr>
                          </a:solidFill>
                          <a:latin typeface="Arial"/>
                          <a:ea typeface="Times New Roman"/>
                          <a:cs typeface="Times New Roman"/>
                        </a:rPr>
                        <a:t>Jackson </a:t>
                      </a:r>
                      <a:r>
                        <a:rPr lang="en-US" sz="1400" b="1" dirty="0" smtClean="0">
                          <a:solidFill>
                            <a:schemeClr val="accent1">
                              <a:lumMod val="50000"/>
                            </a:schemeClr>
                          </a:solidFill>
                          <a:latin typeface="Arial"/>
                          <a:ea typeface="Times New Roman"/>
                          <a:cs typeface="Times New Roman"/>
                        </a:rPr>
                        <a:t>Prairie</a:t>
                      </a:r>
                      <a:r>
                        <a:rPr lang="en-US" sz="1400" b="1" baseline="0" dirty="0" smtClean="0">
                          <a:solidFill>
                            <a:schemeClr val="accent1">
                              <a:lumMod val="50000"/>
                            </a:schemeClr>
                          </a:solidFill>
                          <a:latin typeface="Arial"/>
                          <a:ea typeface="Times New Roman"/>
                          <a:cs typeface="Times New Roman"/>
                        </a:rPr>
                        <a:t> </a:t>
                      </a:r>
                      <a:r>
                        <a:rPr lang="en-US" sz="1400" b="1" dirty="0" smtClean="0">
                          <a:solidFill>
                            <a:schemeClr val="accent1">
                              <a:lumMod val="50000"/>
                            </a:schemeClr>
                          </a:solidFill>
                          <a:latin typeface="Arial"/>
                          <a:ea typeface="Times New Roman"/>
                          <a:cs typeface="Times New Roman"/>
                        </a:rPr>
                        <a:t>(Expansion</a:t>
                      </a:r>
                      <a:r>
                        <a:rPr lang="en-US" sz="1400" b="1" dirty="0">
                          <a:solidFill>
                            <a:schemeClr val="accent1">
                              <a:lumMod val="50000"/>
                            </a:schemeClr>
                          </a:solidFill>
                          <a:latin typeface="Arial"/>
                          <a:ea typeface="Times New Roman"/>
                          <a:cs typeface="Times New Roman"/>
                        </a:rPr>
                        <a:t>)</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smtClean="0">
                          <a:solidFill>
                            <a:schemeClr val="accent1">
                              <a:lumMod val="50000"/>
                            </a:schemeClr>
                          </a:solidFill>
                          <a:latin typeface="Arial"/>
                          <a:ea typeface="Times New Roman"/>
                          <a:cs typeface="Times New Roman"/>
                        </a:rPr>
                        <a:t>3,500,000 </a:t>
                      </a:r>
                      <a:endParaRPr lang="en-US" sz="1400" dirty="0">
                        <a:solidFill>
                          <a:schemeClr val="accent1">
                            <a:lumMod val="50000"/>
                          </a:schemeClr>
                        </a:solidFill>
                        <a:latin typeface="Arial"/>
                        <a:ea typeface="Times New Roman"/>
                        <a:cs typeface="Times New Roman"/>
                      </a:endParaRP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a:solidFill>
                            <a:schemeClr val="accent1">
                              <a:lumMod val="50000"/>
                            </a:schemeClr>
                          </a:solidFill>
                          <a:latin typeface="Arial"/>
                          <a:ea typeface="Times New Roman"/>
                          <a:cs typeface="Times New Roman"/>
                        </a:rPr>
                        <a:t>300,000</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606">
                <a:tc>
                  <a:txBody>
                    <a:bodyPr/>
                    <a:lstStyle/>
                    <a:p>
                      <a:pPr marL="0" marR="114300" algn="r">
                        <a:lnSpc>
                          <a:spcPct val="100000"/>
                        </a:lnSpc>
                        <a:spcBef>
                          <a:spcPts val="0"/>
                        </a:spcBef>
                        <a:spcAft>
                          <a:spcPts val="0"/>
                        </a:spcAft>
                      </a:pPr>
                      <a:r>
                        <a:rPr lang="en-US" sz="1400" b="1" dirty="0">
                          <a:solidFill>
                            <a:schemeClr val="accent4">
                              <a:lumMod val="75000"/>
                            </a:schemeClr>
                          </a:solidFill>
                          <a:latin typeface="Arial"/>
                          <a:ea typeface="Times New Roman"/>
                          <a:cs typeface="Times New Roman"/>
                        </a:rPr>
                        <a:t>Plymouth LNG</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smtClean="0">
                          <a:solidFill>
                            <a:schemeClr val="accent4">
                              <a:lumMod val="75000"/>
                            </a:schemeClr>
                          </a:solidFill>
                          <a:latin typeface="Arial"/>
                          <a:ea typeface="Times New Roman"/>
                          <a:cs typeface="Times New Roman"/>
                        </a:rPr>
                        <a:t>5,622,000 </a:t>
                      </a:r>
                      <a:endParaRPr lang="en-US" sz="1400" dirty="0">
                        <a:solidFill>
                          <a:schemeClr val="accent4">
                            <a:lumMod val="75000"/>
                          </a:schemeClr>
                        </a:solidFill>
                        <a:latin typeface="Arial"/>
                        <a:ea typeface="Times New Roman"/>
                        <a:cs typeface="Times New Roman"/>
                      </a:endParaRP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dirty="0">
                          <a:solidFill>
                            <a:schemeClr val="accent4">
                              <a:lumMod val="75000"/>
                            </a:schemeClr>
                          </a:solidFill>
                          <a:latin typeface="Arial"/>
                          <a:ea typeface="Times New Roman"/>
                          <a:cs typeface="Times New Roman"/>
                        </a:rPr>
                        <a:t>600,000</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73">
                <a:tc>
                  <a:txBody>
                    <a:bodyPr/>
                    <a:lstStyle/>
                    <a:p>
                      <a:pPr marL="0" marR="114300" algn="r">
                        <a:lnSpc>
                          <a:spcPct val="100000"/>
                        </a:lnSpc>
                        <a:spcBef>
                          <a:spcPts val="0"/>
                        </a:spcBef>
                        <a:spcAft>
                          <a:spcPts val="0"/>
                        </a:spcAft>
                      </a:pPr>
                      <a:r>
                        <a:rPr lang="en-US" sz="1400" b="1" dirty="0">
                          <a:solidFill>
                            <a:schemeClr val="accent1"/>
                          </a:solidFill>
                          <a:latin typeface="Arial"/>
                          <a:ea typeface="Times New Roman"/>
                          <a:cs typeface="Times New Roman"/>
                        </a:rPr>
                        <a:t>Jackson </a:t>
                      </a:r>
                      <a:r>
                        <a:rPr lang="en-US" sz="1400" b="1" dirty="0" smtClean="0">
                          <a:solidFill>
                            <a:schemeClr val="accent1"/>
                          </a:solidFill>
                          <a:latin typeface="Arial"/>
                          <a:ea typeface="Times New Roman"/>
                          <a:cs typeface="Times New Roman"/>
                        </a:rPr>
                        <a:t>Prairie</a:t>
                      </a:r>
                      <a:r>
                        <a:rPr lang="en-US" sz="1400" b="1" baseline="0" dirty="0" smtClean="0">
                          <a:solidFill>
                            <a:schemeClr val="accent1"/>
                          </a:solidFill>
                          <a:latin typeface="Arial"/>
                          <a:ea typeface="Times New Roman"/>
                          <a:cs typeface="Times New Roman"/>
                        </a:rPr>
                        <a:t> </a:t>
                      </a:r>
                    </a:p>
                    <a:p>
                      <a:pPr marL="0" marR="114300" algn="r">
                        <a:lnSpc>
                          <a:spcPct val="100000"/>
                        </a:lnSpc>
                        <a:spcBef>
                          <a:spcPts val="0"/>
                        </a:spcBef>
                        <a:spcAft>
                          <a:spcPts val="0"/>
                        </a:spcAft>
                      </a:pPr>
                      <a:r>
                        <a:rPr lang="en-US" sz="1400" b="1" dirty="0" smtClean="0">
                          <a:solidFill>
                            <a:schemeClr val="accent1"/>
                          </a:solidFill>
                          <a:latin typeface="Arial"/>
                          <a:ea typeface="Times New Roman"/>
                          <a:cs typeface="Times New Roman"/>
                        </a:rPr>
                        <a:t>(new </a:t>
                      </a:r>
                      <a:r>
                        <a:rPr lang="en-US" sz="1400" b="1" dirty="0">
                          <a:solidFill>
                            <a:schemeClr val="accent1"/>
                          </a:solidFill>
                          <a:latin typeface="Arial"/>
                          <a:ea typeface="Times New Roman"/>
                          <a:cs typeface="Times New Roman"/>
                        </a:rPr>
                        <a:t>- 2012)</a:t>
                      </a: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b="1" dirty="0" smtClean="0">
                          <a:solidFill>
                            <a:schemeClr val="accent1"/>
                          </a:solidFill>
                          <a:latin typeface="Arial"/>
                          <a:ea typeface="Times New Roman"/>
                          <a:cs typeface="Times New Roman"/>
                        </a:rPr>
                        <a:t>2,812,420 </a:t>
                      </a:r>
                      <a:endParaRPr lang="en-US" sz="1400" b="1" dirty="0">
                        <a:solidFill>
                          <a:schemeClr val="accent1"/>
                        </a:solidFill>
                        <a:latin typeface="Arial"/>
                        <a:ea typeface="Times New Roman"/>
                        <a:cs typeface="Times New Roman"/>
                      </a:endParaRP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14300" algn="ctr">
                        <a:lnSpc>
                          <a:spcPct val="115000"/>
                        </a:lnSpc>
                        <a:spcBef>
                          <a:spcPts val="0"/>
                        </a:spcBef>
                        <a:spcAft>
                          <a:spcPts val="0"/>
                        </a:spcAft>
                      </a:pPr>
                      <a:r>
                        <a:rPr lang="en-US" sz="1400" b="1" dirty="0" smtClean="0">
                          <a:solidFill>
                            <a:schemeClr val="accent1"/>
                          </a:solidFill>
                          <a:latin typeface="Arial"/>
                          <a:ea typeface="Times New Roman"/>
                          <a:cs typeface="Times New Roman"/>
                        </a:rPr>
                        <a:t>95,770 </a:t>
                      </a:r>
                      <a:endParaRPr lang="en-US" sz="1400" b="1" dirty="0">
                        <a:solidFill>
                          <a:schemeClr val="accent1"/>
                        </a:solidFill>
                        <a:latin typeface="Arial"/>
                        <a:ea typeface="Times New Roman"/>
                        <a:cs typeface="Times New Roman"/>
                      </a:endParaRPr>
                    </a:p>
                  </a:txBody>
                  <a:tcPr marL="58625" marR="58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ontent Placeholder 3"/>
          <p:cNvSpPr>
            <a:spLocks noGrp="1"/>
          </p:cNvSpPr>
          <p:nvPr>
            <p:ph sz="half" idx="2"/>
          </p:nvPr>
        </p:nvSpPr>
        <p:spPr>
          <a:xfrm>
            <a:off x="685800" y="4267200"/>
            <a:ext cx="8001000" cy="1981200"/>
          </a:xfrm>
        </p:spPr>
        <p:txBody>
          <a:bodyPr>
            <a:normAutofit fontScale="77500" lnSpcReduction="20000"/>
          </a:bodyPr>
          <a:lstStyle/>
          <a:p>
            <a:r>
              <a:rPr lang="en-US" dirty="0" smtClean="0">
                <a:latin typeface="Cambria Math" pitchFamily="18" charset="0"/>
                <a:ea typeface="Cambria Math" pitchFamily="18" charset="0"/>
              </a:rPr>
              <a:t>Both of the Jackson Prairie facilities and Plymouth are located directly on NWP's transmission system.</a:t>
            </a:r>
          </a:p>
          <a:p>
            <a:pPr>
              <a:buNone/>
            </a:pP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Because of that, storage withdrawal rates can be changed several times during an individual gas day to accommodate weather driven changes in core customer requirements. </a:t>
            </a:r>
          </a:p>
          <a:p>
            <a:endParaRPr lang="en-US" dirty="0"/>
          </a:p>
        </p:txBody>
      </p:sp>
      <p:sp>
        <p:nvSpPr>
          <p:cNvPr id="9" name="Slide Number Placeholder 8"/>
          <p:cNvSpPr>
            <a:spLocks noGrp="1"/>
          </p:cNvSpPr>
          <p:nvPr>
            <p:ph type="sldNum" sz="quarter" idx="12"/>
          </p:nvPr>
        </p:nvSpPr>
        <p:spPr/>
        <p:txBody>
          <a:bodyPr/>
          <a:lstStyle/>
          <a:p>
            <a:fld id="{D1BE9F92-D92E-4A37-8D3E-7CD89863764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0" y="-381000"/>
            <a:ext cx="9372600" cy="7391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1BE9F92-D92E-4A37-8D3E-7CD89863764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solidFill>
                  <a:schemeClr val="tx1">
                    <a:lumMod val="50000"/>
                    <a:lumOff val="50000"/>
                  </a:schemeClr>
                </a:solidFill>
              </a:rPr>
              <a:t>Demand Forecast Summary</a:t>
            </a:r>
            <a:endParaRPr lang="en-US" dirty="0">
              <a:solidFill>
                <a:schemeClr val="tx1">
                  <a:lumMod val="50000"/>
                  <a:lumOff val="50000"/>
                </a:schemeClr>
              </a:solidFill>
            </a:endParaRPr>
          </a:p>
        </p:txBody>
      </p:sp>
      <p:sp>
        <p:nvSpPr>
          <p:cNvPr id="2" name="Content Placeholder 1"/>
          <p:cNvSpPr>
            <a:spLocks noGrp="1"/>
          </p:cNvSpPr>
          <p:nvPr>
            <p:ph sz="quarter" idx="2"/>
          </p:nvPr>
        </p:nvSpPr>
        <p:spPr>
          <a:xfrm>
            <a:off x="5562600" y="3886200"/>
            <a:ext cx="3581400" cy="2971800"/>
          </a:xfrm>
        </p:spPr>
        <p:txBody>
          <a:bodyPr>
            <a:normAutofit/>
          </a:bodyPr>
          <a:lstStyle/>
          <a:p>
            <a:endParaRPr lang="en-US" dirty="0" smtClean="0">
              <a:latin typeface="Cambria Math" pitchFamily="18" charset="0"/>
              <a:ea typeface="Cambria Math" pitchFamily="18"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7118"/>
            <a:ext cx="7696200" cy="276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381000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3"/>
          <p:cNvSpPr>
            <a:spLocks noGrp="1"/>
          </p:cNvSpPr>
          <p:nvPr>
            <p:ph type="sldNum" sz="quarter" idx="12"/>
          </p:nvPr>
        </p:nvSpPr>
        <p:spPr/>
        <p:txBody>
          <a:bodyPr/>
          <a:lstStyle/>
          <a:p>
            <a:fld id="{D1BE9F92-D92E-4A37-8D3E-7CD89863764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30580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1BE9F92-D92E-4A37-8D3E-7CD89863764E}" type="slidenum">
              <a:rPr lang="en-US" smtClean="0"/>
              <a:pPr/>
              <a:t>40</a:t>
            </a:fld>
            <a:endParaRPr lang="en-US"/>
          </a:p>
        </p:txBody>
      </p:sp>
    </p:spTree>
    <p:extLst>
      <p:ext uri="{BB962C8B-B14F-4D97-AF65-F5344CB8AC3E}">
        <p14:creationId xmlns:p14="http://schemas.microsoft.com/office/powerpoint/2010/main" val="366189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533399"/>
            <a:ext cx="8531352" cy="555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BE9F92-D92E-4A37-8D3E-7CD89863764E}" type="slidenum">
              <a:rPr lang="en-US" smtClean="0"/>
              <a:pPr/>
              <a:t>41</a:t>
            </a:fld>
            <a:endParaRPr lang="en-US"/>
          </a:p>
        </p:txBody>
      </p:sp>
    </p:spTree>
    <p:extLst>
      <p:ext uri="{BB962C8B-B14F-4D97-AF65-F5344CB8AC3E}">
        <p14:creationId xmlns:p14="http://schemas.microsoft.com/office/powerpoint/2010/main" val="818845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4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BE9F92-D92E-4A37-8D3E-7CD89863764E}" type="slidenum">
              <a:rPr lang="en-US" smtClean="0"/>
              <a:pPr/>
              <a:t>42</a:t>
            </a:fld>
            <a:endParaRPr lang="en-US"/>
          </a:p>
        </p:txBody>
      </p:sp>
    </p:spTree>
    <p:extLst>
      <p:ext uri="{BB962C8B-B14F-4D97-AF65-F5344CB8AC3E}">
        <p14:creationId xmlns:p14="http://schemas.microsoft.com/office/powerpoint/2010/main" val="4248369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4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BE9F92-D92E-4A37-8D3E-7CD89863764E}" type="slidenum">
              <a:rPr lang="en-US" smtClean="0"/>
              <a:pPr/>
              <a:t>43</a:t>
            </a:fld>
            <a:endParaRPr lang="en-US"/>
          </a:p>
        </p:txBody>
      </p:sp>
    </p:spTree>
    <p:extLst>
      <p:ext uri="{BB962C8B-B14F-4D97-AF65-F5344CB8AC3E}">
        <p14:creationId xmlns:p14="http://schemas.microsoft.com/office/powerpoint/2010/main" val="1015114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4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BE9F92-D92E-4A37-8D3E-7CD89863764E}" type="slidenum">
              <a:rPr lang="en-US" smtClean="0"/>
              <a:pPr/>
              <a:t>44</a:t>
            </a:fld>
            <a:endParaRPr lang="en-US"/>
          </a:p>
        </p:txBody>
      </p:sp>
    </p:spTree>
    <p:extLst>
      <p:ext uri="{BB962C8B-B14F-4D97-AF65-F5344CB8AC3E}">
        <p14:creationId xmlns:p14="http://schemas.microsoft.com/office/powerpoint/2010/main" val="4235187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799" y="533400"/>
            <a:ext cx="8531352" cy="555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BE9F92-D92E-4A37-8D3E-7CD89863764E}" type="slidenum">
              <a:rPr lang="en-US" smtClean="0"/>
              <a:pPr/>
              <a:t>45</a:t>
            </a:fld>
            <a:endParaRPr lang="en-US"/>
          </a:p>
        </p:txBody>
      </p:sp>
    </p:spTree>
    <p:extLst>
      <p:ext uri="{BB962C8B-B14F-4D97-AF65-F5344CB8AC3E}">
        <p14:creationId xmlns:p14="http://schemas.microsoft.com/office/powerpoint/2010/main" val="93003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latin typeface="Cambria Math" pitchFamily="18" charset="0"/>
                <a:ea typeface="Cambria Math" pitchFamily="18" charset="0"/>
              </a:rPr>
              <a:t>Introductions </a:t>
            </a:r>
            <a:r>
              <a:rPr lang="en-US" sz="2300" dirty="0" smtClean="0">
                <a:latin typeface="Cambria Math" pitchFamily="18" charset="0"/>
                <a:ea typeface="Cambria Math" pitchFamily="18" charset="0"/>
                <a:sym typeface="Wingdings"/>
              </a:rPr>
              <a:t></a:t>
            </a:r>
            <a:endParaRPr lang="en-US" sz="2300" dirty="0" smtClean="0">
              <a:latin typeface="Cambria Math" pitchFamily="18" charset="0"/>
              <a:ea typeface="Cambria Math" pitchFamily="18" charset="0"/>
            </a:endParaRPr>
          </a:p>
          <a:p>
            <a:r>
              <a:rPr lang="en-US" sz="2300" dirty="0" smtClean="0">
                <a:latin typeface="Cambria Math" pitchFamily="18" charset="0"/>
                <a:ea typeface="Cambria Math" pitchFamily="18" charset="0"/>
              </a:rPr>
              <a:t>2012 IRP</a:t>
            </a:r>
            <a:endParaRPr lang="en-US" sz="2300" b="1"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Demand Forecast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Distribution System Enhancements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Demand Side Management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Supply Side Resources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sz="2800" b="1" dirty="0" smtClean="0">
                <a:solidFill>
                  <a:schemeClr val="accent1">
                    <a:lumMod val="50000"/>
                  </a:schemeClr>
                </a:solidFill>
                <a:latin typeface="Cambria Math" pitchFamily="18" charset="0"/>
                <a:ea typeface="Cambria Math" pitchFamily="18" charset="0"/>
              </a:rPr>
              <a:t>Resource Integration </a:t>
            </a:r>
            <a:r>
              <a:rPr lang="en-US" sz="2400" b="1" dirty="0" smtClean="0">
                <a:solidFill>
                  <a:schemeClr val="accent1">
                    <a:lumMod val="50000"/>
                  </a:schemeClr>
                </a:solidFill>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a:buNone/>
            </a:pPr>
            <a:endParaRPr lang="en-US" dirty="0" smtClean="0"/>
          </a:p>
          <a:p>
            <a:pPr lvl="0" algn="ctr">
              <a:buClr>
                <a:srgbClr val="3891A7"/>
              </a:buClr>
              <a:buNone/>
            </a:pPr>
            <a:r>
              <a:rPr lang="en-US" sz="2000" b="1" dirty="0" smtClean="0">
                <a:solidFill>
                  <a:prstClr val="black"/>
                </a:solidFill>
                <a:latin typeface="Cambria Math" pitchFamily="18" charset="0"/>
                <a:ea typeface="Cambria Math" pitchFamily="18" charset="0"/>
              </a:rPr>
              <a:t>Two-Year Action Plan: </a:t>
            </a:r>
            <a:r>
              <a:rPr lang="en-US" sz="2000" dirty="0" smtClean="0">
                <a:solidFill>
                  <a:prstClr val="black"/>
                </a:solidFill>
                <a:latin typeface="Cambria Math" pitchFamily="18" charset="0"/>
                <a:ea typeface="Cambria Math" pitchFamily="18" charset="0"/>
              </a:rPr>
              <a:t>Action Items will be noted throughout.</a:t>
            </a:r>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Overview</a:t>
            </a:r>
            <a:endParaRPr lang="en-US"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en-US" sz="2400" dirty="0" smtClean="0"/>
              <a:t>Sampling of citygates with peak day upstream pipeline capacity concerns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20949710"/>
              </p:ext>
            </p:extLst>
          </p:nvPr>
        </p:nvGraphicFramePr>
        <p:xfrm>
          <a:off x="457199" y="990599"/>
          <a:ext cx="8382000" cy="4876803"/>
        </p:xfrm>
        <a:graphic>
          <a:graphicData uri="http://schemas.openxmlformats.org/drawingml/2006/table">
            <a:tbl>
              <a:tblPr firstRow="1" firstCol="1" bandRow="1">
                <a:tableStyleId>{5C22544A-7EE6-4342-B048-85BDC9FD1C3A}</a:tableStyleId>
              </a:tblPr>
              <a:tblGrid>
                <a:gridCol w="1759281"/>
                <a:gridCol w="1312728"/>
                <a:gridCol w="1311860"/>
                <a:gridCol w="1311860"/>
                <a:gridCol w="1311860"/>
                <a:gridCol w="1374411"/>
              </a:tblGrid>
              <a:tr h="922859">
                <a:tc>
                  <a:txBody>
                    <a:bodyPr/>
                    <a:lstStyle/>
                    <a:p>
                      <a:pPr marL="0" marR="0" algn="ctr">
                        <a:lnSpc>
                          <a:spcPct val="107000"/>
                        </a:lnSpc>
                        <a:spcBef>
                          <a:spcPts val="0"/>
                        </a:spcBef>
                        <a:spcAft>
                          <a:spcPts val="0"/>
                        </a:spcAft>
                      </a:pPr>
                      <a:r>
                        <a:rPr lang="en-US" sz="1000" dirty="0">
                          <a:effectLst/>
                        </a:rPr>
                        <a:t>Citygate</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000" dirty="0">
                          <a:effectLst/>
                        </a:rPr>
                        <a:t>2021 Capacity Under-utilized/(Short) on Peak Day</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000" dirty="0">
                          <a:effectLst/>
                        </a:rPr>
                        <a:t>2026 Capacity Under-utilized/(Short) on Peak Day</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000">
                          <a:effectLst/>
                        </a:rPr>
                        <a:t>2031 Capacity Under-utilized/(Short) on Peak Day</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000">
                          <a:effectLst/>
                        </a:rPr>
                        <a:t>2032 Capacity Under-utilized/(Short) on Peak Day</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000">
                          <a:effectLst/>
                        </a:rPr>
                        <a:t>2033 Capacity Under-utilized/(Short) on Peak Day</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Arlington</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-3,795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-4,266</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-4,735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-4,829</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-4,922</a:t>
                      </a:r>
                      <a:endParaRPr lang="en-US" sz="1100">
                        <a:effectLst/>
                        <a:latin typeface="Calibri"/>
                        <a:ea typeface="Calibri"/>
                        <a:cs typeface="Times New Roman"/>
                      </a:endParaRPr>
                    </a:p>
                  </a:txBody>
                  <a:tcPr marL="68580" marR="68580" marT="0" marB="0"/>
                </a:tc>
              </a:tr>
              <a:tr h="438872">
                <a:tc>
                  <a:txBody>
                    <a:bodyPr/>
                    <a:lstStyle/>
                    <a:p>
                      <a:pPr marL="0" marR="0">
                        <a:lnSpc>
                          <a:spcPct val="107000"/>
                        </a:lnSpc>
                        <a:spcBef>
                          <a:spcPts val="0"/>
                        </a:spcBef>
                        <a:spcAft>
                          <a:spcPts val="0"/>
                        </a:spcAft>
                      </a:pPr>
                      <a:r>
                        <a:rPr lang="en-US" sz="1000">
                          <a:effectLst/>
                        </a:rPr>
                        <a:t>Beauchene Rd (Moxee)</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-1,335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-1,373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-1,410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-1,418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-1,425</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Bend</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-5661</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-7516</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-9355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-9722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-10087</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East Stanwood</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-578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-658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-738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-753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-770</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Kennewick</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-14,842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-16,408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-17,954</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-18,262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-18,568</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Madras</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-1272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-1366</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-1463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-1482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-1502</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Mount Vernon </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-5,428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-6,179</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-6,925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-7,074</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-7,222</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North Pasco</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-7,136</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-7,675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-8,207</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-8,313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-8,418</a:t>
                      </a:r>
                      <a:endParaRPr lang="en-US" sz="1100">
                        <a:effectLst/>
                        <a:latin typeface="Calibri"/>
                        <a:ea typeface="Calibri"/>
                        <a:cs typeface="Times New Roman"/>
                      </a:endParaRPr>
                    </a:p>
                  </a:txBody>
                  <a:tcPr marL="68580" marR="68580" marT="0" marB="0"/>
                </a:tc>
              </a:tr>
              <a:tr h="438872">
                <a:tc>
                  <a:txBody>
                    <a:bodyPr/>
                    <a:lstStyle/>
                    <a:p>
                      <a:pPr marL="0" marR="0">
                        <a:lnSpc>
                          <a:spcPct val="107000"/>
                        </a:lnSpc>
                        <a:spcBef>
                          <a:spcPts val="0"/>
                        </a:spcBef>
                        <a:spcAft>
                          <a:spcPts val="0"/>
                        </a:spcAft>
                      </a:pPr>
                      <a:r>
                        <a:rPr lang="en-US" sz="1000">
                          <a:effectLst/>
                        </a:rPr>
                        <a:t>Oak Harbor/Stanwood</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-3,980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-4,673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-5,365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-5,503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-5,640</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Redmond</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-7510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-8590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-9662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-9875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-10088</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S. Bend</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-8800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-11156</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-13495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-13960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-14425</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Stearns</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-2485</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-3071</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-3652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-3767</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-3883</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Walla Walla</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-3,414</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-3,409</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-3,408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-3,408</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-3,408</a:t>
                      </a:r>
                      <a:endParaRPr lang="en-US" sz="1100">
                        <a:effectLst/>
                        <a:latin typeface="Calibri"/>
                        <a:ea typeface="Calibri"/>
                        <a:cs typeface="Times New Roman"/>
                      </a:endParaRPr>
                    </a:p>
                  </a:txBody>
                  <a:tcPr marL="68580" marR="68580" marT="0" marB="0"/>
                </a:tc>
              </a:tr>
              <a:tr h="256350">
                <a:tc>
                  <a:txBody>
                    <a:bodyPr/>
                    <a:lstStyle/>
                    <a:p>
                      <a:pPr marL="0" marR="0">
                        <a:lnSpc>
                          <a:spcPct val="107000"/>
                        </a:lnSpc>
                        <a:spcBef>
                          <a:spcPts val="0"/>
                        </a:spcBef>
                        <a:spcAft>
                          <a:spcPts val="0"/>
                        </a:spcAft>
                      </a:pPr>
                      <a:r>
                        <a:rPr lang="en-US" sz="1000">
                          <a:effectLst/>
                        </a:rPr>
                        <a:t>Yakima/Union Gap</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-9,942</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dirty="0">
                          <a:effectLst/>
                        </a:rPr>
                        <a:t>-10,210</a:t>
                      </a:r>
                      <a:endParaRPr lang="en-US" sz="1100" dirty="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-10,480</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a:effectLst/>
                        </a:rPr>
                        <a:t>-10,533</a:t>
                      </a:r>
                      <a:endParaRPr lang="en-US" sz="1100">
                        <a:effectLst/>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000" dirty="0">
                          <a:effectLst/>
                        </a:rPr>
                        <a:t>-10,587</a:t>
                      </a:r>
                      <a:endParaRPr lang="en-US" sz="1100" dirty="0">
                        <a:effectLst/>
                        <a:latin typeface="Calibri"/>
                        <a:ea typeface="Calibri"/>
                        <a:cs typeface="Times New Roman"/>
                      </a:endParaRPr>
                    </a:p>
                  </a:txBody>
                  <a:tcPr marL="68580" marR="68580" marT="0" marB="0"/>
                </a:tc>
              </a:tr>
            </a:tbl>
          </a:graphicData>
        </a:graphic>
      </p:graphicFrame>
      <p:sp>
        <p:nvSpPr>
          <p:cNvPr id="11" name="Slide Number Placeholder 10"/>
          <p:cNvSpPr>
            <a:spLocks noGrp="1"/>
          </p:cNvSpPr>
          <p:nvPr>
            <p:ph type="sldNum" sz="quarter" idx="12"/>
          </p:nvPr>
        </p:nvSpPr>
        <p:spPr/>
        <p:txBody>
          <a:bodyPr/>
          <a:lstStyle/>
          <a:p>
            <a:fld id="{D1BE9F92-D92E-4A37-8D3E-7CD89863764E}"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Area Storage</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6337" y="1505744"/>
            <a:ext cx="679132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D1BE9F92-D92E-4A37-8D3E-7CD89863764E}" type="slidenum">
              <a:rPr lang="en-US" smtClean="0"/>
              <a:pPr/>
              <a:t>48</a:t>
            </a:fld>
            <a:endParaRPr lang="en-US"/>
          </a:p>
        </p:txBody>
      </p:sp>
    </p:spTree>
    <p:extLst>
      <p:ext uri="{BB962C8B-B14F-4D97-AF65-F5344CB8AC3E}">
        <p14:creationId xmlns:p14="http://schemas.microsoft.com/office/powerpoint/2010/main" val="3206288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a:bodyPr>
          <a:lstStyle/>
          <a:p>
            <a:r>
              <a:rPr lang="en-US" sz="2400" dirty="0" smtClean="0"/>
              <a:t>Alternative Resources– another view (source: NWGA)</a:t>
            </a:r>
            <a:endParaRPr lang="en-US"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23913"/>
            <a:ext cx="8229599"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1BE9F92-D92E-4A37-8D3E-7CD89863764E}" type="slidenum">
              <a:rPr lang="en-US" smtClean="0"/>
              <a:pPr/>
              <a:t>49</a:t>
            </a:fld>
            <a:endParaRPr lang="en-US"/>
          </a:p>
        </p:txBody>
      </p:sp>
    </p:spTree>
    <p:extLst>
      <p:ext uri="{BB962C8B-B14F-4D97-AF65-F5344CB8AC3E}">
        <p14:creationId xmlns:p14="http://schemas.microsoft.com/office/powerpoint/2010/main" val="32671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763000" cy="2590800"/>
          </a:xfrm>
        </p:spPr>
        <p:txBody>
          <a:bodyPr>
            <a:normAutofit/>
          </a:bodyPr>
          <a:lstStyle/>
          <a:p>
            <a:pPr>
              <a:spcBef>
                <a:spcPts val="0"/>
              </a:spcBef>
            </a:pPr>
            <a:endParaRPr lang="en-US" sz="700" dirty="0" smtClean="0">
              <a:latin typeface="Cambria Math" pitchFamily="18" charset="0"/>
              <a:ea typeface="Cambria Math" pitchFamily="18" charset="0"/>
              <a:cs typeface="AngsanaUPC" pitchFamily="18" charset="-34"/>
            </a:endParaRPr>
          </a:p>
          <a:p>
            <a:endParaRPr lang="en-US" dirty="0"/>
          </a:p>
        </p:txBody>
      </p:sp>
      <p:sp>
        <p:nvSpPr>
          <p:cNvPr id="3" name="Title 2"/>
          <p:cNvSpPr>
            <a:spLocks noGrp="1"/>
          </p:cNvSpPr>
          <p:nvPr>
            <p:ph type="title"/>
          </p:nvPr>
        </p:nvSpPr>
        <p:spPr/>
        <p:txBody>
          <a:bodyPr/>
          <a:lstStyle/>
          <a:p>
            <a:r>
              <a:rPr lang="en-US" dirty="0" smtClean="0">
                <a:solidFill>
                  <a:schemeClr val="accent1">
                    <a:lumMod val="50000"/>
                  </a:schemeClr>
                </a:solidFill>
              </a:rPr>
              <a:t>Load Growth</a:t>
            </a:r>
            <a:endParaRPr lang="en-US" dirty="0">
              <a:solidFill>
                <a:schemeClr val="accent1">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98737488"/>
              </p:ext>
            </p:extLst>
          </p:nvPr>
        </p:nvGraphicFramePr>
        <p:xfrm>
          <a:off x="304800" y="1981200"/>
          <a:ext cx="8382000" cy="3200400"/>
        </p:xfrm>
        <a:graphic>
          <a:graphicData uri="http://schemas.openxmlformats.org/drawingml/2006/table">
            <a:tbl>
              <a:tblPr/>
              <a:tblGrid>
                <a:gridCol w="2116385"/>
                <a:gridCol w="2172080"/>
                <a:gridCol w="2116385"/>
                <a:gridCol w="1977150"/>
              </a:tblGrid>
              <a:tr h="457200">
                <a:tc>
                  <a:txBody>
                    <a:bodyPr/>
                    <a:lstStyle/>
                    <a:p>
                      <a:pPr algn="ctr" rtl="0" fontAlgn="ctr"/>
                      <a:r>
                        <a:rPr lang="en-US" sz="2800" b="0" i="0" u="none" strike="noStrike" dirty="0">
                          <a:solidFill>
                            <a:srgbClr val="000000"/>
                          </a:solidFill>
                          <a:latin typeface="Cambria"/>
                        </a:rPr>
                        <a:t>Period</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0" i="0" u="none" strike="noStrike">
                          <a:solidFill>
                            <a:srgbClr val="3891A7"/>
                          </a:solidFill>
                          <a:latin typeface="Cambria"/>
                        </a:rPr>
                        <a:t>Low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E8F2D3"/>
                    </a:solidFill>
                  </a:tcPr>
                </a:tc>
                <a:tc>
                  <a:txBody>
                    <a:bodyPr/>
                    <a:lstStyle/>
                    <a:p>
                      <a:pPr algn="ctr" rtl="0" fontAlgn="ctr"/>
                      <a:r>
                        <a:rPr lang="en-US" sz="2800" b="0" i="0" u="none" strike="noStrike">
                          <a:solidFill>
                            <a:srgbClr val="FEB80A"/>
                          </a:solidFill>
                          <a:latin typeface="Cambria"/>
                        </a:rPr>
                        <a:t>Mid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1CE"/>
                    </a:solidFill>
                  </a:tcPr>
                </a:tc>
                <a:tc>
                  <a:txBody>
                    <a:bodyPr/>
                    <a:lstStyle/>
                    <a:p>
                      <a:pPr algn="ctr" rtl="0" fontAlgn="ctr"/>
                      <a:r>
                        <a:rPr lang="en-US" sz="2800" b="0" i="0" u="none" strike="noStrike">
                          <a:solidFill>
                            <a:srgbClr val="000000"/>
                          </a:solidFill>
                          <a:latin typeface="Cambria"/>
                        </a:rPr>
                        <a:t>High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5D3D3"/>
                    </a:solidFill>
                  </a:tcPr>
                </a:tc>
              </a:tr>
              <a:tr h="457200">
                <a:tc>
                  <a:txBody>
                    <a:bodyPr/>
                    <a:lstStyle/>
                    <a:p>
                      <a:pPr algn="ctr" rtl="0" fontAlgn="ctr"/>
                      <a:r>
                        <a:rPr lang="en-US" sz="2800" b="0" i="0" u="none" strike="noStrike" dirty="0" smtClean="0">
                          <a:solidFill>
                            <a:srgbClr val="000000"/>
                          </a:solidFill>
                          <a:latin typeface="Cambria"/>
                        </a:rPr>
                        <a:t>2012</a:t>
                      </a:r>
                      <a:endParaRPr lang="en-US" sz="2800" b="0" i="0" u="none" strike="noStrike" dirty="0">
                        <a:solidFill>
                          <a:srgbClr val="000000"/>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800" b="0" i="0" u="none" strike="noStrike" dirty="0" smtClean="0">
                          <a:solidFill>
                            <a:srgbClr val="000000"/>
                          </a:solidFill>
                          <a:latin typeface="Cambria"/>
                        </a:rPr>
                        <a:t>299,970,548</a:t>
                      </a:r>
                      <a:endParaRPr lang="en-US" sz="2800" b="0" i="0" u="none" strike="noStrike" dirty="0">
                        <a:solidFill>
                          <a:srgbClr val="000000"/>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E8F2D3"/>
                    </a:solidFill>
                  </a:tcPr>
                </a:tc>
                <a:tc>
                  <a:txBody>
                    <a:bodyPr/>
                    <a:lstStyle/>
                    <a:p>
                      <a:pPr algn="ctr" rtl="0" fontAlgn="ctr"/>
                      <a:r>
                        <a:rPr lang="en-US" sz="2800" b="0" i="0" u="none" strike="noStrike" dirty="0" smtClean="0">
                          <a:solidFill>
                            <a:srgbClr val="000000"/>
                          </a:solidFill>
                          <a:latin typeface="Cambria"/>
                        </a:rPr>
                        <a:t>301,803,755</a:t>
                      </a:r>
                      <a:endParaRPr lang="en-US" sz="2800" b="0" i="0" u="none" strike="noStrike" dirty="0">
                        <a:solidFill>
                          <a:srgbClr val="000000"/>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1CE"/>
                    </a:solidFill>
                  </a:tcPr>
                </a:tc>
                <a:tc>
                  <a:txBody>
                    <a:bodyPr/>
                    <a:lstStyle/>
                    <a:p>
                      <a:pPr algn="ctr" rtl="0" fontAlgn="ctr"/>
                      <a:r>
                        <a:rPr lang="en-US" sz="2800" b="0" i="0" u="none" strike="noStrike" dirty="0" smtClean="0">
                          <a:solidFill>
                            <a:srgbClr val="000000"/>
                          </a:solidFill>
                          <a:latin typeface="Cambria"/>
                        </a:rPr>
                        <a:t>303,636,961</a:t>
                      </a:r>
                      <a:endParaRPr lang="en-US" sz="2800" b="0" i="0" u="none" strike="noStrike" dirty="0">
                        <a:solidFill>
                          <a:srgbClr val="000000"/>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5D3D3"/>
                    </a:solidFill>
                  </a:tcPr>
                </a:tc>
              </a:tr>
              <a:tr h="457200">
                <a:tc>
                  <a:txBody>
                    <a:bodyPr/>
                    <a:lstStyle/>
                    <a:p>
                      <a:pPr algn="ctr" rtl="0" fontAlgn="ctr"/>
                      <a:r>
                        <a:rPr lang="en-US" sz="2800" b="0" i="0" u="none" strike="noStrike" dirty="0" smtClean="0">
                          <a:solidFill>
                            <a:srgbClr val="000000"/>
                          </a:solidFill>
                          <a:latin typeface="Cambria"/>
                        </a:rPr>
                        <a:t>2020</a:t>
                      </a:r>
                      <a:endParaRPr lang="en-US" sz="2800" b="0" i="0" u="none" strike="noStrike" dirty="0">
                        <a:solidFill>
                          <a:srgbClr val="000000"/>
                        </a:solidFill>
                        <a:latin typeface="Cambria"/>
                      </a:endParaRPr>
                    </a:p>
                  </a:txBody>
                  <a:tcPr marL="0" marR="0" marT="0" marB="0" anchor="ctr">
                    <a:lnL>
                      <a:noFill/>
                    </a:lnL>
                    <a:lnR>
                      <a:noFill/>
                    </a:lnR>
                    <a:lnT>
                      <a:noFill/>
                    </a:lnT>
                    <a:lnB>
                      <a:noFill/>
                    </a:lnB>
                  </a:tcPr>
                </a:tc>
                <a:tc>
                  <a:txBody>
                    <a:bodyPr/>
                    <a:lstStyle/>
                    <a:p>
                      <a:pPr algn="ctr" rtl="0" fontAlgn="ctr"/>
                      <a:r>
                        <a:rPr lang="en-US" sz="2800" b="0" i="0" u="none" strike="noStrike" dirty="0" smtClean="0">
                          <a:solidFill>
                            <a:srgbClr val="000000"/>
                          </a:solidFill>
                          <a:latin typeface="Cambria"/>
                        </a:rPr>
                        <a:t>310,390,084</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E8F2D3"/>
                    </a:solidFill>
                  </a:tcPr>
                </a:tc>
                <a:tc>
                  <a:txBody>
                    <a:bodyPr/>
                    <a:lstStyle/>
                    <a:p>
                      <a:pPr algn="ctr" rtl="0" fontAlgn="ctr"/>
                      <a:r>
                        <a:rPr lang="en-US" sz="2800" b="0" i="0" u="none" strike="noStrike" dirty="0" smtClean="0">
                          <a:solidFill>
                            <a:srgbClr val="000000"/>
                          </a:solidFill>
                          <a:latin typeface="Cambria"/>
                        </a:rPr>
                        <a:t>321,795,524</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FF1CE"/>
                    </a:solidFill>
                  </a:tcPr>
                </a:tc>
                <a:tc>
                  <a:txBody>
                    <a:bodyPr/>
                    <a:lstStyle/>
                    <a:p>
                      <a:pPr algn="ctr" rtl="0" fontAlgn="ctr"/>
                      <a:r>
                        <a:rPr lang="en-US" sz="2800" b="0" i="0" u="none" strike="noStrike" dirty="0" smtClean="0">
                          <a:solidFill>
                            <a:srgbClr val="000000"/>
                          </a:solidFill>
                          <a:latin typeface="Cambria"/>
                        </a:rPr>
                        <a:t>333,666,127</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5D3D3"/>
                    </a:solidFill>
                  </a:tcPr>
                </a:tc>
              </a:tr>
              <a:tr h="457200">
                <a:tc>
                  <a:txBody>
                    <a:bodyPr/>
                    <a:lstStyle/>
                    <a:p>
                      <a:pPr algn="ctr" rtl="0" fontAlgn="ctr"/>
                      <a:r>
                        <a:rPr lang="en-US" sz="2800" b="0" i="0" u="none" strike="noStrike" dirty="0" smtClean="0">
                          <a:solidFill>
                            <a:srgbClr val="000000"/>
                          </a:solidFill>
                          <a:latin typeface="Cambria"/>
                        </a:rPr>
                        <a:t>2025</a:t>
                      </a:r>
                      <a:endParaRPr lang="en-US" sz="2800" b="0" i="0" u="none" strike="noStrike" dirty="0">
                        <a:solidFill>
                          <a:srgbClr val="000000"/>
                        </a:solidFill>
                        <a:latin typeface="Cambria"/>
                      </a:endParaRPr>
                    </a:p>
                  </a:txBody>
                  <a:tcPr marL="0" marR="0" marT="0" marB="0" anchor="ctr">
                    <a:lnL>
                      <a:noFill/>
                    </a:lnL>
                    <a:lnR>
                      <a:noFill/>
                    </a:lnR>
                    <a:lnT>
                      <a:noFill/>
                    </a:lnT>
                    <a:lnB>
                      <a:noFill/>
                    </a:lnB>
                  </a:tcPr>
                </a:tc>
                <a:tc>
                  <a:txBody>
                    <a:bodyPr/>
                    <a:lstStyle/>
                    <a:p>
                      <a:pPr algn="ctr" rtl="0" fontAlgn="ctr"/>
                      <a:r>
                        <a:rPr lang="en-US" sz="2800" b="0" i="0" u="none" strike="noStrike" dirty="0" smtClean="0">
                          <a:solidFill>
                            <a:srgbClr val="000000"/>
                          </a:solidFill>
                          <a:latin typeface="Cambria"/>
                        </a:rPr>
                        <a:t>317,840,415</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E8F2D3"/>
                    </a:solidFill>
                  </a:tcPr>
                </a:tc>
                <a:tc>
                  <a:txBody>
                    <a:bodyPr/>
                    <a:lstStyle/>
                    <a:p>
                      <a:pPr algn="ctr" rtl="0" fontAlgn="ctr"/>
                      <a:r>
                        <a:rPr lang="en-US" sz="2800" b="0" i="0" u="none" strike="noStrike" dirty="0" smtClean="0">
                          <a:solidFill>
                            <a:srgbClr val="000000"/>
                          </a:solidFill>
                          <a:latin typeface="Cambria"/>
                        </a:rPr>
                        <a:t>339,187,714</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FF1CE"/>
                    </a:solidFill>
                  </a:tcPr>
                </a:tc>
                <a:tc>
                  <a:txBody>
                    <a:bodyPr/>
                    <a:lstStyle/>
                    <a:p>
                      <a:pPr algn="ctr" rtl="0" fontAlgn="ctr"/>
                      <a:r>
                        <a:rPr lang="en-US" sz="2800" b="0" i="0" u="none" strike="noStrike" dirty="0" smtClean="0">
                          <a:solidFill>
                            <a:srgbClr val="000000"/>
                          </a:solidFill>
                          <a:latin typeface="Cambria"/>
                        </a:rPr>
                        <a:t>362,250,502</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5D3D3"/>
                    </a:solidFill>
                  </a:tcPr>
                </a:tc>
              </a:tr>
              <a:tr h="457200">
                <a:tc>
                  <a:txBody>
                    <a:bodyPr/>
                    <a:lstStyle/>
                    <a:p>
                      <a:pPr algn="ctr" rtl="0" fontAlgn="ctr"/>
                      <a:r>
                        <a:rPr lang="en-US" sz="2800" b="0" i="0" u="none" strike="noStrike" dirty="0" smtClean="0">
                          <a:solidFill>
                            <a:srgbClr val="000000"/>
                          </a:solidFill>
                          <a:latin typeface="Cambria"/>
                        </a:rPr>
                        <a:t>2030</a:t>
                      </a:r>
                      <a:endParaRPr lang="en-US" sz="2800" b="0" i="0" u="none" strike="noStrike" dirty="0">
                        <a:solidFill>
                          <a:srgbClr val="000000"/>
                        </a:solidFill>
                        <a:latin typeface="Cambria"/>
                      </a:endParaRPr>
                    </a:p>
                  </a:txBody>
                  <a:tcPr marL="0" marR="0" marT="0" marB="0" anchor="ctr">
                    <a:lnL>
                      <a:noFill/>
                    </a:lnL>
                    <a:lnR>
                      <a:noFill/>
                    </a:lnR>
                    <a:lnT>
                      <a:noFill/>
                    </a:lnT>
                    <a:lnB>
                      <a:noFill/>
                    </a:lnB>
                  </a:tcPr>
                </a:tc>
                <a:tc>
                  <a:txBody>
                    <a:bodyPr/>
                    <a:lstStyle/>
                    <a:p>
                      <a:pPr algn="ctr" rtl="0" fontAlgn="ctr"/>
                      <a:r>
                        <a:rPr lang="en-US" sz="2800" b="0" i="0" u="none" strike="noStrike" dirty="0" smtClean="0">
                          <a:solidFill>
                            <a:srgbClr val="000000"/>
                          </a:solidFill>
                          <a:latin typeface="Cambria"/>
                        </a:rPr>
                        <a:t>326,362,761</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E8F2D3"/>
                    </a:solidFill>
                  </a:tcPr>
                </a:tc>
                <a:tc>
                  <a:txBody>
                    <a:bodyPr/>
                    <a:lstStyle/>
                    <a:p>
                      <a:pPr algn="ctr" rtl="0" fontAlgn="ctr"/>
                      <a:r>
                        <a:rPr lang="en-US" sz="2800" b="0" i="0" u="none" strike="noStrike" dirty="0" smtClean="0">
                          <a:solidFill>
                            <a:srgbClr val="000000"/>
                          </a:solidFill>
                          <a:latin typeface="Cambria"/>
                        </a:rPr>
                        <a:t>357,990,520</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FF1CE"/>
                    </a:solidFill>
                  </a:tcPr>
                </a:tc>
                <a:tc>
                  <a:txBody>
                    <a:bodyPr/>
                    <a:lstStyle/>
                    <a:p>
                      <a:pPr algn="ctr" rtl="0" fontAlgn="ctr"/>
                      <a:r>
                        <a:rPr lang="en-US" sz="2800" b="0" i="0" u="none" strike="noStrike" dirty="0" smtClean="0">
                          <a:solidFill>
                            <a:srgbClr val="000000"/>
                          </a:solidFill>
                          <a:latin typeface="Cambria"/>
                        </a:rPr>
                        <a:t>393,367,474</a:t>
                      </a:r>
                      <a:endParaRPr lang="en-US" sz="2800" b="0" i="0" u="none" strike="noStrike" dirty="0">
                        <a:solidFill>
                          <a:srgbClr val="000000"/>
                        </a:solidFill>
                        <a:latin typeface="Cambria"/>
                      </a:endParaRPr>
                    </a:p>
                  </a:txBody>
                  <a:tcPr marL="0" marR="0" marT="0" marB="0" anchor="ctr">
                    <a:lnL>
                      <a:noFill/>
                    </a:lnL>
                    <a:lnR>
                      <a:noFill/>
                    </a:lnR>
                    <a:lnT>
                      <a:noFill/>
                    </a:lnT>
                    <a:lnB>
                      <a:noFill/>
                    </a:lnB>
                    <a:solidFill>
                      <a:srgbClr val="F5D3D3"/>
                    </a:solidFill>
                  </a:tcPr>
                </a:tc>
              </a:tr>
              <a:tr h="457200">
                <a:tc>
                  <a:txBody>
                    <a:bodyPr/>
                    <a:lstStyle/>
                    <a:p>
                      <a:pPr algn="ctr" rtl="0" fontAlgn="ctr"/>
                      <a:r>
                        <a:rPr lang="en-US" sz="2800" b="0" i="0" u="none" strike="noStrike" dirty="0" smtClean="0">
                          <a:solidFill>
                            <a:srgbClr val="000000"/>
                          </a:solidFill>
                          <a:latin typeface="Cambria"/>
                        </a:rPr>
                        <a:t>2034</a:t>
                      </a:r>
                      <a:endParaRPr lang="en-US" sz="2800" b="0" i="0" u="none" strike="noStrike" dirty="0">
                        <a:solidFill>
                          <a:srgbClr val="000000"/>
                        </a:solidFill>
                        <a:latin typeface="Cambria"/>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2800" b="0" i="0" u="none" strike="noStrike" dirty="0" smtClean="0">
                          <a:solidFill>
                            <a:srgbClr val="000000"/>
                          </a:solidFill>
                          <a:latin typeface="Cambria"/>
                        </a:rPr>
                        <a:t>332,954,119</a:t>
                      </a:r>
                      <a:endParaRPr lang="en-US" sz="2800" b="0" i="0" u="none" strike="noStrike" dirty="0">
                        <a:solidFill>
                          <a:srgbClr val="000000"/>
                        </a:solidFill>
                        <a:latin typeface="Cambria"/>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E8F2D3"/>
                    </a:solidFill>
                  </a:tcPr>
                </a:tc>
                <a:tc>
                  <a:txBody>
                    <a:bodyPr/>
                    <a:lstStyle/>
                    <a:p>
                      <a:pPr marL="0" algn="ctr" rtl="0" eaLnBrk="1" fontAlgn="ctr" latinLnBrk="0" hangingPunct="1"/>
                      <a:r>
                        <a:rPr kumimoji="0" lang="en-US" sz="2800" b="0" i="0" u="none" strike="noStrike" kern="1200" dirty="0" smtClean="0">
                          <a:solidFill>
                            <a:srgbClr val="000000"/>
                          </a:solidFill>
                          <a:latin typeface="Cambria"/>
                          <a:ea typeface="+mn-ea"/>
                          <a:cs typeface="+mn-cs"/>
                        </a:rPr>
                        <a:t>372,970,513</a:t>
                      </a:r>
                      <a:endParaRPr kumimoji="0" lang="en-US" sz="2800" b="0" i="0" u="none" strike="noStrike" kern="1200" dirty="0">
                        <a:solidFill>
                          <a:srgbClr val="000000"/>
                        </a:solidFill>
                        <a:latin typeface="Cambria"/>
                        <a:ea typeface="+mn-ea"/>
                        <a:cs typeface="+mn-cs"/>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1CE"/>
                    </a:solidFill>
                  </a:tcPr>
                </a:tc>
                <a:tc>
                  <a:txBody>
                    <a:bodyPr/>
                    <a:lstStyle/>
                    <a:p>
                      <a:pPr algn="ctr" rtl="0" fontAlgn="ctr"/>
                      <a:r>
                        <a:rPr lang="en-US" sz="2800" b="0" i="0" u="none" strike="noStrike" dirty="0" smtClean="0">
                          <a:solidFill>
                            <a:srgbClr val="000000"/>
                          </a:solidFill>
                          <a:latin typeface="Cambria"/>
                        </a:rPr>
                        <a:t>418,914,457</a:t>
                      </a:r>
                      <a:endParaRPr lang="en-US" sz="2800" b="0" i="0" u="none" strike="noStrike" dirty="0">
                        <a:solidFill>
                          <a:srgbClr val="000000"/>
                        </a:solidFill>
                        <a:latin typeface="Cambria"/>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5D3D3"/>
                    </a:solidFill>
                  </a:tcPr>
                </a:tc>
              </a:tr>
              <a:tr h="457200">
                <a:tc>
                  <a:txBody>
                    <a:bodyPr/>
                    <a:lstStyle/>
                    <a:p>
                      <a:pPr algn="ctr" rtl="0" fontAlgn="ctr"/>
                      <a:r>
                        <a:rPr lang="en-US" sz="2800" b="0" i="0" u="none" strike="noStrike" dirty="0">
                          <a:solidFill>
                            <a:srgbClr val="000000"/>
                          </a:solidFill>
                          <a:latin typeface="Cambria"/>
                        </a:rPr>
                        <a:t>Deviation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DADADA"/>
                    </a:solidFill>
                  </a:tcPr>
                </a:tc>
                <a:tc>
                  <a:txBody>
                    <a:bodyPr/>
                    <a:lstStyle/>
                    <a:p>
                      <a:pPr algn="ctr" rtl="0" fontAlgn="ctr"/>
                      <a:r>
                        <a:rPr lang="en-US" sz="2800" b="0" i="1" u="none" strike="noStrike" dirty="0" smtClean="0">
                          <a:solidFill>
                            <a:srgbClr val="3891A7"/>
                          </a:solidFill>
                          <a:latin typeface="Cambria"/>
                        </a:rPr>
                        <a:t>(40,016,394)</a:t>
                      </a:r>
                      <a:endParaRPr lang="en-US" sz="2800" b="0" i="1" u="none" strike="noStrike" dirty="0">
                        <a:solidFill>
                          <a:srgbClr val="3891A7"/>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E8F2D3"/>
                    </a:solidFill>
                  </a:tcPr>
                </a:tc>
                <a:tc>
                  <a:txBody>
                    <a:bodyPr/>
                    <a:lstStyle/>
                    <a:p>
                      <a:pPr algn="ctr" rtl="0" fontAlgn="ctr"/>
                      <a:endParaRPr lang="en-US" sz="2800" b="0" i="0" u="none" strike="noStrike" dirty="0">
                        <a:solidFill>
                          <a:srgbClr val="000000"/>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800" b="0" i="1" u="none" strike="noStrike" dirty="0" smtClean="0">
                          <a:solidFill>
                            <a:srgbClr val="964305"/>
                          </a:solidFill>
                          <a:latin typeface="Cambria"/>
                        </a:rPr>
                        <a:t>45,943,944</a:t>
                      </a:r>
                      <a:endParaRPr lang="en-US" sz="2800" b="0" i="1" u="none" strike="noStrike" dirty="0">
                        <a:solidFill>
                          <a:srgbClr val="964305"/>
                        </a:solidFill>
                        <a:latin typeface="Cambria"/>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5D3D3"/>
                    </a:solidFill>
                  </a:tcPr>
                </a:tc>
              </a:tr>
            </a:tbl>
          </a:graphicData>
        </a:graphic>
      </p:graphicFrame>
      <p:sp>
        <p:nvSpPr>
          <p:cNvPr id="11" name="Slide Number Placeholder 10"/>
          <p:cNvSpPr>
            <a:spLocks noGrp="1"/>
          </p:cNvSpPr>
          <p:nvPr>
            <p:ph type="sldNum" sz="quarter" idx="12"/>
          </p:nvPr>
        </p:nvSpPr>
        <p:spPr/>
        <p:txBody>
          <a:bodyPr/>
          <a:lstStyle/>
          <a:p>
            <a:fld id="{D1BE9F92-D92E-4A37-8D3E-7CD89863764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en-US" sz="2400" dirty="0" smtClean="0"/>
              <a:t>Addressing Resource Concerns</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792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D1BE9F92-D92E-4A37-8D3E-7CD89863764E}" type="slidenum">
              <a:rPr lang="en-US" smtClean="0"/>
              <a:pPr/>
              <a:t>50</a:t>
            </a:fld>
            <a:endParaRPr lang="en-US"/>
          </a:p>
        </p:txBody>
      </p:sp>
    </p:spTree>
    <p:extLst>
      <p:ext uri="{BB962C8B-B14F-4D97-AF65-F5344CB8AC3E}">
        <p14:creationId xmlns:p14="http://schemas.microsoft.com/office/powerpoint/2010/main" val="108194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39762"/>
          </a:xfrm>
        </p:spPr>
        <p:txBody>
          <a:bodyPr>
            <a:normAutofit/>
          </a:bodyPr>
          <a:lstStyle/>
          <a:p>
            <a:pPr algn="ctr"/>
            <a:r>
              <a:rPr lang="en-US" sz="2400" dirty="0"/>
              <a:t>Addressing Resource Concerns</a:t>
            </a:r>
          </a:p>
        </p:txBody>
      </p:sp>
      <p:pic>
        <p:nvPicPr>
          <p:cNvPr id="614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685800"/>
            <a:ext cx="7507109" cy="527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1BE9F92-D92E-4A37-8D3E-7CD89863764E}" type="slidenum">
              <a:rPr lang="en-US" smtClean="0"/>
              <a:pPr/>
              <a:t>51</a:t>
            </a:fld>
            <a:endParaRPr lang="en-US"/>
          </a:p>
        </p:txBody>
      </p:sp>
    </p:spTree>
    <p:extLst>
      <p:ext uri="{BB962C8B-B14F-4D97-AF65-F5344CB8AC3E}">
        <p14:creationId xmlns:p14="http://schemas.microsoft.com/office/powerpoint/2010/main" val="2521790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lumMod val="50000"/>
                    <a:lumOff val="50000"/>
                  </a:schemeClr>
                </a:solidFill>
              </a:rPr>
              <a:t>20 Year Portfolio Costs NPV</a:t>
            </a:r>
            <a:endParaRPr lang="en-US" dirty="0">
              <a:solidFill>
                <a:schemeClr val="tx1">
                  <a:lumMod val="50000"/>
                  <a:lumOff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23529255"/>
              </p:ext>
            </p:extLst>
          </p:nvPr>
        </p:nvGraphicFramePr>
        <p:xfrm>
          <a:off x="304801" y="1143004"/>
          <a:ext cx="8534400" cy="5115168"/>
        </p:xfrm>
        <a:graphic>
          <a:graphicData uri="http://schemas.openxmlformats.org/drawingml/2006/table">
            <a:tbl>
              <a:tblPr/>
              <a:tblGrid>
                <a:gridCol w="4021015"/>
                <a:gridCol w="1887416"/>
                <a:gridCol w="2625969"/>
              </a:tblGrid>
              <a:tr h="320192">
                <a:tc>
                  <a:txBody>
                    <a:bodyPr/>
                    <a:lstStyle/>
                    <a:p>
                      <a:pPr marL="0" marR="114300" algn="r">
                        <a:lnSpc>
                          <a:spcPct val="115000"/>
                        </a:lnSpc>
                        <a:spcBef>
                          <a:spcPts val="0"/>
                        </a:spcBef>
                        <a:spcAft>
                          <a:spcPts val="0"/>
                        </a:spcAft>
                      </a:pPr>
                      <a:r>
                        <a:rPr lang="en-US" sz="1800" dirty="0">
                          <a:latin typeface="Cambria Math" pitchFamily="18" charset="0"/>
                          <a:ea typeface="Cambria Math" pitchFamily="18" charset="0"/>
                          <a:cs typeface="Times New Roman"/>
                        </a:rPr>
                        <a:t>SCENARIO NAME</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gn="l">
                        <a:lnSpc>
                          <a:spcPct val="115000"/>
                        </a:lnSpc>
                        <a:spcBef>
                          <a:spcPts val="0"/>
                        </a:spcBef>
                        <a:spcAft>
                          <a:spcPts val="0"/>
                        </a:spcAft>
                      </a:pPr>
                      <a:r>
                        <a:rPr lang="en-US" sz="1800" dirty="0" smtClean="0">
                          <a:latin typeface="Cambria Math" pitchFamily="18" charset="0"/>
                          <a:ea typeface="Cambria Math" pitchFamily="18" charset="0"/>
                          <a:cs typeface="Times New Roman"/>
                        </a:rPr>
                        <a:t>IN </a:t>
                      </a:r>
                      <a:r>
                        <a:rPr lang="en-US" sz="1800" dirty="0">
                          <a:latin typeface="Cambria Math" pitchFamily="18" charset="0"/>
                          <a:ea typeface="Cambria Math" pitchFamily="18" charset="0"/>
                          <a:cs typeface="Times New Roman"/>
                        </a:rPr>
                        <a:t>$000s</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gn="ctr">
                        <a:lnSpc>
                          <a:spcPct val="115000"/>
                        </a:lnSpc>
                        <a:spcBef>
                          <a:spcPts val="0"/>
                        </a:spcBef>
                        <a:spcAft>
                          <a:spcPts val="0"/>
                        </a:spcAft>
                      </a:pPr>
                      <a:r>
                        <a:rPr lang="en-US" sz="1800" dirty="0" smtClean="0">
                          <a:latin typeface="Cambria Math" pitchFamily="18" charset="0"/>
                          <a:ea typeface="Cambria Math" pitchFamily="18" charset="0"/>
                          <a:cs typeface="Times New Roman"/>
                        </a:rPr>
                        <a:t>AVG. </a:t>
                      </a:r>
                      <a:r>
                        <a:rPr lang="en-US" sz="1800" dirty="0">
                          <a:latin typeface="Cambria Math" pitchFamily="18" charset="0"/>
                          <a:ea typeface="Cambria Math" pitchFamily="18" charset="0"/>
                          <a:cs typeface="Times New Roman"/>
                        </a:rPr>
                        <a:t>COST PER THEM</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a:latin typeface="Cambria Math" pitchFamily="18" charset="0"/>
                          <a:ea typeface="Cambria Math" pitchFamily="18" charset="0"/>
                          <a:cs typeface="Times New Roman"/>
                        </a:rPr>
                        <a:t>As Is Scenario</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latin typeface="Cambria Math" pitchFamily="18" charset="0"/>
                          <a:ea typeface="Cambria Math" pitchFamily="18" charset="0"/>
                          <a:cs typeface="Calibri"/>
                        </a:rPr>
                        <a:t>$</a:t>
                      </a:r>
                      <a:r>
                        <a:rPr lang="en-US" sz="1800" b="1" i="1" dirty="0" smtClean="0">
                          <a:solidFill>
                            <a:srgbClr val="FF0000"/>
                          </a:solidFill>
                          <a:latin typeface="Cambria Math" pitchFamily="18" charset="0"/>
                          <a:ea typeface="Cambria Math" pitchFamily="18" charset="0"/>
                          <a:cs typeface="Calibri"/>
                        </a:rPr>
                        <a:t>        </a:t>
                      </a:r>
                      <a:r>
                        <a:rPr kumimoji="0" lang="en-US" sz="1800" kern="1200" dirty="0" smtClean="0">
                          <a:solidFill>
                            <a:srgbClr val="000000"/>
                          </a:solidFill>
                          <a:latin typeface="Cambria Math" pitchFamily="18" charset="0"/>
                          <a:ea typeface="Cambria Math" pitchFamily="18" charset="0"/>
                          <a:cs typeface="Calibri"/>
                        </a:rPr>
                        <a:t>5,198,207</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nSpc>
                          <a:spcPct val="115000"/>
                        </a:lnSpc>
                        <a:spcBef>
                          <a:spcPts val="0"/>
                        </a:spcBef>
                        <a:spcAft>
                          <a:spcPts val="0"/>
                        </a:spcAft>
                      </a:pPr>
                      <a:r>
                        <a:rPr lang="en-US" sz="1800" dirty="0" smtClean="0">
                          <a:solidFill>
                            <a:srgbClr val="000000"/>
                          </a:solidFill>
                          <a:latin typeface="Cambria Math" pitchFamily="18" charset="0"/>
                          <a:ea typeface="Cambria Math" pitchFamily="18" charset="0"/>
                          <a:cs typeface="Calibri"/>
                        </a:rPr>
                        <a:t>$        0.609505 </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b="1" i="1" dirty="0">
                          <a:solidFill>
                            <a:srgbClr val="FF0000"/>
                          </a:solidFill>
                          <a:latin typeface="Cambria Math" pitchFamily="18" charset="0"/>
                          <a:ea typeface="Cambria Math" pitchFamily="18" charset="0"/>
                          <a:cs typeface="Times New Roman"/>
                        </a:rPr>
                        <a:t>Base Case</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gn="l">
                        <a:lnSpc>
                          <a:spcPct val="115000"/>
                        </a:lnSpc>
                        <a:spcBef>
                          <a:spcPts val="0"/>
                        </a:spcBef>
                        <a:spcAft>
                          <a:spcPts val="0"/>
                        </a:spcAft>
                      </a:pPr>
                      <a:r>
                        <a:rPr lang="en-US" sz="1800" b="1" i="1" dirty="0">
                          <a:solidFill>
                            <a:srgbClr val="FF0000"/>
                          </a:solidFill>
                          <a:latin typeface="Cambria Math" pitchFamily="18" charset="0"/>
                          <a:ea typeface="Cambria Math" pitchFamily="18" charset="0"/>
                          <a:cs typeface="Calibri"/>
                        </a:rPr>
                        <a:t>$        </a:t>
                      </a:r>
                      <a:r>
                        <a:rPr lang="en-US" sz="1800" b="1" i="1" dirty="0" smtClean="0">
                          <a:solidFill>
                            <a:srgbClr val="FF0000"/>
                          </a:solidFill>
                          <a:latin typeface="Cambria Math" pitchFamily="18" charset="0"/>
                          <a:ea typeface="Cambria Math" pitchFamily="18" charset="0"/>
                          <a:cs typeface="Calibri"/>
                        </a:rPr>
                        <a:t>5,198,207</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nSpc>
                          <a:spcPct val="115000"/>
                        </a:lnSpc>
                        <a:spcBef>
                          <a:spcPts val="0"/>
                        </a:spcBef>
                        <a:spcAft>
                          <a:spcPts val="0"/>
                        </a:spcAft>
                      </a:pPr>
                      <a:r>
                        <a:rPr lang="en-US" sz="1800" b="1" i="1" dirty="0">
                          <a:solidFill>
                            <a:srgbClr val="FF0000"/>
                          </a:solidFill>
                          <a:latin typeface="Cambria Math" pitchFamily="18" charset="0"/>
                          <a:ea typeface="Cambria Math" pitchFamily="18" charset="0"/>
                          <a:cs typeface="Calibri"/>
                        </a:rPr>
                        <a:t>$        </a:t>
                      </a:r>
                      <a:r>
                        <a:rPr lang="en-US" sz="1800" b="1" i="1" dirty="0" smtClean="0">
                          <a:solidFill>
                            <a:srgbClr val="FF0000"/>
                          </a:solidFill>
                          <a:latin typeface="Cambria Math" pitchFamily="18" charset="0"/>
                          <a:ea typeface="Cambria Math" pitchFamily="18" charset="0"/>
                          <a:cs typeface="Calibri"/>
                        </a:rPr>
                        <a:t>0.609505</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All in Case</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gn="l">
                        <a:lnSpc>
                          <a:spcPct val="115000"/>
                        </a:lnSpc>
                        <a:spcBef>
                          <a:spcPts val="0"/>
                        </a:spcBef>
                        <a:spcAft>
                          <a:spcPts val="0"/>
                        </a:spcAft>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5,199,687</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a:lnSpc>
                          <a:spcPct val="115000"/>
                        </a:lnSpc>
                        <a:spcBef>
                          <a:spcPts val="0"/>
                        </a:spcBef>
                        <a:spcAft>
                          <a:spcPts val="0"/>
                        </a:spcAft>
                      </a:pPr>
                      <a:r>
                        <a:rPr lang="en-US" sz="1800" dirty="0" smtClean="0">
                          <a:latin typeface="Cambria Math" pitchFamily="18" charset="0"/>
                          <a:ea typeface="Cambria Math" pitchFamily="18" charset="0"/>
                          <a:cs typeface="Times New Roman"/>
                        </a:rPr>
                        <a:t>$        0.609835</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Ryckman Creek</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5,209,426</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0.620024</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Limited</a:t>
                      </a:r>
                      <a:r>
                        <a:rPr lang="en-US" sz="1800" baseline="0" dirty="0" smtClean="0">
                          <a:latin typeface="Cambria Math" pitchFamily="18" charset="0"/>
                          <a:ea typeface="Cambria Math" pitchFamily="18" charset="0"/>
                          <a:cs typeface="Times New Roman"/>
                        </a:rPr>
                        <a:t> Canadian Imports</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5,212,722</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0.620410</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Mist</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5,247,142</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0.624446</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3186">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All Storage Options</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5,265,794</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0.626633</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76354">
                <a:tc>
                  <a:txBody>
                    <a:bodyPr/>
                    <a:lstStyle/>
                    <a:p>
                      <a:pPr algn="r"/>
                      <a:r>
                        <a:rPr kumimoji="0" lang="en-US" sz="1800" kern="1200" dirty="0" smtClean="0">
                          <a:solidFill>
                            <a:schemeClr val="tx1"/>
                          </a:solidFill>
                          <a:latin typeface="Cambria Math" pitchFamily="18" charset="0"/>
                          <a:ea typeface="Cambria Math" pitchFamily="18" charset="0"/>
                          <a:cs typeface="Times New Roman"/>
                        </a:rPr>
                        <a:t>T-South Enhancement with incremental Sumas (WA Expansion) </a:t>
                      </a:r>
                      <a:endParaRPr kumimoji="0" lang="en-US" sz="1800" b="0" i="0" u="none" strike="noStrike" kern="1200" baseline="0" dirty="0" smtClean="0">
                        <a:solidFill>
                          <a:schemeClr val="tx1"/>
                        </a:solidFill>
                        <a:latin typeface="+mn-lt"/>
                        <a:ea typeface="+mn-ea"/>
                        <a:cs typeface="+mn-cs"/>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5,281,914</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0.628523</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52000">
                <a:tc>
                  <a:txBody>
                    <a:bodyPr/>
                    <a:lstStyle/>
                    <a:p>
                      <a:pPr marL="0" marR="114300" indent="0" algn="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Cambria Math" pitchFamily="18" charset="0"/>
                          <a:ea typeface="Cambria Math" pitchFamily="18" charset="0"/>
                          <a:cs typeface="Times New Roman"/>
                        </a:rPr>
                        <a:t>T-South Enhancement/Southern Crossing </a:t>
                      </a:r>
                      <a:r>
                        <a:rPr kumimoji="0" lang="en-US" sz="1800" b="0" i="0" u="none" strike="noStrike" kern="1200" baseline="0" dirty="0" smtClean="0">
                          <a:solidFill>
                            <a:schemeClr val="tx1"/>
                          </a:solidFill>
                          <a:latin typeface="+mn-lt"/>
                          <a:ea typeface="+mn-ea"/>
                          <a:cs typeface="+mn-cs"/>
                        </a:rPr>
                        <a:t>	</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5,292,254</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0.629736</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34590">
                <a:tc>
                  <a:txBody>
                    <a:bodyPr/>
                    <a:lstStyle/>
                    <a:p>
                      <a:pPr marL="0" marR="114300" indent="0" algn="r"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chemeClr val="tx1"/>
                          </a:solidFill>
                          <a:latin typeface="Cambria Math" pitchFamily="18" charset="0"/>
                          <a:ea typeface="Cambria Math" pitchFamily="18" charset="0"/>
                          <a:cs typeface="Times New Roman"/>
                        </a:rPr>
                        <a:t>Pacific Northwest Regional (NMAX, WA Expansion) 	</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5,293,561</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0.629889</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61878">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Wild Goose</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5,294,807</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0.630035</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61878">
                <a:tc>
                  <a:txBody>
                    <a:bodyPr/>
                    <a:lstStyle/>
                    <a:p>
                      <a:pPr marL="0" marR="114300" algn="r">
                        <a:lnSpc>
                          <a:spcPct val="115000"/>
                        </a:lnSpc>
                        <a:spcBef>
                          <a:spcPts val="0"/>
                        </a:spcBef>
                        <a:spcAft>
                          <a:spcPts val="0"/>
                        </a:spcAft>
                      </a:pPr>
                      <a:r>
                        <a:rPr lang="en-US" sz="1800" dirty="0" smtClean="0">
                          <a:latin typeface="Cambria Math" pitchFamily="18" charset="0"/>
                          <a:ea typeface="Cambria Math" pitchFamily="18" charset="0"/>
                          <a:cs typeface="Times New Roman"/>
                        </a:rPr>
                        <a:t>Gill Ranch</a:t>
                      </a:r>
                      <a:endParaRPr lang="en-US" sz="1800" dirty="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a:t>
                      </a:r>
                      <a:r>
                        <a:rPr lang="en-US" sz="1800" baseline="0" dirty="0" smtClean="0">
                          <a:latin typeface="Cambria Math" pitchFamily="18" charset="0"/>
                          <a:ea typeface="Cambria Math" pitchFamily="18" charset="0"/>
                          <a:cs typeface="Times New Roman"/>
                        </a:rPr>
                        <a:t>5,313,505</a:t>
                      </a:r>
                      <a:endParaRPr lang="en-US" sz="1800" dirty="0" smtClean="0">
                        <a:latin typeface="Cambria Math" pitchFamily="18" charset="0"/>
                        <a:ea typeface="Cambria Math" pitchFamily="18" charset="0"/>
                        <a:cs typeface="Times New Roman"/>
                      </a:endParaRP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114300" indent="0" algn="l" defTabSz="914400" rtl="0" eaLnBrk="1" fontAlgn="auto" latinLnBrk="0" hangingPunct="1">
                        <a:lnSpc>
                          <a:spcPct val="115000"/>
                        </a:lnSpc>
                        <a:spcBef>
                          <a:spcPts val="0"/>
                        </a:spcBef>
                        <a:spcAft>
                          <a:spcPts val="0"/>
                        </a:spcAft>
                        <a:buClrTx/>
                        <a:buSzTx/>
                        <a:buFontTx/>
                        <a:buNone/>
                        <a:tabLst/>
                        <a:defRPr/>
                      </a:pPr>
                      <a:r>
                        <a:rPr lang="en-US" sz="1800" dirty="0" smtClean="0">
                          <a:latin typeface="Cambria Math" pitchFamily="18" charset="0"/>
                          <a:ea typeface="Cambria Math" pitchFamily="18" charset="0"/>
                          <a:cs typeface="Times New Roman"/>
                        </a:rPr>
                        <a:t>$        0.632228</a:t>
                      </a:r>
                    </a:p>
                  </a:txBody>
                  <a:tcPr marL="70812" marR="70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6" name="Slide Number Placeholder 5"/>
          <p:cNvSpPr>
            <a:spLocks noGrp="1"/>
          </p:cNvSpPr>
          <p:nvPr>
            <p:ph type="sldNum" sz="quarter" idx="12"/>
          </p:nvPr>
        </p:nvSpPr>
        <p:spPr/>
        <p:txBody>
          <a:bodyPr/>
          <a:lstStyle/>
          <a:p>
            <a:fld id="{D1BE9F92-D92E-4A37-8D3E-7CD89863764E}"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087" y="1219200"/>
            <a:ext cx="8763000" cy="5148072"/>
          </a:xfrm>
        </p:spPr>
        <p:txBody>
          <a:bodyPr>
            <a:normAutofit/>
          </a:bodyPr>
          <a:lstStyle/>
          <a:p>
            <a:pPr>
              <a:buNone/>
            </a:pPr>
            <a:r>
              <a:rPr lang="en-US" sz="2000" b="1" dirty="0" smtClean="0">
                <a:solidFill>
                  <a:schemeClr val="accent1"/>
                </a:solidFill>
                <a:latin typeface="Cambria Math" pitchFamily="18" charset="0"/>
                <a:ea typeface="Cambria Math" pitchFamily="18" charset="0"/>
                <a:sym typeface="Wingdings"/>
              </a:rPr>
              <a:t> </a:t>
            </a:r>
            <a:r>
              <a:rPr lang="en-US" sz="2000" dirty="0" smtClean="0">
                <a:solidFill>
                  <a:schemeClr val="accent1">
                    <a:lumMod val="50000"/>
                  </a:schemeClr>
                </a:solidFill>
                <a:latin typeface="Cambria Math" pitchFamily="18" charset="0"/>
                <a:ea typeface="Cambria Math" pitchFamily="18" charset="0"/>
              </a:rPr>
              <a:t>Contact Information:</a:t>
            </a:r>
          </a:p>
          <a:p>
            <a:pPr lvl="1"/>
            <a:r>
              <a:rPr lang="en-US" sz="2000" b="1" dirty="0" smtClean="0">
                <a:solidFill>
                  <a:schemeClr val="accent1">
                    <a:lumMod val="50000"/>
                  </a:schemeClr>
                </a:solidFill>
                <a:latin typeface="Cambria Math" pitchFamily="18" charset="0"/>
                <a:ea typeface="Cambria Math" pitchFamily="18" charset="0"/>
              </a:rPr>
              <a:t>Mark Sellers-Vaughn</a:t>
            </a:r>
            <a:r>
              <a:rPr lang="en-US" sz="2000" dirty="0" smtClean="0">
                <a:solidFill>
                  <a:schemeClr val="accent1">
                    <a:lumMod val="50000"/>
                  </a:schemeClr>
                </a:solidFill>
                <a:latin typeface="Cambria Math" pitchFamily="18" charset="0"/>
                <a:ea typeface="Cambria Math" pitchFamily="18" charset="0"/>
              </a:rPr>
              <a:t>, Manager of Supply Resource Planning</a:t>
            </a:r>
          </a:p>
          <a:p>
            <a:pPr lvl="1"/>
            <a:r>
              <a:rPr lang="en-US" sz="2000" dirty="0" smtClean="0">
                <a:solidFill>
                  <a:schemeClr val="accent1">
                    <a:lumMod val="50000"/>
                  </a:schemeClr>
                </a:solidFill>
                <a:latin typeface="Cambria Math" pitchFamily="18" charset="0"/>
                <a:ea typeface="Cambria Math" pitchFamily="18" charset="0"/>
              </a:rPr>
              <a:t>509-734-4589,</a:t>
            </a:r>
            <a:r>
              <a:rPr lang="en-US" sz="2000" dirty="0" smtClean="0">
                <a:latin typeface="Cambria Math" pitchFamily="18" charset="0"/>
                <a:ea typeface="Cambria Math" pitchFamily="18" charset="0"/>
              </a:rPr>
              <a:t> </a:t>
            </a:r>
            <a:r>
              <a:rPr lang="en-US" sz="2000" u="sng" dirty="0" smtClean="0">
                <a:solidFill>
                  <a:schemeClr val="accent1">
                    <a:lumMod val="50000"/>
                  </a:schemeClr>
                </a:solidFill>
                <a:latin typeface="Cambria Math" pitchFamily="18" charset="0"/>
                <a:ea typeface="Cambria Math" pitchFamily="18" charset="0"/>
                <a:hlinkClick r:id="rId3"/>
              </a:rPr>
              <a:t>Mark.Sellers-Vaughn@cngc.com</a:t>
            </a:r>
            <a:endParaRPr lang="en-US" sz="2000" u="sng" dirty="0" smtClean="0">
              <a:solidFill>
                <a:schemeClr val="accent1">
                  <a:lumMod val="50000"/>
                </a:schemeClr>
              </a:solidFill>
              <a:latin typeface="Cambria Math" pitchFamily="18" charset="0"/>
              <a:ea typeface="Cambria Math" pitchFamily="18" charset="0"/>
            </a:endParaRPr>
          </a:p>
          <a:p>
            <a:pPr lvl="1"/>
            <a:r>
              <a:rPr lang="en-US" sz="2000" b="1" dirty="0" smtClean="0">
                <a:solidFill>
                  <a:schemeClr val="accent1">
                    <a:lumMod val="50000"/>
                  </a:schemeClr>
                </a:solidFill>
                <a:latin typeface="Cambria Math" pitchFamily="18" charset="0"/>
                <a:ea typeface="Cambria Math" pitchFamily="18" charset="0"/>
              </a:rPr>
              <a:t>Brian Robertson</a:t>
            </a:r>
            <a:r>
              <a:rPr lang="en-US" sz="2000" dirty="0" smtClean="0">
                <a:solidFill>
                  <a:schemeClr val="accent1">
                    <a:lumMod val="50000"/>
                  </a:schemeClr>
                </a:solidFill>
                <a:latin typeface="Cambria Math" pitchFamily="18" charset="0"/>
                <a:ea typeface="Cambria Math" pitchFamily="18" charset="0"/>
              </a:rPr>
              <a:t>, Supply Resource Planning Analyst II</a:t>
            </a:r>
          </a:p>
          <a:p>
            <a:pPr lvl="1">
              <a:buNone/>
            </a:pPr>
            <a:r>
              <a:rPr lang="en-US" sz="2000" dirty="0" smtClean="0">
                <a:solidFill>
                  <a:schemeClr val="accent1">
                    <a:lumMod val="50000"/>
                  </a:schemeClr>
                </a:solidFill>
                <a:latin typeface="Cambria Math" pitchFamily="18" charset="0"/>
                <a:ea typeface="Cambria Math" pitchFamily="18" charset="0"/>
              </a:rPr>
              <a:t>	509-734-4546, </a:t>
            </a:r>
            <a:r>
              <a:rPr lang="en-US" sz="2000" dirty="0">
                <a:solidFill>
                  <a:schemeClr val="accent1">
                    <a:lumMod val="50000"/>
                  </a:schemeClr>
                </a:solidFill>
                <a:latin typeface="Cambria Math" pitchFamily="18" charset="0"/>
                <a:ea typeface="Cambria Math" pitchFamily="18" charset="0"/>
                <a:hlinkClick r:id="rId4"/>
              </a:rPr>
              <a:t>Brian.Robertson@cngc.com</a:t>
            </a:r>
            <a:endParaRPr lang="en-US" sz="2000" dirty="0">
              <a:solidFill>
                <a:schemeClr val="accent1">
                  <a:lumMod val="50000"/>
                </a:schemeClr>
              </a:solidFill>
              <a:latin typeface="Cambria Math" pitchFamily="18" charset="0"/>
              <a:ea typeface="Cambria Math" pitchFamily="18" charset="0"/>
            </a:endParaRPr>
          </a:p>
          <a:p>
            <a:pPr lvl="1"/>
            <a:r>
              <a:rPr lang="en-US" sz="2000" b="1" dirty="0" smtClean="0">
                <a:solidFill>
                  <a:schemeClr val="accent1">
                    <a:lumMod val="50000"/>
                  </a:schemeClr>
                </a:solidFill>
                <a:latin typeface="Cambria Math" pitchFamily="18" charset="0"/>
                <a:ea typeface="Cambria Math" pitchFamily="18" charset="0"/>
              </a:rPr>
              <a:t>Monica Cowlishaw</a:t>
            </a:r>
            <a:r>
              <a:rPr lang="en-US" sz="2000" dirty="0">
                <a:solidFill>
                  <a:schemeClr val="accent1">
                    <a:lumMod val="50000"/>
                  </a:schemeClr>
                </a:solidFill>
                <a:latin typeface="Cambria Math" pitchFamily="18" charset="0"/>
                <a:ea typeface="Cambria Math" pitchFamily="18" charset="0"/>
              </a:rPr>
              <a:t>, Manager, Energy Efficiency</a:t>
            </a:r>
            <a:br>
              <a:rPr lang="en-US" sz="2000" dirty="0">
                <a:solidFill>
                  <a:schemeClr val="accent1">
                    <a:lumMod val="50000"/>
                  </a:schemeClr>
                </a:solidFill>
                <a:latin typeface="Cambria Math" pitchFamily="18" charset="0"/>
                <a:ea typeface="Cambria Math" pitchFamily="18" charset="0"/>
              </a:rPr>
            </a:br>
            <a:r>
              <a:rPr lang="en-US" sz="2000" dirty="0">
                <a:solidFill>
                  <a:schemeClr val="accent1">
                    <a:lumMod val="50000"/>
                  </a:schemeClr>
                </a:solidFill>
                <a:latin typeface="Cambria Math" pitchFamily="18" charset="0"/>
                <a:ea typeface="Cambria Math" pitchFamily="18" charset="0"/>
              </a:rPr>
              <a:t>&amp; Community Outreach</a:t>
            </a:r>
          </a:p>
          <a:p>
            <a:pPr lvl="1">
              <a:buNone/>
            </a:pPr>
            <a:r>
              <a:rPr lang="en-US" sz="2000" dirty="0" smtClean="0">
                <a:solidFill>
                  <a:schemeClr val="accent1">
                    <a:lumMod val="50000"/>
                  </a:schemeClr>
                </a:solidFill>
                <a:latin typeface="Cambria Math" pitchFamily="18" charset="0"/>
                <a:ea typeface="Cambria Math" pitchFamily="18" charset="0"/>
              </a:rPr>
              <a:t>	360-788-2357, </a:t>
            </a:r>
            <a:r>
              <a:rPr lang="en-US" sz="2000" dirty="0" smtClean="0">
                <a:solidFill>
                  <a:schemeClr val="accent1">
                    <a:lumMod val="50000"/>
                  </a:schemeClr>
                </a:solidFill>
                <a:latin typeface="Cambria Math" pitchFamily="18" charset="0"/>
                <a:ea typeface="Cambria Math" pitchFamily="18" charset="0"/>
                <a:hlinkClick r:id="rId5"/>
              </a:rPr>
              <a:t>Monica.Cowlishaw@cngc.com</a:t>
            </a:r>
            <a:endParaRPr lang="en-US" sz="2000" dirty="0" smtClean="0">
              <a:solidFill>
                <a:schemeClr val="accent1">
                  <a:lumMod val="50000"/>
                </a:schemeClr>
              </a:solidFill>
              <a:latin typeface="Cambria Math" pitchFamily="18" charset="0"/>
              <a:ea typeface="Cambria Math" pitchFamily="18" charset="0"/>
            </a:endParaRPr>
          </a:p>
          <a:p>
            <a:pPr lvl="1"/>
            <a:r>
              <a:rPr lang="en-US" sz="2000" b="1" dirty="0" smtClean="0">
                <a:solidFill>
                  <a:schemeClr val="accent1">
                    <a:lumMod val="50000"/>
                  </a:schemeClr>
                </a:solidFill>
                <a:latin typeface="Cambria Math" pitchFamily="18" charset="0"/>
                <a:ea typeface="Cambria Math" pitchFamily="18" charset="0"/>
              </a:rPr>
              <a:t>Amanda Sargent</a:t>
            </a:r>
            <a:r>
              <a:rPr lang="en-US" sz="2000" dirty="0" smtClean="0">
                <a:solidFill>
                  <a:schemeClr val="accent1">
                    <a:lumMod val="50000"/>
                  </a:schemeClr>
                </a:solidFill>
                <a:latin typeface="Cambria Math" pitchFamily="18" charset="0"/>
                <a:ea typeface="Cambria Math" pitchFamily="18" charset="0"/>
              </a:rPr>
              <a:t>, Conservation Analyst II</a:t>
            </a:r>
            <a:endParaRPr lang="en-US" sz="2000" dirty="0">
              <a:solidFill>
                <a:schemeClr val="accent1">
                  <a:lumMod val="50000"/>
                </a:schemeClr>
              </a:solidFill>
              <a:latin typeface="Cambria Math" pitchFamily="18" charset="0"/>
              <a:ea typeface="Cambria Math" pitchFamily="18" charset="0"/>
            </a:endParaRPr>
          </a:p>
          <a:p>
            <a:pPr lvl="1">
              <a:buNone/>
            </a:pPr>
            <a:r>
              <a:rPr lang="en-US" sz="2000" dirty="0">
                <a:solidFill>
                  <a:schemeClr val="accent1">
                    <a:lumMod val="50000"/>
                  </a:schemeClr>
                </a:solidFill>
                <a:latin typeface="Cambria Math" pitchFamily="18" charset="0"/>
                <a:ea typeface="Cambria Math" pitchFamily="18" charset="0"/>
              </a:rPr>
              <a:t>	</a:t>
            </a:r>
            <a:r>
              <a:rPr lang="en-US" sz="2000" dirty="0" smtClean="0">
                <a:solidFill>
                  <a:schemeClr val="accent1">
                    <a:lumMod val="50000"/>
                  </a:schemeClr>
                </a:solidFill>
                <a:latin typeface="Cambria Math" pitchFamily="18" charset="0"/>
                <a:ea typeface="Cambria Math" pitchFamily="18" charset="0"/>
              </a:rPr>
              <a:t>360-788-2347</a:t>
            </a:r>
            <a:r>
              <a:rPr lang="en-US" sz="2000" dirty="0">
                <a:solidFill>
                  <a:schemeClr val="accent1">
                    <a:lumMod val="50000"/>
                  </a:schemeClr>
                </a:solidFill>
                <a:latin typeface="Cambria Math" pitchFamily="18" charset="0"/>
                <a:ea typeface="Cambria Math" pitchFamily="18" charset="0"/>
              </a:rPr>
              <a:t>, </a:t>
            </a:r>
            <a:r>
              <a:rPr lang="en-US" sz="2000" dirty="0" smtClean="0">
                <a:solidFill>
                  <a:schemeClr val="accent1">
                    <a:lumMod val="50000"/>
                  </a:schemeClr>
                </a:solidFill>
                <a:latin typeface="Cambria Math" pitchFamily="18" charset="0"/>
                <a:ea typeface="Cambria Math" pitchFamily="18" charset="0"/>
                <a:hlinkClick r:id="rId6"/>
              </a:rPr>
              <a:t>Amanda.Sargent@cngc.com</a:t>
            </a:r>
            <a:endParaRPr lang="en-US" sz="2000" dirty="0">
              <a:solidFill>
                <a:schemeClr val="accent1">
                  <a:lumMod val="50000"/>
                </a:schemeClr>
              </a:solidFill>
              <a:latin typeface="Cambria Math" pitchFamily="18" charset="0"/>
              <a:ea typeface="Cambria Math" pitchFamily="18" charset="0"/>
            </a:endParaRPr>
          </a:p>
          <a:p>
            <a:pPr lvl="1"/>
            <a:r>
              <a:rPr lang="en-US" sz="2000" b="1" dirty="0" smtClean="0">
                <a:solidFill>
                  <a:schemeClr val="accent1">
                    <a:lumMod val="50000"/>
                  </a:schemeClr>
                </a:solidFill>
                <a:latin typeface="Cambria Math" pitchFamily="18" charset="0"/>
                <a:ea typeface="Cambria Math" pitchFamily="18" charset="0"/>
              </a:rPr>
              <a:t>Jeremy Ogden</a:t>
            </a:r>
            <a:r>
              <a:rPr lang="en-US" sz="2000" dirty="0" smtClean="0">
                <a:solidFill>
                  <a:schemeClr val="accent1">
                    <a:lumMod val="50000"/>
                  </a:schemeClr>
                </a:solidFill>
                <a:latin typeface="Cambria Math" pitchFamily="18" charset="0"/>
                <a:ea typeface="Cambria Math" pitchFamily="18" charset="0"/>
              </a:rPr>
              <a:t>, Director, Engineering Services</a:t>
            </a:r>
          </a:p>
          <a:p>
            <a:pPr lvl="1">
              <a:buNone/>
            </a:pPr>
            <a:r>
              <a:rPr lang="en-US" sz="2000" dirty="0" smtClean="0">
                <a:solidFill>
                  <a:schemeClr val="accent1">
                    <a:lumMod val="50000"/>
                  </a:schemeClr>
                </a:solidFill>
                <a:latin typeface="Cambria Math" pitchFamily="18" charset="0"/>
                <a:ea typeface="Cambria Math" pitchFamily="18" charset="0"/>
              </a:rPr>
              <a:t>	509-734-4509, </a:t>
            </a:r>
            <a:r>
              <a:rPr lang="en-US" sz="2000" dirty="0" smtClean="0">
                <a:solidFill>
                  <a:schemeClr val="accent1">
                    <a:lumMod val="50000"/>
                  </a:schemeClr>
                </a:solidFill>
                <a:latin typeface="Cambria Math" pitchFamily="18" charset="0"/>
                <a:ea typeface="Cambria Math" pitchFamily="18" charset="0"/>
                <a:hlinkClick r:id="rId7"/>
              </a:rPr>
              <a:t>Jeremy.Ogden@cngc.com</a:t>
            </a:r>
            <a:endParaRPr lang="en-US" sz="2000" dirty="0" smtClean="0">
              <a:solidFill>
                <a:schemeClr val="accent1">
                  <a:lumMod val="50000"/>
                </a:schemeClr>
              </a:solidFill>
              <a:latin typeface="Cambria Math" pitchFamily="18" charset="0"/>
              <a:ea typeface="Cambria Math" pitchFamily="18" charset="0"/>
            </a:endParaRPr>
          </a:p>
          <a:p>
            <a:pPr lvl="1"/>
            <a:r>
              <a:rPr lang="en-US" sz="2000" b="1" dirty="0" smtClean="0">
                <a:solidFill>
                  <a:schemeClr val="accent1">
                    <a:lumMod val="50000"/>
                  </a:schemeClr>
                </a:solidFill>
                <a:latin typeface="Cambria Math" pitchFamily="18" charset="0"/>
                <a:ea typeface="Cambria Math" pitchFamily="18" charset="0"/>
              </a:rPr>
              <a:t>Jon Whiting, </a:t>
            </a:r>
            <a:r>
              <a:rPr lang="en-US" sz="2000" dirty="0" smtClean="0">
                <a:solidFill>
                  <a:schemeClr val="accent1">
                    <a:lumMod val="50000"/>
                  </a:schemeClr>
                </a:solidFill>
                <a:latin typeface="Cambria Math" pitchFamily="18" charset="0"/>
                <a:ea typeface="Cambria Math" pitchFamily="18" charset="0"/>
              </a:rPr>
              <a:t>Director of Gas Supply and Control, </a:t>
            </a:r>
          </a:p>
          <a:p>
            <a:pPr lvl="1">
              <a:buNone/>
            </a:pPr>
            <a:r>
              <a:rPr lang="en-US" sz="2000" dirty="0" smtClean="0">
                <a:solidFill>
                  <a:schemeClr val="accent1">
                    <a:lumMod val="50000"/>
                  </a:schemeClr>
                </a:solidFill>
                <a:latin typeface="Cambria Math" pitchFamily="18" charset="0"/>
                <a:ea typeface="Cambria Math" pitchFamily="18" charset="0"/>
              </a:rPr>
              <a:t>	(509) 7340-4549, </a:t>
            </a:r>
            <a:r>
              <a:rPr lang="en-US" sz="2000" dirty="0" smtClean="0">
                <a:solidFill>
                  <a:schemeClr val="accent1">
                    <a:lumMod val="50000"/>
                  </a:schemeClr>
                </a:solidFill>
                <a:latin typeface="Cambria Math" pitchFamily="18" charset="0"/>
                <a:ea typeface="Cambria Math" pitchFamily="18" charset="0"/>
                <a:hlinkClick r:id="rId8"/>
              </a:rPr>
              <a:t>Jon.Whiting@cngc.com</a:t>
            </a:r>
            <a:endParaRPr lang="en-US" sz="2000" dirty="0">
              <a:solidFill>
                <a:schemeClr val="accent1">
                  <a:lumMod val="50000"/>
                </a:schemeClr>
              </a:solidFill>
              <a:latin typeface="Cambria Math" pitchFamily="18" charset="0"/>
              <a:ea typeface="Cambria Math" pitchFamily="18" charset="0"/>
            </a:endParaRPr>
          </a:p>
          <a:p>
            <a:pPr lvl="1">
              <a:buNone/>
            </a:pPr>
            <a:endParaRPr lang="en-US" dirty="0" smtClean="0">
              <a:solidFill>
                <a:schemeClr val="accent1">
                  <a:lumMod val="50000"/>
                </a:schemeClr>
              </a:solidFill>
              <a:latin typeface="Cambria Math" pitchFamily="18" charset="0"/>
              <a:ea typeface="Cambria Math" pitchFamily="18" charset="0"/>
            </a:endParaRPr>
          </a:p>
        </p:txBody>
      </p:sp>
      <p:sp>
        <p:nvSpPr>
          <p:cNvPr id="3" name="Title 2"/>
          <p:cNvSpPr>
            <a:spLocks noGrp="1"/>
          </p:cNvSpPr>
          <p:nvPr>
            <p:ph type="title"/>
          </p:nvPr>
        </p:nvSpPr>
        <p:spPr/>
        <p:txBody>
          <a:bodyPr>
            <a:normAutofit/>
          </a:bodyPr>
          <a:lstStyle/>
          <a:p>
            <a:r>
              <a:rPr lang="en-US" sz="6000" dirty="0" smtClean="0">
                <a:solidFill>
                  <a:schemeClr val="accent1"/>
                </a:solidFill>
              </a:rPr>
              <a:t>Questions?</a:t>
            </a:r>
            <a:endParaRPr lang="en-US" sz="6000" dirty="0">
              <a:solidFill>
                <a:schemeClr val="accent1"/>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53</a:t>
            </a:fld>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304800"/>
            <a:ext cx="2687652" cy="11052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915400" cy="5486400"/>
          </a:xfrm>
        </p:spPr>
        <p:txBody>
          <a:bodyPr>
            <a:noAutofit/>
          </a:bodyPr>
          <a:lstStyle/>
          <a:p>
            <a:pPr>
              <a:buFont typeface="Wingdings" pitchFamily="2" charset="2"/>
              <a:buChar char="Ø"/>
            </a:pPr>
            <a:r>
              <a:rPr lang="en-US" sz="2000" dirty="0" smtClean="0">
                <a:latin typeface="Cambria Math" pitchFamily="18" charset="0"/>
                <a:ea typeface="Cambria Math" pitchFamily="18" charset="0"/>
              </a:rPr>
              <a:t>Developed in conjunction with annual basis load forecasts.</a:t>
            </a:r>
          </a:p>
          <a:p>
            <a:pPr>
              <a:buFont typeface="Wingdings" pitchFamily="2" charset="2"/>
              <a:buChar char="Ø"/>
            </a:pPr>
            <a:r>
              <a:rPr lang="en-US" sz="2000" dirty="0" smtClean="0">
                <a:latin typeface="Cambria Math" pitchFamily="18" charset="0"/>
                <a:ea typeface="Cambria Math" pitchFamily="18" charset="0"/>
              </a:rPr>
              <a:t>Enable Cascade to make prudent distribution system and peak capacity planning decisions to fulfill our responsibility to provide heating under all but force majeure conditions.</a:t>
            </a:r>
          </a:p>
          <a:p>
            <a:pPr>
              <a:buFont typeface="Wingdings" pitchFamily="2" charset="2"/>
              <a:buChar char="Ø"/>
            </a:pPr>
            <a:r>
              <a:rPr lang="en-US" sz="2000" dirty="0" smtClean="0">
                <a:latin typeface="Cambria Math" pitchFamily="18" charset="0"/>
                <a:ea typeface="Cambria Math" pitchFamily="18" charset="0"/>
              </a:rPr>
              <a:t>Method:</a:t>
            </a:r>
          </a:p>
          <a:p>
            <a:pPr lvl="1">
              <a:buClr>
                <a:schemeClr val="accent2"/>
              </a:buClr>
              <a:buFont typeface="Wingdings" pitchFamily="2" charset="2"/>
              <a:buChar char="v"/>
            </a:pPr>
            <a:r>
              <a:rPr lang="en-US" sz="2000" dirty="0" smtClean="0">
                <a:latin typeface="Cambria Math" pitchFamily="18" charset="0"/>
                <a:ea typeface="Cambria Math" pitchFamily="18" charset="0"/>
              </a:rPr>
              <a:t>Historically, Cascade developed peak day forecasts based on a 65 HDD day (0°F) to reflect the coldest day in Cascade’s 60-year weather history.</a:t>
            </a:r>
          </a:p>
          <a:p>
            <a:pPr lvl="1">
              <a:buClr>
                <a:schemeClr val="accent2"/>
              </a:buClr>
              <a:buFont typeface="Wingdings" pitchFamily="2" charset="2"/>
              <a:buChar char="v"/>
            </a:pPr>
            <a:r>
              <a:rPr lang="en-US" sz="2000" dirty="0" smtClean="0">
                <a:latin typeface="Cambria Math" pitchFamily="18" charset="0"/>
                <a:ea typeface="Cambria Math" pitchFamily="18" charset="0"/>
              </a:rPr>
              <a:t>In 2008, Cascade’s IRP changed this practice to reflect the coldest day during the past 30 years.  This record is held by December 21, 1990 at 61 HDDs.</a:t>
            </a:r>
          </a:p>
          <a:p>
            <a:pPr lvl="1">
              <a:buClr>
                <a:schemeClr val="accent2"/>
              </a:buClr>
              <a:buFont typeface="Wingdings" pitchFamily="2" charset="2"/>
              <a:buChar char="v"/>
            </a:pPr>
            <a:r>
              <a:rPr lang="en-US" sz="2000" dirty="0" smtClean="0">
                <a:latin typeface="Cambria Math" pitchFamily="18" charset="0"/>
                <a:ea typeface="Cambria Math" pitchFamily="18" charset="0"/>
              </a:rPr>
              <a:t>In 2014, Cascade’s IRP changed the HDD reference temperature </a:t>
            </a:r>
            <a:r>
              <a:rPr lang="en-US" sz="2000" dirty="0">
                <a:latin typeface="Cambria Math" pitchFamily="18" charset="0"/>
                <a:ea typeface="Cambria Math" pitchFamily="18" charset="0"/>
              </a:rPr>
              <a:t>to </a:t>
            </a:r>
            <a:r>
              <a:rPr lang="en-US" sz="2000" dirty="0" smtClean="0">
                <a:latin typeface="Cambria Math" pitchFamily="18" charset="0"/>
                <a:ea typeface="Cambria Math" pitchFamily="18" charset="0"/>
              </a:rPr>
              <a:t>60°F, therefore, a 60 HDD day is 0</a:t>
            </a:r>
            <a:r>
              <a:rPr lang="en-US" sz="2000" dirty="0">
                <a:latin typeface="Cambria Math" pitchFamily="18" charset="0"/>
                <a:ea typeface="Cambria Math" pitchFamily="18" charset="0"/>
              </a:rPr>
              <a:t>°F</a:t>
            </a:r>
            <a:r>
              <a:rPr lang="en-US" sz="2000" dirty="0" smtClean="0">
                <a:latin typeface="Cambria Math" pitchFamily="18" charset="0"/>
                <a:ea typeface="Cambria Math" pitchFamily="18" charset="0"/>
              </a:rPr>
              <a:t>. </a:t>
            </a:r>
            <a:r>
              <a:rPr lang="en-US" sz="2000" dirty="0">
                <a:latin typeface="Cambria Math" pitchFamily="18" charset="0"/>
                <a:ea typeface="Cambria Math" pitchFamily="18" charset="0"/>
              </a:rPr>
              <a:t> </a:t>
            </a:r>
            <a:r>
              <a:rPr lang="en-US" sz="2000" dirty="0" smtClean="0">
                <a:latin typeface="Cambria Math" pitchFamily="18" charset="0"/>
                <a:ea typeface="Cambria Math" pitchFamily="18" charset="0"/>
              </a:rPr>
              <a:t>The coldest day on record is still held by </a:t>
            </a:r>
            <a:r>
              <a:rPr lang="en-US" sz="2000" dirty="0">
                <a:latin typeface="Cambria Math" pitchFamily="18" charset="0"/>
                <a:ea typeface="Cambria Math" pitchFamily="18" charset="0"/>
              </a:rPr>
              <a:t>December 21, </a:t>
            </a:r>
            <a:r>
              <a:rPr lang="en-US" sz="2000" dirty="0" smtClean="0">
                <a:latin typeface="Cambria Math" pitchFamily="18" charset="0"/>
                <a:ea typeface="Cambria Math" pitchFamily="18" charset="0"/>
              </a:rPr>
              <a:t>1990 at 56 HDDs.</a:t>
            </a:r>
          </a:p>
          <a:p>
            <a:pPr lvl="1">
              <a:buClr>
                <a:schemeClr val="accent2"/>
              </a:buClr>
              <a:buFont typeface="Wingdings" pitchFamily="2" charset="2"/>
              <a:buChar char="v"/>
            </a:pPr>
            <a:r>
              <a:rPr lang="en-US" sz="2000" dirty="0" smtClean="0">
                <a:latin typeface="Cambria Math" pitchFamily="18" charset="0"/>
                <a:ea typeface="Cambria Math" pitchFamily="18" charset="0"/>
              </a:rPr>
              <a:t>HDDs for the December 21, 1990 day  is applied to each CityGates regression and escalated into the future at the forecasted therm usage annual growth rate.</a:t>
            </a:r>
          </a:p>
        </p:txBody>
      </p:sp>
      <p:sp>
        <p:nvSpPr>
          <p:cNvPr id="3" name="Title 2"/>
          <p:cNvSpPr>
            <a:spLocks noGrp="1"/>
          </p:cNvSpPr>
          <p:nvPr>
            <p:ph type="title"/>
          </p:nvPr>
        </p:nvSpPr>
        <p:spPr>
          <a:xfrm>
            <a:off x="381000" y="76200"/>
            <a:ext cx="8229600" cy="914400"/>
          </a:xfrm>
        </p:spPr>
        <p:txBody>
          <a:bodyPr/>
          <a:lstStyle/>
          <a:p>
            <a:r>
              <a:rPr lang="en-US" dirty="0" smtClean="0">
                <a:solidFill>
                  <a:schemeClr val="tx1">
                    <a:lumMod val="50000"/>
                    <a:lumOff val="50000"/>
                  </a:schemeClr>
                </a:solidFill>
              </a:rPr>
              <a:t>Peak Day Forecast:</a:t>
            </a:r>
            <a:endParaRPr lang="en-US" dirty="0">
              <a:solidFill>
                <a:schemeClr val="tx1">
                  <a:lumMod val="50000"/>
                  <a:lumOff val="50000"/>
                </a:schemeClr>
              </a:solidFill>
            </a:endParaRPr>
          </a:p>
        </p:txBody>
      </p:sp>
      <p:sp>
        <p:nvSpPr>
          <p:cNvPr id="4" name="TextBox 3"/>
          <p:cNvSpPr txBox="1"/>
          <p:nvPr/>
        </p:nvSpPr>
        <p:spPr>
          <a:xfrm>
            <a:off x="5257800" y="191869"/>
            <a:ext cx="3886200" cy="646331"/>
          </a:xfrm>
          <a:prstGeom prst="rect">
            <a:avLst/>
          </a:prstGeom>
          <a:noFill/>
        </p:spPr>
        <p:txBody>
          <a:bodyPr wrap="square" rtlCol="0">
            <a:spAutoFit/>
          </a:bodyPr>
          <a:lstStyle/>
          <a:p>
            <a:r>
              <a:rPr lang="en-US" dirty="0" smtClean="0">
                <a:latin typeface="Cambria Math" pitchFamily="18" charset="0"/>
                <a:ea typeface="Cambria Math" pitchFamily="18" charset="0"/>
              </a:rPr>
              <a:t>To ensure satisfaction of core customer demand on the coldest days</a:t>
            </a:r>
            <a:endParaRPr lang="en-US" dirty="0"/>
          </a:p>
        </p:txBody>
      </p:sp>
      <p:sp>
        <p:nvSpPr>
          <p:cNvPr id="9" name="Slide Number Placeholder 8"/>
          <p:cNvSpPr>
            <a:spLocks noGrp="1"/>
          </p:cNvSpPr>
          <p:nvPr>
            <p:ph type="sldNum" sz="quarter" idx="12"/>
          </p:nvPr>
        </p:nvSpPr>
        <p:spPr/>
        <p:txBody>
          <a:bodyPr/>
          <a:lstStyle/>
          <a:p>
            <a:fld id="{D1BE9F92-D92E-4A37-8D3E-7CD89863764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sz="2800" dirty="0">
                <a:latin typeface="Cambria Math" pitchFamily="18" charset="0"/>
                <a:ea typeface="Cambria Math" pitchFamily="18" charset="0"/>
              </a:rPr>
              <a:t>This method rests on the assumption that core market load shape does not significantly change throughout the forecast horizon. </a:t>
            </a:r>
          </a:p>
          <a:p>
            <a:pPr>
              <a:buFont typeface="Wingdings" pitchFamily="2" charset="2"/>
              <a:buChar char="Ø"/>
            </a:pPr>
            <a:r>
              <a:rPr lang="en-US" sz="2800" dirty="0">
                <a:latin typeface="Cambria Math" pitchFamily="18" charset="0"/>
                <a:ea typeface="Cambria Math" pitchFamily="18" charset="0"/>
              </a:rPr>
              <a:t>Cascade believes the peak day forecast conservatively overestimates peak day usage because the base forecast does not explicitly include future conservation measures implemented by customers that would act to increase energy efficiency and reduce daytime </a:t>
            </a:r>
            <a:r>
              <a:rPr lang="en-US" sz="2800" dirty="0" err="1">
                <a:latin typeface="Cambria Math" pitchFamily="18" charset="0"/>
                <a:ea typeface="Cambria Math" pitchFamily="18" charset="0"/>
              </a:rPr>
              <a:t>therm</a:t>
            </a:r>
            <a:r>
              <a:rPr lang="en-US" sz="2800" dirty="0">
                <a:latin typeface="Cambria Math" pitchFamily="18" charset="0"/>
                <a:ea typeface="Cambria Math" pitchFamily="18" charset="0"/>
              </a:rPr>
              <a:t> usage.</a:t>
            </a:r>
          </a:p>
          <a:p>
            <a:endParaRPr lang="en-US" dirty="0"/>
          </a:p>
        </p:txBody>
      </p:sp>
      <p:sp>
        <p:nvSpPr>
          <p:cNvPr id="3" name="Title 2"/>
          <p:cNvSpPr>
            <a:spLocks noGrp="1"/>
          </p:cNvSpPr>
          <p:nvPr>
            <p:ph type="title"/>
          </p:nvPr>
        </p:nvSpPr>
        <p:spPr/>
        <p:txBody>
          <a:bodyPr/>
          <a:lstStyle/>
          <a:p>
            <a:r>
              <a:rPr lang="en-US" dirty="0">
                <a:solidFill>
                  <a:schemeClr val="tx1">
                    <a:lumMod val="50000"/>
                    <a:lumOff val="50000"/>
                  </a:schemeClr>
                </a:solidFill>
              </a:rPr>
              <a:t>Peak Day Forecast:</a:t>
            </a:r>
            <a:endParaRPr lang="en-US" dirty="0"/>
          </a:p>
        </p:txBody>
      </p:sp>
      <p:sp>
        <p:nvSpPr>
          <p:cNvPr id="8" name="Slide Number Placeholder 7"/>
          <p:cNvSpPr>
            <a:spLocks noGrp="1"/>
          </p:cNvSpPr>
          <p:nvPr>
            <p:ph type="sldNum" sz="quarter" idx="12"/>
          </p:nvPr>
        </p:nvSpPr>
        <p:spPr/>
        <p:txBody>
          <a:bodyPr/>
          <a:lstStyle/>
          <a:p>
            <a:fld id="{D1BE9F92-D92E-4A37-8D3E-7CD89863764E}" type="slidenum">
              <a:rPr lang="en-US" smtClean="0"/>
              <a:pPr/>
              <a:t>7</a:t>
            </a:fld>
            <a:endParaRPr lang="en-US"/>
          </a:p>
        </p:txBody>
      </p:sp>
    </p:spTree>
    <p:extLst>
      <p:ext uri="{BB962C8B-B14F-4D97-AF65-F5344CB8AC3E}">
        <p14:creationId xmlns:p14="http://schemas.microsoft.com/office/powerpoint/2010/main" val="116810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Cambria Math" pitchFamily="18" charset="0"/>
                <a:ea typeface="Cambria Math" pitchFamily="18" charset="0"/>
              </a:rPr>
              <a:t>Introductions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2014 IRP</a:t>
            </a:r>
            <a:endParaRPr lang="en-US" b="1"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Demand Forecast </a:t>
            </a:r>
            <a:r>
              <a:rPr lang="en-US" dirty="0" smtClean="0">
                <a:latin typeface="Cambria Math" pitchFamily="18" charset="0"/>
                <a:ea typeface="Cambria Math" pitchFamily="18" charset="0"/>
                <a:sym typeface="Wingdings"/>
              </a:rPr>
              <a:t></a:t>
            </a:r>
            <a:endParaRPr lang="en-US" dirty="0" smtClean="0">
              <a:latin typeface="Cambria Math" pitchFamily="18" charset="0"/>
              <a:ea typeface="Cambria Math" pitchFamily="18" charset="0"/>
            </a:endParaRPr>
          </a:p>
          <a:p>
            <a:pPr lvl="1"/>
            <a:r>
              <a:rPr lang="en-US" sz="2800" b="1" dirty="0" smtClean="0">
                <a:solidFill>
                  <a:schemeClr val="accent1">
                    <a:lumMod val="50000"/>
                  </a:schemeClr>
                </a:solidFill>
                <a:latin typeface="Cambria Math" pitchFamily="18" charset="0"/>
                <a:ea typeface="Cambria Math" pitchFamily="18" charset="0"/>
              </a:rPr>
              <a:t>Distribution System Enhancements</a:t>
            </a:r>
            <a:r>
              <a:rPr lang="en-US" sz="2800" b="1" dirty="0" smtClean="0">
                <a:solidFill>
                  <a:schemeClr val="accent1">
                    <a:lumMod val="50000"/>
                  </a:schemeClr>
                </a:solidFill>
                <a:latin typeface="Cambria Math" pitchFamily="18" charset="0"/>
                <a:ea typeface="Cambria Math" pitchFamily="18" charset="0"/>
                <a:sym typeface="Wingdings"/>
              </a:rPr>
              <a:t> </a:t>
            </a:r>
            <a:endParaRPr lang="en-US" sz="2800" b="1" dirty="0" smtClean="0">
              <a:solidFill>
                <a:schemeClr val="accent1">
                  <a:lumMod val="50000"/>
                </a:schemeClr>
              </a:solidFill>
              <a:latin typeface="Cambria Math" pitchFamily="18" charset="0"/>
              <a:ea typeface="Cambria Math" pitchFamily="18" charset="0"/>
            </a:endParaRPr>
          </a:p>
          <a:p>
            <a:pPr lvl="1"/>
            <a:r>
              <a:rPr lang="en-US" dirty="0" smtClean="0">
                <a:latin typeface="Cambria Math" pitchFamily="18" charset="0"/>
                <a:ea typeface="Cambria Math" pitchFamily="18" charset="0"/>
              </a:rPr>
              <a:t>Demand Side Management</a:t>
            </a:r>
          </a:p>
          <a:p>
            <a:pPr lvl="1"/>
            <a:r>
              <a:rPr lang="en-US" dirty="0" smtClean="0">
                <a:latin typeface="Cambria Math" pitchFamily="18" charset="0"/>
                <a:ea typeface="Cambria Math" pitchFamily="18" charset="0"/>
              </a:rPr>
              <a:t>Supply Side Resources</a:t>
            </a:r>
          </a:p>
          <a:p>
            <a:pPr lvl="1"/>
            <a:r>
              <a:rPr lang="en-US" dirty="0" smtClean="0">
                <a:latin typeface="Cambria Math" pitchFamily="18" charset="0"/>
                <a:ea typeface="Cambria Math" pitchFamily="18" charset="0"/>
              </a:rPr>
              <a:t>Resource Integration</a:t>
            </a:r>
          </a:p>
          <a:p>
            <a:endParaRPr lang="en-US" dirty="0" smtClean="0"/>
          </a:p>
          <a:p>
            <a:pPr lvl="0" algn="ctr">
              <a:buClr>
                <a:srgbClr val="3891A7"/>
              </a:buClr>
              <a:buNone/>
            </a:pPr>
            <a:r>
              <a:rPr lang="en-US" sz="2000" b="1" dirty="0" smtClean="0">
                <a:solidFill>
                  <a:prstClr val="black"/>
                </a:solidFill>
                <a:latin typeface="Cambria Math" pitchFamily="18" charset="0"/>
                <a:ea typeface="Cambria Math" pitchFamily="18" charset="0"/>
              </a:rPr>
              <a:t>Two-Year Action Plan: </a:t>
            </a:r>
            <a:r>
              <a:rPr lang="en-US" sz="2000" dirty="0" smtClean="0">
                <a:solidFill>
                  <a:prstClr val="black"/>
                </a:solidFill>
                <a:latin typeface="Cambria Math" pitchFamily="18" charset="0"/>
                <a:ea typeface="Cambria Math" pitchFamily="18" charset="0"/>
              </a:rPr>
              <a:t>Action Items will be noted throughout.</a:t>
            </a:r>
          </a:p>
        </p:txBody>
      </p:sp>
      <p:sp>
        <p:nvSpPr>
          <p:cNvPr id="3" name="Title 2"/>
          <p:cNvSpPr>
            <a:spLocks noGrp="1"/>
          </p:cNvSpPr>
          <p:nvPr>
            <p:ph type="title"/>
          </p:nvPr>
        </p:nvSpPr>
        <p:spPr/>
        <p:txBody>
          <a:bodyPr/>
          <a:lstStyle/>
          <a:p>
            <a:r>
              <a:rPr lang="en-US" dirty="0" smtClean="0">
                <a:solidFill>
                  <a:schemeClr val="tx1">
                    <a:lumMod val="50000"/>
                    <a:lumOff val="50000"/>
                  </a:schemeClr>
                </a:solidFill>
              </a:rPr>
              <a:t>Overview</a:t>
            </a:r>
            <a:endParaRPr lang="en-US"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D1BE9F92-D92E-4A37-8D3E-7CD89863764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lumMod val="50000"/>
                    <a:lumOff val="50000"/>
                  </a:schemeClr>
                </a:solidFill>
              </a:rPr>
              <a:t>Distribution System pipeline, gate station, and other related projects</a:t>
            </a:r>
            <a:endParaRPr lang="en-US" dirty="0">
              <a:solidFill>
                <a:schemeClr val="tx1">
                  <a:lumMod val="50000"/>
                  <a:lumOff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00200"/>
            <a:ext cx="85725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1BE9F92-D92E-4A37-8D3E-7CD89863764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B743D4B4F29084E89C00A5299AE8A4F" ma:contentTypeVersion="175" ma:contentTypeDescription="" ma:contentTypeScope="" ma:versionID="b05cf9e4760e83ecca577c89b70348a1">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d9af5a78cd4b1f642e3ede5db40f3279"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2013-12-23T08:00:00+00:00</OpenedDate>
    <Date1 xmlns="dc463f71-b30c-4ab2-9473-d307f9d35888">2015-09-08T07:00:00+00:00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140008</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35002F8D-8DA9-47F7-A5CD-2904E90B7B15}"/>
</file>

<file path=customXml/itemProps2.xml><?xml version="1.0" encoding="utf-8"?>
<ds:datastoreItem xmlns:ds="http://schemas.openxmlformats.org/officeDocument/2006/customXml" ds:itemID="{382EC96F-D36C-4FC5-B2ED-E0CAD4C4D77F}"/>
</file>

<file path=customXml/itemProps3.xml><?xml version="1.0" encoding="utf-8"?>
<ds:datastoreItem xmlns:ds="http://schemas.openxmlformats.org/officeDocument/2006/customXml" ds:itemID="{BAD9ED57-986B-45C1-A5FE-2960DF05CBF4}"/>
</file>

<file path=customXml/itemProps4.xml><?xml version="1.0" encoding="utf-8"?>
<ds:datastoreItem xmlns:ds="http://schemas.openxmlformats.org/officeDocument/2006/customXml" ds:itemID="{46D24726-60E9-4B95-B3C9-3AA5C408B058}"/>
</file>

<file path=docProps/app.xml><?xml version="1.0" encoding="utf-8"?>
<Properties xmlns="http://schemas.openxmlformats.org/officeDocument/2006/extended-properties" xmlns:vt="http://schemas.openxmlformats.org/officeDocument/2006/docPropsVTypes">
  <Template/>
  <TotalTime>4730</TotalTime>
  <Words>1803</Words>
  <Application>Microsoft Office PowerPoint</Application>
  <PresentationFormat>On-screen Show (4:3)</PresentationFormat>
  <Paragraphs>567</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Cascade Natural Gas 2014 Integrated Resource Plan Overview</vt:lpstr>
      <vt:lpstr>Overview</vt:lpstr>
      <vt:lpstr>PowerPoint Presentation</vt:lpstr>
      <vt:lpstr>Demand Forecast Summary</vt:lpstr>
      <vt:lpstr>Load Growth</vt:lpstr>
      <vt:lpstr>Peak Day Forecast:</vt:lpstr>
      <vt:lpstr>Peak Day Forecast:</vt:lpstr>
      <vt:lpstr>Overview</vt:lpstr>
      <vt:lpstr>Distribution System pipeline, gate station, and other related projects</vt:lpstr>
      <vt:lpstr>Overview</vt:lpstr>
      <vt:lpstr>Washington Demand Side Management</vt:lpstr>
      <vt:lpstr>AGENDA:  </vt:lpstr>
      <vt:lpstr>HIGHLIGHTS</vt:lpstr>
      <vt:lpstr>AGENDA:  </vt:lpstr>
      <vt:lpstr>EM&amp;V</vt:lpstr>
      <vt:lpstr>AGENDA:  </vt:lpstr>
      <vt:lpstr>INPUTS &amp; ASSUMPTIONS</vt:lpstr>
      <vt:lpstr>AGENDA:  </vt:lpstr>
      <vt:lpstr>MODEL</vt:lpstr>
      <vt:lpstr>AGENDA:  </vt:lpstr>
      <vt:lpstr>PLAN</vt:lpstr>
      <vt:lpstr>AGENDA:  </vt:lpstr>
      <vt:lpstr>INCENTIVE LEVEL MEASURE IMPACTS</vt:lpstr>
      <vt:lpstr>AGENDA:  </vt:lpstr>
      <vt:lpstr>TECHNOLOGICAL FRONTIER</vt:lpstr>
      <vt:lpstr>POLITICS</vt:lpstr>
      <vt:lpstr>AGENDA:  </vt:lpstr>
      <vt:lpstr>LOW INCOME</vt:lpstr>
      <vt:lpstr>AGENDA:  </vt:lpstr>
      <vt:lpstr>ACTION PLAN</vt:lpstr>
      <vt:lpstr>Questions?</vt:lpstr>
      <vt:lpstr>Overview</vt:lpstr>
      <vt:lpstr>GSOC &amp; Risk Management</vt:lpstr>
      <vt:lpstr>Price Picture</vt:lpstr>
      <vt:lpstr>Principle supply and transport paths</vt:lpstr>
      <vt:lpstr>Transport paths at time of 2014 IRP</vt:lpstr>
      <vt:lpstr>PowerPoint Presentation</vt:lpstr>
      <vt:lpstr>Storage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Sampling of citygates with peak day upstream pipeline capacity concerns</vt:lpstr>
      <vt:lpstr>Area Storage</vt:lpstr>
      <vt:lpstr>Alternative Resources– another view (source: NWGA)</vt:lpstr>
      <vt:lpstr>Addressing Resource Concerns</vt:lpstr>
      <vt:lpstr>Addressing Resource Concerns</vt:lpstr>
      <vt:lpstr>20 Year Portfolio Costs NPV</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Cascade Natural Gas 2012 Integrated Resource Plan</dc:title>
  <dc:creator>Amanda.Sargent</dc:creator>
  <cp:lastModifiedBy>M Sellers-Vaughn</cp:lastModifiedBy>
  <cp:revision>365</cp:revision>
  <dcterms:created xsi:type="dcterms:W3CDTF">2013-01-29T22:34:45Z</dcterms:created>
  <dcterms:modified xsi:type="dcterms:W3CDTF">2015-09-08T21:49:06Z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0x0101006E56B4D1795A2E4DB2F0B01679ED314A009B743D4B4F29084E89C00A5299AE8A4F</vt:lpwstr>
  </property>
  <property fmtid="{D5CDD505-2E9C-101B-9397-08002B2CF9AE}" pid="3" name="_docset_NoMedatataSyncRequired">
    <vt:lpwstr>False</vt:lpwstr>
  </property>
</Properties>
</file>