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3" r:id="rId1"/>
  </p:sldMasterIdLst>
  <p:notesMasterIdLst>
    <p:notesMasterId r:id="rId15"/>
  </p:notesMasterIdLst>
  <p:handoutMasterIdLst>
    <p:handoutMasterId r:id="rId16"/>
  </p:handoutMasterIdLst>
  <p:sldIdLst>
    <p:sldId id="352" r:id="rId2"/>
    <p:sldId id="311" r:id="rId3"/>
    <p:sldId id="351" r:id="rId4"/>
    <p:sldId id="349" r:id="rId5"/>
    <p:sldId id="322" r:id="rId6"/>
    <p:sldId id="353" r:id="rId7"/>
    <p:sldId id="354" r:id="rId8"/>
    <p:sldId id="355" r:id="rId9"/>
    <p:sldId id="356" r:id="rId10"/>
    <p:sldId id="357" r:id="rId11"/>
    <p:sldId id="347" r:id="rId12"/>
    <p:sldId id="313" r:id="rId13"/>
    <p:sldId id="323" r:id="rId1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404"/>
    <a:srgbClr val="0B1F65"/>
    <a:srgbClr val="0F4318"/>
    <a:srgbClr val="7ECCBD"/>
    <a:srgbClr val="B72C00"/>
    <a:srgbClr val="D3D4F5"/>
    <a:srgbClr val="7AA9D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9881" autoAdjust="0"/>
  </p:normalViewPr>
  <p:slideViewPr>
    <p:cSldViewPr snapToGrid="0">
      <p:cViewPr>
        <p:scale>
          <a:sx n="100" d="100"/>
          <a:sy n="100" d="100"/>
        </p:scale>
        <p:origin x="-318" y="-72"/>
      </p:cViewPr>
      <p:guideLst>
        <p:guide orient="horz" pos="438"/>
        <p:guide pos="185"/>
        <p:guide pos="5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notesViewPr>
    <p:cSldViewPr snapToGrid="0">
      <p:cViewPr varScale="1">
        <p:scale>
          <a:sx n="83" d="100"/>
          <a:sy n="83" d="100"/>
        </p:scale>
        <p:origin x="-1290" y="-96"/>
      </p:cViewPr>
      <p:guideLst>
        <p:guide orient="horz" pos="2908"/>
        <p:guide pos="2184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C33B8060-CAD3-4EC2-82E8-102420D64D19}" type="datetimeFigureOut">
              <a:rPr lang="en-US"/>
              <a:pPr>
                <a:defRPr/>
              </a:pPr>
              <a:t>11-11-2009</a:t>
            </a:fld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EB9AB28C-CF21-4880-A3AE-F8754BE0C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pPr>
              <a:defRPr/>
            </a:pPr>
            <a:fld id="{7DEA3196-3C7F-4311-A736-4089F0394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 eaLnBrk="0" hangingPunct="0"/>
            <a:fld id="{FFF97036-A7DF-4BA6-912A-360216B85D32}" type="slidenum">
              <a:rPr lang="en-US" sz="1200">
                <a:latin typeface="Times" charset="0"/>
              </a:rPr>
              <a:pPr algn="r" defTabSz="923925" eaLnBrk="0" hangingPunct="0"/>
              <a:t>5</a:t>
            </a:fld>
            <a:endParaRPr lang="en-US" sz="1200">
              <a:latin typeface="Times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 eaLnBrk="0" hangingPunct="0"/>
            <a:fld id="{3F0ABBD9-41F8-41F9-886B-577A1011DD83}" type="slidenum">
              <a:rPr lang="en-US" sz="1200">
                <a:latin typeface="Times" charset="0"/>
              </a:rPr>
              <a:pPr algn="r" defTabSz="923925" eaLnBrk="0" hangingPunct="0"/>
              <a:t>6</a:t>
            </a:fld>
            <a:endParaRPr lang="en-US" sz="120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 eaLnBrk="0" hangingPunct="0"/>
            <a:fld id="{F2C7EAE3-499A-4AF5-AFE5-85DECD2979E5}" type="slidenum">
              <a:rPr lang="en-US" sz="1200">
                <a:latin typeface="Times" charset="0"/>
              </a:rPr>
              <a:pPr algn="r" defTabSz="923925" eaLnBrk="0" hangingPunct="0"/>
              <a:t>7</a:t>
            </a:fld>
            <a:endParaRPr lang="en-US" sz="1200">
              <a:latin typeface="Times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 eaLnBrk="0" hangingPunct="0"/>
            <a:fld id="{BA70930F-5661-49C4-A180-CD67E0EDC572}" type="slidenum">
              <a:rPr lang="en-US" sz="1200">
                <a:latin typeface="Times" charset="0"/>
              </a:rPr>
              <a:pPr algn="r" defTabSz="923925" eaLnBrk="0" hangingPunct="0"/>
              <a:t>8</a:t>
            </a:fld>
            <a:endParaRPr lang="en-US" sz="1200">
              <a:latin typeface="Times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 eaLnBrk="0" hangingPunct="0"/>
            <a:fld id="{177F372F-5DF7-4A72-AD67-DAAC2589CDED}" type="slidenum">
              <a:rPr lang="en-US" sz="1200">
                <a:latin typeface="Times" charset="0"/>
              </a:rPr>
              <a:pPr algn="r" defTabSz="923925" eaLnBrk="0" hangingPunct="0"/>
              <a:t>9</a:t>
            </a:fld>
            <a:endParaRPr lang="en-US" sz="1200">
              <a:latin typeface="Times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21663" y="6715125"/>
            <a:ext cx="6207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fld id="{8455D9A6-74A8-414F-80DA-A634653BCCEB}" type="slidenum">
              <a:rPr lang="en-US" sz="900">
                <a:ea typeface="ＭＳ Ｐゴシック" charset="-128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dirty="0">
              <a:ea typeface="ＭＳ Ｐゴシック" charset="-128"/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gray">
          <a:xfrm>
            <a:off x="0" y="0"/>
            <a:ext cx="9144000" cy="877888"/>
          </a:xfrm>
          <a:prstGeom prst="rect">
            <a:avLst/>
          </a:prstGeom>
          <a:solidFill>
            <a:srgbClr val="001D5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dirty="0"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7963" y="2743200"/>
            <a:ext cx="619125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77963" y="1941513"/>
            <a:ext cx="6191250" cy="420687"/>
          </a:xfrm>
        </p:spPr>
        <p:txBody>
          <a:bodyPr tIns="45720" bIns="4572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524000"/>
            <a:ext cx="8177212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96863" y="406400"/>
            <a:ext cx="86629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>
    <p:cover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EF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100000"/>
        </a:spcBef>
        <a:spcAft>
          <a:spcPct val="0"/>
        </a:spcAft>
        <a:buClr>
          <a:srgbClr val="0B1F65"/>
        </a:buClr>
        <a:buFont typeface="Webdings" pitchFamily="18" charset="2"/>
        <a:buChar char="4"/>
        <a:defRPr sz="1600">
          <a:solidFill>
            <a:schemeClr val="tx1"/>
          </a:solidFill>
          <a:latin typeface="Arial" charset="0"/>
          <a:ea typeface="+mn-ea"/>
          <a:cs typeface="+mn-cs"/>
        </a:defRPr>
      </a:lvl1pPr>
      <a:lvl2pPr marL="457200" indent="-220663" algn="l" rtl="0" eaLnBrk="0" fontAlgn="base" hangingPunct="0">
        <a:spcBef>
          <a:spcPct val="40000"/>
        </a:spcBef>
        <a:spcAft>
          <a:spcPct val="0"/>
        </a:spcAft>
        <a:buClr>
          <a:srgbClr val="0B1F65"/>
        </a:buClr>
        <a:buChar char="–"/>
        <a:defRPr sz="1600">
          <a:solidFill>
            <a:schemeClr val="tx1"/>
          </a:solidFill>
          <a:latin typeface="Arial" charset="0"/>
        </a:defRPr>
      </a:lvl2pPr>
      <a:lvl3pPr marL="2278063" indent="111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defRPr sz="1600">
          <a:solidFill>
            <a:schemeClr val="tx1"/>
          </a:solidFill>
          <a:latin typeface="Arial" charset="0"/>
        </a:defRPr>
      </a:lvl3pPr>
      <a:lvl4pPr marL="2403475" indent="-10318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600">
          <a:solidFill>
            <a:schemeClr val="tx1"/>
          </a:solidFill>
          <a:latin typeface="Arial" charset="0"/>
        </a:defRPr>
      </a:lvl4pPr>
      <a:lvl5pPr marL="2517775" indent="-68897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Arial" charset="0"/>
        </a:defRPr>
      </a:lvl5pPr>
      <a:lvl6pPr marL="29749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6pPr>
      <a:lvl7pPr marL="34321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7pPr>
      <a:lvl8pPr marL="38893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8pPr>
      <a:lvl9pPr marL="434657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http://www.selinc.com/default.asp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hyperlink" Target="http://eei-stimulus.groupsite.com/file_cabinet/49994?lpx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371600" y="2813050"/>
            <a:ext cx="752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WUTC – Stimulus Funding - Smart Grid Update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371600" y="3917950"/>
            <a:ext cx="71723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71500" indent="-571500">
              <a:spcBef>
                <a:spcPct val="50000"/>
              </a:spcBef>
            </a:pPr>
            <a:r>
              <a:rPr lang="en-US" sz="1800" b="1"/>
              <a:t>Don Kopczynski, VP Transmission &amp; Distribution Operations 					</a:t>
            </a:r>
          </a:p>
          <a:p>
            <a:pPr marL="571500" indent="-571500">
              <a:spcBef>
                <a:spcPct val="50000"/>
              </a:spcBef>
            </a:pPr>
            <a:r>
              <a:rPr lang="en-US" sz="1800" b="1"/>
              <a:t>						</a:t>
            </a:r>
            <a:r>
              <a:rPr lang="en-US" sz="1400" b="1"/>
              <a:t>November, 2009     </a:t>
            </a:r>
          </a:p>
        </p:txBody>
      </p:sp>
      <p:pic>
        <p:nvPicPr>
          <p:cNvPr id="5129" name="Picture 11" descr="B_Blank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2" descr="B_Top Ar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7"/>
          <p:cNvSpPr>
            <a:spLocks noChangeArrowheads="1"/>
          </p:cNvSpPr>
          <p:nvPr/>
        </p:nvSpPr>
        <p:spPr bwMode="auto">
          <a:xfrm>
            <a:off x="914400" y="1676400"/>
            <a:ext cx="76962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Consortium of 12 Utilities lead by Battelle Northwest and BPA</a:t>
            </a:r>
          </a:p>
          <a:p>
            <a:pPr eaLnBrk="0" hangingPunct="0"/>
            <a:endParaRPr lang="en-US" sz="1400"/>
          </a:p>
          <a:p>
            <a:pPr eaLnBrk="0" hangingPunct="0"/>
            <a:r>
              <a:rPr lang="en-US" sz="1800"/>
              <a:t>19 Sites Across Five States</a:t>
            </a:r>
          </a:p>
          <a:p>
            <a:pPr eaLnBrk="0" hangingPunct="0"/>
            <a:r>
              <a:rPr lang="en-US" sz="1400"/>
              <a:t>Idaho, Montana, Oregon, Washington, Wyoming</a:t>
            </a:r>
          </a:p>
          <a:p>
            <a:pPr eaLnBrk="0" hangingPunct="0"/>
            <a:endParaRPr lang="en-US" sz="1800"/>
          </a:p>
          <a:p>
            <a:pPr eaLnBrk="0" hangingPunct="0"/>
            <a:r>
              <a:rPr lang="en-US" sz="1800"/>
              <a:t>Project Partners</a:t>
            </a:r>
          </a:p>
          <a:p>
            <a:pPr eaLnBrk="0" hangingPunct="0"/>
            <a:r>
              <a:rPr lang="en-US" sz="1400"/>
              <a:t>Areva, IBM, Quality Logic, </a:t>
            </a:r>
          </a:p>
          <a:p>
            <a:pPr eaLnBrk="0" hangingPunct="0"/>
            <a:r>
              <a:rPr lang="en-US" sz="1400"/>
              <a:t>Netuzza, 3Tier</a:t>
            </a:r>
          </a:p>
          <a:p>
            <a:pPr eaLnBrk="0" hangingPunct="0"/>
            <a:endParaRPr lang="en-US" sz="1400"/>
          </a:p>
          <a:p>
            <a:pPr eaLnBrk="0" hangingPunct="0"/>
            <a:r>
              <a:rPr lang="en-US" sz="1800"/>
              <a:t>Avista Project </a:t>
            </a:r>
          </a:p>
          <a:p>
            <a:pPr eaLnBrk="0" hangingPunct="0"/>
            <a:r>
              <a:rPr lang="en-US" sz="1800"/>
              <a:t>Partners</a:t>
            </a:r>
          </a:p>
          <a:p>
            <a:pPr eaLnBrk="0" hangingPunct="0"/>
            <a:r>
              <a:rPr lang="en-US" sz="1400"/>
              <a:t>HP, Itron, SEL, Spirae, WSU</a:t>
            </a:r>
          </a:p>
          <a:p>
            <a:pPr eaLnBrk="0" hangingPunct="0"/>
            <a:endParaRPr lang="en-US" sz="1800"/>
          </a:p>
          <a:p>
            <a:pPr eaLnBrk="0" hangingPunct="0"/>
            <a:r>
              <a:rPr lang="en-US" sz="1800"/>
              <a:t>Pullman Subproject</a:t>
            </a:r>
          </a:p>
          <a:p>
            <a:pPr eaLnBrk="0" hangingPunct="0"/>
            <a:r>
              <a:rPr lang="en-US" sz="1800"/>
              <a:t>Cost   $38MM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Participants in the PNW Smart GRID Demonstration Project</a:t>
            </a:r>
            <a:endParaRPr lang="en-US" smtClean="0"/>
          </a:p>
        </p:txBody>
      </p:sp>
      <p:pic>
        <p:nvPicPr>
          <p:cNvPr id="62469" name="Picture 6"/>
          <p:cNvPicPr>
            <a:picLocks noChangeAspect="1"/>
          </p:cNvPicPr>
          <p:nvPr/>
        </p:nvPicPr>
        <p:blipFill>
          <a:blip r:embed="rId3"/>
          <a:srcRect l="1314" t="6842" r="6680" b="5399"/>
          <a:stretch>
            <a:fillRect/>
          </a:stretch>
        </p:blipFill>
        <p:spPr bwMode="auto">
          <a:xfrm>
            <a:off x="3429000" y="2895600"/>
            <a:ext cx="533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Pullman - Regional Demonstration Project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162050"/>
            <a:ext cx="6224587" cy="5038725"/>
          </a:xfrm>
        </p:spPr>
        <p:txBody>
          <a:bodyPr/>
          <a:lstStyle/>
          <a:p>
            <a:pPr marL="400050" indent="-400050"/>
            <a:r>
              <a:rPr lang="en-US" smtClean="0"/>
              <a:t>Right Size – Ideal mix of Industrial, Commercial, and Residential Customers in Pullman, WA</a:t>
            </a:r>
          </a:p>
          <a:p>
            <a:pPr marL="400050" indent="-400050"/>
            <a:r>
              <a:rPr lang="en-US" smtClean="0"/>
              <a:t>Research University – Washington State University has excellent Power Engineering program combined with nationally recognized researchers.  Current research in:</a:t>
            </a:r>
          </a:p>
          <a:p>
            <a:pPr marL="1257300" lvl="1" indent="-228600"/>
            <a:r>
              <a:rPr lang="en-US" smtClean="0"/>
              <a:t>Smart Home</a:t>
            </a:r>
          </a:p>
          <a:p>
            <a:pPr marL="1257300" lvl="1" indent="-228600"/>
            <a:r>
              <a:rPr lang="en-US" smtClean="0"/>
              <a:t>Wind Integration</a:t>
            </a:r>
          </a:p>
          <a:p>
            <a:pPr marL="1257300" lvl="1" indent="-228600"/>
            <a:r>
              <a:rPr lang="en-US" smtClean="0"/>
              <a:t>Electrical Grid Security</a:t>
            </a:r>
          </a:p>
          <a:p>
            <a:pPr marL="1257300" lvl="1" indent="-228600"/>
            <a:r>
              <a:rPr lang="en-US" smtClean="0"/>
              <a:t>Electric Grid Stability</a:t>
            </a:r>
          </a:p>
          <a:p>
            <a:pPr marL="400050" indent="-400050"/>
            <a:r>
              <a:rPr lang="en-US" smtClean="0"/>
              <a:t>Home to Schweitzer Engineering Labs – Local business with significant international market share for protective equipment</a:t>
            </a:r>
          </a:p>
          <a:p>
            <a:pPr marL="400050" indent="-400050"/>
            <a:r>
              <a:rPr lang="en-US" smtClean="0"/>
              <a:t>Link to Battelle/Pacific Northwest National Lab – Mike Davis and his team are anxious to coordinate the project</a:t>
            </a:r>
          </a:p>
          <a:p>
            <a:pPr marL="400050" indent="-400050"/>
            <a:r>
              <a:rPr lang="en-US" smtClean="0"/>
              <a:t>Access to small electric generation from Schweitzer and Washington State University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6988175" y="4632325"/>
            <a:ext cx="201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Pullman – “Smart City”</a:t>
            </a:r>
          </a:p>
        </p:txBody>
      </p:sp>
      <p:pic>
        <p:nvPicPr>
          <p:cNvPr id="50180" name="Picture 5" descr="Icon_Pullman"/>
          <p:cNvPicPr>
            <a:picLocks noChangeAspect="1" noChangeArrowheads="1"/>
          </p:cNvPicPr>
          <p:nvPr/>
        </p:nvPicPr>
        <p:blipFill>
          <a:blip r:embed="rId2"/>
          <a:srcRect l="18282" t="19531" r="20781" b="21719"/>
          <a:stretch>
            <a:fillRect/>
          </a:stretch>
        </p:blipFill>
        <p:spPr bwMode="auto">
          <a:xfrm>
            <a:off x="6762750" y="2424113"/>
            <a:ext cx="22669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Pullman - Regional Demonstration Project</a:t>
            </a:r>
          </a:p>
        </p:txBody>
      </p:sp>
      <p:pic>
        <p:nvPicPr>
          <p:cNvPr id="51202" name="Picture 7" descr="Cutaway_Final"/>
          <p:cNvPicPr>
            <a:picLocks noChangeAspect="1" noChangeArrowheads="1"/>
          </p:cNvPicPr>
          <p:nvPr/>
        </p:nvPicPr>
        <p:blipFill>
          <a:blip r:embed="rId2"/>
          <a:srcRect l="4132" t="9036" r="9421" b="3526"/>
          <a:stretch>
            <a:fillRect/>
          </a:stretch>
        </p:blipFill>
        <p:spPr bwMode="auto">
          <a:xfrm>
            <a:off x="514350" y="914400"/>
            <a:ext cx="778351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63" y="77788"/>
            <a:ext cx="8662987" cy="657225"/>
          </a:xfrm>
        </p:spPr>
        <p:txBody>
          <a:bodyPr/>
          <a:lstStyle/>
          <a:p>
            <a:r>
              <a:rPr lang="en-US" smtClean="0"/>
              <a:t>Pullman - Regional Demonstration Project is Focused on Many Aspects of Smart Grid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3413" y="1524000"/>
            <a:ext cx="8177212" cy="4044950"/>
          </a:xfrm>
        </p:spPr>
        <p:txBody>
          <a:bodyPr/>
          <a:lstStyle/>
          <a:p>
            <a:pPr marL="0" indent="0">
              <a:buClr>
                <a:schemeClr val="tx1"/>
              </a:buClr>
              <a:buFont typeface="Webdings" pitchFamily="18" charset="2"/>
              <a:buAutoNum type="arabicPeriod"/>
              <a:tabLst>
                <a:tab pos="4457700" algn="l"/>
              </a:tabLst>
            </a:pPr>
            <a:r>
              <a:rPr lang="en-US" sz="1800" smtClean="0"/>
              <a:t>  Enable active participation by customers</a:t>
            </a:r>
            <a:r>
              <a:rPr lang="en-US" smtClean="0"/>
              <a:t> </a:t>
            </a:r>
          </a:p>
          <a:p>
            <a:pPr marL="635000" lvl="1" indent="-292100">
              <a:buClr>
                <a:schemeClr val="tx1"/>
              </a:buClr>
              <a:buFont typeface="Wingdings" pitchFamily="2" charset="2"/>
              <a:buChar char="q"/>
              <a:tabLst>
                <a:tab pos="4457700" algn="l"/>
              </a:tabLst>
            </a:pPr>
            <a:r>
              <a:rPr lang="en-US" smtClean="0"/>
              <a:t>Home Automation / Demand Response</a:t>
            </a:r>
          </a:p>
          <a:p>
            <a:pPr marL="1222375" lvl="2" indent="-304800">
              <a:buClr>
                <a:schemeClr val="tx1"/>
              </a:buClr>
              <a:buFontTx/>
              <a:buChar char="•"/>
              <a:tabLst>
                <a:tab pos="4457700" algn="l"/>
              </a:tabLst>
            </a:pPr>
            <a:r>
              <a:rPr lang="en-US" smtClean="0"/>
              <a:t>Automated Meters</a:t>
            </a:r>
          </a:p>
          <a:p>
            <a:pPr marL="1222375" lvl="2" indent="-304800">
              <a:buClr>
                <a:schemeClr val="tx1"/>
              </a:buClr>
              <a:buFontTx/>
              <a:buChar char="•"/>
              <a:tabLst>
                <a:tab pos="4457700" algn="l"/>
              </a:tabLst>
            </a:pPr>
            <a:r>
              <a:rPr lang="en-US" smtClean="0"/>
              <a:t>In - Home Control </a:t>
            </a:r>
          </a:p>
          <a:p>
            <a:pPr marL="1222375" lvl="2" indent="-304800">
              <a:buClr>
                <a:schemeClr val="tx1"/>
              </a:buClr>
              <a:buFontTx/>
              <a:buChar char="•"/>
              <a:tabLst>
                <a:tab pos="4457700" algn="l"/>
              </a:tabLst>
            </a:pPr>
            <a:r>
              <a:rPr lang="en-US" smtClean="0"/>
              <a:t>Home Automation </a:t>
            </a:r>
          </a:p>
          <a:p>
            <a:pPr marL="0" indent="0">
              <a:buClr>
                <a:schemeClr val="tx1"/>
              </a:buClr>
              <a:buFontTx/>
              <a:buAutoNum type="arabicPeriod"/>
              <a:tabLst>
                <a:tab pos="4457700" algn="l"/>
              </a:tabLst>
            </a:pPr>
            <a:r>
              <a:rPr lang="en-US" sz="1800" smtClean="0"/>
              <a:t>  Accommodate all generation and storage options</a:t>
            </a:r>
          </a:p>
          <a:p>
            <a:pPr marL="635000" lvl="1" indent="-292100">
              <a:buClr>
                <a:schemeClr val="tx1"/>
              </a:buClr>
              <a:buFont typeface="Wingdings" pitchFamily="2" charset="2"/>
              <a:buChar char="q"/>
              <a:tabLst>
                <a:tab pos="4457700" algn="l"/>
              </a:tabLst>
            </a:pPr>
            <a:r>
              <a:rPr lang="en-US" smtClean="0"/>
              <a:t>Wind Integration / Control</a:t>
            </a:r>
          </a:p>
          <a:p>
            <a:pPr marL="635000" lvl="1" indent="-292100">
              <a:buClr>
                <a:schemeClr val="tx1"/>
              </a:buClr>
              <a:buFont typeface="Wingdings" pitchFamily="2" charset="2"/>
              <a:buChar char="q"/>
              <a:tabLst>
                <a:tab pos="4457700" algn="l"/>
              </a:tabLst>
            </a:pPr>
            <a:r>
              <a:rPr lang="en-US" smtClean="0"/>
              <a:t>Battery Back-up</a:t>
            </a:r>
          </a:p>
          <a:p>
            <a:pPr marL="635000" lvl="1" indent="-292100">
              <a:buClr>
                <a:schemeClr val="tx1"/>
              </a:buClr>
              <a:buFont typeface="Wingdings" pitchFamily="2" charset="2"/>
              <a:buChar char="q"/>
              <a:tabLst>
                <a:tab pos="4457700" algn="l"/>
              </a:tabLst>
            </a:pPr>
            <a:r>
              <a:rPr lang="en-US" smtClean="0"/>
              <a:t>Automated Control</a:t>
            </a:r>
          </a:p>
          <a:p>
            <a:pPr marL="0" indent="0">
              <a:buClr>
                <a:schemeClr val="tx1"/>
              </a:buClr>
              <a:buFont typeface="ヒラギノ角ゴ ProN W3"/>
              <a:buAutoNum type="arabicPeriod" startAt="3"/>
              <a:tabLst>
                <a:tab pos="4457700" algn="l"/>
              </a:tabLst>
            </a:pPr>
            <a:r>
              <a:rPr lang="en-US" sz="1800" smtClean="0"/>
              <a:t>  Workforce Development</a:t>
            </a:r>
          </a:p>
          <a:p>
            <a:pPr marL="635000" lvl="1" indent="-292100">
              <a:buClr>
                <a:schemeClr val="tx1"/>
              </a:buClr>
              <a:buFont typeface="Wingdings" pitchFamily="2" charset="2"/>
              <a:buChar char="q"/>
              <a:tabLst>
                <a:tab pos="4457700" algn="l"/>
              </a:tabLst>
            </a:pPr>
            <a:r>
              <a:rPr lang="en-US" smtClean="0"/>
              <a:t>Smart Grid Class	</a:t>
            </a:r>
            <a:r>
              <a:rPr lang="en-US" b="1" smtClean="0"/>
              <a:t>Avista</a:t>
            </a:r>
          </a:p>
        </p:txBody>
      </p:sp>
      <p:pic>
        <p:nvPicPr>
          <p:cNvPr id="52227" name="Picture 78"/>
          <p:cNvPicPr>
            <a:picLocks noChangeAspect="1" noChangeArrowheads="1"/>
          </p:cNvPicPr>
          <p:nvPr/>
        </p:nvPicPr>
        <p:blipFill>
          <a:blip r:embed="rId2"/>
          <a:srcRect l="4352" b="6818"/>
          <a:stretch>
            <a:fillRect/>
          </a:stretch>
        </p:blipFill>
        <p:spPr bwMode="auto">
          <a:xfrm>
            <a:off x="3652838" y="2549525"/>
            <a:ext cx="10937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2838" y="2867025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2838" y="2125663"/>
            <a:ext cx="800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81"/>
          <p:cNvPicPr>
            <a:picLocks noChangeAspect="1" noChangeArrowheads="1"/>
          </p:cNvPicPr>
          <p:nvPr/>
        </p:nvPicPr>
        <p:blipFill>
          <a:blip r:embed="rId5"/>
          <a:srcRect t="34134"/>
          <a:stretch>
            <a:fillRect/>
          </a:stretch>
        </p:blipFill>
        <p:spPr bwMode="auto">
          <a:xfrm>
            <a:off x="3652838" y="3649663"/>
            <a:ext cx="15001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7"/>
          <p:cNvPicPr>
            <a:picLocks noChangeAspect="1" noChangeArrowheads="1"/>
          </p:cNvPicPr>
          <p:nvPr/>
        </p:nvPicPr>
        <p:blipFill>
          <a:blip r:embed="rId6"/>
          <a:srcRect l="3000" t="47119" r="3500" b="23341"/>
          <a:stretch>
            <a:fillRect/>
          </a:stretch>
        </p:blipFill>
        <p:spPr bwMode="auto">
          <a:xfrm>
            <a:off x="3652838" y="4100513"/>
            <a:ext cx="1554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2" descr="SE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9975" y="4432300"/>
            <a:ext cx="1704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4" descr="notavail"/>
          <p:cNvPicPr>
            <a:picLocks noChangeAspect="1" noChangeArrowheads="1"/>
          </p:cNvPicPr>
          <p:nvPr/>
        </p:nvPicPr>
        <p:blipFill>
          <a:blip r:embed="rId9"/>
          <a:srcRect l="2841" t="-3847" r="79463" b="65640"/>
          <a:stretch>
            <a:fillRect/>
          </a:stretch>
        </p:blipFill>
        <p:spPr bwMode="auto">
          <a:xfrm>
            <a:off x="3609975" y="5216525"/>
            <a:ext cx="13049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304800"/>
            <a:ext cx="843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FFFFEF"/>
                </a:solidFill>
              </a:rPr>
              <a:t>Avista Applied for Stimulus Dollars in Two Categories</a:t>
            </a:r>
          </a:p>
        </p:txBody>
      </p:sp>
      <p:sp>
        <p:nvSpPr>
          <p:cNvPr id="7171" name="Rectangle 5"/>
          <p:cNvSpPr>
            <a:spLocks/>
          </p:cNvSpPr>
          <p:nvPr/>
        </p:nvSpPr>
        <p:spPr bwMode="auto">
          <a:xfrm>
            <a:off x="609600" y="1320800"/>
            <a:ext cx="57308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r>
              <a:rPr lang="en-US" sz="2000" b="1">
                <a:solidFill>
                  <a:srgbClr val="002D99"/>
                </a:solidFill>
                <a:ea typeface="ヒラギノ角ゴ ProN W3"/>
                <a:cs typeface="Arial" charset="0"/>
                <a:sym typeface="Arial" charset="0"/>
              </a:rPr>
              <a:t>I. “Smart Circuit” Smart Grid Investment Grant </a:t>
            </a:r>
            <a:r>
              <a:rPr lang="en-US" sz="1200">
                <a:solidFill>
                  <a:srgbClr val="002D99"/>
                </a:solidFill>
                <a:ea typeface="ヒラギノ角ゴ ProN W3"/>
                <a:cs typeface="Arial" charset="0"/>
                <a:sym typeface="Arial" charset="0"/>
              </a:rPr>
              <a:t>($42M project with $20M DOE contribution) (Awarded: October, 2009)</a:t>
            </a:r>
          </a:p>
          <a:p>
            <a:pPr>
              <a:spcBef>
                <a:spcPts val="100"/>
              </a:spcBef>
            </a:pPr>
            <a:r>
              <a:rPr lang="en-US" sz="1700">
                <a:ea typeface="ヒラギノ角ゴ ProN W3"/>
                <a:cs typeface="Arial" charset="0"/>
              </a:rPr>
              <a:t>Installation of intelligent devices and communication equipment to field equipment and software systems that enable the Smart Grid</a:t>
            </a:r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6200" y="877888"/>
            <a:ext cx="211455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215900" y="3565525"/>
            <a:ext cx="8597900" cy="2263775"/>
            <a:chOff x="136" y="2246"/>
            <a:chExt cx="5416" cy="1426"/>
          </a:xfrm>
        </p:grpSpPr>
        <p:sp>
          <p:nvSpPr>
            <p:cNvPr id="7174" name="Rectangle 5"/>
            <p:cNvSpPr>
              <a:spLocks/>
            </p:cNvSpPr>
            <p:nvPr/>
          </p:nvSpPr>
          <p:spPr bwMode="auto">
            <a:xfrm>
              <a:off x="1816" y="2320"/>
              <a:ext cx="373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>
                <a:spcBef>
                  <a:spcPts val="100"/>
                </a:spcBef>
              </a:pPr>
              <a:r>
                <a:rPr lang="en-US" sz="2000" b="1">
                  <a:solidFill>
                    <a:srgbClr val="002D99"/>
                  </a:solidFill>
                  <a:ea typeface="ヒラギノ角ゴ ProN W3"/>
                  <a:cs typeface="Arial" charset="0"/>
                  <a:sym typeface="Arial" charset="0"/>
                </a:rPr>
                <a:t>II.  Pullman - Regional Demonstration Project </a:t>
              </a:r>
              <a:r>
                <a:rPr lang="en-US" sz="1200">
                  <a:solidFill>
                    <a:srgbClr val="002D99"/>
                  </a:solidFill>
                  <a:ea typeface="ヒラギノ角ゴ ProN W3"/>
                  <a:cs typeface="Arial" charset="0"/>
                  <a:sym typeface="Arial" charset="0"/>
                </a:rPr>
                <a:t>(</a:t>
              </a:r>
              <a:r>
                <a:rPr lang="en-US" sz="1200">
                  <a:solidFill>
                    <a:srgbClr val="0000FF"/>
                  </a:solidFill>
                  <a:ea typeface="ヒラギノ角ゴ ProN W3"/>
                  <a:cs typeface="Arial" charset="0"/>
                  <a:sym typeface="Arial" charset="0"/>
                </a:rPr>
                <a:t>$26M project with 50% cost share) (Expected to be Awarded November, 2009)</a:t>
              </a:r>
            </a:p>
            <a:p>
              <a:pPr>
                <a:spcBef>
                  <a:spcPts val="100"/>
                </a:spcBef>
              </a:pPr>
              <a:r>
                <a:rPr lang="en-US" sz="1700">
                  <a:ea typeface="ヒラギノ角ゴ ProN W3"/>
                  <a:cs typeface="Arial" charset="0"/>
                  <a:sym typeface="Arial" charset="0"/>
                </a:rPr>
                <a:t>Architected for interoperability to demonstrate the benefits of deploying Smart Grid technology as a region.  Avista proposal encompasses Pullman, WA</a:t>
              </a:r>
            </a:p>
          </p:txBody>
        </p:sp>
        <p:pic>
          <p:nvPicPr>
            <p:cNvPr id="7175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08" y="3384"/>
              <a:ext cx="372" cy="2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176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60" y="3392"/>
              <a:ext cx="1000" cy="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177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84" y="3261"/>
              <a:ext cx="424" cy="3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178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28" y="3336"/>
              <a:ext cx="612" cy="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179" name="Picture 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00" y="3237"/>
              <a:ext cx="1000" cy="4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180" name="Picture 13"/>
            <p:cNvPicPr>
              <a:picLocks noChangeAspect="1" noChangeArrowheads="1"/>
            </p:cNvPicPr>
            <p:nvPr/>
          </p:nvPicPr>
          <p:blipFill>
            <a:blip r:embed="rId9"/>
            <a:srcRect l="1111" t="3783" b="5945"/>
            <a:stretch>
              <a:fillRect/>
            </a:stretch>
          </p:blipFill>
          <p:spPr bwMode="auto">
            <a:xfrm>
              <a:off x="136" y="2246"/>
              <a:ext cx="1618" cy="10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Smart Grid Stimulus Funding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266700" y="1866900"/>
          <a:ext cx="6296025" cy="4108450"/>
        </p:xfrm>
        <a:graphic>
          <a:graphicData uri="http://schemas.openxmlformats.org/presentationml/2006/ole">
            <p:oleObj spid="_x0000_s47108" name="Chart" r:id="rId3" imgW="17944998" imgH="11753738" progId="MSGraph.Chart.8">
              <p:embed followColorScheme="full"/>
            </p:oleObj>
          </a:graphicData>
        </a:graphic>
      </p:graphicFrame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353175" y="1990725"/>
            <a:ext cx="2457450" cy="3236913"/>
          </a:xfrm>
          <a:prstGeom prst="rect">
            <a:avLst/>
          </a:prstGeom>
          <a:solidFill>
            <a:srgbClr val="7AA9D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1200" b="1"/>
              <a:t>Additional Statistics: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200" b="1"/>
              <a:t>129 Investor owned utilities applied – 31 received grants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200" b="1"/>
              <a:t>Smart Metering projects captured 85% of the funding – 18MM meters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200" b="1"/>
              <a:t>Cooperatives and Public Utilities won 23 awards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200" b="1"/>
              <a:t>Integrated Systems – 39 projects (includes smart meters, demand response, smart devices, intelligent substations, vehicle charging infrastructure)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800" y="1562100"/>
            <a:ext cx="513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$3.4 Billion awarded in the following categories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257175" y="64389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114300" y="6477000"/>
            <a:ext cx="7381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Source:  Edison Electric Institute Smart Grid Website </a:t>
            </a:r>
            <a:r>
              <a:rPr lang="en-US" sz="900">
                <a:hlinkClick r:id="rId4"/>
              </a:rPr>
              <a:t>http://eei-stimulus.groupsite.com/file_cabinet/49994?lpx=1</a:t>
            </a:r>
            <a:r>
              <a:rPr lang="en-US" sz="900"/>
              <a:t>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>
            <a:spLocks noChangeArrowheads="1"/>
          </p:cNvSpPr>
          <p:nvPr/>
        </p:nvSpPr>
        <p:spPr bwMode="auto">
          <a:xfrm>
            <a:off x="6619875" y="1524000"/>
            <a:ext cx="2333625" cy="15144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296863" y="403225"/>
            <a:ext cx="86629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kern="0" dirty="0">
                <a:solidFill>
                  <a:srgbClr val="FFFFEF"/>
                </a:solidFill>
                <a:ea typeface="+mj-ea"/>
                <a:cs typeface="+mj-cs"/>
              </a:rPr>
              <a:t>Overview of the Investment Grant Awards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412875"/>
            <a:ext cx="62325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6419850" y="3543300"/>
            <a:ext cx="2581275" cy="2432050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buFont typeface="Arial" charset="0"/>
              <a:buChar char="•"/>
            </a:pPr>
            <a:r>
              <a:rPr lang="en-US" sz="1400"/>
              <a:t>$3.4 Billion in funds awarded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400"/>
              <a:t>100 awards from 400 Applications</a:t>
            </a:r>
          </a:p>
          <a:p>
            <a:pPr marL="342900" lvl="1" indent="-114300">
              <a:buFont typeface="Arial" charset="0"/>
              <a:buChar char="•"/>
            </a:pPr>
            <a:r>
              <a:rPr lang="en-US" sz="1400"/>
              <a:t>25 in the “Large Category” - $20-$200M</a:t>
            </a:r>
          </a:p>
          <a:p>
            <a:pPr marL="342900" lvl="1" indent="-114300">
              <a:buFont typeface="Arial" charset="0"/>
              <a:buChar char="•"/>
            </a:pPr>
            <a:r>
              <a:rPr lang="en-US" sz="1400"/>
              <a:t>75 in the “Small” Category” $400k-$20M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400"/>
              <a:t>$4.7B in match 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400"/>
              <a:t>$254M to Distribution system work</a:t>
            </a:r>
          </a:p>
          <a:p>
            <a:pPr marL="114300" indent="-114300"/>
            <a:endParaRPr lang="en-US" sz="1400"/>
          </a:p>
        </p:txBody>
      </p:sp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6743700" y="1662113"/>
            <a:ext cx="200977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October 27</a:t>
            </a:r>
            <a:r>
              <a:rPr lang="en-US" sz="1600" b="1" baseline="300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th</a:t>
            </a:r>
            <a:r>
              <a:rPr lang="en-US" sz="16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– Avista Awarded $20M from DOE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For “Smart Circuit” Project</a:t>
            </a:r>
            <a:endParaRPr lang="en-US" sz="1200" b="1" i="1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en-US" sz="18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Smart Circuit Investment is $42 million ($20MM DOE Grant)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41275" y="1300163"/>
          <a:ext cx="5445125" cy="5435600"/>
        </p:xfrm>
        <a:graphic>
          <a:graphicData uri="http://schemas.openxmlformats.org/presentationml/2006/ole">
            <p:oleObj spid="_x0000_s38920" name="Chart" r:id="rId3" imgW="11782349" imgH="11763492" progId="MSGraph.Chart.8">
              <p:embed followColorScheme="full"/>
            </p:oleObj>
          </a:graphicData>
        </a:graphic>
      </p:graphicFrame>
      <p:grpSp>
        <p:nvGrpSpPr>
          <p:cNvPr id="38922" name="Group 16"/>
          <p:cNvGrpSpPr>
            <a:grpSpLocks/>
          </p:cNvGrpSpPr>
          <p:nvPr/>
        </p:nvGrpSpPr>
        <p:grpSpPr bwMode="auto">
          <a:xfrm>
            <a:off x="5549900" y="1962150"/>
            <a:ext cx="3562350" cy="3273425"/>
            <a:chOff x="3496" y="1050"/>
            <a:chExt cx="2244" cy="2062"/>
          </a:xfrm>
        </p:grpSpPr>
        <p:grpSp>
          <p:nvGrpSpPr>
            <p:cNvPr id="38923" name="Group 13"/>
            <p:cNvGrpSpPr>
              <a:grpSpLocks/>
            </p:cNvGrpSpPr>
            <p:nvPr/>
          </p:nvGrpSpPr>
          <p:grpSpPr bwMode="auto">
            <a:xfrm>
              <a:off x="3496" y="1305"/>
              <a:ext cx="2244" cy="1807"/>
              <a:chOff x="3496" y="1146"/>
              <a:chExt cx="2244" cy="2002"/>
            </a:xfrm>
          </p:grpSpPr>
          <p:sp>
            <p:nvSpPr>
              <p:cNvPr id="2" name="Rectangle 12"/>
              <p:cNvSpPr>
                <a:spLocks noChangeArrowheads="1"/>
              </p:cNvSpPr>
              <p:nvPr/>
            </p:nvSpPr>
            <p:spPr bwMode="auto">
              <a:xfrm>
                <a:off x="3496" y="1146"/>
                <a:ext cx="2202" cy="200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 dirty="0"/>
              </a:p>
            </p:txBody>
          </p:sp>
          <p:sp>
            <p:nvSpPr>
              <p:cNvPr id="38926" name="Text Box 11"/>
              <p:cNvSpPr txBox="1">
                <a:spLocks noChangeArrowheads="1"/>
              </p:cNvSpPr>
              <p:nvPr/>
            </p:nvSpPr>
            <p:spPr bwMode="auto">
              <a:xfrm>
                <a:off x="3520" y="1188"/>
                <a:ext cx="2220" cy="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tabLst>
                    <a:tab pos="3263900" algn="r"/>
                  </a:tabLst>
                </a:pPr>
                <a:r>
                  <a:rPr lang="en-US" sz="1600" b="1">
                    <a:solidFill>
                      <a:schemeClr val="bg1"/>
                    </a:solidFill>
                  </a:rPr>
                  <a:t>Avista Investment	$22MM</a:t>
                </a:r>
              </a:p>
              <a:p>
                <a:pPr>
                  <a:spcBef>
                    <a:spcPct val="50000"/>
                  </a:spcBef>
                  <a:tabLst>
                    <a:tab pos="3263900" algn="r"/>
                  </a:tabLst>
                </a:pPr>
                <a:r>
                  <a:rPr lang="en-US" sz="1600" b="1">
                    <a:solidFill>
                      <a:schemeClr val="bg1"/>
                    </a:solidFill>
                  </a:rPr>
                  <a:t>Circuits Upgraded	58</a:t>
                </a:r>
              </a:p>
              <a:p>
                <a:pPr>
                  <a:spcBef>
                    <a:spcPct val="50000"/>
                  </a:spcBef>
                  <a:tabLst>
                    <a:tab pos="3263900" algn="r"/>
                  </a:tabLst>
                </a:pPr>
                <a:r>
                  <a:rPr lang="en-US" sz="1600" b="1">
                    <a:solidFill>
                      <a:schemeClr val="bg1"/>
                    </a:solidFill>
                  </a:rPr>
                  <a:t>Jobs Created	60</a:t>
                </a:r>
              </a:p>
              <a:p>
                <a:pPr>
                  <a:spcBef>
                    <a:spcPct val="50000"/>
                  </a:spcBef>
                  <a:tabLst>
                    <a:tab pos="3263900" algn="r"/>
                  </a:tabLst>
                </a:pPr>
                <a:r>
                  <a:rPr lang="en-US" sz="1600" b="1">
                    <a:solidFill>
                      <a:schemeClr val="bg1"/>
                    </a:solidFill>
                  </a:rPr>
                  <a:t>Customers Impacted	110,000</a:t>
                </a:r>
              </a:p>
              <a:p>
                <a:pPr>
                  <a:spcBef>
                    <a:spcPct val="50000"/>
                  </a:spcBef>
                  <a:tabLst>
                    <a:tab pos="3263900" algn="r"/>
                  </a:tabLst>
                </a:pPr>
                <a:r>
                  <a:rPr lang="en-US" sz="1600" b="1">
                    <a:solidFill>
                      <a:schemeClr val="bg1"/>
                    </a:solidFill>
                  </a:rPr>
                  <a:t>Energy                                     Savings	42,000 MWhr/year</a:t>
                </a:r>
              </a:p>
              <a:p>
                <a:pPr>
                  <a:spcBef>
                    <a:spcPct val="50000"/>
                  </a:spcBef>
                  <a:tabLst>
                    <a:tab pos="3263900" algn="r"/>
                  </a:tabLst>
                </a:pPr>
                <a:r>
                  <a:rPr lang="en-US" sz="1600" b="1">
                    <a:solidFill>
                      <a:schemeClr val="bg1"/>
                    </a:solidFill>
                  </a:rPr>
                  <a:t>Greenhouse Gas                      Emission Reduction	14,400T/year</a:t>
                </a:r>
              </a:p>
            </p:txBody>
          </p:sp>
        </p:grpSp>
        <p:sp>
          <p:nvSpPr>
            <p:cNvPr id="38924" name="Text Box 14"/>
            <p:cNvSpPr txBox="1">
              <a:spLocks noChangeArrowheads="1"/>
            </p:cNvSpPr>
            <p:nvPr/>
          </p:nvSpPr>
          <p:spPr bwMode="auto">
            <a:xfrm>
              <a:off x="3768" y="1050"/>
              <a:ext cx="17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“Smart Circuit” Impact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 b="8458"/>
          <a:stretch>
            <a:fillRect/>
          </a:stretch>
        </p:blipFill>
        <p:spPr bwMode="auto">
          <a:xfrm>
            <a:off x="419100" y="1143000"/>
            <a:ext cx="780732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 descr="SmartGrid_Image1_Icon3.JPG"/>
          <p:cNvPicPr>
            <a:picLocks noChangeAspect="1"/>
          </p:cNvPicPr>
          <p:nvPr/>
        </p:nvPicPr>
        <p:blipFill>
          <a:blip r:embed="rId4"/>
          <a:srcRect l="21111" t="22221" r="21111" b="22221"/>
          <a:stretch>
            <a:fillRect/>
          </a:stretch>
        </p:blipFill>
        <p:spPr bwMode="auto">
          <a:xfrm>
            <a:off x="7527925" y="876300"/>
            <a:ext cx="1616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Title 171"/>
          <p:cNvSpPr>
            <a:spLocks/>
          </p:cNvSpPr>
          <p:nvPr/>
        </p:nvSpPr>
        <p:spPr bwMode="gray">
          <a:xfrm>
            <a:off x="296863" y="333375"/>
            <a:ext cx="86629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FFFFE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 Reliability</a:t>
            </a:r>
            <a:endParaRPr lang="en-US" b="1">
              <a:solidFill>
                <a:srgbClr val="FFFFEF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 b="13988"/>
          <a:stretch>
            <a:fillRect/>
          </a:stretch>
        </p:blipFill>
        <p:spPr bwMode="auto">
          <a:xfrm>
            <a:off x="438150" y="1192213"/>
            <a:ext cx="780732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 descr="SmartGrid_Image1_Icon3.JPG"/>
          <p:cNvPicPr>
            <a:picLocks noChangeAspect="1"/>
          </p:cNvPicPr>
          <p:nvPr/>
        </p:nvPicPr>
        <p:blipFill>
          <a:blip r:embed="rId4"/>
          <a:srcRect l="21111" t="22221" r="21111" b="22221"/>
          <a:stretch>
            <a:fillRect/>
          </a:stretch>
        </p:blipFill>
        <p:spPr bwMode="auto">
          <a:xfrm>
            <a:off x="7527925" y="942975"/>
            <a:ext cx="1616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Title 171"/>
          <p:cNvSpPr>
            <a:spLocks/>
          </p:cNvSpPr>
          <p:nvPr/>
        </p:nvSpPr>
        <p:spPr bwMode="gray">
          <a:xfrm>
            <a:off x="296863" y="333375"/>
            <a:ext cx="86629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FFFFE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 Reliability</a:t>
            </a:r>
            <a:endParaRPr lang="en-US" b="1">
              <a:solidFill>
                <a:srgbClr val="FFFFEF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/>
          <a:srcRect b="4066"/>
          <a:stretch>
            <a:fillRect/>
          </a:stretch>
        </p:blipFill>
        <p:spPr bwMode="auto">
          <a:xfrm>
            <a:off x="381000" y="1087438"/>
            <a:ext cx="7807325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SmartGrid_Image1_Icon3.JPG"/>
          <p:cNvPicPr>
            <a:picLocks noChangeAspect="1"/>
          </p:cNvPicPr>
          <p:nvPr/>
        </p:nvPicPr>
        <p:blipFill>
          <a:blip r:embed="rId4"/>
          <a:srcRect l="21111" t="22221" r="21111" b="22221"/>
          <a:stretch>
            <a:fillRect/>
          </a:stretch>
        </p:blipFill>
        <p:spPr bwMode="auto">
          <a:xfrm>
            <a:off x="7527925" y="942975"/>
            <a:ext cx="1616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Title 171"/>
          <p:cNvSpPr>
            <a:spLocks/>
          </p:cNvSpPr>
          <p:nvPr/>
        </p:nvSpPr>
        <p:spPr bwMode="gray">
          <a:xfrm>
            <a:off x="296863" y="333375"/>
            <a:ext cx="866298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FFFFE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 Reliability</a:t>
            </a:r>
            <a:endParaRPr lang="en-US" b="1">
              <a:solidFill>
                <a:srgbClr val="FFFFEF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 b="8946"/>
          <a:stretch>
            <a:fillRect/>
          </a:stretch>
        </p:blipFill>
        <p:spPr bwMode="auto">
          <a:xfrm>
            <a:off x="409575" y="1143000"/>
            <a:ext cx="780732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Title 171"/>
          <p:cNvSpPr>
            <a:spLocks noGrp="1"/>
          </p:cNvSpPr>
          <p:nvPr>
            <p:ph type="title" idx="4294967295"/>
          </p:nvPr>
        </p:nvSpPr>
        <p:spPr>
          <a:xfrm>
            <a:off x="296863" y="333375"/>
            <a:ext cx="8662987" cy="328613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 Reliability</a:t>
            </a:r>
            <a:endParaRPr lang="en-US" smtClean="0"/>
          </a:p>
        </p:txBody>
      </p:sp>
      <p:pic>
        <p:nvPicPr>
          <p:cNvPr id="60420" name="Picture 3" descr="SmartGrid_Image1_Icon3.JPG"/>
          <p:cNvPicPr>
            <a:picLocks noChangeAspect="1"/>
          </p:cNvPicPr>
          <p:nvPr/>
        </p:nvPicPr>
        <p:blipFill>
          <a:blip r:embed="rId4"/>
          <a:srcRect l="21111" t="22221" r="21111" b="22221"/>
          <a:stretch>
            <a:fillRect/>
          </a:stretch>
        </p:blipFill>
        <p:spPr bwMode="auto">
          <a:xfrm>
            <a:off x="7527925" y="895350"/>
            <a:ext cx="16160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Xcel GOSP Matrix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Xcel GOSP Matri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cel GOSP Matri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cel GOSP Matri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cel GOSP Matri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cel GOSP Matri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cel GOSP Matri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cel GOSP Matri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cel GOSP Matrix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140</IndustryCode>
    <CaseStatus xmlns="dc463f71-b30c-4ab2-9473-d307f9d35888">Closed</CaseStatus>
    <OpenedDate xmlns="dc463f71-b30c-4ab2-9473-d307f9d35888">2009-11-02T08:00:00+00:00</OpenedDate>
    <Date1 xmlns="dc463f71-b30c-4ab2-9473-d307f9d35888">2009-11-12T08:00:00+00:00</Date1>
    <IsDocumentOrder xmlns="dc463f71-b30c-4ab2-9473-d307f9d35888" xsi:nil="true"/>
    <IsHighlyConfidential xmlns="dc463f71-b30c-4ab2-9473-d307f9d35888">false</IsHighlyConfidential>
    <CaseCompanyNames xmlns="dc463f71-b30c-4ab2-9473-d307f9d35888">Avista Corporation</CaseCompanyNames>
    <DocketNumber xmlns="dc463f71-b30c-4ab2-9473-d307f9d35888">091710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C24AAEB1FC341047AD643C6A540F9E16" ma:contentTypeVersion="131" ma:contentTypeDescription="" ma:contentTypeScope="" ma:versionID="466830ff5c6c42afd6d0671b4184bba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BBBA28-8383-47D4-880D-90F074980185}"/>
</file>

<file path=customXml/itemProps2.xml><?xml version="1.0" encoding="utf-8"?>
<ds:datastoreItem xmlns:ds="http://schemas.openxmlformats.org/officeDocument/2006/customXml" ds:itemID="{06C3A93A-0FCA-4C97-A1D1-5362CD24EDB2}"/>
</file>

<file path=customXml/itemProps3.xml><?xml version="1.0" encoding="utf-8"?>
<ds:datastoreItem xmlns:ds="http://schemas.openxmlformats.org/officeDocument/2006/customXml" ds:itemID="{C7DAF807-BBCE-4A74-AB73-2E4D2B6F1EB5}"/>
</file>

<file path=customXml/itemProps4.xml><?xml version="1.0" encoding="utf-8"?>
<ds:datastoreItem xmlns:ds="http://schemas.openxmlformats.org/officeDocument/2006/customXml" ds:itemID="{370F5FBE-0D21-43EC-BAF7-BFCACF8A3ABD}"/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3031</TotalTime>
  <Words>513</Words>
  <Application>Microsoft Office PowerPoint</Application>
  <PresentationFormat>On-screen Show (4:3)</PresentationFormat>
  <Paragraphs>82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Template</vt:lpstr>
      <vt:lpstr>Chart</vt:lpstr>
      <vt:lpstr>Slide 0</vt:lpstr>
      <vt:lpstr>Slide 1</vt:lpstr>
      <vt:lpstr>Smart Grid Stimulus Funding</vt:lpstr>
      <vt:lpstr>Slide 3</vt:lpstr>
      <vt:lpstr>Smart Circuit Investment is $42 million ($20MM DOE Grant)</vt:lpstr>
      <vt:lpstr>Slide 5</vt:lpstr>
      <vt:lpstr>Slide 6</vt:lpstr>
      <vt:lpstr>Slide 7</vt:lpstr>
      <vt:lpstr>Increase Reliability</vt:lpstr>
      <vt:lpstr>Participants in the PNW Smart GRID Demonstration Project</vt:lpstr>
      <vt:lpstr>Pullman - Regional Demonstration Project</vt:lpstr>
      <vt:lpstr>Pullman - Regional Demonstration Project</vt:lpstr>
      <vt:lpstr>Pullman - Regional Demonstration Project is Focused on Many Aspects of Smart Grid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Grid</dc:title>
  <dc:creator>Don Kopczynski </dc:creator>
  <cp:lastModifiedBy>Linda Gervais</cp:lastModifiedBy>
  <cp:revision>238</cp:revision>
  <dcterms:created xsi:type="dcterms:W3CDTF">2009-01-21T22:09:01Z</dcterms:created>
  <dcterms:modified xsi:type="dcterms:W3CDTF">2009-11-12T00:16:49Z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0x0101006E56B4D1795A2E4DB2F0B01679ED314A00C24AAEB1FC341047AD643C6A540F9E16</vt:lpwstr>
  </property>
  <property fmtid="{D5CDD505-2E9C-101B-9397-08002B2CF9AE}" pid="3" name="_docset_NoMedatataSyncRequired">
    <vt:lpwstr>False</vt:lpwstr>
  </property>
</Properties>
</file>