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48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F8DE-9028-4A84-9E8C-477DC2C47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7CCA97-DF41-4C94-82F6-5DD6FD466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C863E-0CAB-4461-AE9B-C3650A153964}"/>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9A57F0ED-A16E-41CE-9BC7-C3F985EF1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9C213-055B-48B3-9F58-E57E064FCA9E}"/>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415115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838A-0F62-42A8-9D7C-C4B8D18E11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ACC007-EDA6-4643-B94A-84E8A5BBE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8EA61-5A0E-4C12-B3A9-AEBFE9C266A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F5C5328B-AB0B-4032-8CC6-B5981EEFC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D9F85-DFFD-4345-8AF1-0FA9CE3411D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321420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6944DF-770A-453F-9B07-87AF381E3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098E1A-C719-458B-B3EB-4F4274F26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F5A9-C00A-4DA4-93EE-76553C66FFF2}"/>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14183689-27C4-43FA-8017-C163F528D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8690E-4A42-427C-A31A-2D1C91FE570A}"/>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02640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7B9E-91DC-418E-BF3B-0C91B9F97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66473-801D-4786-B9D8-A6E4E6462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7F964-5BBE-4797-A9C6-D5080EDF8A8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345081EC-B946-4EB7-B729-33FA5BE6D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E3033-66B6-446F-B85B-DD535624EF60}"/>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64706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6511-D305-40E5-943B-3244FA224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CBFA-F1B3-451F-A2AD-CAF4C2316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75F509-AD25-4206-B2BF-96358FEF12AF}"/>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66166399-E1E4-47A3-8266-7A984F316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53684-F75C-4A79-9472-10D0460C96A5}"/>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90443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5190-262D-4954-8F9E-681382539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C3AE4-90A5-4325-AA7B-F04170F0D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29027-ED6C-4946-B580-6E3A2D8DDB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3BDC30-7ED1-4BA6-992C-98F0335CAA21}"/>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8343CED1-C420-4282-90C9-58A27EE48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724B6-B601-4F83-8959-A54D24201FF0}"/>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19474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C069-839E-4A5A-8BA9-9AF4D0AFCD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67DF6-EB05-4FBC-95A8-F3427BD47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3D4A4-687A-48B6-AC65-E7E1E007B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3540A-7FCE-4224-9EA5-C313495E3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10A45-7ED4-4E09-ACE0-BC4FC01D0E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0EC7F-D66A-4FE1-870F-A3AC6714D28E}"/>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8" name="Footer Placeholder 7">
            <a:extLst>
              <a:ext uri="{FF2B5EF4-FFF2-40B4-BE49-F238E27FC236}">
                <a16:creationId xmlns:a16="http://schemas.microsoft.com/office/drawing/2014/main" id="{9848804F-43C8-49AC-B7A0-0141EADB37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F4810B-73E3-4A5B-9034-1D9361B72B6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7162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61F5-25CD-4402-ADF1-8AF609B00B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D904B6-F491-48AB-917E-DCEF5A9484C1}"/>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4" name="Footer Placeholder 3">
            <a:extLst>
              <a:ext uri="{FF2B5EF4-FFF2-40B4-BE49-F238E27FC236}">
                <a16:creationId xmlns:a16="http://schemas.microsoft.com/office/drawing/2014/main" id="{1CFCC0EA-B432-49AB-BCA3-8F10FD81B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C8848-6E2B-4FC3-A950-D8470BA67AA2}"/>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86868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4F7748-0EC1-43BF-BA44-660358934776}"/>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3" name="Footer Placeholder 2">
            <a:extLst>
              <a:ext uri="{FF2B5EF4-FFF2-40B4-BE49-F238E27FC236}">
                <a16:creationId xmlns:a16="http://schemas.microsoft.com/office/drawing/2014/main" id="{95D4E71A-27C8-4B79-81AB-620E53747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1FE513-586B-4F49-BF6B-3133B43A8BDA}"/>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01548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6775-C226-4AEF-A24B-C530C145A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100C0-F979-45EA-9738-71D1D3C1D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CB8-F1FA-4A90-B321-34A97CE4E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64CF0-2F1C-4E98-8833-0CCD9E95D87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BBC646CA-1034-40E1-BF31-9F2A8A486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CFC27-3F40-4475-9C3D-623B73D704BE}"/>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326911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EC17-61A4-44A3-8A4B-55EFF076B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B09C2-4BF5-4C33-AEAA-674AE9745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3670CB-1429-4CBF-B96B-B692189D4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C8F49-3776-49CE-90CC-637FCB7B585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AC76365D-B651-41BA-A9BB-D11E2CE09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894F7-69CB-4587-BF5F-B7410ED1372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50525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947EFA-89D6-4F9A-8F76-29D862430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15050-0371-414C-AF17-543361269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40715-F5BB-484B-90F1-86651BB8D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AA43294E-61B9-47F2-9768-310EE9431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A5DE5-F607-4801-B11A-27D982376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60FDF-1F29-4CDC-80E2-7AB8BE6BA03A}" type="slidenum">
              <a:rPr lang="en-US" smtClean="0"/>
              <a:t>‹#›</a:t>
            </a:fld>
            <a:endParaRPr lang="en-US"/>
          </a:p>
        </p:txBody>
      </p:sp>
    </p:spTree>
    <p:extLst>
      <p:ext uri="{BB962C8B-B14F-4D97-AF65-F5344CB8AC3E}">
        <p14:creationId xmlns:p14="http://schemas.microsoft.com/office/powerpoint/2010/main" val="161017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0EC2-9D5D-4E3A-8D8F-0B7C59BDA59C}"/>
              </a:ext>
            </a:extLst>
          </p:cNvPr>
          <p:cNvSpPr>
            <a:spLocks noGrp="1"/>
          </p:cNvSpPr>
          <p:nvPr>
            <p:ph type="ctrTitle"/>
          </p:nvPr>
        </p:nvSpPr>
        <p:spPr>
          <a:xfrm>
            <a:off x="1524000" y="1122363"/>
            <a:ext cx="9144000" cy="804760"/>
          </a:xfrm>
        </p:spPr>
        <p:txBody>
          <a:bodyPr>
            <a:noAutofit/>
          </a:bodyPr>
          <a:lstStyle/>
          <a:p>
            <a:r>
              <a:rPr lang="en-US" sz="4400" dirty="0"/>
              <a:t>Transient Stability Analysis</a:t>
            </a:r>
          </a:p>
        </p:txBody>
      </p:sp>
      <p:sp>
        <p:nvSpPr>
          <p:cNvPr id="3" name="Subtitle 2">
            <a:extLst>
              <a:ext uri="{FF2B5EF4-FFF2-40B4-BE49-F238E27FC236}">
                <a16:creationId xmlns:a16="http://schemas.microsoft.com/office/drawing/2014/main" id="{5929F10F-F1A9-4793-B25E-D2D2F029717D}"/>
              </a:ext>
            </a:extLst>
          </p:cNvPr>
          <p:cNvSpPr>
            <a:spLocks noGrp="1"/>
          </p:cNvSpPr>
          <p:nvPr>
            <p:ph type="subTitle" idx="1"/>
          </p:nvPr>
        </p:nvSpPr>
        <p:spPr>
          <a:xfrm>
            <a:off x="1524000" y="2172929"/>
            <a:ext cx="9144000" cy="3084871"/>
          </a:xfrm>
        </p:spPr>
        <p:txBody>
          <a:bodyPr>
            <a:normAutofit fontScale="92500" lnSpcReduction="20000"/>
          </a:bodyPr>
          <a:lstStyle/>
          <a:p>
            <a:pPr algn="l"/>
            <a:r>
              <a:rPr lang="en-US" sz="2400" dirty="0">
                <a:effectLst/>
                <a:latin typeface="Calibri" panose="020F0502020204030204" pitchFamily="34" charset="0"/>
                <a:ea typeface="Calibri" panose="020F0502020204030204" pitchFamily="34" charset="0"/>
                <a:cs typeface="Times New Roman" panose="02020603050405020304" pitchFamily="18" charset="0"/>
              </a:rPr>
              <a:t>Transient stability studies analyze the system response to disturbances such as the loss of generation, line-switching operations, faults, and sudden load changes in the first several seconds following the disturbance. Following a disturbance, synchronous machine frequencies undergo transient deviations from synchronous frequency. The objective of a transient stability study is to determine whether or not machines will return to synchronous frequency following a disturbance.</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a:p>
            <a:pPr algn="l"/>
            <a:endParaRPr lang="en-US" dirty="0"/>
          </a:p>
          <a:p>
            <a:pPr algn="l"/>
            <a:r>
              <a:rPr lang="en-US" dirty="0"/>
              <a:t>The attached slides describe the phenomena and when the Transient that happens after a fault on the grid become problematic (e.g. voltage collapse)</a:t>
            </a:r>
          </a:p>
        </p:txBody>
      </p:sp>
    </p:spTree>
    <p:extLst>
      <p:ext uri="{BB962C8B-B14F-4D97-AF65-F5344CB8AC3E}">
        <p14:creationId xmlns:p14="http://schemas.microsoft.com/office/powerpoint/2010/main" val="398357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6F6FD-A42D-4346-A461-D3134C9CE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766762"/>
            <a:ext cx="8096250" cy="5324475"/>
          </a:xfrm>
          <a:prstGeom prst="rect">
            <a:avLst/>
          </a:prstGeom>
        </p:spPr>
      </p:pic>
    </p:spTree>
    <p:extLst>
      <p:ext uri="{BB962C8B-B14F-4D97-AF65-F5344CB8AC3E}">
        <p14:creationId xmlns:p14="http://schemas.microsoft.com/office/powerpoint/2010/main" val="117011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22F7-AB59-4100-89C9-010D4F4DF5C6}"/>
              </a:ext>
            </a:extLst>
          </p:cNvPr>
          <p:cNvSpPr>
            <a:spLocks noGrp="1"/>
          </p:cNvSpPr>
          <p:nvPr>
            <p:ph type="title"/>
          </p:nvPr>
        </p:nvSpPr>
        <p:spPr/>
        <p:txBody>
          <a:bodyPr/>
          <a:lstStyle/>
          <a:p>
            <a:r>
              <a:rPr lang="en-US" dirty="0"/>
              <a:t>Flexible AC Transmission System (FACTS)</a:t>
            </a:r>
          </a:p>
        </p:txBody>
      </p:sp>
      <p:sp>
        <p:nvSpPr>
          <p:cNvPr id="4" name="TextBox 3">
            <a:extLst>
              <a:ext uri="{FF2B5EF4-FFF2-40B4-BE49-F238E27FC236}">
                <a16:creationId xmlns:a16="http://schemas.microsoft.com/office/drawing/2014/main" id="{EA0583CD-A6CC-484B-B9D3-FB214C2FE26D}"/>
              </a:ext>
            </a:extLst>
          </p:cNvPr>
          <p:cNvSpPr txBox="1"/>
          <p:nvPr/>
        </p:nvSpPr>
        <p:spPr>
          <a:xfrm>
            <a:off x="3048000" y="1723298"/>
            <a:ext cx="6096000" cy="3693319"/>
          </a:xfrm>
          <a:prstGeom prst="rect">
            <a:avLst/>
          </a:prstGeom>
          <a:noFill/>
        </p:spPr>
        <p:txBody>
          <a:bodyPr wrap="square">
            <a:spAutoFit/>
          </a:bodyPr>
          <a:lstStyle/>
          <a:p>
            <a:r>
              <a:rPr lang="en-US" dirty="0"/>
              <a:t>The power system has become the main driver of the world economy. Nowadays, power systems operate near to </a:t>
            </a:r>
          </a:p>
          <a:p>
            <a:r>
              <a:rPr lang="en-US" dirty="0"/>
              <a:t>their constraints due to the continuous demand increase. The voltage instability is the main cause of constraint </a:t>
            </a:r>
          </a:p>
          <a:p>
            <a:r>
              <a:rPr lang="en-US" dirty="0"/>
              <a:t>violations and voltage collapse. The voltage stability is related to the control of the reactive power. The Flexible AC </a:t>
            </a:r>
          </a:p>
          <a:p>
            <a:r>
              <a:rPr lang="en-US" dirty="0"/>
              <a:t>Transmission System (FACTS) is a power electronic based system and other static equipment that provide control of one or more AC transmission system parameters to enhance controllability and increase power transfer capability. The optimum location of FACTS devices is a very important issue in </a:t>
            </a:r>
          </a:p>
          <a:p>
            <a:r>
              <a:rPr lang="en-US" dirty="0"/>
              <a:t>power systems, since the weakest busbar and/or transmission lines need to be identified</a:t>
            </a:r>
          </a:p>
        </p:txBody>
      </p:sp>
    </p:spTree>
    <p:extLst>
      <p:ext uri="{BB962C8B-B14F-4D97-AF65-F5344CB8AC3E}">
        <p14:creationId xmlns:p14="http://schemas.microsoft.com/office/powerpoint/2010/main" val="375327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3C40D-739B-4C9B-9917-C04503769948}"/>
              </a:ext>
            </a:extLst>
          </p:cNvPr>
          <p:cNvPicPr>
            <a:picLocks noChangeAspect="1"/>
          </p:cNvPicPr>
          <p:nvPr/>
        </p:nvPicPr>
        <p:blipFill>
          <a:blip r:embed="rId2"/>
          <a:stretch>
            <a:fillRect/>
          </a:stretch>
        </p:blipFill>
        <p:spPr>
          <a:xfrm>
            <a:off x="0" y="362448"/>
            <a:ext cx="12192000" cy="6133104"/>
          </a:xfrm>
          <a:prstGeom prst="rect">
            <a:avLst/>
          </a:prstGeom>
        </p:spPr>
      </p:pic>
    </p:spTree>
    <p:extLst>
      <p:ext uri="{BB962C8B-B14F-4D97-AF65-F5344CB8AC3E}">
        <p14:creationId xmlns:p14="http://schemas.microsoft.com/office/powerpoint/2010/main" val="2205360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05698CA04C43D45AEDAF50110BA23A2" ma:contentTypeVersion="44" ma:contentTypeDescription="" ma:contentTypeScope="" ma:versionID="0089271ff6868c1bb3adeef57bd1bdc0">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Comment</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140</IndustryCode>
    <CaseStatus xmlns="dc463f71-b30c-4ab2-9473-d307f9d35888">Pending</CaseStatus>
    <OpenedDate xmlns="dc463f71-b30c-4ab2-9473-d307f9d35888">2020-04-01T07:00:00+00:00</OpenedDate>
    <SignificantOrder xmlns="dc463f71-b30c-4ab2-9473-d307f9d35888">false</SignificantOrder>
    <Date1 xmlns="dc463f71-b30c-4ab2-9473-d307f9d35888">2022-12-28T08:00:00+00:00</Date1>
    <IsDocumentOrder xmlns="dc463f71-b30c-4ab2-9473-d307f9d35888">false</IsDocumentOrder>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200304</DocketNumber>
    <DelegatedOrder xmlns="dc463f71-b30c-4ab2-9473-d307f9d35888">false</DelegatedOrder>
  </documentManagement>
</p:properties>
</file>

<file path=customXml/itemProps1.xml><?xml version="1.0" encoding="utf-8"?>
<ds:datastoreItem xmlns:ds="http://schemas.openxmlformats.org/officeDocument/2006/customXml" ds:itemID="{8FBFED7C-06BE-4283-A511-0C36A56595EC}"/>
</file>

<file path=customXml/itemProps2.xml><?xml version="1.0" encoding="utf-8"?>
<ds:datastoreItem xmlns:ds="http://schemas.openxmlformats.org/officeDocument/2006/customXml" ds:itemID="{0A44B304-821A-4C30-A81D-2ABB6B5F0DFE}"/>
</file>

<file path=customXml/itemProps3.xml><?xml version="1.0" encoding="utf-8"?>
<ds:datastoreItem xmlns:ds="http://schemas.openxmlformats.org/officeDocument/2006/customXml" ds:itemID="{85B9AB28-FDAB-4A51-A5FF-91E8D1127630}"/>
</file>

<file path=customXml/itemProps4.xml><?xml version="1.0" encoding="utf-8"?>
<ds:datastoreItem xmlns:ds="http://schemas.openxmlformats.org/officeDocument/2006/customXml" ds:itemID="{4E5683E8-3DDA-4320-BB71-B7CFAD6747BE}"/>
</file>

<file path=docProps/app.xml><?xml version="1.0" encoding="utf-8"?>
<Properties xmlns="http://schemas.openxmlformats.org/officeDocument/2006/extended-properties" xmlns:vt="http://schemas.openxmlformats.org/officeDocument/2006/docPropsVTypes">
  <TotalTime>15</TotalTime>
  <Words>232</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Transient Stability Analysis</vt:lpstr>
      <vt:lpstr>PowerPoint Presentation</vt:lpstr>
      <vt:lpstr>Flexible AC Transmission System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Lauckhart</dc:creator>
  <cp:lastModifiedBy>Richard Lauckhart</cp:lastModifiedBy>
  <cp:revision>5</cp:revision>
  <dcterms:created xsi:type="dcterms:W3CDTF">2021-11-02T10:27:16Z</dcterms:created>
  <dcterms:modified xsi:type="dcterms:W3CDTF">2022-06-20T19:17:41Z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0x0101006E56B4D1795A2E4DB2F0B01679ED314A00505698CA04C43D45AEDAF50110BA23A2</vt:lpwstr>
  </property>
  <property fmtid="{D5CDD505-2E9C-101B-9397-08002B2CF9AE}" pid="3" name="IsEFSEC">
    <vt:bool>false</vt:bool>
  </property>
  <property fmtid="{D5CDD505-2E9C-101B-9397-08002B2CF9AE}" pid="4" name="_docset_NoMedatataSyncRequired">
    <vt:lpwstr>False</vt:lpwstr>
  </property>
</Properties>
</file>