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slides/slide17.xml" ContentType="application/vnd.openxmlformats-officedocument.presentationml.slide+xml"/>
  <Override PartName="/ppt/diagrams/data1.xml" ContentType="application/vnd.openxmlformats-officedocument.drawingml.diagramData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30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Layouts/slideLayout27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diagrams/layout1.xml" ContentType="application/vnd.openxmlformats-officedocument.drawingml.diagram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9.xml" ContentType="application/vnd.openxmlformats-officedocument.presentationml.tags+xml"/>
  <Override PartName="/customXml/itemProps1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3.xml" ContentType="application/vnd.openxmlformats-officedocument.presentationml.tags+xml"/>
  <Override PartName="/docProps/app.xml" ContentType="application/vnd.openxmlformats-officedocument.extended-propertie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0.xml" ContentType="application/vnd.openxmlformats-officedocument.presentationml.tags+xml"/>
  <Override PartName="/ppt/tags/tag14.xml" ContentType="application/vnd.openxmlformats-officedocument.presentationml.tags+xml"/>
  <Override PartName="/ppt/tags/tag1.xml" ContentType="application/vnd.openxmlformats-officedocument.presentationml.tags+xml"/>
  <Override PartName="/ppt/tags/tag17.xml" ContentType="application/vnd.openxmlformats-officedocument.presentationml.tags+xml"/>
  <Override PartName="/ppt/tags/tag12.xml" ContentType="application/vnd.openxmlformats-officedocument.presentationml.tags+xml"/>
  <Override PartName="/ppt/tags/tag6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ppt/tags/tag4.xml" ContentType="application/vnd.openxmlformats-officedocument.presentationml.tag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tags/tag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11.xml" ContentType="application/vnd.openxmlformats-officedocument.presentationml.tags+xml"/>
  <Override PartName="/ppt/tags/tag10.xml" ContentType="application/vnd.openxmlformats-officedocument.presentationml.tags+xml"/>
  <Override PartName="/ppt/tags/tag9.xml" ContentType="application/vnd.openxmlformats-officedocument.presentationml.tag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0" r:id="rId4"/>
    <p:sldMasterId id="2147483654" r:id="rId5"/>
    <p:sldMasterId id="2147483657" r:id="rId6"/>
    <p:sldMasterId id="2147483660" r:id="rId7"/>
  </p:sldMasterIdLst>
  <p:notesMasterIdLst>
    <p:notesMasterId r:id="rId27"/>
  </p:notesMasterIdLst>
  <p:handoutMasterIdLst>
    <p:handoutMasterId r:id="rId28"/>
  </p:handoutMasterIdLst>
  <p:sldIdLst>
    <p:sldId id="256" r:id="rId8"/>
    <p:sldId id="259" r:id="rId9"/>
    <p:sldId id="296" r:id="rId10"/>
    <p:sldId id="293" r:id="rId11"/>
    <p:sldId id="280" r:id="rId12"/>
    <p:sldId id="270" r:id="rId13"/>
    <p:sldId id="298" r:id="rId14"/>
    <p:sldId id="292" r:id="rId15"/>
    <p:sldId id="279" r:id="rId16"/>
    <p:sldId id="274" r:id="rId17"/>
    <p:sldId id="275" r:id="rId18"/>
    <p:sldId id="295" r:id="rId19"/>
    <p:sldId id="294" r:id="rId20"/>
    <p:sldId id="284" r:id="rId21"/>
    <p:sldId id="286" r:id="rId22"/>
    <p:sldId id="287" r:id="rId23"/>
    <p:sldId id="288" r:id="rId24"/>
    <p:sldId id="289" r:id="rId25"/>
    <p:sldId id="290" r:id="rId26"/>
  </p:sldIdLst>
  <p:sldSz cx="9144000" cy="5143500" type="screen16x9"/>
  <p:notesSz cx="6858000" cy="2266950"/>
  <p:custDataLst>
    <p:tags r:id="rId29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ett Conrad" initials="BC" lastIdx="9" clrIdx="0">
    <p:extLst>
      <p:ext uri="{19B8F6BF-5375-455C-9EA6-DF929625EA0E}">
        <p15:presenceInfo xmlns:p15="http://schemas.microsoft.com/office/powerpoint/2012/main" userId="Brett Conrad" providerId="None"/>
      </p:ext>
    </p:extLst>
  </p:cmAuthor>
  <p:cmAuthor id="2" name="Brett Rendina" initials="BR" lastIdx="4" clrIdx="1">
    <p:extLst>
      <p:ext uri="{19B8F6BF-5375-455C-9EA6-DF929625EA0E}">
        <p15:presenceInfo xmlns:p15="http://schemas.microsoft.com/office/powerpoint/2012/main" userId="Brett Rendina" providerId="None"/>
      </p:ext>
    </p:extLst>
  </p:cmAuthor>
  <p:cmAuthor id="3" name="Boll, Michelle" initials="BM" lastIdx="3" clrIdx="2">
    <p:extLst>
      <p:ext uri="{19B8F6BF-5375-455C-9EA6-DF929625EA0E}">
        <p15:presenceInfo xmlns:p15="http://schemas.microsoft.com/office/powerpoint/2012/main" userId="S-1-5-21-57989841-1965331169-839522115-167746" providerId="AD"/>
      </p:ext>
    </p:extLst>
  </p:cmAuthor>
  <p:cmAuthor id="4" name="Kreshel, Stephanie" initials="KS" lastIdx="1" clrIdx="3">
    <p:extLst>
      <p:ext uri="{19B8F6BF-5375-455C-9EA6-DF929625EA0E}">
        <p15:presenceInfo xmlns:p15="http://schemas.microsoft.com/office/powerpoint/2012/main" userId="S-1-5-21-57989841-1965331169-839522115-5443" providerId="AD"/>
      </p:ext>
    </p:extLst>
  </p:cmAuthor>
  <p:cmAuthor id="5" name="Donegan, Christina" initials="DC" lastIdx="2" clrIdx="4">
    <p:extLst>
      <p:ext uri="{19B8F6BF-5375-455C-9EA6-DF929625EA0E}">
        <p15:presenceInfo xmlns:p15="http://schemas.microsoft.com/office/powerpoint/2012/main" userId="S-1-5-21-57989841-1965331169-839522115-631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71"/>
    <a:srgbClr val="474B55"/>
    <a:srgbClr val="E45D48"/>
    <a:srgbClr val="9CADB7"/>
    <a:srgbClr val="668B53"/>
    <a:srgbClr val="58C3B4"/>
    <a:srgbClr val="C3E7E3"/>
    <a:srgbClr val="5B234F"/>
    <a:srgbClr val="EEC2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86" autoAdjust="0"/>
    <p:restoredTop sz="86512" autoAdjust="0"/>
  </p:normalViewPr>
  <p:slideViewPr>
    <p:cSldViewPr snapToGrid="0">
      <p:cViewPr varScale="1">
        <p:scale>
          <a:sx n="131" d="100"/>
          <a:sy n="131" d="100"/>
        </p:scale>
        <p:origin x="894" y="126"/>
      </p:cViewPr>
      <p:guideLst>
        <p:guide orient="horz" pos="1620"/>
        <p:guide pos="21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0" d="100"/>
          <a:sy n="100" d="100"/>
        </p:scale>
        <p:origin x="96" y="2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Relationship Id="rId35" Type="http://schemas.openxmlformats.org/officeDocument/2006/relationships/customXml" Target="../customXml/item4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EBAD60-39AF-4925-B00A-84AE68C95C4E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9A6413E-E769-4A76-AD51-A02C23305F1C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 feedback</a:t>
          </a:r>
        </a:p>
      </dgm:t>
    </dgm:pt>
    <dgm:pt modelId="{3DFE4BC0-C18B-41A4-87B6-198AE819317E}" type="parTrans" cxnId="{3BD889E1-1735-4F91-B553-5E4808B28D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19A1A-850D-422A-9D6C-B2BEC015B5B6}" type="sibTrans" cxnId="{3BD889E1-1735-4F91-B553-5E4808B28DB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AEC3CD-82FD-402B-BCB4-5CCE11E7ECEF}">
      <dgm:prSet phldrT="[Text]"/>
      <dgm:spPr>
        <a:solidFill>
          <a:srgbClr val="9CADB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Initial communications and outreach planning</a:t>
          </a:r>
        </a:p>
      </dgm:t>
    </dgm:pt>
    <dgm:pt modelId="{2BB966F1-DDA0-47AA-ABB1-A95A155C1942}" type="parTrans" cxnId="{AC8FB195-8B25-4679-89E0-60E7C1C3F8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8453A2F-9ED6-4F44-92D5-3718A98057F8}" type="sibTrans" cxnId="{AC8FB195-8B25-4679-89E0-60E7C1C3F80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188981-727D-4893-92B5-95582802DECA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Ongoing planning and implementation</a:t>
          </a:r>
        </a:p>
      </dgm:t>
    </dgm:pt>
    <dgm:pt modelId="{D6507F63-9B15-4A89-B115-55134E2D81DA}" type="parTrans" cxnId="{C63404FD-8DBD-4DE6-B732-FE6644FAE2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DD412A-7C56-42C0-ACF4-F97BA2003968}" type="sibTrans" cxnId="{C63404FD-8DBD-4DE6-B732-FE6644FAE221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C5DB1FF-F4D6-4F60-8375-9F2E26681972}">
      <dgm:prSet phldrT="[Text]"/>
      <dgm:spPr>
        <a:solidFill>
          <a:srgbClr val="9CADB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Community feedback used to inform planning and future outreach efforts</a:t>
          </a:r>
        </a:p>
      </dgm:t>
    </dgm:pt>
    <dgm:pt modelId="{CFE911BA-825F-40A4-941D-4C418E533A32}" type="parTrans" cxnId="{7B926084-FAFE-42C5-A6DD-88FD0DE449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4C983B-0559-4388-AFC5-668902C2BBB6}" type="sibTrans" cxnId="{7B926084-FAFE-42C5-A6DD-88FD0DE4496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F6BF2D-EC6F-411C-AADA-40A3A8C747AE}">
      <dgm:prSet phldrT="[Text]"/>
      <dgm:spPr/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Continuous improvement</a:t>
          </a:r>
        </a:p>
      </dgm:t>
    </dgm:pt>
    <dgm:pt modelId="{E6B838BD-6DDB-4300-A89E-1216DB600DE4}" type="parTrans" cxnId="{2A839BF6-4BBB-454B-89C3-95D530585D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891C67-0D57-4A3B-A5F1-7BDE7DF9BC42}" type="sibTrans" cxnId="{2A839BF6-4BBB-454B-89C3-95D530585DF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C8E1B9-3F5F-4291-9F99-34DE9F22BBC8}">
      <dgm:prSet phldrT="[Text]"/>
      <dgm:spPr>
        <a:solidFill>
          <a:srgbClr val="9CADB7"/>
        </a:solidFill>
      </dgm:spPr>
      <dgm:t>
        <a:bodyPr/>
        <a:lstStyle/>
        <a:p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Scope/develop systems, tools and processes; identify additional resources</a:t>
          </a:r>
        </a:p>
      </dgm:t>
    </dgm:pt>
    <dgm:pt modelId="{6F76EDB7-93BA-4539-9F27-F98D9CC9FD87}" type="parTrans" cxnId="{6FE5BCA5-D204-4389-B959-F8D21BE23E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A3EEA9-1BDF-48C3-AB77-8BA9E702D22D}" type="sibTrans" cxnId="{6FE5BCA5-D204-4389-B959-F8D21BE23E3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C7D28-4FE9-48EF-A69F-6100CBB9A97B}" type="pres">
      <dgm:prSet presAssocID="{1EEBAD60-39AF-4925-B00A-84AE68C95C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5530BB8-CB9E-4CF8-8864-2CB1DEF20796}" type="pres">
      <dgm:prSet presAssocID="{1EEBAD60-39AF-4925-B00A-84AE68C95C4E}" presName="tSp" presStyleCnt="0"/>
      <dgm:spPr/>
    </dgm:pt>
    <dgm:pt modelId="{3DCFEA33-E318-4CF3-B118-1BE73B3CDF3F}" type="pres">
      <dgm:prSet presAssocID="{1EEBAD60-39AF-4925-B00A-84AE68C95C4E}" presName="bSp" presStyleCnt="0"/>
      <dgm:spPr/>
    </dgm:pt>
    <dgm:pt modelId="{6F21143C-EBC1-4175-A242-27C0AFCF62CD}" type="pres">
      <dgm:prSet presAssocID="{1EEBAD60-39AF-4925-B00A-84AE68C95C4E}" presName="process" presStyleCnt="0"/>
      <dgm:spPr/>
    </dgm:pt>
    <dgm:pt modelId="{D259D58C-F080-4975-B0D7-976B0B0C3B5E}" type="pres">
      <dgm:prSet presAssocID="{09A6413E-E769-4A76-AD51-A02C23305F1C}" presName="composite1" presStyleCnt="0"/>
      <dgm:spPr/>
    </dgm:pt>
    <dgm:pt modelId="{3A40AD49-34CE-4FD3-BE7D-9577711B70D4}" type="pres">
      <dgm:prSet presAssocID="{09A6413E-E769-4A76-AD51-A02C23305F1C}" presName="dummyNode1" presStyleLbl="node1" presStyleIdx="0" presStyleCnt="3"/>
      <dgm:spPr/>
    </dgm:pt>
    <dgm:pt modelId="{64B7190E-DBEA-439E-82BF-6BD766E613BF}" type="pres">
      <dgm:prSet presAssocID="{09A6413E-E769-4A76-AD51-A02C23305F1C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ABB04-CEE4-4034-8E83-4E4F0A3B65D0}" type="pres">
      <dgm:prSet presAssocID="{09A6413E-E769-4A76-AD51-A02C23305F1C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EAFD64-5FFA-496E-A7DF-F399077A7422}" type="pres">
      <dgm:prSet presAssocID="{09A6413E-E769-4A76-AD51-A02C23305F1C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C73C2C-A5B9-48CF-8292-ACE7DEE8EC03}" type="pres">
      <dgm:prSet presAssocID="{09A6413E-E769-4A76-AD51-A02C23305F1C}" presName="connSite1" presStyleCnt="0"/>
      <dgm:spPr/>
    </dgm:pt>
    <dgm:pt modelId="{9E96B30C-844F-4471-87D6-388FA5D1B0A3}" type="pres">
      <dgm:prSet presAssocID="{62719A1A-850D-422A-9D6C-B2BEC015B5B6}" presName="Name9" presStyleLbl="sibTrans2D1" presStyleIdx="0" presStyleCnt="2"/>
      <dgm:spPr/>
      <dgm:t>
        <a:bodyPr/>
        <a:lstStyle/>
        <a:p>
          <a:endParaRPr lang="en-US"/>
        </a:p>
      </dgm:t>
    </dgm:pt>
    <dgm:pt modelId="{E56166DB-A3FB-40F2-88D8-5BCC25EEDF3F}" type="pres">
      <dgm:prSet presAssocID="{02188981-727D-4893-92B5-95582802DECA}" presName="composite2" presStyleCnt="0"/>
      <dgm:spPr/>
    </dgm:pt>
    <dgm:pt modelId="{B3A41D5D-370F-4DA2-8C17-52A348862865}" type="pres">
      <dgm:prSet presAssocID="{02188981-727D-4893-92B5-95582802DECA}" presName="dummyNode2" presStyleLbl="node1" presStyleIdx="0" presStyleCnt="3"/>
      <dgm:spPr/>
    </dgm:pt>
    <dgm:pt modelId="{720E9E5B-8AFD-40BB-9929-3DEB1D2AB17B}" type="pres">
      <dgm:prSet presAssocID="{02188981-727D-4893-92B5-95582802DECA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DBF712-A90D-4F53-93B2-2BBF64DB4746}" type="pres">
      <dgm:prSet presAssocID="{02188981-727D-4893-92B5-95582802DECA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CC3CFC-4A0F-4EF8-8F7B-CEEC6A60A3DD}" type="pres">
      <dgm:prSet presAssocID="{02188981-727D-4893-92B5-95582802DECA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D23DAF-5ACE-4E66-9F34-D9498D2409BF}" type="pres">
      <dgm:prSet presAssocID="{02188981-727D-4893-92B5-95582802DECA}" presName="connSite2" presStyleCnt="0"/>
      <dgm:spPr/>
    </dgm:pt>
    <dgm:pt modelId="{BD861F07-CBF0-4E6D-B4A2-0EF22824F76E}" type="pres">
      <dgm:prSet presAssocID="{CBDD412A-7C56-42C0-ACF4-F97BA2003968}" presName="Name18" presStyleLbl="sibTrans2D1" presStyleIdx="1" presStyleCnt="2"/>
      <dgm:spPr/>
      <dgm:t>
        <a:bodyPr/>
        <a:lstStyle/>
        <a:p>
          <a:endParaRPr lang="en-US"/>
        </a:p>
      </dgm:t>
    </dgm:pt>
    <dgm:pt modelId="{B925F3D7-8BE4-4E16-BC88-FA1BB57FE29A}" type="pres">
      <dgm:prSet presAssocID="{33F6BF2D-EC6F-411C-AADA-40A3A8C747AE}" presName="composite1" presStyleCnt="0"/>
      <dgm:spPr/>
    </dgm:pt>
    <dgm:pt modelId="{A502AD69-69FB-485C-9B37-8869A6D1EF97}" type="pres">
      <dgm:prSet presAssocID="{33F6BF2D-EC6F-411C-AADA-40A3A8C747AE}" presName="dummyNode1" presStyleLbl="node1" presStyleIdx="1" presStyleCnt="3"/>
      <dgm:spPr/>
    </dgm:pt>
    <dgm:pt modelId="{4E7F7AF7-F038-434A-8B6C-1791ABE7158F}" type="pres">
      <dgm:prSet presAssocID="{33F6BF2D-EC6F-411C-AADA-40A3A8C747AE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D179B6-2171-4BD2-8782-7E35852BA89F}" type="pres">
      <dgm:prSet presAssocID="{33F6BF2D-EC6F-411C-AADA-40A3A8C747AE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93CFB-7D90-4095-9664-29FD8CD28D3A}" type="pres">
      <dgm:prSet presAssocID="{33F6BF2D-EC6F-411C-AADA-40A3A8C747AE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CE6664-05B6-4632-8913-F990EF136EAC}" type="pres">
      <dgm:prSet presAssocID="{33F6BF2D-EC6F-411C-AADA-40A3A8C747AE}" presName="connSite1" presStyleCnt="0"/>
      <dgm:spPr/>
    </dgm:pt>
  </dgm:ptLst>
  <dgm:cxnLst>
    <dgm:cxn modelId="{C339EF5B-B53C-4EFA-B949-F7E3ECDF6BD8}" type="presOf" srcId="{F3C8E1B9-3F5F-4291-9F99-34DE9F22BBC8}" destId="{53D179B6-2171-4BD2-8782-7E35852BA89F}" srcOrd="1" destOrd="0" presId="urn:microsoft.com/office/officeart/2005/8/layout/hProcess4"/>
    <dgm:cxn modelId="{7781C53C-880B-43DD-9C04-2A919CE15AEA}" type="presOf" srcId="{CBDD412A-7C56-42C0-ACF4-F97BA2003968}" destId="{BD861F07-CBF0-4E6D-B4A2-0EF22824F76E}" srcOrd="0" destOrd="0" presId="urn:microsoft.com/office/officeart/2005/8/layout/hProcess4"/>
    <dgm:cxn modelId="{B81EC29D-941F-434B-89DC-F8660E77CDD7}" type="presOf" srcId="{62719A1A-850D-422A-9D6C-B2BEC015B5B6}" destId="{9E96B30C-844F-4471-87D6-388FA5D1B0A3}" srcOrd="0" destOrd="0" presId="urn:microsoft.com/office/officeart/2005/8/layout/hProcess4"/>
    <dgm:cxn modelId="{7B926084-FAFE-42C5-A6DD-88FD0DE44960}" srcId="{02188981-727D-4893-92B5-95582802DECA}" destId="{0C5DB1FF-F4D6-4F60-8375-9F2E26681972}" srcOrd="0" destOrd="0" parTransId="{CFE911BA-825F-40A4-941D-4C418E533A32}" sibTransId="{234C983B-0559-4388-AFC5-668902C2BBB6}"/>
    <dgm:cxn modelId="{4736FA87-2974-4385-BB5A-5742188E74AD}" type="presOf" srcId="{1EEBAD60-39AF-4925-B00A-84AE68C95C4E}" destId="{915C7D28-4FE9-48EF-A69F-6100CBB9A97B}" srcOrd="0" destOrd="0" presId="urn:microsoft.com/office/officeart/2005/8/layout/hProcess4"/>
    <dgm:cxn modelId="{68CE9641-EA7A-4877-9551-E5580EA08AE3}" type="presOf" srcId="{0C5DB1FF-F4D6-4F60-8375-9F2E26681972}" destId="{B7DBF712-A90D-4F53-93B2-2BBF64DB4746}" srcOrd="1" destOrd="0" presId="urn:microsoft.com/office/officeart/2005/8/layout/hProcess4"/>
    <dgm:cxn modelId="{A9D14F09-DB90-4D2B-801B-9CAC0128595F}" type="presOf" srcId="{6CAEC3CD-82FD-402B-BCB4-5CCE11E7ECEF}" destId="{2DEABB04-CEE4-4034-8E83-4E4F0A3B65D0}" srcOrd="1" destOrd="0" presId="urn:microsoft.com/office/officeart/2005/8/layout/hProcess4"/>
    <dgm:cxn modelId="{AC8FB195-8B25-4679-89E0-60E7C1C3F803}" srcId="{09A6413E-E769-4A76-AD51-A02C23305F1C}" destId="{6CAEC3CD-82FD-402B-BCB4-5CCE11E7ECEF}" srcOrd="0" destOrd="0" parTransId="{2BB966F1-DDA0-47AA-ABB1-A95A155C1942}" sibTransId="{98453A2F-9ED6-4F44-92D5-3718A98057F8}"/>
    <dgm:cxn modelId="{9DECCE16-F0DE-429A-9A79-C582A0A94F4F}" type="presOf" srcId="{6CAEC3CD-82FD-402B-BCB4-5CCE11E7ECEF}" destId="{64B7190E-DBEA-439E-82BF-6BD766E613BF}" srcOrd="0" destOrd="0" presId="urn:microsoft.com/office/officeart/2005/8/layout/hProcess4"/>
    <dgm:cxn modelId="{C63404FD-8DBD-4DE6-B732-FE6644FAE221}" srcId="{1EEBAD60-39AF-4925-B00A-84AE68C95C4E}" destId="{02188981-727D-4893-92B5-95582802DECA}" srcOrd="1" destOrd="0" parTransId="{D6507F63-9B15-4A89-B115-55134E2D81DA}" sibTransId="{CBDD412A-7C56-42C0-ACF4-F97BA2003968}"/>
    <dgm:cxn modelId="{A2B7C2FC-8D3A-4DFB-BF7E-41D5E072CB95}" type="presOf" srcId="{33F6BF2D-EC6F-411C-AADA-40A3A8C747AE}" destId="{36793CFB-7D90-4095-9664-29FD8CD28D3A}" srcOrd="0" destOrd="0" presId="urn:microsoft.com/office/officeart/2005/8/layout/hProcess4"/>
    <dgm:cxn modelId="{6FE5BCA5-D204-4389-B959-F8D21BE23E3B}" srcId="{33F6BF2D-EC6F-411C-AADA-40A3A8C747AE}" destId="{F3C8E1B9-3F5F-4291-9F99-34DE9F22BBC8}" srcOrd="0" destOrd="0" parTransId="{6F76EDB7-93BA-4539-9F27-F98D9CC9FD87}" sibTransId="{62A3EEA9-1BDF-48C3-AB77-8BA9E702D22D}"/>
    <dgm:cxn modelId="{DC1328D2-4C12-4FC8-875D-9D0B4BBE32A0}" type="presOf" srcId="{F3C8E1B9-3F5F-4291-9F99-34DE9F22BBC8}" destId="{4E7F7AF7-F038-434A-8B6C-1791ABE7158F}" srcOrd="0" destOrd="0" presId="urn:microsoft.com/office/officeart/2005/8/layout/hProcess4"/>
    <dgm:cxn modelId="{9EFF3F6A-A617-422D-9FD2-8CB6B7405119}" type="presOf" srcId="{02188981-727D-4893-92B5-95582802DECA}" destId="{29CC3CFC-4A0F-4EF8-8F7B-CEEC6A60A3DD}" srcOrd="0" destOrd="0" presId="urn:microsoft.com/office/officeart/2005/8/layout/hProcess4"/>
    <dgm:cxn modelId="{2A839BF6-4BBB-454B-89C3-95D530585DF2}" srcId="{1EEBAD60-39AF-4925-B00A-84AE68C95C4E}" destId="{33F6BF2D-EC6F-411C-AADA-40A3A8C747AE}" srcOrd="2" destOrd="0" parTransId="{E6B838BD-6DDB-4300-A89E-1216DB600DE4}" sibTransId="{16891C67-0D57-4A3B-A5F1-7BDE7DF9BC42}"/>
    <dgm:cxn modelId="{C84F7D44-365E-4C48-9EE8-60A54CA5B738}" type="presOf" srcId="{0C5DB1FF-F4D6-4F60-8375-9F2E26681972}" destId="{720E9E5B-8AFD-40BB-9929-3DEB1D2AB17B}" srcOrd="0" destOrd="0" presId="urn:microsoft.com/office/officeart/2005/8/layout/hProcess4"/>
    <dgm:cxn modelId="{56CEE411-0138-4415-B8C3-6994D23B3288}" type="presOf" srcId="{09A6413E-E769-4A76-AD51-A02C23305F1C}" destId="{D9EAFD64-5FFA-496E-A7DF-F399077A7422}" srcOrd="0" destOrd="0" presId="urn:microsoft.com/office/officeart/2005/8/layout/hProcess4"/>
    <dgm:cxn modelId="{3BD889E1-1735-4F91-B553-5E4808B28DB0}" srcId="{1EEBAD60-39AF-4925-B00A-84AE68C95C4E}" destId="{09A6413E-E769-4A76-AD51-A02C23305F1C}" srcOrd="0" destOrd="0" parTransId="{3DFE4BC0-C18B-41A4-87B6-198AE819317E}" sibTransId="{62719A1A-850D-422A-9D6C-B2BEC015B5B6}"/>
    <dgm:cxn modelId="{8DE01D0E-09B8-4363-BF54-846F1351BB96}" type="presParOf" srcId="{915C7D28-4FE9-48EF-A69F-6100CBB9A97B}" destId="{75530BB8-CB9E-4CF8-8864-2CB1DEF20796}" srcOrd="0" destOrd="0" presId="urn:microsoft.com/office/officeart/2005/8/layout/hProcess4"/>
    <dgm:cxn modelId="{564CDEC6-1A6F-4838-8648-0C0F0AE2D589}" type="presParOf" srcId="{915C7D28-4FE9-48EF-A69F-6100CBB9A97B}" destId="{3DCFEA33-E318-4CF3-B118-1BE73B3CDF3F}" srcOrd="1" destOrd="0" presId="urn:microsoft.com/office/officeart/2005/8/layout/hProcess4"/>
    <dgm:cxn modelId="{CD06B316-E242-49C3-9778-E6C7CA056EA7}" type="presParOf" srcId="{915C7D28-4FE9-48EF-A69F-6100CBB9A97B}" destId="{6F21143C-EBC1-4175-A242-27C0AFCF62CD}" srcOrd="2" destOrd="0" presId="urn:microsoft.com/office/officeart/2005/8/layout/hProcess4"/>
    <dgm:cxn modelId="{810E5DB1-C376-41FB-A08A-B49E8BC7595F}" type="presParOf" srcId="{6F21143C-EBC1-4175-A242-27C0AFCF62CD}" destId="{D259D58C-F080-4975-B0D7-976B0B0C3B5E}" srcOrd="0" destOrd="0" presId="urn:microsoft.com/office/officeart/2005/8/layout/hProcess4"/>
    <dgm:cxn modelId="{2D42A5B7-625C-4800-8E75-704B1CEC3BC2}" type="presParOf" srcId="{D259D58C-F080-4975-B0D7-976B0B0C3B5E}" destId="{3A40AD49-34CE-4FD3-BE7D-9577711B70D4}" srcOrd="0" destOrd="0" presId="urn:microsoft.com/office/officeart/2005/8/layout/hProcess4"/>
    <dgm:cxn modelId="{D3FF09D9-8A46-4D71-BA06-882D7A56EFB0}" type="presParOf" srcId="{D259D58C-F080-4975-B0D7-976B0B0C3B5E}" destId="{64B7190E-DBEA-439E-82BF-6BD766E613BF}" srcOrd="1" destOrd="0" presId="urn:microsoft.com/office/officeart/2005/8/layout/hProcess4"/>
    <dgm:cxn modelId="{99FD56FD-F7AD-4714-957B-7C52289DA89D}" type="presParOf" srcId="{D259D58C-F080-4975-B0D7-976B0B0C3B5E}" destId="{2DEABB04-CEE4-4034-8E83-4E4F0A3B65D0}" srcOrd="2" destOrd="0" presId="urn:microsoft.com/office/officeart/2005/8/layout/hProcess4"/>
    <dgm:cxn modelId="{4293084B-022E-44C5-9810-04B583267416}" type="presParOf" srcId="{D259D58C-F080-4975-B0D7-976B0B0C3B5E}" destId="{D9EAFD64-5FFA-496E-A7DF-F399077A7422}" srcOrd="3" destOrd="0" presId="urn:microsoft.com/office/officeart/2005/8/layout/hProcess4"/>
    <dgm:cxn modelId="{70C5F439-9953-4D6C-AE56-AA6232F6F5BB}" type="presParOf" srcId="{D259D58C-F080-4975-B0D7-976B0B0C3B5E}" destId="{F9C73C2C-A5B9-48CF-8292-ACE7DEE8EC03}" srcOrd="4" destOrd="0" presId="urn:microsoft.com/office/officeart/2005/8/layout/hProcess4"/>
    <dgm:cxn modelId="{9C46746B-E3E0-4D5E-8F7F-8EE338129641}" type="presParOf" srcId="{6F21143C-EBC1-4175-A242-27C0AFCF62CD}" destId="{9E96B30C-844F-4471-87D6-388FA5D1B0A3}" srcOrd="1" destOrd="0" presId="urn:microsoft.com/office/officeart/2005/8/layout/hProcess4"/>
    <dgm:cxn modelId="{E3F1BBC0-7D07-499B-9E6B-B8C12794962A}" type="presParOf" srcId="{6F21143C-EBC1-4175-A242-27C0AFCF62CD}" destId="{E56166DB-A3FB-40F2-88D8-5BCC25EEDF3F}" srcOrd="2" destOrd="0" presId="urn:microsoft.com/office/officeart/2005/8/layout/hProcess4"/>
    <dgm:cxn modelId="{F490EED8-2503-4A4B-BC58-63B320FFB75B}" type="presParOf" srcId="{E56166DB-A3FB-40F2-88D8-5BCC25EEDF3F}" destId="{B3A41D5D-370F-4DA2-8C17-52A348862865}" srcOrd="0" destOrd="0" presId="urn:microsoft.com/office/officeart/2005/8/layout/hProcess4"/>
    <dgm:cxn modelId="{4B774F33-BB2E-430B-B160-10EC2A593196}" type="presParOf" srcId="{E56166DB-A3FB-40F2-88D8-5BCC25EEDF3F}" destId="{720E9E5B-8AFD-40BB-9929-3DEB1D2AB17B}" srcOrd="1" destOrd="0" presId="urn:microsoft.com/office/officeart/2005/8/layout/hProcess4"/>
    <dgm:cxn modelId="{E45DF8B3-28AB-43A1-B524-22068C1D8ED2}" type="presParOf" srcId="{E56166DB-A3FB-40F2-88D8-5BCC25EEDF3F}" destId="{B7DBF712-A90D-4F53-93B2-2BBF64DB4746}" srcOrd="2" destOrd="0" presId="urn:microsoft.com/office/officeart/2005/8/layout/hProcess4"/>
    <dgm:cxn modelId="{E3BC43AD-1CF5-4A9C-8EEC-747C7F3134D6}" type="presParOf" srcId="{E56166DB-A3FB-40F2-88D8-5BCC25EEDF3F}" destId="{29CC3CFC-4A0F-4EF8-8F7B-CEEC6A60A3DD}" srcOrd="3" destOrd="0" presId="urn:microsoft.com/office/officeart/2005/8/layout/hProcess4"/>
    <dgm:cxn modelId="{A620E5B3-A28C-417A-810D-6DB6FC1A6E32}" type="presParOf" srcId="{E56166DB-A3FB-40F2-88D8-5BCC25EEDF3F}" destId="{89D23DAF-5ACE-4E66-9F34-D9498D2409BF}" srcOrd="4" destOrd="0" presId="urn:microsoft.com/office/officeart/2005/8/layout/hProcess4"/>
    <dgm:cxn modelId="{9CED50ED-FB41-4504-AEE7-D24D411AEFFD}" type="presParOf" srcId="{6F21143C-EBC1-4175-A242-27C0AFCF62CD}" destId="{BD861F07-CBF0-4E6D-B4A2-0EF22824F76E}" srcOrd="3" destOrd="0" presId="urn:microsoft.com/office/officeart/2005/8/layout/hProcess4"/>
    <dgm:cxn modelId="{ABE30B57-19B2-45C4-9B7A-F99C4E207C0D}" type="presParOf" srcId="{6F21143C-EBC1-4175-A242-27C0AFCF62CD}" destId="{B925F3D7-8BE4-4E16-BC88-FA1BB57FE29A}" srcOrd="4" destOrd="0" presId="urn:microsoft.com/office/officeart/2005/8/layout/hProcess4"/>
    <dgm:cxn modelId="{5ABE08B4-DB5B-4781-9745-E66FBA27D030}" type="presParOf" srcId="{B925F3D7-8BE4-4E16-BC88-FA1BB57FE29A}" destId="{A502AD69-69FB-485C-9B37-8869A6D1EF97}" srcOrd="0" destOrd="0" presId="urn:microsoft.com/office/officeart/2005/8/layout/hProcess4"/>
    <dgm:cxn modelId="{E126DDBF-325B-4817-A51C-2D6B29D9EFDD}" type="presParOf" srcId="{B925F3D7-8BE4-4E16-BC88-FA1BB57FE29A}" destId="{4E7F7AF7-F038-434A-8B6C-1791ABE7158F}" srcOrd="1" destOrd="0" presId="urn:microsoft.com/office/officeart/2005/8/layout/hProcess4"/>
    <dgm:cxn modelId="{58A0A707-2B02-4F67-A814-67EF3453CD51}" type="presParOf" srcId="{B925F3D7-8BE4-4E16-BC88-FA1BB57FE29A}" destId="{53D179B6-2171-4BD2-8782-7E35852BA89F}" srcOrd="2" destOrd="0" presId="urn:microsoft.com/office/officeart/2005/8/layout/hProcess4"/>
    <dgm:cxn modelId="{578F25C9-B2B4-4E9A-B1E3-AADF4D3F909E}" type="presParOf" srcId="{B925F3D7-8BE4-4E16-BC88-FA1BB57FE29A}" destId="{36793CFB-7D90-4095-9664-29FD8CD28D3A}" srcOrd="3" destOrd="0" presId="urn:microsoft.com/office/officeart/2005/8/layout/hProcess4"/>
    <dgm:cxn modelId="{4CF84203-A665-46CD-AE3E-43D766EA17BD}" type="presParOf" srcId="{B925F3D7-8BE4-4E16-BC88-FA1BB57FE29A}" destId="{11CE6664-05B6-4632-8913-F990EF136EAC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B7190E-DBEA-439E-82BF-6BD766E613BF}">
      <dsp:nvSpPr>
        <dsp:cNvPr id="0" name=""/>
        <dsp:cNvSpPr/>
      </dsp:nvSpPr>
      <dsp:spPr>
        <a:xfrm>
          <a:off x="405245" y="498425"/>
          <a:ext cx="1161214" cy="957758"/>
        </a:xfrm>
        <a:prstGeom prst="roundRect">
          <a:avLst>
            <a:gd name="adj" fmla="val 10000"/>
          </a:avLst>
        </a:prstGeom>
        <a:solidFill>
          <a:srgbClr val="9CADB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Initial communications and outreach planning</a:t>
          </a:r>
        </a:p>
      </dsp:txBody>
      <dsp:txXfrm>
        <a:off x="427286" y="520466"/>
        <a:ext cx="1117132" cy="708442"/>
      </dsp:txXfrm>
    </dsp:sp>
    <dsp:sp modelId="{9E96B30C-844F-4471-87D6-388FA5D1B0A3}">
      <dsp:nvSpPr>
        <dsp:cNvPr id="0" name=""/>
        <dsp:cNvSpPr/>
      </dsp:nvSpPr>
      <dsp:spPr>
        <a:xfrm>
          <a:off x="1037335" y="652970"/>
          <a:ext cx="1389279" cy="1389279"/>
        </a:xfrm>
        <a:prstGeom prst="leftCircularArrow">
          <a:avLst>
            <a:gd name="adj1" fmla="val 3931"/>
            <a:gd name="adj2" fmla="val 492834"/>
            <a:gd name="adj3" fmla="val 2268345"/>
            <a:gd name="adj4" fmla="val 9024489"/>
            <a:gd name="adj5" fmla="val 458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EAFD64-5FFA-496E-A7DF-F399077A7422}">
      <dsp:nvSpPr>
        <dsp:cNvPr id="0" name=""/>
        <dsp:cNvSpPr/>
      </dsp:nvSpPr>
      <dsp:spPr>
        <a:xfrm>
          <a:off x="663293" y="1250950"/>
          <a:ext cx="1032190" cy="41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Community feedback</a:t>
          </a:r>
        </a:p>
      </dsp:txBody>
      <dsp:txXfrm>
        <a:off x="675315" y="1262972"/>
        <a:ext cx="1008146" cy="386424"/>
      </dsp:txXfrm>
    </dsp:sp>
    <dsp:sp modelId="{720E9E5B-8AFD-40BB-9929-3DEB1D2AB17B}">
      <dsp:nvSpPr>
        <dsp:cNvPr id="0" name=""/>
        <dsp:cNvSpPr/>
      </dsp:nvSpPr>
      <dsp:spPr>
        <a:xfrm>
          <a:off x="1955550" y="498425"/>
          <a:ext cx="1161214" cy="957758"/>
        </a:xfrm>
        <a:prstGeom prst="roundRect">
          <a:avLst>
            <a:gd name="adj" fmla="val 10000"/>
          </a:avLst>
        </a:prstGeom>
        <a:solidFill>
          <a:srgbClr val="9CADB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Community feedback used to inform planning and future outreach efforts</a:t>
          </a:r>
        </a:p>
      </dsp:txBody>
      <dsp:txXfrm>
        <a:off x="1977591" y="725700"/>
        <a:ext cx="1117132" cy="708442"/>
      </dsp:txXfrm>
    </dsp:sp>
    <dsp:sp modelId="{BD861F07-CBF0-4E6D-B4A2-0EF22824F76E}">
      <dsp:nvSpPr>
        <dsp:cNvPr id="0" name=""/>
        <dsp:cNvSpPr/>
      </dsp:nvSpPr>
      <dsp:spPr>
        <a:xfrm>
          <a:off x="2577963" y="-125192"/>
          <a:ext cx="1537656" cy="1537656"/>
        </a:xfrm>
        <a:prstGeom prst="circularArrow">
          <a:avLst>
            <a:gd name="adj1" fmla="val 3552"/>
            <a:gd name="adj2" fmla="val 441238"/>
            <a:gd name="adj3" fmla="val 19383251"/>
            <a:gd name="adj4" fmla="val 12575511"/>
            <a:gd name="adj5" fmla="val 41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CC3CFC-4A0F-4EF8-8F7B-CEEC6A60A3DD}">
      <dsp:nvSpPr>
        <dsp:cNvPr id="0" name=""/>
        <dsp:cNvSpPr/>
      </dsp:nvSpPr>
      <dsp:spPr>
        <a:xfrm>
          <a:off x="2213598" y="293191"/>
          <a:ext cx="1032190" cy="41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Ongoing planning and implementation</a:t>
          </a:r>
        </a:p>
      </dsp:txBody>
      <dsp:txXfrm>
        <a:off x="2225620" y="305213"/>
        <a:ext cx="1008146" cy="386424"/>
      </dsp:txXfrm>
    </dsp:sp>
    <dsp:sp modelId="{4E7F7AF7-F038-434A-8B6C-1791ABE7158F}">
      <dsp:nvSpPr>
        <dsp:cNvPr id="0" name=""/>
        <dsp:cNvSpPr/>
      </dsp:nvSpPr>
      <dsp:spPr>
        <a:xfrm>
          <a:off x="3505856" y="498425"/>
          <a:ext cx="1161214" cy="957758"/>
        </a:xfrm>
        <a:prstGeom prst="roundRect">
          <a:avLst>
            <a:gd name="adj" fmla="val 10000"/>
          </a:avLst>
        </a:prstGeom>
        <a:solidFill>
          <a:srgbClr val="9CADB7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>
              <a:latin typeface="Arial" panose="020B0604020202020204" pitchFamily="34" charset="0"/>
              <a:cs typeface="Arial" panose="020B0604020202020204" pitchFamily="34" charset="0"/>
            </a:rPr>
            <a:t>Scope/develop systems, tools and processes; identify additional resources</a:t>
          </a:r>
        </a:p>
      </dsp:txBody>
      <dsp:txXfrm>
        <a:off x="3527897" y="520466"/>
        <a:ext cx="1117132" cy="708442"/>
      </dsp:txXfrm>
    </dsp:sp>
    <dsp:sp modelId="{36793CFB-7D90-4095-9664-29FD8CD28D3A}">
      <dsp:nvSpPr>
        <dsp:cNvPr id="0" name=""/>
        <dsp:cNvSpPr/>
      </dsp:nvSpPr>
      <dsp:spPr>
        <a:xfrm>
          <a:off x="3763903" y="1250950"/>
          <a:ext cx="1032190" cy="410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1430" rIns="17145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>
              <a:latin typeface="Arial" panose="020B0604020202020204" pitchFamily="34" charset="0"/>
              <a:cs typeface="Arial" panose="020B0604020202020204" pitchFamily="34" charset="0"/>
            </a:rPr>
            <a:t>Continuous improvement</a:t>
          </a:r>
        </a:p>
      </dsp:txBody>
      <dsp:txXfrm>
        <a:off x="3775925" y="1262972"/>
        <a:ext cx="1008146" cy="3864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8D03A-899B-4BCE-8D88-FA8312B61AED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05A3D-70F8-49E9-A700-66573C602E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7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7A23-7AF7-41C1-9936-CFC3230C9D30}" type="datetimeFigureOut">
              <a:rPr lang="en-US" smtClean="0"/>
              <a:t>4/25/2022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A22AF-3A4F-4932-866D-2233858EC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4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119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6583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 smtClean="0">
              <a:solidFill>
                <a:srgbClr val="E45D4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376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4168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681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061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27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787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924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96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183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01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4906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A22AF-3A4F-4932-866D-2233858ECA84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323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(Gr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  <p:grpSp>
        <p:nvGrpSpPr>
          <p:cNvPr id="10" name="Group 9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2" name="Group 11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1" name="Rounded Rectangle 20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9326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7655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602181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445356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68707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EV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39967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Employe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95324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ineman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632617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Agriculture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6283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Fores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72529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ound Diagonal Corner Rectangle 49"/>
          <p:cNvSpPr>
            <a:spLocks/>
          </p:cNvSpPr>
          <p:nvPr userDrawn="1"/>
        </p:nvSpPr>
        <p:spPr>
          <a:xfrm>
            <a:off x="3690257" y="914400"/>
            <a:ext cx="5029200" cy="2743200"/>
          </a:xfrm>
          <a:prstGeom prst="round2DiagRect">
            <a:avLst/>
          </a:prstGeom>
          <a:solidFill>
            <a:srgbClr val="58C3B4">
              <a:alpha val="80000"/>
            </a:srgbClr>
          </a:soli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3352800" y="626364"/>
            <a:ext cx="0" cy="3319272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34"/>
          <p:cNvSpPr>
            <a:spLocks noGrp="1"/>
          </p:cNvSpPr>
          <p:nvPr>
            <p:ph type="body" sz="quarter" idx="10"/>
          </p:nvPr>
        </p:nvSpPr>
        <p:spPr>
          <a:xfrm>
            <a:off x="3763962" y="914400"/>
            <a:ext cx="4808538" cy="2743200"/>
          </a:xfrm>
          <a:prstGeom prst="rect">
            <a:avLst/>
          </a:prstGeom>
        </p:spPr>
        <p:txBody>
          <a:bodyPr lIns="365760" tIns="182880" rIns="365760" bIns="18288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0" indent="0"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365760" indent="-365760"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731520" indent="-365760">
              <a:buFont typeface="Arial" panose="020B0604020202020204" pitchFamily="34" charset="0"/>
              <a:buChar char="•"/>
              <a:defRPr sz="16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669925" y="914401"/>
            <a:ext cx="2481489" cy="2751138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6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403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1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966850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 userDrawn="1"/>
        </p:nvCxnSpPr>
        <p:spPr>
          <a:xfrm>
            <a:off x="3352800" y="914400"/>
            <a:ext cx="0" cy="274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17"/>
          <p:cNvSpPr txBox="1">
            <a:spLocks/>
          </p:cNvSpPr>
          <p:nvPr userDrawn="1"/>
        </p:nvSpPr>
        <p:spPr>
          <a:xfrm>
            <a:off x="533401" y="922564"/>
            <a:ext cx="2651760" cy="274320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Local </a:t>
            </a:r>
          </a:p>
          <a:p>
            <a:pPr>
              <a:lnSpc>
                <a:spcPct val="85000"/>
              </a:lnSpc>
              <a:spcBef>
                <a:spcPts val="0"/>
              </a:spcBef>
            </a:pP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energy provider for </a:t>
            </a:r>
            <a:b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spc="-100" dirty="0">
                <a:latin typeface="Arial" panose="020B0604020202020204" pitchFamily="34" charset="0"/>
                <a:cs typeface="Arial" panose="020B0604020202020204" pitchFamily="34" charset="0"/>
              </a:rPr>
              <a:t>nearly 150 years.</a:t>
            </a:r>
          </a:p>
        </p:txBody>
      </p:sp>
      <p:sp>
        <p:nvSpPr>
          <p:cNvPr id="29" name="Text Placeholder 23"/>
          <p:cNvSpPr txBox="1">
            <a:spLocks/>
          </p:cNvSpPr>
          <p:nvPr userDrawn="1"/>
        </p:nvSpPr>
        <p:spPr>
          <a:xfrm>
            <a:off x="3853543" y="1143000"/>
            <a:ext cx="4572000" cy="22860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43" indent="-285743">
              <a:spcBef>
                <a:spcPts val="600"/>
              </a:spcBef>
            </a:pPr>
            <a:r>
              <a:rPr lang="en-US" dirty="0"/>
              <a:t>Washington’s largest and oldest utility,</a:t>
            </a:r>
            <a:br>
              <a:rPr lang="en-US" dirty="0"/>
            </a:br>
            <a:r>
              <a:rPr lang="en-US" b="1" dirty="0"/>
              <a:t>serving 1.5 million customers </a:t>
            </a:r>
            <a:r>
              <a:rPr lang="en-US" dirty="0"/>
              <a:t>in 10 counties.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Our </a:t>
            </a:r>
            <a:r>
              <a:rPr lang="en-US" b="1" dirty="0"/>
              <a:t>3,100+ employees </a:t>
            </a:r>
            <a:r>
              <a:rPr lang="en-US" dirty="0"/>
              <a:t>live and work in the communities we serve.</a:t>
            </a:r>
          </a:p>
          <a:p>
            <a:pPr marL="285743" indent="-285743">
              <a:spcBef>
                <a:spcPts val="600"/>
              </a:spcBef>
            </a:pPr>
            <a:r>
              <a:rPr lang="en-US" dirty="0"/>
              <a:t>We share our customers’ </a:t>
            </a:r>
            <a:r>
              <a:rPr lang="en-US" b="1" dirty="0"/>
              <a:t>concern for the environment</a:t>
            </a:r>
            <a:r>
              <a:rPr lang="en-US" dirty="0"/>
              <a:t>, balanced with their expectations for uncompromised </a:t>
            </a:r>
            <a:r>
              <a:rPr lang="en-US" b="1" dirty="0"/>
              <a:t>reliability, affordability and safety.</a:t>
            </a:r>
            <a:endParaRPr lang="en-US" b="1" i="1" dirty="0"/>
          </a:p>
        </p:txBody>
      </p:sp>
      <p:sp>
        <p:nvSpPr>
          <p:cNvPr id="8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74564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68120" y="1049783"/>
            <a:ext cx="5832584" cy="2129534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69250" y="8953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871538" y="694487"/>
            <a:ext cx="724557" cy="176971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endParaRPr lang="en-US" sz="115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69250" y="3333750"/>
            <a:ext cx="7175309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7501387" y="2428209"/>
            <a:ext cx="724557" cy="109885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5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1500" dirty="0">
              <a:solidFill>
                <a:schemeClr val="bg1"/>
              </a:solidFill>
            </a:endParaRPr>
          </a:p>
        </p:txBody>
      </p:sp>
      <p:sp>
        <p:nvSpPr>
          <p:cNvPr id="14" name="Text Placeholder 13"/>
          <p:cNvSpPr>
            <a:spLocks noGrp="1"/>
          </p:cNvSpPr>
          <p:nvPr userDrawn="1">
            <p:ph type="body" sz="quarter" idx="11"/>
          </p:nvPr>
        </p:nvSpPr>
        <p:spPr>
          <a:xfrm>
            <a:off x="3981652" y="3431476"/>
            <a:ext cx="4244975" cy="259204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3965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0495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86900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3026649" y="1992879"/>
            <a:ext cx="5835997" cy="2252550"/>
          </a:xfrm>
          <a:prstGeom prst="rect">
            <a:avLst/>
          </a:prstGeom>
        </p:spPr>
        <p:txBody>
          <a:bodyPr lIns="0" tIns="0" rIns="0" bIns="0"/>
          <a:lstStyle>
            <a:lvl1pPr marL="548640" indent="-548640">
              <a:spcBef>
                <a:spcPts val="1800"/>
              </a:spcBef>
              <a:buFontTx/>
              <a:buBlip>
                <a:blip r:embed="rId2"/>
              </a:buBlip>
              <a:defRPr sz="17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191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2464708" cy="1852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3"/>
          </p:nvPr>
        </p:nvSpPr>
        <p:spPr>
          <a:xfrm>
            <a:off x="4062019" y="971488"/>
            <a:ext cx="4379852" cy="2669783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365760" indent="-365760">
              <a:spcBef>
                <a:spcPts val="1800"/>
              </a:spcBef>
              <a:buFontTx/>
              <a:buBlip>
                <a:blip r:embed="rId2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7956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2"/>
          </p:nvPr>
        </p:nvSpPr>
        <p:spPr>
          <a:xfrm>
            <a:off x="539749" y="633413"/>
            <a:ext cx="1991180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55872" y="633413"/>
            <a:ext cx="2509496" cy="34655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0" indent="0">
              <a:buNone/>
              <a:defRPr sz="2000"/>
            </a:lvl2pPr>
            <a:lvl3pPr marL="0" indent="0">
              <a:buNone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44698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8380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621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5"/>
          <p:cNvSpPr>
            <a:spLocks noGrp="1"/>
          </p:cNvSpPr>
          <p:nvPr>
            <p:ph type="body" sz="quarter" idx="12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3930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3795344"/>
            <a:ext cx="9144000" cy="450082"/>
          </a:xfrm>
          <a:prstGeom prst="rect">
            <a:avLst/>
          </a:prstGeom>
          <a:solidFill>
            <a:srgbClr val="58C3B4"/>
          </a:solidFill>
          <a:ln w="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"/>
          <p:cNvSpPr txBox="1">
            <a:spLocks/>
          </p:cNvSpPr>
          <p:nvPr userDrawn="1"/>
        </p:nvSpPr>
        <p:spPr>
          <a:xfrm>
            <a:off x="517225" y="3862191"/>
            <a:ext cx="8202059" cy="3163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  <a:buBlip>
                <a:blip r:embed="rId2"/>
              </a:buBlip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Washington’s largest and oldest utility,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serving 1.5 million customers 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10 counties.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0"/>
          </p:nvPr>
        </p:nvSpPr>
        <p:spPr>
          <a:xfrm>
            <a:off x="517525" y="1176338"/>
            <a:ext cx="8201025" cy="2073275"/>
          </a:xfrm>
          <a:prstGeom prst="rect">
            <a:avLst/>
          </a:prstGeom>
        </p:spPr>
        <p:txBody>
          <a:bodyPr/>
          <a:lstStyle>
            <a:lvl1pPr marL="228600" indent="-228600">
              <a:buFontTx/>
              <a:buBlip>
                <a:blip r:embed="rId3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FontTx/>
              <a:buBlip>
                <a:blip r:embed="rId4"/>
              </a:buBlip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06671"/>
              </a:buClr>
              <a:buSzPct val="130000"/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070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2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9828942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/>
          <p:cNvSpPr>
            <a:spLocks/>
          </p:cNvSpPr>
          <p:nvPr userDrawn="1"/>
        </p:nvSpPr>
        <p:spPr>
          <a:xfrm>
            <a:off x="-1" y="0"/>
            <a:ext cx="9144000" cy="5143500"/>
          </a:xfrm>
          <a:custGeom>
            <a:avLst/>
            <a:gdLst>
              <a:gd name="connsiteX0" fmla="*/ 927481 w 9144000"/>
              <a:gd name="connsiteY0" fmla="*/ 620486 h 5143500"/>
              <a:gd name="connsiteX1" fmla="*/ 527958 w 9144000"/>
              <a:gd name="connsiteY1" fmla="*/ 1020009 h 5143500"/>
              <a:gd name="connsiteX2" fmla="*/ 527958 w 9144000"/>
              <a:gd name="connsiteY2" fmla="*/ 4095206 h 5143500"/>
              <a:gd name="connsiteX3" fmla="*/ 8281834 w 9144000"/>
              <a:gd name="connsiteY3" fmla="*/ 4095206 h 5143500"/>
              <a:gd name="connsiteX4" fmla="*/ 8681357 w 9144000"/>
              <a:gd name="connsiteY4" fmla="*/ 3695683 h 5143500"/>
              <a:gd name="connsiteX5" fmla="*/ 8681357 w 9144000"/>
              <a:gd name="connsiteY5" fmla="*/ 620486 h 5143500"/>
              <a:gd name="connsiteX6" fmla="*/ 0 w 9144000"/>
              <a:gd name="connsiteY6" fmla="*/ 0 h 5143500"/>
              <a:gd name="connsiteX7" fmla="*/ 9144000 w 9144000"/>
              <a:gd name="connsiteY7" fmla="*/ 0 h 5143500"/>
              <a:gd name="connsiteX8" fmla="*/ 9144000 w 9144000"/>
              <a:gd name="connsiteY8" fmla="*/ 5143500 h 5143500"/>
              <a:gd name="connsiteX9" fmla="*/ 0 w 9144000"/>
              <a:gd name="connsiteY9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44000" h="5143500">
                <a:moveTo>
                  <a:pt x="927481" y="620486"/>
                </a:moveTo>
                <a:cubicBezTo>
                  <a:pt x="706831" y="620486"/>
                  <a:pt x="527958" y="799359"/>
                  <a:pt x="527958" y="1020009"/>
                </a:cubicBezTo>
                <a:lnTo>
                  <a:pt x="527958" y="4095206"/>
                </a:lnTo>
                <a:lnTo>
                  <a:pt x="8281834" y="4095206"/>
                </a:lnTo>
                <a:cubicBezTo>
                  <a:pt x="8502484" y="4095206"/>
                  <a:pt x="8681357" y="3916333"/>
                  <a:pt x="8681357" y="3695683"/>
                </a:cubicBezTo>
                <a:lnTo>
                  <a:pt x="8681357" y="620486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5B23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ound Diagonal Corner Rectangle 20"/>
          <p:cNvSpPr>
            <a:spLocks/>
          </p:cNvSpPr>
          <p:nvPr userDrawn="1"/>
        </p:nvSpPr>
        <p:spPr>
          <a:xfrm>
            <a:off x="527958" y="621030"/>
            <a:ext cx="8153399" cy="3474720"/>
          </a:xfrm>
          <a:prstGeom prst="round2DiagRect">
            <a:avLst>
              <a:gd name="adj1" fmla="val 11498"/>
              <a:gd name="adj2" fmla="val 0"/>
            </a:avLst>
          </a:prstGeom>
          <a:gradFill flip="none" rotWithShape="1">
            <a:gsLst>
              <a:gs pos="0">
                <a:schemeClr val="tx1">
                  <a:alpha val="69000"/>
                </a:schemeClr>
              </a:gs>
              <a:gs pos="69000">
                <a:schemeClr val="tx1">
                  <a:alpha val="31000"/>
                </a:schemeClr>
              </a:gs>
            </a:gsLst>
            <a:lin ang="0" scaled="1"/>
            <a:tileRect/>
          </a:gradFill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en-US" dirty="0"/>
          </a:p>
        </p:txBody>
      </p:sp>
      <p:sp>
        <p:nvSpPr>
          <p:cNvPr id="3" name="Text Placeholder 45"/>
          <p:cNvSpPr>
            <a:spLocks noGrp="1"/>
          </p:cNvSpPr>
          <p:nvPr>
            <p:ph type="body" sz="quarter" idx="14"/>
          </p:nvPr>
        </p:nvSpPr>
        <p:spPr>
          <a:xfrm>
            <a:off x="854071" y="4625029"/>
            <a:ext cx="3163888" cy="225728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lang="en-US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648891" y="982164"/>
            <a:ext cx="0" cy="2743200"/>
          </a:xfrm>
          <a:prstGeom prst="line">
            <a:avLst/>
          </a:prstGeom>
          <a:ln w="1270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6"/>
          </p:nvPr>
        </p:nvSpPr>
        <p:spPr>
          <a:xfrm>
            <a:off x="4176850" y="981516"/>
            <a:ext cx="4205150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766037" y="981517"/>
            <a:ext cx="2583497" cy="2752011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6085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3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149169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4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3184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5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149223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nd &amp; 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130364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Sola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32769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Hydro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82296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57200" y="2057400"/>
            <a:ext cx="8229600" cy="4824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3108960"/>
            <a:ext cx="1828800" cy="27333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Month 202X</a:t>
            </a:r>
          </a:p>
        </p:txBody>
      </p:sp>
    </p:spTree>
    <p:extLst>
      <p:ext uri="{BB962C8B-B14F-4D97-AF65-F5344CB8AC3E}">
        <p14:creationId xmlns:p14="http://schemas.microsoft.com/office/powerpoint/2010/main" val="284467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9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0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3859618" y="-652331"/>
            <a:ext cx="5699084" cy="5471480"/>
            <a:chOff x="2575398" y="-2286000"/>
            <a:chExt cx="7364156" cy="7070054"/>
          </a:xfrm>
        </p:grpSpPr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938" y="3770513"/>
              <a:ext cx="2085484" cy="1013541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 userDrawn="1"/>
          </p:nvGrpSpPr>
          <p:grpSpPr>
            <a:xfrm>
              <a:off x="2575398" y="-2286000"/>
              <a:ext cx="7364156" cy="5728783"/>
              <a:chOff x="4195026" y="-389227"/>
              <a:chExt cx="5564745" cy="4328971"/>
            </a:xfrm>
          </p:grpSpPr>
          <p:sp>
            <p:nvSpPr>
              <p:cNvPr id="12" name="Rounded Rectangle 11"/>
              <p:cNvSpPr>
                <a:spLocks noChangeAspect="1"/>
              </p:cNvSpPr>
              <p:nvPr userDrawn="1"/>
            </p:nvSpPr>
            <p:spPr>
              <a:xfrm rot="2700000">
                <a:off x="6985513" y="-414236"/>
                <a:ext cx="2499337" cy="2549356"/>
              </a:xfrm>
              <a:prstGeom prst="roundRect">
                <a:avLst>
                  <a:gd name="adj" fmla="val 2645"/>
                </a:avLst>
              </a:pr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3" name="Rounded Rectangle 12"/>
              <p:cNvSpPr>
                <a:spLocks noChangeAspect="1"/>
              </p:cNvSpPr>
              <p:nvPr userDrawn="1"/>
            </p:nvSpPr>
            <p:spPr>
              <a:xfrm rot="2700000">
                <a:off x="8548085" y="2098727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4" name="Rounded Rectangle 13"/>
              <p:cNvSpPr>
                <a:spLocks noChangeAspect="1"/>
              </p:cNvSpPr>
              <p:nvPr userDrawn="1"/>
            </p:nvSpPr>
            <p:spPr>
              <a:xfrm rot="2700000">
                <a:off x="5766758" y="1198183"/>
                <a:ext cx="1199682" cy="1223691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5" name="Rounded Rectangle 14"/>
              <p:cNvSpPr>
                <a:spLocks noChangeAspect="1"/>
              </p:cNvSpPr>
              <p:nvPr userDrawn="1"/>
            </p:nvSpPr>
            <p:spPr>
              <a:xfrm rot="2700000">
                <a:off x="7015265" y="198449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6" name="Rounded Rectangle 15"/>
              <p:cNvSpPr>
                <a:spLocks noChangeAspect="1"/>
              </p:cNvSpPr>
              <p:nvPr userDrawn="1"/>
            </p:nvSpPr>
            <p:spPr>
              <a:xfrm rot="2700000">
                <a:off x="5155879" y="200589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7" name="Rounded Rectangle 16"/>
              <p:cNvSpPr>
                <a:spLocks noChangeAspect="1"/>
              </p:cNvSpPr>
              <p:nvPr userDrawn="1"/>
            </p:nvSpPr>
            <p:spPr>
              <a:xfrm rot="2700000">
                <a:off x="6534371" y="3384388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8" name="Rounded Rectangle 17"/>
              <p:cNvSpPr>
                <a:spLocks noChangeAspect="1"/>
              </p:cNvSpPr>
              <p:nvPr userDrawn="1"/>
            </p:nvSpPr>
            <p:spPr>
              <a:xfrm rot="2700000">
                <a:off x="8396702" y="3365936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19" name="Rounded Rectangle 18"/>
              <p:cNvSpPr>
                <a:spLocks noChangeAspect="1"/>
              </p:cNvSpPr>
              <p:nvPr userDrawn="1"/>
            </p:nvSpPr>
            <p:spPr>
              <a:xfrm rot="2700000">
                <a:off x="5627577" y="580013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  <p:sp>
            <p:nvSpPr>
              <p:cNvPr id="20" name="Rounded Rectangle 19"/>
              <p:cNvSpPr>
                <a:spLocks noChangeAspect="1"/>
              </p:cNvSpPr>
              <p:nvPr userDrawn="1"/>
            </p:nvSpPr>
            <p:spPr>
              <a:xfrm rot="2700000">
                <a:off x="4200527" y="1080935"/>
                <a:ext cx="549855" cy="560858"/>
              </a:xfrm>
              <a:prstGeom prst="roundRect">
                <a:avLst>
                  <a:gd name="adj" fmla="val 5978"/>
                </a:avLst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13" dirty="0">
                  <a:solidFill>
                    <a:schemeClr val="lt1">
                      <a:alpha val="50000"/>
                    </a:schemeClr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33766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2" r:id="rId2"/>
    <p:sldLayoutId id="2147483678" r:id="rId3"/>
    <p:sldLayoutId id="2147483677" r:id="rId4"/>
    <p:sldLayoutId id="2147483687" r:id="rId5"/>
    <p:sldLayoutId id="2147483689" r:id="rId6"/>
    <p:sldLayoutId id="2147483682" r:id="rId7"/>
    <p:sldLayoutId id="2147483681" r:id="rId8"/>
    <p:sldLayoutId id="2147483674" r:id="rId9"/>
    <p:sldLayoutId id="2147483680" r:id="rId10"/>
    <p:sldLayoutId id="2147483675" r:id="rId11"/>
    <p:sldLayoutId id="2147483688" r:id="rId12"/>
    <p:sldLayoutId id="2147483684" r:id="rId13"/>
    <p:sldLayoutId id="2147483670" r:id="rId14"/>
    <p:sldLayoutId id="2147483685" r:id="rId15"/>
    <p:sldLayoutId id="2147483673" r:id="rId16"/>
    <p:sldLayoutId id="2147483676" r:id="rId17"/>
    <p:sldLayoutId id="2147483686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9CAD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bg1"/>
                </a:solidFill>
              </a:rPr>
              <a:t>‹#›</a:t>
            </a:fld>
            <a:endParaRPr lang="en-US" sz="1000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70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63" r:id="rId3"/>
    <p:sldLayoutId id="214748366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8C3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3352800" y="0"/>
            <a:ext cx="57912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86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5" r:id="rId3"/>
    <p:sldLayoutId id="2147483666" r:id="rId4"/>
    <p:sldLayoutId id="214748369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 userDrawn="1"/>
        </p:nvSpPr>
        <p:spPr>
          <a:xfrm>
            <a:off x="457200" y="461772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45763F2-DDEA-4923-9735-C5A6327E1624}" type="slidenum">
              <a:rPr lang="en-US" sz="1000" smtClean="0">
                <a:solidFill>
                  <a:schemeClr val="tx1"/>
                </a:solidFill>
              </a:rPr>
              <a:t>‹#›</a:t>
            </a:fld>
            <a:endParaRPr lang="en-US" sz="10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22960" y="4626530"/>
            <a:ext cx="0" cy="22860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4518631"/>
            <a:ext cx="914400" cy="44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7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6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10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2.xml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3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4.xml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7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4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6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8.xml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9.xml"/><Relationship Id="rId5" Type="http://schemas.microsoft.com/office/2007/relationships/hdphoto" Target="../media/hdphoto3.wdp"/><Relationship Id="rId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0.xml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"/>
                    </a14:imgEffect>
                    <a14:imgEffect>
                      <a14:brightnessContrast bright="26000" contrast="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 Placeholder 4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2022 Wildfire Season Preparedness</a:t>
            </a:r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3"/>
          </p:nvPr>
        </p:nvSpPr>
        <p:spPr>
          <a:xfrm>
            <a:off x="457200" y="2057400"/>
            <a:ext cx="1828800" cy="27333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27,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323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39484" y="715095"/>
            <a:ext cx="2693730" cy="2640729"/>
          </a:xfrm>
        </p:spPr>
        <p:txBody>
          <a:bodyPr/>
          <a:lstStyle/>
          <a:p>
            <a:r>
              <a:rPr lang="en-US" dirty="0" smtClean="0"/>
              <a:t>Community Engagement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745976" y="235459"/>
            <a:ext cx="5053759" cy="2669783"/>
          </a:xfrm>
        </p:spPr>
        <p:txBody>
          <a:bodyPr>
            <a:normAutofit/>
          </a:bodyPr>
          <a:lstStyle/>
          <a:p>
            <a:pPr lvl="0"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prstClr val="black"/>
                </a:solidFill>
              </a:rPr>
              <a:t>We </a:t>
            </a:r>
            <a:r>
              <a:rPr lang="en-US" sz="1400" dirty="0">
                <a:solidFill>
                  <a:prstClr val="black"/>
                </a:solidFill>
              </a:rPr>
              <a:t>will hold </a:t>
            </a:r>
            <a:r>
              <a:rPr lang="en-US" sz="1400" dirty="0" smtClean="0">
                <a:solidFill>
                  <a:prstClr val="black"/>
                </a:solidFill>
              </a:rPr>
              <a:t>our first </a:t>
            </a:r>
            <a:r>
              <a:rPr lang="en-US" sz="1400" dirty="0" smtClean="0"/>
              <a:t>community engagement meeting </a:t>
            </a:r>
            <a:r>
              <a:rPr lang="en-US" sz="1400" dirty="0">
                <a:solidFill>
                  <a:prstClr val="black"/>
                </a:solidFill>
              </a:rPr>
              <a:t>in Cle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dirty="0" err="1">
                <a:solidFill>
                  <a:prstClr val="black"/>
                </a:solidFill>
              </a:rPr>
              <a:t>Elum</a:t>
            </a:r>
            <a:r>
              <a:rPr lang="en-US" sz="1400" dirty="0">
                <a:solidFill>
                  <a:prstClr val="black"/>
                </a:solidFill>
              </a:rPr>
              <a:t>, WA on June 8, 2022 </a:t>
            </a:r>
            <a:endParaRPr lang="en-US" sz="1400" dirty="0" smtClean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To ensure broad and inclusive outreach, PSE will be using a variety of outreach methods to invite customers to </a:t>
            </a:r>
            <a:r>
              <a:rPr lang="en-US" sz="1400" dirty="0" smtClean="0"/>
              <a:t>attend</a:t>
            </a:r>
            <a:endParaRPr lang="en-US" sz="1400" dirty="0">
              <a:solidFill>
                <a:prstClr val="black"/>
              </a:solidFill>
            </a:endParaRPr>
          </a:p>
          <a:p>
            <a:pPr lvl="0"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prstClr val="black"/>
                </a:solidFill>
              </a:rPr>
              <a:t>Additional </a:t>
            </a:r>
            <a:r>
              <a:rPr lang="en-US" sz="1400" dirty="0" smtClean="0">
                <a:solidFill>
                  <a:prstClr val="black"/>
                </a:solidFill>
              </a:rPr>
              <a:t>community meetings </a:t>
            </a:r>
            <a:r>
              <a:rPr lang="en-US" sz="1400" dirty="0">
                <a:solidFill>
                  <a:prstClr val="black"/>
                </a:solidFill>
              </a:rPr>
              <a:t>will follow this summer in other </a:t>
            </a:r>
            <a:r>
              <a:rPr lang="en-US" sz="1400" dirty="0"/>
              <a:t>higher wildfire risk areas </a:t>
            </a:r>
            <a:r>
              <a:rPr lang="en-US" sz="1400" dirty="0">
                <a:solidFill>
                  <a:prstClr val="black"/>
                </a:solidFill>
              </a:rPr>
              <a:t>in our service territory</a:t>
            </a:r>
            <a:endParaRPr lang="en-US" sz="14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03224922"/>
              </p:ext>
            </p:extLst>
          </p:nvPr>
        </p:nvGraphicFramePr>
        <p:xfrm>
          <a:off x="3513335" y="2656114"/>
          <a:ext cx="5201340" cy="1954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071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2454" y="778219"/>
            <a:ext cx="2784771" cy="1852612"/>
          </a:xfrm>
        </p:spPr>
        <p:txBody>
          <a:bodyPr/>
          <a:lstStyle/>
          <a:p>
            <a:r>
              <a:rPr lang="en-US" dirty="0"/>
              <a:t>Continuous</a:t>
            </a:r>
            <a:r>
              <a:rPr lang="en-US" sz="3200" dirty="0"/>
              <a:t> </a:t>
            </a:r>
            <a:r>
              <a:rPr lang="en-US" dirty="0"/>
              <a:t>I</a:t>
            </a:r>
            <a:r>
              <a:rPr lang="en-US" dirty="0" smtClean="0"/>
              <a:t>mprovement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16551" y="1890277"/>
            <a:ext cx="5269603" cy="3079611"/>
          </a:xfrm>
        </p:spPr>
        <p:txBody>
          <a:bodyPr>
            <a:normAutofit/>
          </a:bodyPr>
          <a:lstStyle/>
          <a:p>
            <a:pPr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Advance </a:t>
            </a:r>
            <a:r>
              <a:rPr lang="en-US" sz="1400" dirty="0"/>
              <a:t>specific grid modernization investments </a:t>
            </a:r>
            <a:r>
              <a:rPr lang="en-US" sz="1400" dirty="0" smtClean="0"/>
              <a:t>for a resilient community.  </a:t>
            </a:r>
          </a:p>
          <a:p>
            <a:pPr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Enhance decision criteria that prioritizes investments and actions that reduce wildfire risk.</a:t>
            </a:r>
            <a:endParaRPr lang="en-US" sz="1400" dirty="0"/>
          </a:p>
          <a:p>
            <a:pPr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Deploy situational awareness technologies.</a:t>
            </a:r>
          </a:p>
          <a:p>
            <a:pPr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Refresh operational </a:t>
            </a:r>
            <a:r>
              <a:rPr lang="en-US" sz="1400" dirty="0"/>
              <a:t>procedures </a:t>
            </a:r>
            <a:r>
              <a:rPr lang="en-US" sz="1400" dirty="0" smtClean="0"/>
              <a:t>and performance metrics with wildfire risk in mind. </a:t>
            </a:r>
          </a:p>
          <a:p>
            <a:pPr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Engage and collaborate with communities, customers, and emergency response personnel to inform our </a:t>
            </a:r>
          </a:p>
          <a:p>
            <a:pPr marL="320040" lvl="1" indent="0">
              <a:lnSpc>
                <a:spcPct val="100000"/>
              </a:lnSpc>
              <a:spcBef>
                <a:spcPts val="0"/>
              </a:spcBef>
              <a:buClr>
                <a:srgbClr val="006671"/>
              </a:buClr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tools, actions, and plans.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Placeholder 4"/>
          <p:cNvSpPr txBox="1">
            <a:spLocks/>
          </p:cNvSpPr>
          <p:nvPr/>
        </p:nvSpPr>
        <p:spPr>
          <a:xfrm>
            <a:off x="3542810" y="885498"/>
            <a:ext cx="5500763" cy="81902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US" sz="1600" b="1" dirty="0">
              <a:solidFill>
                <a:srgbClr val="0066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</a:extLst>
          </a:blip>
          <a:srcRect b="8535"/>
          <a:stretch/>
        </p:blipFill>
        <p:spPr>
          <a:xfrm>
            <a:off x="3616551" y="229156"/>
            <a:ext cx="5269603" cy="166112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573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6233" y="781281"/>
            <a:ext cx="2813051" cy="1852612"/>
          </a:xfrm>
        </p:spPr>
        <p:txBody>
          <a:bodyPr/>
          <a:lstStyle/>
          <a:p>
            <a:r>
              <a:rPr lang="en-US" dirty="0" smtClean="0"/>
              <a:t>2022-2025 System Hardening Projects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01962" y="37378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49575" y="4841850"/>
            <a:ext cx="21262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* Sourced from NICC Annual Fire Reports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6210" y="552930"/>
            <a:ext cx="46374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2022-2025 </a:t>
            </a:r>
            <a:r>
              <a:rPr lang="en-US" sz="1400" b="1" dirty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Fault Reduction and Protection Projects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182" y="860707"/>
            <a:ext cx="4573544" cy="354637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194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00667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6" b="5822"/>
          <a:stretch/>
        </p:blipFill>
        <p:spPr>
          <a:xfrm>
            <a:off x="573740" y="664080"/>
            <a:ext cx="8007966" cy="37800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9813" y="3340578"/>
            <a:ext cx="31358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122571" y="4147233"/>
            <a:ext cx="2910299" cy="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933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16" y="0"/>
            <a:ext cx="4325368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430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094" y="0"/>
            <a:ext cx="468181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79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137" y="0"/>
            <a:ext cx="4657725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506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479" y="0"/>
            <a:ext cx="498904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609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719" y="0"/>
            <a:ext cx="491456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052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95" y="0"/>
            <a:ext cx="3906610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026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81957" y="934147"/>
            <a:ext cx="2860400" cy="1852612"/>
          </a:xfrm>
        </p:spPr>
        <p:txBody>
          <a:bodyPr/>
          <a:lstStyle/>
          <a:p>
            <a:r>
              <a:rPr lang="en-US" dirty="0"/>
              <a:t>Responding to E</a:t>
            </a:r>
            <a:r>
              <a:rPr lang="en-US" dirty="0" smtClean="0"/>
              <a:t>volving </a:t>
            </a:r>
            <a:r>
              <a:rPr lang="en-US" dirty="0"/>
              <a:t>W</a:t>
            </a:r>
            <a:r>
              <a:rPr lang="en-US" dirty="0" smtClean="0"/>
              <a:t>ildfire </a:t>
            </a:r>
            <a:r>
              <a:rPr lang="en-US" dirty="0"/>
              <a:t>R</a:t>
            </a:r>
            <a:r>
              <a:rPr lang="en-US" dirty="0" smtClean="0"/>
              <a:t>isks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2448"/>
          <a:stretch/>
        </p:blipFill>
        <p:spPr>
          <a:xfrm>
            <a:off x="6183086" y="946045"/>
            <a:ext cx="2718163" cy="33908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8" name="Round Diagonal Corner Rectangle 47"/>
          <p:cNvSpPr/>
          <p:nvPr/>
        </p:nvSpPr>
        <p:spPr>
          <a:xfrm>
            <a:off x="3608298" y="946045"/>
            <a:ext cx="2260260" cy="60523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006671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Situational Awareness</a:t>
            </a:r>
          </a:p>
        </p:txBody>
      </p:sp>
      <p:sp>
        <p:nvSpPr>
          <p:cNvPr id="49" name="Round Diagonal Corner Rectangle 48"/>
          <p:cNvSpPr/>
          <p:nvPr/>
        </p:nvSpPr>
        <p:spPr>
          <a:xfrm>
            <a:off x="3608298" y="1665235"/>
            <a:ext cx="2260259" cy="59999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58C3B4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Fault Reduction</a:t>
            </a:r>
          </a:p>
        </p:txBody>
      </p:sp>
      <p:sp>
        <p:nvSpPr>
          <p:cNvPr id="50" name="Round Diagonal Corner Rectangle 49"/>
          <p:cNvSpPr/>
          <p:nvPr/>
        </p:nvSpPr>
        <p:spPr>
          <a:xfrm>
            <a:off x="3608297" y="2365140"/>
            <a:ext cx="2260260" cy="56942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9CADB7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Fault Protection</a:t>
            </a:r>
          </a:p>
        </p:txBody>
      </p:sp>
      <p:sp>
        <p:nvSpPr>
          <p:cNvPr id="52" name="Round Diagonal Corner Rectangle 51"/>
          <p:cNvSpPr/>
          <p:nvPr/>
        </p:nvSpPr>
        <p:spPr>
          <a:xfrm>
            <a:off x="3608298" y="3041537"/>
            <a:ext cx="2260259" cy="628004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E45D48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Communication and Outreach</a:t>
            </a:r>
          </a:p>
        </p:txBody>
      </p:sp>
      <p:sp>
        <p:nvSpPr>
          <p:cNvPr id="51" name="Round Diagonal Corner Rectangle 50"/>
          <p:cNvSpPr/>
          <p:nvPr/>
        </p:nvSpPr>
        <p:spPr>
          <a:xfrm>
            <a:off x="3608298" y="3776515"/>
            <a:ext cx="2260259" cy="60995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74B55"/>
          </a:solidFill>
          <a:ln w="152400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Operational Procedures &amp; Emergency Response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04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6233" y="781281"/>
            <a:ext cx="2813051" cy="1852612"/>
          </a:xfrm>
        </p:spPr>
        <p:txBody>
          <a:bodyPr/>
          <a:lstStyle/>
          <a:p>
            <a:r>
              <a:rPr lang="en-US" dirty="0"/>
              <a:t>2021 W</a:t>
            </a:r>
            <a:r>
              <a:rPr lang="en-US" dirty="0" smtClean="0"/>
              <a:t>ildfire </a:t>
            </a:r>
            <a:r>
              <a:rPr lang="en-US" dirty="0"/>
              <a:t>S</a:t>
            </a:r>
            <a:r>
              <a:rPr lang="en-US" dirty="0" smtClean="0"/>
              <a:t>eason Review</a:t>
            </a:r>
          </a:p>
          <a:p>
            <a:r>
              <a:rPr lang="en-US" sz="1600" dirty="0" smtClean="0"/>
              <a:t>(Actual conditions </a:t>
            </a:r>
            <a:r>
              <a:rPr lang="en-US" sz="1600" dirty="0"/>
              <a:t>largely followed </a:t>
            </a:r>
            <a:r>
              <a:rPr lang="en-US" sz="1600" dirty="0" smtClean="0"/>
              <a:t>predictions)</a:t>
            </a:r>
            <a:endParaRPr lang="en-US" sz="1600" dirty="0"/>
          </a:p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41DE3819-1855-46DD-BF86-09BEFBDD2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3364"/>
          <a:stretch/>
        </p:blipFill>
        <p:spPr>
          <a:xfrm>
            <a:off x="4604620" y="2940818"/>
            <a:ext cx="2951199" cy="2177124"/>
          </a:xfrm>
          <a:prstGeom prst="rect">
            <a:avLst/>
          </a:prstGeom>
          <a:ln w="12700" cap="sq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4505632" y="2702383"/>
            <a:ext cx="2927736" cy="29238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300" b="1" dirty="0" smtClean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NWCC </a:t>
            </a:r>
            <a:r>
              <a:rPr lang="en-US" sz="1300" b="1" dirty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Wildfire </a:t>
            </a:r>
            <a:r>
              <a:rPr lang="en-US" sz="1300" b="1" dirty="0" smtClean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Events</a:t>
            </a:r>
            <a:endParaRPr lang="en-US" sz="1300" b="1" dirty="0">
              <a:solidFill>
                <a:srgbClr val="0066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01962" y="37378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3" descr="0fe37560-f443-413d-9b8b-85e23a2c38f4@namprd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356" y="289614"/>
            <a:ext cx="3007464" cy="234427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4505632" y="73546"/>
            <a:ext cx="2044149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b="1" dirty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Predicted Outlook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66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296233" y="781281"/>
            <a:ext cx="2813051" cy="1852612"/>
          </a:xfrm>
        </p:spPr>
        <p:txBody>
          <a:bodyPr/>
          <a:lstStyle/>
          <a:p>
            <a:r>
              <a:rPr lang="en-US" dirty="0"/>
              <a:t>2021 W</a:t>
            </a:r>
            <a:r>
              <a:rPr lang="en-US" dirty="0" smtClean="0"/>
              <a:t>ildfire </a:t>
            </a:r>
            <a:r>
              <a:rPr lang="en-US" dirty="0"/>
              <a:t>S</a:t>
            </a:r>
            <a:r>
              <a:rPr lang="en-US" dirty="0" smtClean="0"/>
              <a:t>eason </a:t>
            </a:r>
            <a:r>
              <a:rPr lang="en-US" dirty="0"/>
              <a:t>R</a:t>
            </a:r>
            <a:r>
              <a:rPr lang="en-US" dirty="0" smtClean="0"/>
              <a:t>eview</a:t>
            </a:r>
            <a:endParaRPr lang="en-US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01962" y="37378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20617" y="3412434"/>
            <a:ext cx="188271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* Sourced from NICC Annual Fire Reports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3805270"/>
              </p:ext>
            </p:extLst>
          </p:nvPr>
        </p:nvGraphicFramePr>
        <p:xfrm>
          <a:off x="3558034" y="2014817"/>
          <a:ext cx="4757706" cy="139761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912083">
                  <a:extLst>
                    <a:ext uri="{9D8B030D-6E8A-4147-A177-3AD203B41FA5}">
                      <a16:colId xmlns:a16="http://schemas.microsoft.com/office/drawing/2014/main" val="1827424765"/>
                    </a:ext>
                  </a:extLst>
                </a:gridCol>
                <a:gridCol w="1736686">
                  <a:extLst>
                    <a:ext uri="{9D8B030D-6E8A-4147-A177-3AD203B41FA5}">
                      <a16:colId xmlns:a16="http://schemas.microsoft.com/office/drawing/2014/main" val="685580154"/>
                    </a:ext>
                  </a:extLst>
                </a:gridCol>
                <a:gridCol w="2108937">
                  <a:extLst>
                    <a:ext uri="{9D8B030D-6E8A-4147-A177-3AD203B41FA5}">
                      <a16:colId xmlns:a16="http://schemas.microsoft.com/office/drawing/2014/main" val="752977511"/>
                    </a:ext>
                  </a:extLst>
                </a:gridCol>
              </a:tblGrid>
              <a:tr h="524972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Year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wildfires within or near PSE’s territory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Number of wildfires that affected PSE infrastructure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8650293"/>
                  </a:ext>
                </a:extLst>
              </a:tr>
              <a:tr h="1745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2017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76077676"/>
                  </a:ext>
                </a:extLst>
              </a:tr>
              <a:tr h="1745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2018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</a:t>
                      </a:r>
                      <a:endParaRPr lang="en-US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1008336"/>
                  </a:ext>
                </a:extLst>
              </a:tr>
              <a:tr h="1745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2019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5949713"/>
                  </a:ext>
                </a:extLst>
              </a:tr>
              <a:tr h="1745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2020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6946315"/>
                  </a:ext>
                </a:extLst>
              </a:tr>
              <a:tr h="174529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2021</a:t>
                      </a:r>
                      <a:endParaRPr lang="en-US" sz="11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233410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3470442" y="1491597"/>
            <a:ext cx="48452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</a:t>
            </a:r>
            <a:r>
              <a:rPr lang="en-US" sz="1400" b="1" dirty="0" smtClean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wildfires </a:t>
            </a:r>
            <a:r>
              <a:rPr lang="en-US" sz="1400" b="1" dirty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PSE territory and whether they affected PSE infrastructure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68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13325" y="969819"/>
            <a:ext cx="3019810" cy="1852612"/>
          </a:xfrm>
        </p:spPr>
        <p:txBody>
          <a:bodyPr/>
          <a:lstStyle/>
          <a:p>
            <a:r>
              <a:rPr lang="en-US" dirty="0"/>
              <a:t>2022 </a:t>
            </a:r>
            <a:r>
              <a:rPr lang="en-US" dirty="0" smtClean="0"/>
              <a:t>Wildfire </a:t>
            </a:r>
            <a:r>
              <a:rPr lang="en-US" dirty="0"/>
              <a:t>S</a:t>
            </a:r>
            <a:r>
              <a:rPr lang="en-US" dirty="0" smtClean="0"/>
              <a:t>eason </a:t>
            </a:r>
            <a:r>
              <a:rPr lang="en-US" dirty="0"/>
              <a:t>O</a:t>
            </a:r>
            <a:r>
              <a:rPr lang="en-US" dirty="0" smtClean="0"/>
              <a:t>utlook</a:t>
            </a:r>
            <a:endParaRPr lang="en-US" dirty="0"/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3610680" y="3017025"/>
            <a:ext cx="5341164" cy="1695504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outlook for significant wildfires prior to July 2022 is normal in PSE’s service territory </a:t>
            </a:r>
            <a:endParaRPr lang="en-US" sz="1400" dirty="0"/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The outlook for significant wildfires in July of 2022 is above normal in portions of PSE’s service territory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PSE prepares for an active fire season regardless of forecasts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9197" y="200333"/>
            <a:ext cx="3400801" cy="262209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3233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40565" y="945092"/>
            <a:ext cx="3272491" cy="1852612"/>
          </a:xfrm>
        </p:spPr>
        <p:txBody>
          <a:bodyPr/>
          <a:lstStyle/>
          <a:p>
            <a:r>
              <a:rPr lang="en-US" dirty="0"/>
              <a:t>2022 P</a:t>
            </a:r>
            <a:r>
              <a:rPr lang="en-US" dirty="0" smtClean="0"/>
              <a:t>re-Wildfire Season Actions</a:t>
            </a:r>
            <a:endParaRPr lang="en-US" dirty="0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3865918" y="3023704"/>
            <a:ext cx="283380" cy="273001"/>
            <a:chOff x="4652963" y="3370263"/>
            <a:chExt cx="130175" cy="125413"/>
          </a:xfrm>
          <a:solidFill>
            <a:srgbClr val="E45D48"/>
          </a:solidFill>
        </p:grpSpPr>
        <p:sp>
          <p:nvSpPr>
            <p:cNvPr id="12" name="Rectangle 1708"/>
            <p:cNvSpPr>
              <a:spLocks noChangeArrowheads="1"/>
            </p:cNvSpPr>
            <p:nvPr/>
          </p:nvSpPr>
          <p:spPr bwMode="auto">
            <a:xfrm>
              <a:off x="4719638" y="3376613"/>
              <a:ext cx="127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709"/>
            <p:cNvSpPr>
              <a:spLocks/>
            </p:cNvSpPr>
            <p:nvPr/>
          </p:nvSpPr>
          <p:spPr bwMode="auto">
            <a:xfrm>
              <a:off x="4748213" y="3387726"/>
              <a:ext cx="22225" cy="22225"/>
            </a:xfrm>
            <a:custGeom>
              <a:avLst/>
              <a:gdLst>
                <a:gd name="T0" fmla="*/ 14 w 14"/>
                <a:gd name="T1" fmla="*/ 6 h 14"/>
                <a:gd name="T2" fmla="*/ 8 w 14"/>
                <a:gd name="T3" fmla="*/ 0 h 14"/>
                <a:gd name="T4" fmla="*/ 0 w 14"/>
                <a:gd name="T5" fmla="*/ 9 h 14"/>
                <a:gd name="T6" fmla="*/ 6 w 14"/>
                <a:gd name="T7" fmla="*/ 14 h 14"/>
                <a:gd name="T8" fmla="*/ 14 w 14"/>
                <a:gd name="T9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14" y="6"/>
                  </a:moveTo>
                  <a:lnTo>
                    <a:pt x="8" y="0"/>
                  </a:lnTo>
                  <a:lnTo>
                    <a:pt x="0" y="9"/>
                  </a:lnTo>
                  <a:lnTo>
                    <a:pt x="6" y="14"/>
                  </a:lnTo>
                  <a:lnTo>
                    <a:pt x="14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Rectangle 1710"/>
            <p:cNvSpPr>
              <a:spLocks noChangeArrowheads="1"/>
            </p:cNvSpPr>
            <p:nvPr/>
          </p:nvSpPr>
          <p:spPr bwMode="auto">
            <a:xfrm>
              <a:off x="4764088" y="3427413"/>
              <a:ext cx="19050" cy="11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711"/>
            <p:cNvSpPr>
              <a:spLocks/>
            </p:cNvSpPr>
            <p:nvPr/>
          </p:nvSpPr>
          <p:spPr bwMode="auto">
            <a:xfrm>
              <a:off x="4748213" y="3454401"/>
              <a:ext cx="22225" cy="22225"/>
            </a:xfrm>
            <a:custGeom>
              <a:avLst/>
              <a:gdLst>
                <a:gd name="T0" fmla="*/ 0 w 14"/>
                <a:gd name="T1" fmla="*/ 5 h 14"/>
                <a:gd name="T2" fmla="*/ 8 w 14"/>
                <a:gd name="T3" fmla="*/ 14 h 14"/>
                <a:gd name="T4" fmla="*/ 14 w 14"/>
                <a:gd name="T5" fmla="*/ 8 h 14"/>
                <a:gd name="T6" fmla="*/ 6 w 14"/>
                <a:gd name="T7" fmla="*/ 0 h 14"/>
                <a:gd name="T8" fmla="*/ 0 w 14"/>
                <a:gd name="T9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4">
                  <a:moveTo>
                    <a:pt x="0" y="5"/>
                  </a:moveTo>
                  <a:lnTo>
                    <a:pt x="8" y="14"/>
                  </a:lnTo>
                  <a:lnTo>
                    <a:pt x="14" y="8"/>
                  </a:lnTo>
                  <a:lnTo>
                    <a:pt x="6" y="0"/>
                  </a:lnTo>
                  <a:lnTo>
                    <a:pt x="0" y="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Rectangle 1712"/>
            <p:cNvSpPr>
              <a:spLocks noChangeArrowheads="1"/>
            </p:cNvSpPr>
            <p:nvPr/>
          </p:nvSpPr>
          <p:spPr bwMode="auto">
            <a:xfrm>
              <a:off x="4719638" y="3470276"/>
              <a:ext cx="12700" cy="19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713"/>
            <p:cNvSpPr>
              <a:spLocks/>
            </p:cNvSpPr>
            <p:nvPr/>
          </p:nvSpPr>
          <p:spPr bwMode="auto">
            <a:xfrm>
              <a:off x="4713288" y="3408363"/>
              <a:ext cx="38100" cy="49213"/>
            </a:xfrm>
            <a:custGeom>
              <a:avLst/>
              <a:gdLst>
                <a:gd name="T0" fmla="*/ 8 w 24"/>
                <a:gd name="T1" fmla="*/ 0 h 32"/>
                <a:gd name="T2" fmla="*/ 0 w 24"/>
                <a:gd name="T3" fmla="*/ 2 h 32"/>
                <a:gd name="T4" fmla="*/ 0 w 24"/>
                <a:gd name="T5" fmla="*/ 16 h 32"/>
                <a:gd name="T6" fmla="*/ 8 w 24"/>
                <a:gd name="T7" fmla="*/ 8 h 32"/>
                <a:gd name="T8" fmla="*/ 16 w 24"/>
                <a:gd name="T9" fmla="*/ 16 h 32"/>
                <a:gd name="T10" fmla="*/ 8 w 24"/>
                <a:gd name="T11" fmla="*/ 24 h 32"/>
                <a:gd name="T12" fmla="*/ 0 w 24"/>
                <a:gd name="T13" fmla="*/ 16 h 32"/>
                <a:gd name="T14" fmla="*/ 0 w 24"/>
                <a:gd name="T15" fmla="*/ 29 h 32"/>
                <a:gd name="T16" fmla="*/ 8 w 24"/>
                <a:gd name="T17" fmla="*/ 32 h 32"/>
                <a:gd name="T18" fmla="*/ 24 w 24"/>
                <a:gd name="T19" fmla="*/ 16 h 32"/>
                <a:gd name="T20" fmla="*/ 8 w 24"/>
                <a:gd name="T2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32">
                  <a:moveTo>
                    <a:pt x="8" y="0"/>
                  </a:moveTo>
                  <a:cubicBezTo>
                    <a:pt x="5" y="0"/>
                    <a:pt x="2" y="0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1"/>
                    <a:pt x="3" y="8"/>
                    <a:pt x="8" y="8"/>
                  </a:cubicBezTo>
                  <a:cubicBezTo>
                    <a:pt x="12" y="8"/>
                    <a:pt x="16" y="11"/>
                    <a:pt x="16" y="16"/>
                  </a:cubicBezTo>
                  <a:cubicBezTo>
                    <a:pt x="16" y="20"/>
                    <a:pt x="12" y="24"/>
                    <a:pt x="8" y="24"/>
                  </a:cubicBezTo>
                  <a:cubicBezTo>
                    <a:pt x="3" y="24"/>
                    <a:pt x="0" y="20"/>
                    <a:pt x="0" y="1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2" y="31"/>
                    <a:pt x="5" y="32"/>
                    <a:pt x="8" y="32"/>
                  </a:cubicBezTo>
                  <a:cubicBezTo>
                    <a:pt x="17" y="32"/>
                    <a:pt x="24" y="24"/>
                    <a:pt x="24" y="16"/>
                  </a:cubicBezTo>
                  <a:cubicBezTo>
                    <a:pt x="24" y="7"/>
                    <a:pt x="17" y="0"/>
                    <a:pt x="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714"/>
            <p:cNvSpPr>
              <a:spLocks noEditPoints="1"/>
            </p:cNvSpPr>
            <p:nvPr/>
          </p:nvSpPr>
          <p:spPr bwMode="auto">
            <a:xfrm>
              <a:off x="4652963" y="3370263"/>
              <a:ext cx="57150" cy="125413"/>
            </a:xfrm>
            <a:custGeom>
              <a:avLst/>
              <a:gdLst>
                <a:gd name="T0" fmla="*/ 30 w 36"/>
                <a:gd name="T1" fmla="*/ 12 h 80"/>
                <a:gd name="T2" fmla="*/ 18 w 36"/>
                <a:gd name="T3" fmla="*/ 0 h 80"/>
                <a:gd name="T4" fmla="*/ 6 w 36"/>
                <a:gd name="T5" fmla="*/ 12 h 80"/>
                <a:gd name="T6" fmla="*/ 6 w 36"/>
                <a:gd name="T7" fmla="*/ 48 h 80"/>
                <a:gd name="T8" fmla="*/ 0 w 36"/>
                <a:gd name="T9" fmla="*/ 62 h 80"/>
                <a:gd name="T10" fmla="*/ 18 w 36"/>
                <a:gd name="T11" fmla="*/ 80 h 80"/>
                <a:gd name="T12" fmla="*/ 36 w 36"/>
                <a:gd name="T13" fmla="*/ 62 h 80"/>
                <a:gd name="T14" fmla="*/ 30 w 36"/>
                <a:gd name="T15" fmla="*/ 48 h 80"/>
                <a:gd name="T16" fmla="*/ 30 w 36"/>
                <a:gd name="T17" fmla="*/ 12 h 80"/>
                <a:gd name="T18" fmla="*/ 18 w 36"/>
                <a:gd name="T19" fmla="*/ 72 h 80"/>
                <a:gd name="T20" fmla="*/ 8 w 36"/>
                <a:gd name="T21" fmla="*/ 62 h 80"/>
                <a:gd name="T22" fmla="*/ 12 w 36"/>
                <a:gd name="T23" fmla="*/ 53 h 80"/>
                <a:gd name="T24" fmla="*/ 14 w 36"/>
                <a:gd name="T25" fmla="*/ 52 h 80"/>
                <a:gd name="T26" fmla="*/ 14 w 36"/>
                <a:gd name="T27" fmla="*/ 12 h 80"/>
                <a:gd name="T28" fmla="*/ 18 w 36"/>
                <a:gd name="T29" fmla="*/ 8 h 80"/>
                <a:gd name="T30" fmla="*/ 22 w 36"/>
                <a:gd name="T31" fmla="*/ 12 h 80"/>
                <a:gd name="T32" fmla="*/ 22 w 36"/>
                <a:gd name="T33" fmla="*/ 52 h 80"/>
                <a:gd name="T34" fmla="*/ 24 w 36"/>
                <a:gd name="T35" fmla="*/ 53 h 80"/>
                <a:gd name="T36" fmla="*/ 28 w 36"/>
                <a:gd name="T37" fmla="*/ 62 h 80"/>
                <a:gd name="T38" fmla="*/ 18 w 36"/>
                <a:gd name="T39" fmla="*/ 7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6" h="80">
                  <a:moveTo>
                    <a:pt x="30" y="12"/>
                  </a:moveTo>
                  <a:cubicBezTo>
                    <a:pt x="30" y="5"/>
                    <a:pt x="24" y="0"/>
                    <a:pt x="18" y="0"/>
                  </a:cubicBezTo>
                  <a:cubicBezTo>
                    <a:pt x="11" y="0"/>
                    <a:pt x="6" y="5"/>
                    <a:pt x="6" y="12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2" y="52"/>
                    <a:pt x="0" y="56"/>
                    <a:pt x="0" y="62"/>
                  </a:cubicBezTo>
                  <a:cubicBezTo>
                    <a:pt x="0" y="71"/>
                    <a:pt x="8" y="80"/>
                    <a:pt x="18" y="80"/>
                  </a:cubicBezTo>
                  <a:cubicBezTo>
                    <a:pt x="28" y="80"/>
                    <a:pt x="36" y="71"/>
                    <a:pt x="36" y="62"/>
                  </a:cubicBezTo>
                  <a:cubicBezTo>
                    <a:pt x="36" y="56"/>
                    <a:pt x="34" y="52"/>
                    <a:pt x="30" y="48"/>
                  </a:cubicBezTo>
                  <a:lnTo>
                    <a:pt x="30" y="12"/>
                  </a:lnTo>
                  <a:close/>
                  <a:moveTo>
                    <a:pt x="18" y="72"/>
                  </a:moveTo>
                  <a:cubicBezTo>
                    <a:pt x="12" y="72"/>
                    <a:pt x="8" y="67"/>
                    <a:pt x="8" y="62"/>
                  </a:cubicBezTo>
                  <a:cubicBezTo>
                    <a:pt x="8" y="58"/>
                    <a:pt x="9" y="55"/>
                    <a:pt x="12" y="53"/>
                  </a:cubicBezTo>
                  <a:cubicBezTo>
                    <a:pt x="14" y="52"/>
                    <a:pt x="14" y="52"/>
                    <a:pt x="14" y="5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9"/>
                    <a:pt x="16" y="8"/>
                    <a:pt x="18" y="8"/>
                  </a:cubicBezTo>
                  <a:cubicBezTo>
                    <a:pt x="20" y="8"/>
                    <a:pt x="22" y="9"/>
                    <a:pt x="22" y="12"/>
                  </a:cubicBezTo>
                  <a:cubicBezTo>
                    <a:pt x="22" y="52"/>
                    <a:pt x="22" y="52"/>
                    <a:pt x="22" y="52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6" y="55"/>
                    <a:pt x="28" y="58"/>
                    <a:pt x="28" y="62"/>
                  </a:cubicBezTo>
                  <a:cubicBezTo>
                    <a:pt x="28" y="67"/>
                    <a:pt x="23" y="72"/>
                    <a:pt x="18" y="72"/>
                  </a:cubicBezTo>
                  <a:close/>
                </a:path>
              </a:pathLst>
            </a:custGeom>
            <a:solidFill>
              <a:srgbClr val="00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0" name="Freeform 1488"/>
          <p:cNvSpPr>
            <a:spLocks noChangeAspect="1" noEditPoints="1"/>
          </p:cNvSpPr>
          <p:nvPr/>
        </p:nvSpPr>
        <p:spPr bwMode="auto">
          <a:xfrm>
            <a:off x="3819913" y="1660134"/>
            <a:ext cx="244627" cy="343279"/>
          </a:xfrm>
          <a:custGeom>
            <a:avLst/>
            <a:gdLst>
              <a:gd name="T0" fmla="*/ 63 w 64"/>
              <a:gd name="T1" fmla="*/ 62 h 89"/>
              <a:gd name="T2" fmla="*/ 52 w 64"/>
              <a:gd name="T3" fmla="*/ 49 h 89"/>
              <a:gd name="T4" fmla="*/ 54 w 64"/>
              <a:gd name="T5" fmla="*/ 49 h 89"/>
              <a:gd name="T6" fmla="*/ 57 w 64"/>
              <a:gd name="T7" fmla="*/ 47 h 89"/>
              <a:gd name="T8" fmla="*/ 57 w 64"/>
              <a:gd name="T9" fmla="*/ 42 h 89"/>
              <a:gd name="T10" fmla="*/ 47 w 64"/>
              <a:gd name="T11" fmla="*/ 28 h 89"/>
              <a:gd name="T12" fmla="*/ 49 w 64"/>
              <a:gd name="T13" fmla="*/ 27 h 89"/>
              <a:gd name="T14" fmla="*/ 49 w 64"/>
              <a:gd name="T15" fmla="*/ 22 h 89"/>
              <a:gd name="T16" fmla="*/ 35 w 64"/>
              <a:gd name="T17" fmla="*/ 2 h 89"/>
              <a:gd name="T18" fmla="*/ 29 w 64"/>
              <a:gd name="T19" fmla="*/ 2 h 89"/>
              <a:gd name="T20" fmla="*/ 15 w 64"/>
              <a:gd name="T21" fmla="*/ 22 h 89"/>
              <a:gd name="T22" fmla="*/ 14 w 64"/>
              <a:gd name="T23" fmla="*/ 27 h 89"/>
              <a:gd name="T24" fmla="*/ 16 w 64"/>
              <a:gd name="T25" fmla="*/ 28 h 89"/>
              <a:gd name="T26" fmla="*/ 7 w 64"/>
              <a:gd name="T27" fmla="*/ 42 h 89"/>
              <a:gd name="T28" fmla="*/ 6 w 64"/>
              <a:gd name="T29" fmla="*/ 47 h 89"/>
              <a:gd name="T30" fmla="*/ 10 w 64"/>
              <a:gd name="T31" fmla="*/ 49 h 89"/>
              <a:gd name="T32" fmla="*/ 12 w 64"/>
              <a:gd name="T33" fmla="*/ 49 h 89"/>
              <a:gd name="T34" fmla="*/ 1 w 64"/>
              <a:gd name="T35" fmla="*/ 62 h 89"/>
              <a:gd name="T36" fmla="*/ 0 w 64"/>
              <a:gd name="T37" fmla="*/ 67 h 89"/>
              <a:gd name="T38" fmla="*/ 4 w 64"/>
              <a:gd name="T39" fmla="*/ 69 h 89"/>
              <a:gd name="T40" fmla="*/ 28 w 64"/>
              <a:gd name="T41" fmla="*/ 69 h 89"/>
              <a:gd name="T42" fmla="*/ 28 w 64"/>
              <a:gd name="T43" fmla="*/ 89 h 89"/>
              <a:gd name="T44" fmla="*/ 36 w 64"/>
              <a:gd name="T45" fmla="*/ 89 h 89"/>
              <a:gd name="T46" fmla="*/ 36 w 64"/>
              <a:gd name="T47" fmla="*/ 69 h 89"/>
              <a:gd name="T48" fmla="*/ 60 w 64"/>
              <a:gd name="T49" fmla="*/ 69 h 89"/>
              <a:gd name="T50" fmla="*/ 63 w 64"/>
              <a:gd name="T51" fmla="*/ 67 h 89"/>
              <a:gd name="T52" fmla="*/ 63 w 64"/>
              <a:gd name="T53" fmla="*/ 62 h 89"/>
              <a:gd name="T54" fmla="*/ 12 w 64"/>
              <a:gd name="T55" fmla="*/ 61 h 89"/>
              <a:gd name="T56" fmla="*/ 23 w 64"/>
              <a:gd name="T57" fmla="*/ 47 h 89"/>
              <a:gd name="T58" fmla="*/ 23 w 64"/>
              <a:gd name="T59" fmla="*/ 43 h 89"/>
              <a:gd name="T60" fmla="*/ 20 w 64"/>
              <a:gd name="T61" fmla="*/ 41 h 89"/>
              <a:gd name="T62" fmla="*/ 18 w 64"/>
              <a:gd name="T63" fmla="*/ 41 h 89"/>
              <a:gd name="T64" fmla="*/ 27 w 64"/>
              <a:gd name="T65" fmla="*/ 27 h 89"/>
              <a:gd name="T66" fmla="*/ 27 w 64"/>
              <a:gd name="T67" fmla="*/ 23 h 89"/>
              <a:gd name="T68" fmla="*/ 25 w 64"/>
              <a:gd name="T69" fmla="*/ 21 h 89"/>
              <a:gd name="T70" fmla="*/ 32 w 64"/>
              <a:gd name="T71" fmla="*/ 12 h 89"/>
              <a:gd name="T72" fmla="*/ 38 w 64"/>
              <a:gd name="T73" fmla="*/ 21 h 89"/>
              <a:gd name="T74" fmla="*/ 36 w 64"/>
              <a:gd name="T75" fmla="*/ 23 h 89"/>
              <a:gd name="T76" fmla="*/ 37 w 64"/>
              <a:gd name="T77" fmla="*/ 27 h 89"/>
              <a:gd name="T78" fmla="*/ 46 w 64"/>
              <a:gd name="T79" fmla="*/ 41 h 89"/>
              <a:gd name="T80" fmla="*/ 44 w 64"/>
              <a:gd name="T81" fmla="*/ 41 h 89"/>
              <a:gd name="T82" fmla="*/ 40 w 64"/>
              <a:gd name="T83" fmla="*/ 43 h 89"/>
              <a:gd name="T84" fmla="*/ 41 w 64"/>
              <a:gd name="T85" fmla="*/ 47 h 89"/>
              <a:gd name="T86" fmla="*/ 52 w 64"/>
              <a:gd name="T87" fmla="*/ 61 h 89"/>
              <a:gd name="T88" fmla="*/ 12 w 64"/>
              <a:gd name="T89" fmla="*/ 61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4" h="89">
                <a:moveTo>
                  <a:pt x="63" y="62"/>
                </a:moveTo>
                <a:cubicBezTo>
                  <a:pt x="52" y="49"/>
                  <a:pt x="52" y="49"/>
                  <a:pt x="52" y="49"/>
                </a:cubicBezTo>
                <a:cubicBezTo>
                  <a:pt x="54" y="49"/>
                  <a:pt x="54" y="49"/>
                  <a:pt x="54" y="49"/>
                </a:cubicBezTo>
                <a:cubicBezTo>
                  <a:pt x="55" y="49"/>
                  <a:pt x="57" y="48"/>
                  <a:pt x="57" y="47"/>
                </a:cubicBezTo>
                <a:cubicBezTo>
                  <a:pt x="58" y="45"/>
                  <a:pt x="58" y="44"/>
                  <a:pt x="57" y="42"/>
                </a:cubicBezTo>
                <a:cubicBezTo>
                  <a:pt x="47" y="28"/>
                  <a:pt x="47" y="28"/>
                  <a:pt x="47" y="28"/>
                </a:cubicBezTo>
                <a:cubicBezTo>
                  <a:pt x="48" y="28"/>
                  <a:pt x="49" y="27"/>
                  <a:pt x="49" y="27"/>
                </a:cubicBezTo>
                <a:cubicBezTo>
                  <a:pt x="50" y="25"/>
                  <a:pt x="50" y="24"/>
                  <a:pt x="49" y="22"/>
                </a:cubicBezTo>
                <a:cubicBezTo>
                  <a:pt x="35" y="2"/>
                  <a:pt x="35" y="2"/>
                  <a:pt x="35" y="2"/>
                </a:cubicBezTo>
                <a:cubicBezTo>
                  <a:pt x="34" y="0"/>
                  <a:pt x="30" y="0"/>
                  <a:pt x="29" y="2"/>
                </a:cubicBezTo>
                <a:cubicBezTo>
                  <a:pt x="15" y="22"/>
                  <a:pt x="15" y="22"/>
                  <a:pt x="15" y="22"/>
                </a:cubicBezTo>
                <a:cubicBezTo>
                  <a:pt x="14" y="24"/>
                  <a:pt x="14" y="25"/>
                  <a:pt x="14" y="27"/>
                </a:cubicBezTo>
                <a:cubicBezTo>
                  <a:pt x="15" y="27"/>
                  <a:pt x="15" y="28"/>
                  <a:pt x="16" y="28"/>
                </a:cubicBezTo>
                <a:cubicBezTo>
                  <a:pt x="7" y="42"/>
                  <a:pt x="7" y="42"/>
                  <a:pt x="7" y="42"/>
                </a:cubicBezTo>
                <a:cubicBezTo>
                  <a:pt x="6" y="44"/>
                  <a:pt x="6" y="45"/>
                  <a:pt x="6" y="47"/>
                </a:cubicBezTo>
                <a:cubicBezTo>
                  <a:pt x="7" y="48"/>
                  <a:pt x="8" y="49"/>
                  <a:pt x="10" y="49"/>
                </a:cubicBezTo>
                <a:cubicBezTo>
                  <a:pt x="12" y="49"/>
                  <a:pt x="12" y="49"/>
                  <a:pt x="12" y="49"/>
                </a:cubicBezTo>
                <a:cubicBezTo>
                  <a:pt x="1" y="62"/>
                  <a:pt x="1" y="62"/>
                  <a:pt x="1" y="62"/>
                </a:cubicBezTo>
                <a:cubicBezTo>
                  <a:pt x="0" y="63"/>
                  <a:pt x="0" y="65"/>
                  <a:pt x="0" y="67"/>
                </a:cubicBezTo>
                <a:cubicBezTo>
                  <a:pt x="1" y="68"/>
                  <a:pt x="2" y="69"/>
                  <a:pt x="4" y="69"/>
                </a:cubicBezTo>
                <a:cubicBezTo>
                  <a:pt x="28" y="69"/>
                  <a:pt x="28" y="69"/>
                  <a:pt x="28" y="69"/>
                </a:cubicBezTo>
                <a:cubicBezTo>
                  <a:pt x="28" y="89"/>
                  <a:pt x="28" y="89"/>
                  <a:pt x="28" y="89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69"/>
                  <a:pt x="36" y="69"/>
                  <a:pt x="36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61" y="69"/>
                  <a:pt x="63" y="68"/>
                  <a:pt x="63" y="67"/>
                </a:cubicBezTo>
                <a:cubicBezTo>
                  <a:pt x="64" y="65"/>
                  <a:pt x="64" y="63"/>
                  <a:pt x="63" y="62"/>
                </a:cubicBezTo>
                <a:close/>
                <a:moveTo>
                  <a:pt x="12" y="61"/>
                </a:moveTo>
                <a:cubicBezTo>
                  <a:pt x="23" y="47"/>
                  <a:pt x="23" y="47"/>
                  <a:pt x="23" y="47"/>
                </a:cubicBezTo>
                <a:cubicBezTo>
                  <a:pt x="24" y="46"/>
                  <a:pt x="24" y="44"/>
                  <a:pt x="23" y="43"/>
                </a:cubicBezTo>
                <a:cubicBezTo>
                  <a:pt x="23" y="42"/>
                  <a:pt x="21" y="41"/>
                  <a:pt x="20" y="41"/>
                </a:cubicBezTo>
                <a:cubicBezTo>
                  <a:pt x="18" y="41"/>
                  <a:pt x="18" y="41"/>
                  <a:pt x="18" y="41"/>
                </a:cubicBezTo>
                <a:cubicBezTo>
                  <a:pt x="27" y="27"/>
                  <a:pt x="27" y="27"/>
                  <a:pt x="27" y="27"/>
                </a:cubicBezTo>
                <a:cubicBezTo>
                  <a:pt x="28" y="26"/>
                  <a:pt x="28" y="24"/>
                  <a:pt x="27" y="23"/>
                </a:cubicBezTo>
                <a:cubicBezTo>
                  <a:pt x="27" y="22"/>
                  <a:pt x="26" y="21"/>
                  <a:pt x="25" y="21"/>
                </a:cubicBezTo>
                <a:cubicBezTo>
                  <a:pt x="32" y="12"/>
                  <a:pt x="32" y="12"/>
                  <a:pt x="32" y="12"/>
                </a:cubicBezTo>
                <a:cubicBezTo>
                  <a:pt x="38" y="21"/>
                  <a:pt x="38" y="21"/>
                  <a:pt x="38" y="21"/>
                </a:cubicBezTo>
                <a:cubicBezTo>
                  <a:pt x="37" y="21"/>
                  <a:pt x="37" y="22"/>
                  <a:pt x="36" y="23"/>
                </a:cubicBezTo>
                <a:cubicBezTo>
                  <a:pt x="36" y="24"/>
                  <a:pt x="36" y="26"/>
                  <a:pt x="37" y="27"/>
                </a:cubicBezTo>
                <a:cubicBezTo>
                  <a:pt x="46" y="41"/>
                  <a:pt x="46" y="41"/>
                  <a:pt x="46" y="41"/>
                </a:cubicBezTo>
                <a:cubicBezTo>
                  <a:pt x="44" y="41"/>
                  <a:pt x="44" y="41"/>
                  <a:pt x="44" y="41"/>
                </a:cubicBezTo>
                <a:cubicBezTo>
                  <a:pt x="42" y="41"/>
                  <a:pt x="41" y="42"/>
                  <a:pt x="40" y="43"/>
                </a:cubicBezTo>
                <a:cubicBezTo>
                  <a:pt x="40" y="44"/>
                  <a:pt x="40" y="46"/>
                  <a:pt x="41" y="47"/>
                </a:cubicBezTo>
                <a:cubicBezTo>
                  <a:pt x="52" y="61"/>
                  <a:pt x="52" y="61"/>
                  <a:pt x="52" y="61"/>
                </a:cubicBezTo>
                <a:lnTo>
                  <a:pt x="12" y="61"/>
                </a:lnTo>
                <a:close/>
              </a:path>
            </a:pathLst>
          </a:custGeom>
          <a:solidFill>
            <a:srgbClr val="006671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3866569" y="4265128"/>
            <a:ext cx="235248" cy="323471"/>
            <a:chOff x="2022476" y="4406901"/>
            <a:chExt cx="101600" cy="139700"/>
          </a:xfrm>
          <a:solidFill>
            <a:srgbClr val="006671"/>
          </a:solidFill>
        </p:grpSpPr>
        <p:sp>
          <p:nvSpPr>
            <p:cNvPr id="22" name="Freeform 1396"/>
            <p:cNvSpPr>
              <a:spLocks noEditPoints="1"/>
            </p:cNvSpPr>
            <p:nvPr/>
          </p:nvSpPr>
          <p:spPr bwMode="auto">
            <a:xfrm>
              <a:off x="2028826" y="4406901"/>
              <a:ext cx="88900" cy="76200"/>
            </a:xfrm>
            <a:custGeom>
              <a:avLst/>
              <a:gdLst>
                <a:gd name="T0" fmla="*/ 28 w 56"/>
                <a:gd name="T1" fmla="*/ 48 h 48"/>
                <a:gd name="T2" fmla="*/ 47 w 56"/>
                <a:gd name="T3" fmla="*/ 32 h 48"/>
                <a:gd name="T4" fmla="*/ 56 w 56"/>
                <a:gd name="T5" fmla="*/ 32 h 48"/>
                <a:gd name="T6" fmla="*/ 56 w 56"/>
                <a:gd name="T7" fmla="*/ 28 h 48"/>
                <a:gd name="T8" fmla="*/ 28 w 56"/>
                <a:gd name="T9" fmla="*/ 0 h 48"/>
                <a:gd name="T10" fmla="*/ 0 w 56"/>
                <a:gd name="T11" fmla="*/ 28 h 48"/>
                <a:gd name="T12" fmla="*/ 0 w 56"/>
                <a:gd name="T13" fmla="*/ 32 h 48"/>
                <a:gd name="T14" fmla="*/ 8 w 56"/>
                <a:gd name="T15" fmla="*/ 32 h 48"/>
                <a:gd name="T16" fmla="*/ 28 w 56"/>
                <a:gd name="T17" fmla="*/ 48 h 48"/>
                <a:gd name="T18" fmla="*/ 28 w 56"/>
                <a:gd name="T19" fmla="*/ 40 h 48"/>
                <a:gd name="T20" fmla="*/ 17 w 56"/>
                <a:gd name="T21" fmla="*/ 32 h 48"/>
                <a:gd name="T22" fmla="*/ 39 w 56"/>
                <a:gd name="T23" fmla="*/ 32 h 48"/>
                <a:gd name="T24" fmla="*/ 28 w 56"/>
                <a:gd name="T25" fmla="*/ 40 h 48"/>
                <a:gd name="T26" fmla="*/ 16 w 56"/>
                <a:gd name="T27" fmla="*/ 12 h 48"/>
                <a:gd name="T28" fmla="*/ 16 w 56"/>
                <a:gd name="T29" fmla="*/ 20 h 48"/>
                <a:gd name="T30" fmla="*/ 24 w 56"/>
                <a:gd name="T31" fmla="*/ 20 h 48"/>
                <a:gd name="T32" fmla="*/ 24 w 56"/>
                <a:gd name="T33" fmla="*/ 8 h 48"/>
                <a:gd name="T34" fmla="*/ 28 w 56"/>
                <a:gd name="T35" fmla="*/ 8 h 48"/>
                <a:gd name="T36" fmla="*/ 32 w 56"/>
                <a:gd name="T37" fmla="*/ 8 h 48"/>
                <a:gd name="T38" fmla="*/ 32 w 56"/>
                <a:gd name="T39" fmla="*/ 20 h 48"/>
                <a:gd name="T40" fmla="*/ 40 w 56"/>
                <a:gd name="T41" fmla="*/ 20 h 48"/>
                <a:gd name="T42" fmla="*/ 40 w 56"/>
                <a:gd name="T43" fmla="*/ 12 h 48"/>
                <a:gd name="T44" fmla="*/ 47 w 56"/>
                <a:gd name="T45" fmla="*/ 24 h 48"/>
                <a:gd name="T46" fmla="*/ 8 w 56"/>
                <a:gd name="T47" fmla="*/ 24 h 48"/>
                <a:gd name="T48" fmla="*/ 16 w 56"/>
                <a:gd name="T49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56" h="48">
                  <a:moveTo>
                    <a:pt x="28" y="48"/>
                  </a:moveTo>
                  <a:cubicBezTo>
                    <a:pt x="38" y="48"/>
                    <a:pt x="46" y="41"/>
                    <a:pt x="4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13"/>
                    <a:pt x="43" y="0"/>
                    <a:pt x="28" y="0"/>
                  </a:cubicBezTo>
                  <a:cubicBezTo>
                    <a:pt x="12" y="0"/>
                    <a:pt x="0" y="13"/>
                    <a:pt x="0" y="2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41"/>
                    <a:pt x="18" y="48"/>
                    <a:pt x="28" y="48"/>
                  </a:cubicBezTo>
                  <a:close/>
                  <a:moveTo>
                    <a:pt x="28" y="40"/>
                  </a:moveTo>
                  <a:cubicBezTo>
                    <a:pt x="23" y="40"/>
                    <a:pt x="18" y="37"/>
                    <a:pt x="17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8" y="37"/>
                    <a:pt x="33" y="40"/>
                    <a:pt x="28" y="40"/>
                  </a:cubicBezTo>
                  <a:close/>
                  <a:moveTo>
                    <a:pt x="16" y="12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5" y="8"/>
                    <a:pt x="27" y="8"/>
                    <a:pt x="28" y="8"/>
                  </a:cubicBezTo>
                  <a:cubicBezTo>
                    <a:pt x="29" y="8"/>
                    <a:pt x="31" y="8"/>
                    <a:pt x="32" y="8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44" y="15"/>
                    <a:pt x="47" y="19"/>
                    <a:pt x="47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9" y="19"/>
                    <a:pt x="12" y="15"/>
                    <a:pt x="16" y="12"/>
                  </a:cubicBezTo>
                  <a:close/>
                </a:path>
              </a:pathLst>
            </a:custGeom>
            <a:solidFill>
              <a:srgbClr val="E4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3" name="Freeform 1397"/>
            <p:cNvSpPr>
              <a:spLocks noEditPoints="1"/>
            </p:cNvSpPr>
            <p:nvPr/>
          </p:nvSpPr>
          <p:spPr bwMode="auto">
            <a:xfrm>
              <a:off x="2022476" y="4491038"/>
              <a:ext cx="101600" cy="55563"/>
            </a:xfrm>
            <a:custGeom>
              <a:avLst/>
              <a:gdLst>
                <a:gd name="T0" fmla="*/ 45 w 64"/>
                <a:gd name="T1" fmla="*/ 1 h 35"/>
                <a:gd name="T2" fmla="*/ 40 w 64"/>
                <a:gd name="T3" fmla="*/ 0 h 35"/>
                <a:gd name="T4" fmla="*/ 40 w 64"/>
                <a:gd name="T5" fmla="*/ 4 h 35"/>
                <a:gd name="T6" fmla="*/ 32 w 64"/>
                <a:gd name="T7" fmla="*/ 11 h 35"/>
                <a:gd name="T8" fmla="*/ 24 w 64"/>
                <a:gd name="T9" fmla="*/ 4 h 35"/>
                <a:gd name="T10" fmla="*/ 23 w 64"/>
                <a:gd name="T11" fmla="*/ 0 h 35"/>
                <a:gd name="T12" fmla="*/ 19 w 64"/>
                <a:gd name="T13" fmla="*/ 1 h 35"/>
                <a:gd name="T14" fmla="*/ 0 w 64"/>
                <a:gd name="T15" fmla="*/ 23 h 35"/>
                <a:gd name="T16" fmla="*/ 0 w 64"/>
                <a:gd name="T17" fmla="*/ 35 h 35"/>
                <a:gd name="T18" fmla="*/ 64 w 64"/>
                <a:gd name="T19" fmla="*/ 35 h 35"/>
                <a:gd name="T20" fmla="*/ 64 w 64"/>
                <a:gd name="T21" fmla="*/ 23 h 35"/>
                <a:gd name="T22" fmla="*/ 45 w 64"/>
                <a:gd name="T23" fmla="*/ 1 h 35"/>
                <a:gd name="T24" fmla="*/ 32 w 64"/>
                <a:gd name="T25" fmla="*/ 19 h 35"/>
                <a:gd name="T26" fmla="*/ 44 w 64"/>
                <a:gd name="T27" fmla="*/ 14 h 35"/>
                <a:gd name="T28" fmla="*/ 44 w 64"/>
                <a:gd name="T29" fmla="*/ 27 h 35"/>
                <a:gd name="T30" fmla="*/ 20 w 64"/>
                <a:gd name="T31" fmla="*/ 27 h 35"/>
                <a:gd name="T32" fmla="*/ 20 w 64"/>
                <a:gd name="T33" fmla="*/ 14 h 35"/>
                <a:gd name="T34" fmla="*/ 32 w 64"/>
                <a:gd name="T35" fmla="*/ 19 h 35"/>
                <a:gd name="T36" fmla="*/ 8 w 64"/>
                <a:gd name="T37" fmla="*/ 23 h 35"/>
                <a:gd name="T38" fmla="*/ 12 w 64"/>
                <a:gd name="T39" fmla="*/ 14 h 35"/>
                <a:gd name="T40" fmla="*/ 12 w 64"/>
                <a:gd name="T41" fmla="*/ 27 h 35"/>
                <a:gd name="T42" fmla="*/ 8 w 64"/>
                <a:gd name="T43" fmla="*/ 27 h 35"/>
                <a:gd name="T44" fmla="*/ 8 w 64"/>
                <a:gd name="T45" fmla="*/ 23 h 35"/>
                <a:gd name="T46" fmla="*/ 56 w 64"/>
                <a:gd name="T47" fmla="*/ 27 h 35"/>
                <a:gd name="T48" fmla="*/ 52 w 64"/>
                <a:gd name="T49" fmla="*/ 27 h 35"/>
                <a:gd name="T50" fmla="*/ 52 w 64"/>
                <a:gd name="T51" fmla="*/ 14 h 35"/>
                <a:gd name="T52" fmla="*/ 56 w 64"/>
                <a:gd name="T53" fmla="*/ 23 h 35"/>
                <a:gd name="T54" fmla="*/ 56 w 64"/>
                <a:gd name="T5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35">
                  <a:moveTo>
                    <a:pt x="45" y="1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39" y="8"/>
                    <a:pt x="36" y="11"/>
                    <a:pt x="32" y="11"/>
                  </a:cubicBezTo>
                  <a:cubicBezTo>
                    <a:pt x="28" y="11"/>
                    <a:pt x="25" y="8"/>
                    <a:pt x="24" y="4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7" y="4"/>
                    <a:pt x="0" y="13"/>
                    <a:pt x="0" y="23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4" y="35"/>
                    <a:pt x="64" y="35"/>
                    <a:pt x="64" y="35"/>
                  </a:cubicBezTo>
                  <a:cubicBezTo>
                    <a:pt x="64" y="23"/>
                    <a:pt x="64" y="23"/>
                    <a:pt x="64" y="23"/>
                  </a:cubicBezTo>
                  <a:cubicBezTo>
                    <a:pt x="64" y="13"/>
                    <a:pt x="57" y="4"/>
                    <a:pt x="45" y="1"/>
                  </a:cubicBezTo>
                  <a:close/>
                  <a:moveTo>
                    <a:pt x="32" y="19"/>
                  </a:moveTo>
                  <a:cubicBezTo>
                    <a:pt x="37" y="19"/>
                    <a:pt x="41" y="17"/>
                    <a:pt x="44" y="14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3" y="17"/>
                    <a:pt x="27" y="19"/>
                    <a:pt x="32" y="19"/>
                  </a:cubicBezTo>
                  <a:close/>
                  <a:moveTo>
                    <a:pt x="8" y="23"/>
                  </a:moveTo>
                  <a:cubicBezTo>
                    <a:pt x="8" y="19"/>
                    <a:pt x="9" y="16"/>
                    <a:pt x="12" y="14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8" y="27"/>
                    <a:pt x="8" y="27"/>
                    <a:pt x="8" y="27"/>
                  </a:cubicBezTo>
                  <a:lnTo>
                    <a:pt x="8" y="23"/>
                  </a:lnTo>
                  <a:close/>
                  <a:moveTo>
                    <a:pt x="56" y="27"/>
                  </a:moveTo>
                  <a:cubicBezTo>
                    <a:pt x="52" y="27"/>
                    <a:pt x="52" y="27"/>
                    <a:pt x="52" y="27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4" y="16"/>
                    <a:pt x="56" y="19"/>
                    <a:pt x="56" y="23"/>
                  </a:cubicBezTo>
                  <a:lnTo>
                    <a:pt x="56" y="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3792817" y="945092"/>
            <a:ext cx="263458" cy="322006"/>
            <a:chOff x="2392363" y="4406901"/>
            <a:chExt cx="114300" cy="139700"/>
          </a:xfrm>
          <a:solidFill>
            <a:srgbClr val="006671"/>
          </a:solidFill>
        </p:grpSpPr>
        <p:sp>
          <p:nvSpPr>
            <p:cNvPr id="25" name="Freeform 1381"/>
            <p:cNvSpPr>
              <a:spLocks/>
            </p:cNvSpPr>
            <p:nvPr/>
          </p:nvSpPr>
          <p:spPr bwMode="auto">
            <a:xfrm>
              <a:off x="2392363" y="4406901"/>
              <a:ext cx="101600" cy="82550"/>
            </a:xfrm>
            <a:custGeom>
              <a:avLst/>
              <a:gdLst>
                <a:gd name="T0" fmla="*/ 36 w 64"/>
                <a:gd name="T1" fmla="*/ 52 h 52"/>
                <a:gd name="T2" fmla="*/ 36 w 64"/>
                <a:gd name="T3" fmla="*/ 44 h 52"/>
                <a:gd name="T4" fmla="*/ 24 w 64"/>
                <a:gd name="T5" fmla="*/ 32 h 52"/>
                <a:gd name="T6" fmla="*/ 24 w 64"/>
                <a:gd name="T7" fmla="*/ 31 h 52"/>
                <a:gd name="T8" fmla="*/ 36 w 64"/>
                <a:gd name="T9" fmla="*/ 23 h 52"/>
                <a:gd name="T10" fmla="*/ 51 w 64"/>
                <a:gd name="T11" fmla="*/ 32 h 52"/>
                <a:gd name="T12" fmla="*/ 53 w 64"/>
                <a:gd name="T13" fmla="*/ 24 h 52"/>
                <a:gd name="T14" fmla="*/ 39 w 64"/>
                <a:gd name="T15" fmla="*/ 14 h 52"/>
                <a:gd name="T16" fmla="*/ 36 w 64"/>
                <a:gd name="T17" fmla="*/ 12 h 52"/>
                <a:gd name="T18" fmla="*/ 32 w 64"/>
                <a:gd name="T19" fmla="*/ 14 h 52"/>
                <a:gd name="T20" fmla="*/ 19 w 64"/>
                <a:gd name="T21" fmla="*/ 24 h 52"/>
                <a:gd name="T22" fmla="*/ 16 w 64"/>
                <a:gd name="T23" fmla="*/ 28 h 52"/>
                <a:gd name="T24" fmla="*/ 16 w 64"/>
                <a:gd name="T25" fmla="*/ 32 h 52"/>
                <a:gd name="T26" fmla="*/ 8 w 64"/>
                <a:gd name="T27" fmla="*/ 32 h 52"/>
                <a:gd name="T28" fmla="*/ 36 w 64"/>
                <a:gd name="T29" fmla="*/ 8 h 52"/>
                <a:gd name="T30" fmla="*/ 58 w 64"/>
                <a:gd name="T31" fmla="*/ 19 h 52"/>
                <a:gd name="T32" fmla="*/ 64 w 64"/>
                <a:gd name="T33" fmla="*/ 14 h 52"/>
                <a:gd name="T34" fmla="*/ 36 w 64"/>
                <a:gd name="T35" fmla="*/ 0 h 52"/>
                <a:gd name="T36" fmla="*/ 0 w 64"/>
                <a:gd name="T37" fmla="*/ 36 h 52"/>
                <a:gd name="T38" fmla="*/ 0 w 64"/>
                <a:gd name="T39" fmla="*/ 40 h 52"/>
                <a:gd name="T40" fmla="*/ 18 w 64"/>
                <a:gd name="T41" fmla="*/ 40 h 52"/>
                <a:gd name="T42" fmla="*/ 36 w 64"/>
                <a:gd name="T4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4" h="52">
                  <a:moveTo>
                    <a:pt x="36" y="52"/>
                  </a:moveTo>
                  <a:cubicBezTo>
                    <a:pt x="36" y="44"/>
                    <a:pt x="36" y="44"/>
                    <a:pt x="36" y="44"/>
                  </a:cubicBezTo>
                  <a:cubicBezTo>
                    <a:pt x="29" y="44"/>
                    <a:pt x="24" y="39"/>
                    <a:pt x="24" y="32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9" y="29"/>
                    <a:pt x="33" y="25"/>
                    <a:pt x="36" y="23"/>
                  </a:cubicBezTo>
                  <a:cubicBezTo>
                    <a:pt x="39" y="26"/>
                    <a:pt x="44" y="30"/>
                    <a:pt x="51" y="32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44" y="22"/>
                    <a:pt x="39" y="14"/>
                    <a:pt x="39" y="14"/>
                  </a:cubicBezTo>
                  <a:cubicBezTo>
                    <a:pt x="39" y="13"/>
                    <a:pt x="37" y="12"/>
                    <a:pt x="36" y="12"/>
                  </a:cubicBezTo>
                  <a:cubicBezTo>
                    <a:pt x="34" y="12"/>
                    <a:pt x="33" y="13"/>
                    <a:pt x="32" y="14"/>
                  </a:cubicBezTo>
                  <a:cubicBezTo>
                    <a:pt x="32" y="14"/>
                    <a:pt x="28" y="22"/>
                    <a:pt x="19" y="24"/>
                  </a:cubicBezTo>
                  <a:cubicBezTo>
                    <a:pt x="17" y="25"/>
                    <a:pt x="16" y="26"/>
                    <a:pt x="16" y="28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10" y="18"/>
                    <a:pt x="22" y="8"/>
                    <a:pt x="36" y="8"/>
                  </a:cubicBezTo>
                  <a:cubicBezTo>
                    <a:pt x="44" y="8"/>
                    <a:pt x="52" y="12"/>
                    <a:pt x="58" y="19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57" y="5"/>
                    <a:pt x="47" y="0"/>
                    <a:pt x="36" y="0"/>
                  </a:cubicBezTo>
                  <a:cubicBezTo>
                    <a:pt x="16" y="0"/>
                    <a:pt x="0" y="1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21" y="47"/>
                    <a:pt x="28" y="52"/>
                    <a:pt x="36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6" name="Freeform 1382"/>
            <p:cNvSpPr>
              <a:spLocks/>
            </p:cNvSpPr>
            <p:nvPr/>
          </p:nvSpPr>
          <p:spPr bwMode="auto">
            <a:xfrm>
              <a:off x="2455863" y="4445001"/>
              <a:ext cx="50800" cy="44450"/>
            </a:xfrm>
            <a:custGeom>
              <a:avLst/>
              <a:gdLst>
                <a:gd name="T0" fmla="*/ 24 w 32"/>
                <a:gd name="T1" fmla="*/ 0 h 28"/>
                <a:gd name="T2" fmla="*/ 24 w 32"/>
                <a:gd name="T3" fmla="*/ 8 h 28"/>
                <a:gd name="T4" fmla="*/ 16 w 32"/>
                <a:gd name="T5" fmla="*/ 19 h 28"/>
                <a:gd name="T6" fmla="*/ 16 w 32"/>
                <a:gd name="T7" fmla="*/ 12 h 28"/>
                <a:gd name="T8" fmla="*/ 0 w 32"/>
                <a:gd name="T9" fmla="*/ 12 h 28"/>
                <a:gd name="T10" fmla="*/ 0 w 32"/>
                <a:gd name="T11" fmla="*/ 28 h 28"/>
                <a:gd name="T12" fmla="*/ 12 w 32"/>
                <a:gd name="T13" fmla="*/ 28 h 28"/>
                <a:gd name="T14" fmla="*/ 32 w 32"/>
                <a:gd name="T15" fmla="*/ 8 h 28"/>
                <a:gd name="T16" fmla="*/ 32 w 32"/>
                <a:gd name="T17" fmla="*/ 0 h 28"/>
                <a:gd name="T18" fmla="*/ 24 w 32"/>
                <a:gd name="T1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28">
                  <a:moveTo>
                    <a:pt x="24" y="0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13"/>
                    <a:pt x="20" y="18"/>
                    <a:pt x="16" y="19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23" y="28"/>
                    <a:pt x="32" y="19"/>
                    <a:pt x="32" y="8"/>
                  </a:cubicBezTo>
                  <a:cubicBezTo>
                    <a:pt x="32" y="0"/>
                    <a:pt x="32" y="0"/>
                    <a:pt x="32" y="0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7" name="Freeform 1383"/>
            <p:cNvSpPr>
              <a:spLocks noEditPoints="1"/>
            </p:cNvSpPr>
            <p:nvPr/>
          </p:nvSpPr>
          <p:spPr bwMode="auto">
            <a:xfrm>
              <a:off x="2398713" y="4498976"/>
              <a:ext cx="101600" cy="47625"/>
            </a:xfrm>
            <a:custGeom>
              <a:avLst/>
              <a:gdLst>
                <a:gd name="T0" fmla="*/ 46 w 64"/>
                <a:gd name="T1" fmla="*/ 0 h 30"/>
                <a:gd name="T2" fmla="*/ 44 w 64"/>
                <a:gd name="T3" fmla="*/ 0 h 30"/>
                <a:gd name="T4" fmla="*/ 32 w 64"/>
                <a:gd name="T5" fmla="*/ 9 h 30"/>
                <a:gd name="T6" fmla="*/ 20 w 64"/>
                <a:gd name="T7" fmla="*/ 0 h 30"/>
                <a:gd name="T8" fmla="*/ 18 w 64"/>
                <a:gd name="T9" fmla="*/ 0 h 30"/>
                <a:gd name="T10" fmla="*/ 0 w 64"/>
                <a:gd name="T11" fmla="*/ 22 h 30"/>
                <a:gd name="T12" fmla="*/ 0 w 64"/>
                <a:gd name="T13" fmla="*/ 30 h 30"/>
                <a:gd name="T14" fmla="*/ 64 w 64"/>
                <a:gd name="T15" fmla="*/ 30 h 30"/>
                <a:gd name="T16" fmla="*/ 64 w 64"/>
                <a:gd name="T17" fmla="*/ 22 h 30"/>
                <a:gd name="T18" fmla="*/ 46 w 64"/>
                <a:gd name="T19" fmla="*/ 0 h 30"/>
                <a:gd name="T20" fmla="*/ 8 w 64"/>
                <a:gd name="T21" fmla="*/ 22 h 30"/>
                <a:gd name="T22" fmla="*/ 18 w 64"/>
                <a:gd name="T23" fmla="*/ 9 h 30"/>
                <a:gd name="T24" fmla="*/ 32 w 64"/>
                <a:gd name="T25" fmla="*/ 19 h 30"/>
                <a:gd name="T26" fmla="*/ 45 w 64"/>
                <a:gd name="T27" fmla="*/ 9 h 30"/>
                <a:gd name="T28" fmla="*/ 56 w 64"/>
                <a:gd name="T29" fmla="*/ 22 h 30"/>
                <a:gd name="T30" fmla="*/ 8 w 64"/>
                <a:gd name="T31" fmla="*/ 2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0">
                  <a:moveTo>
                    <a:pt x="46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4"/>
                    <a:pt x="0" y="12"/>
                    <a:pt x="0" y="22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2"/>
                    <a:pt x="64" y="22"/>
                    <a:pt x="64" y="22"/>
                  </a:cubicBezTo>
                  <a:cubicBezTo>
                    <a:pt x="64" y="12"/>
                    <a:pt x="57" y="4"/>
                    <a:pt x="46" y="0"/>
                  </a:cubicBezTo>
                  <a:close/>
                  <a:moveTo>
                    <a:pt x="8" y="22"/>
                  </a:moveTo>
                  <a:cubicBezTo>
                    <a:pt x="8" y="16"/>
                    <a:pt x="12" y="11"/>
                    <a:pt x="18" y="9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52" y="11"/>
                    <a:pt x="56" y="16"/>
                    <a:pt x="56" y="22"/>
                  </a:cubicBezTo>
                  <a:lnTo>
                    <a:pt x="8" y="22"/>
                  </a:lnTo>
                  <a:close/>
                </a:path>
              </a:pathLst>
            </a:custGeom>
            <a:solidFill>
              <a:srgbClr val="E4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28" name="Text Placeholder 4"/>
          <p:cNvSpPr txBox="1">
            <a:spLocks/>
          </p:cNvSpPr>
          <p:nvPr/>
        </p:nvSpPr>
        <p:spPr>
          <a:xfrm>
            <a:off x="4189248" y="1580360"/>
            <a:ext cx="4374046" cy="56762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Conducting pre-season inspections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and remediation for vegetation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4"/>
          <p:cNvSpPr txBox="1">
            <a:spLocks/>
          </p:cNvSpPr>
          <p:nvPr/>
        </p:nvSpPr>
        <p:spPr>
          <a:xfrm>
            <a:off x="4189248" y="897610"/>
            <a:ext cx="4697971" cy="59849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Incorporated</a:t>
            </a:r>
            <a:r>
              <a:rPr lang="en-US" sz="1400" b="1" dirty="0">
                <a:solidFill>
                  <a:srgbClr val="E45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r>
              <a:rPr lang="en-US" sz="1400" b="1" dirty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risk modeling into Daily Risk Dashboard and Operational Procedures</a:t>
            </a:r>
            <a:r>
              <a:rPr lang="en-US" sz="1400" b="1" dirty="0">
                <a:solidFill>
                  <a:srgbClr val="E45D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strike="sngStrik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Placeholder 4"/>
          <p:cNvSpPr txBox="1">
            <a:spLocks/>
          </p:cNvSpPr>
          <p:nvPr/>
        </p:nvSpPr>
        <p:spPr>
          <a:xfrm>
            <a:off x="4221314" y="3272755"/>
            <a:ext cx="4563174" cy="47648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US" sz="1600" dirty="0">
              <a:solidFill>
                <a:srgbClr val="E45D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Placeholder 4"/>
          <p:cNvSpPr txBox="1">
            <a:spLocks/>
          </p:cNvSpPr>
          <p:nvPr/>
        </p:nvSpPr>
        <p:spPr>
          <a:xfrm>
            <a:off x="4221314" y="2241704"/>
            <a:ext cx="4533446" cy="556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 Placeholder 4"/>
          <p:cNvSpPr txBox="1">
            <a:spLocks/>
          </p:cNvSpPr>
          <p:nvPr/>
        </p:nvSpPr>
        <p:spPr>
          <a:xfrm>
            <a:off x="4221314" y="4193787"/>
            <a:ext cx="4544693" cy="50165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Formalizing and improving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daily ignition/fire event</a:t>
            </a:r>
            <a:r>
              <a:rPr lang="en-US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logging practices </a:t>
            </a:r>
          </a:p>
        </p:txBody>
      </p:sp>
      <p:sp>
        <p:nvSpPr>
          <p:cNvPr id="34" name="Freeform 1239"/>
          <p:cNvSpPr>
            <a:spLocks noChangeAspect="1" noEditPoints="1"/>
          </p:cNvSpPr>
          <p:nvPr/>
        </p:nvSpPr>
        <p:spPr bwMode="auto">
          <a:xfrm>
            <a:off x="3798686" y="2350990"/>
            <a:ext cx="285035" cy="293501"/>
          </a:xfrm>
          <a:custGeom>
            <a:avLst/>
            <a:gdLst>
              <a:gd name="T0" fmla="*/ 91 w 99"/>
              <a:gd name="T1" fmla="*/ 62 h 99"/>
              <a:gd name="T2" fmla="*/ 75 w 99"/>
              <a:gd name="T3" fmla="*/ 46 h 99"/>
              <a:gd name="T4" fmla="*/ 69 w 99"/>
              <a:gd name="T5" fmla="*/ 46 h 99"/>
              <a:gd name="T6" fmla="*/ 60 w 99"/>
              <a:gd name="T7" fmla="*/ 55 h 99"/>
              <a:gd name="T8" fmla="*/ 28 w 99"/>
              <a:gd name="T9" fmla="*/ 23 h 99"/>
              <a:gd name="T10" fmla="*/ 28 w 99"/>
              <a:gd name="T11" fmla="*/ 5 h 99"/>
              <a:gd name="T12" fmla="*/ 25 w 99"/>
              <a:gd name="T13" fmla="*/ 1 h 99"/>
              <a:gd name="T14" fmla="*/ 21 w 99"/>
              <a:gd name="T15" fmla="*/ 2 h 99"/>
              <a:gd name="T16" fmla="*/ 1 w 99"/>
              <a:gd name="T17" fmla="*/ 22 h 99"/>
              <a:gd name="T18" fmla="*/ 0 w 99"/>
              <a:gd name="T19" fmla="*/ 26 h 99"/>
              <a:gd name="T20" fmla="*/ 4 w 99"/>
              <a:gd name="T21" fmla="*/ 29 h 99"/>
              <a:gd name="T22" fmla="*/ 22 w 99"/>
              <a:gd name="T23" fmla="*/ 29 h 99"/>
              <a:gd name="T24" fmla="*/ 54 w 99"/>
              <a:gd name="T25" fmla="*/ 61 h 99"/>
              <a:gd name="T26" fmla="*/ 45 w 99"/>
              <a:gd name="T27" fmla="*/ 70 h 99"/>
              <a:gd name="T28" fmla="*/ 45 w 99"/>
              <a:gd name="T29" fmla="*/ 75 h 99"/>
              <a:gd name="T30" fmla="*/ 61 w 99"/>
              <a:gd name="T31" fmla="*/ 91 h 99"/>
              <a:gd name="T32" fmla="*/ 91 w 99"/>
              <a:gd name="T33" fmla="*/ 91 h 99"/>
              <a:gd name="T34" fmla="*/ 91 w 99"/>
              <a:gd name="T35" fmla="*/ 62 h 99"/>
              <a:gd name="T36" fmla="*/ 20 w 99"/>
              <a:gd name="T37" fmla="*/ 21 h 99"/>
              <a:gd name="T38" fmla="*/ 14 w 99"/>
              <a:gd name="T39" fmla="*/ 21 h 99"/>
              <a:gd name="T40" fmla="*/ 20 w 99"/>
              <a:gd name="T41" fmla="*/ 14 h 99"/>
              <a:gd name="T42" fmla="*/ 20 w 99"/>
              <a:gd name="T43" fmla="*/ 21 h 99"/>
              <a:gd name="T44" fmla="*/ 85 w 99"/>
              <a:gd name="T45" fmla="*/ 86 h 99"/>
              <a:gd name="T46" fmla="*/ 67 w 99"/>
              <a:gd name="T47" fmla="*/ 86 h 99"/>
              <a:gd name="T48" fmla="*/ 54 w 99"/>
              <a:gd name="T49" fmla="*/ 73 h 99"/>
              <a:gd name="T50" fmla="*/ 60 w 99"/>
              <a:gd name="T51" fmla="*/ 66 h 99"/>
              <a:gd name="T52" fmla="*/ 73 w 99"/>
              <a:gd name="T53" fmla="*/ 79 h 99"/>
              <a:gd name="T54" fmla="*/ 79 w 99"/>
              <a:gd name="T55" fmla="*/ 74 h 99"/>
              <a:gd name="T56" fmla="*/ 66 w 99"/>
              <a:gd name="T57" fmla="*/ 61 h 99"/>
              <a:gd name="T58" fmla="*/ 72 w 99"/>
              <a:gd name="T59" fmla="*/ 54 h 99"/>
              <a:gd name="T60" fmla="*/ 85 w 99"/>
              <a:gd name="T61" fmla="*/ 67 h 99"/>
              <a:gd name="T62" fmla="*/ 85 w 99"/>
              <a:gd name="T63" fmla="*/ 86 h 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99" h="99">
                <a:moveTo>
                  <a:pt x="91" y="62"/>
                </a:moveTo>
                <a:cubicBezTo>
                  <a:pt x="75" y="46"/>
                  <a:pt x="75" y="46"/>
                  <a:pt x="75" y="46"/>
                </a:cubicBezTo>
                <a:cubicBezTo>
                  <a:pt x="73" y="44"/>
                  <a:pt x="71" y="44"/>
                  <a:pt x="69" y="46"/>
                </a:cubicBezTo>
                <a:cubicBezTo>
                  <a:pt x="60" y="55"/>
                  <a:pt x="60" y="55"/>
                  <a:pt x="60" y="55"/>
                </a:cubicBezTo>
                <a:cubicBezTo>
                  <a:pt x="28" y="23"/>
                  <a:pt x="28" y="23"/>
                  <a:pt x="28" y="23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3"/>
                  <a:pt x="27" y="2"/>
                  <a:pt x="25" y="1"/>
                </a:cubicBezTo>
                <a:cubicBezTo>
                  <a:pt x="24" y="0"/>
                  <a:pt x="22" y="1"/>
                  <a:pt x="21" y="2"/>
                </a:cubicBezTo>
                <a:cubicBezTo>
                  <a:pt x="1" y="22"/>
                  <a:pt x="1" y="22"/>
                  <a:pt x="1" y="22"/>
                </a:cubicBezTo>
                <a:cubicBezTo>
                  <a:pt x="0" y="23"/>
                  <a:pt x="0" y="25"/>
                  <a:pt x="0" y="26"/>
                </a:cubicBezTo>
                <a:cubicBezTo>
                  <a:pt x="1" y="28"/>
                  <a:pt x="2" y="29"/>
                  <a:pt x="4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54" y="61"/>
                  <a:pt x="54" y="61"/>
                  <a:pt x="54" y="61"/>
                </a:cubicBezTo>
                <a:cubicBezTo>
                  <a:pt x="45" y="70"/>
                  <a:pt x="45" y="70"/>
                  <a:pt x="45" y="70"/>
                </a:cubicBezTo>
                <a:cubicBezTo>
                  <a:pt x="43" y="71"/>
                  <a:pt x="43" y="74"/>
                  <a:pt x="45" y="75"/>
                </a:cubicBezTo>
                <a:cubicBezTo>
                  <a:pt x="61" y="91"/>
                  <a:pt x="61" y="91"/>
                  <a:pt x="61" y="91"/>
                </a:cubicBezTo>
                <a:cubicBezTo>
                  <a:pt x="69" y="99"/>
                  <a:pt x="85" y="97"/>
                  <a:pt x="91" y="91"/>
                </a:cubicBezTo>
                <a:cubicBezTo>
                  <a:pt x="96" y="86"/>
                  <a:pt x="99" y="70"/>
                  <a:pt x="91" y="62"/>
                </a:cubicBezTo>
                <a:close/>
                <a:moveTo>
                  <a:pt x="20" y="21"/>
                </a:moveTo>
                <a:cubicBezTo>
                  <a:pt x="14" y="21"/>
                  <a:pt x="14" y="21"/>
                  <a:pt x="14" y="21"/>
                </a:cubicBezTo>
                <a:cubicBezTo>
                  <a:pt x="20" y="14"/>
                  <a:pt x="20" y="14"/>
                  <a:pt x="20" y="14"/>
                </a:cubicBezTo>
                <a:lnTo>
                  <a:pt x="20" y="21"/>
                </a:lnTo>
                <a:close/>
                <a:moveTo>
                  <a:pt x="85" y="86"/>
                </a:moveTo>
                <a:cubicBezTo>
                  <a:pt x="82" y="89"/>
                  <a:pt x="71" y="90"/>
                  <a:pt x="67" y="86"/>
                </a:cubicBezTo>
                <a:cubicBezTo>
                  <a:pt x="54" y="73"/>
                  <a:pt x="54" y="73"/>
                  <a:pt x="54" y="73"/>
                </a:cubicBezTo>
                <a:cubicBezTo>
                  <a:pt x="60" y="66"/>
                  <a:pt x="60" y="66"/>
                  <a:pt x="60" y="66"/>
                </a:cubicBezTo>
                <a:cubicBezTo>
                  <a:pt x="73" y="79"/>
                  <a:pt x="73" y="79"/>
                  <a:pt x="73" y="79"/>
                </a:cubicBezTo>
                <a:cubicBezTo>
                  <a:pt x="79" y="74"/>
                  <a:pt x="79" y="74"/>
                  <a:pt x="79" y="74"/>
                </a:cubicBezTo>
                <a:cubicBezTo>
                  <a:pt x="66" y="61"/>
                  <a:pt x="66" y="61"/>
                  <a:pt x="66" y="61"/>
                </a:cubicBezTo>
                <a:cubicBezTo>
                  <a:pt x="72" y="54"/>
                  <a:pt x="72" y="54"/>
                  <a:pt x="72" y="54"/>
                </a:cubicBezTo>
                <a:cubicBezTo>
                  <a:pt x="85" y="67"/>
                  <a:pt x="85" y="67"/>
                  <a:pt x="85" y="67"/>
                </a:cubicBezTo>
                <a:cubicBezTo>
                  <a:pt x="90" y="72"/>
                  <a:pt x="87" y="83"/>
                  <a:pt x="85" y="86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196135" y="2257328"/>
            <a:ext cx="46135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System hardening projects completed that reduce wildfire risks and improve reliability </a:t>
            </a:r>
          </a:p>
        </p:txBody>
      </p:sp>
      <p:sp>
        <p:nvSpPr>
          <p:cNvPr id="5" name="Rectangle 4"/>
          <p:cNvSpPr/>
          <p:nvPr/>
        </p:nvSpPr>
        <p:spPr>
          <a:xfrm>
            <a:off x="4189248" y="2497168"/>
            <a:ext cx="4876800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Participating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hazards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workshops hosted by county emergency management departments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204591" y="3155781"/>
            <a:ext cx="4876800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Hosting first community meeting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3814982" y="3713435"/>
            <a:ext cx="306669" cy="271528"/>
            <a:chOff x="1997076" y="1246188"/>
            <a:chExt cx="152400" cy="134938"/>
          </a:xfrm>
        </p:grpSpPr>
        <p:sp>
          <p:nvSpPr>
            <p:cNvPr id="37" name="Rectangle 1423"/>
            <p:cNvSpPr>
              <a:spLocks noChangeArrowheads="1"/>
            </p:cNvSpPr>
            <p:nvPr/>
          </p:nvSpPr>
          <p:spPr bwMode="auto">
            <a:xfrm>
              <a:off x="2066926" y="1328738"/>
              <a:ext cx="12700" cy="15875"/>
            </a:xfrm>
            <a:prstGeom prst="rect">
              <a:avLst/>
            </a:prstGeom>
            <a:solidFill>
              <a:srgbClr val="7675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Rectangle 1424"/>
            <p:cNvSpPr>
              <a:spLocks noChangeArrowheads="1"/>
            </p:cNvSpPr>
            <p:nvPr/>
          </p:nvSpPr>
          <p:spPr bwMode="auto">
            <a:xfrm>
              <a:off x="2054226" y="1339851"/>
              <a:ext cx="38100" cy="12700"/>
            </a:xfrm>
            <a:prstGeom prst="rect">
              <a:avLst/>
            </a:prstGeom>
            <a:solidFill>
              <a:srgbClr val="00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1425"/>
            <p:cNvSpPr>
              <a:spLocks noEditPoints="1"/>
            </p:cNvSpPr>
            <p:nvPr/>
          </p:nvSpPr>
          <p:spPr bwMode="auto">
            <a:xfrm>
              <a:off x="2047876" y="1246188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1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1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29"/>
                    <a:pt x="28" y="24"/>
                    <a:pt x="23" y="21"/>
                  </a:cubicBezTo>
                  <a:cubicBezTo>
                    <a:pt x="26" y="19"/>
                    <a:pt x="28" y="16"/>
                    <a:pt x="28" y="12"/>
                  </a:cubicBezTo>
                  <a:cubicBezTo>
                    <a:pt x="28" y="5"/>
                    <a:pt x="23" y="0"/>
                    <a:pt x="16" y="0"/>
                  </a:cubicBezTo>
                  <a:cubicBezTo>
                    <a:pt x="9" y="0"/>
                    <a:pt x="4" y="5"/>
                    <a:pt x="4" y="12"/>
                  </a:cubicBezTo>
                  <a:cubicBezTo>
                    <a:pt x="4" y="16"/>
                    <a:pt x="6" y="19"/>
                    <a:pt x="9" y="21"/>
                  </a:cubicBezTo>
                  <a:cubicBezTo>
                    <a:pt x="4" y="24"/>
                    <a:pt x="0" y="29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2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2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9"/>
                    <a:pt x="20" y="12"/>
                  </a:cubicBezTo>
                  <a:cubicBezTo>
                    <a:pt x="20" y="14"/>
                    <a:pt x="18" y="16"/>
                    <a:pt x="16" y="16"/>
                  </a:cubicBezTo>
                  <a:cubicBezTo>
                    <a:pt x="14" y="16"/>
                    <a:pt x="12" y="14"/>
                    <a:pt x="12" y="12"/>
                  </a:cubicBezTo>
                  <a:cubicBezTo>
                    <a:pt x="12" y="9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1"/>
                    <a:pt x="11" y="28"/>
                    <a:pt x="16" y="28"/>
                  </a:cubicBezTo>
                  <a:cubicBezTo>
                    <a:pt x="20" y="28"/>
                    <a:pt x="24" y="31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0" name="Freeform 1426"/>
            <p:cNvSpPr>
              <a:spLocks noEditPoints="1"/>
            </p:cNvSpPr>
            <p:nvPr/>
          </p:nvSpPr>
          <p:spPr bwMode="auto">
            <a:xfrm>
              <a:off x="20986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9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3" y="0"/>
                    <a:pt x="16" y="0"/>
                  </a:cubicBezTo>
                  <a:cubicBezTo>
                    <a:pt x="10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4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2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4" y="16"/>
                    <a:pt x="12" y="15"/>
                    <a:pt x="12" y="12"/>
                  </a:cubicBezTo>
                  <a:cubicBezTo>
                    <a:pt x="12" y="10"/>
                    <a:pt x="14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2" y="28"/>
                    <a:pt x="16" y="28"/>
                  </a:cubicBezTo>
                  <a:cubicBezTo>
                    <a:pt x="21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0066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1428"/>
            <p:cNvSpPr>
              <a:spLocks noEditPoints="1"/>
            </p:cNvSpPr>
            <p:nvPr/>
          </p:nvSpPr>
          <p:spPr bwMode="auto">
            <a:xfrm>
              <a:off x="1997076" y="1311276"/>
              <a:ext cx="50800" cy="69850"/>
            </a:xfrm>
            <a:custGeom>
              <a:avLst/>
              <a:gdLst>
                <a:gd name="T0" fmla="*/ 32 w 32"/>
                <a:gd name="T1" fmla="*/ 36 h 44"/>
                <a:gd name="T2" fmla="*/ 23 w 32"/>
                <a:gd name="T3" fmla="*/ 22 h 44"/>
                <a:gd name="T4" fmla="*/ 28 w 32"/>
                <a:gd name="T5" fmla="*/ 12 h 44"/>
                <a:gd name="T6" fmla="*/ 16 w 32"/>
                <a:gd name="T7" fmla="*/ 0 h 44"/>
                <a:gd name="T8" fmla="*/ 4 w 32"/>
                <a:gd name="T9" fmla="*/ 12 h 44"/>
                <a:gd name="T10" fmla="*/ 9 w 32"/>
                <a:gd name="T11" fmla="*/ 22 h 44"/>
                <a:gd name="T12" fmla="*/ 0 w 32"/>
                <a:gd name="T13" fmla="*/ 36 h 44"/>
                <a:gd name="T14" fmla="*/ 0 w 32"/>
                <a:gd name="T15" fmla="*/ 40 h 44"/>
                <a:gd name="T16" fmla="*/ 4 w 32"/>
                <a:gd name="T17" fmla="*/ 44 h 44"/>
                <a:gd name="T18" fmla="*/ 28 w 32"/>
                <a:gd name="T19" fmla="*/ 44 h 44"/>
                <a:gd name="T20" fmla="*/ 32 w 32"/>
                <a:gd name="T21" fmla="*/ 40 h 44"/>
                <a:gd name="T22" fmla="*/ 32 w 32"/>
                <a:gd name="T23" fmla="*/ 36 h 44"/>
                <a:gd name="T24" fmla="*/ 16 w 32"/>
                <a:gd name="T25" fmla="*/ 8 h 44"/>
                <a:gd name="T26" fmla="*/ 20 w 32"/>
                <a:gd name="T27" fmla="*/ 12 h 44"/>
                <a:gd name="T28" fmla="*/ 16 w 32"/>
                <a:gd name="T29" fmla="*/ 16 h 44"/>
                <a:gd name="T30" fmla="*/ 12 w 32"/>
                <a:gd name="T31" fmla="*/ 12 h 44"/>
                <a:gd name="T32" fmla="*/ 16 w 32"/>
                <a:gd name="T33" fmla="*/ 8 h 44"/>
                <a:gd name="T34" fmla="*/ 8 w 32"/>
                <a:gd name="T35" fmla="*/ 36 h 44"/>
                <a:gd name="T36" fmla="*/ 16 w 32"/>
                <a:gd name="T37" fmla="*/ 28 h 44"/>
                <a:gd name="T38" fmla="*/ 24 w 32"/>
                <a:gd name="T39" fmla="*/ 36 h 44"/>
                <a:gd name="T40" fmla="*/ 8 w 32"/>
                <a:gd name="T41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" h="44">
                  <a:moveTo>
                    <a:pt x="32" y="36"/>
                  </a:moveTo>
                  <a:cubicBezTo>
                    <a:pt x="32" y="30"/>
                    <a:pt x="28" y="25"/>
                    <a:pt x="23" y="22"/>
                  </a:cubicBezTo>
                  <a:cubicBezTo>
                    <a:pt x="26" y="20"/>
                    <a:pt x="28" y="16"/>
                    <a:pt x="28" y="12"/>
                  </a:cubicBezTo>
                  <a:cubicBezTo>
                    <a:pt x="28" y="6"/>
                    <a:pt x="22" y="0"/>
                    <a:pt x="16" y="0"/>
                  </a:cubicBezTo>
                  <a:cubicBezTo>
                    <a:pt x="9" y="0"/>
                    <a:pt x="4" y="6"/>
                    <a:pt x="4" y="12"/>
                  </a:cubicBezTo>
                  <a:cubicBezTo>
                    <a:pt x="4" y="16"/>
                    <a:pt x="6" y="20"/>
                    <a:pt x="9" y="22"/>
                  </a:cubicBezTo>
                  <a:cubicBezTo>
                    <a:pt x="3" y="25"/>
                    <a:pt x="0" y="30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3"/>
                    <a:pt x="1" y="44"/>
                    <a:pt x="4" y="44"/>
                  </a:cubicBezTo>
                  <a:cubicBezTo>
                    <a:pt x="28" y="44"/>
                    <a:pt x="28" y="44"/>
                    <a:pt x="28" y="44"/>
                  </a:cubicBezTo>
                  <a:cubicBezTo>
                    <a:pt x="30" y="44"/>
                    <a:pt x="32" y="43"/>
                    <a:pt x="32" y="40"/>
                  </a:cubicBezTo>
                  <a:lnTo>
                    <a:pt x="32" y="36"/>
                  </a:lnTo>
                  <a:close/>
                  <a:moveTo>
                    <a:pt x="16" y="8"/>
                  </a:moveTo>
                  <a:cubicBezTo>
                    <a:pt x="18" y="8"/>
                    <a:pt x="20" y="10"/>
                    <a:pt x="20" y="12"/>
                  </a:cubicBezTo>
                  <a:cubicBezTo>
                    <a:pt x="20" y="15"/>
                    <a:pt x="18" y="16"/>
                    <a:pt x="16" y="16"/>
                  </a:cubicBezTo>
                  <a:cubicBezTo>
                    <a:pt x="13" y="16"/>
                    <a:pt x="12" y="15"/>
                    <a:pt x="12" y="12"/>
                  </a:cubicBezTo>
                  <a:cubicBezTo>
                    <a:pt x="12" y="10"/>
                    <a:pt x="13" y="8"/>
                    <a:pt x="16" y="8"/>
                  </a:cubicBezTo>
                  <a:close/>
                  <a:moveTo>
                    <a:pt x="8" y="36"/>
                  </a:moveTo>
                  <a:cubicBezTo>
                    <a:pt x="8" y="32"/>
                    <a:pt x="11" y="28"/>
                    <a:pt x="16" y="28"/>
                  </a:cubicBezTo>
                  <a:cubicBezTo>
                    <a:pt x="20" y="28"/>
                    <a:pt x="24" y="32"/>
                    <a:pt x="24" y="36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E45D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7641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63497" y="849491"/>
            <a:ext cx="3103270" cy="1852612"/>
          </a:xfrm>
        </p:spPr>
        <p:txBody>
          <a:bodyPr/>
          <a:lstStyle/>
          <a:p>
            <a:r>
              <a:rPr lang="en-US" dirty="0"/>
              <a:t>2022 Pre-Wildfire Season Actions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3001962" y="373787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3568" y="460988"/>
            <a:ext cx="51755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66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 Fault Reduction and Protection Projects</a:t>
            </a:r>
            <a:endParaRPr lang="en-US" sz="1400" b="1" dirty="0">
              <a:solidFill>
                <a:srgbClr val="0066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6741" y="768765"/>
            <a:ext cx="4720900" cy="367049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36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397856" y="864601"/>
            <a:ext cx="3115055" cy="1852612"/>
          </a:xfrm>
        </p:spPr>
        <p:txBody>
          <a:bodyPr/>
          <a:lstStyle/>
          <a:p>
            <a:r>
              <a:rPr lang="en-US" dirty="0"/>
              <a:t>2022 Plan </a:t>
            </a:r>
            <a:r>
              <a:rPr lang="en-US" dirty="0" smtClean="0"/>
              <a:t>Updates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rcRect t="10257"/>
          <a:stretch/>
        </p:blipFill>
        <p:spPr>
          <a:xfrm>
            <a:off x="3625181" y="196553"/>
            <a:ext cx="5262445" cy="222155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25181" y="2093719"/>
            <a:ext cx="5458998" cy="2559165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Progress in developing </a:t>
            </a:r>
            <a:r>
              <a:rPr lang="en-US" sz="1400" dirty="0"/>
              <a:t>and implementing a public safety power shutoff (PSPS) plan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Advancements in wildfire </a:t>
            </a:r>
            <a:r>
              <a:rPr lang="en-US" sz="1400" dirty="0"/>
              <a:t>risk assessment model and incident capture capabilities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Investment plan for fault reduction and protection through </a:t>
            </a:r>
            <a:r>
              <a:rPr lang="en-US" sz="1400" dirty="0"/>
              <a:t>2025 </a:t>
            </a:r>
            <a:r>
              <a:rPr lang="en-US" sz="1400" dirty="0" smtClean="0"/>
              <a:t>to </a:t>
            </a:r>
            <a:r>
              <a:rPr lang="en-US" sz="1400" dirty="0"/>
              <a:t>execute our </a:t>
            </a:r>
            <a:r>
              <a:rPr lang="en-US" sz="1400" dirty="0" smtClean="0"/>
              <a:t>strategies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Roadmap for the next planned improvements across each plan element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 smtClean="0"/>
              <a:t>Increased </a:t>
            </a:r>
            <a:r>
              <a:rPr lang="en-US" sz="1400" dirty="0"/>
              <a:t>staffing dedicated to wildfire planning, administration, and mitigation efforts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538484" y="804548"/>
            <a:ext cx="2478182" cy="1852612"/>
          </a:xfrm>
        </p:spPr>
        <p:txBody>
          <a:bodyPr/>
          <a:lstStyle/>
          <a:p>
            <a:r>
              <a:rPr lang="en-US" dirty="0"/>
              <a:t>Public Safety Power Shutoffs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885480" y="441769"/>
            <a:ext cx="4525519" cy="3286787"/>
          </a:xfrm>
          <a:prstGeom prst="rect">
            <a:avLst/>
          </a:prstGeom>
        </p:spPr>
        <p:txBody>
          <a:bodyPr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1600" dirty="0">
              <a:latin typeface="Arial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657600" y="2341665"/>
            <a:ext cx="5310832" cy="2534954"/>
          </a:xfrm>
        </p:spPr>
        <p:txBody>
          <a:bodyPr lIns="0" tIns="0" rIns="0" bIns="0" anchor="ctr" anchorCtr="0">
            <a:noAutofit/>
          </a:bodyPr>
          <a:lstStyle/>
          <a:p>
            <a:pPr marL="0" indent="0">
              <a:spcBef>
                <a:spcPts val="1200"/>
              </a:spcBef>
              <a:buClr>
                <a:srgbClr val="006671"/>
              </a:buClr>
              <a:buNone/>
            </a:pPr>
            <a:r>
              <a:rPr lang="en-US" sz="1400" dirty="0" smtClean="0"/>
              <a:t>PSE’s approach and objective is community specific and informed wildfire ignition risk reduction and safety plans that recognize the potential </a:t>
            </a:r>
            <a:r>
              <a:rPr lang="en-US" sz="1400" dirty="0"/>
              <a:t>negative consequences of a power shut-off. Key elements in </a:t>
            </a:r>
            <a:r>
              <a:rPr lang="en-US" sz="1400" dirty="0" smtClean="0"/>
              <a:t>implementation include</a:t>
            </a:r>
            <a:r>
              <a:rPr lang="en-US" sz="1400" dirty="0"/>
              <a:t>: 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Risk modeling 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Situational awareness to forecasted and real-time weather conditions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Customer education and communication strategies</a:t>
            </a:r>
          </a:p>
          <a:p>
            <a:pPr>
              <a:spcBef>
                <a:spcPts val="1200"/>
              </a:spcBef>
              <a:buClr>
                <a:srgbClr val="006671"/>
              </a:buClr>
              <a:buFont typeface="Wingdings" panose="05000000000000000000" pitchFamily="2" charset="2"/>
              <a:buChar char="§"/>
            </a:pPr>
            <a:r>
              <a:rPr lang="en-US" sz="1400" dirty="0"/>
              <a:t>Documented operations procedures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23563" b="12344"/>
          <a:stretch/>
        </p:blipFill>
        <p:spPr>
          <a:xfrm>
            <a:off x="3657600" y="231579"/>
            <a:ext cx="5218288" cy="202129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  <p:custDataLst>
      <p:tags r:id="rId1"/>
    </p:custDataLst>
    <p:extLst>
      <p:ext uri="{BB962C8B-B14F-4D97-AF65-F5344CB8AC3E}">
        <p14:creationId xmlns:p14="http://schemas.microsoft.com/office/powerpoint/2010/main" val="2565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2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tIns="0" rIns="0" bIns="0" anchor="ctr" anchorCtr="0">
        <a:normAutofit/>
      </a:bodyPr>
      <a:lstStyle>
        <a:defPPr marL="285743" indent="-285743">
          <a:spcBef>
            <a:spcPts val="600"/>
          </a:spcBef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Puget Sound Energy">
      <a:dk1>
        <a:sysClr val="windowText" lastClr="000000"/>
      </a:dk1>
      <a:lt1>
        <a:sysClr val="window" lastClr="FFFFFF"/>
      </a:lt1>
      <a:dk2>
        <a:srgbClr val="595959"/>
      </a:dk2>
      <a:lt2>
        <a:srgbClr val="F2F2F2"/>
      </a:lt2>
      <a:accent1>
        <a:srgbClr val="006671"/>
      </a:accent1>
      <a:accent2>
        <a:srgbClr val="58C3B4"/>
      </a:accent2>
      <a:accent3>
        <a:srgbClr val="C3E7E3"/>
      </a:accent3>
      <a:accent4>
        <a:srgbClr val="668B53"/>
      </a:accent4>
      <a:accent5>
        <a:srgbClr val="5B234F"/>
      </a:accent5>
      <a:accent6>
        <a:srgbClr val="E45D48"/>
      </a:accent6>
      <a:hlink>
        <a:srgbClr val="48A1FA"/>
      </a:hlink>
      <a:folHlink>
        <a:srgbClr val="C490AA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D5FBB39BA873D489FDB596A76014EC6" ma:contentTypeVersion="44" ma:contentTypeDescription="" ma:contentTypeScope="" ma:versionID="d955672d6f14b93393bb783233cc86cc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5371b12cbd0ca12feeca5b6edfa8e73e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Staff Investigation</CaseType>
    <IndustryCode xmlns="dc463f71-b30c-4ab2-9473-d307f9d35888">501</IndustryCode>
    <CaseStatus xmlns="dc463f71-b30c-4ab2-9473-d307f9d35888">Formal</CaseStatus>
    <OpenedDate xmlns="dc463f71-b30c-4ab2-9473-d307f9d35888">2021-04-16T07:00:00+00:00</OpenedDate>
    <SignificantOrder xmlns="dc463f71-b30c-4ab2-9473-d307f9d35888">false</SignificantOrder>
    <Date1 xmlns="dc463f71-b30c-4ab2-9473-d307f9d35888">2022-04-25T07:00:00+00:00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>Utility Wildfire Preparedness</Nickname>
    <DocketNumber xmlns="dc463f71-b30c-4ab2-9473-d307f9d35888">210254</DocketNumber>
    <DelegatedOrder xmlns="dc463f71-b30c-4ab2-9473-d307f9d35888">false</DelegatedOrder>
  </documentManagement>
</p:properties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17B0DA75-FB49-4B6F-84C2-0F95CA5BC42E}"/>
</file>

<file path=customXml/itemProps2.xml><?xml version="1.0" encoding="utf-8"?>
<ds:datastoreItem xmlns:ds="http://schemas.openxmlformats.org/officeDocument/2006/customXml" ds:itemID="{BDC05391-5226-4D7B-AC6C-D8CBFDB1E1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1CD9C7-ECEC-4A7A-AA48-0D8AF06037B2}">
  <ds:schemaRefs>
    <ds:schemaRef ds:uri="http://schemas.openxmlformats.org/package/2006/metadata/core-properties"/>
    <ds:schemaRef ds:uri="2a4c9083-254c-46c7-8ff9-9ba374aacf71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7B37B714-59A5-4B4D-BBC7-45681B81B557}"/>
</file>

<file path=docProps/app.xml><?xml version="1.0" encoding="utf-8"?>
<Properties xmlns="http://schemas.openxmlformats.org/officeDocument/2006/extended-properties" xmlns:vt="http://schemas.openxmlformats.org/officeDocument/2006/docPropsVTypes">
  <TotalTime>4765</TotalTime>
  <Words>533</Words>
  <Application>Microsoft Office PowerPoint</Application>
  <PresentationFormat>On-screen Show (16:9)</PresentationFormat>
  <Paragraphs>105</Paragraphs>
  <Slides>19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Times New Roman</vt:lpstr>
      <vt:lpstr>Wingdings</vt:lpstr>
      <vt:lpstr>Title Slide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PUGET SOUND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Graey, Nathen</dc:creator>
  <cp:lastModifiedBy>Rendina, Brett</cp:lastModifiedBy>
  <cp:revision>214</cp:revision>
  <dcterms:created xsi:type="dcterms:W3CDTF">2021-08-12T16:24:34Z</dcterms:created>
  <dcterms:modified xsi:type="dcterms:W3CDTF">2022-04-25T21:51:17Z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0x0101006E56B4D1795A2E4DB2F0B01679ED314A00DD5FBB39BA873D489FDB596A76014EC6</vt:lpwstr>
  </property>
  <property fmtid="{D5CDD505-2E9C-101B-9397-08002B2CF9AE}" pid="3" name="ArticulateGUID">
    <vt:lpwstr>6779B14D-460B-40E5-BBB9-502F1A604FC9</vt:lpwstr>
  </property>
  <property fmtid="{D5CDD505-2E9C-101B-9397-08002B2CF9AE}" pid="4" name="ArticulatePath">
    <vt:lpwstr>https://team/sites/WildFire/PSE%20Wildfire%20Mitigation%20Plan/2022%20Wildfire%20Plan%20Update/April%2027%20UTC%20Meeting%20Materials/UTC%20presentation%20(4.20%20draft)</vt:lpwstr>
  </property>
  <property fmtid="{D5CDD505-2E9C-101B-9397-08002B2CF9AE}" pid="5" name="_docset_NoMedatataSyncRequired">
    <vt:lpwstr>False</vt:lpwstr>
  </property>
  <property fmtid="{D5CDD505-2E9C-101B-9397-08002B2CF9AE}" pid="6" name="IsEFSEC">
    <vt:bool>false</vt:bool>
  </property>
</Properties>
</file>