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77" r:id="rId3"/>
    <p:sldId id="261" r:id="rId4"/>
    <p:sldId id="262" r:id="rId5"/>
    <p:sldId id="267" r:id="rId6"/>
    <p:sldId id="266" r:id="rId7"/>
    <p:sldId id="282" r:id="rId8"/>
    <p:sldId id="276" r:id="rId9"/>
    <p:sldId id="278" r:id="rId10"/>
    <p:sldId id="279" r:id="rId11"/>
    <p:sldId id="280" r:id="rId12"/>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22" autoAdjust="0"/>
  </p:normalViewPr>
  <p:slideViewPr>
    <p:cSldViewPr>
      <p:cViewPr varScale="1">
        <p:scale>
          <a:sx n="99" d="100"/>
          <a:sy n="99" d="100"/>
        </p:scale>
        <p:origin x="-24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fontAlgn="auto">
              <a:spcBef>
                <a:spcPts val="0"/>
              </a:spcBef>
              <a:spcAft>
                <a:spcPts val="0"/>
              </a:spcAft>
              <a:defRPr sz="1200">
                <a:latin typeface="+mn-lt"/>
              </a:defRPr>
            </a:lvl1pPr>
          </a:lstStyle>
          <a:p>
            <a:pPr>
              <a:defRPr/>
            </a:pPr>
            <a:fld id="{7AEF276D-7FFA-4645-9C26-F041C29FCE6E}" type="datetimeFigureOut">
              <a:rPr lang="en-US"/>
              <a:pPr>
                <a:defRPr/>
              </a:pPr>
              <a:t>2/21/2012</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fontAlgn="auto">
              <a:spcBef>
                <a:spcPts val="0"/>
              </a:spcBef>
              <a:spcAft>
                <a:spcPts val="0"/>
              </a:spcAft>
              <a:defRPr sz="1200">
                <a:latin typeface="+mn-lt"/>
              </a:defRPr>
            </a:lvl1pPr>
          </a:lstStyle>
          <a:p>
            <a:pPr>
              <a:defRPr/>
            </a:pPr>
            <a:fld id="{68293BAF-9D16-4FDF-B3AE-861FE8E64F35}" type="slidenum">
              <a:rPr lang="en-US"/>
              <a:pPr>
                <a:defRPr/>
              </a:pPr>
              <a:t>‹#›</a:t>
            </a:fld>
            <a:endParaRPr lang="en-US" dirty="0"/>
          </a:p>
        </p:txBody>
      </p:sp>
    </p:spTree>
    <p:extLst>
      <p:ext uri="{BB962C8B-B14F-4D97-AF65-F5344CB8AC3E}">
        <p14:creationId xmlns:p14="http://schemas.microsoft.com/office/powerpoint/2010/main" val="2116203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21852" fontAlgn="base">
              <a:spcBef>
                <a:spcPct val="0"/>
              </a:spcBef>
              <a:spcAft>
                <a:spcPct val="0"/>
              </a:spcAft>
              <a:defRPr/>
            </a:pPr>
            <a:fld id="{C7A2ED0E-2CE8-47CB-8176-EC784580FBB2}" type="slidenum">
              <a:rPr lang="en-US" smtClean="0"/>
              <a:pPr defTabSz="921852" fontAlgn="base">
                <a:spcBef>
                  <a:spcPct val="0"/>
                </a:spcBef>
                <a:spcAft>
                  <a:spcPct val="0"/>
                </a:spcAft>
                <a:defRPr/>
              </a:pPr>
              <a:t>1</a:t>
            </a:fld>
            <a:endParaRPr lang="en-US" dirty="0" smtClean="0"/>
          </a:p>
        </p:txBody>
      </p:sp>
      <p:sp>
        <p:nvSpPr>
          <p:cNvPr id="12291" name="Rectangle 2"/>
          <p:cNvSpPr>
            <a:spLocks noGrp="1" noRot="1" noChangeAspect="1" noChangeArrowheads="1" noTextEdit="1"/>
          </p:cNvSpPr>
          <p:nvPr>
            <p:ph type="sldImg"/>
          </p:nvPr>
        </p:nvSpPr>
        <p:spPr bwMode="auto">
          <a:xfrm>
            <a:off x="1062038" y="685800"/>
            <a:ext cx="4886325" cy="3665538"/>
          </a:xfrm>
          <a:noFill/>
          <a:ln>
            <a:solidFill>
              <a:srgbClr val="000000"/>
            </a:solidFill>
            <a:miter lim="800000"/>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A16F43-18D0-4F76-A561-106C5A470DDD}" type="slidenum">
              <a:rPr lang="en-US" smtClean="0"/>
              <a:pPr fontAlgn="base">
                <a:spcBef>
                  <a:spcPct val="0"/>
                </a:spcBef>
                <a:spcAft>
                  <a:spcPct val="0"/>
                </a:spcAft>
                <a:defRPr/>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46EB94-B50F-4C3E-BA4B-6B95DD10F01A}"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BA948C-C8DE-465A-B0A2-256079D84FC6}" type="slidenum">
              <a:rPr lang="en-US" smtClean="0"/>
              <a:pPr fontAlgn="base">
                <a:spcBef>
                  <a:spcPct val="0"/>
                </a:spcBef>
                <a:spcAft>
                  <a:spcPct val="0"/>
                </a:spcAft>
                <a:defRPr/>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03E5CE-31F3-4F68-A7C9-21648205850D}" type="slidenum">
              <a:rPr lang="en-US" smtClean="0"/>
              <a:pPr fontAlgn="base">
                <a:spcBef>
                  <a:spcPct val="0"/>
                </a:spcBef>
                <a:spcAft>
                  <a:spcPct val="0"/>
                </a:spcAft>
                <a:defRPr/>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B5DD0AA7-2F8C-42F8-B533-9935F4A30A13}"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9796B59-B91B-46B4-AED7-17D26F603737}" type="datetimeFigureOut">
              <a:rPr lang="en-US"/>
              <a:pPr>
                <a:defRPr/>
              </a:pPr>
              <a:t>2/21/2012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3AF843E-E4CA-4B97-B3F4-11FA5BAF84D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D2AF0E-7E26-4C0A-87F5-5A61297909AB}" type="datetimeFigureOut">
              <a:rPr lang="en-US"/>
              <a:pPr>
                <a:defRPr/>
              </a:pPr>
              <a:t>2/21/2012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61B2AE6-FDA9-4F52-A4DA-6944E146696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88EF29-C554-427C-A3AA-DEB30A326BF6}" type="datetimeFigureOut">
              <a:rPr lang="en-US"/>
              <a:pPr>
                <a:defRPr/>
              </a:pPr>
              <a:t>2/21/2012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33EA495-4C86-40F8-A475-295A8CB66B3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endParaRPr lang="en-US" dirty="0" smtClean="0"/>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739D7DB-46B2-4F7A-B326-7A686EB0187A}" type="datetimeFigureOut">
              <a:rPr lang="en-US"/>
              <a:pPr>
                <a:defRPr/>
              </a:pPr>
              <a:t>2/21/2012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C8B3158-F82F-4543-AEEB-CED4014C99C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472BBD-13A8-4476-B525-4A6C01B28894}" type="datetimeFigureOut">
              <a:rPr lang="en-US"/>
              <a:pPr>
                <a:defRPr/>
              </a:pPr>
              <a:t>2/21/2012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EBE6622-7CA1-42C9-A61D-A46E0E9072C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6939398-634D-4CB6-AAA6-0CBAA2EC5C3C}" type="datetimeFigureOut">
              <a:rPr lang="en-US"/>
              <a:pPr>
                <a:defRPr/>
              </a:pPr>
              <a:t>2/21/2012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29751EB-1C36-4E0B-8FB9-F1F11B9AC7E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5D706D7-80FE-4956-801A-3A2EF8D34B14}" type="datetimeFigureOut">
              <a:rPr lang="en-US"/>
              <a:pPr>
                <a:defRPr/>
              </a:pPr>
              <a:t>2/21/2012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AECEB03-D9BD-47E3-9717-AD818CC17F5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0F7D1B1-94AF-4B96-BF47-A22FE03DE72D}" type="datetimeFigureOut">
              <a:rPr lang="en-US"/>
              <a:pPr>
                <a:defRPr/>
              </a:pPr>
              <a:t>2/21/2012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30A3B53-A539-4571-83A9-E3DC0D445D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F87E2E7-468F-47DB-A511-5388CF43775E}" type="datetimeFigureOut">
              <a:rPr lang="en-US"/>
              <a:pPr>
                <a:defRPr/>
              </a:pPr>
              <a:t>2/21/2012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BF8F12D-8D87-4E0D-912A-A7A37E50CA6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C31927-8E67-4088-8542-1AD4B30205D9}" type="datetimeFigureOut">
              <a:rPr lang="en-US"/>
              <a:pPr>
                <a:defRPr/>
              </a:pPr>
              <a:t>2/21/2012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6AC85B-D95A-4E4B-A78F-557AEA0B1FA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93C4F1-43BA-41DD-9521-5C3DDAD4A39A}" type="datetimeFigureOut">
              <a:rPr lang="en-US"/>
              <a:pPr>
                <a:defRPr/>
              </a:pPr>
              <a:t>2/21/2012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ACA2D04-7949-4764-AEDA-B62993C0D7D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471450-0E2C-4BE4-B48B-AF0E8CBACFCA}" type="datetimeFigureOut">
              <a:rPr lang="en-US"/>
              <a:pPr>
                <a:defRPr/>
              </a:pPr>
              <a:t>2/21/2012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658DA48-C5DD-42CB-AC98-B5FEA0FC99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4" descr="NewUTC2"/>
          <p:cNvPicPr>
            <a:picLocks noChangeAspect="1" noChangeArrowheads="1"/>
          </p:cNvPicPr>
          <p:nvPr/>
        </p:nvPicPr>
        <p:blipFill>
          <a:blip r:embed="rId3" cstate="print"/>
          <a:srcRect/>
          <a:stretch>
            <a:fillRect/>
          </a:stretch>
        </p:blipFill>
        <p:spPr bwMode="auto">
          <a:xfrm>
            <a:off x="3352800" y="320211"/>
            <a:ext cx="4114801" cy="1844954"/>
          </a:xfrm>
          <a:prstGeom prst="rect">
            <a:avLst/>
          </a:prstGeom>
          <a:noFill/>
          <a:ln w="9525">
            <a:noFill/>
            <a:miter lim="800000"/>
            <a:headEnd/>
            <a:tailEnd/>
          </a:ln>
        </p:spPr>
      </p:pic>
      <p:sp>
        <p:nvSpPr>
          <p:cNvPr id="2052" name="Line 5"/>
          <p:cNvSpPr>
            <a:spLocks noChangeShapeType="1"/>
          </p:cNvSpPr>
          <p:nvPr/>
        </p:nvSpPr>
        <p:spPr bwMode="auto">
          <a:xfrm flipH="1">
            <a:off x="1981200" y="609600"/>
            <a:ext cx="0" cy="5486400"/>
          </a:xfrm>
          <a:prstGeom prst="line">
            <a:avLst/>
          </a:prstGeom>
          <a:noFill/>
          <a:ln w="76200">
            <a:solidFill>
              <a:srgbClr val="333399"/>
            </a:solidFill>
            <a:round/>
            <a:headEnd/>
            <a:tailEnd/>
          </a:ln>
        </p:spPr>
        <p:txBody>
          <a:bodyPr wrap="none" anchor="ctr"/>
          <a:lstStyle/>
          <a:p>
            <a:endParaRPr lang="en-US" dirty="0"/>
          </a:p>
        </p:txBody>
      </p:sp>
      <p:sp>
        <p:nvSpPr>
          <p:cNvPr id="2053" name="Rectangle 6"/>
          <p:cNvSpPr>
            <a:spLocks noChangeArrowheads="1"/>
          </p:cNvSpPr>
          <p:nvPr/>
        </p:nvSpPr>
        <p:spPr bwMode="auto">
          <a:xfrm>
            <a:off x="2819400" y="2438400"/>
            <a:ext cx="5791200" cy="2438400"/>
          </a:xfrm>
          <a:prstGeom prst="rect">
            <a:avLst/>
          </a:prstGeom>
          <a:noFill/>
          <a:ln w="9525">
            <a:noFill/>
            <a:miter lim="800000"/>
            <a:headEnd/>
            <a:tailEnd/>
          </a:ln>
        </p:spPr>
        <p:txBody>
          <a:bodyPr anchor="ctr"/>
          <a:lstStyle/>
          <a:p>
            <a:pPr eaLnBrk="0" hangingPunct="0"/>
            <a:endParaRPr lang="en-US" sz="2800" dirty="0">
              <a:solidFill>
                <a:schemeClr val="tx2"/>
              </a:solidFill>
              <a:latin typeface="Calibri" pitchFamily="34" charset="0"/>
            </a:endParaRPr>
          </a:p>
        </p:txBody>
      </p:sp>
      <p:sp>
        <p:nvSpPr>
          <p:cNvPr id="2054" name="Rectangle 8"/>
          <p:cNvSpPr>
            <a:spLocks noChangeArrowheads="1"/>
          </p:cNvSpPr>
          <p:nvPr/>
        </p:nvSpPr>
        <p:spPr bwMode="auto">
          <a:xfrm>
            <a:off x="2819400" y="4572000"/>
            <a:ext cx="5791200" cy="609600"/>
          </a:xfrm>
          <a:prstGeom prst="rect">
            <a:avLst/>
          </a:prstGeom>
          <a:noFill/>
          <a:ln w="9525">
            <a:noFill/>
            <a:miter lim="800000"/>
            <a:headEnd/>
            <a:tailEnd/>
          </a:ln>
        </p:spPr>
        <p:txBody>
          <a:bodyPr anchor="ctr"/>
          <a:lstStyle/>
          <a:p>
            <a:pPr eaLnBrk="0" hangingPunct="0"/>
            <a:endParaRPr lang="en-US" sz="2400" dirty="0">
              <a:solidFill>
                <a:schemeClr val="tx2"/>
              </a:solidFill>
              <a:latin typeface="Calibri" pitchFamily="34" charset="0"/>
            </a:endParaRPr>
          </a:p>
        </p:txBody>
      </p:sp>
      <p:sp>
        <p:nvSpPr>
          <p:cNvPr id="2055" name="Rectangle 9"/>
          <p:cNvSpPr>
            <a:spLocks noChangeArrowheads="1"/>
          </p:cNvSpPr>
          <p:nvPr/>
        </p:nvSpPr>
        <p:spPr bwMode="auto">
          <a:xfrm>
            <a:off x="2819400" y="4876800"/>
            <a:ext cx="5791200" cy="990600"/>
          </a:xfrm>
          <a:prstGeom prst="rect">
            <a:avLst/>
          </a:prstGeom>
          <a:noFill/>
          <a:ln w="9525">
            <a:noFill/>
            <a:miter lim="800000"/>
            <a:headEnd/>
            <a:tailEnd/>
          </a:ln>
        </p:spPr>
        <p:txBody>
          <a:bodyPr anchor="ctr"/>
          <a:lstStyle/>
          <a:p>
            <a:pPr eaLnBrk="0" hangingPunct="0"/>
            <a:r>
              <a:rPr lang="en-US" sz="2400" dirty="0">
                <a:solidFill>
                  <a:schemeClr val="tx2"/>
                </a:solidFill>
                <a:latin typeface="Calibri" pitchFamily="34" charset="0"/>
              </a:rPr>
              <a:t/>
            </a:r>
            <a:br>
              <a:rPr lang="en-US" sz="2400" dirty="0">
                <a:solidFill>
                  <a:schemeClr val="tx2"/>
                </a:solidFill>
                <a:latin typeface="Calibri" pitchFamily="34" charset="0"/>
              </a:rPr>
            </a:br>
            <a:endParaRPr lang="en-US" sz="2400" dirty="0">
              <a:solidFill>
                <a:schemeClr val="tx2"/>
              </a:solidFill>
              <a:latin typeface="Calibri" pitchFamily="34" charset="0"/>
            </a:endParaRPr>
          </a:p>
        </p:txBody>
      </p:sp>
      <p:sp>
        <p:nvSpPr>
          <p:cNvPr id="2056" name="Line 11"/>
          <p:cNvSpPr>
            <a:spLocks noChangeShapeType="1"/>
          </p:cNvSpPr>
          <p:nvPr/>
        </p:nvSpPr>
        <p:spPr bwMode="auto">
          <a:xfrm>
            <a:off x="2209800" y="2286000"/>
            <a:ext cx="6400800" cy="0"/>
          </a:xfrm>
          <a:prstGeom prst="line">
            <a:avLst/>
          </a:prstGeom>
          <a:noFill/>
          <a:ln w="76200">
            <a:solidFill>
              <a:srgbClr val="333399"/>
            </a:solidFill>
            <a:round/>
            <a:headEnd/>
            <a:tailEnd/>
          </a:ln>
        </p:spPr>
        <p:txBody>
          <a:bodyPr wrap="none" anchor="ctr"/>
          <a:lstStyle/>
          <a:p>
            <a:endParaRPr lang="en-US" dirty="0"/>
          </a:p>
        </p:txBody>
      </p:sp>
      <p:sp>
        <p:nvSpPr>
          <p:cNvPr id="2057" name="Text Box 12"/>
          <p:cNvSpPr txBox="1">
            <a:spLocks noChangeArrowheads="1"/>
          </p:cNvSpPr>
          <p:nvPr/>
        </p:nvSpPr>
        <p:spPr bwMode="auto">
          <a:xfrm>
            <a:off x="152400" y="2057399"/>
            <a:ext cx="1828800" cy="2170113"/>
          </a:xfrm>
          <a:prstGeom prst="rect">
            <a:avLst/>
          </a:prstGeom>
          <a:noFill/>
          <a:ln w="9525">
            <a:noFill/>
            <a:miter lim="800000"/>
            <a:headEnd/>
            <a:tailEnd/>
          </a:ln>
        </p:spPr>
        <p:txBody>
          <a:bodyPr>
            <a:spAutoFit/>
          </a:bodyPr>
          <a:lstStyle/>
          <a:p>
            <a:pPr eaLnBrk="0" hangingPunct="0">
              <a:spcBef>
                <a:spcPct val="50000"/>
              </a:spcBef>
            </a:pPr>
            <a:r>
              <a:rPr lang="en-US" sz="1600" i="1" dirty="0">
                <a:solidFill>
                  <a:srgbClr val="333399"/>
                </a:solidFill>
                <a:latin typeface="Calibri" pitchFamily="34" charset="0"/>
                <a:cs typeface="Courier New" pitchFamily="49" charset="0"/>
              </a:rPr>
              <a:t>Mission Statement: </a:t>
            </a:r>
          </a:p>
          <a:p>
            <a:pPr eaLnBrk="0" hangingPunct="0">
              <a:spcBef>
                <a:spcPct val="50000"/>
              </a:spcBef>
            </a:pPr>
            <a:r>
              <a:rPr lang="en-US" sz="1600" i="1" dirty="0">
                <a:solidFill>
                  <a:srgbClr val="333399"/>
                </a:solidFill>
                <a:latin typeface="Calibri" pitchFamily="34" charset="0"/>
                <a:cs typeface="Courier New" pitchFamily="49" charset="0"/>
              </a:rPr>
              <a:t>The UTC protects consumers by ensuring that utility and transportation services are fairly priced, available, reliable, and safe.</a:t>
            </a:r>
          </a:p>
        </p:txBody>
      </p:sp>
      <p:sp>
        <p:nvSpPr>
          <p:cNvPr id="2058" name="Rectangle 13"/>
          <p:cNvSpPr>
            <a:spLocks noChangeArrowheads="1"/>
          </p:cNvSpPr>
          <p:nvPr/>
        </p:nvSpPr>
        <p:spPr bwMode="auto">
          <a:xfrm>
            <a:off x="2819400" y="2743200"/>
            <a:ext cx="5791200" cy="1573213"/>
          </a:xfrm>
          <a:prstGeom prst="rect">
            <a:avLst/>
          </a:prstGeom>
          <a:noFill/>
          <a:ln w="9525">
            <a:noFill/>
            <a:miter lim="800000"/>
            <a:headEnd/>
            <a:tailEnd/>
          </a:ln>
        </p:spPr>
        <p:txBody>
          <a:bodyPr anchor="ctr"/>
          <a:lstStyle/>
          <a:p>
            <a:pPr eaLnBrk="0" hangingPunct="0"/>
            <a:endParaRPr lang="en-US" sz="2400" dirty="0">
              <a:solidFill>
                <a:schemeClr val="tx2"/>
              </a:solidFill>
              <a:latin typeface="Calibri" pitchFamily="34" charset="0"/>
            </a:endParaRPr>
          </a:p>
        </p:txBody>
      </p:sp>
      <p:sp>
        <p:nvSpPr>
          <p:cNvPr id="3" name="Title 2"/>
          <p:cNvSpPr>
            <a:spLocks noGrp="1"/>
          </p:cNvSpPr>
          <p:nvPr>
            <p:ph type="ctrTitle"/>
          </p:nvPr>
        </p:nvSpPr>
        <p:spPr>
          <a:xfrm>
            <a:off x="2676987" y="2808303"/>
            <a:ext cx="6076025" cy="1752600"/>
          </a:xfrm>
        </p:spPr>
        <p:txBody>
          <a:bodyPr/>
          <a:lstStyle/>
          <a:p>
            <a:pPr>
              <a:tabLst>
                <a:tab pos="461963" algn="l"/>
                <a:tab pos="568325" algn="l"/>
              </a:tabLst>
            </a:pPr>
            <a:r>
              <a:rPr lang="en-US" sz="2800" dirty="0" smtClean="0">
                <a:latin typeface="Verdana" pitchFamily="34" charset="0"/>
                <a:ea typeface="Verdana" pitchFamily="34" charset="0"/>
                <a:cs typeface="Verdana" pitchFamily="34" charset="0"/>
              </a:rPr>
              <a:t/>
            </a:r>
            <a:br>
              <a:rPr lang="en-US" sz="2800" dirty="0" smtClean="0">
                <a:latin typeface="Verdana" pitchFamily="34" charset="0"/>
                <a:ea typeface="Verdana" pitchFamily="34" charset="0"/>
                <a:cs typeface="Verdana" pitchFamily="34" charset="0"/>
              </a:rPr>
            </a:br>
            <a:endParaRPr lang="en-US" sz="2800" dirty="0">
              <a:latin typeface="Verdana" pitchFamily="34" charset="0"/>
              <a:ea typeface="Verdana" pitchFamily="34" charset="0"/>
              <a:cs typeface="Verdana" pitchFamily="34" charset="0"/>
            </a:endParaRPr>
          </a:p>
        </p:txBody>
      </p:sp>
      <p:sp>
        <p:nvSpPr>
          <p:cNvPr id="4" name="Subtitle 3"/>
          <p:cNvSpPr>
            <a:spLocks noGrp="1"/>
          </p:cNvSpPr>
          <p:nvPr>
            <p:ph type="subTitle" idx="1"/>
          </p:nvPr>
        </p:nvSpPr>
        <p:spPr>
          <a:xfrm>
            <a:off x="2628900" y="2743200"/>
            <a:ext cx="5562600" cy="3200400"/>
          </a:xfrm>
        </p:spPr>
        <p:txBody>
          <a:bodyPr/>
          <a:lstStyle/>
          <a:p>
            <a:pPr lvl="0"/>
            <a:r>
              <a:rPr lang="en-US" sz="2800" b="1" dirty="0" smtClean="0">
                <a:solidFill>
                  <a:schemeClr val="tx1"/>
                </a:solidFill>
              </a:rPr>
              <a:t>Discussion of Future Lifeline </a:t>
            </a:r>
            <a:r>
              <a:rPr lang="en-US" sz="2800" b="1" dirty="0">
                <a:solidFill>
                  <a:schemeClr val="tx1"/>
                </a:solidFill>
              </a:rPr>
              <a:t>Issues in Washington State </a:t>
            </a:r>
            <a:endParaRPr lang="en-US" sz="2800" b="1" dirty="0" smtClean="0">
              <a:solidFill>
                <a:schemeClr val="tx1"/>
              </a:solidFill>
            </a:endParaRPr>
          </a:p>
          <a:p>
            <a:pPr lvl="0"/>
            <a:endParaRPr lang="en-US" sz="2000" dirty="0" smtClean="0">
              <a:solidFill>
                <a:schemeClr val="tx1"/>
              </a:solidFill>
              <a:ea typeface="Verdana" pitchFamily="34" charset="0"/>
              <a:cs typeface="Verdana" pitchFamily="34" charset="0"/>
            </a:endParaRPr>
          </a:p>
          <a:p>
            <a:pPr lvl="0"/>
            <a:r>
              <a:rPr lang="en-US" sz="2000" dirty="0" smtClean="0">
                <a:solidFill>
                  <a:schemeClr val="tx1"/>
                </a:solidFill>
                <a:ea typeface="Verdana" pitchFamily="34" charset="0"/>
                <a:cs typeface="Verdana" pitchFamily="34" charset="0"/>
              </a:rPr>
              <a:t>Docket UT-120052</a:t>
            </a:r>
          </a:p>
          <a:p>
            <a:pPr algn="l"/>
            <a:endParaRPr lang="en-US" sz="2400" dirty="0" smtClean="0">
              <a:solidFill>
                <a:schemeClr val="tx1"/>
              </a:solidFill>
              <a:ea typeface="Verdana" pitchFamily="34" charset="0"/>
              <a:cs typeface="Verdana" pitchFamily="34" charset="0"/>
            </a:endParaRPr>
          </a:p>
          <a:p>
            <a:pPr algn="l"/>
            <a:endParaRPr lang="en-US" sz="2400" dirty="0">
              <a:solidFill>
                <a:schemeClr val="tx1"/>
              </a:solidFill>
              <a:ea typeface="Verdana" pitchFamily="34" charset="0"/>
              <a:cs typeface="Verdana" pitchFamily="34" charset="0"/>
            </a:endParaRPr>
          </a:p>
          <a:p>
            <a:r>
              <a:rPr lang="en-US" sz="1800" dirty="0" smtClean="0">
                <a:solidFill>
                  <a:schemeClr val="tx1"/>
                </a:solidFill>
                <a:ea typeface="Verdana" pitchFamily="34" charset="0"/>
                <a:cs typeface="Verdana" pitchFamily="34" charset="0"/>
              </a:rPr>
              <a:t>February 22, 2012</a:t>
            </a:r>
          </a:p>
          <a:p>
            <a:r>
              <a:rPr lang="en-US" sz="1800" dirty="0" smtClean="0">
                <a:solidFill>
                  <a:schemeClr val="tx1"/>
                </a:solidFill>
                <a:ea typeface="Verdana" pitchFamily="34" charset="0"/>
                <a:cs typeface="Verdana" pitchFamily="34" charset="0"/>
              </a:rPr>
              <a:t>Jing Liu</a:t>
            </a:r>
          </a:p>
          <a:p>
            <a:pPr algn="l"/>
            <a:endParaRPr lang="en-US" sz="2800" dirty="0" smtClean="0">
              <a:solidFill>
                <a:schemeClr val="tx1"/>
              </a:solidFill>
              <a:latin typeface="Verdana" pitchFamily="34" charset="0"/>
              <a:ea typeface="Verdana" pitchFamily="34" charset="0"/>
              <a:cs typeface="Verdana" pitchFamily="34" charset="0"/>
            </a:endParaRPr>
          </a:p>
          <a:p>
            <a:endParaRPr lang="en-US" dirty="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505200" y="666750"/>
            <a:ext cx="5244208" cy="838200"/>
          </a:xfrm>
        </p:spPr>
        <p:txBody>
          <a:bodyPr/>
          <a:lstStyle/>
          <a:p>
            <a:pPr marL="400050" indent="-400050" algn="l" eaLnBrk="1" hangingPunct="1"/>
            <a:r>
              <a:rPr lang="en-US" sz="2400" b="1" dirty="0" smtClean="0"/>
              <a:t>6.  Criteria </a:t>
            </a:r>
            <a:r>
              <a:rPr lang="en-US" sz="2400" b="1" dirty="0"/>
              <a:t>for ETCs applicants’ financial </a:t>
            </a:r>
            <a:r>
              <a:rPr lang="en-US" sz="2400" b="1" dirty="0" smtClean="0"/>
              <a:t>    and </a:t>
            </a:r>
            <a:r>
              <a:rPr lang="en-US" sz="2400" b="1" dirty="0"/>
              <a:t>technical capability</a:t>
            </a:r>
            <a:endParaRPr lang="en-US" sz="2400" b="1" dirty="0" smtClean="0">
              <a:latin typeface="Verdana" pitchFamily="34" charset="0"/>
            </a:endParaRPr>
          </a:p>
        </p:txBody>
      </p:sp>
      <p:sp>
        <p:nvSpPr>
          <p:cNvPr id="10243" name="Content Placeholder 2"/>
          <p:cNvSpPr>
            <a:spLocks noGrp="1"/>
          </p:cNvSpPr>
          <p:nvPr>
            <p:ph idx="1"/>
          </p:nvPr>
        </p:nvSpPr>
        <p:spPr>
          <a:xfrm>
            <a:off x="381000" y="1615387"/>
            <a:ext cx="8229600" cy="4724400"/>
          </a:xfrm>
        </p:spPr>
        <p:txBody>
          <a:bodyPr/>
          <a:lstStyle/>
          <a:p>
            <a:pPr marL="0" lvl="0" indent="0">
              <a:buNone/>
            </a:pPr>
            <a:r>
              <a:rPr lang="en-US" sz="2400" b="1" i="1" u="sng" dirty="0" smtClean="0"/>
              <a:t>FCC </a:t>
            </a:r>
            <a:r>
              <a:rPr lang="en-US" sz="2400" b="1" i="1" u="sng" dirty="0"/>
              <a:t>New Rule</a:t>
            </a:r>
          </a:p>
          <a:p>
            <a:pPr marL="0" lvl="0" indent="0">
              <a:buNone/>
            </a:pPr>
            <a:r>
              <a:rPr lang="en-US" sz="2400" dirty="0"/>
              <a:t>47 CFR 54.202(4</a:t>
            </a:r>
            <a:r>
              <a:rPr lang="en-US" sz="2400" dirty="0" smtClean="0"/>
              <a:t>):  </a:t>
            </a:r>
            <a:r>
              <a:rPr lang="en-US" sz="2400" dirty="0"/>
              <a:t>For common carriers seeking designation as an ETC for purposes of receiving support only under subpart E of this part, demonstrate that it is financially and technically capable of providing the Lifeline service in compliance with subpart E of this part</a:t>
            </a:r>
            <a:r>
              <a:rPr lang="en-US" sz="2400" dirty="0" smtClean="0"/>
              <a:t>.</a:t>
            </a:r>
          </a:p>
          <a:p>
            <a:pPr marL="0" lvl="0" indent="0">
              <a:lnSpc>
                <a:spcPct val="200000"/>
              </a:lnSpc>
              <a:buNone/>
            </a:pPr>
            <a:r>
              <a:rPr lang="en-US" sz="2400" b="1" i="1" u="sng" dirty="0" smtClean="0"/>
              <a:t>Question</a:t>
            </a:r>
            <a:endParaRPr lang="en-US" sz="2400" dirty="0"/>
          </a:p>
          <a:p>
            <a:pPr marL="0" indent="0" eaLnBrk="1" hangingPunct="1">
              <a:spcBef>
                <a:spcPct val="0"/>
              </a:spcBef>
              <a:spcAft>
                <a:spcPts val="600"/>
              </a:spcAft>
              <a:buNone/>
            </a:pPr>
            <a:r>
              <a:rPr lang="en-US" sz="2400" dirty="0">
                <a:cs typeface="Times New Roman" pitchFamily="18" charset="0"/>
              </a:rPr>
              <a:t>What should be the specific standards? </a:t>
            </a:r>
          </a:p>
          <a:p>
            <a:pPr marL="0" lvl="0" indent="0">
              <a:buNone/>
            </a:pPr>
            <a:endParaRPr lang="en-US" sz="2400" dirty="0"/>
          </a:p>
        </p:txBody>
      </p:sp>
      <p:pic>
        <p:nvPicPr>
          <p:cNvPr id="10244"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367408" cy="307777"/>
          </a:xfrm>
          <a:prstGeom prst="rect">
            <a:avLst/>
          </a:prstGeom>
          <a:noFill/>
        </p:spPr>
        <p:txBody>
          <a:bodyPr wrap="none">
            <a:spAutoFit/>
          </a:bodyPr>
          <a:lstStyle/>
          <a:p>
            <a:pPr>
              <a:defRPr/>
            </a:pPr>
            <a:fld id="{9169B83C-DC14-48E9-8432-03B52003A826}" type="slidenum">
              <a:rPr lang="en-US" sz="1400" smtClean="0">
                <a:latin typeface="+mn-lt"/>
              </a:rPr>
              <a:t>10</a:t>
            </a:fld>
            <a:endParaRPr lang="en-US" sz="1400" dirty="0">
              <a:latin typeface="+mn-lt"/>
            </a:endParaRPr>
          </a:p>
        </p:txBody>
      </p:sp>
    </p:spTree>
    <p:extLst>
      <p:ext uri="{BB962C8B-B14F-4D97-AF65-F5344CB8AC3E}">
        <p14:creationId xmlns:p14="http://schemas.microsoft.com/office/powerpoint/2010/main" val="2851555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505200" y="666750"/>
            <a:ext cx="5244208" cy="838200"/>
          </a:xfrm>
        </p:spPr>
        <p:txBody>
          <a:bodyPr/>
          <a:lstStyle/>
          <a:p>
            <a:pPr marL="400050" indent="-400050" algn="l" eaLnBrk="1" hangingPunct="1"/>
            <a:r>
              <a:rPr lang="en-US" sz="2400" b="1" dirty="0" smtClean="0"/>
              <a:t>6.  Criteria </a:t>
            </a:r>
            <a:r>
              <a:rPr lang="en-US" sz="2400" b="1" dirty="0"/>
              <a:t>for ETCs applicants’ financial and technical capability</a:t>
            </a:r>
            <a:endParaRPr lang="en-US" sz="2400" b="1" dirty="0" smtClean="0">
              <a:latin typeface="Verdana" pitchFamily="34" charset="0"/>
            </a:endParaRPr>
          </a:p>
        </p:txBody>
      </p:sp>
      <p:sp>
        <p:nvSpPr>
          <p:cNvPr id="10243" name="Content Placeholder 2"/>
          <p:cNvSpPr>
            <a:spLocks noGrp="1"/>
          </p:cNvSpPr>
          <p:nvPr>
            <p:ph idx="1"/>
          </p:nvPr>
        </p:nvSpPr>
        <p:spPr>
          <a:xfrm>
            <a:off x="342900" y="1615387"/>
            <a:ext cx="8229600" cy="4724400"/>
          </a:xfrm>
        </p:spPr>
        <p:txBody>
          <a:bodyPr/>
          <a:lstStyle/>
          <a:p>
            <a:pPr marL="0" lvl="0" indent="0">
              <a:buNone/>
            </a:pPr>
            <a:r>
              <a:rPr lang="en-US" sz="2400" b="1" i="1" u="sng" dirty="0"/>
              <a:t>Discussion </a:t>
            </a:r>
            <a:r>
              <a:rPr lang="en-US" sz="2400" i="1" u="sng" dirty="0"/>
              <a:t>(FCC </a:t>
            </a:r>
            <a:r>
              <a:rPr lang="en-US" sz="2400" i="1" u="sng" dirty="0" smtClean="0"/>
              <a:t>12-11, paragraph </a:t>
            </a:r>
            <a:r>
              <a:rPr lang="en-US" sz="2400" i="1" u="sng" dirty="0"/>
              <a:t>388)</a:t>
            </a:r>
          </a:p>
          <a:p>
            <a:pPr marL="0" indent="0">
              <a:buNone/>
            </a:pPr>
            <a:r>
              <a:rPr lang="en-US" sz="2400" dirty="0" smtClean="0"/>
              <a:t>Relevant </a:t>
            </a:r>
            <a:r>
              <a:rPr lang="en-US" sz="2400" dirty="0"/>
              <a:t>considerations for such a showing </a:t>
            </a:r>
            <a:r>
              <a:rPr lang="en-US" sz="2400" dirty="0" smtClean="0"/>
              <a:t>would include:</a:t>
            </a:r>
            <a:endParaRPr lang="en-US" sz="2400" dirty="0"/>
          </a:p>
          <a:p>
            <a:r>
              <a:rPr lang="en-US" sz="2400" dirty="0"/>
              <a:t>whether the applicant previously offered services to non-Lifeline consumers</a:t>
            </a:r>
          </a:p>
          <a:p>
            <a:r>
              <a:rPr lang="en-US" sz="2400" dirty="0"/>
              <a:t>how long it has been in business</a:t>
            </a:r>
          </a:p>
          <a:p>
            <a:r>
              <a:rPr lang="en-US" sz="2400" dirty="0"/>
              <a:t>whether the applicant intends to rely exclusively on USF disbursements to operate</a:t>
            </a:r>
          </a:p>
          <a:p>
            <a:r>
              <a:rPr lang="en-US" sz="2400" dirty="0"/>
              <a:t>whether the applicant receives or will receive revenue from other sources, and </a:t>
            </a:r>
          </a:p>
          <a:p>
            <a:r>
              <a:rPr lang="en-US" sz="2400" dirty="0"/>
              <a:t>whether it has been subject to enforcement action or ETC revocation proceedings in any state</a:t>
            </a:r>
            <a:r>
              <a:rPr lang="en-US" sz="2400" dirty="0" smtClean="0"/>
              <a:t>.</a:t>
            </a:r>
            <a:endParaRPr lang="en-US" sz="2400" dirty="0"/>
          </a:p>
        </p:txBody>
      </p:sp>
      <p:pic>
        <p:nvPicPr>
          <p:cNvPr id="10244"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367408" cy="307777"/>
          </a:xfrm>
          <a:prstGeom prst="rect">
            <a:avLst/>
          </a:prstGeom>
          <a:noFill/>
        </p:spPr>
        <p:txBody>
          <a:bodyPr wrap="none">
            <a:spAutoFit/>
          </a:bodyPr>
          <a:lstStyle/>
          <a:p>
            <a:pPr>
              <a:defRPr/>
            </a:pPr>
            <a:fld id="{0004140E-B8DF-45A3-B9AC-1BEC88B5569E}" type="slidenum">
              <a:rPr lang="en-US" sz="1400" smtClean="0">
                <a:latin typeface="+mn-lt"/>
              </a:rPr>
              <a:t>11</a:t>
            </a:fld>
            <a:endParaRPr lang="en-US" sz="1400" dirty="0">
              <a:latin typeface="+mn-lt"/>
            </a:endParaRPr>
          </a:p>
        </p:txBody>
      </p:sp>
    </p:spTree>
    <p:extLst>
      <p:ext uri="{BB962C8B-B14F-4D97-AF65-F5344CB8AC3E}">
        <p14:creationId xmlns:p14="http://schemas.microsoft.com/office/powerpoint/2010/main" val="3008562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962400" y="533400"/>
            <a:ext cx="5562600" cy="1013717"/>
          </a:xfrm>
        </p:spPr>
        <p:txBody>
          <a:bodyPr/>
          <a:lstStyle/>
          <a:p>
            <a:pPr algn="l" eaLnBrk="1" fontAlgn="auto" hangingPunct="1">
              <a:lnSpc>
                <a:spcPct val="80000"/>
              </a:lnSpc>
              <a:spcBef>
                <a:spcPts val="0"/>
              </a:spcBef>
              <a:spcAft>
                <a:spcPts val="600"/>
              </a:spcAft>
              <a:defRPr/>
            </a:pPr>
            <a:r>
              <a:rPr lang="en-US" sz="2400" b="1" dirty="0"/>
              <a:t>Key issues and solutions in the FCC’s recent Lifeline Order</a:t>
            </a:r>
            <a:endParaRPr lang="en-US" sz="2400" b="1" dirty="0">
              <a:latin typeface="Verdana" pitchFamily="34" charset="0"/>
            </a:endParaRPr>
          </a:p>
        </p:txBody>
      </p:sp>
      <p:sp>
        <p:nvSpPr>
          <p:cNvPr id="4099" name="Content Placeholder 3"/>
          <p:cNvSpPr>
            <a:spLocks noGrp="1"/>
          </p:cNvSpPr>
          <p:nvPr>
            <p:ph idx="1"/>
          </p:nvPr>
        </p:nvSpPr>
        <p:spPr>
          <a:xfrm>
            <a:off x="457200" y="1752600"/>
            <a:ext cx="8229600" cy="4525963"/>
          </a:xfrm>
        </p:spPr>
        <p:txBody>
          <a:bodyPr rtlCol="0">
            <a:normAutofit fontScale="92500" lnSpcReduction="10000"/>
          </a:bodyPr>
          <a:lstStyle/>
          <a:p>
            <a:pPr marL="342900" lvl="1" indent="-342900">
              <a:buFont typeface="Arial" pitchFamily="34" charset="0"/>
              <a:buChar char="•"/>
            </a:pPr>
            <a:r>
              <a:rPr lang="en-US" sz="2400" dirty="0" smtClean="0">
                <a:ea typeface="Verdana" pitchFamily="34" charset="0"/>
                <a:cs typeface="Verdana" pitchFamily="34" charset="0"/>
              </a:rPr>
              <a:t>Flat rate reimbursement for Lifeline: $9.25</a:t>
            </a:r>
          </a:p>
          <a:p>
            <a:pPr marL="342900" lvl="1" indent="-342900">
              <a:buFont typeface="Arial" pitchFamily="34" charset="0"/>
              <a:buChar char="•"/>
            </a:pPr>
            <a:r>
              <a:rPr lang="en-US" sz="2400" dirty="0" smtClean="0">
                <a:ea typeface="Verdana" pitchFamily="34" charset="0"/>
                <a:cs typeface="Verdana" pitchFamily="34" charset="0"/>
              </a:rPr>
              <a:t>Link </a:t>
            </a:r>
            <a:r>
              <a:rPr lang="en-US" sz="2400" dirty="0">
                <a:ea typeface="Verdana" pitchFamily="34" charset="0"/>
                <a:cs typeface="Verdana" pitchFamily="34" charset="0"/>
              </a:rPr>
              <a:t>Up support is eliminated except for tribal lands</a:t>
            </a:r>
          </a:p>
          <a:p>
            <a:pPr marL="342900" lvl="1" indent="-342900">
              <a:buFont typeface="Arial" pitchFamily="34" charset="0"/>
              <a:buChar char="•"/>
            </a:pPr>
            <a:r>
              <a:rPr lang="en-US" sz="2400" dirty="0">
                <a:ea typeface="Verdana" pitchFamily="34" charset="0"/>
                <a:cs typeface="Verdana" pitchFamily="34" charset="0"/>
              </a:rPr>
              <a:t>Toll limitation reimbursement will be discontinued or phased down</a:t>
            </a:r>
          </a:p>
          <a:p>
            <a:pPr marL="342900" lvl="1" indent="-342900">
              <a:buFont typeface="Arial" pitchFamily="34" charset="0"/>
              <a:buChar char="•"/>
            </a:pPr>
            <a:r>
              <a:rPr lang="en-US" sz="2400" dirty="0">
                <a:ea typeface="Verdana" pitchFamily="34" charset="0"/>
                <a:cs typeface="Verdana" pitchFamily="34" charset="0"/>
              </a:rPr>
              <a:t>Lifeline discounts applicable to bundled service packages and family plans</a:t>
            </a:r>
          </a:p>
          <a:p>
            <a:pPr marL="342900" lvl="1" indent="-342900">
              <a:buFont typeface="Arial" pitchFamily="34" charset="0"/>
              <a:buChar char="•"/>
            </a:pPr>
            <a:r>
              <a:rPr lang="en-US" sz="2400" dirty="0">
                <a:ea typeface="Verdana" pitchFamily="34" charset="0"/>
                <a:cs typeface="Verdana" pitchFamily="34" charset="0"/>
              </a:rPr>
              <a:t>Household definition: one economic unit</a:t>
            </a:r>
          </a:p>
          <a:p>
            <a:pPr marL="342900" lvl="1" indent="-342900">
              <a:buFont typeface="Arial" pitchFamily="34" charset="0"/>
              <a:buChar char="•"/>
            </a:pPr>
            <a:r>
              <a:rPr lang="en-US" sz="2400" dirty="0">
                <a:ea typeface="Verdana" pitchFamily="34" charset="0"/>
                <a:cs typeface="Verdana" pitchFamily="34" charset="0"/>
              </a:rPr>
              <a:t>National Accountability Database for duplicate check </a:t>
            </a:r>
            <a:r>
              <a:rPr lang="en-US" sz="2400" dirty="0" smtClean="0">
                <a:ea typeface="Verdana" pitchFamily="34" charset="0"/>
                <a:cs typeface="Verdana" pitchFamily="34" charset="0"/>
              </a:rPr>
              <a:t>will be operational by </a:t>
            </a:r>
            <a:r>
              <a:rPr lang="en-US" sz="2400" dirty="0">
                <a:ea typeface="Verdana" pitchFamily="34" charset="0"/>
                <a:cs typeface="Verdana" pitchFamily="34" charset="0"/>
              </a:rPr>
              <a:t>February, 2013</a:t>
            </a:r>
          </a:p>
          <a:p>
            <a:pPr marL="342900" lvl="1" indent="-342900">
              <a:buFont typeface="Arial" pitchFamily="34" charset="0"/>
              <a:buChar char="•"/>
            </a:pPr>
            <a:r>
              <a:rPr lang="en-US" sz="2400" dirty="0">
                <a:ea typeface="Verdana" pitchFamily="34" charset="0"/>
                <a:cs typeface="Verdana" pitchFamily="34" charset="0"/>
              </a:rPr>
              <a:t>National Lifeline Eligibility </a:t>
            </a:r>
            <a:r>
              <a:rPr lang="en-US" sz="2400" dirty="0" smtClean="0">
                <a:ea typeface="Verdana" pitchFamily="34" charset="0"/>
                <a:cs typeface="Verdana" pitchFamily="34" charset="0"/>
              </a:rPr>
              <a:t>Database </a:t>
            </a:r>
            <a:r>
              <a:rPr lang="en-US" sz="2400" dirty="0" smtClean="0">
                <a:ea typeface="Verdana" pitchFamily="34" charset="0"/>
                <a:cs typeface="Verdana" pitchFamily="34" charset="0"/>
              </a:rPr>
              <a:t>will be operational  </a:t>
            </a:r>
            <a:r>
              <a:rPr lang="en-US" sz="2400" dirty="0">
                <a:ea typeface="Verdana" pitchFamily="34" charset="0"/>
                <a:cs typeface="Verdana" pitchFamily="34" charset="0"/>
              </a:rPr>
              <a:t>by the end of 2013</a:t>
            </a:r>
          </a:p>
          <a:p>
            <a:pPr marL="342900" lvl="1" indent="-342900">
              <a:buFont typeface="Arial" pitchFamily="34" charset="0"/>
              <a:buChar char="•"/>
            </a:pPr>
            <a:r>
              <a:rPr lang="en-US" sz="2400" dirty="0">
                <a:ea typeface="Verdana" pitchFamily="34" charset="0"/>
                <a:cs typeface="Verdana" pitchFamily="34" charset="0"/>
              </a:rPr>
              <a:t>If not able to query a database, an ETC must </a:t>
            </a:r>
            <a:r>
              <a:rPr lang="en-US" sz="2400" dirty="0" smtClean="0">
                <a:ea typeface="Verdana" pitchFamily="34" charset="0"/>
                <a:cs typeface="Verdana" pitchFamily="34" charset="0"/>
              </a:rPr>
              <a:t>check proof documentation.</a:t>
            </a:r>
            <a:endParaRPr lang="en-US" sz="2400" dirty="0" smtClean="0">
              <a:ea typeface="Verdana" pitchFamily="34" charset="0"/>
              <a:cs typeface="Verdana" pitchFamily="34" charset="0"/>
            </a:endParaRPr>
          </a:p>
          <a:p>
            <a:pPr>
              <a:buFont typeface="Arial" pitchFamily="34" charset="0"/>
              <a:buChar char="•"/>
              <a:defRPr/>
            </a:pPr>
            <a:endParaRPr lang="en-US" sz="2000" dirty="0">
              <a:latin typeface="Verdana" pitchFamily="34" charset="0"/>
              <a:ea typeface="Verdana" pitchFamily="34" charset="0"/>
              <a:cs typeface="Verdana" pitchFamily="34" charset="0"/>
            </a:endParaRPr>
          </a:p>
        </p:txBody>
      </p:sp>
      <p:sp>
        <p:nvSpPr>
          <p:cNvPr id="3076" name="Line 71"/>
          <p:cNvSpPr>
            <a:spLocks noChangeShapeType="1"/>
          </p:cNvSpPr>
          <p:nvPr/>
        </p:nvSpPr>
        <p:spPr bwMode="auto">
          <a:xfrm flipV="1">
            <a:off x="304800" y="1371600"/>
            <a:ext cx="8382000" cy="0"/>
          </a:xfrm>
          <a:prstGeom prst="line">
            <a:avLst/>
          </a:prstGeom>
          <a:noFill/>
          <a:ln w="38100">
            <a:solidFill>
              <a:srgbClr val="000066"/>
            </a:solidFill>
            <a:round/>
            <a:headEnd/>
            <a:tailEnd/>
          </a:ln>
        </p:spPr>
        <p:txBody>
          <a:bodyPr wrap="none" anchor="ctr"/>
          <a:lstStyle/>
          <a:p>
            <a:endParaRPr lang="en-US" dirty="0"/>
          </a:p>
        </p:txBody>
      </p:sp>
      <p:sp>
        <p:nvSpPr>
          <p:cNvPr id="4102" name="Slide Number Placeholder 6"/>
          <p:cNvSpPr>
            <a:spLocks noGrp="1"/>
          </p:cNvSpPr>
          <p:nvPr>
            <p:ph type="sldNum" sz="quarter" idx="12"/>
          </p:nvPr>
        </p:nvSpPr>
        <p:spPr bwMode="auto">
          <a:xfrm>
            <a:off x="6553200" y="6248400"/>
            <a:ext cx="2133600"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1E8A0246-9D1F-4394-8E2D-11C05A4E52DB}" type="slidenum">
              <a:rPr lang="en-US" sz="1400" smtClean="0">
                <a:solidFill>
                  <a:schemeClr val="tx1"/>
                </a:solidFill>
              </a:rPr>
              <a:t>2</a:t>
            </a:fld>
            <a:endParaRPr lang="en-US" sz="1400" dirty="0" smtClean="0">
              <a:solidFill>
                <a:schemeClr val="tx1"/>
              </a:solidFill>
            </a:endParaRPr>
          </a:p>
        </p:txBody>
      </p:sp>
      <p:pic>
        <p:nvPicPr>
          <p:cNvPr id="7" name="Picture 16" descr="UTC 2006 Logo"/>
          <p:cNvPicPr>
            <a:picLocks noChangeAspect="1" noChangeArrowheads="1"/>
          </p:cNvPicPr>
          <p:nvPr/>
        </p:nvPicPr>
        <p:blipFill>
          <a:blip r:embed="rId3" cstate="print"/>
          <a:srcRect/>
          <a:stretch>
            <a:fillRect/>
          </a:stretch>
        </p:blipFill>
        <p:spPr bwMode="auto">
          <a:xfrm>
            <a:off x="228600" y="228600"/>
            <a:ext cx="2209800" cy="1028700"/>
          </a:xfrm>
          <a:prstGeom prst="rect">
            <a:avLst/>
          </a:prstGeom>
          <a:noFill/>
          <a:ln w="9525">
            <a:noFill/>
            <a:miter lim="800000"/>
            <a:headEnd/>
            <a:tailEnd/>
          </a:ln>
        </p:spPr>
      </p:pic>
    </p:spTree>
    <p:extLst>
      <p:ext uri="{BB962C8B-B14F-4D97-AF65-F5344CB8AC3E}">
        <p14:creationId xmlns:p14="http://schemas.microsoft.com/office/powerpoint/2010/main" val="250393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16" descr="UTC 2006 Logo"/>
          <p:cNvPicPr>
            <a:picLocks noChangeAspect="1" noChangeArrowheads="1"/>
          </p:cNvPicPr>
          <p:nvPr/>
        </p:nvPicPr>
        <p:blipFill>
          <a:blip r:embed="rId3" cstate="print"/>
          <a:srcRect/>
          <a:stretch>
            <a:fillRect/>
          </a:stretch>
        </p:blipFill>
        <p:spPr bwMode="auto">
          <a:xfrm>
            <a:off x="304800" y="228600"/>
            <a:ext cx="2209800" cy="1028700"/>
          </a:xfrm>
          <a:prstGeom prst="rect">
            <a:avLst/>
          </a:prstGeom>
          <a:noFill/>
          <a:ln w="9525">
            <a:noFill/>
            <a:miter lim="800000"/>
            <a:headEnd/>
            <a:tailEnd/>
          </a:ln>
        </p:spPr>
      </p:pic>
      <p:sp>
        <p:nvSpPr>
          <p:cNvPr id="4101" name="Line 71"/>
          <p:cNvSpPr>
            <a:spLocks noChangeShapeType="1"/>
          </p:cNvSpPr>
          <p:nvPr/>
        </p:nvSpPr>
        <p:spPr bwMode="auto">
          <a:xfrm flipV="1">
            <a:off x="304800" y="1371600"/>
            <a:ext cx="83820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05800" y="6237187"/>
            <a:ext cx="381000" cy="307777"/>
          </a:xfrm>
          <a:prstGeom prst="rect">
            <a:avLst/>
          </a:prstGeom>
          <a:noFill/>
        </p:spPr>
        <p:txBody>
          <a:bodyPr wrap="square">
            <a:spAutoFit/>
          </a:bodyPr>
          <a:lstStyle/>
          <a:p>
            <a:pPr>
              <a:defRPr/>
            </a:pPr>
            <a:fld id="{4352AC36-0EC9-4415-BC27-7BBC51F3A763}" type="slidenum">
              <a:rPr lang="en-US" sz="1400" smtClean="0">
                <a:latin typeface="+mn-lt"/>
              </a:rPr>
              <a:t>3</a:t>
            </a:fld>
            <a:endParaRPr lang="en-US" sz="1400" dirty="0">
              <a:latin typeface="+mn-lt"/>
            </a:endParaRPr>
          </a:p>
        </p:txBody>
      </p:sp>
      <p:sp>
        <p:nvSpPr>
          <p:cNvPr id="5" name="Subtitle 4"/>
          <p:cNvSpPr>
            <a:spLocks noGrp="1"/>
          </p:cNvSpPr>
          <p:nvPr>
            <p:ph type="subTitle" idx="1"/>
          </p:nvPr>
        </p:nvSpPr>
        <p:spPr>
          <a:xfrm>
            <a:off x="571500" y="1542465"/>
            <a:ext cx="7848600" cy="4724400"/>
          </a:xfrm>
        </p:spPr>
        <p:txBody>
          <a:bodyPr/>
          <a:lstStyle/>
          <a:p>
            <a:pPr marL="342900" indent="-342900" algn="l">
              <a:buFont typeface="Arial" pitchFamily="34" charset="0"/>
              <a:buChar char="•"/>
            </a:pPr>
            <a:r>
              <a:rPr lang="en-US" sz="2200" dirty="0" smtClean="0">
                <a:solidFill>
                  <a:schemeClr val="tx1"/>
                </a:solidFill>
                <a:ea typeface="Verdana" pitchFamily="34" charset="0"/>
                <a:cs typeface="Verdana" pitchFamily="34" charset="0"/>
              </a:rPr>
              <a:t>Disbursement will be based on actual subscriber counts rather than projected counts</a:t>
            </a:r>
          </a:p>
          <a:p>
            <a:pPr marL="342900" indent="-342900" algn="l">
              <a:buFont typeface="Arial" pitchFamily="34" charset="0"/>
              <a:buChar char="•"/>
            </a:pPr>
            <a:r>
              <a:rPr lang="en-US" sz="2200" dirty="0" smtClean="0">
                <a:solidFill>
                  <a:schemeClr val="tx1"/>
                </a:solidFill>
                <a:ea typeface="Verdana" pitchFamily="34" charset="0"/>
                <a:cs typeface="Verdana" pitchFamily="34" charset="0"/>
              </a:rPr>
              <a:t>Blanket forbearance on “own-facilities” requirement subject to E911 availability and FCC’s approval of ETC compliance plan</a:t>
            </a:r>
          </a:p>
          <a:p>
            <a:pPr marL="342900" indent="-342900" algn="l">
              <a:buFont typeface="Arial" pitchFamily="34" charset="0"/>
              <a:buChar char="•"/>
            </a:pPr>
            <a:r>
              <a:rPr lang="en-US" sz="2200" dirty="0" smtClean="0">
                <a:solidFill>
                  <a:schemeClr val="tx1"/>
                </a:solidFill>
                <a:ea typeface="Verdana" pitchFamily="34" charset="0"/>
                <a:cs typeface="Verdana" pitchFamily="34" charset="0"/>
              </a:rPr>
              <a:t>Audits</a:t>
            </a:r>
          </a:p>
          <a:p>
            <a:pPr marL="688975" lvl="1" indent="-349250" algn="l">
              <a:buSzPct val="70000"/>
              <a:buFont typeface="Courier New" pitchFamily="49" charset="0"/>
              <a:buChar char="o"/>
            </a:pPr>
            <a:r>
              <a:rPr lang="en-US" sz="2200" dirty="0" smtClean="0">
                <a:solidFill>
                  <a:schemeClr val="tx1"/>
                </a:solidFill>
                <a:ea typeface="Verdana" pitchFamily="34" charset="0"/>
                <a:cs typeface="Verdana" pitchFamily="34" charset="0"/>
              </a:rPr>
              <a:t>USAC audits on newly designated Lifeline-ETC; </a:t>
            </a:r>
          </a:p>
          <a:p>
            <a:pPr marL="688975" lvl="1" indent="-349250" algn="l">
              <a:buSzPct val="70000"/>
              <a:buFont typeface="Courier New" pitchFamily="49" charset="0"/>
              <a:buChar char="o"/>
            </a:pPr>
            <a:r>
              <a:rPr lang="en-US" sz="2200" dirty="0" smtClean="0">
                <a:solidFill>
                  <a:schemeClr val="tx1"/>
                </a:solidFill>
                <a:ea typeface="Verdana" pitchFamily="34" charset="0"/>
                <a:cs typeface="Verdana" pitchFamily="34" charset="0"/>
              </a:rPr>
              <a:t>If receiving $5 million or more Lifeline support at the holding company level, the ETC must hire an independent audit firm to assess and attest to compliance of Lifeline program requirements once every two years unless otherwise directed by FCC.</a:t>
            </a:r>
          </a:p>
          <a:p>
            <a:pPr marL="342900" indent="-342900" algn="l">
              <a:buFont typeface="Arial" pitchFamily="34" charset="0"/>
              <a:buChar char="•"/>
            </a:pPr>
            <a:r>
              <a:rPr lang="en-US" sz="2200" dirty="0" smtClean="0">
                <a:solidFill>
                  <a:schemeClr val="tx1"/>
                </a:solidFill>
                <a:ea typeface="Verdana" pitchFamily="34" charset="0"/>
                <a:cs typeface="Verdana" pitchFamily="34" charset="0"/>
              </a:rPr>
              <a:t>Pilot programs to provide broadband support for low income households</a:t>
            </a:r>
          </a:p>
          <a:p>
            <a:endParaRPr lang="en-US" dirty="0"/>
          </a:p>
        </p:txBody>
      </p:sp>
      <p:sp>
        <p:nvSpPr>
          <p:cNvPr id="9" name="Title 1"/>
          <p:cNvSpPr txBox="1">
            <a:spLocks/>
          </p:cNvSpPr>
          <p:nvPr/>
        </p:nvSpPr>
        <p:spPr bwMode="auto">
          <a:xfrm>
            <a:off x="4038600" y="482886"/>
            <a:ext cx="5562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fontAlgn="auto" hangingPunct="1">
              <a:lnSpc>
                <a:spcPct val="80000"/>
              </a:lnSpc>
              <a:spcBef>
                <a:spcPts val="0"/>
              </a:spcBef>
              <a:spcAft>
                <a:spcPts val="600"/>
              </a:spcAft>
              <a:defRPr/>
            </a:pPr>
            <a:r>
              <a:rPr lang="en-US" sz="2400" b="1" dirty="0" smtClean="0"/>
              <a:t>Key issues and solutions in the FCC’s recent Lifeline Order</a:t>
            </a:r>
            <a:endParaRPr lang="en-US" sz="2400" b="1" dirty="0">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5867400" y="457200"/>
            <a:ext cx="3543300" cy="1256016"/>
          </a:xfrm>
        </p:spPr>
        <p:txBody>
          <a:bodyPr/>
          <a:lstStyle/>
          <a:p>
            <a:pPr algn="l" eaLnBrk="1" hangingPunct="1"/>
            <a:r>
              <a:rPr lang="en-US" sz="2400" b="1" dirty="0"/>
              <a:t>Issues for Discussion</a:t>
            </a:r>
            <a:endParaRPr lang="en-US" sz="2400" b="1" dirty="0" smtClean="0">
              <a:latin typeface="Verdana" pitchFamily="34" charset="0"/>
              <a:ea typeface="Verdana" pitchFamily="34" charset="0"/>
              <a:cs typeface="Verdana" pitchFamily="34" charset="0"/>
            </a:endParaRPr>
          </a:p>
        </p:txBody>
      </p:sp>
      <p:sp>
        <p:nvSpPr>
          <p:cNvPr id="6147" name="Content Placeholder 3"/>
          <p:cNvSpPr>
            <a:spLocks noGrp="1"/>
          </p:cNvSpPr>
          <p:nvPr>
            <p:ph type="subTitle" idx="1"/>
          </p:nvPr>
        </p:nvSpPr>
        <p:spPr>
          <a:xfrm>
            <a:off x="685800" y="1676400"/>
            <a:ext cx="7848600" cy="4572000"/>
          </a:xfrm>
        </p:spPr>
        <p:txBody>
          <a:bodyPr/>
          <a:lstStyle/>
          <a:p>
            <a:pPr marL="457200" indent="-457200" algn="l">
              <a:buFont typeface="+mj-lt"/>
              <a:buAutoNum type="arabicPeriod"/>
            </a:pPr>
            <a:r>
              <a:rPr lang="en-US" sz="2400" dirty="0">
                <a:solidFill>
                  <a:schemeClr val="tx1"/>
                </a:solidFill>
              </a:rPr>
              <a:t>Wireless ETCs’ access to the DSHS’s Beneficiary Verification System</a:t>
            </a:r>
          </a:p>
          <a:p>
            <a:pPr marL="457200" indent="-457200" algn="l">
              <a:buFont typeface="+mj-lt"/>
              <a:buAutoNum type="arabicPeriod"/>
            </a:pPr>
            <a:r>
              <a:rPr lang="en-US" sz="2400" dirty="0">
                <a:solidFill>
                  <a:schemeClr val="tx1"/>
                </a:solidFill>
              </a:rPr>
              <a:t>ETCs’ compliance to data query or documentation review requirement</a:t>
            </a:r>
          </a:p>
          <a:p>
            <a:pPr marL="457200" indent="-457200" algn="l">
              <a:buFont typeface="+mj-lt"/>
              <a:buAutoNum type="arabicPeriod"/>
            </a:pPr>
            <a:r>
              <a:rPr lang="en-US" sz="2400" dirty="0">
                <a:solidFill>
                  <a:schemeClr val="tx1"/>
                </a:solidFill>
              </a:rPr>
              <a:t>Interim solution for duplicate claims for Lifeline before the implementation of the national database</a:t>
            </a:r>
          </a:p>
          <a:p>
            <a:pPr marL="457200" indent="-457200" algn="l">
              <a:buFont typeface="+mj-lt"/>
              <a:buAutoNum type="arabicPeriod"/>
            </a:pPr>
            <a:r>
              <a:rPr lang="en-US" sz="2400" dirty="0">
                <a:solidFill>
                  <a:schemeClr val="tx1"/>
                </a:solidFill>
              </a:rPr>
              <a:t>Lifeline eligibility criteria</a:t>
            </a:r>
          </a:p>
          <a:p>
            <a:pPr marL="457200" indent="-457200" algn="l">
              <a:buFont typeface="+mj-lt"/>
              <a:buAutoNum type="arabicPeriod"/>
            </a:pPr>
            <a:r>
              <a:rPr lang="en-US" sz="2400" dirty="0">
                <a:solidFill>
                  <a:schemeClr val="tx1"/>
                </a:solidFill>
              </a:rPr>
              <a:t>ETCs’ marketing and outreach (direct contact, penalty, aggressive marketing behaviors)</a:t>
            </a:r>
          </a:p>
          <a:p>
            <a:pPr marL="457200" indent="-457200" algn="l">
              <a:buFont typeface="+mj-lt"/>
              <a:buAutoNum type="arabicPeriod"/>
            </a:pPr>
            <a:r>
              <a:rPr lang="en-US" sz="2400" dirty="0">
                <a:solidFill>
                  <a:schemeClr val="tx1"/>
                </a:solidFill>
              </a:rPr>
              <a:t>Criteria for ETCs applicants’ financial </a:t>
            </a:r>
            <a:r>
              <a:rPr lang="en-US" sz="2400" dirty="0" smtClean="0">
                <a:solidFill>
                  <a:schemeClr val="tx1"/>
                </a:solidFill>
              </a:rPr>
              <a:t>strength</a:t>
            </a:r>
            <a:endParaRPr lang="en-US" sz="2400" dirty="0">
              <a:solidFill>
                <a:schemeClr val="tx1"/>
              </a:solidFill>
            </a:endParaRPr>
          </a:p>
        </p:txBody>
      </p:sp>
      <p:sp>
        <p:nvSpPr>
          <p:cNvPr id="5126" name="Slide Number Placeholder 6"/>
          <p:cNvSpPr>
            <a:spLocks noGrp="1"/>
          </p:cNvSpPr>
          <p:nvPr>
            <p:ph type="sldNum" sz="quarter" idx="12"/>
          </p:nvPr>
        </p:nvSpPr>
        <p:spPr bwMode="auto">
          <a:xfrm>
            <a:off x="6477000" y="6172200"/>
            <a:ext cx="2133600"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CF49E487-ADDD-4D07-8C93-971B0C680E5F}" type="slidenum">
              <a:rPr lang="en-US" sz="1400" smtClean="0">
                <a:solidFill>
                  <a:schemeClr val="tx1"/>
                </a:solidFill>
              </a:rPr>
              <a:t>4</a:t>
            </a:fld>
            <a:endParaRPr lang="en-US" sz="1400" dirty="0" smtClean="0">
              <a:solidFill>
                <a:schemeClr val="tx1"/>
              </a:solidFill>
            </a:endParaRPr>
          </a:p>
        </p:txBody>
      </p:sp>
      <p:sp>
        <p:nvSpPr>
          <p:cNvPr id="6148" name="Line 71"/>
          <p:cNvSpPr>
            <a:spLocks noChangeShapeType="1"/>
          </p:cNvSpPr>
          <p:nvPr/>
        </p:nvSpPr>
        <p:spPr bwMode="auto">
          <a:xfrm>
            <a:off x="304800" y="1295400"/>
            <a:ext cx="8305800" cy="0"/>
          </a:xfrm>
          <a:prstGeom prst="line">
            <a:avLst/>
          </a:prstGeom>
          <a:noFill/>
          <a:ln w="38100">
            <a:solidFill>
              <a:srgbClr val="000066"/>
            </a:solidFill>
            <a:round/>
            <a:headEnd/>
            <a:tailEnd/>
          </a:ln>
        </p:spPr>
        <p:txBody>
          <a:bodyPr wrap="none" anchor="ctr"/>
          <a:lstStyle/>
          <a:p>
            <a:endParaRPr lang="en-US" dirty="0"/>
          </a:p>
        </p:txBody>
      </p:sp>
      <p:pic>
        <p:nvPicPr>
          <p:cNvPr id="6150"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581400" y="533400"/>
            <a:ext cx="5715000" cy="1143000"/>
          </a:xfrm>
        </p:spPr>
        <p:txBody>
          <a:bodyPr/>
          <a:lstStyle/>
          <a:p>
            <a:pPr marL="400050" indent="-400050" algn="l" eaLnBrk="1" hangingPunct="1"/>
            <a:r>
              <a:rPr lang="en-US" sz="2400" b="1" dirty="0" smtClean="0"/>
              <a:t>1.  Wireless </a:t>
            </a:r>
            <a:r>
              <a:rPr lang="en-US" sz="2400" b="1" dirty="0"/>
              <a:t>ETCs’ access to the </a:t>
            </a:r>
            <a:r>
              <a:rPr lang="en-US" sz="2400" b="1" dirty="0" smtClean="0"/>
              <a:t>DSHS’s Beneficiary </a:t>
            </a:r>
            <a:r>
              <a:rPr lang="en-US" sz="2400" b="1" dirty="0"/>
              <a:t>Verification </a:t>
            </a:r>
            <a:r>
              <a:rPr lang="en-US" sz="2400" b="1" dirty="0" smtClean="0"/>
              <a:t>System</a:t>
            </a:r>
            <a:endParaRPr lang="en-US" sz="2400" b="1" dirty="0" smtClean="0">
              <a:latin typeface="Verdana" pitchFamily="34" charset="0"/>
              <a:ea typeface="Verdana" pitchFamily="34" charset="0"/>
              <a:cs typeface="Verdana" pitchFamily="34" charset="0"/>
            </a:endParaRPr>
          </a:p>
        </p:txBody>
      </p:sp>
      <p:sp>
        <p:nvSpPr>
          <p:cNvPr id="8195" name="Content Placeholder 3"/>
          <p:cNvSpPr>
            <a:spLocks noGrp="1"/>
          </p:cNvSpPr>
          <p:nvPr>
            <p:ph idx="1"/>
          </p:nvPr>
        </p:nvSpPr>
        <p:spPr>
          <a:xfrm>
            <a:off x="457200" y="1600200"/>
            <a:ext cx="8229600" cy="4800600"/>
          </a:xfrm>
        </p:spPr>
        <p:txBody>
          <a:bodyPr/>
          <a:lstStyle/>
          <a:p>
            <a:r>
              <a:rPr lang="en-US" sz="2400" dirty="0">
                <a:ea typeface="Verdana" pitchFamily="34" charset="0"/>
                <a:cs typeface="Verdana" pitchFamily="34" charset="0"/>
              </a:rPr>
              <a:t>National Lifeline Eligibility Database will be in place by the end of 2013, </a:t>
            </a:r>
            <a:r>
              <a:rPr lang="en-US" sz="2400" dirty="0" smtClean="0">
                <a:ea typeface="Verdana" pitchFamily="34" charset="0"/>
                <a:cs typeface="Verdana" pitchFamily="34" charset="0"/>
              </a:rPr>
              <a:t>should </a:t>
            </a:r>
            <a:r>
              <a:rPr lang="en-US" sz="2400" u="sng" dirty="0">
                <a:ea typeface="Verdana" pitchFamily="34" charset="0"/>
                <a:cs typeface="Verdana" pitchFamily="34" charset="0"/>
              </a:rPr>
              <a:t>all</a:t>
            </a:r>
            <a:r>
              <a:rPr lang="en-US" sz="2400" dirty="0">
                <a:ea typeface="Verdana" pitchFamily="34" charset="0"/>
                <a:cs typeface="Verdana" pitchFamily="34" charset="0"/>
              </a:rPr>
              <a:t> wireless ETCs be required to use Department of Social Health Service (DSHS)’s Beneficiary Verification System during the interim period? </a:t>
            </a:r>
          </a:p>
          <a:p>
            <a:r>
              <a:rPr lang="en-US" sz="2400" dirty="0">
                <a:ea typeface="Verdana" pitchFamily="34" charset="0"/>
                <a:cs typeface="Verdana" pitchFamily="34" charset="0"/>
              </a:rPr>
              <a:t>Will wireless ETCs prefer to check proof documentations from Lifeline applicants or to query the state database? </a:t>
            </a:r>
          </a:p>
          <a:p>
            <a:r>
              <a:rPr lang="en-US" sz="2400" dirty="0">
                <a:ea typeface="Verdana" pitchFamily="34" charset="0"/>
                <a:cs typeface="Verdana" pitchFamily="34" charset="0"/>
              </a:rPr>
              <a:t>What will be the benefits and obstacles</a:t>
            </a:r>
            <a:r>
              <a:rPr lang="en-US" sz="2400" dirty="0" smtClean="0">
                <a:ea typeface="Verdana" pitchFamily="34" charset="0"/>
                <a:cs typeface="Verdana" pitchFamily="34" charset="0"/>
              </a:rPr>
              <a:t>?  </a:t>
            </a:r>
            <a:r>
              <a:rPr lang="en-US" sz="2400" dirty="0">
                <a:ea typeface="Verdana" pitchFamily="34" charset="0"/>
                <a:cs typeface="Verdana" pitchFamily="34" charset="0"/>
              </a:rPr>
              <a:t>Learning curve and transition? </a:t>
            </a:r>
          </a:p>
        </p:txBody>
      </p:sp>
      <p:sp>
        <p:nvSpPr>
          <p:cNvPr id="8196"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9222" name="Slide Number Placeholder 6"/>
          <p:cNvSpPr>
            <a:spLocks noGrp="1"/>
          </p:cNvSpPr>
          <p:nvPr>
            <p:ph type="sldNum" sz="quarter" idx="12"/>
          </p:nvPr>
        </p:nvSpPr>
        <p:spPr bwMode="auto">
          <a:xfrm>
            <a:off x="6502667" y="6248400"/>
            <a:ext cx="2133600"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BB1160F1-496C-40E8-B941-299EB44DB5C3}" type="slidenum">
              <a:rPr lang="en-US" sz="1400" smtClean="0">
                <a:solidFill>
                  <a:schemeClr val="tx1"/>
                </a:solidFill>
              </a:rPr>
              <a:t>5</a:t>
            </a:fld>
            <a:endParaRPr lang="en-US" sz="1400" dirty="0" smtClean="0">
              <a:solidFill>
                <a:schemeClr val="tx1"/>
              </a:solidFill>
            </a:endParaRPr>
          </a:p>
        </p:txBody>
      </p:sp>
      <p:pic>
        <p:nvPicPr>
          <p:cNvPr id="8198"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505200" y="638397"/>
            <a:ext cx="5943600" cy="838200"/>
          </a:xfrm>
        </p:spPr>
        <p:txBody>
          <a:bodyPr/>
          <a:lstStyle/>
          <a:p>
            <a:pPr marL="404813" indent="-404813" algn="l" eaLnBrk="1" hangingPunct="1"/>
            <a:r>
              <a:rPr lang="en-US" sz="2400" b="1" dirty="0" smtClean="0"/>
              <a:t>2.  ETCs</a:t>
            </a:r>
            <a:r>
              <a:rPr lang="en-US" sz="2400" b="1" dirty="0"/>
              <a:t>’ compliance to data query or documentation review </a:t>
            </a:r>
            <a:r>
              <a:rPr lang="en-US" sz="2400" b="1" dirty="0" smtClean="0"/>
              <a:t>requirement</a:t>
            </a:r>
            <a:endParaRPr lang="en-US" sz="2400" b="1" dirty="0" smtClean="0">
              <a:latin typeface="Verdana" pitchFamily="34" charset="0"/>
            </a:endParaRPr>
          </a:p>
        </p:txBody>
      </p:sp>
      <p:sp>
        <p:nvSpPr>
          <p:cNvPr id="10243" name="Content Placeholder 2"/>
          <p:cNvSpPr>
            <a:spLocks noGrp="1"/>
          </p:cNvSpPr>
          <p:nvPr>
            <p:ph idx="1"/>
          </p:nvPr>
        </p:nvSpPr>
        <p:spPr>
          <a:xfrm>
            <a:off x="290419" y="1524000"/>
            <a:ext cx="8229600" cy="4724400"/>
          </a:xfrm>
        </p:spPr>
        <p:txBody>
          <a:bodyPr/>
          <a:lstStyle/>
          <a:p>
            <a:pPr marL="0" indent="0">
              <a:buNone/>
            </a:pPr>
            <a:r>
              <a:rPr lang="en-US" sz="2400" b="1" i="1" u="sng" dirty="0" smtClean="0"/>
              <a:t>New FCC Requirements</a:t>
            </a:r>
          </a:p>
          <a:p>
            <a:r>
              <a:rPr lang="en-US" sz="2000" dirty="0" smtClean="0"/>
              <a:t>An </a:t>
            </a:r>
            <a:r>
              <a:rPr lang="en-US" sz="2000" dirty="0"/>
              <a:t>officer of the eligible telecommunications carrier is required to certify annually to the Administrator that the carrier has procedures in place to review consumers’ documentation of income- and program-based eligibility. (47 CFR. 54.416)</a:t>
            </a:r>
          </a:p>
          <a:p>
            <a:r>
              <a:rPr lang="en-US" sz="2000" dirty="0"/>
              <a:t>An officer of each ETC must attest that the carrier is in compliance with all federal Lifeline certification procedures. (47 CFR. 54.416)</a:t>
            </a:r>
          </a:p>
          <a:p>
            <a:pPr>
              <a:spcAft>
                <a:spcPts val="2400"/>
              </a:spcAft>
            </a:pPr>
            <a:r>
              <a:rPr lang="en-US" sz="2000" dirty="0" smtClean="0"/>
              <a:t>Each </a:t>
            </a:r>
            <a:r>
              <a:rPr lang="en-US" sz="2000" dirty="0"/>
              <a:t>ETC is required to certify when it seeks reimbursement that the carrier has obtained a valid certification form for each consumer for whom the ETC </a:t>
            </a:r>
            <a:r>
              <a:rPr lang="en-US" sz="2000" dirty="0" smtClean="0"/>
              <a:t>seeks </a:t>
            </a:r>
            <a:r>
              <a:rPr lang="en-US" sz="2000" dirty="0"/>
              <a:t>Lifeline reimbursement. (47 CFR. 54.407</a:t>
            </a:r>
            <a:r>
              <a:rPr lang="en-US" sz="2000" dirty="0" smtClean="0"/>
              <a:t>)</a:t>
            </a:r>
          </a:p>
          <a:p>
            <a:pPr marL="0" indent="0">
              <a:spcBef>
                <a:spcPts val="36"/>
              </a:spcBef>
              <a:buNone/>
            </a:pPr>
            <a:r>
              <a:rPr lang="en-US" sz="2400" b="1" i="1" u="sng" dirty="0" smtClean="0"/>
              <a:t>Question</a:t>
            </a:r>
          </a:p>
          <a:p>
            <a:pPr marL="0" indent="0">
              <a:buNone/>
            </a:pPr>
            <a:r>
              <a:rPr lang="en-US" sz="2000" dirty="0" smtClean="0"/>
              <a:t>Would it be reasonable to require all ETCs to provide a copy of the above documents to UTC?</a:t>
            </a:r>
            <a:endParaRPr lang="en-US" sz="2000" dirty="0"/>
          </a:p>
        </p:txBody>
      </p:sp>
      <p:pic>
        <p:nvPicPr>
          <p:cNvPr id="10244"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276038" cy="307777"/>
          </a:xfrm>
          <a:prstGeom prst="rect">
            <a:avLst/>
          </a:prstGeom>
          <a:noFill/>
        </p:spPr>
        <p:txBody>
          <a:bodyPr wrap="none">
            <a:spAutoFit/>
          </a:bodyPr>
          <a:lstStyle/>
          <a:p>
            <a:pPr>
              <a:defRPr/>
            </a:pPr>
            <a:fld id="{D1AF1F1B-D0B0-4AC2-B8E2-931322A8B8D6}" type="slidenum">
              <a:rPr lang="en-US" sz="1400" smtClean="0">
                <a:latin typeface="+mn-lt"/>
              </a:rPr>
              <a:t>6</a:t>
            </a:fld>
            <a:endParaRPr lang="en-US" sz="14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610162" y="666750"/>
            <a:ext cx="5533838" cy="838200"/>
          </a:xfrm>
        </p:spPr>
        <p:txBody>
          <a:bodyPr/>
          <a:lstStyle/>
          <a:p>
            <a:pPr marL="339725" indent="-339725" algn="l" eaLnBrk="1" hangingPunct="1"/>
            <a:r>
              <a:rPr lang="en-US" sz="2400" b="1" dirty="0" smtClean="0"/>
              <a:t>3</a:t>
            </a:r>
            <a:r>
              <a:rPr lang="en-US" sz="2400" b="1" dirty="0"/>
              <a:t>. </a:t>
            </a:r>
            <a:r>
              <a:rPr lang="en-US" sz="2400" b="1" dirty="0" smtClean="0"/>
              <a:t> Interim </a:t>
            </a:r>
            <a:r>
              <a:rPr lang="en-US" sz="2400" b="1" dirty="0"/>
              <a:t>solution for duplicate claims for Lifeline </a:t>
            </a:r>
          </a:p>
        </p:txBody>
      </p:sp>
      <p:sp>
        <p:nvSpPr>
          <p:cNvPr id="10243" name="Content Placeholder 2"/>
          <p:cNvSpPr>
            <a:spLocks noGrp="1"/>
          </p:cNvSpPr>
          <p:nvPr>
            <p:ph idx="1"/>
          </p:nvPr>
        </p:nvSpPr>
        <p:spPr>
          <a:xfrm>
            <a:off x="428438" y="1671039"/>
            <a:ext cx="8229600" cy="4724400"/>
          </a:xfrm>
        </p:spPr>
        <p:txBody>
          <a:bodyPr/>
          <a:lstStyle/>
          <a:p>
            <a:r>
              <a:rPr lang="en-US" sz="2400" dirty="0"/>
              <a:t>Is an interim solution for duplicate Lifeline claims still necessary in Washington between now and February, </a:t>
            </a:r>
            <a:r>
              <a:rPr lang="en-US" sz="2400" dirty="0" smtClean="0"/>
              <a:t>2013? </a:t>
            </a:r>
            <a:endParaRPr lang="en-US" sz="2400" dirty="0"/>
          </a:p>
          <a:p>
            <a:r>
              <a:rPr lang="en-US" sz="2400" dirty="0"/>
              <a:t>UTC requires prepaid Lifeline-only wireless ETCs to submit Lifeline customer data to DSHS annually to detect duplication between WTAP and the ETC.   Should this practice be continued till the National Accountability Database is in place?</a:t>
            </a:r>
          </a:p>
          <a:p>
            <a:r>
              <a:rPr lang="en-US" sz="2400" dirty="0"/>
              <a:t>If so, what do we do to the duplicate Lifeline claims detected during the annual DSHS audit? </a:t>
            </a:r>
          </a:p>
          <a:p>
            <a:pPr marL="688975" lvl="1" indent="-349250">
              <a:buSzPct val="55000"/>
              <a:buFont typeface="Courier New" pitchFamily="49" charset="0"/>
              <a:buChar char="o"/>
            </a:pPr>
            <a:r>
              <a:rPr lang="en-US" sz="2400" dirty="0" smtClean="0"/>
              <a:t>Discontinuing Lifeline benefits </a:t>
            </a:r>
            <a:r>
              <a:rPr lang="en-US" sz="2400" dirty="0"/>
              <a:t>from both </a:t>
            </a:r>
            <a:r>
              <a:rPr lang="en-US" sz="2400" dirty="0" smtClean="0"/>
              <a:t>providers</a:t>
            </a:r>
            <a:r>
              <a:rPr lang="en-US" sz="2400" dirty="0"/>
              <a:t>? </a:t>
            </a:r>
          </a:p>
          <a:p>
            <a:pPr marL="688975" lvl="1" indent="-349250">
              <a:buSzPct val="55000"/>
              <a:buFont typeface="Courier New" pitchFamily="49" charset="0"/>
              <a:buChar char="o"/>
            </a:pPr>
            <a:r>
              <a:rPr lang="en-US" sz="2400" dirty="0"/>
              <a:t>Cost Issue</a:t>
            </a:r>
          </a:p>
          <a:p>
            <a:pPr marL="688975" indent="-349250" eaLnBrk="1" hangingPunct="1">
              <a:spcBef>
                <a:spcPct val="0"/>
              </a:spcBef>
              <a:spcAft>
                <a:spcPts val="600"/>
              </a:spcAft>
              <a:buNone/>
            </a:pPr>
            <a:endParaRPr lang="en-US" sz="1400" dirty="0" smtClean="0">
              <a:cs typeface="Times New Roman" pitchFamily="18" charset="0"/>
            </a:endParaRPr>
          </a:p>
        </p:txBody>
      </p:sp>
      <p:pic>
        <p:nvPicPr>
          <p:cNvPr id="10244"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276038" cy="307777"/>
          </a:xfrm>
          <a:prstGeom prst="rect">
            <a:avLst/>
          </a:prstGeom>
          <a:noFill/>
        </p:spPr>
        <p:txBody>
          <a:bodyPr wrap="none">
            <a:spAutoFit/>
          </a:bodyPr>
          <a:lstStyle/>
          <a:p>
            <a:pPr>
              <a:defRPr/>
            </a:pPr>
            <a:fld id="{9BC7ECFC-278D-4D55-A29F-8964EFEFB5F2}" type="slidenum">
              <a:rPr lang="en-US" sz="1400" smtClean="0">
                <a:latin typeface="+mn-lt"/>
              </a:rPr>
              <a:t>7</a:t>
            </a:fld>
            <a:endParaRPr lang="en-US" sz="1400" dirty="0">
              <a:latin typeface="+mn-lt"/>
            </a:endParaRPr>
          </a:p>
        </p:txBody>
      </p:sp>
    </p:spTree>
    <p:extLst>
      <p:ext uri="{BB962C8B-B14F-4D97-AF65-F5344CB8AC3E}">
        <p14:creationId xmlns:p14="http://schemas.microsoft.com/office/powerpoint/2010/main" val="3353550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352800" y="838200"/>
            <a:ext cx="5433862" cy="1005021"/>
          </a:xfrm>
        </p:spPr>
        <p:txBody>
          <a:bodyPr/>
          <a:lstStyle/>
          <a:p>
            <a:pPr algn="l" eaLnBrk="1" hangingPunct="1"/>
            <a:r>
              <a:rPr lang="en-US" sz="2400" b="1" dirty="0" smtClean="0"/>
              <a:t>4.  Lifeline </a:t>
            </a:r>
            <a:r>
              <a:rPr lang="en-US" sz="2400" b="1" dirty="0"/>
              <a:t>Eligibility </a:t>
            </a:r>
            <a:r>
              <a:rPr lang="en-US" sz="2400" b="1" dirty="0" smtClean="0"/>
              <a:t>Criteria Comparison</a:t>
            </a:r>
            <a:r>
              <a:rPr lang="en-US" sz="2400" b="1" dirty="0"/>
              <a:t/>
            </a:r>
            <a:br>
              <a:rPr lang="en-US" sz="2400" b="1" dirty="0"/>
            </a:br>
            <a:endParaRPr lang="en-US" sz="1400" b="1" dirty="0" smtClean="0">
              <a:latin typeface="Verdana" pitchFamily="34" charset="0"/>
            </a:endParaRPr>
          </a:p>
        </p:txBody>
      </p:sp>
      <p:sp>
        <p:nvSpPr>
          <p:cNvPr id="10243" name="Content Placeholder 2"/>
          <p:cNvSpPr>
            <a:spLocks noGrp="1"/>
          </p:cNvSpPr>
          <p:nvPr>
            <p:ph sz="half" idx="1"/>
          </p:nvPr>
        </p:nvSpPr>
        <p:spPr>
          <a:xfrm>
            <a:off x="324035" y="1524000"/>
            <a:ext cx="4038600" cy="304799"/>
          </a:xfrm>
        </p:spPr>
        <p:txBody>
          <a:bodyPr/>
          <a:lstStyle/>
          <a:p>
            <a:pPr marL="0" indent="0" eaLnBrk="1" hangingPunct="1">
              <a:spcBef>
                <a:spcPct val="0"/>
              </a:spcBef>
              <a:spcAft>
                <a:spcPts val="600"/>
              </a:spcAft>
              <a:buNone/>
            </a:pPr>
            <a:r>
              <a:rPr lang="en-US" sz="1600" b="1" dirty="0" smtClean="0">
                <a:latin typeface="Verdana" pitchFamily="34" charset="0"/>
                <a:ea typeface="Verdana" pitchFamily="34" charset="0"/>
                <a:cs typeface="Verdana" pitchFamily="34" charset="0"/>
              </a:rPr>
              <a:t>Current - </a:t>
            </a:r>
            <a:r>
              <a:rPr lang="en-US" sz="1600" b="1" dirty="0" smtClean="0">
                <a:solidFill>
                  <a:srgbClr val="7030A0"/>
                </a:solidFill>
                <a:latin typeface="Verdana" pitchFamily="34" charset="0"/>
                <a:ea typeface="Verdana" pitchFamily="34" charset="0"/>
                <a:cs typeface="Verdana" pitchFamily="34" charset="0"/>
              </a:rPr>
              <a:t>Future</a:t>
            </a:r>
            <a:r>
              <a:rPr lang="en-US" sz="1600" dirty="0" smtClean="0">
                <a:solidFill>
                  <a:srgbClr val="00B050"/>
                </a:solidFill>
                <a:latin typeface="Verdana" pitchFamily="34" charset="0"/>
                <a:ea typeface="Verdana" pitchFamily="34" charset="0"/>
                <a:cs typeface="Verdana" pitchFamily="34" charset="0"/>
              </a:rPr>
              <a:t> </a:t>
            </a:r>
          </a:p>
          <a:p>
            <a:pPr marL="914400" lvl="2" indent="0" eaLnBrk="1" hangingPunct="1">
              <a:spcBef>
                <a:spcPct val="0"/>
              </a:spcBef>
              <a:spcAft>
                <a:spcPts val="600"/>
              </a:spcAft>
              <a:buNone/>
            </a:pPr>
            <a:endParaRPr lang="en-US" sz="1600" dirty="0"/>
          </a:p>
          <a:p>
            <a:pPr lvl="2" eaLnBrk="1" hangingPunct="1">
              <a:spcBef>
                <a:spcPct val="0"/>
              </a:spcBef>
              <a:spcAft>
                <a:spcPts val="600"/>
              </a:spcAft>
            </a:pPr>
            <a:endParaRPr lang="en-US" sz="1600" dirty="0" smtClean="0">
              <a:solidFill>
                <a:srgbClr val="FF0000"/>
              </a:solidFill>
              <a:latin typeface="Verdana" pitchFamily="34" charset="0"/>
              <a:ea typeface="Verdana" pitchFamily="34" charset="0"/>
              <a:cs typeface="Verdana" pitchFamily="34" charset="0"/>
            </a:endParaRPr>
          </a:p>
          <a:p>
            <a:pPr eaLnBrk="1" hangingPunct="1">
              <a:spcBef>
                <a:spcPct val="0"/>
              </a:spcBef>
              <a:spcAft>
                <a:spcPts val="600"/>
              </a:spcAft>
            </a:pPr>
            <a:endParaRPr lang="en-US" sz="2000" dirty="0">
              <a:latin typeface="Verdana" pitchFamily="34" charset="0"/>
              <a:ea typeface="Verdana" pitchFamily="34" charset="0"/>
              <a:cs typeface="Verdana" pitchFamily="34" charset="0"/>
            </a:endParaRPr>
          </a:p>
          <a:p>
            <a:pPr marL="457200" lvl="1" indent="0" eaLnBrk="1" hangingPunct="1">
              <a:spcBef>
                <a:spcPct val="0"/>
              </a:spcBef>
              <a:spcAft>
                <a:spcPts val="600"/>
              </a:spcAft>
              <a:buNone/>
            </a:pPr>
            <a:endParaRPr lang="en-US" sz="1600" dirty="0" smtClean="0">
              <a:latin typeface="Verdana" pitchFamily="34" charset="0"/>
              <a:ea typeface="Verdana" pitchFamily="34" charset="0"/>
              <a:cs typeface="Verdana" pitchFamily="34" charset="0"/>
            </a:endParaRPr>
          </a:p>
          <a:p>
            <a:pPr marL="457200" lvl="1" indent="0" eaLnBrk="1" hangingPunct="1">
              <a:spcBef>
                <a:spcPct val="0"/>
              </a:spcBef>
              <a:spcAft>
                <a:spcPts val="600"/>
              </a:spcAft>
              <a:buNone/>
            </a:pPr>
            <a:endParaRPr lang="en-US" sz="1400" dirty="0" smtClean="0">
              <a:latin typeface="Verdana" pitchFamily="34" charset="0"/>
              <a:ea typeface="Verdana" pitchFamily="34" charset="0"/>
              <a:cs typeface="Verdana" pitchFamily="34" charset="0"/>
            </a:endParaRPr>
          </a:p>
          <a:p>
            <a:pPr marL="457200" lvl="1" indent="0" eaLnBrk="1" hangingPunct="1">
              <a:spcBef>
                <a:spcPct val="0"/>
              </a:spcBef>
              <a:spcAft>
                <a:spcPts val="600"/>
              </a:spcAft>
              <a:buNone/>
            </a:pPr>
            <a:r>
              <a:rPr lang="en-US" sz="1400" dirty="0" smtClean="0">
                <a:latin typeface="Verdana" pitchFamily="34" charset="0"/>
                <a:ea typeface="Verdana" pitchFamily="34" charset="0"/>
                <a:cs typeface="Verdana" pitchFamily="34" charset="0"/>
              </a:rPr>
              <a:t>C</a:t>
            </a:r>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val="784651207"/>
              </p:ext>
            </p:extLst>
          </p:nvPr>
        </p:nvGraphicFramePr>
        <p:xfrm>
          <a:off x="428438" y="1921728"/>
          <a:ext cx="8229600" cy="4206240"/>
        </p:xfrm>
        <a:graphic>
          <a:graphicData uri="http://schemas.openxmlformats.org/drawingml/2006/table">
            <a:tbl>
              <a:tblPr firstRow="1" bandRow="1">
                <a:tableStyleId>{5C22544A-7EE6-4342-B048-85BDC9FD1C3A}</a:tableStyleId>
              </a:tblPr>
              <a:tblGrid>
                <a:gridCol w="1905000"/>
                <a:gridCol w="1981200"/>
                <a:gridCol w="2026920"/>
                <a:gridCol w="2316480"/>
              </a:tblGrid>
              <a:tr h="0">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Eligibility</a:t>
                      </a:r>
                      <a:r>
                        <a:rPr lang="en-US" sz="1800" baseline="0" dirty="0" smtClean="0"/>
                        <a:t> </a:t>
                      </a:r>
                      <a:r>
                        <a:rPr lang="en-US" sz="1800" baseline="0" dirty="0" smtClean="0"/>
                        <a:t>Criteria</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Qualification </a:t>
                      </a:r>
                      <a:r>
                        <a:rPr lang="en-US" sz="1800" dirty="0" smtClean="0"/>
                        <a:t>Process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t>Check on Continued Eligibility</a:t>
                      </a:r>
                      <a:endParaRPr lang="en-US" dirty="0"/>
                    </a:p>
                  </a:txBody>
                  <a:tcPr/>
                </a:tc>
              </a:tr>
              <a:tr h="0">
                <a:tc>
                  <a:txBody>
                    <a:bodyPr/>
                    <a:lstStyle/>
                    <a:p>
                      <a:r>
                        <a:rPr lang="en-US" sz="1800" b="1" dirty="0" smtClean="0"/>
                        <a:t>Wireline Lifeline (WTAP)</a:t>
                      </a:r>
                      <a:endParaRPr lang="en-US" sz="1800" b="1" dirty="0"/>
                    </a:p>
                  </a:txBody>
                  <a:tcPr/>
                </a:tc>
                <a:tc>
                  <a:txBody>
                    <a:bodyPr/>
                    <a:lstStyle/>
                    <a:p>
                      <a:r>
                        <a:rPr lang="en-US" sz="1800" dirty="0" smtClean="0"/>
                        <a:t>WTAP Criteria:</a:t>
                      </a:r>
                      <a:r>
                        <a:rPr lang="en-US" sz="1800" baseline="0" dirty="0" smtClean="0"/>
                        <a:t>  </a:t>
                      </a:r>
                      <a:r>
                        <a:rPr lang="en-US" sz="1800" dirty="0" smtClean="0"/>
                        <a:t>9</a:t>
                      </a:r>
                      <a:r>
                        <a:rPr lang="en-US" sz="1800" baseline="0" dirty="0" smtClean="0"/>
                        <a:t> programs</a:t>
                      </a:r>
                    </a:p>
                    <a:p>
                      <a:r>
                        <a:rPr lang="en-US" sz="1800" b="1" baseline="0" dirty="0" smtClean="0">
                          <a:solidFill>
                            <a:srgbClr val="7030A0"/>
                          </a:solidFill>
                        </a:rPr>
                        <a:t>Plus 3 federal programs</a:t>
                      </a:r>
                      <a:endParaRPr lang="en-US" sz="1800" b="1" dirty="0" smtClean="0">
                        <a:solidFill>
                          <a:srgbClr val="7030A0"/>
                        </a:solidFill>
                      </a:endParaRPr>
                    </a:p>
                    <a:p>
                      <a:endParaRPr lang="en-US" sz="1800" dirty="0">
                        <a:solidFill>
                          <a:srgbClr val="7030A0"/>
                        </a:solidFill>
                      </a:endParaRPr>
                    </a:p>
                  </a:txBody>
                  <a:tcPr/>
                </a:tc>
                <a:tc>
                  <a:txBody>
                    <a:bodyPr/>
                    <a:lstStyle/>
                    <a:p>
                      <a:r>
                        <a:rPr lang="en-US" sz="1800" dirty="0" smtClean="0"/>
                        <a:t>WTAP</a:t>
                      </a:r>
                      <a:r>
                        <a:rPr lang="en-US" sz="1800" baseline="0" dirty="0" smtClean="0"/>
                        <a:t> verification</a:t>
                      </a:r>
                    </a:p>
                    <a:p>
                      <a:r>
                        <a:rPr lang="en-US" sz="1800" b="1" baseline="0" dirty="0" smtClean="0">
                          <a:solidFill>
                            <a:srgbClr val="7030A0"/>
                          </a:solidFill>
                        </a:rPr>
                        <a:t>Plus document review for 3 federal programs and income</a:t>
                      </a:r>
                      <a:endParaRPr lang="en-US" sz="1800" b="1" dirty="0">
                        <a:solidFill>
                          <a:srgbClr val="7030A0"/>
                        </a:solidFill>
                      </a:endParaRPr>
                    </a:p>
                  </a:txBody>
                  <a:tcPr/>
                </a:tc>
                <a:tc>
                  <a:txBody>
                    <a:bodyPr/>
                    <a:lstStyle/>
                    <a:p>
                      <a:r>
                        <a:rPr lang="en-US" sz="1800" dirty="0" smtClean="0"/>
                        <a:t>WTAP verification</a:t>
                      </a:r>
                    </a:p>
                    <a:p>
                      <a:r>
                        <a:rPr lang="en-US" sz="1800" b="1" dirty="0" smtClean="0">
                          <a:solidFill>
                            <a:srgbClr val="7030A0"/>
                          </a:solidFill>
                        </a:rPr>
                        <a:t>Plus seeking annual re-certifications for 3 federal </a:t>
                      </a:r>
                      <a:r>
                        <a:rPr lang="en-US" sz="1800" b="1" dirty="0" smtClean="0">
                          <a:solidFill>
                            <a:srgbClr val="7030A0"/>
                          </a:solidFill>
                        </a:rPr>
                        <a:t>programs and income</a:t>
                      </a:r>
                      <a:endParaRPr lang="en-US" sz="1800" b="1" dirty="0">
                        <a:solidFill>
                          <a:srgbClr val="7030A0"/>
                        </a:solidFill>
                      </a:endParaRPr>
                    </a:p>
                  </a:txBody>
                  <a:tcPr/>
                </a:tc>
              </a:tr>
              <a:tr h="0">
                <a:tc>
                  <a:txBody>
                    <a:bodyPr/>
                    <a:lstStyle/>
                    <a:p>
                      <a:r>
                        <a:rPr lang="en-US" sz="1800" b="1" dirty="0" smtClean="0"/>
                        <a:t>Post-paid Wireless Lifeline </a:t>
                      </a:r>
                      <a:endParaRPr lang="en-US" sz="1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Federal Criteria:  7 programs</a:t>
                      </a:r>
                    </a:p>
                    <a:p>
                      <a:endParaRPr lang="en-US" sz="1800" dirty="0"/>
                    </a:p>
                  </a:txBody>
                  <a:tcPr/>
                </a:tc>
                <a:tc>
                  <a:txBody>
                    <a:bodyPr/>
                    <a:lstStyle/>
                    <a:p>
                      <a:r>
                        <a:rPr lang="en-US" sz="1800" strike="sngStrike" dirty="0" smtClean="0">
                          <a:solidFill>
                            <a:schemeClr val="tx1"/>
                          </a:solidFill>
                        </a:rPr>
                        <a:t>Customer Self-certification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baseline="0" dirty="0" smtClean="0">
                          <a:solidFill>
                            <a:srgbClr val="7030A0"/>
                          </a:solidFill>
                        </a:rPr>
                        <a:t>Document review</a:t>
                      </a:r>
                      <a:endParaRPr lang="en-US" sz="1800" b="1" dirty="0">
                        <a:solidFill>
                          <a:srgbClr val="7030A0"/>
                        </a:solidFill>
                      </a:endParaRPr>
                    </a:p>
                  </a:txBody>
                  <a:tcPr/>
                </a:tc>
                <a:tc>
                  <a:txBody>
                    <a:bodyPr/>
                    <a:lstStyle/>
                    <a:p>
                      <a:r>
                        <a:rPr lang="en-US" sz="1800" strike="sngStrike" dirty="0" smtClean="0">
                          <a:solidFill>
                            <a:schemeClr val="tx1"/>
                          </a:solidFill>
                        </a:rPr>
                        <a:t>Sampled</a:t>
                      </a:r>
                      <a:r>
                        <a:rPr lang="en-US" sz="1800" strike="sngStrike" baseline="0" dirty="0" smtClean="0">
                          <a:solidFill>
                            <a:schemeClr val="tx1"/>
                          </a:solidFill>
                        </a:rPr>
                        <a:t> Survey</a:t>
                      </a:r>
                    </a:p>
                    <a:p>
                      <a:r>
                        <a:rPr lang="en-US" sz="1800" b="1" baseline="0" dirty="0" smtClean="0">
                          <a:solidFill>
                            <a:srgbClr val="7030A0"/>
                          </a:solidFill>
                        </a:rPr>
                        <a:t>Seeking annual re-certifications </a:t>
                      </a:r>
                      <a:endParaRPr lang="en-US" sz="1800" b="1" dirty="0">
                        <a:solidFill>
                          <a:srgbClr val="7030A0"/>
                        </a:solidFill>
                      </a:endParaRPr>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Pre-paid Wireless Lifeline</a:t>
                      </a:r>
                    </a:p>
                    <a:p>
                      <a:endParaRPr lang="en-US" sz="1800" b="1" dirty="0"/>
                    </a:p>
                  </a:txBody>
                  <a:tcPr/>
                </a:tc>
                <a:tc>
                  <a:txBody>
                    <a:bodyPr/>
                    <a:lstStyle/>
                    <a:p>
                      <a:r>
                        <a:rPr lang="en-US" sz="1800" dirty="0" smtClean="0"/>
                        <a:t>WTAP programs plus federal income criterion</a:t>
                      </a:r>
                      <a:endParaRPr lang="en-US" sz="18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baseline="0" dirty="0" smtClean="0">
                          <a:solidFill>
                            <a:srgbClr val="7030A0"/>
                          </a:solidFill>
                        </a:rPr>
                        <a:t>Federal criteria</a:t>
                      </a:r>
                      <a:endParaRPr lang="en-US" sz="1800" b="1" dirty="0">
                        <a:solidFill>
                          <a:srgbClr val="7030A0"/>
                        </a:solidFill>
                      </a:endParaRPr>
                    </a:p>
                  </a:txBody>
                  <a:tcPr/>
                </a:tc>
                <a:tc>
                  <a:txBody>
                    <a:bodyPr/>
                    <a:lstStyle/>
                    <a:p>
                      <a:r>
                        <a:rPr lang="en-US" sz="1800" strike="sngStrike" dirty="0" smtClean="0">
                          <a:solidFill>
                            <a:schemeClr val="tx1"/>
                          </a:solidFill>
                        </a:rPr>
                        <a:t>Customer Self-certification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baseline="0" dirty="0" smtClean="0">
                          <a:solidFill>
                            <a:srgbClr val="7030A0"/>
                          </a:solidFill>
                        </a:rPr>
                        <a:t>Document review</a:t>
                      </a:r>
                      <a:endParaRPr lang="en-US" sz="1800" b="1" dirty="0" smtClean="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Seeking annual recertification and WTAP verification</a:t>
                      </a:r>
                      <a:endParaRPr lang="en-US" sz="1800" b="1" dirty="0" smtClean="0">
                        <a:solidFill>
                          <a:srgbClr val="FF0000"/>
                        </a:solidFill>
                      </a:endParaRPr>
                    </a:p>
                    <a:p>
                      <a:endParaRPr lang="en-US" sz="1800" dirty="0"/>
                    </a:p>
                  </a:txBody>
                  <a:tcPr/>
                </a:tc>
              </a:tr>
            </a:tbl>
          </a:graphicData>
        </a:graphic>
      </p:graphicFrame>
      <p:pic>
        <p:nvPicPr>
          <p:cNvPr id="10244" name="Picture 16" descr="UTC 2006 Logo"/>
          <p:cNvPicPr>
            <a:picLocks noChangeAspect="1" noChangeArrowheads="1"/>
          </p:cNvPicPr>
          <p:nvPr/>
        </p:nvPicPr>
        <p:blipFill>
          <a:blip r:embed="rId3" cstate="print"/>
          <a:srcRect/>
          <a:stretch>
            <a:fillRect/>
          </a:stretch>
        </p:blipFill>
        <p:spPr bwMode="auto">
          <a:xfrm>
            <a:off x="304800" y="181992"/>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276038" cy="307777"/>
          </a:xfrm>
          <a:prstGeom prst="rect">
            <a:avLst/>
          </a:prstGeom>
          <a:noFill/>
        </p:spPr>
        <p:txBody>
          <a:bodyPr wrap="none">
            <a:spAutoFit/>
          </a:bodyPr>
          <a:lstStyle/>
          <a:p>
            <a:pPr>
              <a:defRPr/>
            </a:pPr>
            <a:fld id="{C826EC11-89F3-405B-94BA-CE432DC6EA59}" type="slidenum">
              <a:rPr lang="en-US" sz="1400" smtClean="0">
                <a:latin typeface="+mn-lt"/>
              </a:rPr>
              <a:t>8</a:t>
            </a:fld>
            <a:endParaRPr lang="en-US" sz="1400" dirty="0">
              <a:latin typeface="+mn-lt"/>
            </a:endParaRPr>
          </a:p>
        </p:txBody>
      </p:sp>
    </p:spTree>
    <p:extLst>
      <p:ext uri="{BB962C8B-B14F-4D97-AF65-F5344CB8AC3E}">
        <p14:creationId xmlns:p14="http://schemas.microsoft.com/office/powerpoint/2010/main" val="1079831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557775" y="838200"/>
            <a:ext cx="5105400" cy="838200"/>
          </a:xfrm>
        </p:spPr>
        <p:txBody>
          <a:bodyPr/>
          <a:lstStyle/>
          <a:p>
            <a:pPr algn="l" eaLnBrk="1" hangingPunct="1"/>
            <a:r>
              <a:rPr lang="en-US" sz="2400" b="1" dirty="0" smtClean="0"/>
              <a:t>5.  ETCs</a:t>
            </a:r>
            <a:r>
              <a:rPr lang="en-US" sz="2400" b="1" dirty="0"/>
              <a:t>’ </a:t>
            </a:r>
            <a:r>
              <a:rPr lang="en-US" sz="2400" b="1" dirty="0" smtClean="0"/>
              <a:t>Marketing </a:t>
            </a:r>
            <a:r>
              <a:rPr lang="en-US" sz="2400" b="1" dirty="0"/>
              <a:t>and </a:t>
            </a:r>
            <a:r>
              <a:rPr lang="en-US" sz="2400" b="1" dirty="0" smtClean="0"/>
              <a:t>Outreach </a:t>
            </a:r>
            <a:endParaRPr lang="en-US" sz="2400" b="1" dirty="0" smtClean="0">
              <a:latin typeface="Verdana" pitchFamily="34" charset="0"/>
            </a:endParaRPr>
          </a:p>
        </p:txBody>
      </p:sp>
      <p:sp>
        <p:nvSpPr>
          <p:cNvPr id="10243" name="Content Placeholder 2"/>
          <p:cNvSpPr>
            <a:spLocks noGrp="1"/>
          </p:cNvSpPr>
          <p:nvPr>
            <p:ph idx="1"/>
          </p:nvPr>
        </p:nvSpPr>
        <p:spPr>
          <a:xfrm>
            <a:off x="428438" y="1615387"/>
            <a:ext cx="8229600" cy="4724400"/>
          </a:xfrm>
        </p:spPr>
        <p:txBody>
          <a:bodyPr/>
          <a:lstStyle/>
          <a:p>
            <a:pPr lvl="0"/>
            <a:r>
              <a:rPr lang="en-US" sz="2400" dirty="0"/>
              <a:t>What constitutes “direct contact” with consumers? </a:t>
            </a:r>
            <a:r>
              <a:rPr lang="en-US" sz="2400" dirty="0" smtClean="0"/>
              <a:t> What’s </a:t>
            </a:r>
            <a:r>
              <a:rPr lang="en-US" sz="2400" dirty="0"/>
              <a:t>the role of </a:t>
            </a:r>
            <a:r>
              <a:rPr lang="en-US" sz="2400" dirty="0" smtClean="0"/>
              <a:t>commission-based </a:t>
            </a:r>
            <a:r>
              <a:rPr lang="en-US" sz="2400" dirty="0" smtClean="0"/>
              <a:t>agents </a:t>
            </a:r>
            <a:r>
              <a:rPr lang="en-US" sz="2400" dirty="0"/>
              <a:t>who market Lifeline </a:t>
            </a:r>
            <a:r>
              <a:rPr lang="en-US" sz="2400" dirty="0" smtClean="0"/>
              <a:t>products for ETCs? </a:t>
            </a:r>
            <a:endParaRPr lang="en-US" sz="2400" dirty="0"/>
          </a:p>
          <a:p>
            <a:pPr lvl="0"/>
            <a:r>
              <a:rPr lang="en-US" sz="2400" dirty="0"/>
              <a:t>Should there be sanctions on inappropriate marketing behaviors?  To what extent should the ETCs be held responsible for their </a:t>
            </a:r>
            <a:r>
              <a:rPr lang="en-US" sz="2400" dirty="0" smtClean="0"/>
              <a:t>agents’ </a:t>
            </a:r>
            <a:r>
              <a:rPr lang="en-US" sz="2400" dirty="0"/>
              <a:t>or contractors’ inappropriate marketing behaviors?  </a:t>
            </a:r>
          </a:p>
          <a:p>
            <a:pPr lvl="0"/>
            <a:r>
              <a:rPr lang="en-US" sz="2400" dirty="0"/>
              <a:t>Should the Commission set parameters for ETCs’ Lifeline outreach and marketing behaviors?  </a:t>
            </a:r>
          </a:p>
          <a:p>
            <a:pPr eaLnBrk="1" hangingPunct="1">
              <a:spcBef>
                <a:spcPct val="0"/>
              </a:spcBef>
              <a:spcAft>
                <a:spcPts val="600"/>
              </a:spcAft>
            </a:pPr>
            <a:endParaRPr lang="en-US" sz="1400" dirty="0" smtClean="0">
              <a:cs typeface="Times New Roman" pitchFamily="18" charset="0"/>
            </a:endParaRPr>
          </a:p>
        </p:txBody>
      </p:sp>
      <p:pic>
        <p:nvPicPr>
          <p:cNvPr id="10244" name="Picture 16" descr="UTC 2006 Logo"/>
          <p:cNvPicPr>
            <a:picLocks noChangeAspect="1" noChangeArrowheads="1"/>
          </p:cNvPicPr>
          <p:nvPr/>
        </p:nvPicPr>
        <p:blipFill>
          <a:blip r:embed="rId3" cstate="print"/>
          <a:srcRect/>
          <a:stretch>
            <a:fillRect/>
          </a:stretch>
        </p:blipFill>
        <p:spPr bwMode="auto">
          <a:xfrm>
            <a:off x="304800" y="152400"/>
            <a:ext cx="2209800" cy="1028700"/>
          </a:xfrm>
          <a:prstGeom prst="rect">
            <a:avLst/>
          </a:prstGeom>
          <a:noFill/>
          <a:ln w="9525">
            <a:noFill/>
            <a:miter lim="800000"/>
            <a:headEnd/>
            <a:tailEnd/>
          </a:ln>
        </p:spPr>
      </p:pic>
      <p:sp>
        <p:nvSpPr>
          <p:cNvPr id="10245" name="Line 71"/>
          <p:cNvSpPr>
            <a:spLocks noChangeShapeType="1"/>
          </p:cNvSpPr>
          <p:nvPr/>
        </p:nvSpPr>
        <p:spPr bwMode="auto">
          <a:xfrm>
            <a:off x="304800" y="1447800"/>
            <a:ext cx="8305800" cy="0"/>
          </a:xfrm>
          <a:prstGeom prst="line">
            <a:avLst/>
          </a:prstGeom>
          <a:noFill/>
          <a:ln w="38100">
            <a:solidFill>
              <a:srgbClr val="000066"/>
            </a:solidFill>
            <a:round/>
            <a:headEnd/>
            <a:tailEnd/>
          </a:ln>
        </p:spPr>
        <p:txBody>
          <a:bodyPr wrap="none" anchor="ctr"/>
          <a:lstStyle/>
          <a:p>
            <a:endParaRPr lang="en-US" dirty="0"/>
          </a:p>
        </p:txBody>
      </p:sp>
      <p:sp>
        <p:nvSpPr>
          <p:cNvPr id="6" name="TextBox 5"/>
          <p:cNvSpPr txBox="1"/>
          <p:nvPr/>
        </p:nvSpPr>
        <p:spPr>
          <a:xfrm>
            <a:off x="8382000" y="6248400"/>
            <a:ext cx="276038" cy="307777"/>
          </a:xfrm>
          <a:prstGeom prst="rect">
            <a:avLst/>
          </a:prstGeom>
          <a:noFill/>
        </p:spPr>
        <p:txBody>
          <a:bodyPr wrap="none">
            <a:spAutoFit/>
          </a:bodyPr>
          <a:lstStyle/>
          <a:p>
            <a:pPr>
              <a:defRPr/>
            </a:pPr>
            <a:fld id="{62ED174E-5D00-4B17-AE4C-36A1EAA2A1C2}" type="slidenum">
              <a:rPr lang="en-US" sz="1400" smtClean="0">
                <a:latin typeface="+mn-lt"/>
              </a:rPr>
              <a:t>9</a:t>
            </a:fld>
            <a:endParaRPr lang="en-US" sz="1400" dirty="0">
              <a:latin typeface="+mn-lt"/>
            </a:endParaRPr>
          </a:p>
        </p:txBody>
      </p:sp>
    </p:spTree>
    <p:extLst>
      <p:ext uri="{BB962C8B-B14F-4D97-AF65-F5344CB8AC3E}">
        <p14:creationId xmlns:p14="http://schemas.microsoft.com/office/powerpoint/2010/main" val="2293900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5909</TotalTime>
  <Words>947</Words>
  <Application>Microsoft Office PowerPoint</Application>
  <PresentationFormat>On-screen Show (4:3)</PresentationFormat>
  <Paragraphs>120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vt:lpstr>
      <vt:lpstr>Key issues and solutions in the FCC’s recent Lifeline Order</vt:lpstr>
      <vt:lpstr>PowerPoint Presentation</vt:lpstr>
      <vt:lpstr>Issues for Discussion</vt:lpstr>
      <vt:lpstr>1.  Wireless ETCs’ access to the DSHS’s Beneficiary Verification System</vt:lpstr>
      <vt:lpstr>2.  ETCs’ compliance to data query or documentation review requirement</vt:lpstr>
      <vt:lpstr>3.  Interim solution for duplicate claims for Lifeline </vt:lpstr>
      <vt:lpstr>4.  Lifeline Eligibility Criteria Comparison </vt:lpstr>
      <vt:lpstr>5.  ETCs’ Marketing and Outreach </vt:lpstr>
      <vt:lpstr>6.  Criteria for ETCs applicants’ financial     and technical capability</vt:lpstr>
      <vt:lpstr>6.  Criteria for ETCs applicants’ financial and technical capability</vt:lpstr>
    </vt:vector>
  </TitlesOfParts>
  <Company>Washington Utilities and Transportation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Jing Liu</cp:lastModifiedBy>
  <cp:revision>221</cp:revision>
  <cp:lastPrinted>2012-02-09T23:02:52Z</cp:lastPrinted>
  <dcterms:created xsi:type="dcterms:W3CDTF">2011-01-13T04:44:07Z</dcterms:created>
  <dcterms:modified xsi:type="dcterms:W3CDTF">2012-02-21T20:01:19Z</dcterms:modified>
</cp:coreProperties>
</file>