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authors.xml" ContentType="application/vnd.ms-powerpoint.author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olors7.xml" ContentType="application/vnd.ms-office.chartcolorstyle+xml"/>
  <Override PartName="/ppt/charts/colors9.xml" ContentType="application/vnd.ms-office.chartcolorstyle+xml"/>
  <Override PartName="/ppt/charts/style7.xml" ContentType="application/vnd.ms-office.chart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ppt/tags/tag8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1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7.xml" ContentType="application/vnd.openxmlformats-officedocument.presentationml.tag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ppt/tags/tag10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tags/tag9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20.xml" ContentType="application/vnd.openxmlformats-officedocument.presentationml.tags+xml"/>
  <Override PartName="/ppt/tags/tag14.xml" ContentType="application/vnd.openxmlformats-officedocument.presentationml.tags+xml"/>
  <Override PartName="/ppt/tags/tag21.xml" ContentType="application/vnd.openxmlformats-officedocument.presentationml.tag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542" r:id="rId6"/>
    <p:sldId id="530" r:id="rId7"/>
    <p:sldId id="604" r:id="rId8"/>
    <p:sldId id="298" r:id="rId9"/>
    <p:sldId id="270" r:id="rId10"/>
    <p:sldId id="283" r:id="rId11"/>
    <p:sldId id="299" r:id="rId12"/>
    <p:sldId id="599" r:id="rId13"/>
    <p:sldId id="568" r:id="rId14"/>
    <p:sldId id="589" r:id="rId15"/>
    <p:sldId id="607" r:id="rId16"/>
    <p:sldId id="300" r:id="rId17"/>
    <p:sldId id="258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268F7B-8D49-4F01-9F4B-3C71491E70F9}" name="Booth, Julie" initials="BJ" userId="S::jbooth@wecc.org::64ef6e5c-a083-41e0-82bf-ff38d25bb1fd" providerId="AD"/>
  <p188:author id="{C708039C-4EB6-5094-5175-2A4ABC3AC653}" name="Malik, Saad" initials="MS" userId="S::smalik@wecc.org::4ca737a4-5e42-47ae-b181-077649ccb45f" providerId="AD"/>
  <p188:author id="{7160F5B7-31D2-6B27-B079-64ACE75EB3E1}" name="Coleman, Chad" initials="CC" userId="S::ccoleman@wecc.org::1d3fd261-0435-46a4-9e35-55ba72a12d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75304" autoAdjust="0"/>
  </p:normalViewPr>
  <p:slideViewPr>
    <p:cSldViewPr snapToGrid="0">
      <p:cViewPr varScale="1">
        <p:scale>
          <a:sx n="71" d="100"/>
          <a:sy n="71" d="100"/>
        </p:scale>
        <p:origin x="106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1\Performance_Analysis\Loads%20and%20Resources\2023\Submissions\2023_Resource%20List%20-%20WECC%20(Amanda%20Version%20with%20Retirement%20Update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1\Performance_Analysis\Loads%20and%20Resources\2023\Submissions\2023_Resource%20List%20-%20WECC%20(Amanda%20Version%20with%20Retirement%20Updates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1\Performance_Analysis\Loads%20and%20Resources\2023\Submissions\2022%20Deltas%20from%20Plann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ecc4-my.sharepoint.com/personal/branden_wecc_org/Documents/Microsoft%20Teams%20Chat%20Files/EEA%20Events%202017-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wecc4.sharepoint.com/sites/2022WesternAssessment/Shared%20Documents/General/Results/2022%20WARA%20Data%20&amp;%20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wecc4.sharepoint.com/sites/2022WesternAssessment/Shared%20Documents/General/Results/2022%20WARA%20Data%20&amp;%20Cha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wecc4.sharepoint.com/sites/2022WesternAssessment/Shared%20Documents/General/Results/2022%20WARA%20Data%20&amp;%20Char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wecc4.sharepoint.com/sites/2022WesternAssessment/Shared%20Documents/General/Results/2022%20WARA%20Data%20&amp;%20Char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wecc4.sharepoint.com/sites/2022WesternAssessment/Shared%20Documents/General/Results/2022%20WARA%20Data%20&amp;%20Char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Cumulative Capacity of Renewables, 2012-2032</a:t>
            </a:r>
          </a:p>
        </c:rich>
      </c:tx>
      <c:layout>
        <c:manualLayout>
          <c:xMode val="edge"/>
          <c:yMode val="edge"/>
          <c:x val="0.56255289622556526"/>
          <c:y val="4.82265092536720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60072017741105099"/>
          <c:y val="0.16045128237821518"/>
          <c:w val="0.37829114876343262"/>
          <c:h val="0.61277352188100931"/>
        </c:manualLayout>
      </c:layout>
      <c:barChart>
        <c:barDir val="col"/>
        <c:grouping val="stacked"/>
        <c:varyColors val="0"/>
        <c:ser>
          <c:idx val="8"/>
          <c:order val="0"/>
          <c:tx>
            <c:strRef>
              <c:f>'Solar and Storage Trajectories'!$D$9</c:f>
              <c:strCache>
                <c:ptCount val="1"/>
                <c:pt idx="0">
                  <c:v>Pumped Storage</c:v>
                </c:pt>
              </c:strCache>
            </c:strRef>
          </c:tx>
          <c:spPr>
            <a:solidFill>
              <a:srgbClr val="0075A4"/>
            </a:solidFill>
            <a:ln>
              <a:noFill/>
            </a:ln>
            <a:effectLst/>
          </c:spPr>
          <c:invertIfNegative val="0"/>
          <c:val>
            <c:numRef>
              <c:f>'Solar and Storage Trajectories'!$F$9:$AA$9</c:f>
              <c:numCache>
                <c:formatCode>_(* #,##0_);_(* \(#,##0\);_(* "-"??_);_(@_)</c:formatCode>
                <c:ptCount val="22"/>
                <c:pt idx="0" formatCode="General">
                  <c:v>4366</c:v>
                </c:pt>
                <c:pt idx="1">
                  <c:v>4366</c:v>
                </c:pt>
                <c:pt idx="2">
                  <c:v>4366</c:v>
                </c:pt>
                <c:pt idx="3">
                  <c:v>4366</c:v>
                </c:pt>
                <c:pt idx="4">
                  <c:v>4366</c:v>
                </c:pt>
                <c:pt idx="5">
                  <c:v>4366</c:v>
                </c:pt>
                <c:pt idx="6">
                  <c:v>4366</c:v>
                </c:pt>
                <c:pt idx="7">
                  <c:v>4366</c:v>
                </c:pt>
                <c:pt idx="8">
                  <c:v>4366</c:v>
                </c:pt>
                <c:pt idx="9">
                  <c:v>4536</c:v>
                </c:pt>
                <c:pt idx="10">
                  <c:v>4536</c:v>
                </c:pt>
                <c:pt idx="11">
                  <c:v>4706</c:v>
                </c:pt>
                <c:pt idx="12">
                  <c:v>4706</c:v>
                </c:pt>
                <c:pt idx="13">
                  <c:v>4706</c:v>
                </c:pt>
                <c:pt idx="14">
                  <c:v>4706</c:v>
                </c:pt>
                <c:pt idx="15">
                  <c:v>4706</c:v>
                </c:pt>
                <c:pt idx="16">
                  <c:v>4706</c:v>
                </c:pt>
                <c:pt idx="17">
                  <c:v>4706</c:v>
                </c:pt>
                <c:pt idx="18">
                  <c:v>4706</c:v>
                </c:pt>
                <c:pt idx="19">
                  <c:v>5333</c:v>
                </c:pt>
                <c:pt idx="20">
                  <c:v>5333</c:v>
                </c:pt>
                <c:pt idx="21">
                  <c:v>5333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9-46F9-9179-6A985C67A293}"/>
            </c:ext>
          </c:extLst>
        </c:ser>
        <c:ser>
          <c:idx val="6"/>
          <c:order val="1"/>
          <c:tx>
            <c:strRef>
              <c:f>'Solar and Storage Trajectories'!$D$6</c:f>
              <c:strCache>
                <c:ptCount val="1"/>
                <c:pt idx="0">
                  <c:v>Hydro </c:v>
                </c:pt>
              </c:strCache>
            </c:strRef>
          </c:tx>
          <c:spPr>
            <a:solidFill>
              <a:srgbClr val="005172"/>
            </a:solidFill>
            <a:ln>
              <a:noFill/>
            </a:ln>
            <a:effectLst/>
          </c:spPr>
          <c:invertIfNegative val="0"/>
          <c:val>
            <c:numRef>
              <c:f>'Solar and Storage Trajectories'!$F$6:$AA$6</c:f>
              <c:numCache>
                <c:formatCode>_(* #,##0_);_(* \(#,##0\);_(* "-"??_);_(@_)</c:formatCode>
                <c:ptCount val="22"/>
                <c:pt idx="0" formatCode="General">
                  <c:v>61454.44</c:v>
                </c:pt>
                <c:pt idx="1">
                  <c:v>61871.12</c:v>
                </c:pt>
                <c:pt idx="2">
                  <c:v>62868.25</c:v>
                </c:pt>
                <c:pt idx="3">
                  <c:v>64500.53</c:v>
                </c:pt>
                <c:pt idx="4">
                  <c:v>64850.19</c:v>
                </c:pt>
                <c:pt idx="5">
                  <c:v>66400.28</c:v>
                </c:pt>
                <c:pt idx="6">
                  <c:v>67024.009999999995</c:v>
                </c:pt>
                <c:pt idx="7">
                  <c:v>67982.409999999989</c:v>
                </c:pt>
                <c:pt idx="8">
                  <c:v>69390.529999999984</c:v>
                </c:pt>
                <c:pt idx="9">
                  <c:v>69623.37999999999</c:v>
                </c:pt>
                <c:pt idx="10">
                  <c:v>69653.279999999984</c:v>
                </c:pt>
                <c:pt idx="11">
                  <c:v>70076.589999999982</c:v>
                </c:pt>
                <c:pt idx="12">
                  <c:v>70839.909999999989</c:v>
                </c:pt>
                <c:pt idx="13">
                  <c:v>71030.739999999991</c:v>
                </c:pt>
                <c:pt idx="14">
                  <c:v>71780.739999999991</c:v>
                </c:pt>
                <c:pt idx="15">
                  <c:v>72335.939999999988</c:v>
                </c:pt>
                <c:pt idx="16">
                  <c:v>72861.839999999982</c:v>
                </c:pt>
                <c:pt idx="17">
                  <c:v>72917.739999999976</c:v>
                </c:pt>
                <c:pt idx="18">
                  <c:v>72972.63999999997</c:v>
                </c:pt>
                <c:pt idx="19">
                  <c:v>73044.63999999997</c:v>
                </c:pt>
                <c:pt idx="20">
                  <c:v>73489.63999999997</c:v>
                </c:pt>
                <c:pt idx="21">
                  <c:v>73934.63999999997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9-46F9-9179-6A985C67A293}"/>
            </c:ext>
          </c:extLst>
        </c:ser>
        <c:ser>
          <c:idx val="4"/>
          <c:order val="2"/>
          <c:tx>
            <c:strRef>
              <c:f>'Solar and Storage Trajectories'!$D$17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3D997C"/>
            </a:solidFill>
            <a:ln>
              <a:noFill/>
            </a:ln>
            <a:effectLst/>
          </c:spPr>
          <c:invertIfNegative val="0"/>
          <c:val>
            <c:numRef>
              <c:f>'Solar and Storage Trajectories'!$F$17:$AA$17</c:f>
              <c:numCache>
                <c:formatCode>_(* #,##0_);_(* \(#,##0\);_(* "-"??_);_(@_)</c:formatCode>
                <c:ptCount val="22"/>
                <c:pt idx="0">
                  <c:v>18185.28</c:v>
                </c:pt>
                <c:pt idx="1">
                  <c:v>18897.12</c:v>
                </c:pt>
                <c:pt idx="2">
                  <c:v>20096.02</c:v>
                </c:pt>
                <c:pt idx="3">
                  <c:v>20938.7</c:v>
                </c:pt>
                <c:pt idx="4">
                  <c:v>21461.37</c:v>
                </c:pt>
                <c:pt idx="5">
                  <c:v>23282.32</c:v>
                </c:pt>
                <c:pt idx="6">
                  <c:v>24431.739999999998</c:v>
                </c:pt>
                <c:pt idx="7">
                  <c:v>26026.19</c:v>
                </c:pt>
                <c:pt idx="8">
                  <c:v>30381.759999999998</c:v>
                </c:pt>
                <c:pt idx="9">
                  <c:v>34060.299999999996</c:v>
                </c:pt>
                <c:pt idx="10">
                  <c:v>36602.299999999996</c:v>
                </c:pt>
                <c:pt idx="11">
                  <c:v>39831.179999999993</c:v>
                </c:pt>
                <c:pt idx="12">
                  <c:v>42105.62999999999</c:v>
                </c:pt>
                <c:pt idx="13">
                  <c:v>44325.929999999993</c:v>
                </c:pt>
                <c:pt idx="14">
                  <c:v>46455.929999999993</c:v>
                </c:pt>
                <c:pt idx="15">
                  <c:v>46955.929999999993</c:v>
                </c:pt>
                <c:pt idx="16">
                  <c:v>48039.929999999993</c:v>
                </c:pt>
                <c:pt idx="17">
                  <c:v>48601.529999999992</c:v>
                </c:pt>
                <c:pt idx="18">
                  <c:v>49359.12999999999</c:v>
                </c:pt>
                <c:pt idx="19">
                  <c:v>53374.12999999999</c:v>
                </c:pt>
                <c:pt idx="20">
                  <c:v>53899.12999999999</c:v>
                </c:pt>
                <c:pt idx="21">
                  <c:v>54024.12999999999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79-46F9-9179-6A985C67A293}"/>
            </c:ext>
          </c:extLst>
        </c:ser>
        <c:ser>
          <c:idx val="1"/>
          <c:order val="3"/>
          <c:tx>
            <c:strRef>
              <c:f>'Solar and Storage Trajectories'!$D$12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9500"/>
            </a:solidFill>
            <a:ln>
              <a:noFill/>
            </a:ln>
            <a:effectLst/>
          </c:spPr>
          <c:invertIfNegative val="0"/>
          <c:cat>
            <c:numRef>
              <c:f>'Solar and Storage Trajectories'!$F$4:$Z$4</c:f>
              <c:numCache>
                <c:formatCode>General</c:formatCode>
                <c:ptCount val="2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</c:numCache>
            </c:numRef>
          </c:cat>
          <c:val>
            <c:numRef>
              <c:f>'Solar and Storage Trajectories'!$F$12:$AA$12</c:f>
              <c:numCache>
                <c:formatCode>_(* #,##0_);_(* \(#,##0\);_(* "-"??_);_(@_)</c:formatCode>
                <c:ptCount val="22"/>
                <c:pt idx="0">
                  <c:v>2438.17</c:v>
                </c:pt>
                <c:pt idx="1">
                  <c:v>5755.76</c:v>
                </c:pt>
                <c:pt idx="2">
                  <c:v>8509.09</c:v>
                </c:pt>
                <c:pt idx="3">
                  <c:v>10302.779</c:v>
                </c:pt>
                <c:pt idx="4">
                  <c:v>15219.319</c:v>
                </c:pt>
                <c:pt idx="5">
                  <c:v>17015.798180000002</c:v>
                </c:pt>
                <c:pt idx="6">
                  <c:v>18240.874910000002</c:v>
                </c:pt>
                <c:pt idx="7">
                  <c:v>20836.529870000002</c:v>
                </c:pt>
                <c:pt idx="8">
                  <c:v>23589.704386084002</c:v>
                </c:pt>
                <c:pt idx="9">
                  <c:v>26752.090696084</c:v>
                </c:pt>
                <c:pt idx="10">
                  <c:v>30782.165407</c:v>
                </c:pt>
                <c:pt idx="11">
                  <c:v>45254.165407</c:v>
                </c:pt>
                <c:pt idx="12">
                  <c:v>52284.965407000003</c:v>
                </c:pt>
                <c:pt idx="13">
                  <c:v>58610.965407000003</c:v>
                </c:pt>
                <c:pt idx="14">
                  <c:v>62618.965407000003</c:v>
                </c:pt>
                <c:pt idx="15">
                  <c:v>63992.965407000003</c:v>
                </c:pt>
                <c:pt idx="16">
                  <c:v>65602.965407000011</c:v>
                </c:pt>
                <c:pt idx="17">
                  <c:v>66532.965407000011</c:v>
                </c:pt>
                <c:pt idx="18">
                  <c:v>67618.965407000011</c:v>
                </c:pt>
                <c:pt idx="19">
                  <c:v>81432.965407000011</c:v>
                </c:pt>
                <c:pt idx="20">
                  <c:v>82789.965407000011</c:v>
                </c:pt>
                <c:pt idx="21">
                  <c:v>83039.965407000011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79-46F9-9179-6A985C67A293}"/>
            </c:ext>
          </c:extLst>
        </c:ser>
        <c:ser>
          <c:idx val="3"/>
          <c:order val="4"/>
          <c:tx>
            <c:strRef>
              <c:f>'Solar and Storage Trajectories'!$D$14</c:f>
              <c:strCache>
                <c:ptCount val="1"/>
                <c:pt idx="0">
                  <c:v>BESS</c:v>
                </c:pt>
              </c:strCache>
            </c:strRef>
          </c:tx>
          <c:spPr>
            <a:solidFill>
              <a:srgbClr val="A71930"/>
            </a:solidFill>
            <a:ln>
              <a:noFill/>
            </a:ln>
            <a:effectLst/>
          </c:spPr>
          <c:invertIfNegative val="0"/>
          <c:cat>
            <c:numRef>
              <c:f>'Solar and Storage Trajectories'!$F$4:$Z$4</c:f>
              <c:numCache>
                <c:formatCode>General</c:formatCode>
                <c:ptCount val="2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</c:numCache>
            </c:numRef>
          </c:cat>
          <c:val>
            <c:numRef>
              <c:f>'Solar and Storage Trajectories'!$F$14:$AA$14</c:f>
              <c:numCache>
                <c:formatCode>_(* #,##0_);_(* \(#,##0\);_(* "-"??_);_(@_)</c:formatCode>
                <c:ptCount val="22"/>
                <c:pt idx="0">
                  <c:v>0.8</c:v>
                </c:pt>
                <c:pt idx="1">
                  <c:v>5.8</c:v>
                </c:pt>
                <c:pt idx="2">
                  <c:v>7.8</c:v>
                </c:pt>
                <c:pt idx="3">
                  <c:v>8.8000000000000007</c:v>
                </c:pt>
                <c:pt idx="4">
                  <c:v>86.8</c:v>
                </c:pt>
                <c:pt idx="5">
                  <c:v>148.69999999999999</c:v>
                </c:pt>
                <c:pt idx="6">
                  <c:v>210.7</c:v>
                </c:pt>
                <c:pt idx="7">
                  <c:v>220.7</c:v>
                </c:pt>
                <c:pt idx="8">
                  <c:v>701.06</c:v>
                </c:pt>
                <c:pt idx="9">
                  <c:v>2517.41</c:v>
                </c:pt>
                <c:pt idx="10">
                  <c:v>4572.41</c:v>
                </c:pt>
                <c:pt idx="11">
                  <c:v>11743.689999999999</c:v>
                </c:pt>
                <c:pt idx="12">
                  <c:v>14739.689999999999</c:v>
                </c:pt>
                <c:pt idx="13">
                  <c:v>15929.689999999999</c:v>
                </c:pt>
                <c:pt idx="14">
                  <c:v>16484.689999999999</c:v>
                </c:pt>
                <c:pt idx="15">
                  <c:v>16499.689999999999</c:v>
                </c:pt>
                <c:pt idx="16">
                  <c:v>17251.189999999999</c:v>
                </c:pt>
                <c:pt idx="17">
                  <c:v>17516.189999999999</c:v>
                </c:pt>
                <c:pt idx="18">
                  <c:v>17974.189999999999</c:v>
                </c:pt>
                <c:pt idx="19">
                  <c:v>27547.08</c:v>
                </c:pt>
                <c:pt idx="20">
                  <c:v>27993.08</c:v>
                </c:pt>
                <c:pt idx="21">
                  <c:v>28093.08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79-46F9-9179-6A985C67A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5479247"/>
        <c:axId val="1514537231"/>
      </c:barChart>
      <c:catAx>
        <c:axId val="1305479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537231"/>
        <c:crosses val="autoZero"/>
        <c:auto val="1"/>
        <c:lblAlgn val="ctr"/>
        <c:lblOffset val="100"/>
        <c:noMultiLvlLbl val="0"/>
      </c:catAx>
      <c:valAx>
        <c:axId val="1514537231"/>
        <c:scaling>
          <c:orientation val="minMax"/>
          <c:max val="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MW</a:t>
                </a:r>
              </a:p>
            </c:rich>
          </c:tx>
          <c:layout>
            <c:manualLayout>
              <c:xMode val="edge"/>
              <c:yMode val="edge"/>
              <c:x val="0.47911135283808309"/>
              <c:y val="0.395022750556347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479247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141715646518183E-2"/>
          <c:y val="0.92166921921632528"/>
          <c:w val="0.82614930399577324"/>
          <c:h val="6.8786113631706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en-US" sz="1800" dirty="0"/>
              <a:t>Nameplate Capacity of Incremental New Renewables 2016-2022, and 2023 Planned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956290452268706"/>
          <c:y val="0.14500726450327897"/>
          <c:w val="0.79406282513556692"/>
          <c:h val="0.71019331762936533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'Solar and Storage Trajectories'!$D$8</c:f>
              <c:strCache>
                <c:ptCount val="1"/>
                <c:pt idx="0">
                  <c:v>Pumped Storage Annual</c:v>
                </c:pt>
              </c:strCache>
            </c:strRef>
          </c:tx>
          <c:spPr>
            <a:solidFill>
              <a:srgbClr val="0075A4"/>
            </a:solidFill>
            <a:ln>
              <a:noFill/>
            </a:ln>
            <a:effectLst/>
          </c:spPr>
          <c:invertIfNegative val="0"/>
          <c:cat>
            <c:numRef>
              <c:f>'Solar and Storage Trajectories'!$J$4:$Q$4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'Solar and Storage Trajectories'!$J$8:$Q$8</c:f>
              <c:numCache>
                <c:formatCode>General</c:formatCode>
                <c:ptCount val="8"/>
                <c:pt idx="5" formatCode="_(* #,##0_);_(* \(#,##0\);_(* &quot;-&quot;??_);_(@_)">
                  <c:v>170</c:v>
                </c:pt>
                <c:pt idx="7" formatCode="_(* #,##0_);_(* \(#,##0\);_(* &quot;-&quot;??_);_(@_)">
                  <c:v>170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20A-47DE-BE33-89F1A15975CB}"/>
            </c:ext>
          </c:extLst>
        </c:ser>
        <c:ser>
          <c:idx val="0"/>
          <c:order val="1"/>
          <c:tx>
            <c:strRef>
              <c:f>'Solar and Storage Trajectories'!$D$5</c:f>
              <c:strCache>
                <c:ptCount val="1"/>
                <c:pt idx="0">
                  <c:v>Hydro Annual</c:v>
                </c:pt>
              </c:strCache>
            </c:strRef>
          </c:tx>
          <c:spPr>
            <a:solidFill>
              <a:srgbClr val="005172"/>
            </a:solidFill>
            <a:ln>
              <a:noFill/>
            </a:ln>
            <a:effectLst/>
          </c:spPr>
          <c:invertIfNegative val="0"/>
          <c:cat>
            <c:numRef>
              <c:f>'Solar and Storage Trajectories'!$J$4:$Q$4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'Solar and Storage Trajectories'!$J$5:$Q$5</c:f>
              <c:numCache>
                <c:formatCode>_(* #,##0_);_(* \(#,##0\);_(* "-"??_);_(@_)</c:formatCode>
                <c:ptCount val="8"/>
                <c:pt idx="0">
                  <c:v>349.65999999999997</c:v>
                </c:pt>
                <c:pt idx="1">
                  <c:v>1550.0900000000006</c:v>
                </c:pt>
                <c:pt idx="2">
                  <c:v>623.7299999999999</c:v>
                </c:pt>
                <c:pt idx="3">
                  <c:v>958.40000000000009</c:v>
                </c:pt>
                <c:pt idx="4">
                  <c:v>1408.12</c:v>
                </c:pt>
                <c:pt idx="5">
                  <c:v>232.85</c:v>
                </c:pt>
                <c:pt idx="6">
                  <c:v>29.9</c:v>
                </c:pt>
                <c:pt idx="7">
                  <c:v>423.31000000000006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20A-47DE-BE33-89F1A15975CB}"/>
            </c:ext>
          </c:extLst>
        </c:ser>
        <c:ser>
          <c:idx val="10"/>
          <c:order val="2"/>
          <c:tx>
            <c:strRef>
              <c:f>'Solar and Storage Trajectories'!$D$16</c:f>
              <c:strCache>
                <c:ptCount val="1"/>
                <c:pt idx="0">
                  <c:v>Wind Annual</c:v>
                </c:pt>
              </c:strCache>
            </c:strRef>
          </c:tx>
          <c:spPr>
            <a:solidFill>
              <a:srgbClr val="3D997C"/>
            </a:solidFill>
            <a:ln>
              <a:noFill/>
            </a:ln>
            <a:effectLst/>
          </c:spPr>
          <c:invertIfNegative val="0"/>
          <c:cat>
            <c:numRef>
              <c:f>'Solar and Storage Trajectories'!$J$4:$Q$4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'Solar and Storage Trajectories'!$J$16:$Q$16</c:f>
              <c:numCache>
                <c:formatCode>_(* #,##0_);_(* \(#,##0\);_(* "-"??_);_(@_)</c:formatCode>
                <c:ptCount val="8"/>
                <c:pt idx="0">
                  <c:v>522.66999999999996</c:v>
                </c:pt>
                <c:pt idx="1">
                  <c:v>1820.9499999999998</c:v>
                </c:pt>
                <c:pt idx="2">
                  <c:v>1149.42</c:v>
                </c:pt>
                <c:pt idx="3">
                  <c:v>1594.45</c:v>
                </c:pt>
                <c:pt idx="4">
                  <c:v>4355.57</c:v>
                </c:pt>
                <c:pt idx="5">
                  <c:v>3678.5400000000004</c:v>
                </c:pt>
                <c:pt idx="6">
                  <c:v>2542</c:v>
                </c:pt>
                <c:pt idx="7">
                  <c:v>3228.88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20A-47DE-BE33-89F1A15975CB}"/>
            </c:ext>
          </c:extLst>
        </c:ser>
        <c:ser>
          <c:idx val="6"/>
          <c:order val="3"/>
          <c:tx>
            <c:strRef>
              <c:f>'Solar and Storage Trajectories'!$D$11</c:f>
              <c:strCache>
                <c:ptCount val="1"/>
                <c:pt idx="0">
                  <c:v>Solar Annual</c:v>
                </c:pt>
              </c:strCache>
            </c:strRef>
          </c:tx>
          <c:spPr>
            <a:solidFill>
              <a:srgbClr val="FF9500"/>
            </a:solidFill>
            <a:ln>
              <a:noFill/>
            </a:ln>
            <a:effectLst/>
          </c:spPr>
          <c:invertIfNegative val="0"/>
          <c:cat>
            <c:numRef>
              <c:f>'Solar and Storage Trajectories'!$J$4:$Q$4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'Solar and Storage Trajectories'!$J$11:$Q$11</c:f>
              <c:numCache>
                <c:formatCode>_(* #,##0_);_(* \(#,##0\);_(* "-"??_);_(@_)</c:formatCode>
                <c:ptCount val="8"/>
                <c:pt idx="0">
                  <c:v>4916.54</c:v>
                </c:pt>
                <c:pt idx="1">
                  <c:v>1796.4791800000005</c:v>
                </c:pt>
                <c:pt idx="2">
                  <c:v>1225.0767300000002</c:v>
                </c:pt>
                <c:pt idx="3">
                  <c:v>2595.6549600000003</c:v>
                </c:pt>
                <c:pt idx="4">
                  <c:v>2753.1745160840001</c:v>
                </c:pt>
                <c:pt idx="5">
                  <c:v>3162.3863099999999</c:v>
                </c:pt>
                <c:pt idx="6">
                  <c:v>4030.0747109159993</c:v>
                </c:pt>
                <c:pt idx="7">
                  <c:v>14472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20A-47DE-BE33-89F1A15975CB}"/>
            </c:ext>
          </c:extLst>
        </c:ser>
        <c:ser>
          <c:idx val="8"/>
          <c:order val="4"/>
          <c:tx>
            <c:strRef>
              <c:f>'Solar and Storage Trajectories'!$D$13</c:f>
              <c:strCache>
                <c:ptCount val="1"/>
                <c:pt idx="0">
                  <c:v>BESS Annual</c:v>
                </c:pt>
              </c:strCache>
            </c:strRef>
          </c:tx>
          <c:spPr>
            <a:solidFill>
              <a:srgbClr val="A71930"/>
            </a:solidFill>
            <a:ln>
              <a:noFill/>
            </a:ln>
            <a:effectLst/>
          </c:spPr>
          <c:invertIfNegative val="0"/>
          <c:cat>
            <c:numRef>
              <c:f>'Solar and Storage Trajectories'!$J$4:$Q$4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'Solar and Storage Trajectories'!$J$13:$Q$13</c:f>
              <c:numCache>
                <c:formatCode>_(* #,##0_);_(* \(#,##0\);_(* "-"??_);_(@_)</c:formatCode>
                <c:ptCount val="8"/>
                <c:pt idx="0">
                  <c:v>78</c:v>
                </c:pt>
                <c:pt idx="1">
                  <c:v>61.9</c:v>
                </c:pt>
                <c:pt idx="2">
                  <c:v>62</c:v>
                </c:pt>
                <c:pt idx="3">
                  <c:v>10</c:v>
                </c:pt>
                <c:pt idx="4">
                  <c:v>480.36</c:v>
                </c:pt>
                <c:pt idx="5">
                  <c:v>1816.35</c:v>
                </c:pt>
                <c:pt idx="6">
                  <c:v>2055</c:v>
                </c:pt>
                <c:pt idx="7">
                  <c:v>7171.28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20A-47DE-BE33-89F1A1597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3093615"/>
        <c:axId val="654509071"/>
      </c:barChart>
      <c:catAx>
        <c:axId val="65309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654509071"/>
        <c:crosses val="autoZero"/>
        <c:auto val="1"/>
        <c:lblAlgn val="ctr"/>
        <c:lblOffset val="100"/>
        <c:noMultiLvlLbl val="0"/>
      </c:catAx>
      <c:valAx>
        <c:axId val="654509071"/>
        <c:scaling>
          <c:orientation val="minMax"/>
          <c:max val="27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65309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Palatino Linotype" panose="0204050205050503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44929105650709"/>
          <c:y val="4.9009941528771417E-2"/>
          <c:w val="0.88352762878045976"/>
          <c:h val="0.6769087397468518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'Plan Deltas'!$S$122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9FBB58"/>
            </a:solidFill>
            <a:ln>
              <a:noFill/>
            </a:ln>
            <a:effectLst/>
          </c:spPr>
          <c:invertIfNegative val="0"/>
          <c:val>
            <c:numRef>
              <c:f>'Plan Deltas'!$T$122:$AF$122</c:f>
              <c:numCache>
                <c:formatCode>0</c:formatCode>
                <c:ptCount val="1"/>
                <c:pt idx="0">
                  <c:v>67.900000000000006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B-477F-9F6F-973257103D46}"/>
            </c:ext>
          </c:extLst>
        </c:ser>
        <c:ser>
          <c:idx val="2"/>
          <c:order val="2"/>
          <c:tx>
            <c:strRef>
              <c:f>'Plan Deltas'!$S$123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5172"/>
            </a:solidFill>
            <a:ln>
              <a:noFill/>
            </a:ln>
            <a:effectLst/>
          </c:spPr>
          <c:invertIfNegative val="0"/>
          <c:val>
            <c:numRef>
              <c:f>'Plan Deltas'!$T$123:$AF$123</c:f>
              <c:numCache>
                <c:formatCode>0</c:formatCode>
                <c:ptCount val="1"/>
                <c:pt idx="0">
                  <c:v>-350.96000000000004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5B-477F-9F6F-973257103D46}"/>
            </c:ext>
          </c:extLst>
        </c:ser>
        <c:ser>
          <c:idx val="4"/>
          <c:order val="4"/>
          <c:tx>
            <c:strRef>
              <c:f>'Plan Deltas'!$S$125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9500"/>
            </a:solidFill>
            <a:ln>
              <a:noFill/>
            </a:ln>
            <a:effectLst/>
          </c:spPr>
          <c:invertIfNegative val="0"/>
          <c:val>
            <c:numRef>
              <c:f>'Plan Deltas'!$T$125:$AF$125</c:f>
              <c:numCache>
                <c:formatCode>0</c:formatCode>
                <c:ptCount val="1"/>
                <c:pt idx="0">
                  <c:v>-2807.3052890839999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5B-477F-9F6F-973257103D46}"/>
            </c:ext>
          </c:extLst>
        </c:ser>
        <c:ser>
          <c:idx val="5"/>
          <c:order val="5"/>
          <c:tx>
            <c:strRef>
              <c:f>'Plan Deltas'!$S$126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3D997C"/>
            </a:solidFill>
            <a:ln>
              <a:noFill/>
            </a:ln>
            <a:effectLst/>
          </c:spPr>
          <c:invertIfNegative val="0"/>
          <c:val>
            <c:numRef>
              <c:f>'Plan Deltas'!$T$126:$AF$126</c:f>
              <c:numCache>
                <c:formatCode>0</c:formatCode>
                <c:ptCount val="1"/>
                <c:pt idx="0">
                  <c:v>129.26000000000022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5B-477F-9F6F-973257103D46}"/>
            </c:ext>
          </c:extLst>
        </c:ser>
        <c:ser>
          <c:idx val="6"/>
          <c:order val="6"/>
          <c:tx>
            <c:strRef>
              <c:f>'Plan Deltas'!$S$127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8B542B"/>
            </a:solidFill>
            <a:ln>
              <a:noFill/>
            </a:ln>
            <a:effectLst/>
          </c:spPr>
          <c:invertIfNegative val="0"/>
          <c:val>
            <c:numRef>
              <c:f>'Plan Deltas'!$T$127:$AF$127</c:f>
              <c:numCache>
                <c:formatCode>0</c:formatCode>
                <c:ptCount val="1"/>
                <c:pt idx="0">
                  <c:v>-407.3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5B-477F-9F6F-973257103D46}"/>
            </c:ext>
          </c:extLst>
        </c:ser>
        <c:ser>
          <c:idx val="7"/>
          <c:order val="7"/>
          <c:tx>
            <c:strRef>
              <c:f>'Plan Deltas'!$S$128</c:f>
              <c:strCache>
                <c:ptCount val="1"/>
                <c:pt idx="0">
                  <c:v>Energy Storage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'Plan Deltas'!$T$128:$AF$128</c:f>
              <c:numCache>
                <c:formatCode>0</c:formatCode>
                <c:ptCount val="1"/>
                <c:pt idx="0">
                  <c:v>-330.40000000000009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5B-477F-9F6F-973257103D46}"/>
            </c:ext>
          </c:extLst>
        </c:ser>
        <c:ser>
          <c:idx val="8"/>
          <c:order val="8"/>
          <c:tx>
            <c:strRef>
              <c:f>'Plan Deltas'!$S$129</c:f>
              <c:strCache>
                <c:ptCount val="1"/>
                <c:pt idx="0">
                  <c:v>Other (Bio)</c:v>
                </c:pt>
              </c:strCache>
            </c:strRef>
          </c:tx>
          <c:spPr>
            <a:solidFill>
              <a:srgbClr val="A99260"/>
            </a:solidFill>
            <a:ln>
              <a:noFill/>
            </a:ln>
            <a:effectLst/>
          </c:spPr>
          <c:invertIfNegative val="0"/>
          <c:val>
            <c:numRef>
              <c:f>'Plan Deltas'!$T$129:$AF$129</c:f>
              <c:numCache>
                <c:formatCode>0</c:formatCode>
                <c:ptCount val="1"/>
                <c:pt idx="0">
                  <c:v>-45.25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5B-477F-9F6F-973257103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821520"/>
        <c:axId val="20869303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'Plan Deltas'!$S$121</c15:sqref>
                        </c15:formulaRef>
                      </c:ext>
                    </c:extLst>
                    <c:strCache>
                      <c:ptCount val="1"/>
                      <c:pt idx="0">
                        <c:v>Coal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'Plan Deltas'!$T$121:$AF$121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DF5B-477F-9F6F-973257103D4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'Plan Deltas'!$S$124</c15:sqref>
                        </c15:formulaRef>
                      </c:ext>
                    </c:extLst>
                    <c:strCache>
                      <c:ptCount val="1"/>
                      <c:pt idx="0">
                        <c:v>Nuclear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'Plan Deltas'!$T$124:$AF$124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F5B-477F-9F6F-973257103D46}"/>
                  </c:ext>
                </c:extLst>
              </c15:ser>
            </c15:filteredBarSeries>
          </c:ext>
        </c:extLst>
      </c:barChart>
      <c:catAx>
        <c:axId val="694821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86930336"/>
        <c:crosses val="autoZero"/>
        <c:auto val="1"/>
        <c:lblAlgn val="ctr"/>
        <c:lblOffset val="100"/>
        <c:noMultiLvlLbl val="0"/>
      </c:catAx>
      <c:valAx>
        <c:axId val="208693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82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511046971130348"/>
          <c:w val="1"/>
          <c:h val="0.222874041639584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+mj-lt"/>
              </a:rPr>
              <a:t>EEA Events by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EEA-1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 (YTD)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26</c:v>
                </c:pt>
                <c:pt idx="4">
                  <c:v>7</c:v>
                </c:pt>
                <c:pt idx="5">
                  <c:v>11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E-4C54-8195-CCC6D7BA10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EEA-2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 (YTD)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</c:v>
                </c:pt>
                <c:pt idx="1">
                  <c:v>15</c:v>
                </c:pt>
                <c:pt idx="2">
                  <c:v>14</c:v>
                </c:pt>
                <c:pt idx="3">
                  <c:v>6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8E-4C54-8195-CCC6D7BA10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EEA-3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 (YTD)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16</c:v>
                </c:pt>
                <c:pt idx="3">
                  <c:v>14</c:v>
                </c:pt>
                <c:pt idx="4">
                  <c:v>3</c:v>
                </c:pt>
                <c:pt idx="5">
                  <c:v>15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8E-4C54-8195-CCC6D7BA10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18480335"/>
        <c:axId val="1218497391"/>
      </c:barChart>
      <c:catAx>
        <c:axId val="12184803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497391"/>
        <c:crosses val="autoZero"/>
        <c:auto val="1"/>
        <c:lblAlgn val="ctr"/>
        <c:lblOffset val="100"/>
        <c:noMultiLvlLbl val="0"/>
      </c:catAx>
      <c:valAx>
        <c:axId val="12184973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848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en-US" dirty="0"/>
              <a:t>CAMX</a:t>
            </a:r>
          </a:p>
        </c:rich>
      </c:tx>
      <c:layout>
        <c:manualLayout>
          <c:xMode val="edge"/>
          <c:yMode val="edge"/>
          <c:x val="0.4211493369393205"/>
          <c:y val="8.72452249504371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'11'!$C$2</c:f>
              <c:strCache>
                <c:ptCount val="1"/>
                <c:pt idx="0">
                  <c:v>2021 Assessment</c:v>
                </c:pt>
              </c:strCache>
            </c:strRef>
          </c:tx>
          <c:spPr>
            <a:solidFill>
              <a:srgbClr val="B53713"/>
            </a:solidFill>
            <a:ln>
              <a:noFill/>
            </a:ln>
            <a:effectLst/>
          </c:spPr>
          <c:invertIfNegative val="0"/>
          <c:cat>
            <c:numRef>
              <c:f>'11'!$A$3:$A$12</c:f>
              <c:numCache>
                <c:formatCode>General</c:formatCode>
                <c:ptCount val="10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</c:numCache>
            </c:numRef>
          </c:cat>
          <c:val>
            <c:numRef>
              <c:f>'11'!$C$3:$C$12</c:f>
              <c:numCache>
                <c:formatCode>_(* #,##0_);_(* \(#,##0\);_(* "-"??_);_(@_)</c:formatCode>
                <c:ptCount val="10"/>
                <c:pt idx="0">
                  <c:v>8</c:v>
                </c:pt>
                <c:pt idx="1">
                  <c:v>23</c:v>
                </c:pt>
                <c:pt idx="2">
                  <c:v>42</c:v>
                </c:pt>
                <c:pt idx="3">
                  <c:v>57</c:v>
                </c:pt>
                <c:pt idx="4">
                  <c:v>68</c:v>
                </c:pt>
                <c:pt idx="5">
                  <c:v>83</c:v>
                </c:pt>
                <c:pt idx="6">
                  <c:v>103</c:v>
                </c:pt>
                <c:pt idx="7">
                  <c:v>106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0-455F-B9C3-E74ECF284A91}"/>
            </c:ext>
          </c:extLst>
        </c:ser>
        <c:ser>
          <c:idx val="0"/>
          <c:order val="1"/>
          <c:tx>
            <c:strRef>
              <c:f>'11'!$B$2</c:f>
              <c:strCache>
                <c:ptCount val="1"/>
                <c:pt idx="0">
                  <c:v>2022 Assessment</c:v>
                </c:pt>
              </c:strCache>
            </c:strRef>
          </c:tx>
          <c:spPr>
            <a:solidFill>
              <a:srgbClr val="00395D"/>
            </a:solidFill>
            <a:ln>
              <a:noFill/>
            </a:ln>
            <a:effectLst/>
          </c:spPr>
          <c:invertIfNegative val="0"/>
          <c:cat>
            <c:numRef>
              <c:f>'11'!$A$3:$A$12</c:f>
              <c:numCache>
                <c:formatCode>General</c:formatCode>
                <c:ptCount val="10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</c:numCache>
            </c:numRef>
          </c:cat>
          <c:val>
            <c:numRef>
              <c:f>'11'!$B$3:$B$12</c:f>
              <c:numCache>
                <c:formatCode>_(* #,##0_);_(* \(#,##0\);_(* "-"??_);_(@_)</c:formatCode>
                <c:ptCount val="10"/>
                <c:pt idx="0">
                  <c:v>1</c:v>
                </c:pt>
                <c:pt idx="1">
                  <c:v>5</c:v>
                </c:pt>
                <c:pt idx="2">
                  <c:v>23</c:v>
                </c:pt>
                <c:pt idx="3">
                  <c:v>48</c:v>
                </c:pt>
                <c:pt idx="4">
                  <c:v>67</c:v>
                </c:pt>
                <c:pt idx="5">
                  <c:v>75</c:v>
                </c:pt>
                <c:pt idx="6">
                  <c:v>115</c:v>
                </c:pt>
                <c:pt idx="7">
                  <c:v>116</c:v>
                </c:pt>
                <c:pt idx="8">
                  <c:v>6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C0-455F-B9C3-E74ECF284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586208"/>
        <c:axId val="322590144"/>
      </c:barChart>
      <c:catAx>
        <c:axId val="32258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322590144"/>
        <c:crosses val="autoZero"/>
        <c:auto val="1"/>
        <c:lblAlgn val="ctr"/>
        <c:lblOffset val="100"/>
        <c:noMultiLvlLbl val="0"/>
      </c:catAx>
      <c:valAx>
        <c:axId val="32259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32258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Palatino Linotype" panose="0204050205050503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en-US" dirty="0"/>
              <a:t>NWPP-Central</a:t>
            </a:r>
          </a:p>
        </c:rich>
      </c:tx>
      <c:layout>
        <c:manualLayout>
          <c:xMode val="edge"/>
          <c:yMode val="edge"/>
          <c:x val="0.3354960382916598"/>
          <c:y val="8.2494014921186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'11'!$C$2</c:f>
              <c:strCache>
                <c:ptCount val="1"/>
                <c:pt idx="0">
                  <c:v>2021 Assessment</c:v>
                </c:pt>
              </c:strCache>
            </c:strRef>
          </c:tx>
          <c:spPr>
            <a:solidFill>
              <a:srgbClr val="B53713"/>
            </a:solidFill>
            <a:ln>
              <a:noFill/>
            </a:ln>
            <a:effectLst/>
          </c:spPr>
          <c:invertIfNegative val="0"/>
          <c:cat>
            <c:numRef>
              <c:f>'11'!$A$3:$A$12</c:f>
              <c:numCache>
                <c:formatCode>General</c:formatCode>
                <c:ptCount val="10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</c:numCache>
            </c:numRef>
          </c:cat>
          <c:val>
            <c:numRef>
              <c:f>'11'!$C$15:$C$24</c:f>
              <c:numCache>
                <c:formatCode>_(* #,##0_);_(* \(#,##0\);_(* "-"??_);_(@_)</c:formatCode>
                <c:ptCount val="10"/>
                <c:pt idx="0">
                  <c:v>11</c:v>
                </c:pt>
                <c:pt idx="1">
                  <c:v>29</c:v>
                </c:pt>
                <c:pt idx="2">
                  <c:v>54</c:v>
                </c:pt>
                <c:pt idx="3">
                  <c:v>92</c:v>
                </c:pt>
                <c:pt idx="4">
                  <c:v>120</c:v>
                </c:pt>
                <c:pt idx="5">
                  <c:v>224</c:v>
                </c:pt>
                <c:pt idx="6">
                  <c:v>408</c:v>
                </c:pt>
                <c:pt idx="7">
                  <c:v>397</c:v>
                </c:pt>
                <c:pt idx="8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9-48B0-A36D-79C09C886113}"/>
            </c:ext>
          </c:extLst>
        </c:ser>
        <c:ser>
          <c:idx val="0"/>
          <c:order val="1"/>
          <c:tx>
            <c:strRef>
              <c:f>'11'!$B$2</c:f>
              <c:strCache>
                <c:ptCount val="1"/>
                <c:pt idx="0">
                  <c:v>2022 Assessment</c:v>
                </c:pt>
              </c:strCache>
            </c:strRef>
          </c:tx>
          <c:spPr>
            <a:solidFill>
              <a:srgbClr val="00395D"/>
            </a:solidFill>
            <a:ln>
              <a:noFill/>
            </a:ln>
            <a:effectLst/>
          </c:spPr>
          <c:invertIfNegative val="0"/>
          <c:cat>
            <c:numRef>
              <c:f>'11'!$A$3:$A$12</c:f>
              <c:numCache>
                <c:formatCode>General</c:formatCode>
                <c:ptCount val="10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</c:numCache>
            </c:numRef>
          </c:cat>
          <c:val>
            <c:numRef>
              <c:f>'11'!$B$15:$B$24</c:f>
              <c:numCache>
                <c:formatCode>_(* #,##0_);_(* \(#,##0\);_(* "-"??_);_(@_)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18</c:v>
                </c:pt>
                <c:pt idx="3">
                  <c:v>42</c:v>
                </c:pt>
                <c:pt idx="4">
                  <c:v>80</c:v>
                </c:pt>
                <c:pt idx="5">
                  <c:v>134</c:v>
                </c:pt>
                <c:pt idx="6">
                  <c:v>209</c:v>
                </c:pt>
                <c:pt idx="7">
                  <c:v>263</c:v>
                </c:pt>
                <c:pt idx="8">
                  <c:v>481</c:v>
                </c:pt>
                <c:pt idx="9">
                  <c:v>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9-48B0-A36D-79C09C886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586208"/>
        <c:axId val="322590144"/>
      </c:barChart>
      <c:catAx>
        <c:axId val="32258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322590144"/>
        <c:crosses val="autoZero"/>
        <c:auto val="1"/>
        <c:lblAlgn val="ctr"/>
        <c:lblOffset val="100"/>
        <c:noMultiLvlLbl val="0"/>
      </c:catAx>
      <c:valAx>
        <c:axId val="32259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32258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Palatino Linotype" panose="0204050205050503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en-US" dirty="0"/>
              <a:t>NWPP-NE</a:t>
            </a:r>
          </a:p>
        </c:rich>
      </c:tx>
      <c:layout>
        <c:manualLayout>
          <c:xMode val="edge"/>
          <c:yMode val="edge"/>
          <c:x val="0.38302871903611801"/>
          <c:y val="8.72452249504371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'11'!$C$2</c:f>
              <c:strCache>
                <c:ptCount val="1"/>
                <c:pt idx="0">
                  <c:v>2021 Assessment</c:v>
                </c:pt>
              </c:strCache>
            </c:strRef>
          </c:tx>
          <c:spPr>
            <a:solidFill>
              <a:srgbClr val="B53713"/>
            </a:solidFill>
            <a:ln>
              <a:noFill/>
            </a:ln>
            <a:effectLst/>
          </c:spPr>
          <c:invertIfNegative val="0"/>
          <c:cat>
            <c:numRef>
              <c:f>'11'!$A$3:$A$12</c:f>
              <c:numCache>
                <c:formatCode>General</c:formatCode>
                <c:ptCount val="10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</c:numCache>
            </c:numRef>
          </c:cat>
          <c:val>
            <c:numRef>
              <c:f>'11'!$C$27:$C$36</c:f>
              <c:numCache>
                <c:formatCode>_(* #,##0_);_(* \(#,##0\);_(* "-"??_);_(@_)</c:formatCode>
                <c:ptCount val="10"/>
                <c:pt idx="0">
                  <c:v>13</c:v>
                </c:pt>
                <c:pt idx="1">
                  <c:v>17</c:v>
                </c:pt>
                <c:pt idx="2">
                  <c:v>59</c:v>
                </c:pt>
                <c:pt idx="3">
                  <c:v>94</c:v>
                </c:pt>
                <c:pt idx="4">
                  <c:v>773</c:v>
                </c:pt>
                <c:pt idx="5">
                  <c:v>872</c:v>
                </c:pt>
                <c:pt idx="6">
                  <c:v>1187</c:v>
                </c:pt>
                <c:pt idx="7">
                  <c:v>1235</c:v>
                </c:pt>
                <c:pt idx="8">
                  <c:v>1270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6-4761-9005-20B1B669E825}"/>
            </c:ext>
          </c:extLst>
        </c:ser>
        <c:ser>
          <c:idx val="0"/>
          <c:order val="1"/>
          <c:tx>
            <c:strRef>
              <c:f>'11'!$B$2</c:f>
              <c:strCache>
                <c:ptCount val="1"/>
                <c:pt idx="0">
                  <c:v>2022 Assessment</c:v>
                </c:pt>
              </c:strCache>
            </c:strRef>
          </c:tx>
          <c:spPr>
            <a:solidFill>
              <a:srgbClr val="00395D"/>
            </a:solidFill>
            <a:ln>
              <a:noFill/>
            </a:ln>
            <a:effectLst/>
          </c:spPr>
          <c:invertIfNegative val="0"/>
          <c:cat>
            <c:numRef>
              <c:f>'11'!$A$3:$A$12</c:f>
              <c:numCache>
                <c:formatCode>General</c:formatCode>
                <c:ptCount val="10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</c:numCache>
            </c:numRef>
          </c:cat>
          <c:val>
            <c:numRef>
              <c:f>'11'!$B$27:$B$36</c:f>
              <c:numCache>
                <c:formatCode>_(* #,##0_);_(* \(#,##0\);_(* "-"??_);_(@_)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</c:v>
                </c:pt>
                <c:pt idx="4">
                  <c:v>60</c:v>
                </c:pt>
                <c:pt idx="5">
                  <c:v>85</c:v>
                </c:pt>
                <c:pt idx="6">
                  <c:v>146</c:v>
                </c:pt>
                <c:pt idx="7">
                  <c:v>185</c:v>
                </c:pt>
                <c:pt idx="8">
                  <c:v>112</c:v>
                </c:pt>
                <c:pt idx="9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76-4761-9005-20B1B669E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586208"/>
        <c:axId val="322590144"/>
      </c:barChart>
      <c:catAx>
        <c:axId val="32258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322590144"/>
        <c:crosses val="autoZero"/>
        <c:auto val="1"/>
        <c:lblAlgn val="ctr"/>
        <c:lblOffset val="100"/>
        <c:noMultiLvlLbl val="0"/>
      </c:catAx>
      <c:valAx>
        <c:axId val="32259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32258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Palatino Linotype" panose="0204050205050503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en-US" dirty="0"/>
              <a:t>NWPP-NW</a:t>
            </a:r>
          </a:p>
        </c:rich>
      </c:tx>
      <c:layout>
        <c:manualLayout>
          <c:xMode val="edge"/>
          <c:yMode val="edge"/>
          <c:x val="0.3743924221749485"/>
          <c:y val="8.72452249504371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'11'!$C$2</c:f>
              <c:strCache>
                <c:ptCount val="1"/>
                <c:pt idx="0">
                  <c:v>2021 Assessment</c:v>
                </c:pt>
              </c:strCache>
            </c:strRef>
          </c:tx>
          <c:spPr>
            <a:solidFill>
              <a:srgbClr val="B53713"/>
            </a:solidFill>
            <a:ln>
              <a:noFill/>
            </a:ln>
            <a:effectLst/>
          </c:spPr>
          <c:invertIfNegative val="0"/>
          <c:cat>
            <c:numRef>
              <c:f>'11'!$A$3:$A$12</c:f>
              <c:numCache>
                <c:formatCode>General</c:formatCode>
                <c:ptCount val="10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</c:numCache>
            </c:numRef>
          </c:cat>
          <c:val>
            <c:numRef>
              <c:f>'11'!$C$39:$C$48</c:f>
              <c:numCache>
                <c:formatCode>_(* #,##0_);_(* \(#,##0\);_(* "-"??_);_(@_)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30</c:v>
                </c:pt>
                <c:pt idx="3">
                  <c:v>47</c:v>
                </c:pt>
                <c:pt idx="4">
                  <c:v>66</c:v>
                </c:pt>
                <c:pt idx="5">
                  <c:v>90</c:v>
                </c:pt>
                <c:pt idx="6">
                  <c:v>92</c:v>
                </c:pt>
                <c:pt idx="7">
                  <c:v>91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9-441B-A45E-E5E70EB9DA1E}"/>
            </c:ext>
          </c:extLst>
        </c:ser>
        <c:ser>
          <c:idx val="0"/>
          <c:order val="1"/>
          <c:tx>
            <c:strRef>
              <c:f>'11'!$B$2</c:f>
              <c:strCache>
                <c:ptCount val="1"/>
                <c:pt idx="0">
                  <c:v>2022 Assessment</c:v>
                </c:pt>
              </c:strCache>
            </c:strRef>
          </c:tx>
          <c:spPr>
            <a:solidFill>
              <a:srgbClr val="00395D"/>
            </a:solidFill>
            <a:ln>
              <a:noFill/>
            </a:ln>
            <a:effectLst/>
          </c:spPr>
          <c:invertIfNegative val="0"/>
          <c:cat>
            <c:numRef>
              <c:f>'11'!$A$3:$A$12</c:f>
              <c:numCache>
                <c:formatCode>General</c:formatCode>
                <c:ptCount val="10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</c:numCache>
            </c:numRef>
          </c:cat>
          <c:val>
            <c:numRef>
              <c:f>'11'!$B$39:$B$48</c:f>
              <c:numCache>
                <c:formatCode>_(* #,##0_);_(* \(#,##0\);_(* "-"??_);_(@_)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16</c:v>
                </c:pt>
                <c:pt idx="5">
                  <c:v>17</c:v>
                </c:pt>
                <c:pt idx="6">
                  <c:v>40</c:v>
                </c:pt>
                <c:pt idx="7">
                  <c:v>31</c:v>
                </c:pt>
                <c:pt idx="8">
                  <c:v>2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39-441B-A45E-E5E70EB9D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586208"/>
        <c:axId val="322590144"/>
      </c:barChart>
      <c:catAx>
        <c:axId val="32258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322590144"/>
        <c:crosses val="autoZero"/>
        <c:auto val="1"/>
        <c:lblAlgn val="ctr"/>
        <c:lblOffset val="100"/>
        <c:noMultiLvlLbl val="0"/>
      </c:catAx>
      <c:valAx>
        <c:axId val="32259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32258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Palatino Linotype" panose="0204050205050503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en-US" dirty="0"/>
              <a:t>DSW</a:t>
            </a:r>
          </a:p>
        </c:rich>
      </c:tx>
      <c:layout>
        <c:manualLayout>
          <c:xMode val="edge"/>
          <c:yMode val="edge"/>
          <c:x val="0.43887392015196336"/>
          <c:y val="9.2377297006345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'11'!$C$2</c:f>
              <c:strCache>
                <c:ptCount val="1"/>
                <c:pt idx="0">
                  <c:v>2021 Assessment</c:v>
                </c:pt>
              </c:strCache>
            </c:strRef>
          </c:tx>
          <c:spPr>
            <a:solidFill>
              <a:srgbClr val="B53713"/>
            </a:solidFill>
            <a:ln>
              <a:noFill/>
            </a:ln>
            <a:effectLst/>
          </c:spPr>
          <c:invertIfNegative val="0"/>
          <c:cat>
            <c:numRef>
              <c:f>'11'!$A$3:$A$12</c:f>
              <c:numCache>
                <c:formatCode>General</c:formatCode>
                <c:ptCount val="10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</c:numCache>
            </c:numRef>
          </c:cat>
          <c:val>
            <c:numRef>
              <c:f>'11'!$C$52:$C$61</c:f>
              <c:numCache>
                <c:formatCode>_(* #,##0_);_(* \(#,##0\);_(* "-"??_);_(@_)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13</c:v>
                </c:pt>
                <c:pt idx="4">
                  <c:v>28</c:v>
                </c:pt>
                <c:pt idx="5">
                  <c:v>61</c:v>
                </c:pt>
                <c:pt idx="6">
                  <c:v>87</c:v>
                </c:pt>
                <c:pt idx="7">
                  <c:v>101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9-4B2F-A2C1-5A1F05DE3B51}"/>
            </c:ext>
          </c:extLst>
        </c:ser>
        <c:ser>
          <c:idx val="0"/>
          <c:order val="1"/>
          <c:tx>
            <c:strRef>
              <c:f>'11'!$B$2</c:f>
              <c:strCache>
                <c:ptCount val="1"/>
                <c:pt idx="0">
                  <c:v>2022 Assessment</c:v>
                </c:pt>
              </c:strCache>
            </c:strRef>
          </c:tx>
          <c:spPr>
            <a:solidFill>
              <a:srgbClr val="00395D"/>
            </a:solidFill>
            <a:ln>
              <a:noFill/>
            </a:ln>
            <a:effectLst/>
          </c:spPr>
          <c:invertIfNegative val="0"/>
          <c:cat>
            <c:numRef>
              <c:f>'11'!$A$3:$A$12</c:f>
              <c:numCache>
                <c:formatCode>General</c:formatCode>
                <c:ptCount val="10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</c:numCache>
            </c:numRef>
          </c:cat>
          <c:val>
            <c:numRef>
              <c:f>'11'!$B$52:$B$61</c:f>
              <c:numCache>
                <c:formatCode>_(* #,##0_);_(* \(#,##0\);_(* "-"??_);_(@_)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17</c:v>
                </c:pt>
                <c:pt idx="4">
                  <c:v>52</c:v>
                </c:pt>
                <c:pt idx="5">
                  <c:v>85</c:v>
                </c:pt>
                <c:pt idx="6">
                  <c:v>128</c:v>
                </c:pt>
                <c:pt idx="7">
                  <c:v>124</c:v>
                </c:pt>
                <c:pt idx="8">
                  <c:v>72</c:v>
                </c:pt>
                <c:pt idx="9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49-4B2F-A2C1-5A1F05DE3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586208"/>
        <c:axId val="322590144"/>
      </c:barChart>
      <c:catAx>
        <c:axId val="32258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322590144"/>
        <c:crosses val="autoZero"/>
        <c:auto val="1"/>
        <c:lblAlgn val="ctr"/>
        <c:lblOffset val="100"/>
        <c:noMultiLvlLbl val="0"/>
      </c:catAx>
      <c:valAx>
        <c:axId val="32259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32258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Palatino Linotype" panose="0204050205050503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C71F3D-AD0D-4516-B384-456C4122F5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BBCF4-FE14-4F9F-834E-60D5DD9F7B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939AD-3AF1-4F9B-B093-84BE36E69E15}" type="datetimeFigureOut">
              <a:rPr lang="en-US" smtClean="0"/>
              <a:t>7/21/2023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833BD-2B84-48CA-BA78-D12CF58A1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FEB22-4495-4FBF-A0CE-8B3771920F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C2EB9-1A8D-43E4-8536-5C5DA2BC17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54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1E0CA7D6-6E47-4619-B804-1ADF2FBB391A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300" y="458788"/>
            <a:ext cx="6388100" cy="354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41300" y="4089400"/>
            <a:ext cx="6388100" cy="4595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Lucida Sans" panose="020B0602030504020204" pitchFamily="34" charset="0"/>
              </a:defRPr>
            </a:lvl1pPr>
          </a:lstStyle>
          <a:p>
            <a:fld id="{0801E11E-53AE-4A38-80D9-4D0D8D485C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843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lnSpc>
        <a:spcPct val="114000"/>
      </a:lnSpc>
      <a:spcAft>
        <a:spcPts val="6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lnSpc>
        <a:spcPct val="114000"/>
      </a:lnSpc>
      <a:spcAft>
        <a:spcPts val="6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lnSpc>
        <a:spcPct val="114000"/>
      </a:lnSpc>
      <a:spcAft>
        <a:spcPts val="6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lnSpc>
        <a:spcPct val="114000"/>
      </a:lnSpc>
      <a:spcAft>
        <a:spcPts val="6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lnSpc>
        <a:spcPct val="114000"/>
      </a:lnSpc>
      <a:spcAft>
        <a:spcPts val="6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20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20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41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12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49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2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48288-71E7-4154-ADFE-724B9177CB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4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3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1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3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94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4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4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E4C09-7843-4926-B255-6FC4758B3C61}"/>
              </a:ext>
            </a:extLst>
          </p:cNvPr>
          <p:cNvSpPr/>
          <p:nvPr userDrawn="1"/>
        </p:nvSpPr>
        <p:spPr>
          <a:xfrm>
            <a:off x="6312313" y="4644579"/>
            <a:ext cx="5250522" cy="1955397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796308-FFA9-4928-8FDE-9FE30C6F1DA6}"/>
              </a:ext>
            </a:extLst>
          </p:cNvPr>
          <p:cNvSpPr/>
          <p:nvPr userDrawn="1"/>
        </p:nvSpPr>
        <p:spPr>
          <a:xfrm>
            <a:off x="6312313" y="334977"/>
            <a:ext cx="5250522" cy="4190119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B4D16-4F91-4141-A870-7552A3F19B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85" y="2564907"/>
            <a:ext cx="2331601" cy="17373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95B6CEB-F062-4D08-82D8-D5E5185BEF40}"/>
              </a:ext>
            </a:extLst>
          </p:cNvPr>
          <p:cNvSpPr txBox="1">
            <a:spLocks/>
          </p:cNvSpPr>
          <p:nvPr userDrawn="1"/>
        </p:nvSpPr>
        <p:spPr>
          <a:xfrm>
            <a:off x="6725270" y="1424926"/>
            <a:ext cx="4424609" cy="513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C690B0F-0A83-4758-A7B7-B8DC9AB47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7629" y="2714128"/>
            <a:ext cx="4694649" cy="537530"/>
          </a:xfrm>
        </p:spPr>
        <p:txBody>
          <a:bodyPr>
            <a:normAutofit/>
          </a:bodyPr>
          <a:lstStyle>
            <a:lvl1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Month DD,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7F85ED6-75CA-4DE2-B037-DDD7BEFE57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7630" y="4816444"/>
            <a:ext cx="4694648" cy="1593409"/>
          </a:xfrm>
        </p:spPr>
        <p:txBody>
          <a:bodyPr anchor="ctr"/>
          <a:lstStyle>
            <a:lvl1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Presenter’s name and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065F58D-92FD-4E83-81A0-DFCF47C54C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7629" y="1372467"/>
            <a:ext cx="4694648" cy="1192439"/>
          </a:xfrm>
        </p:spPr>
        <p:txBody>
          <a:bodyPr/>
          <a:lstStyle>
            <a:lvl1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16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36FD-B39F-4769-B98B-B1F3FB028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124712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EB0F7-3837-403F-88C2-1BBB8D33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035"/>
            <a:ext cx="11247120" cy="476445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9144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 marL="13716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/>
            </a:lvl3pPr>
            <a:lvl4pPr marL="18288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2860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12D5DA-BE2C-4D90-8490-CFE7B71B8181}"/>
              </a:ext>
            </a:extLst>
          </p:cNvPr>
          <p:cNvCxnSpPr>
            <a:cxnSpLocks/>
          </p:cNvCxnSpPr>
          <p:nvPr userDrawn="1"/>
        </p:nvCxnSpPr>
        <p:spPr>
          <a:xfrm>
            <a:off x="0" y="1090570"/>
            <a:ext cx="12192000" cy="0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1C00F1-2E87-4CC2-99C1-19126C32CB6B}"/>
              </a:ext>
            </a:extLst>
          </p:cNvPr>
          <p:cNvCxnSpPr>
            <a:cxnSpLocks/>
          </p:cNvCxnSpPr>
          <p:nvPr userDrawn="1"/>
        </p:nvCxnSpPr>
        <p:spPr>
          <a:xfrm>
            <a:off x="1424120" y="6557777"/>
            <a:ext cx="9950246" cy="1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5DBE6CB-D5DE-4141-8761-7283C9C3F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1" y="6356350"/>
            <a:ext cx="2886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1D3CC9-B64E-10D9-49AF-47B62461D4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6" y="6401752"/>
            <a:ext cx="1100217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5168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36FD-B39F-4769-B98B-B1F3FB028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" y="2215958"/>
            <a:ext cx="1124712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1C00F1-2E87-4CC2-99C1-19126C32CB6B}"/>
              </a:ext>
            </a:extLst>
          </p:cNvPr>
          <p:cNvCxnSpPr>
            <a:cxnSpLocks/>
          </p:cNvCxnSpPr>
          <p:nvPr userDrawn="1"/>
        </p:nvCxnSpPr>
        <p:spPr>
          <a:xfrm>
            <a:off x="1424120" y="6557777"/>
            <a:ext cx="9950246" cy="1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B18C40-D15C-46F1-9FC5-3B5CBC537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1" y="6356350"/>
            <a:ext cx="2886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FC8B4-BFF9-FAA5-6BAD-DD9C16104D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6" y="6401752"/>
            <a:ext cx="1100217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039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EB0F7-3837-403F-88C2-1BBB8D335E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lvl1pPr>
            <a:lvl2pPr marL="914400" indent="-457200">
              <a:lnSpc>
                <a:spcPct val="114000"/>
              </a:lnSpc>
              <a:spcBef>
                <a:spcPts val="600"/>
              </a:spcBef>
              <a:defRPr/>
            </a:lvl2pPr>
            <a:lvl3pPr marL="1371600" indent="-457200">
              <a:lnSpc>
                <a:spcPct val="114000"/>
              </a:lnSpc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  <a:defRPr/>
            </a:lvl3pPr>
            <a:lvl4pPr marL="1828800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4pPr>
            <a:lvl5pPr marL="2286000" indent="-457200">
              <a:lnSpc>
                <a:spcPct val="114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&lt;&lt;Use this slide for full-page graphics. </a:t>
            </a:r>
            <a:br>
              <a:rPr lang="en-US"/>
            </a:br>
            <a:r>
              <a:rPr lang="en-US"/>
              <a:t>You may cover up the WECC logo and </a:t>
            </a:r>
            <a:br>
              <a:rPr lang="en-US"/>
            </a:br>
            <a:r>
              <a:rPr lang="en-US"/>
              <a:t>page number if your design calls for it.&gt;&gt;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E7D716-B085-8B46-7BBE-FF2D170EAD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6" y="6401752"/>
            <a:ext cx="1100217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855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94C4273-0E20-4D97-8D1E-E2F5C3CBB8E1}"/>
              </a:ext>
            </a:extLst>
          </p:cNvPr>
          <p:cNvSpPr txBox="1"/>
          <p:nvPr userDrawn="1"/>
        </p:nvSpPr>
        <p:spPr>
          <a:xfrm>
            <a:off x="4743231" y="3023786"/>
            <a:ext cx="3531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Lucida Sans" panose="020B0602030504020204" pitchFamily="34" charset="0"/>
                <a:ea typeface="+mj-ea"/>
                <a:cs typeface="+mj-cs"/>
              </a:rPr>
              <a:t>Contact: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3AD9B5-CE5B-0001-3846-0F4DD40D6DB4}"/>
              </a:ext>
            </a:extLst>
          </p:cNvPr>
          <p:cNvSpPr/>
          <p:nvPr userDrawn="1"/>
        </p:nvSpPr>
        <p:spPr>
          <a:xfrm>
            <a:off x="-1" y="1"/>
            <a:ext cx="4795024" cy="6857999"/>
          </a:xfrm>
          <a:prstGeom prst="rect">
            <a:avLst/>
          </a:prstGeom>
          <a:gradFill flip="none" rotWithShape="1">
            <a:gsLst>
              <a:gs pos="43000">
                <a:srgbClr val="003A5D"/>
              </a:gs>
              <a:gs pos="71000">
                <a:srgbClr val="003A5D">
                  <a:alpha val="63000"/>
                </a:srgbClr>
              </a:gs>
              <a:gs pos="100000">
                <a:srgbClr val="003A5D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Content Placeholder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D965FF0-5EF6-84F2-1492-9C0BE03BE1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1" y="3429000"/>
            <a:ext cx="3271784" cy="1048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CC363-F413-6A2D-FDD3-32AC802014A6}"/>
              </a:ext>
            </a:extLst>
          </p:cNvPr>
          <p:cNvSpPr txBox="1"/>
          <p:nvPr userDrawn="1"/>
        </p:nvSpPr>
        <p:spPr>
          <a:xfrm>
            <a:off x="7547979" y="4689446"/>
            <a:ext cx="25691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003A5D"/>
                </a:solidFill>
                <a:latin typeface="Lucida Sans" panose="020B0602030504020204" pitchFamily="34" charset="0"/>
              </a:rPr>
              <a:t>www.wecc.org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8D76B0-FA28-8B65-5BC6-3C9BAE5284A4}"/>
              </a:ext>
            </a:extLst>
          </p:cNvPr>
          <p:cNvCxnSpPr>
            <a:cxnSpLocks/>
          </p:cNvCxnSpPr>
          <p:nvPr userDrawn="1"/>
        </p:nvCxnSpPr>
        <p:spPr>
          <a:xfrm>
            <a:off x="7547980" y="4689446"/>
            <a:ext cx="2569143" cy="0"/>
          </a:xfrm>
          <a:prstGeom prst="line">
            <a:avLst/>
          </a:prstGeom>
          <a:ln w="19050">
            <a:solidFill>
              <a:srgbClr val="003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779826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AF0E92-5D13-4BEC-557C-80DBCE32421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956483" y="6735001"/>
            <a:ext cx="118110" cy="4508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E7634-64B8-43AC-9516-7C6B651C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ABCDC-04F3-4A6E-8F62-B74D6623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AE941-48AD-4D62-99B5-CE55E4605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AD4B-0FE2-4D9F-815D-0DCA0A45F14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680A1-78BE-46DD-A312-94CB9A0B9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3B5A7-E604-47B7-BF43-274C815C8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98F8-BEBC-4075-95C8-28A2E732D1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MSIPCMContentMarking" descr="{&quot;HashCode&quot;:1993246249,&quot;Placement&quot;:&quot;Header&quot;,&quot;Top&quot;:0.0,&quot;Left&quot;:451.989227,&quot;SlideWidth&quot;:960,&quot;SlideHeight&quot;:540}">
            <a:extLst>
              <a:ext uri="{FF2B5EF4-FFF2-40B4-BE49-F238E27FC236}">
                <a16:creationId xmlns:a16="http://schemas.microsoft.com/office/drawing/2014/main" id="{24CDFE27-43C4-A55F-D06E-9F8091363956}"/>
              </a:ext>
            </a:extLst>
          </p:cNvPr>
          <p:cNvSpPr txBox="1"/>
          <p:nvPr userDrawn="1"/>
        </p:nvSpPr>
        <p:spPr>
          <a:xfrm>
            <a:off x="5740263" y="0"/>
            <a:ext cx="71147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&lt;Public&gt;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103536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E544-6B79-FF72-42C5-96548E79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July 24,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B6A50-D2DB-6AC0-AAD2-6C2D6832CB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900" dirty="0"/>
              <a:t>Saad Malik</a:t>
            </a:r>
            <a:br>
              <a:rPr lang="en-US" sz="2900" dirty="0"/>
            </a:br>
            <a:r>
              <a:rPr lang="en-US" sz="2600" dirty="0"/>
              <a:t>(Director, Reliability Assessments)</a:t>
            </a:r>
          </a:p>
          <a:p>
            <a:r>
              <a:rPr lang="en-US" sz="2900" dirty="0"/>
              <a:t>Victoria Ravenscroft </a:t>
            </a:r>
            <a:br>
              <a:rPr lang="en-US" sz="2900" dirty="0"/>
            </a:br>
            <a:r>
              <a:rPr lang="en-US" sz="2600" dirty="0"/>
              <a:t>(Sr. External Affairs &amp; Policy Manager)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93A99-0673-1106-8AE3-9C1AFC0FF9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7629" y="772161"/>
            <a:ext cx="4694648" cy="1792746"/>
          </a:xfrm>
        </p:spPr>
        <p:txBody>
          <a:bodyPr>
            <a:normAutofit/>
          </a:bodyPr>
          <a:lstStyle/>
          <a:p>
            <a:r>
              <a:rPr lang="en-US" sz="2400" dirty="0"/>
              <a:t>Washington Department of Commerce &amp; Utilities and Transportation Commission Meeting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13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DFDB27-0946-5DFB-7426-1A30BE93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Western Assessment of Resource Adequacy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06890B-E02C-397F-D91F-F35D0C85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035"/>
            <a:ext cx="7592436" cy="4764453"/>
          </a:xfrm>
        </p:spPr>
        <p:txBody>
          <a:bodyPr>
            <a:normAutofit fontScale="32500" lnSpcReduction="20000"/>
          </a:bodyPr>
          <a:lstStyle/>
          <a:p>
            <a:r>
              <a:rPr lang="en-US" sz="8600" dirty="0"/>
              <a:t>Assessment footprint </a:t>
            </a:r>
          </a:p>
          <a:p>
            <a:pPr lvl="1"/>
            <a:r>
              <a:rPr lang="en-US" sz="8600" dirty="0"/>
              <a:t>Western Interconnection</a:t>
            </a:r>
          </a:p>
          <a:p>
            <a:pPr lvl="1"/>
            <a:r>
              <a:rPr lang="en-US" sz="8600" dirty="0"/>
              <a:t>Five subregions</a:t>
            </a:r>
          </a:p>
          <a:p>
            <a:r>
              <a:rPr lang="en-US" sz="8600" dirty="0"/>
              <a:t>10-year, hourly analysis (2023-2032)</a:t>
            </a:r>
          </a:p>
          <a:p>
            <a:r>
              <a:rPr lang="en-US" sz="8600" dirty="0"/>
              <a:t>Probabilistic approach</a:t>
            </a:r>
          </a:p>
          <a:p>
            <a:r>
              <a:rPr lang="en-US" sz="8600" dirty="0"/>
              <a:t>Data comes from WECC Balancing Authorities</a:t>
            </a:r>
          </a:p>
          <a:p>
            <a:pPr lvl="1"/>
            <a:r>
              <a:rPr lang="en-US" sz="8600" dirty="0"/>
              <a:t>Includes expected demand and resource information</a:t>
            </a:r>
            <a:endParaRPr lang="en-US" sz="8600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C557F-9138-4252-87E3-04BB5DB43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59C3E2E-B474-4E62-9F1F-240B47C057B3}"/>
              </a:ext>
            </a:extLst>
          </p:cNvPr>
          <p:cNvSpPr txBox="1">
            <a:spLocks/>
          </p:cNvSpPr>
          <p:nvPr/>
        </p:nvSpPr>
        <p:spPr>
          <a:xfrm>
            <a:off x="1613807" y="3824359"/>
            <a:ext cx="8964385" cy="224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06B8AB-3885-481D-B926-3208A9031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636" y="1320919"/>
            <a:ext cx="3366408" cy="4765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729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4C03E-6FD0-64A0-4333-3D4B5086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Demand-at-Risk Hours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B37A9-70B6-4F17-A414-AA3663682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D56E52-A270-93B2-4705-67A1C4729493}"/>
              </a:ext>
            </a:extLst>
          </p:cNvPr>
          <p:cNvSpPr txBox="1"/>
          <p:nvPr/>
        </p:nvSpPr>
        <p:spPr>
          <a:xfrm>
            <a:off x="-89942" y="1549255"/>
            <a:ext cx="4442710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Subregional Demand-at-Risk Hours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2023-2032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 (with New Resources and Imports)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60D3F2B-951D-4E71-A491-A47A247E6F8D}"/>
              </a:ext>
            </a:extLst>
          </p:cNvPr>
          <p:cNvGraphicFramePr>
            <a:graphicFrameLocks/>
          </p:cNvGraphicFramePr>
          <p:nvPr/>
        </p:nvGraphicFramePr>
        <p:xfrm>
          <a:off x="355668" y="3725754"/>
          <a:ext cx="3778161" cy="271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80D374BB-C25E-4D41-A120-CCBF1154EEB7}"/>
              </a:ext>
            </a:extLst>
          </p:cNvPr>
          <p:cNvGraphicFramePr>
            <a:graphicFrameLocks/>
          </p:cNvGraphicFramePr>
          <p:nvPr/>
        </p:nvGraphicFramePr>
        <p:xfrm>
          <a:off x="4239695" y="3752526"/>
          <a:ext cx="3776906" cy="270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A01C3B40-4C12-4BA3-9E4D-D158D743ABF5}"/>
              </a:ext>
            </a:extLst>
          </p:cNvPr>
          <p:cNvGraphicFramePr>
            <a:graphicFrameLocks/>
          </p:cNvGraphicFramePr>
          <p:nvPr/>
        </p:nvGraphicFramePr>
        <p:xfrm>
          <a:off x="7994119" y="1143351"/>
          <a:ext cx="3775649" cy="271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C5B73025-8CB8-4C31-9467-4CD8FB7A131A}"/>
              </a:ext>
            </a:extLst>
          </p:cNvPr>
          <p:cNvGraphicFramePr>
            <a:graphicFrameLocks/>
          </p:cNvGraphicFramePr>
          <p:nvPr/>
        </p:nvGraphicFramePr>
        <p:xfrm>
          <a:off x="7996633" y="3761778"/>
          <a:ext cx="3775648" cy="271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2636383B-DACD-4FA3-A65E-D40882F25437}"/>
              </a:ext>
            </a:extLst>
          </p:cNvPr>
          <p:cNvGraphicFramePr>
            <a:graphicFrameLocks/>
          </p:cNvGraphicFramePr>
          <p:nvPr/>
        </p:nvGraphicFramePr>
        <p:xfrm>
          <a:off x="4208176" y="1154245"/>
          <a:ext cx="3775647" cy="271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92C5741C-8161-717D-8207-49B8B9EF4338}"/>
              </a:ext>
            </a:extLst>
          </p:cNvPr>
          <p:cNvGrpSpPr/>
          <p:nvPr/>
        </p:nvGrpSpPr>
        <p:grpSpPr>
          <a:xfrm>
            <a:off x="370655" y="3094488"/>
            <a:ext cx="3763171" cy="382477"/>
            <a:chOff x="9629942" y="2299617"/>
            <a:chExt cx="1704140" cy="38247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BF7E549-FEF0-03A9-D6A3-68338537E764}"/>
                </a:ext>
              </a:extLst>
            </p:cNvPr>
            <p:cNvSpPr txBox="1"/>
            <p:nvPr/>
          </p:nvSpPr>
          <p:spPr>
            <a:xfrm>
              <a:off x="9704100" y="2299617"/>
              <a:ext cx="1629982" cy="38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dirty="0"/>
                <a:t>2021 Assessment             2022 Assessment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F408A3A-D604-1061-43A5-F0E1CC04ED3B}"/>
                </a:ext>
              </a:extLst>
            </p:cNvPr>
            <p:cNvSpPr/>
            <p:nvPr/>
          </p:nvSpPr>
          <p:spPr>
            <a:xfrm>
              <a:off x="9629942" y="2413221"/>
              <a:ext cx="82816" cy="1828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CDF9116-5AFA-54C7-9EDA-C935AF13AC80}"/>
                </a:ext>
              </a:extLst>
            </p:cNvPr>
            <p:cNvSpPr/>
            <p:nvPr/>
          </p:nvSpPr>
          <p:spPr>
            <a:xfrm>
              <a:off x="10510465" y="2413221"/>
              <a:ext cx="82816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51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55670-26BB-90E7-2F5A-31F954215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Western Assessment of Resource Adequacy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0F2F-1E4D-6AED-06C6-83E7093DE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A2B37D-3EA7-8118-B2FB-4E06C63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035"/>
            <a:ext cx="11247120" cy="4764453"/>
          </a:xfrm>
        </p:spPr>
        <p:txBody>
          <a:bodyPr>
            <a:normAutofit/>
          </a:bodyPr>
          <a:lstStyle/>
          <a:p>
            <a:r>
              <a:rPr lang="en-US" dirty="0"/>
              <a:t>While there has been some improvement in near-term (2–3 years) resource adequacy risk, it has not been eliminated</a:t>
            </a:r>
            <a:endParaRPr lang="en-US" sz="2400" dirty="0"/>
          </a:p>
          <a:p>
            <a:pPr lvl="1"/>
            <a:r>
              <a:rPr lang="en-US" sz="2000" dirty="0"/>
              <a:t>Actions like retirement delays and expedited building of resources </a:t>
            </a:r>
          </a:p>
          <a:p>
            <a:r>
              <a:rPr lang="en-US" dirty="0"/>
              <a:t>Likelihood and magnitude of resource adequacy risk have increased compared to previous analyses</a:t>
            </a:r>
          </a:p>
          <a:p>
            <a:r>
              <a:rPr lang="en-US" dirty="0"/>
              <a:t>Long-term, the risk increases over the next 10 years</a:t>
            </a:r>
          </a:p>
          <a:p>
            <a:r>
              <a:rPr lang="en-US" dirty="0"/>
              <a:t>Variability drives resource adequacy risk, and variability increases over the next decade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31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6F0E-DC90-78A1-3CB1-C186B728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20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A8C3C-51D4-7CF2-166B-923F444D1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Year 20 Foundational Case Development</a:t>
            </a:r>
          </a:p>
          <a:p>
            <a:r>
              <a:rPr lang="en-US" dirty="0"/>
              <a:t>Extreme Heat</a:t>
            </a:r>
          </a:p>
          <a:p>
            <a:r>
              <a:rPr lang="en-US" dirty="0"/>
              <a:t>Extreme Cold</a:t>
            </a:r>
          </a:p>
          <a:p>
            <a:r>
              <a:rPr lang="en-US" dirty="0"/>
              <a:t>Impact of Changing Loads</a:t>
            </a:r>
          </a:p>
          <a:p>
            <a:r>
              <a:rPr lang="en-US" dirty="0"/>
              <a:t>Transmission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833CD-EE45-12C1-366D-F115FDBE1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94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8519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348B08-265C-4F40-9CCE-7357776D8D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3"/>
          <a:stretch/>
        </p:blipFill>
        <p:spPr>
          <a:xfrm>
            <a:off x="4303328" y="4999843"/>
            <a:ext cx="3530996" cy="951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BFDFE8-D6B2-4E51-A9C3-8CF5C1FC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Responsibility for Reliability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34BE01-BB5A-4F85-8796-F6FD2A828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3" y="1839053"/>
            <a:ext cx="1347524" cy="13475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E7F30-1EB1-471B-84E2-258A67494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D62ABF-DB9D-409D-9A57-BBAF75B0D1B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FED19-E7EA-4FA7-9D88-ABF27D64C9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8" b="27890"/>
          <a:stretch/>
        </p:blipFill>
        <p:spPr>
          <a:xfrm>
            <a:off x="2502843" y="3083531"/>
            <a:ext cx="3304758" cy="1662339"/>
          </a:xfrm>
          <a:prstGeom prst="rect">
            <a:avLst/>
          </a:prstGeom>
        </p:spPr>
      </p:pic>
      <p:sp>
        <p:nvSpPr>
          <p:cNvPr id="28" name="Arrow: Bent 27">
            <a:extLst>
              <a:ext uri="{FF2B5EF4-FFF2-40B4-BE49-F238E27FC236}">
                <a16:creationId xmlns:a16="http://schemas.microsoft.com/office/drawing/2014/main" id="{E5A9C6B9-6006-47C2-9A57-128D67CCAD39}"/>
              </a:ext>
            </a:extLst>
          </p:cNvPr>
          <p:cNvSpPr/>
          <p:nvPr/>
        </p:nvSpPr>
        <p:spPr>
          <a:xfrm rot="10800000" flipH="1">
            <a:off x="1107930" y="3472399"/>
            <a:ext cx="1221297" cy="624059"/>
          </a:xfrm>
          <a:prstGeom prst="bentArrow">
            <a:avLst>
              <a:gd name="adj1" fmla="val 25000"/>
              <a:gd name="adj2" fmla="val 24135"/>
              <a:gd name="adj3" fmla="val 25000"/>
              <a:gd name="adj4" fmla="val 8642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D8CE0-3CE7-4405-B05A-C60780EBD17B}"/>
              </a:ext>
            </a:extLst>
          </p:cNvPr>
          <p:cNvSpPr txBox="1"/>
          <p:nvPr/>
        </p:nvSpPr>
        <p:spPr>
          <a:xfrm>
            <a:off x="2037286" y="2004984"/>
            <a:ext cx="410885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/>
              <a:t>§215 Federal Power Act—</a:t>
            </a:r>
          </a:p>
          <a:p>
            <a:r>
              <a:rPr lang="en-US" sz="2000" dirty="0"/>
              <a:t>FERC certifies an Electric Reliability Organization (ERO)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284FFD-DCE9-4DA3-8FDE-8EA0B4AFD9D2}"/>
              </a:ext>
            </a:extLst>
          </p:cNvPr>
          <p:cNvSpPr txBox="1"/>
          <p:nvPr/>
        </p:nvSpPr>
        <p:spPr>
          <a:xfrm>
            <a:off x="6023863" y="3487894"/>
            <a:ext cx="261148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/>
              <a:t>The ERO may delegate authority to      Regional Entities</a:t>
            </a: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CA944B2D-6650-4EEC-8C2C-704387554E9E}"/>
              </a:ext>
            </a:extLst>
          </p:cNvPr>
          <p:cNvSpPr/>
          <p:nvPr/>
        </p:nvSpPr>
        <p:spPr>
          <a:xfrm rot="10800000" flipH="1">
            <a:off x="2811253" y="4994318"/>
            <a:ext cx="1221297" cy="624059"/>
          </a:xfrm>
          <a:prstGeom prst="bentArrow">
            <a:avLst>
              <a:gd name="adj1" fmla="val 25000"/>
              <a:gd name="adj2" fmla="val 24135"/>
              <a:gd name="adj3" fmla="val 25000"/>
              <a:gd name="adj4" fmla="val 8642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EF173-B9F4-4D94-8AB5-581A1E824BAE}"/>
              </a:ext>
            </a:extLst>
          </p:cNvPr>
          <p:cNvSpPr txBox="1"/>
          <p:nvPr/>
        </p:nvSpPr>
        <p:spPr>
          <a:xfrm>
            <a:off x="8017050" y="4967758"/>
            <a:ext cx="28448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/>
              <a:t>The Regional Entity carries out delegated responsibilities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7B553-8845-4AB4-8B83-01AC66276B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73" y="1419152"/>
            <a:ext cx="3441791" cy="2659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860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7B1B-ECED-404C-B997-BE59C4C8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WECC’s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3ADFF-1495-4CAE-A8FC-76409764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9661"/>
            <a:ext cx="4299995" cy="41182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200" dirty="0"/>
          </a:p>
          <a:p>
            <a:pPr marL="0" indent="0">
              <a:lnSpc>
                <a:spcPct val="124000"/>
              </a:lnSpc>
              <a:buNone/>
            </a:pPr>
            <a:r>
              <a:rPr lang="en-US" sz="2400" dirty="0"/>
              <a:t>WECC has a responsibility to help create, monitor, and enforce reliability standards and promote activities that ensure the reliability of the Bulk Power System in the Western Interconnection.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0CF02-7112-45D0-A08E-AA80B89BE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D62ABF-DB9D-409D-9A57-BBAF75B0D1B1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6A2A0A-1691-4102-8B93-7F15193EFF3C}"/>
              </a:ext>
            </a:extLst>
          </p:cNvPr>
          <p:cNvGrpSpPr/>
          <p:nvPr/>
        </p:nvGrpSpPr>
        <p:grpSpPr>
          <a:xfrm>
            <a:off x="5567423" y="1618925"/>
            <a:ext cx="5891515" cy="1010846"/>
            <a:chOff x="5567423" y="1341125"/>
            <a:chExt cx="5891515" cy="12168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5024CF-95D9-4B30-B318-5AB2819C31B9}"/>
                </a:ext>
              </a:extLst>
            </p:cNvPr>
            <p:cNvGrpSpPr/>
            <p:nvPr/>
          </p:nvGrpSpPr>
          <p:grpSpPr>
            <a:xfrm>
              <a:off x="5931992" y="1341125"/>
              <a:ext cx="5526946" cy="1216880"/>
              <a:chOff x="2951657" y="11818"/>
              <a:chExt cx="2295712" cy="3597016"/>
            </a:xfrm>
            <a:scene3d>
              <a:camera prst="orthographicFront"/>
              <a:lightRig rig="flat" dir="t"/>
            </a:scene3d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FE37EFC-B628-4C30-B1BC-FB705D9D6F49}"/>
                  </a:ext>
                </a:extLst>
              </p:cNvPr>
              <p:cNvSpPr/>
              <p:nvPr/>
            </p:nvSpPr>
            <p:spPr>
              <a:xfrm>
                <a:off x="2951657" y="11818"/>
                <a:ext cx="2295712" cy="3597016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846E3EAC-C6EC-4F0B-B5F9-598B90D5BDA2}"/>
                  </a:ext>
                </a:extLst>
              </p:cNvPr>
              <p:cNvSpPr txBox="1"/>
              <p:nvPr/>
            </p:nvSpPr>
            <p:spPr>
              <a:xfrm>
                <a:off x="3122346" y="79057"/>
                <a:ext cx="2057784" cy="346253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r>
                  <a:rPr lang="en-US" sz="2000" dirty="0"/>
                  <a:t>Develop, monitor, and enforce mandatory reliability standards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EA2F56C-D4F6-47D9-AA92-D7F94D73C2B2}"/>
                </a:ext>
              </a:extLst>
            </p:cNvPr>
            <p:cNvSpPr/>
            <p:nvPr/>
          </p:nvSpPr>
          <p:spPr>
            <a:xfrm>
              <a:off x="5567423" y="1583805"/>
              <a:ext cx="672335" cy="7315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A88BC4-4A6B-4278-8121-F73D2F2D7C4B}"/>
              </a:ext>
            </a:extLst>
          </p:cNvPr>
          <p:cNvGrpSpPr/>
          <p:nvPr/>
        </p:nvGrpSpPr>
        <p:grpSpPr>
          <a:xfrm>
            <a:off x="5567422" y="3978615"/>
            <a:ext cx="5891516" cy="1010846"/>
            <a:chOff x="5567422" y="4756035"/>
            <a:chExt cx="5891516" cy="121688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EBB5E54-88D8-4020-9D56-6A23FFEDE659}"/>
                </a:ext>
              </a:extLst>
            </p:cNvPr>
            <p:cNvGrpSpPr/>
            <p:nvPr/>
          </p:nvGrpSpPr>
          <p:grpSpPr>
            <a:xfrm>
              <a:off x="5931992" y="4756035"/>
              <a:ext cx="5526946" cy="1216880"/>
              <a:chOff x="2951657" y="11818"/>
              <a:chExt cx="2295712" cy="3597016"/>
            </a:xfrm>
            <a:scene3d>
              <a:camera prst="orthographicFront"/>
              <a:lightRig rig="flat" dir="t"/>
            </a:scene3d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E2AD561-C3A0-47DD-8FEE-5123B59058C3}"/>
                  </a:ext>
                </a:extLst>
              </p:cNvPr>
              <p:cNvSpPr/>
              <p:nvPr/>
            </p:nvSpPr>
            <p:spPr>
              <a:xfrm>
                <a:off x="2951657" y="11818"/>
                <a:ext cx="2295712" cy="3597016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angle: Rounded Corners 4">
                <a:extLst>
                  <a:ext uri="{FF2B5EF4-FFF2-40B4-BE49-F238E27FC236}">
                    <a16:creationId xmlns:a16="http://schemas.microsoft.com/office/drawing/2014/main" id="{0CCF7191-C26E-4ABB-8687-06646CB771ED}"/>
                  </a:ext>
                </a:extLst>
              </p:cNvPr>
              <p:cNvSpPr txBox="1"/>
              <p:nvPr/>
            </p:nvSpPr>
            <p:spPr>
              <a:xfrm>
                <a:off x="3122346" y="79057"/>
                <a:ext cx="2057784" cy="346253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r>
                  <a:rPr lang="en-US" sz="2000" dirty="0"/>
                  <a:t>Identify and assess emerging risks </a:t>
                </a:r>
              </a:p>
            </p:txBody>
          </p:sp>
        </p:grp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0747939-770D-458B-943A-5B51CE554B40}"/>
                </a:ext>
              </a:extLst>
            </p:cNvPr>
            <p:cNvSpPr/>
            <p:nvPr/>
          </p:nvSpPr>
          <p:spPr>
            <a:xfrm>
              <a:off x="5567422" y="4998715"/>
              <a:ext cx="672335" cy="7315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0D3D2C-8BA2-4D6E-9639-13C1203BC982}"/>
              </a:ext>
            </a:extLst>
          </p:cNvPr>
          <p:cNvGrpSpPr/>
          <p:nvPr/>
        </p:nvGrpSpPr>
        <p:grpSpPr>
          <a:xfrm>
            <a:off x="5567423" y="2798770"/>
            <a:ext cx="5891515" cy="1010846"/>
            <a:chOff x="5567423" y="3048580"/>
            <a:chExt cx="5891515" cy="121688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1C34168-D315-4B83-9467-C4901077C0F9}"/>
                </a:ext>
              </a:extLst>
            </p:cNvPr>
            <p:cNvGrpSpPr/>
            <p:nvPr/>
          </p:nvGrpSpPr>
          <p:grpSpPr>
            <a:xfrm>
              <a:off x="5931992" y="3048580"/>
              <a:ext cx="5526946" cy="1216880"/>
              <a:chOff x="2951657" y="11818"/>
              <a:chExt cx="2295712" cy="3597016"/>
            </a:xfrm>
            <a:scene3d>
              <a:camera prst="orthographicFront"/>
              <a:lightRig rig="flat" dir="t"/>
            </a:scene3d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16FE376-F019-45EE-B9F7-93929F3D812C}"/>
                  </a:ext>
                </a:extLst>
              </p:cNvPr>
              <p:cNvSpPr/>
              <p:nvPr/>
            </p:nvSpPr>
            <p:spPr>
              <a:xfrm>
                <a:off x="2951657" y="11818"/>
                <a:ext cx="2295712" cy="3597016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ectangle: Rounded Corners 4">
                <a:extLst>
                  <a:ext uri="{FF2B5EF4-FFF2-40B4-BE49-F238E27FC236}">
                    <a16:creationId xmlns:a16="http://schemas.microsoft.com/office/drawing/2014/main" id="{B0CC50E3-FA72-4765-8082-2A007A1454DE}"/>
                  </a:ext>
                </a:extLst>
              </p:cNvPr>
              <p:cNvSpPr txBox="1"/>
              <p:nvPr/>
            </p:nvSpPr>
            <p:spPr>
              <a:xfrm>
                <a:off x="3122346" y="79057"/>
                <a:ext cx="2057784" cy="346253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r>
                  <a:rPr lang="en-US" sz="2000" dirty="0"/>
                  <a:t>Analyze and evaluate system performance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735C283-6351-47F3-A4DD-6060125852BC}"/>
                </a:ext>
              </a:extLst>
            </p:cNvPr>
            <p:cNvSpPr/>
            <p:nvPr/>
          </p:nvSpPr>
          <p:spPr>
            <a:xfrm>
              <a:off x="5567423" y="3291260"/>
              <a:ext cx="672335" cy="7315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74D0C8-1997-4DF4-8CD9-7EA64B656BCE}"/>
              </a:ext>
            </a:extLst>
          </p:cNvPr>
          <p:cNvGrpSpPr/>
          <p:nvPr/>
        </p:nvGrpSpPr>
        <p:grpSpPr>
          <a:xfrm>
            <a:off x="5567422" y="5158460"/>
            <a:ext cx="5891516" cy="1010846"/>
            <a:chOff x="5567422" y="4756035"/>
            <a:chExt cx="5891516" cy="12168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BC5A3BB-8F14-474B-A6BF-02FE88FABE89}"/>
                </a:ext>
              </a:extLst>
            </p:cNvPr>
            <p:cNvGrpSpPr/>
            <p:nvPr/>
          </p:nvGrpSpPr>
          <p:grpSpPr>
            <a:xfrm>
              <a:off x="5931992" y="4756035"/>
              <a:ext cx="5526946" cy="1216880"/>
              <a:chOff x="2951657" y="11818"/>
              <a:chExt cx="2295712" cy="3597016"/>
            </a:xfrm>
            <a:scene3d>
              <a:camera prst="orthographicFront"/>
              <a:lightRig rig="flat" dir="t"/>
            </a:scene3d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9081CBF-BB1E-4820-8961-FACE887D62AC}"/>
                  </a:ext>
                </a:extLst>
              </p:cNvPr>
              <p:cNvSpPr/>
              <p:nvPr/>
            </p:nvSpPr>
            <p:spPr>
              <a:xfrm>
                <a:off x="2951657" y="11818"/>
                <a:ext cx="2295712" cy="3597016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ectangle: Rounded Corners 4">
                <a:extLst>
                  <a:ext uri="{FF2B5EF4-FFF2-40B4-BE49-F238E27FC236}">
                    <a16:creationId xmlns:a16="http://schemas.microsoft.com/office/drawing/2014/main" id="{CD0B68D3-B3A8-4B4A-9D36-846E07A26AEC}"/>
                  </a:ext>
                </a:extLst>
              </p:cNvPr>
              <p:cNvSpPr txBox="1"/>
              <p:nvPr/>
            </p:nvSpPr>
            <p:spPr>
              <a:xfrm>
                <a:off x="3122346" y="79057"/>
                <a:ext cx="2057784" cy="346253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r>
                  <a:rPr lang="en-US" sz="2000" dirty="0"/>
                  <a:t>Educate and share information</a:t>
                </a:r>
              </a:p>
            </p:txBody>
          </p:sp>
        </p:grp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8B1C1C5-6F5C-4B74-9D28-E4A951992B80}"/>
                </a:ext>
              </a:extLst>
            </p:cNvPr>
            <p:cNvSpPr/>
            <p:nvPr/>
          </p:nvSpPr>
          <p:spPr>
            <a:xfrm>
              <a:off x="5567422" y="4998715"/>
              <a:ext cx="672335" cy="7315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2062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2484F63-AE6A-AFE2-D067-77EEEB24F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600710"/>
            <a:ext cx="10881360" cy="6120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BD427E-6BFF-D797-4C25-B740729F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WECC’s Reliability Risk Priorities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F2A5D-084D-D4DE-0A49-26483FC89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77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31BA-9D35-6672-EE39-8F5AC0A9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2023 Assessment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79B30-3E84-5F31-A971-A8FA18154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areas are resource adequate at the peak hour</a:t>
            </a:r>
          </a:p>
          <a:p>
            <a:r>
              <a:rPr lang="en-US" dirty="0"/>
              <a:t>Demand is at risk outside of the peak hours</a:t>
            </a:r>
          </a:p>
          <a:p>
            <a:r>
              <a:rPr lang="en-US" dirty="0"/>
              <a:t>Supply chain issues</a:t>
            </a:r>
          </a:p>
          <a:p>
            <a:r>
              <a:rPr lang="en-US" dirty="0"/>
              <a:t>Heat waves</a:t>
            </a:r>
          </a:p>
          <a:p>
            <a:r>
              <a:rPr lang="en-US" dirty="0"/>
              <a:t>Wildfires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5C88F-5BB4-6E4A-134C-7CD3614A4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18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8EA2-EF8C-BA7E-A5E7-FDA8C714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Trajectories of New Renewable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FBEF4-64E9-9A86-4F26-FA8302DF1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C934831-C546-4958-B46B-86F95C77A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632656"/>
              </p:ext>
            </p:extLst>
          </p:nvPr>
        </p:nvGraphicFramePr>
        <p:xfrm>
          <a:off x="141249" y="1143000"/>
          <a:ext cx="11667893" cy="539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B19FB0-5E20-C38F-6C37-2A20BE41745C}"/>
              </a:ext>
            </a:extLst>
          </p:cNvPr>
          <p:cNvGraphicFramePr>
            <a:graphicFrameLocks/>
          </p:cNvGraphicFramePr>
          <p:nvPr/>
        </p:nvGraphicFramePr>
        <p:xfrm>
          <a:off x="457200" y="1143000"/>
          <a:ext cx="5296829" cy="493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0795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59CD-9AEE-0640-F8CD-CD53AEDB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Resources (Planned minus Actual)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DA706-710E-8DF2-F482-1EC15E622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9F65728-10FD-83AD-05A8-B61274BA4B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25575"/>
          <a:ext cx="11247438" cy="476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6883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B471-A297-8C3F-4122-F44CB025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Emergency Alerts (EEA)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5349E-2532-0389-7AEA-D2E0A7C9E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CB28F7-D816-44FF-BF01-A0B444849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183080"/>
              </p:ext>
            </p:extLst>
          </p:nvPr>
        </p:nvGraphicFramePr>
        <p:xfrm>
          <a:off x="457200" y="1425575"/>
          <a:ext cx="11247438" cy="476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7592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88CE7D8-3D8F-1357-CBFC-E8B2E71D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Demand at Risk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1F69B9-CC5A-3E39-84F4-1A947ECE910D}"/>
              </a:ext>
            </a:extLst>
          </p:cNvPr>
          <p:cNvGrpSpPr/>
          <p:nvPr/>
        </p:nvGrpSpPr>
        <p:grpSpPr>
          <a:xfrm>
            <a:off x="2435860" y="559311"/>
            <a:ext cx="7289800" cy="5169450"/>
            <a:chOff x="571500" y="443950"/>
            <a:chExt cx="7289800" cy="5169450"/>
          </a:xfrm>
        </p:grpSpPr>
        <p:pic>
          <p:nvPicPr>
            <p:cNvPr id="11" name="Content Placeholder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4901E43-5DEC-F261-FD7E-99EB11C76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5" t="5914" r="18884" b="15782"/>
            <a:stretch/>
          </p:blipFill>
          <p:spPr>
            <a:xfrm>
              <a:off x="571500" y="443950"/>
              <a:ext cx="7289800" cy="516945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A585FD-E932-7F0F-1531-D738F0232237}"/>
                </a:ext>
              </a:extLst>
            </p:cNvPr>
            <p:cNvSpPr/>
            <p:nvPr/>
          </p:nvSpPr>
          <p:spPr>
            <a:xfrm>
              <a:off x="812800" y="4550660"/>
              <a:ext cx="6799140" cy="88494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+mj-lt"/>
                </a:rPr>
                <a:t>Demand at Risk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2271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WECC THEME" val="ldzT4yNJ"/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ECC Theme">
  <a:themeElements>
    <a:clrScheme name="WECC Color Palette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00395D"/>
      </a:accent1>
      <a:accent2>
        <a:srgbClr val="005238"/>
      </a:accent2>
      <a:accent3>
        <a:srgbClr val="A99260"/>
      </a:accent3>
      <a:accent4>
        <a:srgbClr val="B53713"/>
      </a:accent4>
      <a:accent5>
        <a:srgbClr val="6D2D41"/>
      </a:accent5>
      <a:accent6>
        <a:srgbClr val="A71930"/>
      </a:accent6>
      <a:hlink>
        <a:srgbClr val="0000FF"/>
      </a:hlink>
      <a:folHlink>
        <a:srgbClr val="800080"/>
      </a:folHlink>
    </a:clrScheme>
    <a:fontScheme name="WECC Fonts">
      <a:majorFont>
        <a:latin typeface="Lucida Sans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security Forum Overview - 2023-04-18" id="{965461DF-349B-4EC2-B540-9C56DE095ECB}" vid="{80C5C9EE-10A6-4AF1-8F93-CC7F2C530A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ECC Notes theme">
      <a:majorFont>
        <a:latin typeface="Lucida Sans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140</IndustryCode>
    <CaseStatus xmlns="dc463f71-b30c-4ab2-9473-d307f9d35888">Pending</CaseStatus>
    <OpenedDate xmlns="dc463f71-b30c-4ab2-9473-d307f9d35888">2021-02-12T08:00:00+00:00</OpenedDate>
    <SignificantOrder xmlns="dc463f71-b30c-4ab2-9473-d307f9d35888">false</SignificantOrder>
    <Date1 xmlns="dc463f71-b30c-4ab2-9473-d307f9d35888">2023-07-24T07:00:00+00:00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>Avista Corporation;Puget Sound Energy;PacifiCorp</CaseCompanyNames>
    <Nickname xmlns="http://schemas.microsoft.com/sharepoint/v3" xsi:nil="true"/>
    <DocketNumber xmlns="dc463f71-b30c-4ab2-9473-d307f9d35888">210096</DocketNumber>
    <DelegatedOrder xmlns="dc463f71-b30c-4ab2-9473-d307f9d35888">false</DelegatedOrd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F48AA445CC06B144A5A2B4CDB1EAD1C1" ma:contentTypeVersion="44" ma:contentTypeDescription="" ma:contentTypeScope="" ma:versionID="ffea79868ba6d15d0713c92da9e43423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216737A8-5C07-4DB8-9894-7260A58FEF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2A1BF2-348F-4063-8841-7CA1032F6721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43d3b5e9-e847-4edd-9602-37e16056dc3a"/>
    <ds:schemaRef ds:uri="2e1f49fe-160d-4c85-a4e4-e0c104d709c1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E4688BC-EAC7-42F6-8192-5F2FC0F94159}"/>
</file>

<file path=customXml/itemProps4.xml><?xml version="1.0" encoding="utf-8"?>
<ds:datastoreItem xmlns:ds="http://schemas.openxmlformats.org/officeDocument/2006/customXml" ds:itemID="{8C18F4D2-87D4-45D1-96EB-9319114AA671}"/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10812</TotalTime>
  <Words>360</Words>
  <Application>Microsoft Office PowerPoint</Application>
  <PresentationFormat>Widescreen</PresentationFormat>
  <Paragraphs>75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Lucida Sans</vt:lpstr>
      <vt:lpstr>Palatino Linotype</vt:lpstr>
      <vt:lpstr>Wingdings</vt:lpstr>
      <vt:lpstr>WECC Theme</vt:lpstr>
      <vt:lpstr>July 24, 2023</vt:lpstr>
      <vt:lpstr>Responsibility for Reliability</vt:lpstr>
      <vt:lpstr>WECC’s Work</vt:lpstr>
      <vt:lpstr>WECC’s Reliability Risk Priorities</vt:lpstr>
      <vt:lpstr>Summer 2023 Assessment Highlights</vt:lpstr>
      <vt:lpstr>Trajectories of New Renewable Resources</vt:lpstr>
      <vt:lpstr>2022 Resources (Planned minus Actual) </vt:lpstr>
      <vt:lpstr>Energy Emergency Alerts (EEA)</vt:lpstr>
      <vt:lpstr>Demand at Risk</vt:lpstr>
      <vt:lpstr>Western Assessment of Resource Adequacy</vt:lpstr>
      <vt:lpstr>Demand-at-Risk Hours Results</vt:lpstr>
      <vt:lpstr>Western Assessment of Resource Adequacy</vt:lpstr>
      <vt:lpstr>Year 20 Assessments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Oregon/Washington Summer 2023</dc:title>
  <dc:creator>Elkins, Matthew</dc:creator>
  <cp:lastModifiedBy>Ravenscroft, Victoria</cp:lastModifiedBy>
  <cp:revision>71</cp:revision>
  <dcterms:created xsi:type="dcterms:W3CDTF">2023-06-08T16:46:56Z</dcterms:created>
  <dcterms:modified xsi:type="dcterms:W3CDTF">2023-07-21T16:51:42Z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8A856860-1333-47E7-B8F8-73847BD8F3BA</vt:lpwstr>
  </property>
  <property fmtid="{D5CDD505-2E9C-101B-9397-08002B2CF9AE}" pid="3" name="ArticulatePath">
    <vt:lpwstr>PowerPoint</vt:lpwstr>
  </property>
  <property fmtid="{D5CDD505-2E9C-101B-9397-08002B2CF9AE}" pid="4" name="MSIP_Label_878e9819-3d07-47f7-9697-834686d925a0_Enabled">
    <vt:lpwstr>true</vt:lpwstr>
  </property>
  <property fmtid="{D5CDD505-2E9C-101B-9397-08002B2CF9AE}" pid="5" name="MSIP_Label_878e9819-3d07-47f7-9697-834686d925a0_SetDate">
    <vt:lpwstr>2023-04-18T16:01:48Z</vt:lpwstr>
  </property>
  <property fmtid="{D5CDD505-2E9C-101B-9397-08002B2CF9AE}" pid="6" name="MSIP_Label_878e9819-3d07-47f7-9697-834686d925a0_Method">
    <vt:lpwstr>Privileged</vt:lpwstr>
  </property>
  <property fmtid="{D5CDD505-2E9C-101B-9397-08002B2CF9AE}" pid="7" name="MSIP_Label_878e9819-3d07-47f7-9697-834686d925a0_Name">
    <vt:lpwstr>Public</vt:lpwstr>
  </property>
  <property fmtid="{D5CDD505-2E9C-101B-9397-08002B2CF9AE}" pid="8" name="MSIP_Label_878e9819-3d07-47f7-9697-834686d925a0_SiteId">
    <vt:lpwstr>fd6f305d-c929-4e10-9d46-2e7058aae5e6</vt:lpwstr>
  </property>
  <property fmtid="{D5CDD505-2E9C-101B-9397-08002B2CF9AE}" pid="9" name="MSIP_Label_878e9819-3d07-47f7-9697-834686d925a0_ActionId">
    <vt:lpwstr>ea524a36-e06f-4711-8ce6-a9cbb183ea7d</vt:lpwstr>
  </property>
  <property fmtid="{D5CDD505-2E9C-101B-9397-08002B2CF9AE}" pid="10" name="MSIP_Label_878e9819-3d07-47f7-9697-834686d925a0_ContentBits">
    <vt:lpwstr>1</vt:lpwstr>
  </property>
  <property fmtid="{D5CDD505-2E9C-101B-9397-08002B2CF9AE}" pid="11" name="ContentTypeId">
    <vt:lpwstr>0x0101006E56B4D1795A2E4DB2F0B01679ED314A00F48AA445CC06B144A5A2B4CDB1EAD1C1</vt:lpwstr>
  </property>
  <property fmtid="{D5CDD505-2E9C-101B-9397-08002B2CF9AE}" pid="12" name="_docset_NoMedatataSyncRequired">
    <vt:lpwstr>False</vt:lpwstr>
  </property>
</Properties>
</file>