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diagrams/data1.xml" ContentType="application/vnd.openxmlformats-officedocument.drawingml.diagramData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7.xml" ContentType="application/vnd.openxmlformats-officedocument.presentationml.slide+xml"/>
  <Override PartName="/ppt/diagrams/data2.xml" ContentType="application/vnd.openxmlformats-officedocument.drawingml.diagramData+xml"/>
  <Override PartName="/ppt/drawings/drawing1.xml" ContentType="application/vnd.openxmlformats-officedocument.drawingml.chartshap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authors.xml" ContentType="application/vnd.ms-powerpoint.authors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diagrams/drawing1.xml" ContentType="application/vnd.ms-office.drawingml.diagramDrawing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charts/chart1.xml" ContentType="application/vnd.openxmlformats-officedocument.drawingml.chart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4"/>
    <p:sldMasterId id="2147483704" r:id="rId5"/>
  </p:sldMasterIdLst>
  <p:notesMasterIdLst>
    <p:notesMasterId r:id="rId28"/>
  </p:notesMasterIdLst>
  <p:handoutMasterIdLst>
    <p:handoutMasterId r:id="rId29"/>
  </p:handoutMasterIdLst>
  <p:sldIdLst>
    <p:sldId id="2365" r:id="rId6"/>
    <p:sldId id="4302" r:id="rId7"/>
    <p:sldId id="4303" r:id="rId8"/>
    <p:sldId id="4304" r:id="rId9"/>
    <p:sldId id="4316" r:id="rId10"/>
    <p:sldId id="4305" r:id="rId11"/>
    <p:sldId id="4306" r:id="rId12"/>
    <p:sldId id="4317" r:id="rId13"/>
    <p:sldId id="4307" r:id="rId14"/>
    <p:sldId id="4318" r:id="rId15"/>
    <p:sldId id="4308" r:id="rId16"/>
    <p:sldId id="4319" r:id="rId17"/>
    <p:sldId id="4309" r:id="rId18"/>
    <p:sldId id="4310" r:id="rId19"/>
    <p:sldId id="4311" r:id="rId20"/>
    <p:sldId id="4312" r:id="rId21"/>
    <p:sldId id="4313" r:id="rId22"/>
    <p:sldId id="4314" r:id="rId23"/>
    <p:sldId id="4315" r:id="rId24"/>
    <p:sldId id="4320" r:id="rId25"/>
    <p:sldId id="4296" r:id="rId26"/>
    <p:sldId id="595" r:id="rId27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156800A-2D1A-6F82-AE32-7BB509B1DD9A}" name="Lisa Schwartz" initials="LCS" userId="Lisa Schwartz" providerId="None"/>
  <p188:author id="{75C9706B-81AD-A073-A992-6057E33E2FD9}" name="Lisa Schwartz" initials="" userId="S::LCSchwartz@lbl.gov::21e60490-96f8-41a1-9ed9-94953569b219" providerId="AD"/>
  <p188:author id="{741EEBA5-4B58-FF0D-5CFD-13E62531D2DA}" name="Christopher Villarreal" initials="CV" userId="ff9ff788e24cecf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adino, Joseph (HQ)" initials="PJ(" lastIdx="1" clrIdx="0">
    <p:extLst>
      <p:ext uri="{19B8F6BF-5375-455C-9EA6-DF929625EA0E}">
        <p15:presenceInfo xmlns:p15="http://schemas.microsoft.com/office/powerpoint/2012/main" userId="S::Joseph.Paladino@hq.doe.gov::5f46adf8-040f-4e0f-8a00-70a96caced4f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CC66"/>
    <a:srgbClr val="EED912"/>
    <a:srgbClr val="FFCC00"/>
    <a:srgbClr val="FFFF99"/>
    <a:srgbClr val="CC66FF"/>
    <a:srgbClr val="FF0066"/>
    <a:srgbClr val="FF3399"/>
    <a:srgbClr val="F10019"/>
    <a:srgbClr val="ED9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46" autoAdjust="0"/>
    <p:restoredTop sz="95894" autoAdjust="0"/>
  </p:normalViewPr>
  <p:slideViewPr>
    <p:cSldViewPr snapToGrid="0">
      <p:cViewPr varScale="1">
        <p:scale>
          <a:sx n="124" d="100"/>
          <a:sy n="124" d="100"/>
        </p:scale>
        <p:origin x="38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0422"/>
    </p:cViewPr>
  </p:sorterViewPr>
  <p:notesViewPr>
    <p:cSldViewPr snapToGrid="0">
      <p:cViewPr varScale="1">
        <p:scale>
          <a:sx n="82" d="100"/>
          <a:sy n="82" d="100"/>
        </p:scale>
        <p:origin x="315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36" Type="http://schemas.openxmlformats.org/officeDocument/2006/relationships/customXml" Target="../customXml/item4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satchwell\Desktop\CAISO-demand-20210823.csv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August</a:t>
            </a:r>
            <a:r>
              <a:rPr lang="en-US" baseline="0"/>
              <a:t> Day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Sheet1!$D$1202:$D$1225</c:f>
              <c:numCache>
                <c:formatCode>General</c:formatCode>
                <c:ptCount val="24"/>
                <c:pt idx="0">
                  <c:v>28286</c:v>
                </c:pt>
                <c:pt idx="1">
                  <c:v>27023</c:v>
                </c:pt>
                <c:pt idx="2">
                  <c:v>26150</c:v>
                </c:pt>
                <c:pt idx="3">
                  <c:v>25830</c:v>
                </c:pt>
                <c:pt idx="4">
                  <c:v>26229</c:v>
                </c:pt>
                <c:pt idx="5">
                  <c:v>27530</c:v>
                </c:pt>
                <c:pt idx="6">
                  <c:v>29470</c:v>
                </c:pt>
                <c:pt idx="7">
                  <c:v>30667</c:v>
                </c:pt>
                <c:pt idx="8">
                  <c:v>31753</c:v>
                </c:pt>
                <c:pt idx="9">
                  <c:v>32861</c:v>
                </c:pt>
                <c:pt idx="10">
                  <c:v>33234</c:v>
                </c:pt>
                <c:pt idx="11">
                  <c:v>33075</c:v>
                </c:pt>
                <c:pt idx="12">
                  <c:v>33400</c:v>
                </c:pt>
                <c:pt idx="13">
                  <c:v>34294</c:v>
                </c:pt>
                <c:pt idx="14">
                  <c:v>35778</c:v>
                </c:pt>
                <c:pt idx="15">
                  <c:v>37735</c:v>
                </c:pt>
                <c:pt idx="16">
                  <c:v>39527</c:v>
                </c:pt>
                <c:pt idx="17">
                  <c:v>40732</c:v>
                </c:pt>
                <c:pt idx="18">
                  <c:v>40914</c:v>
                </c:pt>
                <c:pt idx="19">
                  <c:v>40384</c:v>
                </c:pt>
                <c:pt idx="20">
                  <c:v>39751</c:v>
                </c:pt>
                <c:pt idx="21">
                  <c:v>37775</c:v>
                </c:pt>
                <c:pt idx="22">
                  <c:v>34643</c:v>
                </c:pt>
                <c:pt idx="23">
                  <c:v>31948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9F4-4C3A-84F2-7DAB177B308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33653248"/>
        <c:axId val="1024137424"/>
      </c:lineChart>
      <c:catAx>
        <c:axId val="23365324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4137424"/>
        <c:crosses val="autoZero"/>
        <c:auto val="1"/>
        <c:lblAlgn val="ctr"/>
        <c:lblOffset val="100"/>
        <c:noMultiLvlLbl val="0"/>
      </c:catAx>
      <c:valAx>
        <c:axId val="1024137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3653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'CAISO-demand-20210823'!$GX$1:$JE$1</c:f>
              <c:numCache>
                <c:formatCode>h:mm</c:formatCode>
                <c:ptCount val="60"/>
                <c:pt idx="0">
                  <c:v>0.70833333333333337</c:v>
                </c:pt>
                <c:pt idx="1">
                  <c:v>0.71180555555555547</c:v>
                </c:pt>
                <c:pt idx="2">
                  <c:v>0.71527777777777779</c:v>
                </c:pt>
                <c:pt idx="3">
                  <c:v>0.71875</c:v>
                </c:pt>
                <c:pt idx="4">
                  <c:v>0.72222222222222221</c:v>
                </c:pt>
                <c:pt idx="5">
                  <c:v>0.72569444444444453</c:v>
                </c:pt>
                <c:pt idx="6">
                  <c:v>0.72916666666666663</c:v>
                </c:pt>
                <c:pt idx="7">
                  <c:v>0.73263888888888884</c:v>
                </c:pt>
                <c:pt idx="8">
                  <c:v>0.73611111111111116</c:v>
                </c:pt>
                <c:pt idx="9">
                  <c:v>0.73958333333333337</c:v>
                </c:pt>
                <c:pt idx="10">
                  <c:v>0.74305555555555547</c:v>
                </c:pt>
                <c:pt idx="11">
                  <c:v>0.74652777777777779</c:v>
                </c:pt>
                <c:pt idx="12">
                  <c:v>0.75</c:v>
                </c:pt>
                <c:pt idx="13">
                  <c:v>0.75347222222222221</c:v>
                </c:pt>
                <c:pt idx="14">
                  <c:v>0.75694444444444453</c:v>
                </c:pt>
                <c:pt idx="15">
                  <c:v>0.76041666666666663</c:v>
                </c:pt>
                <c:pt idx="16">
                  <c:v>0.76388888888888884</c:v>
                </c:pt>
                <c:pt idx="17">
                  <c:v>0.76736111111111116</c:v>
                </c:pt>
                <c:pt idx="18">
                  <c:v>0.77083333333333337</c:v>
                </c:pt>
                <c:pt idx="19">
                  <c:v>0.77430555555555547</c:v>
                </c:pt>
                <c:pt idx="20">
                  <c:v>0.77777777777777779</c:v>
                </c:pt>
                <c:pt idx="21">
                  <c:v>0.78125</c:v>
                </c:pt>
                <c:pt idx="22">
                  <c:v>0.78472222222222221</c:v>
                </c:pt>
                <c:pt idx="23">
                  <c:v>0.78819444444444453</c:v>
                </c:pt>
                <c:pt idx="24">
                  <c:v>0.79166666666666663</c:v>
                </c:pt>
                <c:pt idx="25">
                  <c:v>0.79513888888888884</c:v>
                </c:pt>
                <c:pt idx="26">
                  <c:v>0.79861111111111116</c:v>
                </c:pt>
                <c:pt idx="27">
                  <c:v>0.80208333333333337</c:v>
                </c:pt>
                <c:pt idx="28">
                  <c:v>0.80555555555555547</c:v>
                </c:pt>
                <c:pt idx="29">
                  <c:v>0.80902777777777779</c:v>
                </c:pt>
                <c:pt idx="30">
                  <c:v>0.8125</c:v>
                </c:pt>
                <c:pt idx="31">
                  <c:v>0.81597222222222221</c:v>
                </c:pt>
                <c:pt idx="32">
                  <c:v>0.81944444444444453</c:v>
                </c:pt>
                <c:pt idx="33">
                  <c:v>0.82291666666666663</c:v>
                </c:pt>
                <c:pt idx="34">
                  <c:v>0.82638888888888884</c:v>
                </c:pt>
                <c:pt idx="35">
                  <c:v>0.82986111111111116</c:v>
                </c:pt>
                <c:pt idx="36">
                  <c:v>0.83333333333333337</c:v>
                </c:pt>
                <c:pt idx="37">
                  <c:v>0.83680555555555547</c:v>
                </c:pt>
                <c:pt idx="38">
                  <c:v>0.84027777777777779</c:v>
                </c:pt>
                <c:pt idx="39">
                  <c:v>0.84375</c:v>
                </c:pt>
                <c:pt idx="40">
                  <c:v>0.84722222222222221</c:v>
                </c:pt>
                <c:pt idx="41">
                  <c:v>0.85069444444444453</c:v>
                </c:pt>
                <c:pt idx="42">
                  <c:v>0.85416666666666663</c:v>
                </c:pt>
                <c:pt idx="43">
                  <c:v>0.85763888888888884</c:v>
                </c:pt>
                <c:pt idx="44">
                  <c:v>0.86111111111111116</c:v>
                </c:pt>
                <c:pt idx="45">
                  <c:v>0.86458333333333337</c:v>
                </c:pt>
                <c:pt idx="46">
                  <c:v>0.86805555555555547</c:v>
                </c:pt>
                <c:pt idx="47">
                  <c:v>0.87152777777777779</c:v>
                </c:pt>
                <c:pt idx="48">
                  <c:v>0.875</c:v>
                </c:pt>
                <c:pt idx="49">
                  <c:v>0.87847222222222221</c:v>
                </c:pt>
                <c:pt idx="50">
                  <c:v>0.88194444444444453</c:v>
                </c:pt>
                <c:pt idx="51">
                  <c:v>0.88541666666666663</c:v>
                </c:pt>
                <c:pt idx="52">
                  <c:v>0.88888888888888884</c:v>
                </c:pt>
                <c:pt idx="53">
                  <c:v>0.89236111111111116</c:v>
                </c:pt>
                <c:pt idx="54">
                  <c:v>0.89583333333333337</c:v>
                </c:pt>
                <c:pt idx="55">
                  <c:v>0.89930555555555547</c:v>
                </c:pt>
                <c:pt idx="56">
                  <c:v>0.90277777777777779</c:v>
                </c:pt>
                <c:pt idx="57">
                  <c:v>0.90625</c:v>
                </c:pt>
                <c:pt idx="58">
                  <c:v>0.90972222222222221</c:v>
                </c:pt>
                <c:pt idx="59">
                  <c:v>0.91319444444444453</c:v>
                </c:pt>
              </c:numCache>
            </c:numRef>
          </c:cat>
          <c:val>
            <c:numRef>
              <c:f>'CAISO-demand-20210823'!$GX$4:$IG$4</c:f>
              <c:numCache>
                <c:formatCode>General</c:formatCode>
                <c:ptCount val="36"/>
                <c:pt idx="0">
                  <c:v>32396</c:v>
                </c:pt>
                <c:pt idx="1">
                  <c:v>32328</c:v>
                </c:pt>
                <c:pt idx="2">
                  <c:v>32335</c:v>
                </c:pt>
                <c:pt idx="3">
                  <c:v>32462</c:v>
                </c:pt>
                <c:pt idx="4">
                  <c:v>32559</c:v>
                </c:pt>
                <c:pt idx="5">
                  <c:v>32697</c:v>
                </c:pt>
                <c:pt idx="6">
                  <c:v>32808</c:v>
                </c:pt>
                <c:pt idx="7">
                  <c:v>32922</c:v>
                </c:pt>
                <c:pt idx="8">
                  <c:v>33086</c:v>
                </c:pt>
                <c:pt idx="9">
                  <c:v>33115</c:v>
                </c:pt>
                <c:pt idx="10">
                  <c:v>33218</c:v>
                </c:pt>
                <c:pt idx="11">
                  <c:v>33283</c:v>
                </c:pt>
                <c:pt idx="12">
                  <c:v>33289</c:v>
                </c:pt>
                <c:pt idx="13">
                  <c:v>33126</c:v>
                </c:pt>
                <c:pt idx="14">
                  <c:v>33028</c:v>
                </c:pt>
                <c:pt idx="15">
                  <c:v>33069</c:v>
                </c:pt>
                <c:pt idx="16">
                  <c:v>33096</c:v>
                </c:pt>
                <c:pt idx="17">
                  <c:v>33088</c:v>
                </c:pt>
                <c:pt idx="18">
                  <c:v>33080</c:v>
                </c:pt>
                <c:pt idx="19">
                  <c:v>33092</c:v>
                </c:pt>
                <c:pt idx="20">
                  <c:v>33076</c:v>
                </c:pt>
                <c:pt idx="21">
                  <c:v>33096</c:v>
                </c:pt>
                <c:pt idx="22">
                  <c:v>33031</c:v>
                </c:pt>
                <c:pt idx="23">
                  <c:v>33016</c:v>
                </c:pt>
                <c:pt idx="24">
                  <c:v>32991</c:v>
                </c:pt>
                <c:pt idx="25">
                  <c:v>32913</c:v>
                </c:pt>
                <c:pt idx="26">
                  <c:v>32805</c:v>
                </c:pt>
                <c:pt idx="27">
                  <c:v>32757</c:v>
                </c:pt>
                <c:pt idx="28">
                  <c:v>32753</c:v>
                </c:pt>
                <c:pt idx="29">
                  <c:v>32711</c:v>
                </c:pt>
                <c:pt idx="30">
                  <c:v>32723</c:v>
                </c:pt>
                <c:pt idx="31">
                  <c:v>32729</c:v>
                </c:pt>
                <c:pt idx="32">
                  <c:v>32766</c:v>
                </c:pt>
                <c:pt idx="33">
                  <c:v>32782</c:v>
                </c:pt>
                <c:pt idx="34">
                  <c:v>32842</c:v>
                </c:pt>
                <c:pt idx="35">
                  <c:v>32847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F01-4C3A-8E60-A5E5FC59F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451072"/>
        <c:axId val="1027680304"/>
      </c:barChart>
      <c:catAx>
        <c:axId val="231451072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27680304"/>
        <c:crosses val="autoZero"/>
        <c:auto val="1"/>
        <c:lblAlgn val="ctr"/>
        <c:lblOffset val="100"/>
        <c:noMultiLvlLbl val="0"/>
      </c:catAx>
      <c:valAx>
        <c:axId val="102768030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31451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Winter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Sheet1!$G$2:$G$25</c:f>
              <c:numCache>
                <c:formatCode>General</c:formatCode>
                <c:ptCount val="24"/>
                <c:pt idx="0">
                  <c:v>1047.0238095238096</c:v>
                </c:pt>
                <c:pt idx="1">
                  <c:v>1015.5297619047619</c:v>
                </c:pt>
                <c:pt idx="2">
                  <c:v>997.31696428571433</c:v>
                </c:pt>
                <c:pt idx="3">
                  <c:v>994.44494047619048</c:v>
                </c:pt>
                <c:pt idx="4">
                  <c:v>1015.0327380952381</c:v>
                </c:pt>
                <c:pt idx="5">
                  <c:v>1071.0133928571429</c:v>
                </c:pt>
                <c:pt idx="6">
                  <c:v>1148.5729166666667</c:v>
                </c:pt>
                <c:pt idx="7">
                  <c:v>1179.8973214285713</c:v>
                </c:pt>
                <c:pt idx="8">
                  <c:v>1167.4092261904761</c:v>
                </c:pt>
                <c:pt idx="9">
                  <c:v>1132.6815476190477</c:v>
                </c:pt>
                <c:pt idx="10">
                  <c:v>1096.4761904761904</c:v>
                </c:pt>
                <c:pt idx="11">
                  <c:v>1068.6547619047619</c:v>
                </c:pt>
                <c:pt idx="12">
                  <c:v>1047.6994047619048</c:v>
                </c:pt>
                <c:pt idx="13">
                  <c:v>1042.9627976190477</c:v>
                </c:pt>
                <c:pt idx="14">
                  <c:v>1058.8303571428571</c:v>
                </c:pt>
                <c:pt idx="15">
                  <c:v>1090.9910714285713</c:v>
                </c:pt>
                <c:pt idx="16">
                  <c:v>1148.1324404761904</c:v>
                </c:pt>
                <c:pt idx="17">
                  <c:v>1252.5342261904761</c:v>
                </c:pt>
                <c:pt idx="18">
                  <c:v>1324.5238095238096</c:v>
                </c:pt>
                <c:pt idx="19">
                  <c:v>1304.2544642857142</c:v>
                </c:pt>
                <c:pt idx="20">
                  <c:v>1267.9330357142858</c:v>
                </c:pt>
                <c:pt idx="21">
                  <c:v>1220.891369047619</c:v>
                </c:pt>
                <c:pt idx="22">
                  <c:v>1154.264880952381</c:v>
                </c:pt>
                <c:pt idx="23">
                  <c:v>1087.9925595238096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0BA3-46B9-A51B-9DF1187140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25645328"/>
        <c:axId val="163094672"/>
      </c:lineChart>
      <c:catAx>
        <c:axId val="10256453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3094672"/>
        <c:crosses val="autoZero"/>
        <c:auto val="1"/>
        <c:lblAlgn val="ctr"/>
        <c:lblOffset val="100"/>
        <c:noMultiLvlLbl val="0"/>
      </c:catAx>
      <c:valAx>
        <c:axId val="163094672"/>
        <c:scaling>
          <c:orientation val="minMax"/>
          <c:max val="2500"/>
        </c:scaling>
        <c:delete val="1"/>
        <c:axPos val="l"/>
        <c:numFmt formatCode="General" sourceLinked="1"/>
        <c:majorTickMark val="none"/>
        <c:minorTickMark val="none"/>
        <c:tickLblPos val="nextTo"/>
        <c:crossAx val="102564532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Average Summer Day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Sheet1!$H$2:$H$25</c:f>
              <c:numCache>
                <c:formatCode>General</c:formatCode>
                <c:ptCount val="24"/>
                <c:pt idx="0">
                  <c:v>1363.6263440860216</c:v>
                </c:pt>
                <c:pt idx="1">
                  <c:v>1293.6236559139784</c:v>
                </c:pt>
                <c:pt idx="2">
                  <c:v>1242.638440860215</c:v>
                </c:pt>
                <c:pt idx="3">
                  <c:v>1214.5994623655913</c:v>
                </c:pt>
                <c:pt idx="4">
                  <c:v>1210.4112903225807</c:v>
                </c:pt>
                <c:pt idx="5">
                  <c:v>1237.1908602150538</c:v>
                </c:pt>
                <c:pt idx="6">
                  <c:v>1284.5779569892472</c:v>
                </c:pt>
                <c:pt idx="7">
                  <c:v>1332.239247311828</c:v>
                </c:pt>
                <c:pt idx="8">
                  <c:v>1390.8763440860216</c:v>
                </c:pt>
                <c:pt idx="9">
                  <c:v>1427.7284946236559</c:v>
                </c:pt>
                <c:pt idx="10">
                  <c:v>1465.0591397849462</c:v>
                </c:pt>
                <c:pt idx="11">
                  <c:v>1514.8387096774193</c:v>
                </c:pt>
                <c:pt idx="12">
                  <c:v>1574.0376344086021</c:v>
                </c:pt>
                <c:pt idx="13">
                  <c:v>1654.7688172043011</c:v>
                </c:pt>
                <c:pt idx="14">
                  <c:v>1745.2997311827958</c:v>
                </c:pt>
                <c:pt idx="15">
                  <c:v>1831.2096774193549</c:v>
                </c:pt>
                <c:pt idx="16">
                  <c:v>1897.358870967742</c:v>
                </c:pt>
                <c:pt idx="17">
                  <c:v>1934.9798387096773</c:v>
                </c:pt>
                <c:pt idx="18">
                  <c:v>1924.008064516129</c:v>
                </c:pt>
                <c:pt idx="19">
                  <c:v>1867.9825268817203</c:v>
                </c:pt>
                <c:pt idx="20">
                  <c:v>1810.3306451612902</c:v>
                </c:pt>
                <c:pt idx="21">
                  <c:v>1716.0094086021506</c:v>
                </c:pt>
                <c:pt idx="22">
                  <c:v>1582.5228494623657</c:v>
                </c:pt>
                <c:pt idx="23">
                  <c:v>1452.9086021505377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9E4-4890-9E9A-583FBEF844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034689424"/>
        <c:axId val="156355184"/>
      </c:lineChart>
      <c:catAx>
        <c:axId val="10346894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55184"/>
        <c:crosses val="autoZero"/>
        <c:auto val="1"/>
        <c:lblAlgn val="ctr"/>
        <c:lblOffset val="100"/>
        <c:noMultiLvlLbl val="0"/>
      </c:catAx>
      <c:valAx>
        <c:axId val="15635518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34689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C74CCE-285D-4566-B42B-1DFC7A7FCB0C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05556E3-D0B8-4B3A-89CC-09436AA9DFBD}">
      <dgm:prSet phldrT="[Text]"/>
      <dgm:spPr/>
      <dgm:t>
        <a:bodyPr/>
        <a:lstStyle/>
        <a:p>
          <a:r>
            <a:rPr lang="en-US" dirty="0"/>
            <a:t>EV adoption</a:t>
          </a:r>
        </a:p>
      </dgm:t>
    </dgm:pt>
    <dgm:pt modelId="{70F65A81-1528-434A-80B8-B4A3CB925F22}" type="parTrans" cxnId="{B48F83A7-CACB-4095-A821-0FAD89538648}">
      <dgm:prSet/>
      <dgm:spPr/>
      <dgm:t>
        <a:bodyPr/>
        <a:lstStyle/>
        <a:p>
          <a:endParaRPr lang="en-US"/>
        </a:p>
      </dgm:t>
    </dgm:pt>
    <dgm:pt modelId="{60329439-ABD5-4BC2-9EA9-14B5B9BC70F0}" type="sibTrans" cxnId="{B48F83A7-CACB-4095-A821-0FAD89538648}">
      <dgm:prSet/>
      <dgm:spPr/>
      <dgm:t>
        <a:bodyPr/>
        <a:lstStyle/>
        <a:p>
          <a:endParaRPr lang="en-US"/>
        </a:p>
      </dgm:t>
    </dgm:pt>
    <dgm:pt modelId="{CDB8E53B-56D3-4471-95C0-ADB6BA0BC69E}">
      <dgm:prSet phldrT="[Text]"/>
      <dgm:spPr/>
      <dgm:t>
        <a:bodyPr/>
        <a:lstStyle/>
        <a:p>
          <a:r>
            <a:rPr lang="en-US" dirty="0"/>
            <a:t>Grid management</a:t>
          </a:r>
        </a:p>
      </dgm:t>
    </dgm:pt>
    <dgm:pt modelId="{78803105-14D8-45CA-981D-E367470F41D4}" type="parTrans" cxnId="{70716D03-6C12-4350-B846-EE2E8CB7C02D}">
      <dgm:prSet/>
      <dgm:spPr/>
      <dgm:t>
        <a:bodyPr/>
        <a:lstStyle/>
        <a:p>
          <a:endParaRPr lang="en-US"/>
        </a:p>
      </dgm:t>
    </dgm:pt>
    <dgm:pt modelId="{2C5A48AF-CB68-4A26-AFFA-F7BE4CF42D4B}" type="sibTrans" cxnId="{70716D03-6C12-4350-B846-EE2E8CB7C02D}">
      <dgm:prSet/>
      <dgm:spPr/>
      <dgm:t>
        <a:bodyPr/>
        <a:lstStyle/>
        <a:p>
          <a:endParaRPr lang="en-US"/>
        </a:p>
      </dgm:t>
    </dgm:pt>
    <dgm:pt modelId="{54FB5EE5-B7D4-4FB7-A518-5EA9409F4B4E}">
      <dgm:prSet phldrT="[Text]"/>
      <dgm:spPr/>
      <dgm:t>
        <a:bodyPr/>
        <a:lstStyle/>
        <a:p>
          <a:r>
            <a:rPr lang="en-US" dirty="0"/>
            <a:t>System economic efficiency</a:t>
          </a:r>
        </a:p>
      </dgm:t>
    </dgm:pt>
    <dgm:pt modelId="{E2B88E90-2D75-40A1-8D38-3AE57169ABA5}" type="parTrans" cxnId="{FDABFC14-7CC1-4526-8015-2596899F54F5}">
      <dgm:prSet/>
      <dgm:spPr/>
      <dgm:t>
        <a:bodyPr/>
        <a:lstStyle/>
        <a:p>
          <a:endParaRPr lang="en-US"/>
        </a:p>
      </dgm:t>
    </dgm:pt>
    <dgm:pt modelId="{80C04926-1A20-4F52-8F47-B7AC0A82A8F1}" type="sibTrans" cxnId="{FDABFC14-7CC1-4526-8015-2596899F54F5}">
      <dgm:prSet/>
      <dgm:spPr/>
      <dgm:t>
        <a:bodyPr/>
        <a:lstStyle/>
        <a:p>
          <a:endParaRPr lang="en-US"/>
        </a:p>
      </dgm:t>
    </dgm:pt>
    <dgm:pt modelId="{6E35D77E-8821-4FAA-A765-80B46D953B10}">
      <dgm:prSet phldrT="[Text]"/>
      <dgm:spPr/>
      <dgm:t>
        <a:bodyPr/>
        <a:lstStyle/>
        <a:p>
          <a:r>
            <a:rPr lang="en-US" dirty="0"/>
            <a:t>Decarbonization</a:t>
          </a:r>
        </a:p>
      </dgm:t>
    </dgm:pt>
    <dgm:pt modelId="{0B1E7931-1AAD-4D07-9DB9-58E2D8D122DC}" type="parTrans" cxnId="{0A52D32F-2166-47FB-A212-3FBBE519E0C2}">
      <dgm:prSet/>
      <dgm:spPr/>
      <dgm:t>
        <a:bodyPr/>
        <a:lstStyle/>
        <a:p>
          <a:endParaRPr lang="en-US"/>
        </a:p>
      </dgm:t>
    </dgm:pt>
    <dgm:pt modelId="{A385BCFE-521D-4B5A-B879-2C7C8532743B}" type="sibTrans" cxnId="{0A52D32F-2166-47FB-A212-3FBBE519E0C2}">
      <dgm:prSet/>
      <dgm:spPr/>
      <dgm:t>
        <a:bodyPr/>
        <a:lstStyle/>
        <a:p>
          <a:endParaRPr lang="en-US"/>
        </a:p>
      </dgm:t>
    </dgm:pt>
    <dgm:pt modelId="{06AEA14D-7DF0-46DA-B00D-37BEB5F256EE}">
      <dgm:prSet phldrT="[Text]"/>
      <dgm:spPr/>
      <dgm:t>
        <a:bodyPr/>
        <a:lstStyle/>
        <a:p>
          <a:r>
            <a:rPr lang="en-US" dirty="0"/>
            <a:t>Equity</a:t>
          </a:r>
        </a:p>
      </dgm:t>
    </dgm:pt>
    <dgm:pt modelId="{5B3505D4-42D1-4A8B-99CF-68CE274BF18F}" type="parTrans" cxnId="{258CC2A6-5CA9-4019-A1C4-F1BBA912711B}">
      <dgm:prSet/>
      <dgm:spPr/>
      <dgm:t>
        <a:bodyPr/>
        <a:lstStyle/>
        <a:p>
          <a:endParaRPr lang="en-US"/>
        </a:p>
      </dgm:t>
    </dgm:pt>
    <dgm:pt modelId="{5C03D053-B681-4322-9638-EC2F4938920D}" type="sibTrans" cxnId="{258CC2A6-5CA9-4019-A1C4-F1BBA912711B}">
      <dgm:prSet/>
      <dgm:spPr/>
      <dgm:t>
        <a:bodyPr/>
        <a:lstStyle/>
        <a:p>
          <a:endParaRPr lang="en-US"/>
        </a:p>
      </dgm:t>
    </dgm:pt>
    <dgm:pt modelId="{C04EF7D3-6E7D-4462-A641-E3E936E8BDC0}" type="pres">
      <dgm:prSet presAssocID="{09C74CCE-285D-4566-B42B-1DFC7A7FCB0C}" presName="Name0" presStyleCnt="0">
        <dgm:presLayoutVars>
          <dgm:chMax val="7"/>
          <dgm:chPref val="7"/>
          <dgm:dir/>
        </dgm:presLayoutVars>
      </dgm:prSet>
      <dgm:spPr/>
    </dgm:pt>
    <dgm:pt modelId="{27AF4F6D-8650-4FA7-B796-91C9F330DA0E}" type="pres">
      <dgm:prSet presAssocID="{09C74CCE-285D-4566-B42B-1DFC7A7FCB0C}" presName="Name1" presStyleCnt="0"/>
      <dgm:spPr/>
    </dgm:pt>
    <dgm:pt modelId="{1ACDCC05-4EE8-4A17-A226-3E1E4079DBF6}" type="pres">
      <dgm:prSet presAssocID="{09C74CCE-285D-4566-B42B-1DFC7A7FCB0C}" presName="cycle" presStyleCnt="0"/>
      <dgm:spPr/>
    </dgm:pt>
    <dgm:pt modelId="{75AD1C25-7F6C-4D20-9E15-FF5027B6B06E}" type="pres">
      <dgm:prSet presAssocID="{09C74CCE-285D-4566-B42B-1DFC7A7FCB0C}" presName="srcNode" presStyleLbl="node1" presStyleIdx="0" presStyleCnt="5"/>
      <dgm:spPr/>
    </dgm:pt>
    <dgm:pt modelId="{AFFE5D4C-F5DD-4F5B-BDEC-6A6183BC1C65}" type="pres">
      <dgm:prSet presAssocID="{09C74CCE-285D-4566-B42B-1DFC7A7FCB0C}" presName="conn" presStyleLbl="parChTrans1D2" presStyleIdx="0" presStyleCnt="1"/>
      <dgm:spPr/>
    </dgm:pt>
    <dgm:pt modelId="{E0688819-66A7-44A0-813E-E7E1DFAA4C29}" type="pres">
      <dgm:prSet presAssocID="{09C74CCE-285D-4566-B42B-1DFC7A7FCB0C}" presName="extraNode" presStyleLbl="node1" presStyleIdx="0" presStyleCnt="5"/>
      <dgm:spPr/>
    </dgm:pt>
    <dgm:pt modelId="{EAD2ACCD-DA84-4FCF-917B-F74D6C8465E5}" type="pres">
      <dgm:prSet presAssocID="{09C74CCE-285D-4566-B42B-1DFC7A7FCB0C}" presName="dstNode" presStyleLbl="node1" presStyleIdx="0" presStyleCnt="5"/>
      <dgm:spPr/>
    </dgm:pt>
    <dgm:pt modelId="{CDF4200A-1CDA-40C6-97CB-DC5393281CEA}" type="pres">
      <dgm:prSet presAssocID="{A05556E3-D0B8-4B3A-89CC-09436AA9DFBD}" presName="text_1" presStyleLbl="node1" presStyleIdx="0" presStyleCnt="5">
        <dgm:presLayoutVars>
          <dgm:bulletEnabled val="1"/>
        </dgm:presLayoutVars>
      </dgm:prSet>
      <dgm:spPr/>
    </dgm:pt>
    <dgm:pt modelId="{0BAAB036-CEE9-4890-B0DA-EE1344131B6D}" type="pres">
      <dgm:prSet presAssocID="{A05556E3-D0B8-4B3A-89CC-09436AA9DFBD}" presName="accent_1" presStyleCnt="0"/>
      <dgm:spPr/>
    </dgm:pt>
    <dgm:pt modelId="{0BFCC34E-331E-48BF-B655-5E11FFC008C1}" type="pres">
      <dgm:prSet presAssocID="{A05556E3-D0B8-4B3A-89CC-09436AA9DFBD}" presName="accentRepeatNode" presStyleLbl="solidFgAcc1" presStyleIdx="0" presStyleCnt="5"/>
      <dgm:spPr/>
    </dgm:pt>
    <dgm:pt modelId="{C5CC001C-6F0C-418D-8EB7-034323A33763}" type="pres">
      <dgm:prSet presAssocID="{CDB8E53B-56D3-4471-95C0-ADB6BA0BC69E}" presName="text_2" presStyleLbl="node1" presStyleIdx="1" presStyleCnt="5">
        <dgm:presLayoutVars>
          <dgm:bulletEnabled val="1"/>
        </dgm:presLayoutVars>
      </dgm:prSet>
      <dgm:spPr/>
    </dgm:pt>
    <dgm:pt modelId="{7CAD810C-4A2F-4EDE-B324-8189395CFEBA}" type="pres">
      <dgm:prSet presAssocID="{CDB8E53B-56D3-4471-95C0-ADB6BA0BC69E}" presName="accent_2" presStyleCnt="0"/>
      <dgm:spPr/>
    </dgm:pt>
    <dgm:pt modelId="{4068899C-5197-465B-BC4A-7AA501482EB5}" type="pres">
      <dgm:prSet presAssocID="{CDB8E53B-56D3-4471-95C0-ADB6BA0BC69E}" presName="accentRepeatNode" presStyleLbl="solidFgAcc1" presStyleIdx="1" presStyleCnt="5"/>
      <dgm:spPr/>
    </dgm:pt>
    <dgm:pt modelId="{00DC99C1-1FD2-4A97-A90E-BA452EE71B5D}" type="pres">
      <dgm:prSet presAssocID="{54FB5EE5-B7D4-4FB7-A518-5EA9409F4B4E}" presName="text_3" presStyleLbl="node1" presStyleIdx="2" presStyleCnt="5">
        <dgm:presLayoutVars>
          <dgm:bulletEnabled val="1"/>
        </dgm:presLayoutVars>
      </dgm:prSet>
      <dgm:spPr/>
    </dgm:pt>
    <dgm:pt modelId="{30AE6032-FB14-47F0-A64B-63A7D591C90D}" type="pres">
      <dgm:prSet presAssocID="{54FB5EE5-B7D4-4FB7-A518-5EA9409F4B4E}" presName="accent_3" presStyleCnt="0"/>
      <dgm:spPr/>
    </dgm:pt>
    <dgm:pt modelId="{FBA47A14-CBCA-4C10-A4F9-4C7FBCF8E2B3}" type="pres">
      <dgm:prSet presAssocID="{54FB5EE5-B7D4-4FB7-A518-5EA9409F4B4E}" presName="accentRepeatNode" presStyleLbl="solidFgAcc1" presStyleIdx="2" presStyleCnt="5"/>
      <dgm:spPr/>
    </dgm:pt>
    <dgm:pt modelId="{AFF60540-21CD-41D8-956A-23314FA3F832}" type="pres">
      <dgm:prSet presAssocID="{6E35D77E-8821-4FAA-A765-80B46D953B10}" presName="text_4" presStyleLbl="node1" presStyleIdx="3" presStyleCnt="5">
        <dgm:presLayoutVars>
          <dgm:bulletEnabled val="1"/>
        </dgm:presLayoutVars>
      </dgm:prSet>
      <dgm:spPr/>
    </dgm:pt>
    <dgm:pt modelId="{2655017C-FD08-4AD4-896D-DBCEC11EE236}" type="pres">
      <dgm:prSet presAssocID="{6E35D77E-8821-4FAA-A765-80B46D953B10}" presName="accent_4" presStyleCnt="0"/>
      <dgm:spPr/>
    </dgm:pt>
    <dgm:pt modelId="{AA3B4312-AD18-4CF3-81A1-61B3CC96110A}" type="pres">
      <dgm:prSet presAssocID="{6E35D77E-8821-4FAA-A765-80B46D953B10}" presName="accentRepeatNode" presStyleLbl="solidFgAcc1" presStyleIdx="3" presStyleCnt="5"/>
      <dgm:spPr/>
    </dgm:pt>
    <dgm:pt modelId="{2ACE8ED4-E474-4CDB-8774-0E1061662BC4}" type="pres">
      <dgm:prSet presAssocID="{06AEA14D-7DF0-46DA-B00D-37BEB5F256EE}" presName="text_5" presStyleLbl="node1" presStyleIdx="4" presStyleCnt="5">
        <dgm:presLayoutVars>
          <dgm:bulletEnabled val="1"/>
        </dgm:presLayoutVars>
      </dgm:prSet>
      <dgm:spPr/>
    </dgm:pt>
    <dgm:pt modelId="{0A16BD35-3C0F-414A-B417-7AD92495706D}" type="pres">
      <dgm:prSet presAssocID="{06AEA14D-7DF0-46DA-B00D-37BEB5F256EE}" presName="accent_5" presStyleCnt="0"/>
      <dgm:spPr/>
    </dgm:pt>
    <dgm:pt modelId="{6A00E7B0-CFF4-486F-92D7-5887C7709F85}" type="pres">
      <dgm:prSet presAssocID="{06AEA14D-7DF0-46DA-B00D-37BEB5F256EE}" presName="accentRepeatNode" presStyleLbl="solidFgAcc1" presStyleIdx="4" presStyleCnt="5"/>
      <dgm:spPr/>
    </dgm:pt>
  </dgm:ptLst>
  <dgm:cxnLst>
    <dgm:cxn modelId="{70716D03-6C12-4350-B846-EE2E8CB7C02D}" srcId="{09C74CCE-285D-4566-B42B-1DFC7A7FCB0C}" destId="{CDB8E53B-56D3-4471-95C0-ADB6BA0BC69E}" srcOrd="1" destOrd="0" parTransId="{78803105-14D8-45CA-981D-E367470F41D4}" sibTransId="{2C5A48AF-CB68-4A26-AFFA-F7BE4CF42D4B}"/>
    <dgm:cxn modelId="{FDABFC14-7CC1-4526-8015-2596899F54F5}" srcId="{09C74CCE-285D-4566-B42B-1DFC7A7FCB0C}" destId="{54FB5EE5-B7D4-4FB7-A518-5EA9409F4B4E}" srcOrd="2" destOrd="0" parTransId="{E2B88E90-2D75-40A1-8D38-3AE57169ABA5}" sibTransId="{80C04926-1A20-4F52-8F47-B7AC0A82A8F1}"/>
    <dgm:cxn modelId="{0A52D32F-2166-47FB-A212-3FBBE519E0C2}" srcId="{09C74CCE-285D-4566-B42B-1DFC7A7FCB0C}" destId="{6E35D77E-8821-4FAA-A765-80B46D953B10}" srcOrd="3" destOrd="0" parTransId="{0B1E7931-1AAD-4D07-9DB9-58E2D8D122DC}" sibTransId="{A385BCFE-521D-4B5A-B879-2C7C8532743B}"/>
    <dgm:cxn modelId="{96BDB236-988C-4858-A9D4-3C6B536D403A}" type="presOf" srcId="{60329439-ABD5-4BC2-9EA9-14B5B9BC70F0}" destId="{AFFE5D4C-F5DD-4F5B-BDEC-6A6183BC1C65}" srcOrd="0" destOrd="0" presId="urn:microsoft.com/office/officeart/2008/layout/VerticalCurvedList"/>
    <dgm:cxn modelId="{A64F9D3C-5966-48DE-9A61-47A6397D5FAB}" type="presOf" srcId="{06AEA14D-7DF0-46DA-B00D-37BEB5F256EE}" destId="{2ACE8ED4-E474-4CDB-8774-0E1061662BC4}" srcOrd="0" destOrd="0" presId="urn:microsoft.com/office/officeart/2008/layout/VerticalCurvedList"/>
    <dgm:cxn modelId="{4456EA45-51ED-4C3A-9D2D-08CB43B38F56}" type="presOf" srcId="{6E35D77E-8821-4FAA-A765-80B46D953B10}" destId="{AFF60540-21CD-41D8-956A-23314FA3F832}" srcOrd="0" destOrd="0" presId="urn:microsoft.com/office/officeart/2008/layout/VerticalCurvedList"/>
    <dgm:cxn modelId="{F4D09A6E-E3F4-434B-BA18-22A4DBA722F4}" type="presOf" srcId="{CDB8E53B-56D3-4471-95C0-ADB6BA0BC69E}" destId="{C5CC001C-6F0C-418D-8EB7-034323A33763}" srcOrd="0" destOrd="0" presId="urn:microsoft.com/office/officeart/2008/layout/VerticalCurvedList"/>
    <dgm:cxn modelId="{57D35455-B81D-40BF-9665-882598D7BC99}" type="presOf" srcId="{A05556E3-D0B8-4B3A-89CC-09436AA9DFBD}" destId="{CDF4200A-1CDA-40C6-97CB-DC5393281CEA}" srcOrd="0" destOrd="0" presId="urn:microsoft.com/office/officeart/2008/layout/VerticalCurvedList"/>
    <dgm:cxn modelId="{49392D57-01BC-436D-8860-6F6665E0C38A}" type="presOf" srcId="{54FB5EE5-B7D4-4FB7-A518-5EA9409F4B4E}" destId="{00DC99C1-1FD2-4A97-A90E-BA452EE71B5D}" srcOrd="0" destOrd="0" presId="urn:microsoft.com/office/officeart/2008/layout/VerticalCurvedList"/>
    <dgm:cxn modelId="{258CC2A6-5CA9-4019-A1C4-F1BBA912711B}" srcId="{09C74CCE-285D-4566-B42B-1DFC7A7FCB0C}" destId="{06AEA14D-7DF0-46DA-B00D-37BEB5F256EE}" srcOrd="4" destOrd="0" parTransId="{5B3505D4-42D1-4A8B-99CF-68CE274BF18F}" sibTransId="{5C03D053-B681-4322-9638-EC2F4938920D}"/>
    <dgm:cxn modelId="{B48F83A7-CACB-4095-A821-0FAD89538648}" srcId="{09C74CCE-285D-4566-B42B-1DFC7A7FCB0C}" destId="{A05556E3-D0B8-4B3A-89CC-09436AA9DFBD}" srcOrd="0" destOrd="0" parTransId="{70F65A81-1528-434A-80B8-B4A3CB925F22}" sibTransId="{60329439-ABD5-4BC2-9EA9-14B5B9BC70F0}"/>
    <dgm:cxn modelId="{C8BC25D5-6BEB-4DB9-A04A-BE3144A6D398}" type="presOf" srcId="{09C74CCE-285D-4566-B42B-1DFC7A7FCB0C}" destId="{C04EF7D3-6E7D-4462-A641-E3E936E8BDC0}" srcOrd="0" destOrd="0" presId="urn:microsoft.com/office/officeart/2008/layout/VerticalCurvedList"/>
    <dgm:cxn modelId="{43717B4F-98DA-4740-9A10-C44BCD313B00}" type="presParOf" srcId="{C04EF7D3-6E7D-4462-A641-E3E936E8BDC0}" destId="{27AF4F6D-8650-4FA7-B796-91C9F330DA0E}" srcOrd="0" destOrd="0" presId="urn:microsoft.com/office/officeart/2008/layout/VerticalCurvedList"/>
    <dgm:cxn modelId="{6C477E43-88DA-4C8B-8BE4-40F003CFE50A}" type="presParOf" srcId="{27AF4F6D-8650-4FA7-B796-91C9F330DA0E}" destId="{1ACDCC05-4EE8-4A17-A226-3E1E4079DBF6}" srcOrd="0" destOrd="0" presId="urn:microsoft.com/office/officeart/2008/layout/VerticalCurvedList"/>
    <dgm:cxn modelId="{29E35967-CB5C-4CDD-8671-66907F87F313}" type="presParOf" srcId="{1ACDCC05-4EE8-4A17-A226-3E1E4079DBF6}" destId="{75AD1C25-7F6C-4D20-9E15-FF5027B6B06E}" srcOrd="0" destOrd="0" presId="urn:microsoft.com/office/officeart/2008/layout/VerticalCurvedList"/>
    <dgm:cxn modelId="{65820002-78DC-4796-B1CD-39DC7CFE2272}" type="presParOf" srcId="{1ACDCC05-4EE8-4A17-A226-3E1E4079DBF6}" destId="{AFFE5D4C-F5DD-4F5B-BDEC-6A6183BC1C65}" srcOrd="1" destOrd="0" presId="urn:microsoft.com/office/officeart/2008/layout/VerticalCurvedList"/>
    <dgm:cxn modelId="{D1E51121-5F96-4260-A254-9DFCA24FFFB1}" type="presParOf" srcId="{1ACDCC05-4EE8-4A17-A226-3E1E4079DBF6}" destId="{E0688819-66A7-44A0-813E-E7E1DFAA4C29}" srcOrd="2" destOrd="0" presId="urn:microsoft.com/office/officeart/2008/layout/VerticalCurvedList"/>
    <dgm:cxn modelId="{F64D06DE-263A-47DA-9749-899059F872F6}" type="presParOf" srcId="{1ACDCC05-4EE8-4A17-A226-3E1E4079DBF6}" destId="{EAD2ACCD-DA84-4FCF-917B-F74D6C8465E5}" srcOrd="3" destOrd="0" presId="urn:microsoft.com/office/officeart/2008/layout/VerticalCurvedList"/>
    <dgm:cxn modelId="{6BB3B94B-1204-4587-A39A-949E145CD003}" type="presParOf" srcId="{27AF4F6D-8650-4FA7-B796-91C9F330DA0E}" destId="{CDF4200A-1CDA-40C6-97CB-DC5393281CEA}" srcOrd="1" destOrd="0" presId="urn:microsoft.com/office/officeart/2008/layout/VerticalCurvedList"/>
    <dgm:cxn modelId="{CE719943-5A43-428E-B1A3-FF3A3C6A7030}" type="presParOf" srcId="{27AF4F6D-8650-4FA7-B796-91C9F330DA0E}" destId="{0BAAB036-CEE9-4890-B0DA-EE1344131B6D}" srcOrd="2" destOrd="0" presId="urn:microsoft.com/office/officeart/2008/layout/VerticalCurvedList"/>
    <dgm:cxn modelId="{87706C85-1E2F-4BAB-A1BE-578F3EAC7BA2}" type="presParOf" srcId="{0BAAB036-CEE9-4890-B0DA-EE1344131B6D}" destId="{0BFCC34E-331E-48BF-B655-5E11FFC008C1}" srcOrd="0" destOrd="0" presId="urn:microsoft.com/office/officeart/2008/layout/VerticalCurvedList"/>
    <dgm:cxn modelId="{872442EF-5455-40B1-BFE7-403EB3F3BEA9}" type="presParOf" srcId="{27AF4F6D-8650-4FA7-B796-91C9F330DA0E}" destId="{C5CC001C-6F0C-418D-8EB7-034323A33763}" srcOrd="3" destOrd="0" presId="urn:microsoft.com/office/officeart/2008/layout/VerticalCurvedList"/>
    <dgm:cxn modelId="{765AE9B8-DC7A-4744-80B1-5C0259D5C44F}" type="presParOf" srcId="{27AF4F6D-8650-4FA7-B796-91C9F330DA0E}" destId="{7CAD810C-4A2F-4EDE-B324-8189395CFEBA}" srcOrd="4" destOrd="0" presId="urn:microsoft.com/office/officeart/2008/layout/VerticalCurvedList"/>
    <dgm:cxn modelId="{1E8013D2-9BCC-4DCF-9E53-D8C8C8EA8061}" type="presParOf" srcId="{7CAD810C-4A2F-4EDE-B324-8189395CFEBA}" destId="{4068899C-5197-465B-BC4A-7AA501482EB5}" srcOrd="0" destOrd="0" presId="urn:microsoft.com/office/officeart/2008/layout/VerticalCurvedList"/>
    <dgm:cxn modelId="{DAD4A632-3C52-4D40-847B-4C287A30EECC}" type="presParOf" srcId="{27AF4F6D-8650-4FA7-B796-91C9F330DA0E}" destId="{00DC99C1-1FD2-4A97-A90E-BA452EE71B5D}" srcOrd="5" destOrd="0" presId="urn:microsoft.com/office/officeart/2008/layout/VerticalCurvedList"/>
    <dgm:cxn modelId="{1D7A2181-82B8-41C0-AC12-E7FDACAAA16E}" type="presParOf" srcId="{27AF4F6D-8650-4FA7-B796-91C9F330DA0E}" destId="{30AE6032-FB14-47F0-A64B-63A7D591C90D}" srcOrd="6" destOrd="0" presId="urn:microsoft.com/office/officeart/2008/layout/VerticalCurvedList"/>
    <dgm:cxn modelId="{288B4078-DC17-4639-BDEC-7BA1A88B13FB}" type="presParOf" srcId="{30AE6032-FB14-47F0-A64B-63A7D591C90D}" destId="{FBA47A14-CBCA-4C10-A4F9-4C7FBCF8E2B3}" srcOrd="0" destOrd="0" presId="urn:microsoft.com/office/officeart/2008/layout/VerticalCurvedList"/>
    <dgm:cxn modelId="{D2C92490-ED8D-43AC-9905-604ED11414BD}" type="presParOf" srcId="{27AF4F6D-8650-4FA7-B796-91C9F330DA0E}" destId="{AFF60540-21CD-41D8-956A-23314FA3F832}" srcOrd="7" destOrd="0" presId="urn:microsoft.com/office/officeart/2008/layout/VerticalCurvedList"/>
    <dgm:cxn modelId="{084FCDB4-B21A-4E5C-B2A2-23BBDDCD9C6C}" type="presParOf" srcId="{27AF4F6D-8650-4FA7-B796-91C9F330DA0E}" destId="{2655017C-FD08-4AD4-896D-DBCEC11EE236}" srcOrd="8" destOrd="0" presId="urn:microsoft.com/office/officeart/2008/layout/VerticalCurvedList"/>
    <dgm:cxn modelId="{54655322-3975-4414-A28E-820C8A966D32}" type="presParOf" srcId="{2655017C-FD08-4AD4-896D-DBCEC11EE236}" destId="{AA3B4312-AD18-4CF3-81A1-61B3CC96110A}" srcOrd="0" destOrd="0" presId="urn:microsoft.com/office/officeart/2008/layout/VerticalCurvedList"/>
    <dgm:cxn modelId="{E5D58092-9D36-4D2B-AD18-48DCA4153AEA}" type="presParOf" srcId="{27AF4F6D-8650-4FA7-B796-91C9F330DA0E}" destId="{2ACE8ED4-E474-4CDB-8774-0E1061662BC4}" srcOrd="9" destOrd="0" presId="urn:microsoft.com/office/officeart/2008/layout/VerticalCurvedList"/>
    <dgm:cxn modelId="{0DAA776D-57BD-4F3F-B28E-FF745E0595D9}" type="presParOf" srcId="{27AF4F6D-8650-4FA7-B796-91C9F330DA0E}" destId="{0A16BD35-3C0F-414A-B417-7AD92495706D}" srcOrd="10" destOrd="0" presId="urn:microsoft.com/office/officeart/2008/layout/VerticalCurvedList"/>
    <dgm:cxn modelId="{B494AB7B-30E3-4C56-9369-0B3F7960926A}" type="presParOf" srcId="{0A16BD35-3C0F-414A-B417-7AD92495706D}" destId="{6A00E7B0-CFF4-486F-92D7-5887C7709F85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D3121E5-7926-420C-A99B-4B16CA1018F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4519BB8-C257-47C1-9512-E79A95D2DF72}">
      <dgm:prSet phldrT="[Text]"/>
      <dgm:spPr/>
      <dgm:t>
        <a:bodyPr/>
        <a:lstStyle/>
        <a:p>
          <a:r>
            <a:rPr lang="en-US" dirty="0"/>
            <a:t>Clearly defined roles and responsibilities for utilities vs. third-party companies/EV solutions providers</a:t>
          </a:r>
        </a:p>
      </dgm:t>
    </dgm:pt>
    <dgm:pt modelId="{0665BBD6-4FD7-4ABD-B15A-000AE11D100B}" type="parTrans" cxnId="{AD2A50D3-A637-46BF-8AC7-5ECD3E182A52}">
      <dgm:prSet/>
      <dgm:spPr/>
      <dgm:t>
        <a:bodyPr/>
        <a:lstStyle/>
        <a:p>
          <a:endParaRPr lang="en-US"/>
        </a:p>
      </dgm:t>
    </dgm:pt>
    <dgm:pt modelId="{B31FBAF2-8928-4C33-989B-C44A75FF6E22}" type="sibTrans" cxnId="{AD2A50D3-A637-46BF-8AC7-5ECD3E182A52}">
      <dgm:prSet/>
      <dgm:spPr/>
      <dgm:t>
        <a:bodyPr/>
        <a:lstStyle/>
        <a:p>
          <a:endParaRPr lang="en-US"/>
        </a:p>
      </dgm:t>
    </dgm:pt>
    <dgm:pt modelId="{DC3389E1-489B-4A9F-A324-4FE709C23400}">
      <dgm:prSet phldrT="[Text]"/>
      <dgm:spPr/>
      <dgm:t>
        <a:bodyPr/>
        <a:lstStyle/>
        <a:p>
          <a:r>
            <a:rPr lang="en-US" dirty="0"/>
            <a:t>Robust customer enrollment and engagement</a:t>
          </a:r>
        </a:p>
      </dgm:t>
    </dgm:pt>
    <dgm:pt modelId="{7B6166DA-5A06-44A5-A4AC-BA6C7FBB33CB}" type="parTrans" cxnId="{ABBA3671-69C7-4E68-86EA-7C586ECA4731}">
      <dgm:prSet/>
      <dgm:spPr/>
      <dgm:t>
        <a:bodyPr/>
        <a:lstStyle/>
        <a:p>
          <a:endParaRPr lang="en-US"/>
        </a:p>
      </dgm:t>
    </dgm:pt>
    <dgm:pt modelId="{6A377410-0BDC-44B6-9776-19A0EB1E95A3}" type="sibTrans" cxnId="{ABBA3671-69C7-4E68-86EA-7C586ECA4731}">
      <dgm:prSet/>
      <dgm:spPr/>
      <dgm:t>
        <a:bodyPr/>
        <a:lstStyle/>
        <a:p>
          <a:endParaRPr lang="en-US"/>
        </a:p>
      </dgm:t>
    </dgm:pt>
    <dgm:pt modelId="{3B9DA5F1-E682-44D2-BD56-5EB7331BF67B}">
      <dgm:prSet phldrT="[Text]"/>
      <dgm:spPr/>
      <dgm:t>
        <a:bodyPr/>
        <a:lstStyle/>
        <a:p>
          <a:r>
            <a:rPr lang="en-US" dirty="0"/>
            <a:t>Stakeholder-driven program design and/or planning collaborative</a:t>
          </a:r>
        </a:p>
      </dgm:t>
    </dgm:pt>
    <dgm:pt modelId="{CEFDEDCB-D3DE-41C3-A8C2-B4DF0FFDE0D0}" type="parTrans" cxnId="{1BE1E0B3-7778-49D8-BD3D-73429A62AC10}">
      <dgm:prSet/>
      <dgm:spPr/>
      <dgm:t>
        <a:bodyPr/>
        <a:lstStyle/>
        <a:p>
          <a:endParaRPr lang="en-US"/>
        </a:p>
      </dgm:t>
    </dgm:pt>
    <dgm:pt modelId="{D3630D11-389E-4CA8-80ED-C1DB5472F8CC}" type="sibTrans" cxnId="{1BE1E0B3-7778-49D8-BD3D-73429A62AC10}">
      <dgm:prSet/>
      <dgm:spPr/>
      <dgm:t>
        <a:bodyPr/>
        <a:lstStyle/>
        <a:p>
          <a:endParaRPr lang="en-US"/>
        </a:p>
      </dgm:t>
    </dgm:pt>
    <dgm:pt modelId="{1C797B88-EC2D-44D7-B589-A36D94B31347}">
      <dgm:prSet phldrT="[Text]"/>
      <dgm:spPr/>
      <dgm:t>
        <a:bodyPr/>
        <a:lstStyle/>
        <a:p>
          <a:r>
            <a:rPr lang="en-US" dirty="0"/>
            <a:t>Iterative program design to meet needs of larger customer population </a:t>
          </a:r>
        </a:p>
      </dgm:t>
    </dgm:pt>
    <dgm:pt modelId="{237C51A2-044D-4237-B748-779376390266}" type="parTrans" cxnId="{F16CD509-C1A0-4061-AB9E-12F30B4517C5}">
      <dgm:prSet/>
      <dgm:spPr/>
      <dgm:t>
        <a:bodyPr/>
        <a:lstStyle/>
        <a:p>
          <a:endParaRPr lang="en-US"/>
        </a:p>
      </dgm:t>
    </dgm:pt>
    <dgm:pt modelId="{625F0D4B-BF2B-4662-B17A-3DC1599DB13E}" type="sibTrans" cxnId="{F16CD509-C1A0-4061-AB9E-12F30B4517C5}">
      <dgm:prSet/>
      <dgm:spPr/>
      <dgm:t>
        <a:bodyPr/>
        <a:lstStyle/>
        <a:p>
          <a:endParaRPr lang="en-US"/>
        </a:p>
      </dgm:t>
    </dgm:pt>
    <dgm:pt modelId="{99DEBE7B-A183-4128-A6FA-D1B597F0FE7A}">
      <dgm:prSet phldrT="[Text]"/>
      <dgm:spPr/>
      <dgm:t>
        <a:bodyPr/>
        <a:lstStyle/>
        <a:p>
          <a:r>
            <a:rPr lang="en-US" dirty="0"/>
            <a:t>Meaningful community engagement</a:t>
          </a:r>
        </a:p>
      </dgm:t>
    </dgm:pt>
    <dgm:pt modelId="{4537F891-F397-4FD2-B319-D8E00CA820A1}" type="parTrans" cxnId="{1F85C2B0-F0EC-4E62-BED8-455C0C4D5D81}">
      <dgm:prSet/>
      <dgm:spPr/>
      <dgm:t>
        <a:bodyPr/>
        <a:lstStyle/>
        <a:p>
          <a:endParaRPr lang="en-US"/>
        </a:p>
      </dgm:t>
    </dgm:pt>
    <dgm:pt modelId="{15338A3C-95BC-45D5-9CDB-BB43BD7500BF}" type="sibTrans" cxnId="{1F85C2B0-F0EC-4E62-BED8-455C0C4D5D81}">
      <dgm:prSet/>
      <dgm:spPr/>
      <dgm:t>
        <a:bodyPr/>
        <a:lstStyle/>
        <a:p>
          <a:endParaRPr lang="en-US"/>
        </a:p>
      </dgm:t>
    </dgm:pt>
    <dgm:pt modelId="{C56F5C27-C475-4272-A2C5-E4AD29B5B6BB}" type="pres">
      <dgm:prSet presAssocID="{AD3121E5-7926-420C-A99B-4B16CA1018FD}" presName="diagram" presStyleCnt="0">
        <dgm:presLayoutVars>
          <dgm:dir/>
          <dgm:resizeHandles val="exact"/>
        </dgm:presLayoutVars>
      </dgm:prSet>
      <dgm:spPr/>
    </dgm:pt>
    <dgm:pt modelId="{3DFD769F-78DD-4C09-86A3-BA167F2F099C}" type="pres">
      <dgm:prSet presAssocID="{74519BB8-C257-47C1-9512-E79A95D2DF72}" presName="node" presStyleLbl="node1" presStyleIdx="0" presStyleCnt="5">
        <dgm:presLayoutVars>
          <dgm:bulletEnabled val="1"/>
        </dgm:presLayoutVars>
      </dgm:prSet>
      <dgm:spPr/>
    </dgm:pt>
    <dgm:pt modelId="{23C59F22-3BF0-4152-8489-79F5BF524C49}" type="pres">
      <dgm:prSet presAssocID="{B31FBAF2-8928-4C33-989B-C44A75FF6E22}" presName="sibTrans" presStyleCnt="0"/>
      <dgm:spPr/>
    </dgm:pt>
    <dgm:pt modelId="{57C3ED9E-1E62-4D2A-B744-8DFC02E3A3FD}" type="pres">
      <dgm:prSet presAssocID="{DC3389E1-489B-4A9F-A324-4FE709C23400}" presName="node" presStyleLbl="node1" presStyleIdx="1" presStyleCnt="5">
        <dgm:presLayoutVars>
          <dgm:bulletEnabled val="1"/>
        </dgm:presLayoutVars>
      </dgm:prSet>
      <dgm:spPr/>
    </dgm:pt>
    <dgm:pt modelId="{7BBEB076-5728-45B8-8493-A98ABF2CD32D}" type="pres">
      <dgm:prSet presAssocID="{6A377410-0BDC-44B6-9776-19A0EB1E95A3}" presName="sibTrans" presStyleCnt="0"/>
      <dgm:spPr/>
    </dgm:pt>
    <dgm:pt modelId="{4A91BFCE-3089-49A3-8EFE-DE4D6D0A8473}" type="pres">
      <dgm:prSet presAssocID="{3B9DA5F1-E682-44D2-BD56-5EB7331BF67B}" presName="node" presStyleLbl="node1" presStyleIdx="2" presStyleCnt="5">
        <dgm:presLayoutVars>
          <dgm:bulletEnabled val="1"/>
        </dgm:presLayoutVars>
      </dgm:prSet>
      <dgm:spPr/>
    </dgm:pt>
    <dgm:pt modelId="{FBCADFF2-EF29-47E7-86E1-E7B33E1ED2DD}" type="pres">
      <dgm:prSet presAssocID="{D3630D11-389E-4CA8-80ED-C1DB5472F8CC}" presName="sibTrans" presStyleCnt="0"/>
      <dgm:spPr/>
    </dgm:pt>
    <dgm:pt modelId="{7DC9A638-D50B-4DD0-896F-6BC90EFB70A8}" type="pres">
      <dgm:prSet presAssocID="{1C797B88-EC2D-44D7-B589-A36D94B31347}" presName="node" presStyleLbl="node1" presStyleIdx="3" presStyleCnt="5">
        <dgm:presLayoutVars>
          <dgm:bulletEnabled val="1"/>
        </dgm:presLayoutVars>
      </dgm:prSet>
      <dgm:spPr/>
    </dgm:pt>
    <dgm:pt modelId="{038C85FA-A02F-4373-ACC5-2DF2B77550A1}" type="pres">
      <dgm:prSet presAssocID="{625F0D4B-BF2B-4662-B17A-3DC1599DB13E}" presName="sibTrans" presStyleCnt="0"/>
      <dgm:spPr/>
    </dgm:pt>
    <dgm:pt modelId="{277FD3A7-E57C-46E8-AC69-332F087F7B78}" type="pres">
      <dgm:prSet presAssocID="{99DEBE7B-A183-4128-A6FA-D1B597F0FE7A}" presName="node" presStyleLbl="node1" presStyleIdx="4" presStyleCnt="5">
        <dgm:presLayoutVars>
          <dgm:bulletEnabled val="1"/>
        </dgm:presLayoutVars>
      </dgm:prSet>
      <dgm:spPr/>
    </dgm:pt>
  </dgm:ptLst>
  <dgm:cxnLst>
    <dgm:cxn modelId="{F16CD509-C1A0-4061-AB9E-12F30B4517C5}" srcId="{AD3121E5-7926-420C-A99B-4B16CA1018FD}" destId="{1C797B88-EC2D-44D7-B589-A36D94B31347}" srcOrd="3" destOrd="0" parTransId="{237C51A2-044D-4237-B748-779376390266}" sibTransId="{625F0D4B-BF2B-4662-B17A-3DC1599DB13E}"/>
    <dgm:cxn modelId="{CEA68031-C369-4F54-B28A-35F96970E68B}" type="presOf" srcId="{AD3121E5-7926-420C-A99B-4B16CA1018FD}" destId="{C56F5C27-C475-4272-A2C5-E4AD29B5B6BB}" srcOrd="0" destOrd="0" presId="urn:microsoft.com/office/officeart/2005/8/layout/default"/>
    <dgm:cxn modelId="{ABBA3671-69C7-4E68-86EA-7C586ECA4731}" srcId="{AD3121E5-7926-420C-A99B-4B16CA1018FD}" destId="{DC3389E1-489B-4A9F-A324-4FE709C23400}" srcOrd="1" destOrd="0" parTransId="{7B6166DA-5A06-44A5-A4AC-BA6C7FBB33CB}" sibTransId="{6A377410-0BDC-44B6-9776-19A0EB1E95A3}"/>
    <dgm:cxn modelId="{6F02EE89-A506-4F9E-AF07-9B20778A9EDC}" type="presOf" srcId="{3B9DA5F1-E682-44D2-BD56-5EB7331BF67B}" destId="{4A91BFCE-3089-49A3-8EFE-DE4D6D0A8473}" srcOrd="0" destOrd="0" presId="urn:microsoft.com/office/officeart/2005/8/layout/default"/>
    <dgm:cxn modelId="{F26453B0-916A-4A76-9563-7B5DBB1B3496}" type="presOf" srcId="{1C797B88-EC2D-44D7-B589-A36D94B31347}" destId="{7DC9A638-D50B-4DD0-896F-6BC90EFB70A8}" srcOrd="0" destOrd="0" presId="urn:microsoft.com/office/officeart/2005/8/layout/default"/>
    <dgm:cxn modelId="{1F85C2B0-F0EC-4E62-BED8-455C0C4D5D81}" srcId="{AD3121E5-7926-420C-A99B-4B16CA1018FD}" destId="{99DEBE7B-A183-4128-A6FA-D1B597F0FE7A}" srcOrd="4" destOrd="0" parTransId="{4537F891-F397-4FD2-B319-D8E00CA820A1}" sibTransId="{15338A3C-95BC-45D5-9CDB-BB43BD7500BF}"/>
    <dgm:cxn modelId="{1BE1E0B3-7778-49D8-BD3D-73429A62AC10}" srcId="{AD3121E5-7926-420C-A99B-4B16CA1018FD}" destId="{3B9DA5F1-E682-44D2-BD56-5EB7331BF67B}" srcOrd="2" destOrd="0" parTransId="{CEFDEDCB-D3DE-41C3-A8C2-B4DF0FFDE0D0}" sibTransId="{D3630D11-389E-4CA8-80ED-C1DB5472F8CC}"/>
    <dgm:cxn modelId="{788630CA-79FF-426B-926F-9795C632E8D8}" type="presOf" srcId="{DC3389E1-489B-4A9F-A324-4FE709C23400}" destId="{57C3ED9E-1E62-4D2A-B744-8DFC02E3A3FD}" srcOrd="0" destOrd="0" presId="urn:microsoft.com/office/officeart/2005/8/layout/default"/>
    <dgm:cxn modelId="{AD2A50D3-A637-46BF-8AC7-5ECD3E182A52}" srcId="{AD3121E5-7926-420C-A99B-4B16CA1018FD}" destId="{74519BB8-C257-47C1-9512-E79A95D2DF72}" srcOrd="0" destOrd="0" parTransId="{0665BBD6-4FD7-4ABD-B15A-000AE11D100B}" sibTransId="{B31FBAF2-8928-4C33-989B-C44A75FF6E22}"/>
    <dgm:cxn modelId="{CEEB0BDA-2BD6-47C9-BD98-0C8CF2840A8E}" type="presOf" srcId="{99DEBE7B-A183-4128-A6FA-D1B597F0FE7A}" destId="{277FD3A7-E57C-46E8-AC69-332F087F7B78}" srcOrd="0" destOrd="0" presId="urn:microsoft.com/office/officeart/2005/8/layout/default"/>
    <dgm:cxn modelId="{D59D5BDB-C784-47F3-9628-95C65CE33E3C}" type="presOf" srcId="{74519BB8-C257-47C1-9512-E79A95D2DF72}" destId="{3DFD769F-78DD-4C09-86A3-BA167F2F099C}" srcOrd="0" destOrd="0" presId="urn:microsoft.com/office/officeart/2005/8/layout/default"/>
    <dgm:cxn modelId="{BFF57B22-4320-426E-8A62-AC264662CC78}" type="presParOf" srcId="{C56F5C27-C475-4272-A2C5-E4AD29B5B6BB}" destId="{3DFD769F-78DD-4C09-86A3-BA167F2F099C}" srcOrd="0" destOrd="0" presId="urn:microsoft.com/office/officeart/2005/8/layout/default"/>
    <dgm:cxn modelId="{7B8430D7-1AA5-4958-8AE0-246E854741B1}" type="presParOf" srcId="{C56F5C27-C475-4272-A2C5-E4AD29B5B6BB}" destId="{23C59F22-3BF0-4152-8489-79F5BF524C49}" srcOrd="1" destOrd="0" presId="urn:microsoft.com/office/officeart/2005/8/layout/default"/>
    <dgm:cxn modelId="{F8492A4A-E33D-4D69-A6CE-30BE1E9655D6}" type="presParOf" srcId="{C56F5C27-C475-4272-A2C5-E4AD29B5B6BB}" destId="{57C3ED9E-1E62-4D2A-B744-8DFC02E3A3FD}" srcOrd="2" destOrd="0" presId="urn:microsoft.com/office/officeart/2005/8/layout/default"/>
    <dgm:cxn modelId="{AD3A5BBA-6E26-4403-B1BF-C374C14C55E1}" type="presParOf" srcId="{C56F5C27-C475-4272-A2C5-E4AD29B5B6BB}" destId="{7BBEB076-5728-45B8-8493-A98ABF2CD32D}" srcOrd="3" destOrd="0" presId="urn:microsoft.com/office/officeart/2005/8/layout/default"/>
    <dgm:cxn modelId="{CE70DCC0-A98C-47D3-941F-312F2369F265}" type="presParOf" srcId="{C56F5C27-C475-4272-A2C5-E4AD29B5B6BB}" destId="{4A91BFCE-3089-49A3-8EFE-DE4D6D0A8473}" srcOrd="4" destOrd="0" presId="urn:microsoft.com/office/officeart/2005/8/layout/default"/>
    <dgm:cxn modelId="{2C03E8F6-6E71-4184-A952-372A12D5B2B2}" type="presParOf" srcId="{C56F5C27-C475-4272-A2C5-E4AD29B5B6BB}" destId="{FBCADFF2-EF29-47E7-86E1-E7B33E1ED2DD}" srcOrd="5" destOrd="0" presId="urn:microsoft.com/office/officeart/2005/8/layout/default"/>
    <dgm:cxn modelId="{DDEB798B-F8E6-49C1-A78C-E376A8289A98}" type="presParOf" srcId="{C56F5C27-C475-4272-A2C5-E4AD29B5B6BB}" destId="{7DC9A638-D50B-4DD0-896F-6BC90EFB70A8}" srcOrd="6" destOrd="0" presId="urn:microsoft.com/office/officeart/2005/8/layout/default"/>
    <dgm:cxn modelId="{ED770182-6C0C-45C4-9837-AF27FE471389}" type="presParOf" srcId="{C56F5C27-C475-4272-A2C5-E4AD29B5B6BB}" destId="{038C85FA-A02F-4373-ACC5-2DF2B77550A1}" srcOrd="7" destOrd="0" presId="urn:microsoft.com/office/officeart/2005/8/layout/default"/>
    <dgm:cxn modelId="{80CFF707-8137-4FB7-8C67-C99C86256972}" type="presParOf" srcId="{C56F5C27-C475-4272-A2C5-E4AD29B5B6BB}" destId="{277FD3A7-E57C-46E8-AC69-332F087F7B7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FE5D4C-F5DD-4F5B-BDEC-6A6183BC1C65}">
      <dsp:nvSpPr>
        <dsp:cNvPr id="0" name=""/>
        <dsp:cNvSpPr/>
      </dsp:nvSpPr>
      <dsp:spPr>
        <a:xfrm>
          <a:off x="-5116992" y="-783865"/>
          <a:ext cx="6093694" cy="6093694"/>
        </a:xfrm>
        <a:prstGeom prst="blockArc">
          <a:avLst>
            <a:gd name="adj1" fmla="val 18900000"/>
            <a:gd name="adj2" fmla="val 2700000"/>
            <a:gd name="adj3" fmla="val 354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F4200A-1CDA-40C6-97CB-DC5393281CEA}">
      <dsp:nvSpPr>
        <dsp:cNvPr id="0" name=""/>
        <dsp:cNvSpPr/>
      </dsp:nvSpPr>
      <dsp:spPr>
        <a:xfrm>
          <a:off x="427226" y="282782"/>
          <a:ext cx="104830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EV adoption</a:t>
          </a:r>
        </a:p>
      </dsp:txBody>
      <dsp:txXfrm>
        <a:off x="427226" y="282782"/>
        <a:ext cx="10483090" cy="565926"/>
      </dsp:txXfrm>
    </dsp:sp>
    <dsp:sp modelId="{0BFCC34E-331E-48BF-B655-5E11FFC008C1}">
      <dsp:nvSpPr>
        <dsp:cNvPr id="0" name=""/>
        <dsp:cNvSpPr/>
      </dsp:nvSpPr>
      <dsp:spPr>
        <a:xfrm>
          <a:off x="73522" y="212041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CC001C-6F0C-418D-8EB7-034323A33763}">
      <dsp:nvSpPr>
        <dsp:cNvPr id="0" name=""/>
        <dsp:cNvSpPr/>
      </dsp:nvSpPr>
      <dsp:spPr>
        <a:xfrm>
          <a:off x="832752" y="1131400"/>
          <a:ext cx="100775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Grid management</a:t>
          </a:r>
        </a:p>
      </dsp:txBody>
      <dsp:txXfrm>
        <a:off x="832752" y="1131400"/>
        <a:ext cx="10077564" cy="565926"/>
      </dsp:txXfrm>
    </dsp:sp>
    <dsp:sp modelId="{4068899C-5197-465B-BC4A-7AA501482EB5}">
      <dsp:nvSpPr>
        <dsp:cNvPr id="0" name=""/>
        <dsp:cNvSpPr/>
      </dsp:nvSpPr>
      <dsp:spPr>
        <a:xfrm>
          <a:off x="479048" y="1060659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DC99C1-1FD2-4A97-A90E-BA452EE71B5D}">
      <dsp:nvSpPr>
        <dsp:cNvPr id="0" name=""/>
        <dsp:cNvSpPr/>
      </dsp:nvSpPr>
      <dsp:spPr>
        <a:xfrm>
          <a:off x="957216" y="1980018"/>
          <a:ext cx="995310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System economic efficiency</a:t>
          </a:r>
        </a:p>
      </dsp:txBody>
      <dsp:txXfrm>
        <a:off x="957216" y="1980018"/>
        <a:ext cx="9953100" cy="565926"/>
      </dsp:txXfrm>
    </dsp:sp>
    <dsp:sp modelId="{FBA47A14-CBCA-4C10-A4F9-4C7FBCF8E2B3}">
      <dsp:nvSpPr>
        <dsp:cNvPr id="0" name=""/>
        <dsp:cNvSpPr/>
      </dsp:nvSpPr>
      <dsp:spPr>
        <a:xfrm>
          <a:off x="603512" y="1909277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F60540-21CD-41D8-956A-23314FA3F832}">
      <dsp:nvSpPr>
        <dsp:cNvPr id="0" name=""/>
        <dsp:cNvSpPr/>
      </dsp:nvSpPr>
      <dsp:spPr>
        <a:xfrm>
          <a:off x="832752" y="2828636"/>
          <a:ext cx="10077564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Decarbonization</a:t>
          </a:r>
        </a:p>
      </dsp:txBody>
      <dsp:txXfrm>
        <a:off x="832752" y="2828636"/>
        <a:ext cx="10077564" cy="565926"/>
      </dsp:txXfrm>
    </dsp:sp>
    <dsp:sp modelId="{AA3B4312-AD18-4CF3-81A1-61B3CC96110A}">
      <dsp:nvSpPr>
        <dsp:cNvPr id="0" name=""/>
        <dsp:cNvSpPr/>
      </dsp:nvSpPr>
      <dsp:spPr>
        <a:xfrm>
          <a:off x="479048" y="2757895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ACE8ED4-E474-4CDB-8774-0E1061662BC4}">
      <dsp:nvSpPr>
        <dsp:cNvPr id="0" name=""/>
        <dsp:cNvSpPr/>
      </dsp:nvSpPr>
      <dsp:spPr>
        <a:xfrm>
          <a:off x="427226" y="3677254"/>
          <a:ext cx="10483090" cy="5659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9204" tIns="73660" rIns="73660" bIns="7366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Equity</a:t>
          </a:r>
        </a:p>
      </dsp:txBody>
      <dsp:txXfrm>
        <a:off x="427226" y="3677254"/>
        <a:ext cx="10483090" cy="565926"/>
      </dsp:txXfrm>
    </dsp:sp>
    <dsp:sp modelId="{6A00E7B0-CFF4-486F-92D7-5887C7709F85}">
      <dsp:nvSpPr>
        <dsp:cNvPr id="0" name=""/>
        <dsp:cNvSpPr/>
      </dsp:nvSpPr>
      <dsp:spPr>
        <a:xfrm>
          <a:off x="73522" y="3606513"/>
          <a:ext cx="707408" cy="70740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FD769F-78DD-4C09-86A3-BA167F2F099C}">
      <dsp:nvSpPr>
        <dsp:cNvPr id="0" name=""/>
        <dsp:cNvSpPr/>
      </dsp:nvSpPr>
      <dsp:spPr>
        <a:xfrm>
          <a:off x="0" y="647661"/>
          <a:ext cx="2921308" cy="1752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Clearly defined roles and responsibilities for utilities vs. third-party companies/EV solutions providers</a:t>
          </a:r>
        </a:p>
      </dsp:txBody>
      <dsp:txXfrm>
        <a:off x="0" y="647661"/>
        <a:ext cx="2921308" cy="1752785"/>
      </dsp:txXfrm>
    </dsp:sp>
    <dsp:sp modelId="{57C3ED9E-1E62-4D2A-B744-8DFC02E3A3FD}">
      <dsp:nvSpPr>
        <dsp:cNvPr id="0" name=""/>
        <dsp:cNvSpPr/>
      </dsp:nvSpPr>
      <dsp:spPr>
        <a:xfrm>
          <a:off x="3213439" y="647661"/>
          <a:ext cx="2921308" cy="1752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Robust customer enrollment and engagement</a:t>
          </a:r>
        </a:p>
      </dsp:txBody>
      <dsp:txXfrm>
        <a:off x="3213439" y="647661"/>
        <a:ext cx="2921308" cy="1752785"/>
      </dsp:txXfrm>
    </dsp:sp>
    <dsp:sp modelId="{4A91BFCE-3089-49A3-8EFE-DE4D6D0A8473}">
      <dsp:nvSpPr>
        <dsp:cNvPr id="0" name=""/>
        <dsp:cNvSpPr/>
      </dsp:nvSpPr>
      <dsp:spPr>
        <a:xfrm>
          <a:off x="6426878" y="647661"/>
          <a:ext cx="2921308" cy="1752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Stakeholder-driven program design and/or planning collaborative</a:t>
          </a:r>
        </a:p>
      </dsp:txBody>
      <dsp:txXfrm>
        <a:off x="6426878" y="647661"/>
        <a:ext cx="2921308" cy="1752785"/>
      </dsp:txXfrm>
    </dsp:sp>
    <dsp:sp modelId="{7DC9A638-D50B-4DD0-896F-6BC90EFB70A8}">
      <dsp:nvSpPr>
        <dsp:cNvPr id="0" name=""/>
        <dsp:cNvSpPr/>
      </dsp:nvSpPr>
      <dsp:spPr>
        <a:xfrm>
          <a:off x="1606719" y="2692577"/>
          <a:ext cx="2921308" cy="1752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Iterative program design to meet needs of larger customer population </a:t>
          </a:r>
        </a:p>
      </dsp:txBody>
      <dsp:txXfrm>
        <a:off x="1606719" y="2692577"/>
        <a:ext cx="2921308" cy="1752785"/>
      </dsp:txXfrm>
    </dsp:sp>
    <dsp:sp modelId="{277FD3A7-E57C-46E8-AC69-332F087F7B78}">
      <dsp:nvSpPr>
        <dsp:cNvPr id="0" name=""/>
        <dsp:cNvSpPr/>
      </dsp:nvSpPr>
      <dsp:spPr>
        <a:xfrm>
          <a:off x="4820158" y="2692577"/>
          <a:ext cx="2921308" cy="175278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Meaningful community engagement</a:t>
          </a:r>
        </a:p>
      </dsp:txBody>
      <dsp:txXfrm>
        <a:off x="4820158" y="2692577"/>
        <a:ext cx="2921308" cy="1752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0.63129</cdr:x>
      <cdr:y>0.37024</cdr:y>
    </cdr:from>
    <cdr:to>
      <cdr:x>0.86599</cdr:x>
      <cdr:y>0.47909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788D53C3-3D1F-4C27-B7DC-56F03FEB850C}"/>
            </a:ext>
          </a:extLst>
        </cdr:cNvPr>
        <cdr:cNvSpPr txBox="1"/>
      </cdr:nvSpPr>
      <cdr:spPr>
        <a:xfrm xmlns:a="http://schemas.openxmlformats.org/drawingml/2006/main">
          <a:off x="2886266" y="1015647"/>
          <a:ext cx="1073021" cy="2985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Peak Period</a:t>
          </a:r>
        </a:p>
      </cdr:txBody>
    </cdr:sp>
  </cdr:relSizeAnchor>
  <cdr:relSizeAnchor xmlns:cdr="http://schemas.openxmlformats.org/drawingml/2006/chartDrawing">
    <cdr:from>
      <cdr:x>0.04354</cdr:x>
      <cdr:y>0.5</cdr:y>
    </cdr:from>
    <cdr:to>
      <cdr:x>0.63129</cdr:x>
      <cdr:y>0.59104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4601080-2A08-4536-92F7-D857DFF27691}"/>
            </a:ext>
          </a:extLst>
        </cdr:cNvPr>
        <cdr:cNvSpPr txBox="1"/>
      </cdr:nvSpPr>
      <cdr:spPr>
        <a:xfrm xmlns:a="http://schemas.openxmlformats.org/drawingml/2006/main">
          <a:off x="199049" y="1371601"/>
          <a:ext cx="2687215" cy="24974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Off Peak Period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64625A13-AE2D-4C9A-8EF1-985C45B71586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E0A7AB36-F05F-4995-A875-775B2F7EA3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798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200"/>
            </a:lvl1pPr>
          </a:lstStyle>
          <a:p>
            <a:fld id="{21075AF7-4EC6-4F5A-A55D-0D3AACE47C0F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5963" y="1162050"/>
            <a:ext cx="5578475" cy="31384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200"/>
            </a:lvl1pPr>
          </a:lstStyle>
          <a:p>
            <a:fld id="{5F035CF0-E655-47E3-93DC-7ACBB918F6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404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9" name="Rectangle 18"/>
          <p:cNvSpPr/>
          <p:nvPr userDrawn="1"/>
        </p:nvSpPr>
        <p:spPr>
          <a:xfrm>
            <a:off x="154517" y="3352009"/>
            <a:ext cx="11881200" cy="3398041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154517" y="104776"/>
            <a:ext cx="11881200" cy="6645274"/>
          </a:xfrm>
          <a:prstGeom prst="rect">
            <a:avLst/>
          </a:prstGeom>
          <a:noFill/>
          <a:ln>
            <a:solidFill>
              <a:srgbClr val="0293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23325" y="3598858"/>
            <a:ext cx="10627984" cy="596303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9235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23325" y="5221909"/>
            <a:ext cx="9675455" cy="490469"/>
          </a:xfrm>
        </p:spPr>
        <p:txBody>
          <a:bodyPr>
            <a:noAutofit/>
          </a:bodyPr>
          <a:lstStyle>
            <a:lvl1pPr marL="0" indent="0">
              <a:buNone/>
              <a:defRPr sz="2200" b="1">
                <a:solidFill>
                  <a:srgbClr val="09235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Presenter Name(s)</a:t>
            </a:r>
          </a:p>
        </p:txBody>
      </p:sp>
      <p:pic>
        <p:nvPicPr>
          <p:cNvPr id="15" name="Picture 14" descr="BlueBox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7296" cy="1591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74423" y="947928"/>
            <a:ext cx="1562844" cy="516805"/>
          </a:xfrm>
          <a:prstGeom prst="rect">
            <a:avLst/>
          </a:prstGeom>
          <a:solidFill>
            <a:srgbClr val="073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23325" y="4100762"/>
            <a:ext cx="10626725" cy="504825"/>
          </a:xfrm>
        </p:spPr>
        <p:txBody>
          <a:bodyPr/>
          <a:lstStyle>
            <a:lvl1pPr>
              <a:defRPr i="1">
                <a:solidFill>
                  <a:srgbClr val="073165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923325" y="6227145"/>
            <a:ext cx="5703633" cy="39071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092352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5" hasCustomPrompt="1"/>
          </p:nvPr>
        </p:nvSpPr>
        <p:spPr>
          <a:xfrm>
            <a:off x="923325" y="5549160"/>
            <a:ext cx="9675455" cy="490469"/>
          </a:xfrm>
        </p:spPr>
        <p:txBody>
          <a:bodyPr>
            <a:noAutofit/>
          </a:bodyPr>
          <a:lstStyle>
            <a:lvl1pPr marL="0" indent="0">
              <a:buNone/>
              <a:defRPr sz="2200" b="0" i="1">
                <a:solidFill>
                  <a:srgbClr val="092352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Presenter Position(s)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8571F1A-991D-D9AD-52EE-0B94907A31B3}"/>
              </a:ext>
            </a:extLst>
          </p:cNvPr>
          <p:cNvSpPr/>
          <p:nvPr userDrawn="1"/>
        </p:nvSpPr>
        <p:spPr>
          <a:xfrm>
            <a:off x="212226" y="743501"/>
            <a:ext cx="1562844" cy="516805"/>
          </a:xfrm>
          <a:prstGeom prst="rect">
            <a:avLst/>
          </a:prstGeom>
          <a:solidFill>
            <a:srgbClr val="073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4228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up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073165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1617" y="2486996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2770908" y="2486996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21"/>
          </p:nvPr>
        </p:nvSpPr>
        <p:spPr>
          <a:xfrm>
            <a:off x="5150199" y="2486996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25"/>
          </p:nvPr>
        </p:nvSpPr>
        <p:spPr>
          <a:xfrm>
            <a:off x="7529491" y="2486996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29"/>
          </p:nvPr>
        </p:nvSpPr>
        <p:spPr>
          <a:xfrm>
            <a:off x="9908782" y="2486996"/>
            <a:ext cx="1907461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2333" y="358171"/>
            <a:ext cx="213359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92333" y="1323006"/>
            <a:ext cx="2133599" cy="9167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771623" y="358171"/>
            <a:ext cx="213359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2771623" y="1323006"/>
            <a:ext cx="2133599" cy="9167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5150915" y="358171"/>
            <a:ext cx="213359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5150915" y="1323006"/>
            <a:ext cx="2133599" cy="9167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7530206" y="358171"/>
            <a:ext cx="213359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7530206" y="1323006"/>
            <a:ext cx="2133599" cy="9167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9909495" y="358171"/>
            <a:ext cx="1906748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9909495" y="1323006"/>
            <a:ext cx="1906748" cy="9167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56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073165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81002" y="285458"/>
            <a:ext cx="632593" cy="562305"/>
          </a:xfrm>
        </p:spPr>
        <p:txBody>
          <a:bodyPr>
            <a:noAutofit/>
          </a:bodyPr>
          <a:lstStyle>
            <a:lvl1pPr marL="0" indent="0">
              <a:buNone/>
              <a:defRPr sz="875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88135" y="2407101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941649"/>
            <a:ext cx="2133600" cy="3271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303871"/>
            <a:ext cx="2133600" cy="946851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7440" y="285458"/>
            <a:ext cx="632593" cy="562305"/>
          </a:xfrm>
        </p:spPr>
        <p:txBody>
          <a:bodyPr>
            <a:noAutofit/>
          </a:bodyPr>
          <a:lstStyle>
            <a:lvl1pPr marL="0" indent="0">
              <a:buNone/>
              <a:defRPr sz="875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2767425" y="2407101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757437" y="941649"/>
            <a:ext cx="2133600" cy="3271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2757437" y="1303871"/>
            <a:ext cx="2133600" cy="946851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139585" y="285458"/>
            <a:ext cx="632593" cy="562305"/>
          </a:xfrm>
        </p:spPr>
        <p:txBody>
          <a:bodyPr>
            <a:noAutofit/>
          </a:bodyPr>
          <a:lstStyle>
            <a:lvl1pPr marL="0" indent="0">
              <a:buNone/>
              <a:defRPr sz="875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21"/>
          </p:nvPr>
        </p:nvSpPr>
        <p:spPr>
          <a:xfrm>
            <a:off x="5146717" y="2407101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139581" y="941649"/>
            <a:ext cx="2133600" cy="3271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139581" y="1303871"/>
            <a:ext cx="2133600" cy="946851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518875" y="285458"/>
            <a:ext cx="632593" cy="562305"/>
          </a:xfrm>
        </p:spPr>
        <p:txBody>
          <a:bodyPr>
            <a:noAutofit/>
          </a:bodyPr>
          <a:lstStyle>
            <a:lvl1pPr marL="0" indent="0">
              <a:buNone/>
              <a:defRPr sz="875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25"/>
          </p:nvPr>
        </p:nvSpPr>
        <p:spPr>
          <a:xfrm>
            <a:off x="7526008" y="2407101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7518872" y="941649"/>
            <a:ext cx="2133600" cy="3271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7518872" y="1303871"/>
            <a:ext cx="2133600" cy="946851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898166" y="285458"/>
            <a:ext cx="632593" cy="562305"/>
          </a:xfrm>
        </p:spPr>
        <p:txBody>
          <a:bodyPr>
            <a:noAutofit/>
          </a:bodyPr>
          <a:lstStyle>
            <a:lvl1pPr marL="0" indent="0">
              <a:buNone/>
              <a:defRPr sz="875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29"/>
          </p:nvPr>
        </p:nvSpPr>
        <p:spPr>
          <a:xfrm>
            <a:off x="9905299" y="2407101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9898164" y="941649"/>
            <a:ext cx="2133600" cy="3271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8164" y="1303871"/>
            <a:ext cx="2133600" cy="946851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625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lorblock 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2" y="0"/>
            <a:ext cx="3809999" cy="6858000"/>
          </a:xfrm>
          <a:prstGeom prst="rect">
            <a:avLst/>
          </a:prstGeom>
          <a:solidFill>
            <a:srgbClr val="073165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95799" y="1778000"/>
            <a:ext cx="7002845" cy="4064000"/>
          </a:xfrm>
        </p:spPr>
        <p:txBody>
          <a:bodyPr numCol="1" spcCol="347472">
            <a:noAutofit/>
          </a:bodyPr>
          <a:lstStyle>
            <a:lvl1pPr>
              <a:defRPr b="1">
                <a:solidFill>
                  <a:srgbClr val="073165"/>
                </a:solidFill>
              </a:defRPr>
            </a:lvl1pPr>
            <a:lvl2pPr>
              <a:defRPr b="0">
                <a:solidFill>
                  <a:srgbClr val="073165"/>
                </a:solidFill>
              </a:defRPr>
            </a:lvl2pPr>
            <a:lvl3pPr>
              <a:defRPr b="0">
                <a:solidFill>
                  <a:srgbClr val="073165"/>
                </a:solidFill>
              </a:defRPr>
            </a:lvl3pPr>
            <a:lvl4pPr>
              <a:defRPr b="0">
                <a:solidFill>
                  <a:srgbClr val="073165"/>
                </a:solidFill>
              </a:defRPr>
            </a:lvl4pPr>
            <a:lvl5pPr>
              <a:defRPr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19794"/>
            <a:ext cx="2489201" cy="541841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5799" y="719794"/>
            <a:ext cx="7002845" cy="80420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750" i="1">
                <a:solidFill>
                  <a:srgbClr val="073165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471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up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029347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0" rIns="5715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81000" y="2519279"/>
            <a:ext cx="566928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81001"/>
            <a:ext cx="5669280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331721"/>
            <a:ext cx="5669280" cy="90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6254665" y="2519279"/>
            <a:ext cx="566928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254665" y="381001"/>
            <a:ext cx="5669280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54665" y="1331720"/>
            <a:ext cx="5669280" cy="9000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8221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up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029347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9655" y="2490157"/>
            <a:ext cx="3680460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/>
            </a:lvl4pPr>
            <a:lvl5pPr>
              <a:lnSpc>
                <a:spcPct val="100000"/>
              </a:lnSpc>
              <a:spcAft>
                <a:spcPts val="125"/>
              </a:spcAft>
              <a:defRPr sz="1125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1" y="330866"/>
            <a:ext cx="3680460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4501" y="1295702"/>
            <a:ext cx="3680460" cy="7644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4403776" y="2490157"/>
            <a:ext cx="3658489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/>
            </a:lvl4pPr>
            <a:lvl5pPr>
              <a:lnSpc>
                <a:spcPct val="100000"/>
              </a:lnSpc>
              <a:spcAft>
                <a:spcPts val="125"/>
              </a:spcAft>
              <a:defRPr sz="1125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411389" y="330866"/>
            <a:ext cx="3680460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411389" y="1295702"/>
            <a:ext cx="3680460" cy="7644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21"/>
          </p:nvPr>
        </p:nvSpPr>
        <p:spPr>
          <a:xfrm>
            <a:off x="8385495" y="2490157"/>
            <a:ext cx="3430748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/>
            </a:lvl4pPr>
            <a:lvl5pPr>
              <a:lnSpc>
                <a:spcPct val="100000"/>
              </a:lnSpc>
              <a:spcAft>
                <a:spcPts val="125"/>
              </a:spcAft>
              <a:defRPr sz="1125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389101" y="330866"/>
            <a:ext cx="3680460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8389101" y="1295702"/>
            <a:ext cx="3680460" cy="7644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664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up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029347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3232" y="2479671"/>
            <a:ext cx="2753445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3346298" y="2490157"/>
            <a:ext cx="2776215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21"/>
          </p:nvPr>
        </p:nvSpPr>
        <p:spPr>
          <a:xfrm>
            <a:off x="6339908" y="2490157"/>
            <a:ext cx="2758440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25"/>
          </p:nvPr>
        </p:nvSpPr>
        <p:spPr>
          <a:xfrm>
            <a:off x="9315744" y="2495546"/>
            <a:ext cx="2500499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8239" y="377658"/>
            <a:ext cx="275843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8239" y="1342494"/>
            <a:ext cx="2758439" cy="94685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364075" y="377658"/>
            <a:ext cx="275843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3364075" y="1342494"/>
            <a:ext cx="2758439" cy="94685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339910" y="377658"/>
            <a:ext cx="275843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6339910" y="1342494"/>
            <a:ext cx="2758439" cy="94685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9315744" y="377658"/>
            <a:ext cx="250049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9315744" y="1342494"/>
            <a:ext cx="2500499" cy="94685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35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up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029347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1617" y="2486996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2770908" y="2486996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21"/>
          </p:nvPr>
        </p:nvSpPr>
        <p:spPr>
          <a:xfrm>
            <a:off x="5150199" y="2486996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25"/>
          </p:nvPr>
        </p:nvSpPr>
        <p:spPr>
          <a:xfrm>
            <a:off x="7529491" y="2486996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29"/>
          </p:nvPr>
        </p:nvSpPr>
        <p:spPr>
          <a:xfrm>
            <a:off x="9908782" y="2486996"/>
            <a:ext cx="1907461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92333" y="358171"/>
            <a:ext cx="213359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92333" y="1323006"/>
            <a:ext cx="2133599" cy="9167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2771623" y="358171"/>
            <a:ext cx="213359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2771623" y="1323006"/>
            <a:ext cx="2133599" cy="9167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0" name="Text Placeholder 11"/>
          <p:cNvSpPr>
            <a:spLocks noGrp="1"/>
          </p:cNvSpPr>
          <p:nvPr>
            <p:ph type="body" sz="quarter" idx="32" hasCustomPrompt="1"/>
          </p:nvPr>
        </p:nvSpPr>
        <p:spPr>
          <a:xfrm>
            <a:off x="5150915" y="358171"/>
            <a:ext cx="213359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11"/>
          <p:cNvSpPr>
            <a:spLocks noGrp="1"/>
          </p:cNvSpPr>
          <p:nvPr>
            <p:ph type="body" sz="quarter" idx="33" hasCustomPrompt="1"/>
          </p:nvPr>
        </p:nvSpPr>
        <p:spPr>
          <a:xfrm>
            <a:off x="5150915" y="1323006"/>
            <a:ext cx="2133599" cy="9167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2" name="Text Placeholder 11"/>
          <p:cNvSpPr>
            <a:spLocks noGrp="1"/>
          </p:cNvSpPr>
          <p:nvPr>
            <p:ph type="body" sz="quarter" idx="34" hasCustomPrompt="1"/>
          </p:nvPr>
        </p:nvSpPr>
        <p:spPr>
          <a:xfrm>
            <a:off x="7530206" y="358171"/>
            <a:ext cx="213359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11"/>
          <p:cNvSpPr>
            <a:spLocks noGrp="1"/>
          </p:cNvSpPr>
          <p:nvPr>
            <p:ph type="body" sz="quarter" idx="35" hasCustomPrompt="1"/>
          </p:nvPr>
        </p:nvSpPr>
        <p:spPr>
          <a:xfrm>
            <a:off x="7530206" y="1323006"/>
            <a:ext cx="2133599" cy="9167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4" name="Text Placeholder 11"/>
          <p:cNvSpPr>
            <a:spLocks noGrp="1"/>
          </p:cNvSpPr>
          <p:nvPr>
            <p:ph type="body" sz="quarter" idx="36" hasCustomPrompt="1"/>
          </p:nvPr>
        </p:nvSpPr>
        <p:spPr>
          <a:xfrm>
            <a:off x="9909495" y="358171"/>
            <a:ext cx="1906748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37" hasCustomPrompt="1"/>
          </p:nvPr>
        </p:nvSpPr>
        <p:spPr>
          <a:xfrm>
            <a:off x="9909495" y="1323006"/>
            <a:ext cx="1906748" cy="9167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38" name="Straight Connector 37"/>
          <p:cNvCxnSpPr>
            <a:endCxn id="39" idx="1"/>
          </p:cNvCxnSpPr>
          <p:nvPr userDrawn="1"/>
        </p:nvCxnSpPr>
        <p:spPr>
          <a:xfrm>
            <a:off x="1002455" y="6542065"/>
            <a:ext cx="9537018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9473" y="6191505"/>
            <a:ext cx="1652527" cy="701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97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5 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029347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6" name="Picture Placeholder 5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381002" y="285458"/>
            <a:ext cx="632593" cy="562305"/>
          </a:xfrm>
        </p:spPr>
        <p:txBody>
          <a:bodyPr>
            <a:noAutofit/>
          </a:bodyPr>
          <a:lstStyle>
            <a:lvl1pPr marL="0" indent="0">
              <a:buNone/>
              <a:defRPr sz="875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88135" y="2407101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941649"/>
            <a:ext cx="2133600" cy="3271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303871"/>
            <a:ext cx="2133600" cy="946851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4" name="Picture Placeholder 5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7440" y="285458"/>
            <a:ext cx="632593" cy="562305"/>
          </a:xfrm>
        </p:spPr>
        <p:txBody>
          <a:bodyPr>
            <a:noAutofit/>
          </a:bodyPr>
          <a:lstStyle>
            <a:lvl1pPr marL="0" indent="0">
              <a:buNone/>
              <a:defRPr sz="875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2767425" y="2407101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757437" y="941649"/>
            <a:ext cx="2133600" cy="3271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2757437" y="1303871"/>
            <a:ext cx="2133600" cy="946851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6" name="Picture Placeholder 5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5139585" y="285458"/>
            <a:ext cx="632593" cy="562305"/>
          </a:xfrm>
        </p:spPr>
        <p:txBody>
          <a:bodyPr>
            <a:noAutofit/>
          </a:bodyPr>
          <a:lstStyle>
            <a:lvl1pPr marL="0" indent="0">
              <a:buNone/>
              <a:defRPr sz="875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21"/>
          </p:nvPr>
        </p:nvSpPr>
        <p:spPr>
          <a:xfrm>
            <a:off x="5146717" y="2407101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5139581" y="941649"/>
            <a:ext cx="2133600" cy="3271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139581" y="1303871"/>
            <a:ext cx="2133600" cy="946851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1" name="Picture Placeholder 5"/>
          <p:cNvSpPr>
            <a:spLocks noGrp="1" noChangeAspect="1"/>
          </p:cNvSpPr>
          <p:nvPr>
            <p:ph type="pic" sz="quarter" idx="24" hasCustomPrompt="1"/>
          </p:nvPr>
        </p:nvSpPr>
        <p:spPr>
          <a:xfrm>
            <a:off x="7518875" y="285458"/>
            <a:ext cx="632593" cy="562305"/>
          </a:xfrm>
        </p:spPr>
        <p:txBody>
          <a:bodyPr>
            <a:noAutofit/>
          </a:bodyPr>
          <a:lstStyle>
            <a:lvl1pPr marL="0" indent="0">
              <a:buNone/>
              <a:defRPr sz="875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25"/>
          </p:nvPr>
        </p:nvSpPr>
        <p:spPr>
          <a:xfrm>
            <a:off x="7526008" y="2407101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3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7518872" y="941649"/>
            <a:ext cx="2133600" cy="3271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7518872" y="1303871"/>
            <a:ext cx="2133600" cy="946851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5" name="Picture Placeholder 5"/>
          <p:cNvSpPr>
            <a:spLocks noGrp="1" noChangeAspect="1"/>
          </p:cNvSpPr>
          <p:nvPr>
            <p:ph type="pic" sz="quarter" idx="28" hasCustomPrompt="1"/>
          </p:nvPr>
        </p:nvSpPr>
        <p:spPr>
          <a:xfrm>
            <a:off x="9898166" y="285458"/>
            <a:ext cx="632593" cy="562305"/>
          </a:xfrm>
        </p:spPr>
        <p:txBody>
          <a:bodyPr>
            <a:noAutofit/>
          </a:bodyPr>
          <a:lstStyle>
            <a:lvl1pPr marL="0" indent="0">
              <a:buNone/>
              <a:defRPr sz="875" b="0">
                <a:solidFill>
                  <a:schemeClr val="bg1"/>
                </a:solidFill>
              </a:defRPr>
            </a:lvl1pPr>
          </a:lstStyle>
          <a:p>
            <a:r>
              <a:rPr lang="en-US"/>
              <a:t>Picture</a:t>
            </a:r>
          </a:p>
        </p:txBody>
      </p:sp>
      <p:sp>
        <p:nvSpPr>
          <p:cNvPr id="46" name="Content Placeholder 4"/>
          <p:cNvSpPr>
            <a:spLocks noGrp="1"/>
          </p:cNvSpPr>
          <p:nvPr>
            <p:ph sz="quarter" idx="29"/>
          </p:nvPr>
        </p:nvSpPr>
        <p:spPr>
          <a:xfrm>
            <a:off x="9905299" y="2407101"/>
            <a:ext cx="213360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9898164" y="941649"/>
            <a:ext cx="2133600" cy="327116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8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9898164" y="1303871"/>
            <a:ext cx="2133600" cy="946851"/>
          </a:xfrm>
        </p:spPr>
        <p:txBody>
          <a:bodyPr lIns="0" r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4824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lorblock Title +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 userDrawn="1"/>
        </p:nvSpPr>
        <p:spPr>
          <a:xfrm>
            <a:off x="2" y="0"/>
            <a:ext cx="3809999" cy="6858000"/>
          </a:xfrm>
          <a:prstGeom prst="rect">
            <a:avLst/>
          </a:prstGeom>
          <a:solidFill>
            <a:srgbClr val="029347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495799" y="1778000"/>
            <a:ext cx="7002845" cy="4064000"/>
          </a:xfrm>
        </p:spPr>
        <p:txBody>
          <a:bodyPr numCol="1" spcCol="347472">
            <a:noAutofit/>
          </a:bodyPr>
          <a:lstStyle>
            <a:lvl1pPr>
              <a:defRPr b="1">
                <a:solidFill>
                  <a:srgbClr val="073165"/>
                </a:solidFill>
              </a:defRPr>
            </a:lvl1pPr>
            <a:lvl2pPr>
              <a:defRPr b="0">
                <a:solidFill>
                  <a:srgbClr val="073165"/>
                </a:solidFill>
              </a:defRPr>
            </a:lvl2pPr>
            <a:lvl3pPr>
              <a:defRPr b="0">
                <a:solidFill>
                  <a:srgbClr val="073165"/>
                </a:solidFill>
              </a:defRPr>
            </a:lvl3pPr>
            <a:lvl4pPr>
              <a:defRPr b="0">
                <a:solidFill>
                  <a:srgbClr val="073165"/>
                </a:solidFill>
              </a:defRPr>
            </a:lvl4pPr>
            <a:lvl5pPr>
              <a:defRPr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719794"/>
            <a:ext cx="2489201" cy="5418412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4495799" y="719794"/>
            <a:ext cx="7002845" cy="804206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750" i="1">
                <a:solidFill>
                  <a:srgbClr val="073165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731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prstClr val="white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7316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13767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9861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8359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154517" y="104776"/>
            <a:ext cx="11881200" cy="6645274"/>
          </a:xfrm>
          <a:prstGeom prst="rect">
            <a:avLst/>
          </a:prstGeom>
          <a:noFill/>
          <a:ln>
            <a:solidFill>
              <a:srgbClr val="0293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23327" y="4302845"/>
            <a:ext cx="10627984" cy="1083922"/>
          </a:xfrm>
        </p:spPr>
        <p:txBody>
          <a:bodyPr>
            <a:noAutofit/>
          </a:bodyPr>
          <a:lstStyle>
            <a:lvl1pPr marL="0" indent="0">
              <a:buNone/>
              <a:defRPr sz="3600" b="1" i="0">
                <a:solidFill>
                  <a:srgbClr val="02934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Presentation Title</a:t>
            </a:r>
          </a:p>
        </p:txBody>
      </p:sp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923329" y="5542276"/>
            <a:ext cx="9675455" cy="490469"/>
          </a:xfrm>
        </p:spPr>
        <p:txBody>
          <a:bodyPr>
            <a:noAutofit/>
          </a:bodyPr>
          <a:lstStyle>
            <a:lvl1pPr marL="0" indent="0">
              <a:buNone/>
              <a:defRPr sz="2200" b="0">
                <a:solidFill>
                  <a:srgbClr val="029347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Presenter Name(s)</a:t>
            </a:r>
          </a:p>
        </p:txBody>
      </p:sp>
      <p:sp>
        <p:nvSpPr>
          <p:cNvPr id="11" name="Text Placeholder 19"/>
          <p:cNvSpPr>
            <a:spLocks noGrp="1"/>
          </p:cNvSpPr>
          <p:nvPr>
            <p:ph type="body" sz="quarter" idx="12" hasCustomPrompt="1"/>
          </p:nvPr>
        </p:nvSpPr>
        <p:spPr>
          <a:xfrm>
            <a:off x="923330" y="6200419"/>
            <a:ext cx="5703633" cy="390711"/>
          </a:xfrm>
        </p:spPr>
        <p:txBody>
          <a:bodyPr>
            <a:noAutofit/>
          </a:bodyPr>
          <a:lstStyle>
            <a:lvl1pPr marL="0" indent="0">
              <a:buNone/>
              <a:defRPr sz="1600" b="0">
                <a:solidFill>
                  <a:srgbClr val="029347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pic>
        <p:nvPicPr>
          <p:cNvPr id="13" name="Picture 12" descr="shutterstock_159451232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03036" y="241975"/>
            <a:ext cx="5569272" cy="1808320"/>
          </a:xfrm>
          <a:prstGeom prst="rect">
            <a:avLst/>
          </a:prstGeom>
        </p:spPr>
      </p:pic>
      <p:pic>
        <p:nvPicPr>
          <p:cNvPr id="15" name="Picture 14" descr="shutterstock_189383597.jpg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37319" y="2133169"/>
            <a:ext cx="5569272" cy="209445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9" y="82562"/>
            <a:ext cx="3240024" cy="137464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598" y="1624884"/>
            <a:ext cx="2995756" cy="259412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00"/>
          <a:stretch/>
        </p:blipFill>
        <p:spPr>
          <a:xfrm>
            <a:off x="3303036" y="2133169"/>
            <a:ext cx="2835783" cy="21071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97"/>
          <a:stretch/>
        </p:blipFill>
        <p:spPr>
          <a:xfrm>
            <a:off x="8949816" y="241976"/>
            <a:ext cx="2856775" cy="181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0920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torag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Shake Hands, Corporate Team, Shaking Hands, Business"/>
          <p:cNvPicPr>
            <a:picLocks noChangeAspect="1" noChangeArrowheads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7254" y="-21468"/>
            <a:ext cx="12209253" cy="687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9861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380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yscap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shutterstock_189383597.jpg"/>
          <p:cNvPicPr>
            <a:picLocks noChangeAspect="1"/>
          </p:cNvPicPr>
          <p:nvPr userDrawn="1"/>
        </p:nvPicPr>
        <p:blipFill rotWithShape="1">
          <a:blip r:embed="rId2" cstate="email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547" y="0"/>
            <a:ext cx="12205547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>
          <a:xfrm>
            <a:off x="-13547" y="0"/>
            <a:ext cx="12205547" cy="685800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7680" y="9420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7044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Tran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nes2.jpg"/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7680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010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tance Lines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7680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025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wer Greenfield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7680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847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Towe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itle 3"/>
          <p:cNvSpPr>
            <a:spLocks noGrp="1"/>
          </p:cNvSpPr>
          <p:nvPr>
            <p:ph type="title" hasCustomPrompt="1"/>
          </p:nvPr>
        </p:nvSpPr>
        <p:spPr>
          <a:xfrm>
            <a:off x="489861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4124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l Tower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9861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1108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rry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9861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7366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restal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81116" cy="6858000"/>
          </a:xfrm>
          <a:prstGeom prst="rect">
            <a:avLst/>
          </a:prstGeom>
          <a:solidFill>
            <a:srgbClr val="000000">
              <a:alpha val="69804"/>
            </a:srgbClr>
          </a:solidFill>
        </p:spPr>
      </p:pic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DCE6F2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7680" y="94200"/>
            <a:ext cx="10972800" cy="5669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908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3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4517" y="104776"/>
            <a:ext cx="11881200" cy="6645274"/>
          </a:xfrm>
          <a:prstGeom prst="rect">
            <a:avLst/>
          </a:prstGeom>
          <a:noFill/>
          <a:ln>
            <a:solidFill>
              <a:srgbClr val="02934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5" name="Picture 14" descr="BlueBox_Logo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987296" cy="1591056"/>
          </a:xfrm>
          <a:prstGeom prst="rect">
            <a:avLst/>
          </a:prstGeom>
        </p:spPr>
      </p:pic>
      <p:pic>
        <p:nvPicPr>
          <p:cNvPr id="16" name="Picture 15" descr="BlueBox_Logo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99" t="59068" r="47597" b="28161"/>
          <a:stretch/>
        </p:blipFill>
        <p:spPr>
          <a:xfrm>
            <a:off x="961898" y="744728"/>
            <a:ext cx="749300" cy="203200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274423" y="947928"/>
            <a:ext cx="1562844" cy="516805"/>
          </a:xfrm>
          <a:prstGeom prst="rect">
            <a:avLst/>
          </a:prstGeom>
          <a:solidFill>
            <a:srgbClr val="07316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996688" y="1998153"/>
            <a:ext cx="8216900" cy="3965326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  <a:effectLst>
            <a:outerShdw blurRad="254000" dist="165100" dir="1800000" algn="c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4820" y="1307457"/>
            <a:ext cx="1892431" cy="1892431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2635250" y="2492375"/>
            <a:ext cx="5100638" cy="627343"/>
          </a:xfrm>
        </p:spPr>
        <p:txBody>
          <a:bodyPr/>
          <a:lstStyle>
            <a:lvl1pPr>
              <a:defRPr b="1">
                <a:solidFill>
                  <a:srgbClr val="073165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2635250" y="3132276"/>
            <a:ext cx="5100638" cy="627343"/>
          </a:xfrm>
        </p:spPr>
        <p:txBody>
          <a:bodyPr>
            <a:normAutofit/>
          </a:bodyPr>
          <a:lstStyle>
            <a:lvl1pPr>
              <a:defRPr sz="2400" b="0" i="1">
                <a:solidFill>
                  <a:srgbClr val="073165"/>
                </a:solidFill>
              </a:defRPr>
            </a:lvl1pPr>
          </a:lstStyle>
          <a:p>
            <a:pPr lvl="0"/>
            <a:r>
              <a:rPr lang="en-US" dirty="0"/>
              <a:t>Title, AG R&amp;D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2635250" y="3772177"/>
            <a:ext cx="5100638" cy="627343"/>
          </a:xfrm>
        </p:spPr>
        <p:txBody>
          <a:bodyPr>
            <a:normAutofit/>
          </a:bodyPr>
          <a:lstStyle>
            <a:lvl1pPr>
              <a:defRPr sz="2400" b="1">
                <a:solidFill>
                  <a:srgbClr val="073165"/>
                </a:solidFill>
              </a:defRPr>
            </a:lvl1pPr>
          </a:lstStyle>
          <a:p>
            <a:pPr lvl="0"/>
            <a:r>
              <a:rPr lang="en-US" dirty="0"/>
              <a:t>email@hq.doe.gov</a:t>
            </a:r>
          </a:p>
        </p:txBody>
      </p:sp>
    </p:spTree>
    <p:extLst>
      <p:ext uri="{BB962C8B-B14F-4D97-AF65-F5344CB8AC3E}">
        <p14:creationId xmlns:p14="http://schemas.microsoft.com/office/powerpoint/2010/main" val="417670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09600" y="1267395"/>
            <a:ext cx="10972800" cy="4525963"/>
          </a:xfrm>
        </p:spPr>
        <p:txBody>
          <a:bodyPr/>
          <a:lstStyle>
            <a:lvl1pPr>
              <a:defRPr b="1">
                <a:solidFill>
                  <a:srgbClr val="073165"/>
                </a:solidFill>
              </a:defRPr>
            </a:lvl1pPr>
            <a:lvl2pPr>
              <a:defRPr>
                <a:solidFill>
                  <a:srgbClr val="073165"/>
                </a:solidFill>
              </a:defRPr>
            </a:lvl2pPr>
            <a:lvl3pPr>
              <a:defRPr>
                <a:solidFill>
                  <a:srgbClr val="073165"/>
                </a:solidFill>
              </a:defRPr>
            </a:lvl3pPr>
            <a:lvl4pPr>
              <a:defRPr>
                <a:solidFill>
                  <a:srgbClr val="073165"/>
                </a:solidFill>
              </a:defRPr>
            </a:lvl4pPr>
            <a:lvl5pPr>
              <a:defRPr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itle 3"/>
          <p:cNvSpPr>
            <a:spLocks noGrp="1"/>
          </p:cNvSpPr>
          <p:nvPr>
            <p:ph type="title" hasCustomPrompt="1"/>
          </p:nvPr>
        </p:nvSpPr>
        <p:spPr>
          <a:xfrm>
            <a:off x="487680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3188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81116" cy="6858000"/>
          </a:xfrm>
          <a:prstGeom prst="rect">
            <a:avLst/>
          </a:prstGeom>
          <a:solidFill>
            <a:srgbClr val="000000">
              <a:alpha val="69804"/>
            </a:srgbClr>
          </a:solidFill>
        </p:spPr>
      </p:pic>
      <p:sp>
        <p:nvSpPr>
          <p:cNvPr id="3" name="Rectangle 2"/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rgbClr val="DCE6F2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7680" y="94200"/>
            <a:ext cx="10972800" cy="56692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0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V="1">
            <a:off x="1" y="6542066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 userDrawn="1"/>
        </p:nvSpPr>
        <p:spPr>
          <a:xfrm>
            <a:off x="649394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rgbClr val="00446A"/>
                </a:solidFill>
              </a:rPr>
              <a:pPr algn="ctr" defTabSz="914400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78" y="6191506"/>
            <a:ext cx="2203369" cy="701119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 flipV="1">
            <a:off x="974090" y="6542065"/>
            <a:ext cx="9014541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284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lines2.jpg"/>
          <p:cNvPicPr>
            <a:picLocks noChangeAspect="1"/>
          </p:cNvPicPr>
          <p:nvPr userDrawn="1"/>
        </p:nvPicPr>
        <p:blipFill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7680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 flipV="1">
            <a:off x="1" y="6542066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49394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rgbClr val="00446A"/>
                </a:solidFill>
              </a:rPr>
              <a:pPr algn="ctr" defTabSz="914400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78" y="6191506"/>
            <a:ext cx="2203369" cy="701119"/>
          </a:xfrm>
          <a:prstGeom prst="rect">
            <a:avLst/>
          </a:prstGeom>
        </p:spPr>
      </p:pic>
      <p:cxnSp>
        <p:nvCxnSpPr>
          <p:cNvPr id="22" name="Straight Connector 21"/>
          <p:cNvCxnSpPr/>
          <p:nvPr userDrawn="1"/>
        </p:nvCxnSpPr>
        <p:spPr>
          <a:xfrm flipV="1">
            <a:off x="974090" y="6542065"/>
            <a:ext cx="9014541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4839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9861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V="1">
            <a:off x="1" y="6542066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649394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rgbClr val="00446A"/>
                </a:solidFill>
              </a:rPr>
              <a:pPr algn="ctr" defTabSz="914400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78" y="6191506"/>
            <a:ext cx="2203369" cy="701119"/>
          </a:xfrm>
          <a:prstGeom prst="rect">
            <a:avLst/>
          </a:prstGeom>
        </p:spPr>
      </p:pic>
      <p:cxnSp>
        <p:nvCxnSpPr>
          <p:cNvPr id="19" name="Straight Connector 18"/>
          <p:cNvCxnSpPr/>
          <p:nvPr userDrawn="1"/>
        </p:nvCxnSpPr>
        <p:spPr>
          <a:xfrm flipV="1">
            <a:off x="974090" y="6542065"/>
            <a:ext cx="9014541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876545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489861" y="91440"/>
            <a:ext cx="10972800" cy="566928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0" y="726440"/>
            <a:ext cx="3189515" cy="0"/>
          </a:xfrm>
          <a:prstGeom prst="line">
            <a:avLst/>
          </a:prstGeom>
          <a:ln w="9525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1" y="6542066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 userDrawn="1"/>
        </p:nvSpPr>
        <p:spPr>
          <a:xfrm>
            <a:off x="649394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 defTabSz="914400">
              <a:defRPr/>
            </a:pPr>
            <a:fld id="{052F19B7-D418-4022-ADCB-81F2774CAD6C}" type="slidenum">
              <a:rPr lang="en-US" sz="900" smtClean="0">
                <a:solidFill>
                  <a:srgbClr val="00446A"/>
                </a:solidFill>
              </a:rPr>
              <a:pPr algn="ctr" defTabSz="914400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2178" y="6191506"/>
            <a:ext cx="2203369" cy="701119"/>
          </a:xfrm>
          <a:prstGeom prst="rect">
            <a:avLst/>
          </a:prstGeom>
        </p:spPr>
      </p:pic>
      <p:cxnSp>
        <p:nvCxnSpPr>
          <p:cNvPr id="28" name="Straight Connector 27"/>
          <p:cNvCxnSpPr/>
          <p:nvPr userDrawn="1"/>
        </p:nvCxnSpPr>
        <p:spPr>
          <a:xfrm flipV="1">
            <a:off x="974090" y="6542065"/>
            <a:ext cx="9014541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2290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25296"/>
            <a:ext cx="12192000" cy="56327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57600" y="6356351"/>
            <a:ext cx="48768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07276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365760" y="201168"/>
            <a:ext cx="8839200" cy="86868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>
              <a:defRPr>
                <a:solidFill>
                  <a:srgbClr val="CC702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9144000" y="6356351"/>
            <a:ext cx="21336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50967336-8B25-484C-8226-0BB615D273EE}" type="datetimeFigureOut">
              <a:rPr lang="en-US" smtClean="0"/>
              <a:t>1/14/2025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55552" y="6356351"/>
            <a:ext cx="402336" cy="365125"/>
          </a:xfrm>
          <a:prstGeom prst="rect">
            <a:avLst/>
          </a:prstGeom>
        </p:spPr>
        <p:txBody>
          <a:bodyPr lIns="0" tIns="0" bIns="0" anchor="ctr" anchorCtr="0"/>
          <a:lstStyle>
            <a:lvl1pPr algn="l">
              <a:defRPr sz="900" b="1">
                <a:solidFill>
                  <a:srgbClr val="707276"/>
                </a:solidFill>
                <a:latin typeface="Arial"/>
                <a:cs typeface="Arial"/>
              </a:defRPr>
            </a:lvl1pPr>
          </a:lstStyle>
          <a:p>
            <a:fld id="{69BB2648-6D1D-499A-A60A-92EE2E2E408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365760" y="1600200"/>
            <a:ext cx="11460480" cy="1452705"/>
          </a:xfrm>
        </p:spPr>
        <p:txBody>
          <a:bodyPr lIns="0" tIns="0" rIns="0" bIns="0">
            <a:spAutoFit/>
          </a:bodyPr>
          <a:lstStyle>
            <a:lvl1pPr marL="342900" indent="-342900">
              <a:buSzPct val="100000"/>
              <a:buFontTx/>
              <a:buBlip>
                <a:blip r:embed="rId2"/>
              </a:buBlip>
              <a:defRPr sz="2000">
                <a:latin typeface="Arial"/>
                <a:cs typeface="Arial"/>
              </a:defRPr>
            </a:lvl1pPr>
            <a:lvl2pPr marL="742950" indent="-285750">
              <a:buSzPct val="100000"/>
              <a:buFontTx/>
              <a:buBlip>
                <a:blip r:embed="rId3"/>
              </a:buBlip>
              <a:defRPr sz="1800">
                <a:latin typeface="Arial"/>
                <a:cs typeface="Arial"/>
              </a:defRPr>
            </a:lvl2pPr>
            <a:lvl3pPr marL="1143000" indent="-228600">
              <a:buSzPct val="100000"/>
              <a:buFontTx/>
              <a:buBlip>
                <a:blip r:embed="rId4"/>
              </a:buBlip>
              <a:defRPr sz="1600">
                <a:latin typeface="Arial"/>
                <a:cs typeface="Arial"/>
              </a:defRPr>
            </a:lvl3pPr>
            <a:lvl4pPr marL="1600200" indent="-228600">
              <a:buSzPct val="100000"/>
              <a:buFontTx/>
              <a:buBlip>
                <a:blip r:embed="rId5"/>
              </a:buBlip>
              <a:defRPr sz="1400">
                <a:latin typeface="Arial"/>
                <a:cs typeface="Arial"/>
              </a:defRPr>
            </a:lvl4pPr>
            <a:lvl5pPr marL="2057400" indent="-228600">
              <a:buSzPct val="100000"/>
              <a:buFontTx/>
              <a:buBlip>
                <a:blip r:embed="rId2"/>
              </a:buBlip>
              <a:defRPr sz="1400">
                <a:latin typeface="Arial"/>
                <a:cs typeface="Arial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74165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45E05C7-DEFB-5445-B1CF-546F246C7BA0}"/>
              </a:ext>
            </a:extLst>
          </p:cNvPr>
          <p:cNvSpPr txBox="1">
            <a:spLocks/>
          </p:cNvSpPr>
          <p:nvPr/>
        </p:nvSpPr>
        <p:spPr bwMode="auto">
          <a:xfrm>
            <a:off x="2" y="0"/>
            <a:ext cx="12199383" cy="1053036"/>
          </a:xfrm>
          <a:prstGeom prst="rect">
            <a:avLst/>
          </a:prstGeom>
          <a:solidFill>
            <a:srgbClr val="08306A"/>
          </a:solidFill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68580" tIns="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003399"/>
              </a:buClr>
              <a:buSzPct val="85000"/>
              <a:buFont typeface="Wingdings" charset="0"/>
              <a:buNone/>
              <a:defRPr sz="2800" b="1" kern="120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defRPr>
            </a:lvl1pPr>
            <a:lvl2pPr marL="339725" indent="0" algn="ctr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  <a:buSzPct val="60000"/>
              <a:buFont typeface="Wingdings" charset="0"/>
              <a:buNone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569912" indent="0" algn="ctr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801688" indent="0" algn="ctr" defTabSz="573088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030287" indent="0" algn="ctr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900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AD7A277-9942-B24D-84BB-2C14C768AF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7" y="1792225"/>
            <a:ext cx="10972800" cy="1470025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rgbClr val="08306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5B805DB1-1E41-A34B-B862-62391422E7A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09600" y="3489474"/>
            <a:ext cx="10972800" cy="264055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67E802-A36E-6442-84CB-C6B8CD36ED29}"/>
              </a:ext>
            </a:extLst>
          </p:cNvPr>
          <p:cNvSpPr/>
          <p:nvPr/>
        </p:nvSpPr>
        <p:spPr>
          <a:xfrm>
            <a:off x="609596" y="3324460"/>
            <a:ext cx="10972800" cy="10454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4A6963F4-6D03-F64B-8E6D-04EC946EC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>
            <a:off x="245340" y="228600"/>
            <a:ext cx="2052851" cy="64008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9E91CE55-8A7E-5D46-97E8-355FAA706688}"/>
              </a:ext>
            </a:extLst>
          </p:cNvPr>
          <p:cNvSpPr txBox="1"/>
          <p:nvPr/>
        </p:nvSpPr>
        <p:spPr>
          <a:xfrm>
            <a:off x="2543529" y="235529"/>
            <a:ext cx="7721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cap="all" baseline="0" dirty="0">
                <a:solidFill>
                  <a:schemeClr val="bg1"/>
                </a:solidFill>
                <a:latin typeface="+mj-lt"/>
              </a:rPr>
              <a:t>Electricity Markets &amp; Policy</a:t>
            </a:r>
          </a:p>
        </p:txBody>
      </p:sp>
      <p:pic>
        <p:nvPicPr>
          <p:cNvPr id="32" name="Picture 31" descr="eta-header-as-logo.png">
            <a:extLst>
              <a:ext uri="{FF2B5EF4-FFF2-40B4-BE49-F238E27FC236}">
                <a16:creationId xmlns:a16="http://schemas.microsoft.com/office/drawing/2014/main" id="{AD4F134F-42DB-FA4F-B07A-2EF143B33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35"/>
          <a:stretch/>
        </p:blipFill>
        <p:spPr>
          <a:xfrm>
            <a:off x="66452" y="6303284"/>
            <a:ext cx="1956379" cy="410559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7A188D0E-DD69-D346-98E4-BE279816FA95}"/>
              </a:ext>
            </a:extLst>
          </p:cNvPr>
          <p:cNvSpPr txBox="1">
            <a:spLocks/>
          </p:cNvSpPr>
          <p:nvPr userDrawn="1"/>
        </p:nvSpPr>
        <p:spPr bwMode="auto">
          <a:xfrm>
            <a:off x="2" y="0"/>
            <a:ext cx="12199383" cy="1053036"/>
          </a:xfrm>
          <a:prstGeom prst="rect">
            <a:avLst/>
          </a:prstGeom>
          <a:solidFill>
            <a:srgbClr val="08306A"/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68580" tIns="0" rIns="68580" bIns="34290" numCol="1" anchor="t" anchorCtr="0" compatLnSpc="1">
            <a:prstTxWarp prst="textNoShape">
              <a:avLst/>
            </a:prstTxWarp>
          </a:bodyPr>
          <a:lstStyle>
            <a:lvl1pPr marL="0" indent="0" algn="ctr" defTabSz="457200" rtl="0" eaLnBrk="1" fontAlgn="base" hangingPunct="1">
              <a:lnSpc>
                <a:spcPct val="110000"/>
              </a:lnSpc>
              <a:spcBef>
                <a:spcPct val="0"/>
              </a:spcBef>
              <a:spcAft>
                <a:spcPts val="1000"/>
              </a:spcAft>
              <a:buClr>
                <a:srgbClr val="003399"/>
              </a:buClr>
              <a:buSzPct val="85000"/>
              <a:buFont typeface="Wingdings" charset="0"/>
              <a:buNone/>
              <a:defRPr sz="2800" b="1" kern="1200">
                <a:solidFill>
                  <a:srgbClr val="003399"/>
                </a:solidFill>
                <a:latin typeface="Arial"/>
                <a:ea typeface="ＭＳ Ｐゴシック" charset="0"/>
                <a:cs typeface="Arial"/>
              </a:defRPr>
            </a:lvl1pPr>
            <a:lvl2pPr marL="339725" indent="0" algn="ctr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A50021"/>
              </a:buClr>
              <a:buSzPct val="60000"/>
              <a:buFont typeface="Wingdings" charset="0"/>
              <a:buNone/>
              <a:defRPr sz="24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2pPr>
            <a:lvl3pPr marL="569912" indent="0" algn="ctr" defTabSz="457200" rtl="0" eaLnBrk="1" fontAlgn="base" hangingPunct="1">
              <a:spcBef>
                <a:spcPct val="0"/>
              </a:spcBef>
              <a:spcAft>
                <a:spcPts val="600"/>
              </a:spcAft>
              <a:buClr>
                <a:srgbClr val="009999"/>
              </a:buClr>
              <a:buFont typeface="Arial" charset="0"/>
              <a:buNone/>
              <a:defRPr sz="2000"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3pPr>
            <a:lvl4pPr marL="801688" indent="0" algn="ctr" defTabSz="573088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4pPr>
            <a:lvl5pPr marL="1030287" indent="0" algn="ctr" defTabSz="457200" rtl="0" eaLnBrk="1" fontAlgn="base" hangingPunct="1">
              <a:spcBef>
                <a:spcPct val="0"/>
              </a:spcBef>
              <a:spcAft>
                <a:spcPts val="600"/>
              </a:spcAft>
              <a:buFont typeface="Arial" charset="0"/>
              <a:buNone/>
              <a:defRPr kern="1200">
                <a:solidFill>
                  <a:schemeClr val="tx1"/>
                </a:solidFill>
                <a:latin typeface="Arial"/>
                <a:ea typeface="ＭＳ Ｐゴシック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endParaRPr lang="en-US" sz="900" spc="15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917154E-8B01-1A43-AE79-72D221A0F2B6}"/>
              </a:ext>
            </a:extLst>
          </p:cNvPr>
          <p:cNvSpPr/>
          <p:nvPr userDrawn="1"/>
        </p:nvSpPr>
        <p:spPr>
          <a:xfrm>
            <a:off x="609596" y="3324460"/>
            <a:ext cx="10972800" cy="104543"/>
          </a:xfrm>
          <a:prstGeom prst="rect">
            <a:avLst/>
          </a:prstGeom>
          <a:solidFill>
            <a:srgbClr val="00336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BDD40A3-BF32-5C40-887E-9495135602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13"/>
          <a:stretch/>
        </p:blipFill>
        <p:spPr>
          <a:xfrm>
            <a:off x="90018" y="304800"/>
            <a:ext cx="1628072" cy="67684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E969109-B5FE-164B-88D5-C73CA353C9D1}"/>
              </a:ext>
            </a:extLst>
          </p:cNvPr>
          <p:cNvSpPr txBox="1"/>
          <p:nvPr userDrawn="1"/>
        </p:nvSpPr>
        <p:spPr>
          <a:xfrm>
            <a:off x="1956816" y="6391656"/>
            <a:ext cx="8839199" cy="442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cap="small" spc="75" dirty="0">
                <a:solidFill>
                  <a:srgbClr val="083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Technologies Area  </a:t>
            </a:r>
            <a:r>
              <a:rPr lang="en-US" sz="1600" b="0" cap="small" spc="75" dirty="0">
                <a:solidFill>
                  <a:srgbClr val="083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900" b="1" cap="small" spc="75" dirty="0">
                <a:solidFill>
                  <a:srgbClr val="083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" b="1" i="0" cap="small" spc="75" baseline="0" dirty="0">
                <a:solidFill>
                  <a:srgbClr val="083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 Analysis and Environmental Impacts Division  </a:t>
            </a:r>
            <a:r>
              <a:rPr lang="en-US" sz="1600" b="0" cap="small" spc="75" dirty="0">
                <a:solidFill>
                  <a:srgbClr val="083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</a:t>
            </a:r>
            <a:r>
              <a:rPr lang="en-US" sz="900" b="1" i="0" cap="small" spc="75" baseline="0" dirty="0">
                <a:solidFill>
                  <a:srgbClr val="0830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kumimoji="0" lang="en-US" sz="900" b="1" i="0" u="none" strike="noStrike" kern="1200" cap="small" spc="75" normalizeH="0" baseline="0" noProof="0" dirty="0">
                <a:ln>
                  <a:noFill/>
                </a:ln>
                <a:solidFill>
                  <a:srgbClr val="08306A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Energy Markets &amp; Policy</a:t>
            </a:r>
            <a:endParaRPr lang="en-US" sz="900" b="1" i="0" spc="75" baseline="0" dirty="0">
              <a:solidFill>
                <a:srgbClr val="083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endParaRPr lang="en-US" sz="675" b="1" spc="75" dirty="0">
              <a:solidFill>
                <a:srgbClr val="08306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09817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30138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  <p:sp>
        <p:nvSpPr>
          <p:cNvPr id="7" name="Shape 16"/>
          <p:cNvSpPr/>
          <p:nvPr userDrawn="1"/>
        </p:nvSpPr>
        <p:spPr>
          <a:xfrm>
            <a:off x="11249898" y="5964511"/>
            <a:ext cx="438723" cy="38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190" tIns="71190" rIns="71190" bIns="71190" anchor="ctr">
            <a:spAutoFit/>
          </a:bodyPr>
          <a:lstStyle/>
          <a:p>
            <a:pPr algn="r">
              <a:defRPr sz="2000">
                <a:solidFill>
                  <a:srgbClr val="888888"/>
                </a:solidFill>
              </a:defRPr>
            </a:pPr>
            <a:fld id="{86CB4B4D-7CA3-9044-876B-883B54F8677D}" type="slidenum">
              <a:rPr sz="1588">
                <a:solidFill>
                  <a:srgbClr val="20396D"/>
                </a:solidFill>
              </a:rPr>
              <a:pPr algn="r">
                <a:defRPr sz="2000">
                  <a:solidFill>
                    <a:srgbClr val="888888"/>
                  </a:solidFill>
                </a:defRPr>
              </a:pPr>
              <a:t>‹#›</a:t>
            </a:fld>
            <a:r>
              <a:rPr sz="1588" dirty="0">
                <a:solidFill>
                  <a:srgbClr val="20396D"/>
                </a:solidFill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409954657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1936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802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_Bottom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24700" y="726441"/>
            <a:ext cx="2864817" cy="527896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541059" y="727075"/>
            <a:ext cx="8060392" cy="5278438"/>
          </a:xfrm>
        </p:spPr>
        <p:txBody>
          <a:bodyPr/>
          <a:lstStyle>
            <a:lvl1pPr>
              <a:defRPr b="1">
                <a:solidFill>
                  <a:srgbClr val="073165"/>
                </a:solidFill>
              </a:defRPr>
            </a:lvl1pPr>
            <a:lvl2pPr>
              <a:defRPr>
                <a:solidFill>
                  <a:srgbClr val="073165"/>
                </a:solidFill>
              </a:defRPr>
            </a:lvl2pPr>
            <a:lvl3pPr>
              <a:defRPr>
                <a:solidFill>
                  <a:srgbClr val="073165"/>
                </a:solidFill>
              </a:defRPr>
            </a:lvl3pPr>
            <a:lvl4pPr>
              <a:defRPr>
                <a:solidFill>
                  <a:srgbClr val="073165"/>
                </a:solidFill>
              </a:defRPr>
            </a:lvl4pPr>
            <a:lvl5pPr>
              <a:defRPr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4390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174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  <p:sp>
        <p:nvSpPr>
          <p:cNvPr id="6" name="Shape 16"/>
          <p:cNvSpPr/>
          <p:nvPr userDrawn="1"/>
        </p:nvSpPr>
        <p:spPr>
          <a:xfrm>
            <a:off x="11249898" y="5964511"/>
            <a:ext cx="438723" cy="38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190" tIns="71190" rIns="71190" bIns="71190" anchor="ctr">
            <a:spAutoFit/>
          </a:bodyPr>
          <a:lstStyle/>
          <a:p>
            <a:pPr algn="r">
              <a:defRPr sz="2000">
                <a:solidFill>
                  <a:srgbClr val="888888"/>
                </a:solidFill>
              </a:defRPr>
            </a:pPr>
            <a:fld id="{86CB4B4D-7CA3-9044-876B-883B54F8677D}" type="slidenum">
              <a:rPr sz="1588">
                <a:solidFill>
                  <a:srgbClr val="20396D"/>
                </a:solidFill>
              </a:rPr>
              <a:pPr algn="r">
                <a:defRPr sz="2000">
                  <a:solidFill>
                    <a:srgbClr val="888888"/>
                  </a:solidFill>
                </a:defRPr>
              </a:pPr>
              <a:t>‹#›</a:t>
            </a:fld>
            <a:r>
              <a:rPr sz="1588" dirty="0">
                <a:solidFill>
                  <a:srgbClr val="20396D"/>
                </a:solidFill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135272531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  <p:sp>
        <p:nvSpPr>
          <p:cNvPr id="5" name="Shape 16"/>
          <p:cNvSpPr/>
          <p:nvPr userDrawn="1"/>
        </p:nvSpPr>
        <p:spPr>
          <a:xfrm>
            <a:off x="11249898" y="5964511"/>
            <a:ext cx="438723" cy="38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190" tIns="71190" rIns="71190" bIns="71190" anchor="ctr">
            <a:spAutoFit/>
          </a:bodyPr>
          <a:lstStyle/>
          <a:p>
            <a:pPr algn="r">
              <a:defRPr sz="2000">
                <a:solidFill>
                  <a:srgbClr val="888888"/>
                </a:solidFill>
              </a:defRPr>
            </a:pPr>
            <a:fld id="{86CB4B4D-7CA3-9044-876B-883B54F8677D}" type="slidenum">
              <a:rPr sz="1588">
                <a:solidFill>
                  <a:srgbClr val="20396D"/>
                </a:solidFill>
              </a:rPr>
              <a:pPr algn="r">
                <a:defRPr sz="2000">
                  <a:solidFill>
                    <a:srgbClr val="888888"/>
                  </a:solidFill>
                </a:defRPr>
              </a:pPr>
              <a:t>‹#›</a:t>
            </a:fld>
            <a:r>
              <a:rPr sz="1588" dirty="0">
                <a:solidFill>
                  <a:srgbClr val="20396D"/>
                </a:solidFill>
              </a:rPr>
              <a:t>￼</a:t>
            </a:r>
          </a:p>
        </p:txBody>
      </p:sp>
    </p:spTree>
    <p:extLst>
      <p:ext uri="{BB962C8B-B14F-4D97-AF65-F5344CB8AC3E}">
        <p14:creationId xmlns:p14="http://schemas.microsoft.com/office/powerpoint/2010/main" val="316231735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213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02979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9273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3372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ntr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838201" y="446982"/>
            <a:ext cx="7767496" cy="1133145"/>
          </a:xfrm>
        </p:spPr>
        <p:txBody>
          <a:bodyPr anchor="t" anchorCtr="0"/>
          <a:lstStyle>
            <a:lvl1pPr>
              <a:defRPr b="1">
                <a:solidFill>
                  <a:srgbClr val="20396D"/>
                </a:solidFill>
                <a:latin typeface="Arial"/>
                <a:ea typeface="Open Sans" charset="0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38200" y="2008189"/>
            <a:ext cx="10515600" cy="3992933"/>
          </a:xfrm>
        </p:spPr>
        <p:txBody>
          <a:bodyPr/>
          <a:lstStyle>
            <a:lvl1pPr>
              <a:defRPr>
                <a:solidFill>
                  <a:srgbClr val="20396D"/>
                </a:solidFill>
                <a:latin typeface="Arial"/>
                <a:ea typeface="Open Sans" charset="0"/>
                <a:cs typeface="Arial"/>
              </a:defRPr>
            </a:lvl1pPr>
            <a:lvl2pPr>
              <a:defRPr>
                <a:solidFill>
                  <a:srgbClr val="20396D"/>
                </a:solidFill>
                <a:latin typeface="Arial"/>
                <a:ea typeface="Open Sans" charset="0"/>
                <a:cs typeface="Arial"/>
              </a:defRPr>
            </a:lvl2pPr>
            <a:lvl3pPr>
              <a:defRPr>
                <a:solidFill>
                  <a:srgbClr val="20396D"/>
                </a:solidFill>
                <a:latin typeface="Arial"/>
                <a:ea typeface="Open Sans" charset="0"/>
                <a:cs typeface="Arial"/>
              </a:defRPr>
            </a:lvl3pPr>
            <a:lvl4pPr>
              <a:defRPr>
                <a:solidFill>
                  <a:srgbClr val="20396D"/>
                </a:solidFill>
                <a:latin typeface="Arial"/>
                <a:ea typeface="Open Sans" charset="0"/>
                <a:cs typeface="Arial"/>
              </a:defRPr>
            </a:lvl4pPr>
            <a:lvl5pPr>
              <a:defRPr>
                <a:solidFill>
                  <a:srgbClr val="20396D"/>
                </a:solidFill>
                <a:latin typeface="Arial"/>
                <a:ea typeface="Open Sans" charset="0"/>
                <a:cs typeface="Arial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11" name="Shape 16"/>
          <p:cNvSpPr/>
          <p:nvPr/>
        </p:nvSpPr>
        <p:spPr>
          <a:xfrm>
            <a:off x="11249898" y="5964511"/>
            <a:ext cx="438723" cy="3881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71190" tIns="71190" rIns="71190" bIns="71190" anchor="ctr">
            <a:spAutoFit/>
          </a:bodyPr>
          <a:lstStyle/>
          <a:p>
            <a:pPr algn="r">
              <a:defRPr sz="2000">
                <a:solidFill>
                  <a:srgbClr val="888888"/>
                </a:solidFill>
              </a:defRPr>
            </a:pPr>
            <a:fld id="{86CB4B4D-7CA3-9044-876B-883B54F8677D}" type="slidenum">
              <a:rPr sz="1588">
                <a:solidFill>
                  <a:srgbClr val="20396D"/>
                </a:solidFill>
              </a:rPr>
              <a:t>‹#›</a:t>
            </a:fld>
            <a:r>
              <a:rPr sz="1588" dirty="0">
                <a:solidFill>
                  <a:srgbClr val="20396D"/>
                </a:solidFill>
              </a:rPr>
              <a:t>￼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739922" y="454862"/>
            <a:ext cx="2613877" cy="987476"/>
            <a:chOff x="5777097" y="-1182530"/>
            <a:chExt cx="3697444" cy="1918873"/>
          </a:xfrm>
        </p:grpSpPr>
        <p:pic>
          <p:nvPicPr>
            <p:cNvPr id="13" name="image5.png"/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7097" y="-1182530"/>
              <a:ext cx="3697444" cy="1150316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4" name="Shape 97"/>
            <p:cNvSpPr/>
            <p:nvPr userDrawn="1"/>
          </p:nvSpPr>
          <p:spPr>
            <a:xfrm>
              <a:off x="6778471" y="102987"/>
              <a:ext cx="2294828" cy="633356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80682" tIns="80682" rIns="80682" bIns="80682" anchor="ctr">
              <a:spAutoFit/>
            </a:bodyPr>
            <a:lstStyle>
              <a:lvl1pPr>
                <a:defRPr sz="2000">
                  <a:solidFill>
                    <a:srgbClr val="80808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</a:lstStyle>
            <a:p>
              <a:pPr algn="ctr"/>
              <a:r>
                <a:rPr lang="en-US" sz="1059" baseline="0" dirty="0" err="1">
                  <a:solidFill>
                    <a:srgbClr val="20396D"/>
                  </a:solidFill>
                </a:rPr>
                <a:t>GridSummit.org</a:t>
              </a:r>
              <a:endParaRPr lang="en-US" sz="1059" baseline="0" dirty="0">
                <a:solidFill>
                  <a:srgbClr val="20396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968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_Bottom Left Title +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24700" y="2635230"/>
            <a:ext cx="2864817" cy="33701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sp>
        <p:nvSpPr>
          <p:cNvPr id="18" name="Content Placeholder 3"/>
          <p:cNvSpPr>
            <a:spLocks noGrp="1"/>
          </p:cNvSpPr>
          <p:nvPr>
            <p:ph sz="quarter" idx="10"/>
          </p:nvPr>
        </p:nvSpPr>
        <p:spPr>
          <a:xfrm>
            <a:off x="3541059" y="727075"/>
            <a:ext cx="8060392" cy="5278438"/>
          </a:xfrm>
        </p:spPr>
        <p:txBody>
          <a:bodyPr/>
          <a:lstStyle>
            <a:lvl1pPr>
              <a:defRPr b="1">
                <a:solidFill>
                  <a:srgbClr val="073165"/>
                </a:solidFill>
              </a:defRPr>
            </a:lvl1pPr>
            <a:lvl2pPr>
              <a:defRPr>
                <a:solidFill>
                  <a:srgbClr val="073165"/>
                </a:solidFill>
              </a:defRPr>
            </a:lvl2pPr>
            <a:lvl3pPr>
              <a:defRPr>
                <a:solidFill>
                  <a:srgbClr val="073165"/>
                </a:solidFill>
              </a:defRPr>
            </a:lvl3pPr>
            <a:lvl4pPr>
              <a:defRPr>
                <a:solidFill>
                  <a:srgbClr val="073165"/>
                </a:solidFill>
              </a:defRPr>
            </a:lvl4pPr>
            <a:lvl5pPr>
              <a:defRPr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23851" y="727075"/>
            <a:ext cx="1371600" cy="13716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insert Icon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064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G_Bottom Left Title + Icon + 2-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3"/>
          <p:cNvSpPr>
            <a:spLocks noGrp="1"/>
          </p:cNvSpPr>
          <p:nvPr>
            <p:ph type="title" hasCustomPrompt="1"/>
          </p:nvPr>
        </p:nvSpPr>
        <p:spPr>
          <a:xfrm>
            <a:off x="324700" y="2635230"/>
            <a:ext cx="2864817" cy="3370173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3200" b="1" baseline="0">
                <a:solidFill>
                  <a:srgbClr val="00437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23851" y="727075"/>
            <a:ext cx="1371600" cy="1371600"/>
          </a:xfrm>
        </p:spPr>
        <p:txBody>
          <a:bodyPr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insert Icon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sp>
        <p:nvSpPr>
          <p:cNvPr id="19" name="Content Placeholder 3"/>
          <p:cNvSpPr>
            <a:spLocks noGrp="1"/>
          </p:cNvSpPr>
          <p:nvPr>
            <p:ph sz="quarter" idx="10"/>
          </p:nvPr>
        </p:nvSpPr>
        <p:spPr>
          <a:xfrm>
            <a:off x="3541059" y="727075"/>
            <a:ext cx="3934709" cy="5278438"/>
          </a:xfrm>
        </p:spPr>
        <p:txBody>
          <a:bodyPr/>
          <a:lstStyle>
            <a:lvl1pPr>
              <a:defRPr b="1">
                <a:solidFill>
                  <a:srgbClr val="073165"/>
                </a:solidFill>
              </a:defRPr>
            </a:lvl1pPr>
            <a:lvl2pPr>
              <a:defRPr>
                <a:solidFill>
                  <a:srgbClr val="073165"/>
                </a:solidFill>
              </a:defRPr>
            </a:lvl2pPr>
            <a:lvl3pPr>
              <a:defRPr>
                <a:solidFill>
                  <a:srgbClr val="073165"/>
                </a:solidFill>
              </a:defRPr>
            </a:lvl3pPr>
            <a:lvl4pPr>
              <a:defRPr>
                <a:solidFill>
                  <a:srgbClr val="073165"/>
                </a:solidFill>
              </a:defRPr>
            </a:lvl4pPr>
            <a:lvl5pPr>
              <a:defRPr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3"/>
          <p:cNvSpPr>
            <a:spLocks noGrp="1"/>
          </p:cNvSpPr>
          <p:nvPr>
            <p:ph sz="quarter" idx="12"/>
          </p:nvPr>
        </p:nvSpPr>
        <p:spPr>
          <a:xfrm>
            <a:off x="7669531" y="727075"/>
            <a:ext cx="3931920" cy="5278438"/>
          </a:xfrm>
        </p:spPr>
        <p:txBody>
          <a:bodyPr/>
          <a:lstStyle>
            <a:lvl1pPr>
              <a:defRPr b="1">
                <a:solidFill>
                  <a:srgbClr val="073165"/>
                </a:solidFill>
              </a:defRPr>
            </a:lvl1pPr>
            <a:lvl2pPr>
              <a:defRPr>
                <a:solidFill>
                  <a:srgbClr val="073165"/>
                </a:solidFill>
              </a:defRPr>
            </a:lvl2pPr>
            <a:lvl3pPr>
              <a:defRPr>
                <a:solidFill>
                  <a:srgbClr val="073165"/>
                </a:solidFill>
              </a:defRPr>
            </a:lvl3pPr>
            <a:lvl4pPr>
              <a:defRPr>
                <a:solidFill>
                  <a:srgbClr val="073165"/>
                </a:solidFill>
              </a:defRPr>
            </a:lvl4pPr>
            <a:lvl5pPr>
              <a:defRPr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7025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up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073165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0" rIns="5715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81000" y="2519279"/>
            <a:ext cx="566928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1000" y="381001"/>
            <a:ext cx="5669280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1000" y="1331721"/>
            <a:ext cx="5669280" cy="900073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6254665" y="2519279"/>
            <a:ext cx="5669280" cy="3616331"/>
          </a:xfrm>
        </p:spPr>
        <p:txBody>
          <a:bodyPr lIns="0" r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6254665" y="381001"/>
            <a:ext cx="5669280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6254665" y="1331720"/>
            <a:ext cx="5669280" cy="900072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62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up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073165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9655" y="2490157"/>
            <a:ext cx="3680460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/>
            </a:lvl4pPr>
            <a:lvl5pPr>
              <a:lnSpc>
                <a:spcPct val="100000"/>
              </a:lnSpc>
              <a:spcAft>
                <a:spcPts val="125"/>
              </a:spcAft>
              <a:defRPr sz="1125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444501" y="330866"/>
            <a:ext cx="3680460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444501" y="1295702"/>
            <a:ext cx="3680460" cy="7644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4403776" y="2490157"/>
            <a:ext cx="3658489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/>
            </a:lvl4pPr>
            <a:lvl5pPr>
              <a:lnSpc>
                <a:spcPct val="100000"/>
              </a:lnSpc>
              <a:spcAft>
                <a:spcPts val="125"/>
              </a:spcAft>
              <a:defRPr sz="1125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4411389" y="330866"/>
            <a:ext cx="3680460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5" name="Text Placeholder 11"/>
          <p:cNvSpPr>
            <a:spLocks noGrp="1"/>
          </p:cNvSpPr>
          <p:nvPr>
            <p:ph type="body" sz="quarter" idx="19" hasCustomPrompt="1"/>
          </p:nvPr>
        </p:nvSpPr>
        <p:spPr>
          <a:xfrm>
            <a:off x="4411389" y="1295702"/>
            <a:ext cx="3680460" cy="7644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21"/>
          </p:nvPr>
        </p:nvSpPr>
        <p:spPr>
          <a:xfrm>
            <a:off x="8385495" y="2490157"/>
            <a:ext cx="3430748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/>
            </a:lvl4pPr>
            <a:lvl5pPr>
              <a:lnSpc>
                <a:spcPct val="100000"/>
              </a:lnSpc>
              <a:spcAft>
                <a:spcPts val="125"/>
              </a:spcAft>
              <a:defRPr sz="1125" b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8" name="Text Placeholder 11"/>
          <p:cNvSpPr>
            <a:spLocks noGrp="1"/>
          </p:cNvSpPr>
          <p:nvPr>
            <p:ph type="body" sz="quarter" idx="22" hasCustomPrompt="1"/>
          </p:nvPr>
        </p:nvSpPr>
        <p:spPr>
          <a:xfrm>
            <a:off x="8389101" y="330866"/>
            <a:ext cx="3680460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9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8389101" y="1295702"/>
            <a:ext cx="3680460" cy="764400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571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up no ic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2286000"/>
          </a:xfrm>
          <a:prstGeom prst="rect">
            <a:avLst/>
          </a:prstGeom>
          <a:solidFill>
            <a:srgbClr val="073165"/>
          </a:solidFill>
          <a:ln w="12700" cmpd="sng">
            <a:noFill/>
          </a:ln>
          <a:effec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57150" tIns="28575" rIns="57150" bIns="2857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457200"/>
            <a:endParaRPr lang="en-US" sz="1125">
              <a:solidFill>
                <a:prstClr val="black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93232" y="2479671"/>
            <a:ext cx="2753445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5" name="Content Placeholder 4"/>
          <p:cNvSpPr>
            <a:spLocks noGrp="1"/>
          </p:cNvSpPr>
          <p:nvPr>
            <p:ph sz="quarter" idx="17"/>
          </p:nvPr>
        </p:nvSpPr>
        <p:spPr>
          <a:xfrm>
            <a:off x="3346298" y="2490157"/>
            <a:ext cx="2776215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7" name="Content Placeholder 4"/>
          <p:cNvSpPr>
            <a:spLocks noGrp="1"/>
          </p:cNvSpPr>
          <p:nvPr>
            <p:ph sz="quarter" idx="21"/>
          </p:nvPr>
        </p:nvSpPr>
        <p:spPr>
          <a:xfrm>
            <a:off x="6339908" y="2490157"/>
            <a:ext cx="2758440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" name="Content Placeholder 4"/>
          <p:cNvSpPr>
            <a:spLocks noGrp="1"/>
          </p:cNvSpPr>
          <p:nvPr>
            <p:ph sz="quarter" idx="25"/>
          </p:nvPr>
        </p:nvSpPr>
        <p:spPr>
          <a:xfrm>
            <a:off x="9315744" y="2495546"/>
            <a:ext cx="2500499" cy="3616331"/>
          </a:xfrm>
        </p:spPr>
        <p:txBody>
          <a:bodyPr lIns="0" tIns="0" rIns="0" bIns="0" numCol="1" spcCol="347472">
            <a:noAutofit/>
          </a:bodyPr>
          <a:lstStyle>
            <a:lvl1pPr>
              <a:lnSpc>
                <a:spcPct val="100000"/>
              </a:lnSpc>
              <a:spcAft>
                <a:spcPts val="125"/>
              </a:spcAft>
              <a:defRPr sz="1125" b="1">
                <a:solidFill>
                  <a:srgbClr val="073165"/>
                </a:solidFill>
              </a:defRPr>
            </a:lvl1pPr>
            <a:lvl2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2pPr>
            <a:lvl3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3pPr>
            <a:lvl4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4pPr>
            <a:lvl5pPr>
              <a:lnSpc>
                <a:spcPct val="100000"/>
              </a:lnSpc>
              <a:spcAft>
                <a:spcPts val="125"/>
              </a:spcAft>
              <a:defRPr sz="1125" b="0">
                <a:solidFill>
                  <a:srgbClr val="073165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388239" y="377658"/>
            <a:ext cx="275843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388239" y="1342494"/>
            <a:ext cx="2758439" cy="94685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36" name="Text Placeholder 11"/>
          <p:cNvSpPr>
            <a:spLocks noGrp="1"/>
          </p:cNvSpPr>
          <p:nvPr>
            <p:ph type="body" sz="quarter" idx="26" hasCustomPrompt="1"/>
          </p:nvPr>
        </p:nvSpPr>
        <p:spPr>
          <a:xfrm>
            <a:off x="3364075" y="377658"/>
            <a:ext cx="275843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0" name="Text Placeholder 11"/>
          <p:cNvSpPr>
            <a:spLocks noGrp="1"/>
          </p:cNvSpPr>
          <p:nvPr>
            <p:ph type="body" sz="quarter" idx="27" hasCustomPrompt="1"/>
          </p:nvPr>
        </p:nvSpPr>
        <p:spPr>
          <a:xfrm>
            <a:off x="3364075" y="1342494"/>
            <a:ext cx="2758439" cy="94685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1" name="Text Placeholder 11"/>
          <p:cNvSpPr>
            <a:spLocks noGrp="1"/>
          </p:cNvSpPr>
          <p:nvPr>
            <p:ph type="body" sz="quarter" idx="28" hasCustomPrompt="1"/>
          </p:nvPr>
        </p:nvSpPr>
        <p:spPr>
          <a:xfrm>
            <a:off x="6339910" y="377658"/>
            <a:ext cx="275843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5" name="Text Placeholder 11"/>
          <p:cNvSpPr>
            <a:spLocks noGrp="1"/>
          </p:cNvSpPr>
          <p:nvPr>
            <p:ph type="body" sz="quarter" idx="29" hasCustomPrompt="1"/>
          </p:nvPr>
        </p:nvSpPr>
        <p:spPr>
          <a:xfrm>
            <a:off x="6339910" y="1342494"/>
            <a:ext cx="2758439" cy="94685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sp>
        <p:nvSpPr>
          <p:cNvPr id="46" name="Text Placeholder 11"/>
          <p:cNvSpPr>
            <a:spLocks noGrp="1"/>
          </p:cNvSpPr>
          <p:nvPr>
            <p:ph type="body" sz="quarter" idx="30" hasCustomPrompt="1"/>
          </p:nvPr>
        </p:nvSpPr>
        <p:spPr>
          <a:xfrm>
            <a:off x="9315744" y="377658"/>
            <a:ext cx="2500499" cy="859174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11"/>
          <p:cNvSpPr>
            <a:spLocks noGrp="1"/>
          </p:cNvSpPr>
          <p:nvPr>
            <p:ph type="body" sz="quarter" idx="31" hasCustomPrompt="1"/>
          </p:nvPr>
        </p:nvSpPr>
        <p:spPr>
          <a:xfrm>
            <a:off x="9315744" y="1342494"/>
            <a:ext cx="2500499" cy="946851"/>
          </a:xfrm>
        </p:spPr>
        <p:txBody>
          <a:bodyPr lIns="0" tIns="0" rIns="0" bIns="0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25" b="0">
                <a:solidFill>
                  <a:schemeClr val="bg1"/>
                </a:solidFill>
              </a:defRPr>
            </a:lvl1pPr>
            <a:lvl2pPr marL="126206" indent="0">
              <a:buNone/>
              <a:defRPr/>
            </a:lvl2pPr>
            <a:lvl3pPr marL="300038" indent="0">
              <a:buNone/>
              <a:defRPr/>
            </a:lvl3pPr>
            <a:lvl4pPr marL="432198" indent="0">
              <a:buNone/>
              <a:defRPr/>
            </a:lvl4pPr>
            <a:lvl5pPr marL="556023" indent="0">
              <a:buNone/>
              <a:defRPr/>
            </a:lvl5pPr>
          </a:lstStyle>
          <a:p>
            <a:pPr lvl="0"/>
            <a:r>
              <a:rPr lang="en-US"/>
              <a:t>Description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flipV="1">
            <a:off x="4" y="6542070"/>
            <a:ext cx="649393" cy="1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649395" y="6497343"/>
            <a:ext cx="353060" cy="2308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defRPr/>
            </a:pPr>
            <a:fld id="{052F19B7-D418-4022-ADCB-81F2774CAD6C}" type="slidenum">
              <a:rPr lang="en-US" sz="900">
                <a:solidFill>
                  <a:srgbClr val="00446A"/>
                </a:solidFill>
              </a:rPr>
              <a:pPr algn="ctr">
                <a:defRPr/>
              </a:pPr>
              <a:t>‹#›</a:t>
            </a:fld>
            <a:endParaRPr lang="en-US" sz="900" dirty="0">
              <a:solidFill>
                <a:srgbClr val="00446A"/>
              </a:solidFill>
            </a:endParaRP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002455" y="6542065"/>
            <a:ext cx="10458025" cy="0"/>
          </a:xfrm>
          <a:prstGeom prst="line">
            <a:avLst/>
          </a:prstGeom>
          <a:ln w="12700" cmpd="sng">
            <a:solidFill>
              <a:srgbClr val="02934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550" y="631346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0505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649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  <p:sldLayoutId id="2147483691" r:id="rId27"/>
    <p:sldLayoutId id="2147483692" r:id="rId28"/>
    <p:sldLayoutId id="2147483693" r:id="rId29"/>
    <p:sldLayoutId id="2147483698" r:id="rId30"/>
    <p:sldLayoutId id="2147483700" r:id="rId31"/>
    <p:sldLayoutId id="2147483701" r:id="rId32"/>
    <p:sldLayoutId id="2147483703" r:id="rId33"/>
    <p:sldLayoutId id="2147483720" r:id="rId34"/>
    <p:sldLayoutId id="2147483721" r:id="rId3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1C74B-0D53-4467-8F9D-DC395C4D3CB2}" type="datetimeFigureOut">
              <a:rPr lang="en-US" smtClean="0"/>
              <a:t>1/14/2025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1FCC1-3CF8-444F-876B-789A8DDBE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82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71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3.jpg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tatic.greenmountainpower.com/tariffs/rates/Rate-74-TOU-EV-Residential.pdf" TargetMode="External"/><Relationship Id="rId2" Type="http://schemas.openxmlformats.org/officeDocument/2006/relationships/hyperlink" Target="https://static.greenmountainpower.com/tariffs/rates/Rate-72-Off-Peak-EV-Residential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emp.lbl.gov/publications/snapshot-ev-specific-rate-designs" TargetMode="Externa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ynapse-energy.com/sites/default/files/NY-EV-Rate-%20Report-18-021.pdf" TargetMode="External"/><Relationship Id="rId3" Type="http://schemas.openxmlformats.org/officeDocument/2006/relationships/hyperlink" Target="https://emp.lbl.gov/publications/electric-vehicle-program-designs-and" TargetMode="External"/><Relationship Id="rId7" Type="http://schemas.openxmlformats.org/officeDocument/2006/relationships/hyperlink" Target="https://emp.lbl.gov/publications/current-developments-retail-rate" TargetMode="External"/><Relationship Id="rId2" Type="http://schemas.openxmlformats.org/officeDocument/2006/relationships/hyperlink" Target="https://evtransportationalliance.org/wp-content/uploads/2022/02/ATE-Rate-Design-Principles-Final-July-202194.pdf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pubs.naruc.org/pub/55C47758-1866-DAAC-99FB-FFA9E6574C2B" TargetMode="External"/><Relationship Id="rId5" Type="http://schemas.openxmlformats.org/officeDocument/2006/relationships/hyperlink" Target="https://emp.lbl.gov/publications/snapshot-ev-specific-rate-designs" TargetMode="External"/><Relationship Id="rId4" Type="http://schemas.openxmlformats.org/officeDocument/2006/relationships/hyperlink" Target="https://emp.lbl.gov/publications/ev-retail-rate-design-101" TargetMode="External"/><Relationship Id="rId9" Type="http://schemas.openxmlformats.org/officeDocument/2006/relationships/hyperlink" Target="https://emp.lbl.gov/publications/distributed-energy-utility-scale-30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4.png"/><Relationship Id="rId4" Type="http://schemas.openxmlformats.org/officeDocument/2006/relationships/image" Target="../media/image3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1.jpg"/><Relationship Id="rId4" Type="http://schemas.openxmlformats.org/officeDocument/2006/relationships/image" Target="../media/image3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svg.org/clipboard-with-blank-paper-vector-drawing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85586-04B8-238D-A474-4E104187E0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Electric Vehicle Rate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8BF944-9618-3219-F84D-085F0B62C6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Andy Satchwell</a:t>
            </a:r>
          </a:p>
          <a:p>
            <a:r>
              <a:rPr lang="en-US" dirty="0"/>
              <a:t>Berkeley Lab</a:t>
            </a:r>
          </a:p>
          <a:p>
            <a:endParaRPr lang="en-US" dirty="0"/>
          </a:p>
          <a:p>
            <a:r>
              <a:rPr lang="en-US" dirty="0"/>
              <a:t>Washington Utilities and Transportation Commission</a:t>
            </a:r>
          </a:p>
          <a:p>
            <a:r>
              <a:rPr lang="en-US" dirty="0"/>
              <a:t>EV/EVSE Workshop</a:t>
            </a:r>
          </a:p>
          <a:p>
            <a:r>
              <a:rPr lang="en-US" dirty="0"/>
              <a:t>January 15, 2025</a:t>
            </a:r>
          </a:p>
        </p:txBody>
      </p:sp>
    </p:spTree>
    <p:extLst>
      <p:ext uri="{BB962C8B-B14F-4D97-AF65-F5344CB8AC3E}">
        <p14:creationId xmlns:p14="http://schemas.microsoft.com/office/powerpoint/2010/main" val="743819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0328D31-E5F3-02E8-376B-2A6476BB5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Load factor-based demand charges address utilization and coincidence at low deployment levels</a:t>
            </a:r>
          </a:p>
        </p:txBody>
      </p:sp>
      <p:pic>
        <p:nvPicPr>
          <p:cNvPr id="5" name="Picture 4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2E35155B-69C1-D010-3BB0-7F829F8E01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" y="2370440"/>
            <a:ext cx="5658981" cy="896535"/>
          </a:xfrm>
          <a:prstGeom prst="rect">
            <a:avLst/>
          </a:prstGeom>
        </p:spPr>
      </p:pic>
      <p:pic>
        <p:nvPicPr>
          <p:cNvPr id="7" name="Picture 6" descr="A screenshot of a sales report&#10;&#10;Description automatically generated">
            <a:extLst>
              <a:ext uri="{FF2B5EF4-FFF2-40B4-BE49-F238E27FC236}">
                <a16:creationId xmlns:a16="http://schemas.microsoft.com/office/drawing/2014/main" id="{790270C3-2B8E-A317-2642-FCBE281252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999" y="2370440"/>
            <a:ext cx="4853332" cy="4070805"/>
          </a:xfrm>
          <a:prstGeom prst="rect">
            <a:avLst/>
          </a:prstGeom>
        </p:spPr>
      </p:pic>
      <p:pic>
        <p:nvPicPr>
          <p:cNvPr id="9" name="Picture 8" descr="A blue background with white text&#10;&#10;Description automatically generated">
            <a:extLst>
              <a:ext uri="{FF2B5EF4-FFF2-40B4-BE49-F238E27FC236}">
                <a16:creationId xmlns:a16="http://schemas.microsoft.com/office/drawing/2014/main" id="{739740DE-31DD-5B96-4305-3CA690CF5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51" y="810864"/>
            <a:ext cx="3121028" cy="1499450"/>
          </a:xfrm>
          <a:prstGeom prst="rect">
            <a:avLst/>
          </a:prstGeom>
        </p:spPr>
      </p:pic>
      <p:pic>
        <p:nvPicPr>
          <p:cNvPr id="11" name="Picture 10" descr="A close-up of a white background&#10;&#10;Description automatically generated">
            <a:extLst>
              <a:ext uri="{FF2B5EF4-FFF2-40B4-BE49-F238E27FC236}">
                <a16:creationId xmlns:a16="http://schemas.microsoft.com/office/drawing/2014/main" id="{F73AF561-F517-D0CF-1F40-DEE7A2298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66" y="3386525"/>
            <a:ext cx="4953691" cy="1019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68102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97D0A54-2F85-5002-A34D-FC7EF6966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5. Charging controls</a:t>
            </a:r>
          </a:p>
        </p:txBody>
      </p:sp>
      <p:pic>
        <p:nvPicPr>
          <p:cNvPr id="4" name="Google Shape;224;p7">
            <a:extLst>
              <a:ext uri="{FF2B5EF4-FFF2-40B4-BE49-F238E27FC236}">
                <a16:creationId xmlns:a16="http://schemas.microsoft.com/office/drawing/2014/main" id="{4338477D-8904-71DE-AEAB-5715947579E9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71178" y="2360696"/>
            <a:ext cx="1465400" cy="145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594664-9D48-2FE6-BE38-ACCC9139AF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1786" y="2492594"/>
            <a:ext cx="1195955" cy="1195955"/>
          </a:xfrm>
          <a:prstGeom prst="rect">
            <a:avLst/>
          </a:prstGeom>
        </p:spPr>
      </p:pic>
      <p:pic>
        <p:nvPicPr>
          <p:cNvPr id="6" name="Google Shape;193;p5">
            <a:extLst>
              <a:ext uri="{FF2B5EF4-FFF2-40B4-BE49-F238E27FC236}">
                <a16:creationId xmlns:a16="http://schemas.microsoft.com/office/drawing/2014/main" id="{33257C92-64F4-AD76-5170-FF7442BFA98C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62949" y="2429351"/>
            <a:ext cx="1483625" cy="132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6;p5">
            <a:extLst>
              <a:ext uri="{FF2B5EF4-FFF2-40B4-BE49-F238E27FC236}">
                <a16:creationId xmlns:a16="http://schemas.microsoft.com/office/drawing/2014/main" id="{82CDB58B-52D7-B7C0-9FBC-37E0A52C4FC0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61782" y="2452482"/>
            <a:ext cx="2759040" cy="12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16B5C4-66F0-735C-E289-879DBC65E739}"/>
              </a:ext>
            </a:extLst>
          </p:cNvPr>
          <p:cNvSpPr txBox="1"/>
          <p:nvPr/>
        </p:nvSpPr>
        <p:spPr>
          <a:xfrm>
            <a:off x="1571178" y="1856792"/>
            <a:ext cx="15545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Utility system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42510A-3DBC-A31E-8372-E076D0D1CB42}"/>
              </a:ext>
            </a:extLst>
          </p:cNvPr>
          <p:cNvSpPr txBox="1"/>
          <p:nvPr/>
        </p:nvSpPr>
        <p:spPr>
          <a:xfrm>
            <a:off x="3461657" y="1856792"/>
            <a:ext cx="1791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Account meter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131F6E-4F33-C2DB-2468-8898BBF7B934}"/>
              </a:ext>
            </a:extLst>
          </p:cNvPr>
          <p:cNvSpPr txBox="1"/>
          <p:nvPr/>
        </p:nvSpPr>
        <p:spPr>
          <a:xfrm>
            <a:off x="5467062" y="1489044"/>
            <a:ext cx="1791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EV Supply Equipment (EVSE)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46CD50A-3640-7E08-6E22-6B670669B738}"/>
              </a:ext>
            </a:extLst>
          </p:cNvPr>
          <p:cNvSpPr txBox="1"/>
          <p:nvPr/>
        </p:nvSpPr>
        <p:spPr>
          <a:xfrm>
            <a:off x="8201276" y="1837058"/>
            <a:ext cx="20800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/>
              <a:t>Electric Vehicle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F1BAA270-46E1-401C-18C0-7F495CE5A92B}"/>
              </a:ext>
            </a:extLst>
          </p:cNvPr>
          <p:cNvSpPr/>
          <p:nvPr/>
        </p:nvSpPr>
        <p:spPr>
          <a:xfrm>
            <a:off x="6260841" y="5337110"/>
            <a:ext cx="4359981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98E39350-0F9B-2033-6778-A97EEA993818}"/>
              </a:ext>
            </a:extLst>
          </p:cNvPr>
          <p:cNvSpPr/>
          <p:nvPr/>
        </p:nvSpPr>
        <p:spPr>
          <a:xfrm rot="10800000">
            <a:off x="1571177" y="5337109"/>
            <a:ext cx="4613463" cy="584775"/>
          </a:xfrm>
          <a:prstGeom prst="rightArrow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22FBD6E-3D80-78E6-484C-BD4B476B7177}"/>
              </a:ext>
            </a:extLst>
          </p:cNvPr>
          <p:cNvSpPr txBox="1"/>
          <p:nvPr/>
        </p:nvSpPr>
        <p:spPr>
          <a:xfrm>
            <a:off x="1866122" y="5459817"/>
            <a:ext cx="43185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Utility control via account meter or EVSE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A969D83-7F8A-913E-3EDA-189FF6FA73EB}"/>
              </a:ext>
            </a:extLst>
          </p:cNvPr>
          <p:cNvSpPr txBox="1"/>
          <p:nvPr/>
        </p:nvSpPr>
        <p:spPr>
          <a:xfrm>
            <a:off x="6260840" y="5459817"/>
            <a:ext cx="4065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Customer control via EVSE</a:t>
            </a:r>
          </a:p>
        </p:txBody>
      </p:sp>
      <p:sp>
        <p:nvSpPr>
          <p:cNvPr id="16" name="Arrow: Right 15">
            <a:extLst>
              <a:ext uri="{FF2B5EF4-FFF2-40B4-BE49-F238E27FC236}">
                <a16:creationId xmlns:a16="http://schemas.microsoft.com/office/drawing/2014/main" id="{6CC81FC4-1906-4835-838E-FDDE2B0501DC}"/>
              </a:ext>
            </a:extLst>
          </p:cNvPr>
          <p:cNvSpPr/>
          <p:nvPr/>
        </p:nvSpPr>
        <p:spPr>
          <a:xfrm>
            <a:off x="1571176" y="3928188"/>
            <a:ext cx="9049646" cy="584775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C9A29B0-97C0-B590-2CB0-E8D345EA0558}"/>
              </a:ext>
            </a:extLst>
          </p:cNvPr>
          <p:cNvSpPr txBox="1"/>
          <p:nvPr/>
        </p:nvSpPr>
        <p:spPr>
          <a:xfrm>
            <a:off x="1866122" y="4034348"/>
            <a:ext cx="8459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One-way communication</a:t>
            </a:r>
          </a:p>
        </p:txBody>
      </p:sp>
      <p:sp>
        <p:nvSpPr>
          <p:cNvPr id="18" name="Arrow: Left-Right 17">
            <a:extLst>
              <a:ext uri="{FF2B5EF4-FFF2-40B4-BE49-F238E27FC236}">
                <a16:creationId xmlns:a16="http://schemas.microsoft.com/office/drawing/2014/main" id="{39267DF9-5935-3143-ADF2-C58EA750661C}"/>
              </a:ext>
            </a:extLst>
          </p:cNvPr>
          <p:cNvSpPr/>
          <p:nvPr/>
        </p:nvSpPr>
        <p:spPr>
          <a:xfrm>
            <a:off x="1571176" y="4637314"/>
            <a:ext cx="9049646" cy="584775"/>
          </a:xfrm>
          <a:prstGeom prst="leftRightArrow">
            <a:avLst/>
          </a:prstGeom>
          <a:solidFill>
            <a:schemeClr val="accent4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47E569-29E2-3CB6-8FC7-2D30B7DA506F}"/>
              </a:ext>
            </a:extLst>
          </p:cNvPr>
          <p:cNvSpPr txBox="1"/>
          <p:nvPr/>
        </p:nvSpPr>
        <p:spPr>
          <a:xfrm>
            <a:off x="1866122" y="4742065"/>
            <a:ext cx="84597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Two-way communication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156B01A1-8399-8CF5-5D84-4C94CA2571F1}"/>
              </a:ext>
            </a:extLst>
          </p:cNvPr>
          <p:cNvCxnSpPr>
            <a:stCxn id="4" idx="3"/>
            <a:endCxn id="5" idx="1"/>
          </p:cNvCxnSpPr>
          <p:nvPr/>
        </p:nvCxnSpPr>
        <p:spPr>
          <a:xfrm flipV="1">
            <a:off x="3036578" y="3090572"/>
            <a:ext cx="71520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14F9266-7F53-4FE8-C5EF-3F48849F2850}"/>
              </a:ext>
            </a:extLst>
          </p:cNvPr>
          <p:cNvCxnSpPr>
            <a:stCxn id="5" idx="3"/>
            <a:endCxn id="6" idx="1"/>
          </p:cNvCxnSpPr>
          <p:nvPr/>
        </p:nvCxnSpPr>
        <p:spPr>
          <a:xfrm flipV="1">
            <a:off x="4947741" y="3090571"/>
            <a:ext cx="71520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778589C4-2718-D2DB-A1D9-5E1B3C293A88}"/>
              </a:ext>
            </a:extLst>
          </p:cNvPr>
          <p:cNvCxnSpPr>
            <a:stCxn id="6" idx="3"/>
            <a:endCxn id="7" idx="1"/>
          </p:cNvCxnSpPr>
          <p:nvPr/>
        </p:nvCxnSpPr>
        <p:spPr>
          <a:xfrm flipV="1">
            <a:off x="7146574" y="3090570"/>
            <a:ext cx="71520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2809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8B5EB54-6452-5B8C-5C99-8B4FF935C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Control by the customer vs. utility may result in different rates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45FA9-63A7-4543-CCE1-513010B51088}"/>
              </a:ext>
            </a:extLst>
          </p:cNvPr>
          <p:cNvSpPr txBox="1"/>
          <p:nvPr/>
        </p:nvSpPr>
        <p:spPr>
          <a:xfrm>
            <a:off x="548640" y="5778690"/>
            <a:ext cx="110947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Tariff details available at: </a:t>
            </a:r>
            <a:r>
              <a:rPr lang="en-US" sz="1400" dirty="0">
                <a:hlinkClick r:id="rId2"/>
              </a:rPr>
              <a:t>https://static.greenmountainpower.com/tariffs/rates/Rate-72-Off-Peak-EV-Residential.pdf</a:t>
            </a:r>
            <a:r>
              <a:rPr lang="en-US" sz="1400" dirty="0"/>
              <a:t> and </a:t>
            </a:r>
            <a:r>
              <a:rPr lang="en-US" sz="1400" dirty="0">
                <a:hlinkClick r:id="rId3"/>
              </a:rPr>
              <a:t>https://static.greenmountainpower.com/tariffs/rates/Rate-74-TOU-EV-Residential.pdf</a:t>
            </a:r>
            <a:endParaRPr lang="en-US" sz="1400" dirty="0"/>
          </a:p>
        </p:txBody>
      </p:sp>
      <p:pic>
        <p:nvPicPr>
          <p:cNvPr id="6" name="Picture 5" descr="A logo with text overlay&#10;&#10;Description automatically generated">
            <a:extLst>
              <a:ext uri="{FF2B5EF4-FFF2-40B4-BE49-F238E27FC236}">
                <a16:creationId xmlns:a16="http://schemas.microsoft.com/office/drawing/2014/main" id="{BE592E69-29D8-390D-0070-F82F20699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3" y="817700"/>
            <a:ext cx="1686160" cy="1276528"/>
          </a:xfrm>
          <a:prstGeom prst="rect">
            <a:avLst/>
          </a:prstGeom>
        </p:spPr>
      </p:pic>
      <p:pic>
        <p:nvPicPr>
          <p:cNvPr id="10" name="Picture 9" descr="A screenshot of a computer&#10;&#10;Description automatically generated">
            <a:extLst>
              <a:ext uri="{FF2B5EF4-FFF2-40B4-BE49-F238E27FC236}">
                <a16:creationId xmlns:a16="http://schemas.microsoft.com/office/drawing/2014/main" id="{AB69FEA5-A9E1-3360-D9A0-BA9FF8D9C00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175" y="2531407"/>
            <a:ext cx="5763991" cy="2232366"/>
          </a:xfrm>
          <a:prstGeom prst="rect">
            <a:avLst/>
          </a:prstGeom>
        </p:spPr>
      </p:pic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8F6EAE46-3CDF-6589-6CBC-5415E63D04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648" y="2531407"/>
            <a:ext cx="6063343" cy="236663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1CD674C-CBD9-25F9-DF5F-D69960B8E381}"/>
              </a:ext>
            </a:extLst>
          </p:cNvPr>
          <p:cNvSpPr txBox="1"/>
          <p:nvPr/>
        </p:nvSpPr>
        <p:spPr>
          <a:xfrm>
            <a:off x="790073" y="4898046"/>
            <a:ext cx="10611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Through 2023, ~895 customers enrolled in Rate 72 and ~1,737 customers enrolled in Rate 74. Only 0.25% of Rate 72 customers opted out of managed charging during a Peak Event.</a:t>
            </a:r>
          </a:p>
        </p:txBody>
      </p:sp>
    </p:spTree>
    <p:extLst>
      <p:ext uri="{BB962C8B-B14F-4D97-AF65-F5344CB8AC3E}">
        <p14:creationId xmlns:p14="http://schemas.microsoft.com/office/powerpoint/2010/main" val="480085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F68B2F-3AE7-9F1B-CD07-F9864B5420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 program elements can further EV-related objectives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E0E5A-378C-D9F5-C842-DEA841C1A0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33"/>
          <a:stretch/>
        </p:blipFill>
        <p:spPr>
          <a:xfrm>
            <a:off x="2492001" y="1492892"/>
            <a:ext cx="7207999" cy="42413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67F9FD-31AF-31FD-DD58-A49C8D8FAE2E}"/>
              </a:ext>
            </a:extLst>
          </p:cNvPr>
          <p:cNvSpPr txBox="1"/>
          <p:nvPr/>
        </p:nvSpPr>
        <p:spPr>
          <a:xfrm>
            <a:off x="2402526" y="5738903"/>
            <a:ext cx="70773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Available at: https://sepapower.org/resource/managed-charging-incentive-design/</a:t>
            </a:r>
          </a:p>
        </p:txBody>
      </p:sp>
    </p:spTree>
    <p:extLst>
      <p:ext uri="{BB962C8B-B14F-4D97-AF65-F5344CB8AC3E}">
        <p14:creationId xmlns:p14="http://schemas.microsoft.com/office/powerpoint/2010/main" val="341701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D94016C-425A-C6C8-0822-ABC55CD05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Most utilities currently offer TOU rates to residential and commercial customers</a:t>
            </a:r>
          </a:p>
        </p:txBody>
      </p:sp>
      <p:pic>
        <p:nvPicPr>
          <p:cNvPr id="19" name="Picture 18" descr="A table with different types of numbers&#10;&#10;Description automatically generated with medium confidence">
            <a:extLst>
              <a:ext uri="{FF2B5EF4-FFF2-40B4-BE49-F238E27FC236}">
                <a16:creationId xmlns:a16="http://schemas.microsoft.com/office/drawing/2014/main" id="{9B20E605-0FDF-FE03-E4A8-226E19A24E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26" y="1280139"/>
            <a:ext cx="10368843" cy="429772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E1E46A3-7B92-7DF5-64B2-9ED18517BE12}"/>
              </a:ext>
            </a:extLst>
          </p:cNvPr>
          <p:cNvSpPr txBox="1"/>
          <p:nvPr/>
        </p:nvSpPr>
        <p:spPr>
          <a:xfrm>
            <a:off x="1388316" y="5938022"/>
            <a:ext cx="9415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Source: Cappers et al. (2023). A Snapshot of EV-Specific Rate Designs Among U.S. Investor-Owned Electric Utilities. Report and rates database available at: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  <a:hlinkClick r:id="rId3"/>
              </a:rPr>
              <a:t>https://emp.lbl.gov/publications/snapshot-ev-specific-rate-designs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4DA932-6241-8343-E088-777F9DC60835}"/>
              </a:ext>
            </a:extLst>
          </p:cNvPr>
          <p:cNvSpPr txBox="1"/>
          <p:nvPr/>
        </p:nvSpPr>
        <p:spPr>
          <a:xfrm>
            <a:off x="10622777" y="1689795"/>
            <a:ext cx="126242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Based on a review of 136 EV-specific retail rates currently approved and/or offered to customers</a:t>
            </a:r>
          </a:p>
        </p:txBody>
      </p:sp>
    </p:spTree>
    <p:extLst>
      <p:ext uri="{BB962C8B-B14F-4D97-AF65-F5344CB8AC3E}">
        <p14:creationId xmlns:p14="http://schemas.microsoft.com/office/powerpoint/2010/main" val="2546853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A8C468-33C0-5A81-A64C-FA32FA30A6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515265"/>
            <a:ext cx="10972800" cy="269575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Reviewed 11 evaluation reports of EV rate offerings published from 2013-2020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Most evaluation reports were outcomes of short-term (6 months – 2 years) pilots; very few system-wide roll-outs were evaluated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Pilots were evenly split between whole house vs. EV-only metering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Most pilots had at least a 2:1 peak-to-off peak price ratio and a small number had a 4:1 or greater price ratio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29C0548-12E4-84B6-781F-1E04C043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customers respond to EV rates?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3AD843-4ABB-21A9-4EC8-6C84A8D856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2" y="943816"/>
            <a:ext cx="7762875" cy="2286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3819083-9DA7-8CF6-80D0-EFAAA8DA1BC5}"/>
              </a:ext>
            </a:extLst>
          </p:cNvPr>
          <p:cNvSpPr txBox="1"/>
          <p:nvPr/>
        </p:nvSpPr>
        <p:spPr>
          <a:xfrm>
            <a:off x="2999874" y="3133564"/>
            <a:ext cx="6841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Individual rate offerings within 11 evaluation reports</a:t>
            </a:r>
          </a:p>
        </p:txBody>
      </p:sp>
    </p:spTree>
    <p:extLst>
      <p:ext uri="{BB962C8B-B14F-4D97-AF65-F5344CB8AC3E}">
        <p14:creationId xmlns:p14="http://schemas.microsoft.com/office/powerpoint/2010/main" val="3489434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F294D0-19F2-345C-F1A0-8CAB2FF601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Properly designed rates can be an effective tool for managing EV charging behavior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01BF3E8-B973-CE2C-A342-A80F618702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6423" y="2115321"/>
            <a:ext cx="3790950" cy="28575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7891577-1B61-3584-52EF-99A049A87863}"/>
              </a:ext>
            </a:extLst>
          </p:cNvPr>
          <p:cNvSpPr txBox="1"/>
          <p:nvPr/>
        </p:nvSpPr>
        <p:spPr>
          <a:xfrm>
            <a:off x="7679773" y="5090192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: McDougall, L., Donnelly, A. and Chandra, K. (2019) Austin Energy's Residential "Off Peak" Electric Vehicle Charging Subscription Pilot: Approach, Findings, and Utility Toolkit. EV360 Whitepaper. Austin Energy, Austin, TX.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8F528E4-FCCC-F94B-97F7-2D1B6141E5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473" y="2684763"/>
            <a:ext cx="5105400" cy="24054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71CA58-50C8-4C0F-2AFE-C844BA215727}"/>
              </a:ext>
            </a:extLst>
          </p:cNvPr>
          <p:cNvSpPr txBox="1"/>
          <p:nvPr/>
        </p:nvSpPr>
        <p:spPr>
          <a:xfrm>
            <a:off x="1470373" y="5110579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DTE Energy (2020) Charging Forward: Annual Status Report. May.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4C16D53-F5EF-1449-DEFA-F56923AEF906}"/>
              </a:ext>
            </a:extLst>
          </p:cNvPr>
          <p:cNvSpPr txBox="1"/>
          <p:nvPr/>
        </p:nvSpPr>
        <p:spPr>
          <a:xfrm>
            <a:off x="724476" y="1810064"/>
            <a:ext cx="56089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93% of residential customer charging occurred off-peak on average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5254076-72BC-BFEC-FA04-EEF57C7B6D69}"/>
              </a:ext>
            </a:extLst>
          </p:cNvPr>
          <p:cNvSpPr txBox="1"/>
          <p:nvPr/>
        </p:nvSpPr>
        <p:spPr>
          <a:xfrm>
            <a:off x="7679773" y="1074620"/>
            <a:ext cx="423929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Example: Residential customers consistently charged off-peak on weekdays and weekends</a:t>
            </a:r>
          </a:p>
        </p:txBody>
      </p:sp>
    </p:spTree>
    <p:extLst>
      <p:ext uri="{BB962C8B-B14F-4D97-AF65-F5344CB8AC3E}">
        <p14:creationId xmlns:p14="http://schemas.microsoft.com/office/powerpoint/2010/main" val="28099726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6FED96-C1F7-5778-71CB-AFD16903C0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4071667"/>
            <a:ext cx="10972800" cy="2355011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Values in the table represent differences in the share of charging load for customers on different rates</a:t>
            </a:r>
          </a:p>
          <a:p>
            <a:r>
              <a:rPr lang="en-US" dirty="0"/>
              <a:t>Customers on the rate with the lowest price ratio (EPEV-L) consumed more energy during the peak period than customers on the rate with the highest price ratio (EPEV-H)</a:t>
            </a:r>
          </a:p>
          <a:p>
            <a:r>
              <a:rPr lang="en-US" dirty="0"/>
              <a:t>But EPEV-H customers consumed a larger share during super off-peak period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91301DA-8810-C760-27A7-2274540D1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Higher price ratios encouraged greater off-peak charging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28C0612-2ABD-626E-B091-B3AD11302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078" y="1447800"/>
            <a:ext cx="7935227" cy="1981200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6AA65A4-E04F-4E43-C949-1F8A0614C60E}"/>
              </a:ext>
            </a:extLst>
          </p:cNvPr>
          <p:cNvGrpSpPr/>
          <p:nvPr/>
        </p:nvGrpSpPr>
        <p:grpSpPr>
          <a:xfrm>
            <a:off x="8564880" y="1301035"/>
            <a:ext cx="2895600" cy="1872381"/>
            <a:chOff x="8386147" y="1302497"/>
            <a:chExt cx="2895600" cy="1872381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D2717DD-D6A9-36D5-7664-A14AF3ABD1CB}"/>
                </a:ext>
              </a:extLst>
            </p:cNvPr>
            <p:cNvSpPr txBox="1"/>
            <p:nvPr/>
          </p:nvSpPr>
          <p:spPr>
            <a:xfrm>
              <a:off x="9833947" y="1302497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85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Summer Price Ratio</a:t>
              </a:r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E00A3F84-1F36-3373-B2E2-C3867F039D1C}"/>
                </a:ext>
              </a:extLst>
            </p:cNvPr>
            <p:cNvGrpSpPr/>
            <p:nvPr/>
          </p:nvGrpSpPr>
          <p:grpSpPr>
            <a:xfrm>
              <a:off x="8458200" y="1981200"/>
              <a:ext cx="2747347" cy="1193678"/>
              <a:chOff x="8458200" y="1750026"/>
              <a:chExt cx="2747347" cy="119367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CD1CDBE2-DFBA-D4B7-6F10-B2763E352E72}"/>
                  </a:ext>
                </a:extLst>
              </p:cNvPr>
              <p:cNvSpPr/>
              <p:nvPr/>
            </p:nvSpPr>
            <p:spPr>
              <a:xfrm>
                <a:off x="8458200" y="1752600"/>
                <a:ext cx="1295400" cy="304800"/>
              </a:xfrm>
              <a:prstGeom prst="rect">
                <a:avLst/>
              </a:prstGeom>
              <a:solidFill>
                <a:srgbClr val="FA5522"/>
              </a:solidFill>
              <a:ln>
                <a:solidFill>
                  <a:srgbClr val="FA552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EPEV-H</a:t>
                </a:r>
              </a:p>
            </p:txBody>
          </p:sp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387590D-C5DF-13F0-9215-5B3B841142D0}"/>
                  </a:ext>
                </a:extLst>
              </p:cNvPr>
              <p:cNvSpPr/>
              <p:nvPr/>
            </p:nvSpPr>
            <p:spPr>
              <a:xfrm>
                <a:off x="8458200" y="2195752"/>
                <a:ext cx="1295400" cy="304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EPEV-M</a:t>
                </a: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8BC0AFC-DDA1-D5DD-C2AC-E90EB5BFD683}"/>
                  </a:ext>
                </a:extLst>
              </p:cNvPr>
              <p:cNvSpPr/>
              <p:nvPr/>
            </p:nvSpPr>
            <p:spPr>
              <a:xfrm>
                <a:off x="8458200" y="2638904"/>
                <a:ext cx="1295400" cy="3048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EPEV-L</a:t>
                </a:r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55122434-C48F-5F7E-A783-942CD7D61CEB}"/>
                  </a:ext>
                </a:extLst>
              </p:cNvPr>
              <p:cNvSpPr/>
              <p:nvPr/>
            </p:nvSpPr>
            <p:spPr>
              <a:xfrm>
                <a:off x="9910147" y="1750026"/>
                <a:ext cx="1295400" cy="304800"/>
              </a:xfrm>
              <a:prstGeom prst="rect">
                <a:avLst/>
              </a:prstGeom>
              <a:solidFill>
                <a:srgbClr val="FA5522"/>
              </a:solidFill>
              <a:ln>
                <a:solidFill>
                  <a:srgbClr val="FA552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6.0</a:t>
                </a:r>
              </a:p>
            </p:txBody>
          </p:sp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id="{05C1CCA7-BF84-0375-87C9-076F6F1CF596}"/>
                  </a:ext>
                </a:extLst>
              </p:cNvPr>
              <p:cNvSpPr/>
              <p:nvPr/>
            </p:nvSpPr>
            <p:spPr>
              <a:xfrm>
                <a:off x="9910147" y="2193178"/>
                <a:ext cx="1295400" cy="304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4.0</a:t>
                </a: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EB2D622-E5FD-1ADD-DE52-B4B8B4FF3BDB}"/>
                  </a:ext>
                </a:extLst>
              </p:cNvPr>
              <p:cNvSpPr/>
              <p:nvPr/>
            </p:nvSpPr>
            <p:spPr>
              <a:xfrm>
                <a:off x="9910147" y="2636330"/>
                <a:ext cx="1295400" cy="3048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1.9</a:t>
                </a:r>
              </a:p>
            </p:txBody>
          </p:sp>
        </p:grp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AD7630DD-EF49-76C9-B163-6CFB14E06D66}"/>
                </a:ext>
              </a:extLst>
            </p:cNvPr>
            <p:cNvSpPr txBox="1"/>
            <p:nvPr/>
          </p:nvSpPr>
          <p:spPr>
            <a:xfrm>
              <a:off x="8386147" y="1302676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85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Rate Offering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1784283A-2A3C-3071-B4DA-6D1778B8B751}"/>
              </a:ext>
            </a:extLst>
          </p:cNvPr>
          <p:cNvSpPr txBox="1"/>
          <p:nvPr/>
        </p:nvSpPr>
        <p:spPr>
          <a:xfrm>
            <a:off x="705919" y="3486090"/>
            <a:ext cx="73247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Cook, J., Churchill, C. and George, S. (2014) Final Evaluation for San Diego Gas &amp; Electric’s Plug-in Electric Vehicle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Pricing and Technology Study.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Nexant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Inc. Prepared for San Diego Gas &amp; Electric.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7D48B3F3-8138-5E46-3B59-25A17F30F5C9}"/>
              </a:ext>
            </a:extLst>
          </p:cNvPr>
          <p:cNvSpPr/>
          <p:nvPr/>
        </p:nvSpPr>
        <p:spPr>
          <a:xfrm>
            <a:off x="4973120" y="1302496"/>
            <a:ext cx="1295400" cy="1788605"/>
          </a:xfrm>
          <a:prstGeom prst="ellipse">
            <a:avLst/>
          </a:prstGeom>
          <a:noFill/>
          <a:ln w="47625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5154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5155E9-1998-53D6-314F-4FD3E75286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267395"/>
            <a:ext cx="4948051" cy="489731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Figure shows monthly share of charging as a function of the number of months after a customer started in the study</a:t>
            </a:r>
          </a:p>
          <a:p>
            <a:endParaRPr lang="en-US" sz="1500" dirty="0"/>
          </a:p>
          <a:p>
            <a:r>
              <a:rPr lang="en-US" dirty="0"/>
              <a:t>Customers on EPEV-H (highest price ratio) exhibited consistent charging behavior throughout the entire duration of the study</a:t>
            </a:r>
          </a:p>
          <a:p>
            <a:endParaRPr lang="en-US" sz="1700" dirty="0"/>
          </a:p>
          <a:p>
            <a:r>
              <a:rPr lang="en-US" dirty="0"/>
              <a:t>Customers on EPEV-L and EPEV-M (medium price ratio) increased charging consumption in super off-peak period by 1.8%–2.9% per month for the first four months, but consumption remained relatively stable thereafter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20E6332-D592-09AB-BD96-42F329C4A3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The higher the price ratio, the quicker customers learned to shift charging to the off-peak period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463F75-CEFF-9092-0624-B7DBE921FF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0024" y="551056"/>
            <a:ext cx="5844295" cy="4298738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DDF1C742-F49A-C3F7-D17C-01E07B75A711}"/>
              </a:ext>
            </a:extLst>
          </p:cNvPr>
          <p:cNvGrpSpPr/>
          <p:nvPr/>
        </p:nvGrpSpPr>
        <p:grpSpPr>
          <a:xfrm>
            <a:off x="8575540" y="4849794"/>
            <a:ext cx="2432886" cy="1573176"/>
            <a:chOff x="8386147" y="1302497"/>
            <a:chExt cx="2895600" cy="187238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B54BE97-A5B0-5AE7-E50D-89C78E190C4B}"/>
                </a:ext>
              </a:extLst>
            </p:cNvPr>
            <p:cNvSpPr txBox="1"/>
            <p:nvPr/>
          </p:nvSpPr>
          <p:spPr>
            <a:xfrm>
              <a:off x="9833947" y="1302497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85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Summer Price Ratio</a:t>
              </a:r>
            </a:p>
          </p:txBody>
        </p: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FF289AA6-B44A-F494-4A8F-B9AAD78DAA27}"/>
                </a:ext>
              </a:extLst>
            </p:cNvPr>
            <p:cNvGrpSpPr/>
            <p:nvPr/>
          </p:nvGrpSpPr>
          <p:grpSpPr>
            <a:xfrm>
              <a:off x="8458200" y="1981200"/>
              <a:ext cx="2747347" cy="1193678"/>
              <a:chOff x="8458200" y="1750026"/>
              <a:chExt cx="2747347" cy="1193678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6F9126F6-38C5-4EE0-1F68-5240C8C675B1}"/>
                  </a:ext>
                </a:extLst>
              </p:cNvPr>
              <p:cNvSpPr/>
              <p:nvPr/>
            </p:nvSpPr>
            <p:spPr>
              <a:xfrm>
                <a:off x="8458200" y="1752600"/>
                <a:ext cx="1295400" cy="304800"/>
              </a:xfrm>
              <a:prstGeom prst="rect">
                <a:avLst/>
              </a:prstGeom>
              <a:solidFill>
                <a:srgbClr val="FA5522"/>
              </a:solidFill>
              <a:ln>
                <a:solidFill>
                  <a:srgbClr val="FA552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EPEV-H</a:t>
                </a:r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468ABA19-F0B8-FE24-C25C-99D962EFD890}"/>
                  </a:ext>
                </a:extLst>
              </p:cNvPr>
              <p:cNvSpPr/>
              <p:nvPr/>
            </p:nvSpPr>
            <p:spPr>
              <a:xfrm>
                <a:off x="8458200" y="2195752"/>
                <a:ext cx="1295400" cy="304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EPEV-M</a:t>
                </a:r>
              </a:p>
            </p:txBody>
          </p:sp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39B36179-D72C-529A-8553-3ED0785F47F5}"/>
                  </a:ext>
                </a:extLst>
              </p:cNvPr>
              <p:cNvSpPr/>
              <p:nvPr/>
            </p:nvSpPr>
            <p:spPr>
              <a:xfrm>
                <a:off x="8458200" y="2638904"/>
                <a:ext cx="1295400" cy="3048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EPEV-L</a:t>
                </a:r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4E33501D-03AE-1F21-B214-E8B49D93552B}"/>
                  </a:ext>
                </a:extLst>
              </p:cNvPr>
              <p:cNvSpPr/>
              <p:nvPr/>
            </p:nvSpPr>
            <p:spPr>
              <a:xfrm>
                <a:off x="9910147" y="1750026"/>
                <a:ext cx="1295400" cy="304800"/>
              </a:xfrm>
              <a:prstGeom prst="rect">
                <a:avLst/>
              </a:prstGeom>
              <a:solidFill>
                <a:srgbClr val="FA5522"/>
              </a:solidFill>
              <a:ln>
                <a:solidFill>
                  <a:srgbClr val="FA5522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6.0</a:t>
                </a:r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FCDE95D8-FE7D-D919-A69F-1543B04B8569}"/>
                  </a:ext>
                </a:extLst>
              </p:cNvPr>
              <p:cNvSpPr/>
              <p:nvPr/>
            </p:nvSpPr>
            <p:spPr>
              <a:xfrm>
                <a:off x="9910147" y="2193178"/>
                <a:ext cx="1295400" cy="3048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4.0</a:t>
                </a:r>
              </a:p>
            </p:txBody>
          </p:sp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9A3F2F91-B411-8A40-4642-7896D6BE1BB6}"/>
                  </a:ext>
                </a:extLst>
              </p:cNvPr>
              <p:cNvSpPr/>
              <p:nvPr/>
            </p:nvSpPr>
            <p:spPr>
              <a:xfrm>
                <a:off x="9910147" y="2636330"/>
                <a:ext cx="1295400" cy="304800"/>
              </a:xfrm>
              <a:prstGeom prst="rect">
                <a:avLst/>
              </a:prstGeom>
              <a:solidFill>
                <a:schemeClr val="accent5"/>
              </a:solidFill>
              <a:ln>
                <a:solidFill>
                  <a:schemeClr val="accent5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+mn-ea"/>
                    <a:cs typeface="Calibri" panose="020F0502020204030204" pitchFamily="34" charset="0"/>
                  </a:rPr>
                  <a:t>1.9</a:t>
                </a:r>
              </a:p>
            </p:txBody>
          </p:sp>
        </p:grp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C6E1CE-DA66-93EC-A81B-84135033B82F}"/>
                </a:ext>
              </a:extLst>
            </p:cNvPr>
            <p:cNvSpPr txBox="1"/>
            <p:nvPr/>
          </p:nvSpPr>
          <p:spPr>
            <a:xfrm>
              <a:off x="8386147" y="1302676"/>
              <a:ext cx="14478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42852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Rate Offering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57A77146-39C9-B55F-3FCB-CE63B0CC3F2D}"/>
              </a:ext>
            </a:extLst>
          </p:cNvPr>
          <p:cNvSpPr txBox="1"/>
          <p:nvPr/>
        </p:nvSpPr>
        <p:spPr>
          <a:xfrm>
            <a:off x="5871687" y="5208582"/>
            <a:ext cx="203113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Cook, J., Churchill, C. and George, S. (2014) Final Evaluation for San Diego Gas &amp; Electric’s Plug-in Electric Vehicle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Pricing and Technology Study.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Nexant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Inc. Prepared for San Diego Gas &amp; Electric.</a:t>
            </a:r>
          </a:p>
        </p:txBody>
      </p:sp>
    </p:spTree>
    <p:extLst>
      <p:ext uri="{BB962C8B-B14F-4D97-AF65-F5344CB8AC3E}">
        <p14:creationId xmlns:p14="http://schemas.microsoft.com/office/powerpoint/2010/main" val="15342116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2C7E120-5741-B6E9-43C6-B4A7BEEC7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3778370"/>
            <a:ext cx="11039174" cy="2536166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PV owners exhibit more consistent shares of charging by period across the three rates relative to non-PV owners</a:t>
            </a:r>
          </a:p>
          <a:p>
            <a:endParaRPr lang="en-US" sz="1700" dirty="0"/>
          </a:p>
          <a:p>
            <a:r>
              <a:rPr lang="en-US" dirty="0"/>
              <a:t>Selling PV electricity back to the grid may be valued more highly by customers than using it to charge their EV</a:t>
            </a:r>
          </a:p>
          <a:p>
            <a:endParaRPr lang="en-US" sz="1700" dirty="0"/>
          </a:p>
          <a:p>
            <a:r>
              <a:rPr lang="en-US" dirty="0"/>
              <a:t>PV owners may have certain characteristics that cause them to place an even higher premium on charging overnight regardless of the prices they face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FF13C1-5FB6-41C3-EBF6-290AEE9F77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700" dirty="0"/>
              <a:t>Customers who owned a PV system were significantly less responsive to prices than their non-PV counterparts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B7ADA-ABD7-7C40-2C95-622CB24E3291}"/>
              </a:ext>
            </a:extLst>
          </p:cNvPr>
          <p:cNvSpPr txBox="1"/>
          <p:nvPr/>
        </p:nvSpPr>
        <p:spPr>
          <a:xfrm>
            <a:off x="9029248" y="925708"/>
            <a:ext cx="287520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Source: 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Cook, J., Churchill, C. and George, S. (2014) Final Evaluation for San Diego Gas &amp; Electric’s Plug-in Electric Vehicle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Tou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Pricing and Technology Study.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Nexant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Inc. Prepared for San Diego Gas &amp; Electric.</a:t>
            </a:r>
          </a:p>
        </p:txBody>
      </p:sp>
      <p:pic>
        <p:nvPicPr>
          <p:cNvPr id="5" name="Google Shape;729;p23">
            <a:extLst>
              <a:ext uri="{FF2B5EF4-FFF2-40B4-BE49-F238E27FC236}">
                <a16:creationId xmlns:a16="http://schemas.microsoft.com/office/drawing/2014/main" id="{E52E1AA2-D4CD-7CE1-AF9A-34215D75C71E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733" b="1"/>
          <a:stretch/>
        </p:blipFill>
        <p:spPr>
          <a:xfrm>
            <a:off x="3008002" y="979763"/>
            <a:ext cx="5932156" cy="27976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0283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ontent Placeholder 20">
            <a:extLst>
              <a:ext uri="{FF2B5EF4-FFF2-40B4-BE49-F238E27FC236}">
                <a16:creationId xmlns:a16="http://schemas.microsoft.com/office/drawing/2014/main" id="{775C0F2D-D1F7-BC1C-00EC-9432F1DFC5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5201441"/>
              </p:ext>
            </p:extLst>
          </p:nvPr>
        </p:nvGraphicFramePr>
        <p:xfrm>
          <a:off x="609600" y="1266825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B58F9C1D-AB51-75CC-AB8F-58D247ABE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79" y="91440"/>
            <a:ext cx="11094721" cy="566928"/>
          </a:xfrm>
        </p:spPr>
        <p:txBody>
          <a:bodyPr/>
          <a:lstStyle/>
          <a:p>
            <a:r>
              <a:rPr lang="en-US" sz="2800" dirty="0"/>
              <a:t>State policy-driven objectives may serve as the basis for rate design for EV charging</a:t>
            </a:r>
          </a:p>
        </p:txBody>
      </p:sp>
    </p:spTree>
    <p:extLst>
      <p:ext uri="{BB962C8B-B14F-4D97-AF65-F5344CB8AC3E}">
        <p14:creationId xmlns:p14="http://schemas.microsoft.com/office/powerpoint/2010/main" val="34613564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2DBFA84-F2A8-3157-025F-BCBCC2C63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Considerations to move from pilots to programs</a:t>
            </a:r>
          </a:p>
        </p:txBody>
      </p:sp>
      <p:graphicFrame>
        <p:nvGraphicFramePr>
          <p:cNvPr id="18" name="Diagram 17">
            <a:extLst>
              <a:ext uri="{FF2B5EF4-FFF2-40B4-BE49-F238E27FC236}">
                <a16:creationId xmlns:a16="http://schemas.microsoft.com/office/drawing/2014/main" id="{BBAB8BBB-A7B7-0D91-D446-F2DC6D14554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946032"/>
              </p:ext>
            </p:extLst>
          </p:nvPr>
        </p:nvGraphicFramePr>
        <p:xfrm>
          <a:off x="1299986" y="1162974"/>
          <a:ext cx="9348187" cy="50930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2071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C77459-A106-B203-4CDB-E4A9E0D826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913114"/>
            <a:ext cx="10972800" cy="5463936"/>
          </a:xfrm>
        </p:spPr>
        <p:txBody>
          <a:bodyPr>
            <a:normAutofit fontScale="92500" lnSpcReduction="20000"/>
          </a:bodyPr>
          <a:lstStyle/>
          <a:p>
            <a:r>
              <a:rPr lang="en-US" sz="1600" dirty="0"/>
              <a:t>Alliance for Transportation Electrification. 2021. </a:t>
            </a:r>
            <a:r>
              <a:rPr lang="en-US" sz="1600" dirty="0">
                <a:hlinkClick r:id="rId2"/>
              </a:rPr>
              <a:t>Electric Transportation Rate Design Principles for Regulated Utilities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Ball, J., S. Forrester, A. Grayson, A. Satchwell. 2023. </a:t>
            </a:r>
            <a:r>
              <a:rPr lang="en-US" sz="1600" dirty="0">
                <a:hlinkClick r:id="rId3"/>
              </a:rPr>
              <a:t>Electric Vehicle Program Designs and Strategies to Enhance Equitable Deployment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Cappers, P. and A. Satchwell. 2022. </a:t>
            </a:r>
            <a:r>
              <a:rPr lang="en-US" sz="1600" dirty="0">
                <a:hlinkClick r:id="rId4"/>
              </a:rPr>
              <a:t>EV Retail Rate Design 101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Cappers, P., A. Satchwell, C. Brooks, S. Kozel. 2023. </a:t>
            </a:r>
            <a:r>
              <a:rPr lang="en-US" sz="1600" dirty="0">
                <a:hlinkClick r:id="rId5"/>
              </a:rPr>
              <a:t>A Snapshot of EV-Specific Rate Designs Among U.S. Investor-Owned Electric Utilities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Ryan, N. A. Burger, J. Bosco, J. Howat, M. Muller. 2022. </a:t>
            </a:r>
            <a:r>
              <a:rPr lang="en-US" sz="1600" dirty="0">
                <a:hlinkClick r:id="rId6"/>
              </a:rPr>
              <a:t>Best Practices for Sustainable Commercial EV Rates and PURPA 111(d) Implementation</a:t>
            </a:r>
            <a:r>
              <a:rPr lang="en-US" sz="1600" dirty="0"/>
              <a:t>.</a:t>
            </a:r>
          </a:p>
          <a:p>
            <a:endParaRPr lang="en-US" sz="1600" dirty="0"/>
          </a:p>
          <a:p>
            <a:r>
              <a:rPr lang="en-US" sz="1600" dirty="0"/>
              <a:t>Satchwell, A., P. Cappers, G. </a:t>
            </a:r>
            <a:r>
              <a:rPr lang="en-US" sz="1600" dirty="0" err="1"/>
              <a:t>Barbose</a:t>
            </a:r>
            <a:r>
              <a:rPr lang="en-US" sz="1600" dirty="0"/>
              <a:t>. 2019. </a:t>
            </a:r>
            <a:r>
              <a:rPr lang="en-US" sz="1600" dirty="0">
                <a:hlinkClick r:id="rId7"/>
              </a:rPr>
              <a:t>Current Developments in Retail Rate Design: Implications for Solar and Other Distributed Energy Resources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/>
              <a:t>Whited, M., A. Allison, R. Wilson. 2018. </a:t>
            </a:r>
            <a:r>
              <a:rPr lang="en-US" sz="1600" dirty="0">
                <a:hlinkClick r:id="rId8"/>
              </a:rPr>
              <a:t>Driving Transportation Electrification Forward in New York: Considerations for Effective Transportation Electrification Rate Design</a:t>
            </a:r>
            <a:r>
              <a:rPr lang="en-US" sz="1600" dirty="0"/>
              <a:t>. </a:t>
            </a:r>
          </a:p>
          <a:p>
            <a:endParaRPr lang="en-US" sz="1600" dirty="0"/>
          </a:p>
          <a:p>
            <a:r>
              <a:rPr lang="en-US" sz="1600" dirty="0" err="1"/>
              <a:t>Hledik</a:t>
            </a:r>
            <a:r>
              <a:rPr lang="en-US" sz="1600" dirty="0"/>
              <a:t>, R., A. Ramakrishnan, S. Patel, and A. Satchwell. 2024. </a:t>
            </a:r>
            <a:r>
              <a:rPr lang="en-US" sz="1600" dirty="0">
                <a:hlinkClick r:id="rId9"/>
              </a:rPr>
              <a:t>Distributed Energy, Utility Scale: 30 Proven Strategies to Increase VPP Enrollment</a:t>
            </a:r>
            <a:r>
              <a:rPr lang="en-US" sz="1600" dirty="0"/>
              <a:t>.</a:t>
            </a:r>
          </a:p>
          <a:p>
            <a:endParaRPr lang="en-US" sz="1400" dirty="0"/>
          </a:p>
          <a:p>
            <a:r>
              <a:rPr lang="en-US" sz="1600" i="1" dirty="0"/>
              <a:t>————</a:t>
            </a:r>
          </a:p>
          <a:p>
            <a:r>
              <a:rPr lang="en-US" sz="1600" i="1" dirty="0"/>
              <a:t>Forthcoming: </a:t>
            </a:r>
            <a:r>
              <a:rPr lang="en-US" sz="1600" dirty="0"/>
              <a:t>Collins, M. et al. Best Practices Guide for Benefit-Cost Analysis of Managed EV Charging. Lawrence Berkeley National Laboratory.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79126D-7661-53F0-9D8C-088A6A530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 for More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9062357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444E10-0ADC-420C-A69C-B7E7BC2BE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246" y="88287"/>
            <a:ext cx="10972800" cy="566928"/>
          </a:xfrm>
        </p:spPr>
        <p:txBody>
          <a:bodyPr/>
          <a:lstStyle/>
          <a:p>
            <a:r>
              <a:rPr lang="en-US" dirty="0"/>
              <a:t>Contact</a:t>
            </a:r>
          </a:p>
        </p:txBody>
      </p:sp>
      <p:sp>
        <p:nvSpPr>
          <p:cNvPr id="2" name="Google Shape;662;p18">
            <a:extLst>
              <a:ext uri="{FF2B5EF4-FFF2-40B4-BE49-F238E27FC236}">
                <a16:creationId xmlns:a16="http://schemas.microsoft.com/office/drawing/2014/main" id="{A2BBCB0E-3A60-3979-CA02-34FD9C948017}"/>
              </a:ext>
            </a:extLst>
          </p:cNvPr>
          <p:cNvSpPr txBox="1"/>
          <p:nvPr/>
        </p:nvSpPr>
        <p:spPr>
          <a:xfrm>
            <a:off x="2188029" y="2460172"/>
            <a:ext cx="7815942" cy="3207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40030" marR="0" lvl="0" indent="-24003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3200" dirty="0">
                <a:solidFill>
                  <a:srgbClr val="08306A"/>
                </a:solidFill>
                <a:latin typeface="Arial"/>
                <a:ea typeface="Arial"/>
                <a:cs typeface="Arial"/>
                <a:sym typeface="Arial"/>
              </a:rPr>
              <a:t>Andy Satchwell</a:t>
            </a:r>
          </a:p>
          <a:p>
            <a:pPr marL="240030" marR="0" lvl="0" indent="-24003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Noto Sans Symbols"/>
              <a:buNone/>
            </a:pPr>
            <a:r>
              <a:rPr lang="en-US" sz="2400" dirty="0">
                <a:solidFill>
                  <a:srgbClr val="08306A"/>
                </a:solidFill>
                <a:latin typeface="Arial"/>
                <a:ea typeface="Arial"/>
                <a:cs typeface="Arial"/>
                <a:sym typeface="Arial"/>
              </a:rPr>
              <a:t>Lawrence Berkeley National Laboratory</a:t>
            </a:r>
            <a:endParaRPr sz="2400" dirty="0">
              <a:solidFill>
                <a:srgbClr val="0830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030" marR="0" lvl="0" indent="-240030" algn="ctr" rtl="0">
              <a:spcBef>
                <a:spcPts val="525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</a:pPr>
            <a:r>
              <a:rPr lang="en-US" sz="2400" dirty="0">
                <a:solidFill>
                  <a:srgbClr val="08306A"/>
                </a:solidFill>
                <a:latin typeface="Arial"/>
                <a:ea typeface="Arial"/>
                <a:cs typeface="Arial"/>
                <a:sym typeface="Arial"/>
              </a:rPr>
              <a:t>asatchwell@lbl.gov</a:t>
            </a:r>
            <a:endParaRPr sz="2400" dirty="0">
              <a:solidFill>
                <a:srgbClr val="08306A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spcBef>
                <a:spcPts val="525"/>
              </a:spcBef>
              <a:spcAft>
                <a:spcPts val="0"/>
              </a:spcAft>
              <a:buClr>
                <a:schemeClr val="accent2"/>
              </a:buClr>
              <a:buSzPts val="1440"/>
              <a:buFont typeface="Noto Sans Symbols"/>
              <a:buNone/>
            </a:pPr>
            <a:endParaRPr dirty="0">
              <a:solidFill>
                <a:srgbClr val="08306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13794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8737BCF-ACDA-A5F9-BA4E-71C8DB12D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91440"/>
            <a:ext cx="11485784" cy="566928"/>
          </a:xfrm>
        </p:spPr>
        <p:txBody>
          <a:bodyPr/>
          <a:lstStyle/>
          <a:p>
            <a:r>
              <a:rPr lang="en-US" dirty="0"/>
              <a:t>EV rate design is typically comprised of 5 components</a:t>
            </a:r>
          </a:p>
        </p:txBody>
      </p:sp>
      <p:grpSp>
        <p:nvGrpSpPr>
          <p:cNvPr id="4" name="Google Shape;148;p4">
            <a:extLst>
              <a:ext uri="{FF2B5EF4-FFF2-40B4-BE49-F238E27FC236}">
                <a16:creationId xmlns:a16="http://schemas.microsoft.com/office/drawing/2014/main" id="{359AD735-CA65-182B-CC4C-AD71226992D8}"/>
              </a:ext>
            </a:extLst>
          </p:cNvPr>
          <p:cNvGrpSpPr/>
          <p:nvPr/>
        </p:nvGrpSpPr>
        <p:grpSpPr>
          <a:xfrm>
            <a:off x="2369987" y="1373486"/>
            <a:ext cx="7452027" cy="4796826"/>
            <a:chOff x="3001367" y="1886"/>
            <a:chExt cx="4970064" cy="4796826"/>
          </a:xfrm>
        </p:grpSpPr>
        <p:sp>
          <p:nvSpPr>
            <p:cNvPr id="5" name="Google Shape;149;p4">
              <a:extLst>
                <a:ext uri="{FF2B5EF4-FFF2-40B4-BE49-F238E27FC236}">
                  <a16:creationId xmlns:a16="http://schemas.microsoft.com/office/drawing/2014/main" id="{F83C6601-736A-8A3E-A755-ADDA42F081C4}"/>
                </a:ext>
              </a:extLst>
            </p:cNvPr>
            <p:cNvSpPr/>
            <p:nvPr/>
          </p:nvSpPr>
          <p:spPr>
            <a:xfrm>
              <a:off x="4771132" y="1862726"/>
              <a:ext cx="1430535" cy="1430535"/>
            </a:xfrm>
            <a:prstGeom prst="ellipse">
              <a:avLst/>
            </a:prstGeom>
            <a:solidFill>
              <a:schemeClr val="accent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150;p4">
              <a:extLst>
                <a:ext uri="{FF2B5EF4-FFF2-40B4-BE49-F238E27FC236}">
                  <a16:creationId xmlns:a16="http://schemas.microsoft.com/office/drawing/2014/main" id="{65BA27F5-DBBF-06A0-5967-5CECEC73ED3C}"/>
                </a:ext>
              </a:extLst>
            </p:cNvPr>
            <p:cNvSpPr txBox="1"/>
            <p:nvPr/>
          </p:nvSpPr>
          <p:spPr>
            <a:xfrm>
              <a:off x="4980629" y="2072223"/>
              <a:ext cx="1011541" cy="1011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4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EV Rate Design</a:t>
              </a:r>
              <a:endParaRPr sz="24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" name="Google Shape;151;p4">
              <a:extLst>
                <a:ext uri="{FF2B5EF4-FFF2-40B4-BE49-F238E27FC236}">
                  <a16:creationId xmlns:a16="http://schemas.microsoft.com/office/drawing/2014/main" id="{C6CB270C-658B-957D-9BA9-9E04A26F1841}"/>
                </a:ext>
              </a:extLst>
            </p:cNvPr>
            <p:cNvSpPr/>
            <p:nvPr/>
          </p:nvSpPr>
          <p:spPr>
            <a:xfrm rot="-5400000">
              <a:off x="5271247" y="1635840"/>
              <a:ext cx="430304" cy="234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5F9D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52;p4">
              <a:extLst>
                <a:ext uri="{FF2B5EF4-FFF2-40B4-BE49-F238E27FC236}">
                  <a16:creationId xmlns:a16="http://schemas.microsoft.com/office/drawing/2014/main" id="{BC50009E-2797-29AB-8A0E-681AD42B8A99}"/>
                </a:ext>
              </a:extLst>
            </p:cNvPr>
            <p:cNvSpPr txBox="1"/>
            <p:nvPr/>
          </p:nvSpPr>
          <p:spPr>
            <a:xfrm rot="-5400000">
              <a:off x="5475642" y="1636816"/>
              <a:ext cx="21515" cy="21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53;p4">
              <a:extLst>
                <a:ext uri="{FF2B5EF4-FFF2-40B4-BE49-F238E27FC236}">
                  <a16:creationId xmlns:a16="http://schemas.microsoft.com/office/drawing/2014/main" id="{A8F39E55-54DE-7A16-8B9B-B702F83B2C68}"/>
                </a:ext>
              </a:extLst>
            </p:cNvPr>
            <p:cNvSpPr/>
            <p:nvPr/>
          </p:nvSpPr>
          <p:spPr>
            <a:xfrm>
              <a:off x="4771132" y="1886"/>
              <a:ext cx="1430535" cy="1430535"/>
            </a:xfrm>
            <a:prstGeom prst="ellipse">
              <a:avLst/>
            </a:prstGeom>
            <a:solidFill>
              <a:srgbClr val="5F9DD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54;p4">
              <a:extLst>
                <a:ext uri="{FF2B5EF4-FFF2-40B4-BE49-F238E27FC236}">
                  <a16:creationId xmlns:a16="http://schemas.microsoft.com/office/drawing/2014/main" id="{221CD5B2-37BD-B63B-4581-FE2B3CA6B972}"/>
                </a:ext>
              </a:extLst>
            </p:cNvPr>
            <p:cNvSpPr txBox="1"/>
            <p:nvPr/>
          </p:nvSpPr>
          <p:spPr>
            <a:xfrm>
              <a:off x="4980629" y="211383"/>
              <a:ext cx="1011541" cy="1011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Metering Configurations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" name="Google Shape;155;p4">
              <a:extLst>
                <a:ext uri="{FF2B5EF4-FFF2-40B4-BE49-F238E27FC236}">
                  <a16:creationId xmlns:a16="http://schemas.microsoft.com/office/drawing/2014/main" id="{36C8B70B-45F0-4306-5639-204298312557}"/>
                </a:ext>
              </a:extLst>
            </p:cNvPr>
            <p:cNvSpPr/>
            <p:nvPr/>
          </p:nvSpPr>
          <p:spPr>
            <a:xfrm rot="-1080000">
              <a:off x="6156129" y="2278745"/>
              <a:ext cx="430304" cy="234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5F9D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56;p4">
              <a:extLst>
                <a:ext uri="{FF2B5EF4-FFF2-40B4-BE49-F238E27FC236}">
                  <a16:creationId xmlns:a16="http://schemas.microsoft.com/office/drawing/2014/main" id="{BAF35358-00D4-55A9-5158-D4B54F4A1E6D}"/>
                </a:ext>
              </a:extLst>
            </p:cNvPr>
            <p:cNvSpPr txBox="1"/>
            <p:nvPr/>
          </p:nvSpPr>
          <p:spPr>
            <a:xfrm rot="-1080000">
              <a:off x="6360524" y="2279721"/>
              <a:ext cx="21515" cy="21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" name="Google Shape;157;p4">
              <a:extLst>
                <a:ext uri="{FF2B5EF4-FFF2-40B4-BE49-F238E27FC236}">
                  <a16:creationId xmlns:a16="http://schemas.microsoft.com/office/drawing/2014/main" id="{18BBE401-B308-9AE4-1C17-621FF98F386D}"/>
                </a:ext>
              </a:extLst>
            </p:cNvPr>
            <p:cNvSpPr/>
            <p:nvPr/>
          </p:nvSpPr>
          <p:spPr>
            <a:xfrm>
              <a:off x="6540896" y="1287695"/>
              <a:ext cx="1430535" cy="1430535"/>
            </a:xfrm>
            <a:prstGeom prst="ellipse">
              <a:avLst/>
            </a:prstGeom>
            <a:solidFill>
              <a:srgbClr val="267FD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58;p4">
              <a:extLst>
                <a:ext uri="{FF2B5EF4-FFF2-40B4-BE49-F238E27FC236}">
                  <a16:creationId xmlns:a16="http://schemas.microsoft.com/office/drawing/2014/main" id="{BCEC4E19-2026-9C3A-79F3-15D1B563BAA0}"/>
                </a:ext>
              </a:extLst>
            </p:cNvPr>
            <p:cNvSpPr txBox="1"/>
            <p:nvPr/>
          </p:nvSpPr>
          <p:spPr>
            <a:xfrm>
              <a:off x="6750393" y="1497192"/>
              <a:ext cx="1011541" cy="1011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Temporal Differentiation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" name="Google Shape;159;p4">
              <a:extLst>
                <a:ext uri="{FF2B5EF4-FFF2-40B4-BE49-F238E27FC236}">
                  <a16:creationId xmlns:a16="http://schemas.microsoft.com/office/drawing/2014/main" id="{070874D6-3A06-03B4-B028-6219DBB95152}"/>
                </a:ext>
              </a:extLst>
            </p:cNvPr>
            <p:cNvSpPr/>
            <p:nvPr/>
          </p:nvSpPr>
          <p:spPr>
            <a:xfrm rot="3240000">
              <a:off x="5818135" y="3318986"/>
              <a:ext cx="430304" cy="234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5F9D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0;p4">
              <a:extLst>
                <a:ext uri="{FF2B5EF4-FFF2-40B4-BE49-F238E27FC236}">
                  <a16:creationId xmlns:a16="http://schemas.microsoft.com/office/drawing/2014/main" id="{EDFD4A00-CBD5-DD32-33F8-032C044FCABA}"/>
                </a:ext>
              </a:extLst>
            </p:cNvPr>
            <p:cNvSpPr txBox="1"/>
            <p:nvPr/>
          </p:nvSpPr>
          <p:spPr>
            <a:xfrm rot="3240000">
              <a:off x="6022529" y="3319962"/>
              <a:ext cx="21515" cy="21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61;p4">
              <a:extLst>
                <a:ext uri="{FF2B5EF4-FFF2-40B4-BE49-F238E27FC236}">
                  <a16:creationId xmlns:a16="http://schemas.microsoft.com/office/drawing/2014/main" id="{4D280C06-7B7F-4526-EC37-F2E4A6F2CC03}"/>
                </a:ext>
              </a:extLst>
            </p:cNvPr>
            <p:cNvSpPr/>
            <p:nvPr/>
          </p:nvSpPr>
          <p:spPr>
            <a:xfrm>
              <a:off x="5864906" y="3368177"/>
              <a:ext cx="1430535" cy="1430535"/>
            </a:xfrm>
            <a:prstGeom prst="ellipse">
              <a:avLst/>
            </a:prstGeom>
            <a:solidFill>
              <a:schemeClr val="accent4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62;p4">
              <a:extLst>
                <a:ext uri="{FF2B5EF4-FFF2-40B4-BE49-F238E27FC236}">
                  <a16:creationId xmlns:a16="http://schemas.microsoft.com/office/drawing/2014/main" id="{A56B09AA-BE9F-C47F-11AF-7C7C648E9B48}"/>
                </a:ext>
              </a:extLst>
            </p:cNvPr>
            <p:cNvSpPr txBox="1"/>
            <p:nvPr/>
          </p:nvSpPr>
          <p:spPr>
            <a:xfrm>
              <a:off x="6074403" y="3577674"/>
              <a:ext cx="1011541" cy="1011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Locational Differentiation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" name="Google Shape;163;p4">
              <a:extLst>
                <a:ext uri="{FF2B5EF4-FFF2-40B4-BE49-F238E27FC236}">
                  <a16:creationId xmlns:a16="http://schemas.microsoft.com/office/drawing/2014/main" id="{CB7F7859-5E55-0918-3DF4-83CC06D2A432}"/>
                </a:ext>
              </a:extLst>
            </p:cNvPr>
            <p:cNvSpPr/>
            <p:nvPr/>
          </p:nvSpPr>
          <p:spPr>
            <a:xfrm rot="7560000">
              <a:off x="4724360" y="3318986"/>
              <a:ext cx="430304" cy="234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5F9D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64;p4">
              <a:extLst>
                <a:ext uri="{FF2B5EF4-FFF2-40B4-BE49-F238E27FC236}">
                  <a16:creationId xmlns:a16="http://schemas.microsoft.com/office/drawing/2014/main" id="{655B0C9C-6C93-4BCD-1E2F-91D0483A5D20}"/>
                </a:ext>
              </a:extLst>
            </p:cNvPr>
            <p:cNvSpPr txBox="1"/>
            <p:nvPr/>
          </p:nvSpPr>
          <p:spPr>
            <a:xfrm rot="-3240000">
              <a:off x="4928755" y="3319962"/>
              <a:ext cx="21515" cy="21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" name="Google Shape;165;p4">
              <a:extLst>
                <a:ext uri="{FF2B5EF4-FFF2-40B4-BE49-F238E27FC236}">
                  <a16:creationId xmlns:a16="http://schemas.microsoft.com/office/drawing/2014/main" id="{D13BF348-7FA9-5A63-0B18-0FF886A809DC}"/>
                </a:ext>
              </a:extLst>
            </p:cNvPr>
            <p:cNvSpPr/>
            <p:nvPr/>
          </p:nvSpPr>
          <p:spPr>
            <a:xfrm>
              <a:off x="3677357" y="3368177"/>
              <a:ext cx="1430535" cy="1430535"/>
            </a:xfrm>
            <a:prstGeom prst="ellipse">
              <a:avLst/>
            </a:prstGeom>
            <a:solidFill>
              <a:schemeClr val="accent5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66;p4">
              <a:extLst>
                <a:ext uri="{FF2B5EF4-FFF2-40B4-BE49-F238E27FC236}">
                  <a16:creationId xmlns:a16="http://schemas.microsoft.com/office/drawing/2014/main" id="{4B87EF86-04F4-C79C-8826-46A358685B34}"/>
                </a:ext>
              </a:extLst>
            </p:cNvPr>
            <p:cNvSpPr txBox="1"/>
            <p:nvPr/>
          </p:nvSpPr>
          <p:spPr>
            <a:xfrm>
              <a:off x="3886854" y="3577674"/>
              <a:ext cx="1011541" cy="1011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Demand Charges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67;p4">
              <a:extLst>
                <a:ext uri="{FF2B5EF4-FFF2-40B4-BE49-F238E27FC236}">
                  <a16:creationId xmlns:a16="http://schemas.microsoft.com/office/drawing/2014/main" id="{32D965AE-780B-2663-32D9-A618E82E007F}"/>
                </a:ext>
              </a:extLst>
            </p:cNvPr>
            <p:cNvSpPr/>
            <p:nvPr/>
          </p:nvSpPr>
          <p:spPr>
            <a:xfrm rot="-9720000">
              <a:off x="4386365" y="2278745"/>
              <a:ext cx="430304" cy="23466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0" y="60000"/>
                  </a:moveTo>
                  <a:lnTo>
                    <a:pt x="120000" y="60000"/>
                  </a:lnTo>
                </a:path>
              </a:pathLst>
            </a:custGeom>
            <a:noFill/>
            <a:ln w="19050" cap="flat" cmpd="sng">
              <a:solidFill>
                <a:srgbClr val="5F9DD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68;p4">
              <a:extLst>
                <a:ext uri="{FF2B5EF4-FFF2-40B4-BE49-F238E27FC236}">
                  <a16:creationId xmlns:a16="http://schemas.microsoft.com/office/drawing/2014/main" id="{D62BBCD3-2CCC-8C83-B899-1C1B449E1DCD}"/>
                </a:ext>
              </a:extLst>
            </p:cNvPr>
            <p:cNvSpPr txBox="1"/>
            <p:nvPr/>
          </p:nvSpPr>
          <p:spPr>
            <a:xfrm rot="1080000">
              <a:off x="4590760" y="2279721"/>
              <a:ext cx="21515" cy="2151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700" tIns="0" rIns="1270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5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" name="Google Shape;169;p4">
              <a:extLst>
                <a:ext uri="{FF2B5EF4-FFF2-40B4-BE49-F238E27FC236}">
                  <a16:creationId xmlns:a16="http://schemas.microsoft.com/office/drawing/2014/main" id="{0ECC7D2F-4D22-AE0A-7E9B-BDF7B15D2987}"/>
                </a:ext>
              </a:extLst>
            </p:cNvPr>
            <p:cNvSpPr/>
            <p:nvPr/>
          </p:nvSpPr>
          <p:spPr>
            <a:xfrm>
              <a:off x="3001367" y="1287695"/>
              <a:ext cx="1430535" cy="1430535"/>
            </a:xfrm>
            <a:prstGeom prst="ellipse">
              <a:avLst/>
            </a:prstGeom>
            <a:solidFill>
              <a:schemeClr val="accent6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0;p4">
              <a:extLst>
                <a:ext uri="{FF2B5EF4-FFF2-40B4-BE49-F238E27FC236}">
                  <a16:creationId xmlns:a16="http://schemas.microsoft.com/office/drawing/2014/main" id="{F32A2FAE-A028-2662-3BF8-E8EF11AADAFF}"/>
                </a:ext>
              </a:extLst>
            </p:cNvPr>
            <p:cNvSpPr txBox="1"/>
            <p:nvPr/>
          </p:nvSpPr>
          <p:spPr>
            <a:xfrm>
              <a:off x="3210864" y="1497192"/>
              <a:ext cx="1011541" cy="101154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600" tIns="7600" rIns="7600" bIns="76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>
                  <a:solidFill>
                    <a:schemeClr val="lt1"/>
                  </a:solidFill>
                  <a:latin typeface="Arial"/>
                  <a:ea typeface="Arial"/>
                  <a:cs typeface="Arial"/>
                  <a:sym typeface="Arial"/>
                </a:rPr>
                <a:t>Charging Controls</a:t>
              </a:r>
              <a:endParaRPr sz="18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166300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59D789-7548-E696-0CBC-7CCEF29E9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1. Metering configurations</a:t>
            </a:r>
          </a:p>
        </p:txBody>
      </p:sp>
      <p:pic>
        <p:nvPicPr>
          <p:cNvPr id="4" name="Google Shape;192;p5">
            <a:extLst>
              <a:ext uri="{FF2B5EF4-FFF2-40B4-BE49-F238E27FC236}">
                <a16:creationId xmlns:a16="http://schemas.microsoft.com/office/drawing/2014/main" id="{1A518A83-EBE8-901E-9F3F-998DCEAF135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438351" y="1346130"/>
            <a:ext cx="1372526" cy="12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93;p5">
            <a:extLst>
              <a:ext uri="{FF2B5EF4-FFF2-40B4-BE49-F238E27FC236}">
                <a16:creationId xmlns:a16="http://schemas.microsoft.com/office/drawing/2014/main" id="{D9BEA5FB-822D-5B61-570F-D9EB1452C87D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28395" y="3950993"/>
            <a:ext cx="1483625" cy="132243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94;p5">
            <a:extLst>
              <a:ext uri="{FF2B5EF4-FFF2-40B4-BE49-F238E27FC236}">
                <a16:creationId xmlns:a16="http://schemas.microsoft.com/office/drawing/2014/main" id="{E7E1AB56-2C4F-7723-1346-985D39C5D01A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5129" y="3997257"/>
            <a:ext cx="2759040" cy="1276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96;p5">
            <a:extLst>
              <a:ext uri="{FF2B5EF4-FFF2-40B4-BE49-F238E27FC236}">
                <a16:creationId xmlns:a16="http://schemas.microsoft.com/office/drawing/2014/main" id="{D004EF61-C016-F543-D939-4C316954A5E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2030" y="3974109"/>
            <a:ext cx="2759040" cy="127617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4DB62E6-7572-BC3C-EEDF-8E81E6C9C67E}"/>
              </a:ext>
            </a:extLst>
          </p:cNvPr>
          <p:cNvSpPr txBox="1"/>
          <p:nvPr/>
        </p:nvSpPr>
        <p:spPr>
          <a:xfrm>
            <a:off x="4094649" y="2653049"/>
            <a:ext cx="41801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Whole home/facility consumption</a:t>
            </a:r>
            <a:br>
              <a:rPr lang="en-US" sz="2000" b="1" dirty="0"/>
            </a:br>
            <a:r>
              <a:rPr lang="en-US" sz="2000" b="1" dirty="0"/>
              <a:t>via account meter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2E0FD7-BB91-436E-B5AE-0F8319B73288}"/>
              </a:ext>
            </a:extLst>
          </p:cNvPr>
          <p:cNvSpPr txBox="1"/>
          <p:nvPr/>
        </p:nvSpPr>
        <p:spPr>
          <a:xfrm>
            <a:off x="1382486" y="5292878"/>
            <a:ext cx="39717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EV charging consumption </a:t>
            </a:r>
          </a:p>
          <a:p>
            <a:pPr algn="ctr"/>
            <a:r>
              <a:rPr lang="en-US" sz="2000" b="1" dirty="0"/>
              <a:t>via account meter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E7FEFF-F3DD-8F6F-A312-DB8C43F1A0A6}"/>
              </a:ext>
            </a:extLst>
          </p:cNvPr>
          <p:cNvSpPr txBox="1"/>
          <p:nvPr/>
        </p:nvSpPr>
        <p:spPr>
          <a:xfrm>
            <a:off x="7228394" y="5292878"/>
            <a:ext cx="4180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Submetering</a:t>
            </a:r>
            <a:br>
              <a:rPr lang="en-US" sz="2000" b="1" dirty="0"/>
            </a:br>
            <a:r>
              <a:rPr lang="en-US" sz="2000" b="1" dirty="0"/>
              <a:t>via EVSE or vehicle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C3F369D-CCE8-5491-365A-9FC35F0546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77265" y="1401251"/>
            <a:ext cx="1195955" cy="11959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2B33CC-EFF7-1898-2A33-717011104A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0039" y="3974109"/>
            <a:ext cx="1195955" cy="11959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7DC4090-7CB2-8775-EC2E-73EE4ABF3A9D}"/>
              </a:ext>
            </a:extLst>
          </p:cNvPr>
          <p:cNvSpPr txBox="1"/>
          <p:nvPr/>
        </p:nvSpPr>
        <p:spPr>
          <a:xfrm>
            <a:off x="7228394" y="6161314"/>
            <a:ext cx="33828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*EVSE = Electric Vehicle Supply Equipment</a:t>
            </a:r>
          </a:p>
        </p:txBody>
      </p:sp>
    </p:spTree>
    <p:extLst>
      <p:ext uri="{BB962C8B-B14F-4D97-AF65-F5344CB8AC3E}">
        <p14:creationId xmlns:p14="http://schemas.microsoft.com/office/powerpoint/2010/main" val="14401057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39FC36C-7324-6248-D3B1-F4BFC23F2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submeter or not to submeter?</a:t>
            </a:r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D938071F-1F6F-F41F-B178-8B88C4BF328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487681" y="1933576"/>
            <a:ext cx="5486400" cy="45793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Rate applies to entire home electricity usage and demand</a:t>
            </a:r>
          </a:p>
          <a:p>
            <a:endParaRPr lang="en-US" sz="1200" dirty="0"/>
          </a:p>
          <a:p>
            <a:r>
              <a:rPr lang="en-US" dirty="0"/>
              <a:t>Does not require additional, separate meter installation or changes to utility data collection/billing systems</a:t>
            </a:r>
          </a:p>
          <a:p>
            <a:endParaRPr lang="en-US" sz="1200" dirty="0"/>
          </a:p>
          <a:p>
            <a:r>
              <a:rPr lang="en-US" dirty="0"/>
              <a:t>Can be a disincentive to EV charging if rate is tiered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FF08713D-2105-4D6D-B4A3-47B40519464F}"/>
              </a:ext>
            </a:extLst>
          </p:cNvPr>
          <p:cNvSpPr txBox="1">
            <a:spLocks/>
          </p:cNvSpPr>
          <p:nvPr/>
        </p:nvSpPr>
        <p:spPr>
          <a:xfrm>
            <a:off x="5974081" y="1933576"/>
            <a:ext cx="5486400" cy="457936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>
                <a:solidFill>
                  <a:srgbClr val="073165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73165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73165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73165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73165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Rate applies only to EV usage and demand</a:t>
            </a:r>
          </a:p>
          <a:p>
            <a:endParaRPr lang="en-US" sz="1200" dirty="0"/>
          </a:p>
          <a:p>
            <a:r>
              <a:rPr lang="en-US" dirty="0"/>
              <a:t>Requires a separate meter box and dedicated circuit, imposing additional costs to customer and/or utility</a:t>
            </a:r>
          </a:p>
          <a:p>
            <a:endParaRPr lang="en-US" sz="1200" dirty="0"/>
          </a:p>
          <a:p>
            <a:r>
              <a:rPr lang="en-US" dirty="0"/>
              <a:t>Rate design may send clearer cost-based price signal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6BEBD-82B7-EE71-A42A-676BA35E1C9F}"/>
              </a:ext>
            </a:extLst>
          </p:cNvPr>
          <p:cNvSpPr txBox="1"/>
          <p:nvPr/>
        </p:nvSpPr>
        <p:spPr>
          <a:xfrm>
            <a:off x="570334" y="1027969"/>
            <a:ext cx="5036836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Whole Home Rate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(Georgia Power)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889AFA-50D0-26B2-D148-AA66060D7D1F}"/>
              </a:ext>
            </a:extLst>
          </p:cNvPr>
          <p:cNvSpPr txBox="1"/>
          <p:nvPr/>
        </p:nvSpPr>
        <p:spPr>
          <a:xfrm>
            <a:off x="6096000" y="1027968"/>
            <a:ext cx="5364480" cy="830997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EV Only Rate </a:t>
            </a:r>
          </a:p>
          <a:p>
            <a:pPr algn="ctr"/>
            <a:r>
              <a:rPr lang="en-US" sz="2400" dirty="0">
                <a:solidFill>
                  <a:schemeClr val="bg1"/>
                </a:solidFill>
              </a:rPr>
              <a:t>(Austin Energy)</a:t>
            </a:r>
          </a:p>
        </p:txBody>
      </p:sp>
    </p:spTree>
    <p:extLst>
      <p:ext uri="{BB962C8B-B14F-4D97-AF65-F5344CB8AC3E}">
        <p14:creationId xmlns:p14="http://schemas.microsoft.com/office/powerpoint/2010/main" val="2305714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8A3A21D-1624-6DF5-19E0-58C21335B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2. Temporal differentiation</a:t>
            </a:r>
          </a:p>
        </p:txBody>
      </p:sp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092FE489-1A43-E41B-51E6-07B305C15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4849076"/>
              </p:ext>
            </p:extLst>
          </p:nvPr>
        </p:nvGraphicFramePr>
        <p:xfrm>
          <a:off x="5263157" y="58334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3AA3B5A4-C388-D341-DC22-4A6FCCF761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92870724"/>
              </p:ext>
            </p:extLst>
          </p:nvPr>
        </p:nvGraphicFramePr>
        <p:xfrm>
          <a:off x="5415422" y="3928822"/>
          <a:ext cx="4256314" cy="19899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884CA907-789C-832E-DC2E-3BBC0B13D3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647483"/>
              </p:ext>
            </p:extLst>
          </p:nvPr>
        </p:nvGraphicFramePr>
        <p:xfrm>
          <a:off x="781532" y="1289050"/>
          <a:ext cx="4158343" cy="213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253524C7-1D64-5F8C-DBDC-0E1B72E648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8826493"/>
              </p:ext>
            </p:extLst>
          </p:nvPr>
        </p:nvGraphicFramePr>
        <p:xfrm>
          <a:off x="781532" y="3595136"/>
          <a:ext cx="4158343" cy="2139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03B39EB6-70C3-0B9C-5E75-4374B996551F}"/>
              </a:ext>
            </a:extLst>
          </p:cNvPr>
          <p:cNvSpPr txBox="1"/>
          <p:nvPr/>
        </p:nvSpPr>
        <p:spPr>
          <a:xfrm>
            <a:off x="1328929" y="5840963"/>
            <a:ext cx="29578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Seasonal Differentiation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AF14D5-3106-9C7E-7A9A-3B67E997FF5F}"/>
              </a:ext>
            </a:extLst>
          </p:cNvPr>
          <p:cNvSpPr txBox="1"/>
          <p:nvPr/>
        </p:nvSpPr>
        <p:spPr>
          <a:xfrm>
            <a:off x="5796885" y="5840963"/>
            <a:ext cx="349229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Sub-hourly Differentiation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D5394F1-7C65-3CB0-8854-5B4980F711AC}"/>
              </a:ext>
            </a:extLst>
          </p:cNvPr>
          <p:cNvSpPr txBox="1"/>
          <p:nvPr/>
        </p:nvSpPr>
        <p:spPr>
          <a:xfrm>
            <a:off x="5486431" y="3272206"/>
            <a:ext cx="41670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Hourly and Period Differentiation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8408AF-3919-5AAF-EBE6-9BE4E3CF3312}"/>
              </a:ext>
            </a:extLst>
          </p:cNvPr>
          <p:cNvSpPr txBox="1"/>
          <p:nvPr/>
        </p:nvSpPr>
        <p:spPr>
          <a:xfrm>
            <a:off x="10158439" y="1954944"/>
            <a:ext cx="1716829" cy="255454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Figures show temporal differentiation in </a:t>
            </a:r>
            <a:r>
              <a:rPr lang="en-US" sz="1600" i="1" dirty="0">
                <a:solidFill>
                  <a:schemeClr val="tx1"/>
                </a:solidFill>
              </a:rPr>
              <a:t>load,</a:t>
            </a:r>
            <a:r>
              <a:rPr lang="en-US" sz="1600" dirty="0">
                <a:solidFill>
                  <a:schemeClr val="tx1"/>
                </a:solidFill>
              </a:rPr>
              <a:t> but there is also temporal differentiation in system </a:t>
            </a:r>
            <a:r>
              <a:rPr lang="en-US" sz="1600" i="1" dirty="0">
                <a:solidFill>
                  <a:schemeClr val="tx1"/>
                </a:solidFill>
              </a:rPr>
              <a:t>costs</a:t>
            </a:r>
            <a:r>
              <a:rPr lang="en-US" sz="1600" dirty="0">
                <a:solidFill>
                  <a:schemeClr val="tx1"/>
                </a:solidFill>
              </a:rPr>
              <a:t> and </a:t>
            </a:r>
            <a:r>
              <a:rPr lang="en-US" sz="1600" i="1" dirty="0">
                <a:solidFill>
                  <a:schemeClr val="tx1"/>
                </a:solidFill>
              </a:rPr>
              <a:t>emissions</a:t>
            </a:r>
            <a:r>
              <a:rPr lang="en-US" sz="1600" dirty="0">
                <a:solidFill>
                  <a:schemeClr val="tx1"/>
                </a:solidFill>
              </a:rPr>
              <a:t> that could be used as the design basis</a:t>
            </a:r>
          </a:p>
        </p:txBody>
      </p:sp>
    </p:spTree>
    <p:extLst>
      <p:ext uri="{BB962C8B-B14F-4D97-AF65-F5344CB8AC3E}">
        <p14:creationId xmlns:p14="http://schemas.microsoft.com/office/powerpoint/2010/main" val="1669853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91F0365-303A-D1CB-17A9-F9E9AE00A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 Locational differentiation</a:t>
            </a:r>
          </a:p>
        </p:txBody>
      </p:sp>
      <p:pic>
        <p:nvPicPr>
          <p:cNvPr id="4" name="Google Shape;222;p7">
            <a:extLst>
              <a:ext uri="{FF2B5EF4-FFF2-40B4-BE49-F238E27FC236}">
                <a16:creationId xmlns:a16="http://schemas.microsoft.com/office/drawing/2014/main" id="{9517E115-1126-EF14-64EC-3A2BEDE95285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03026" y="2304957"/>
            <a:ext cx="1465400" cy="152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223;p7">
            <a:extLst>
              <a:ext uri="{FF2B5EF4-FFF2-40B4-BE49-F238E27FC236}">
                <a16:creationId xmlns:a16="http://schemas.microsoft.com/office/drawing/2014/main" id="{A77365C3-A88E-BDD8-43A4-8D72683524E6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25324" y="2250475"/>
            <a:ext cx="1465400" cy="16289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24;p7">
            <a:extLst>
              <a:ext uri="{FF2B5EF4-FFF2-40B4-BE49-F238E27FC236}">
                <a16:creationId xmlns:a16="http://schemas.microsoft.com/office/drawing/2014/main" id="{5748BA5B-CF31-9786-5B1A-1E0CA18424ED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31947" y="1576925"/>
            <a:ext cx="1465400" cy="145975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225;p7">
            <a:extLst>
              <a:ext uri="{FF2B5EF4-FFF2-40B4-BE49-F238E27FC236}">
                <a16:creationId xmlns:a16="http://schemas.microsoft.com/office/drawing/2014/main" id="{5B9D3A15-5DC4-61FC-4AA0-90C783BDAA24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12126" y="3313100"/>
            <a:ext cx="1385225" cy="13799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26;p7">
            <a:extLst>
              <a:ext uri="{FF2B5EF4-FFF2-40B4-BE49-F238E27FC236}">
                <a16:creationId xmlns:a16="http://schemas.microsoft.com/office/drawing/2014/main" id="{28DC9CA4-4907-2B82-670E-80288C178357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580750" y="1371591"/>
            <a:ext cx="815350" cy="758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227;p7">
            <a:extLst>
              <a:ext uri="{FF2B5EF4-FFF2-40B4-BE49-F238E27FC236}">
                <a16:creationId xmlns:a16="http://schemas.microsoft.com/office/drawing/2014/main" id="{464CA317-F68B-2509-C6B2-6C6421F1ED64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434325" y="2094250"/>
            <a:ext cx="757874" cy="704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228;p7">
            <a:extLst>
              <a:ext uri="{FF2B5EF4-FFF2-40B4-BE49-F238E27FC236}">
                <a16:creationId xmlns:a16="http://schemas.microsoft.com/office/drawing/2014/main" id="{E4F8AA00-3227-0A3F-B267-25E266816E0F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38225" y="2650327"/>
            <a:ext cx="757874" cy="70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229;p7">
            <a:extLst>
              <a:ext uri="{FF2B5EF4-FFF2-40B4-BE49-F238E27FC236}">
                <a16:creationId xmlns:a16="http://schemas.microsoft.com/office/drawing/2014/main" id="{9B1EE03B-122A-30BB-8E86-907625DD6EB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689401" y="3532024"/>
            <a:ext cx="757874" cy="7047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30;p7">
            <a:extLst>
              <a:ext uri="{FF2B5EF4-FFF2-40B4-BE49-F238E27FC236}">
                <a16:creationId xmlns:a16="http://schemas.microsoft.com/office/drawing/2014/main" id="{9B4A5A12-5671-BF0B-3428-4AF29B483C0D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701325" y="4096532"/>
            <a:ext cx="757874" cy="704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231;p7">
            <a:extLst>
              <a:ext uri="{FF2B5EF4-FFF2-40B4-BE49-F238E27FC236}">
                <a16:creationId xmlns:a16="http://schemas.microsoft.com/office/drawing/2014/main" id="{522401DD-ED04-4DEA-DAE2-F679D0BFB451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9759825" y="4560594"/>
            <a:ext cx="757874" cy="70466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" name="Google Shape;232;p7">
            <a:extLst>
              <a:ext uri="{FF2B5EF4-FFF2-40B4-BE49-F238E27FC236}">
                <a16:creationId xmlns:a16="http://schemas.microsoft.com/office/drawing/2014/main" id="{C5256F76-FE27-8B85-3982-B29DBDB7E23E}"/>
              </a:ext>
            </a:extLst>
          </p:cNvPr>
          <p:cNvCxnSpPr>
            <a:stCxn id="4" idx="3"/>
            <a:endCxn id="5" idx="1"/>
          </p:cNvCxnSpPr>
          <p:nvPr/>
        </p:nvCxnSpPr>
        <p:spPr>
          <a:xfrm>
            <a:off x="2268426" y="3064958"/>
            <a:ext cx="5568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" name="Google Shape;233;p7">
            <a:extLst>
              <a:ext uri="{FF2B5EF4-FFF2-40B4-BE49-F238E27FC236}">
                <a16:creationId xmlns:a16="http://schemas.microsoft.com/office/drawing/2014/main" id="{F101B062-7D6C-F3BA-BDA8-A2D19EFEC3E3}"/>
              </a:ext>
            </a:extLst>
          </p:cNvPr>
          <p:cNvCxnSpPr>
            <a:stCxn id="5" idx="3"/>
            <a:endCxn id="6" idx="1"/>
          </p:cNvCxnSpPr>
          <p:nvPr/>
        </p:nvCxnSpPr>
        <p:spPr>
          <a:xfrm rot="10800000" flipH="1">
            <a:off x="4290724" y="2306841"/>
            <a:ext cx="1041300" cy="75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6" name="Google Shape;234;p7">
            <a:extLst>
              <a:ext uri="{FF2B5EF4-FFF2-40B4-BE49-F238E27FC236}">
                <a16:creationId xmlns:a16="http://schemas.microsoft.com/office/drawing/2014/main" id="{1637EF05-502A-08C6-9FF3-278B7FD636B6}"/>
              </a:ext>
            </a:extLst>
          </p:cNvPr>
          <p:cNvCxnSpPr>
            <a:stCxn id="5" idx="3"/>
            <a:endCxn id="7" idx="1"/>
          </p:cNvCxnSpPr>
          <p:nvPr/>
        </p:nvCxnSpPr>
        <p:spPr>
          <a:xfrm>
            <a:off x="4290724" y="3064941"/>
            <a:ext cx="1121400" cy="9381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235;p7">
            <a:extLst>
              <a:ext uri="{FF2B5EF4-FFF2-40B4-BE49-F238E27FC236}">
                <a16:creationId xmlns:a16="http://schemas.microsoft.com/office/drawing/2014/main" id="{5EF6A5F1-55A9-37B6-60D4-52132E50116B}"/>
              </a:ext>
            </a:extLst>
          </p:cNvPr>
          <p:cNvCxnSpPr>
            <a:stCxn id="6" idx="3"/>
            <a:endCxn id="10" idx="1"/>
          </p:cNvCxnSpPr>
          <p:nvPr/>
        </p:nvCxnSpPr>
        <p:spPr>
          <a:xfrm>
            <a:off x="6797347" y="2306802"/>
            <a:ext cx="2841000" cy="6960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8" name="Google Shape;236;p7">
            <a:extLst>
              <a:ext uri="{FF2B5EF4-FFF2-40B4-BE49-F238E27FC236}">
                <a16:creationId xmlns:a16="http://schemas.microsoft.com/office/drawing/2014/main" id="{EE5764C1-26FC-827B-AA2B-793B3A73E41B}"/>
              </a:ext>
            </a:extLst>
          </p:cNvPr>
          <p:cNvCxnSpPr>
            <a:stCxn id="6" idx="3"/>
            <a:endCxn id="9" idx="1"/>
          </p:cNvCxnSpPr>
          <p:nvPr/>
        </p:nvCxnSpPr>
        <p:spPr>
          <a:xfrm>
            <a:off x="6797347" y="2306802"/>
            <a:ext cx="3636900" cy="139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9" name="Google Shape;237;p7">
            <a:extLst>
              <a:ext uri="{FF2B5EF4-FFF2-40B4-BE49-F238E27FC236}">
                <a16:creationId xmlns:a16="http://schemas.microsoft.com/office/drawing/2014/main" id="{9C3DFC59-1CAA-219A-A035-E9802E3A086C}"/>
              </a:ext>
            </a:extLst>
          </p:cNvPr>
          <p:cNvCxnSpPr>
            <a:stCxn id="6" idx="3"/>
            <a:endCxn id="8" idx="1"/>
          </p:cNvCxnSpPr>
          <p:nvPr/>
        </p:nvCxnSpPr>
        <p:spPr>
          <a:xfrm rot="10800000" flipH="1">
            <a:off x="6797347" y="1750602"/>
            <a:ext cx="2783400" cy="556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0" name="Google Shape;238;p7">
            <a:extLst>
              <a:ext uri="{FF2B5EF4-FFF2-40B4-BE49-F238E27FC236}">
                <a16:creationId xmlns:a16="http://schemas.microsoft.com/office/drawing/2014/main" id="{D61B8AFA-D09D-4A27-4201-7816242590CD}"/>
              </a:ext>
            </a:extLst>
          </p:cNvPr>
          <p:cNvCxnSpPr>
            <a:stCxn id="7" idx="3"/>
            <a:endCxn id="11" idx="1"/>
          </p:cNvCxnSpPr>
          <p:nvPr/>
        </p:nvCxnSpPr>
        <p:spPr>
          <a:xfrm rot="10800000" flipH="1">
            <a:off x="6797351" y="3884260"/>
            <a:ext cx="2892000" cy="118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1" name="Google Shape;239;p7">
            <a:extLst>
              <a:ext uri="{FF2B5EF4-FFF2-40B4-BE49-F238E27FC236}">
                <a16:creationId xmlns:a16="http://schemas.microsoft.com/office/drawing/2014/main" id="{57B72A63-F819-75C7-9449-168AAECF8912}"/>
              </a:ext>
            </a:extLst>
          </p:cNvPr>
          <p:cNvCxnSpPr>
            <a:stCxn id="7" idx="3"/>
            <a:endCxn id="13" idx="1"/>
          </p:cNvCxnSpPr>
          <p:nvPr/>
        </p:nvCxnSpPr>
        <p:spPr>
          <a:xfrm>
            <a:off x="6797351" y="4003060"/>
            <a:ext cx="2962500" cy="9099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" name="Google Shape;240;p7">
            <a:extLst>
              <a:ext uri="{FF2B5EF4-FFF2-40B4-BE49-F238E27FC236}">
                <a16:creationId xmlns:a16="http://schemas.microsoft.com/office/drawing/2014/main" id="{5D5601AF-1FF8-50D7-E148-DA1A9E865FFE}"/>
              </a:ext>
            </a:extLst>
          </p:cNvPr>
          <p:cNvCxnSpPr>
            <a:stCxn id="7" idx="3"/>
            <a:endCxn id="12" idx="1"/>
          </p:cNvCxnSpPr>
          <p:nvPr/>
        </p:nvCxnSpPr>
        <p:spPr>
          <a:xfrm>
            <a:off x="6797351" y="4003060"/>
            <a:ext cx="3903900" cy="445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41;p7">
            <a:extLst>
              <a:ext uri="{FF2B5EF4-FFF2-40B4-BE49-F238E27FC236}">
                <a16:creationId xmlns:a16="http://schemas.microsoft.com/office/drawing/2014/main" id="{12890064-A257-92C6-775C-44779F7D21CB}"/>
              </a:ext>
            </a:extLst>
          </p:cNvPr>
          <p:cNvSpPr txBox="1"/>
          <p:nvPr/>
        </p:nvSpPr>
        <p:spPr>
          <a:xfrm>
            <a:off x="1201625" y="3962675"/>
            <a:ext cx="26904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Bulk power system</a:t>
            </a:r>
            <a:endParaRPr sz="2000" b="1" dirty="0"/>
          </a:p>
        </p:txBody>
      </p:sp>
      <p:sp>
        <p:nvSpPr>
          <p:cNvPr id="24" name="Google Shape;242;p7">
            <a:extLst>
              <a:ext uri="{FF2B5EF4-FFF2-40B4-BE49-F238E27FC236}">
                <a16:creationId xmlns:a16="http://schemas.microsoft.com/office/drawing/2014/main" id="{CDA38866-A810-9873-DB0B-BCA178735240}"/>
              </a:ext>
            </a:extLst>
          </p:cNvPr>
          <p:cNvSpPr txBox="1"/>
          <p:nvPr/>
        </p:nvSpPr>
        <p:spPr>
          <a:xfrm>
            <a:off x="5046800" y="4801200"/>
            <a:ext cx="2343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Distribution system</a:t>
            </a:r>
            <a:endParaRPr sz="2000" b="1" dirty="0"/>
          </a:p>
        </p:txBody>
      </p:sp>
      <p:sp>
        <p:nvSpPr>
          <p:cNvPr id="25" name="Google Shape;243;p7">
            <a:extLst>
              <a:ext uri="{FF2B5EF4-FFF2-40B4-BE49-F238E27FC236}">
                <a16:creationId xmlns:a16="http://schemas.microsoft.com/office/drawing/2014/main" id="{7A12DFB3-4850-29C8-A814-BFF1D2D50C6D}"/>
              </a:ext>
            </a:extLst>
          </p:cNvPr>
          <p:cNvSpPr txBox="1"/>
          <p:nvPr/>
        </p:nvSpPr>
        <p:spPr>
          <a:xfrm>
            <a:off x="9197963" y="5589100"/>
            <a:ext cx="18816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/>
              <a:t>Site-specific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15381599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69DF976-A6EF-B93A-279B-4B5DB34BC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 dirty="0"/>
              <a:t>Combining temporal and locational differentiation</a:t>
            </a:r>
          </a:p>
        </p:txBody>
      </p:sp>
      <p:pic>
        <p:nvPicPr>
          <p:cNvPr id="7" name="Picture 6" descr="A schedule of a company&#10;&#10;Description automatically generated with medium confidence">
            <a:extLst>
              <a:ext uri="{FF2B5EF4-FFF2-40B4-BE49-F238E27FC236}">
                <a16:creationId xmlns:a16="http://schemas.microsoft.com/office/drawing/2014/main" id="{EEC19363-C02B-43BD-DA80-83D7BB700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8246" y="1250778"/>
            <a:ext cx="8095507" cy="161910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7E32656-738F-ABB1-E73C-14426FBE9EB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1" r="4886"/>
          <a:stretch/>
        </p:blipFill>
        <p:spPr>
          <a:xfrm>
            <a:off x="102503" y="3057020"/>
            <a:ext cx="5743123" cy="2146351"/>
          </a:xfrm>
          <a:prstGeom prst="rect">
            <a:avLst/>
          </a:prstGeom>
        </p:spPr>
      </p:pic>
      <p:pic>
        <p:nvPicPr>
          <p:cNvPr id="5" name="Picture 4" descr="A schedule of a pilot&#10;&#10;Description automatically generated with medium confidence">
            <a:extLst>
              <a:ext uri="{FF2B5EF4-FFF2-40B4-BE49-F238E27FC236}">
                <a16:creationId xmlns:a16="http://schemas.microsoft.com/office/drawing/2014/main" id="{914137D1-195A-381C-7B29-51D0D6DF4B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29" t="47489" r="4002"/>
          <a:stretch/>
        </p:blipFill>
        <p:spPr>
          <a:xfrm>
            <a:off x="5900056" y="3073212"/>
            <a:ext cx="6291944" cy="186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4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69AE530-92B7-AC0E-C96D-8B0E6AC2C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4. Demand charges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82147F-F601-F35D-6602-7E2EAEB23A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65004" y="635258"/>
            <a:ext cx="8658809" cy="55874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C993CB-5D04-C953-8CD7-DB9681D6FF59}"/>
              </a:ext>
            </a:extLst>
          </p:cNvPr>
          <p:cNvSpPr txBox="1"/>
          <p:nvPr/>
        </p:nvSpPr>
        <p:spPr>
          <a:xfrm>
            <a:off x="3744041" y="1828022"/>
            <a:ext cx="4973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Max demand period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Demand ratchet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Seasonal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Coincident peak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3600" dirty="0"/>
              <a:t>Non-coincident peak</a:t>
            </a:r>
          </a:p>
        </p:txBody>
      </p:sp>
    </p:spTree>
    <p:extLst>
      <p:ext uri="{BB962C8B-B14F-4D97-AF65-F5344CB8AC3E}">
        <p14:creationId xmlns:p14="http://schemas.microsoft.com/office/powerpoint/2010/main" val="184687884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fix xmlns="dc463f71-b30c-4ab2-9473-d307f9d35888">UE</Prefix>
    <DocumentSetType xmlns="dc463f71-b30c-4ab2-9473-d307f9d35888">Presentation</DocumentSetType>
    <Visibility xmlns="dc463f71-b30c-4ab2-9473-d307f9d35888">Full Visibility</Visibility>
    <IsConfidential xmlns="dc463f71-b30c-4ab2-9473-d307f9d35888">false</IsConfidential>
    <AgendaOrder xmlns="dc463f71-b30c-4ab2-9473-d307f9d35888">false</AgendaOrder>
    <CaseType xmlns="dc463f71-b30c-4ab2-9473-d307f9d35888">Rulemaking</CaseType>
    <IndustryCode xmlns="dc463f71-b30c-4ab2-9473-d307f9d35888">140</IndustryCode>
    <CaseStatus xmlns="dc463f71-b30c-4ab2-9473-d307f9d35888">Pending</CaseStatus>
    <OpenedDate xmlns="dc463f71-b30c-4ab2-9473-d307f9d35888">2016-06-08T07:00:00+00:00</OpenedDate>
    <SignificantOrder xmlns="dc463f71-b30c-4ab2-9473-d307f9d35888">false</SignificantOrder>
    <Date1 xmlns="dc463f71-b30c-4ab2-9473-d307f9d35888">2025-01-15T08:00:00+00:00</Date1>
    <IsDocumentOrder xmlns="dc463f71-b30c-4ab2-9473-d307f9d35888">false</IsDocumentOrder>
    <IsHighlyConfidential xmlns="dc463f71-b30c-4ab2-9473-d307f9d35888">false</IsHighlyConfidential>
    <CaseCompanyNames xmlns="dc463f71-b30c-4ab2-9473-d307f9d35888" xsi:nil="true"/>
    <Nickname xmlns="http://schemas.microsoft.com/sharepoint/v3" xsi:nil="true"/>
    <DocketNumber xmlns="dc463f71-b30c-4ab2-9473-d307f9d35888">160799</DocketNumber>
    <DelegatedOrder xmlns="dc463f71-b30c-4ab2-9473-d307f9d35888">false</DelegatedOrder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Filed Document" ma:contentTypeID="0x0101006E56B4D1795A2E4DB2F0B01679ED314A00D9EEA3871B2F2249BFED1F3C498698D3" ma:contentTypeVersion="104" ma:contentTypeDescription="" ma:contentTypeScope="" ma:versionID="af36f7e74e74ef990dd05cce6b64a949">
  <xsd:schema xmlns:xsd="http://www.w3.org/2001/XMLSchema" xmlns:xs="http://www.w3.org/2001/XMLSchema" xmlns:p="http://schemas.microsoft.com/office/2006/metadata/properties" xmlns:ns1="http://schemas.microsoft.com/sharepoint/v3" xmlns:ns2="dc463f71-b30c-4ab2-9473-d307f9d35888" targetNamespace="http://schemas.microsoft.com/office/2006/metadata/properties" ma:root="true" ma:fieldsID="c67bbc6b01ef53d9eb67ed595f238aeb" ns1:_="" ns2:_="">
    <xsd:import namespace="http://schemas.microsoft.com/sharepoint/v3"/>
    <xsd:import namespace="dc463f71-b30c-4ab2-9473-d307f9d35888"/>
    <xsd:element name="properties">
      <xsd:complexType>
        <xsd:sequence>
          <xsd:element name="documentManagement">
            <xsd:complexType>
              <xsd:all>
                <xsd:element ref="ns2:IsConfidential" minOccurs="0"/>
                <xsd:element ref="ns2:IsHighlyConfidential" minOccurs="0"/>
                <xsd:element ref="ns2:Date1" minOccurs="0"/>
                <xsd:element ref="ns2:DocketNumber" minOccurs="0"/>
                <xsd:element ref="ns2:DocumentSetType" minOccurs="0"/>
                <xsd:element ref="ns2:IndustryCode" minOccurs="0"/>
                <xsd:element ref="ns2:CaseType" minOccurs="0"/>
                <xsd:element ref="ns2:CaseStatus" minOccurs="0"/>
                <xsd:element ref="ns2:AgendaOrder" minOccurs="0"/>
                <xsd:element ref="ns2:DelegatedOrder" minOccurs="0"/>
                <xsd:element ref="ns2:IsDocumentOrder" minOccurs="0"/>
                <xsd:element ref="ns2:CaseCompanyNames" minOccurs="0"/>
                <xsd:element ref="ns2:OpenedDate" minOccurs="0"/>
                <xsd:element ref="ns2:Prefix" minOccurs="0"/>
                <xsd:element ref="ns2:Visibility" minOccurs="0"/>
                <xsd:element ref="ns1:Nickname" minOccurs="0"/>
                <xsd:element ref="ns2:SignificantOrd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Nickname" ma:index="17" nillable="true" ma:displayName="Nickname" ma:internalName="Nicknam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463f71-b30c-4ab2-9473-d307f9d35888" elementFormDefault="qualified">
    <xsd:import namespace="http://schemas.microsoft.com/office/2006/documentManagement/types"/>
    <xsd:import namespace="http://schemas.microsoft.com/office/infopath/2007/PartnerControls"/>
    <xsd:element name="IsConfidential" ma:index="2" nillable="true" ma:displayName="Is Confidential" ma:default="0" ma:internalName="IsConfidential" ma:readOnly="false">
      <xsd:simpleType>
        <xsd:restriction base="dms:Boolean"/>
      </xsd:simpleType>
    </xsd:element>
    <xsd:element name="IsHighlyConfidential" ma:index="3" nillable="true" ma:displayName="Is Highly Confidential" ma:default="0" ma:internalName="IsHighlyConfidential" ma:readOnly="false">
      <xsd:simpleType>
        <xsd:restriction base="dms:Boolean"/>
      </xsd:simpleType>
    </xsd:element>
    <xsd:element name="Date1" ma:index="4" nillable="true" ma:displayName="Date" ma:default="[today]" ma:description="Date the document set was requested" ma:format="DateOnly" ma:internalName="Date1" ma:readOnly="false">
      <xsd:simpleType>
        <xsd:restriction base="dms:DateTime"/>
      </xsd:simpleType>
    </xsd:element>
    <xsd:element name="DocketNumber" ma:index="5" nillable="true" ma:displayName="Docket Number" ma:internalName="DocketNumber" ma:readOnly="false">
      <xsd:simpleType>
        <xsd:restriction base="dms:Text">
          <xsd:maxLength value="255"/>
        </xsd:restriction>
      </xsd:simpleType>
    </xsd:element>
    <xsd:element name="DocumentSetType" ma:index="6" nillable="true" ma:displayName="Document Set Type" ma:internalName="DocumentSetType" ma:readOnly="false">
      <xsd:simpleType>
        <xsd:restriction base="dms:Text">
          <xsd:maxLength value="255"/>
        </xsd:restriction>
      </xsd:simpleType>
    </xsd:element>
    <xsd:element name="IndustryCode" ma:index="7" nillable="true" ma:displayName="Industry Code" ma:internalName="IndustryCode" ma:readOnly="false">
      <xsd:simpleType>
        <xsd:restriction base="dms:Text">
          <xsd:maxLength value="255"/>
        </xsd:restriction>
      </xsd:simpleType>
    </xsd:element>
    <xsd:element name="CaseType" ma:index="8" nillable="true" ma:displayName="CaseType" ma:internalName="CaseType" ma:readOnly="false">
      <xsd:simpleType>
        <xsd:restriction base="dms:Text">
          <xsd:maxLength value="255"/>
        </xsd:restriction>
      </xsd:simpleType>
    </xsd:element>
    <xsd:element name="CaseStatus" ma:index="9" nillable="true" ma:displayName="CaseStatus" ma:internalName="CaseStatus" ma:readOnly="false">
      <xsd:simpleType>
        <xsd:restriction base="dms:Text">
          <xsd:maxLength value="255"/>
        </xsd:restriction>
      </xsd:simpleType>
    </xsd:element>
    <xsd:element name="AgendaOrder" ma:index="10" nillable="true" ma:displayName="Agenda Order" ma:default="0" ma:internalName="AgendaOrder" ma:readOnly="false">
      <xsd:simpleType>
        <xsd:restriction base="dms:Boolean"/>
      </xsd:simpleType>
    </xsd:element>
    <xsd:element name="DelegatedOrder" ma:index="11" nillable="true" ma:displayName="DelegatedOrder" ma:default="0" ma:description="Is this a delegated order?" ma:internalName="DelegatedOrder" ma:readOnly="false">
      <xsd:simpleType>
        <xsd:restriction base="dms:Boolean"/>
      </xsd:simpleType>
    </xsd:element>
    <xsd:element name="IsDocumentOrder" ma:index="12" nillable="true" ma:displayName="IsDocumentOrder" ma:default="0" ma:internalName="IsDocumentOrder" ma:readOnly="false">
      <xsd:simpleType>
        <xsd:restriction base="dms:Boolean"/>
      </xsd:simpleType>
    </xsd:element>
    <xsd:element name="CaseCompanyNames" ma:index="13" nillable="true" ma:displayName="Company Names" ma:description="Company names delimited by ;" ma:internalName="CaseCompanyNames" ma:readOnly="false">
      <xsd:simpleType>
        <xsd:restriction base="dms:Note">
          <xsd:maxLength value="255"/>
        </xsd:restriction>
      </xsd:simpleType>
    </xsd:element>
    <xsd:element name="OpenedDate" ma:index="14" nillable="true" ma:displayName="OpenedDate" ma:format="DateOnly" ma:internalName="OpenedDate">
      <xsd:simpleType>
        <xsd:restriction base="dms:DateTime"/>
      </xsd:simpleType>
    </xsd:element>
    <xsd:element name="Prefix" ma:index="15" nillable="true" ma:displayName="Prefix" ma:description="Docket number prefix" ma:internalName="Prefix">
      <xsd:simpleType>
        <xsd:restriction base="dms:Text">
          <xsd:maxLength value="255"/>
        </xsd:restriction>
      </xsd:simpleType>
    </xsd:element>
    <xsd:element name="Visibility" ma:index="16" nillable="true" ma:displayName="Visibility" ma:default="Full Visibility" ma:format="Dropdown" ma:internalName="Visibility" ma:readOnly="false">
      <xsd:simpleType>
        <xsd:restriction base="dms:Choice">
          <xsd:enumeration value="Full Visibility"/>
        </xsd:restriction>
      </xsd:simpleType>
    </xsd:element>
    <xsd:element name="SignificantOrder" ma:index="24" nillable="true" ma:displayName="SignificantOrder" ma:default="0" ma:description="Whether this document set contains a significant order" ma:internalName="SignificantOrder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0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haredContentType xmlns="Microsoft.SharePoint.Taxonomy.ContentTypeSync" SourceId="015f1b76-b32e-440f-80a7-f0ca4d8a872c" ContentTypeId="0x0101006E56B4D1795A2E4DB2F0B01679ED314A" PreviousValue="true"/>
</file>

<file path=customXml/itemProps1.xml><?xml version="1.0" encoding="utf-8"?>
<ds:datastoreItem xmlns:ds="http://schemas.openxmlformats.org/officeDocument/2006/customXml" ds:itemID="{919AC055-D906-4D87-A49E-5DB64C6AF89F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faf0eea5-b538-4262-b5ff-215c2cbbaf73"/>
    <ds:schemaRef ds:uri="http://purl.org/dc/terms/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ABDCBBE-E08C-4DA9-B7CB-30CC1F9EDE0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D8CF457-21AE-4550-9DFB-30E5A01CFE6B}"/>
</file>

<file path=customXml/itemProps4.xml><?xml version="1.0" encoding="utf-8"?>
<ds:datastoreItem xmlns:ds="http://schemas.openxmlformats.org/officeDocument/2006/customXml" ds:itemID="{F771B31B-A42B-498E-BAB8-80CD0891ECA1}"/>
</file>

<file path=docProps/app.xml><?xml version="1.0" encoding="utf-8"?>
<Properties xmlns="http://schemas.openxmlformats.org/officeDocument/2006/extended-properties" xmlns:vt="http://schemas.openxmlformats.org/officeDocument/2006/docPropsVTypes">
  <TotalTime>111527</TotalTime>
  <Words>1382</Words>
  <Application>Microsoft Office PowerPoint</Application>
  <PresentationFormat>Widescreen</PresentationFormat>
  <Paragraphs>155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Noto Sans Symbols</vt:lpstr>
      <vt:lpstr>Wingdings</vt:lpstr>
      <vt:lpstr>1_Office Theme</vt:lpstr>
      <vt:lpstr>2_Office Theme</vt:lpstr>
      <vt:lpstr>Electric Vehicle Rate Design</vt:lpstr>
      <vt:lpstr>State policy-driven objectives may serve as the basis for rate design for EV charging</vt:lpstr>
      <vt:lpstr>EV rate design is typically comprised of 5 components</vt:lpstr>
      <vt:lpstr>1. Metering configurations</vt:lpstr>
      <vt:lpstr>To submeter or not to submeter?</vt:lpstr>
      <vt:lpstr>2. Temporal differentiation</vt:lpstr>
      <vt:lpstr>3. Locational differentiation</vt:lpstr>
      <vt:lpstr>Combining temporal and locational differentiation</vt:lpstr>
      <vt:lpstr>4. Demand charges</vt:lpstr>
      <vt:lpstr>Load factor-based demand charges address utilization and coincidence at low deployment levels</vt:lpstr>
      <vt:lpstr>5. Charging controls</vt:lpstr>
      <vt:lpstr>Control by the customer vs. utility may result in different rates</vt:lpstr>
      <vt:lpstr>EV program elements can further EV-related objectives</vt:lpstr>
      <vt:lpstr>Most utilities currently offer TOU rates to residential and commercial customers</vt:lpstr>
      <vt:lpstr>Do customers respond to EV rates?</vt:lpstr>
      <vt:lpstr>Properly designed rates can be an effective tool for managing EV charging behavior</vt:lpstr>
      <vt:lpstr>Higher price ratios encouraged greater off-peak charging</vt:lpstr>
      <vt:lpstr>The higher the price ratio, the quicker customers learned to shift charging to the off-peak period</vt:lpstr>
      <vt:lpstr>Customers who owned a PV system were significantly less responsive to prices than their non-PV counterparts</vt:lpstr>
      <vt:lpstr>Considerations to move from pilots to programs</vt:lpstr>
      <vt:lpstr>Resources for More Information</vt:lpstr>
      <vt:lpstr>Contact</vt:lpstr>
    </vt:vector>
  </TitlesOfParts>
  <Company>U.S. Department of Energy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Scallet, Matthew G. (CONTR)</dc:creator>
  <cp:lastModifiedBy>Sellards, Andrew (UTC)</cp:lastModifiedBy>
  <cp:revision>529</cp:revision>
  <cp:lastPrinted>2023-08-02T17:22:28Z</cp:lastPrinted>
  <dcterms:created xsi:type="dcterms:W3CDTF">2019-04-25T14:22:11Z</dcterms:created>
  <dcterms:modified xsi:type="dcterms:W3CDTF">2025-01-14T20:10:56Z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3" name="_NewReviewCycle">
    <vt:lpwstr/>
  </property>
  <property fmtid="{D5CDD505-2E9C-101B-9397-08002B2CF9AE}" pid="7" name="ContentTypeId">
    <vt:lpwstr>0x0101006E56B4D1795A2E4DB2F0B01679ED314A00D9EEA3871B2F2249BFED1F3C498698D3</vt:lpwstr>
  </property>
  <property fmtid="{D5CDD505-2E9C-101B-9397-08002B2CF9AE}" pid="8" name="_docset_NoMedatataSyncRequired">
    <vt:lpwstr>False</vt:lpwstr>
  </property>
</Properties>
</file>