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data2.xml" ContentType="application/vnd.openxmlformats-officedocument.drawingml.diagramData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97" r:id="rId5"/>
    <p:sldId id="310" r:id="rId6"/>
    <p:sldId id="311" r:id="rId7"/>
    <p:sldId id="293" r:id="rId8"/>
    <p:sldId id="294" r:id="rId9"/>
    <p:sldId id="296" r:id="rId10"/>
    <p:sldId id="299" r:id="rId11"/>
    <p:sldId id="306" r:id="rId12"/>
    <p:sldId id="307" r:id="rId13"/>
    <p:sldId id="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332424-230F-40E4-B9A9-7DB63B207FD5}">
          <p14:sldIdLst/>
        </p14:section>
        <p14:section name="Summary Section" id="{CA3C162C-1B27-4FFE-B530-A00289E79339}">
          <p14:sldIdLst>
            <p14:sldId id="297"/>
            <p14:sldId id="310"/>
            <p14:sldId id="311"/>
          </p14:sldIdLst>
        </p14:section>
        <p14:section name="Section 1" id="{C035E46F-EF16-4993-A545-F3F24AA60A67}">
          <p14:sldIdLst>
            <p14:sldId id="293"/>
          </p14:sldIdLst>
        </p14:section>
        <p14:section name="Section 2" id="{400CF69B-5BAF-412E-A31F-ED9283045C1D}">
          <p14:sldIdLst>
            <p14:sldId id="294"/>
          </p14:sldIdLst>
        </p14:section>
        <p14:section name="Section 3" id="{6599345B-D60D-4B09-8947-B244C9D82257}">
          <p14:sldIdLst/>
        </p14:section>
        <p14:section name="Section 4" id="{364A94C8-CCC3-405E-9FB4-0AD37925350B}">
          <p14:sldIdLst>
            <p14:sldId id="296"/>
          </p14:sldIdLst>
        </p14:section>
        <p14:section name="Section 5" id="{1DEF3115-4D9F-4390-8C77-CF01DB8025AB}">
          <p14:sldIdLst>
            <p14:sldId id="299"/>
            <p14:sldId id="306"/>
            <p14:sldId id="307"/>
            <p14:sldId id="30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45"/>
    <a:srgbClr val="D15928"/>
    <a:srgbClr val="BFBFBF"/>
    <a:srgbClr val="3BB9C3"/>
    <a:srgbClr val="406347"/>
    <a:srgbClr val="404041"/>
    <a:srgbClr val="277B81"/>
    <a:srgbClr val="7BC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96FA90-8199-47EB-AE0D-4225AB374393}" v="17" dt="2020-05-20T20:56:55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3135" autoAdjust="0"/>
  </p:normalViewPr>
  <p:slideViewPr>
    <p:cSldViewPr snapToGrid="0">
      <p:cViewPr varScale="1">
        <p:scale>
          <a:sx n="124" d="100"/>
          <a:sy n="124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2E254-AE30-4CC1-B3F0-215C54F7D2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564B61-336B-4C5C-ABAF-C9100B893EBD}">
      <dgm:prSet/>
      <dgm:spPr/>
      <dgm:t>
        <a:bodyPr/>
        <a:lstStyle/>
        <a:p>
          <a:r>
            <a:rPr lang="en-US"/>
            <a:t>(1) General</a:t>
          </a:r>
        </a:p>
      </dgm:t>
    </dgm:pt>
    <dgm:pt modelId="{A4551E1A-74DA-4F00-9F68-B7F3164129C5}" type="parTrans" cxnId="{304866EE-2BDF-47A9-AC4F-3936BB7F81B9}">
      <dgm:prSet/>
      <dgm:spPr/>
      <dgm:t>
        <a:bodyPr/>
        <a:lstStyle/>
        <a:p>
          <a:endParaRPr lang="en-US"/>
        </a:p>
      </dgm:t>
    </dgm:pt>
    <dgm:pt modelId="{997C3715-9054-4DAC-A35F-ADAEF7F574FE}" type="sibTrans" cxnId="{304866EE-2BDF-47A9-AC4F-3936BB7F81B9}">
      <dgm:prSet/>
      <dgm:spPr/>
      <dgm:t>
        <a:bodyPr/>
        <a:lstStyle/>
        <a:p>
          <a:endParaRPr lang="en-US"/>
        </a:p>
      </dgm:t>
    </dgm:pt>
    <dgm:pt modelId="{39CADE3B-CE26-4535-86AD-1F6FE70EBB57}">
      <dgm:prSet/>
      <dgm:spPr/>
      <dgm:t>
        <a:bodyPr/>
        <a:lstStyle/>
        <a:p>
          <a:r>
            <a:rPr lang="en-US"/>
            <a:t>Chapter 19.405 RCW</a:t>
          </a:r>
        </a:p>
      </dgm:t>
    </dgm:pt>
    <dgm:pt modelId="{0B30DDDE-3EE8-481E-9018-663EC577A43B}" type="parTrans" cxnId="{38B6C9F0-ABA5-40D3-9BE0-7A9CE68971F8}">
      <dgm:prSet/>
      <dgm:spPr/>
      <dgm:t>
        <a:bodyPr/>
        <a:lstStyle/>
        <a:p>
          <a:endParaRPr lang="en-US"/>
        </a:p>
      </dgm:t>
    </dgm:pt>
    <dgm:pt modelId="{4FCDB5CC-AC24-4E86-BA6A-EC07FED4C52C}" type="sibTrans" cxnId="{38B6C9F0-ABA5-40D3-9BE0-7A9CE68971F8}">
      <dgm:prSet/>
      <dgm:spPr/>
      <dgm:t>
        <a:bodyPr/>
        <a:lstStyle/>
        <a:p>
          <a:endParaRPr lang="en-US"/>
        </a:p>
      </dgm:t>
    </dgm:pt>
    <dgm:pt modelId="{F13E887F-0C10-4B28-9F5E-8B992AD47AA6}">
      <dgm:prSet/>
      <dgm:spPr/>
      <dgm:t>
        <a:bodyPr/>
        <a:lstStyle/>
        <a:p>
          <a:r>
            <a:rPr lang="en-US"/>
            <a:t>Chapter 480-100 WAC</a:t>
          </a:r>
        </a:p>
      </dgm:t>
    </dgm:pt>
    <dgm:pt modelId="{410618D5-E9FC-4455-BE17-22D8200193D1}" type="parTrans" cxnId="{9D801885-022B-471D-935E-662FBDF065F4}">
      <dgm:prSet/>
      <dgm:spPr/>
      <dgm:t>
        <a:bodyPr/>
        <a:lstStyle/>
        <a:p>
          <a:endParaRPr lang="en-US"/>
        </a:p>
      </dgm:t>
    </dgm:pt>
    <dgm:pt modelId="{E532EAD5-9EDB-4B90-A76C-30A316FC29C5}" type="sibTrans" cxnId="{9D801885-022B-471D-935E-662FBDF065F4}">
      <dgm:prSet/>
      <dgm:spPr/>
      <dgm:t>
        <a:bodyPr/>
        <a:lstStyle/>
        <a:p>
          <a:endParaRPr lang="en-US"/>
        </a:p>
      </dgm:t>
    </dgm:pt>
    <dgm:pt modelId="{C7E52774-2960-4921-8D79-84831458D289}">
      <dgm:prSet/>
      <dgm:spPr/>
      <dgm:t>
        <a:bodyPr/>
        <a:lstStyle/>
        <a:p>
          <a:r>
            <a:rPr lang="en-US"/>
            <a:t>Commission order implementing those requirements</a:t>
          </a:r>
        </a:p>
      </dgm:t>
    </dgm:pt>
    <dgm:pt modelId="{AC40353F-082E-47F9-BF8E-24C345171FAC}" type="parTrans" cxnId="{3EC17ED9-DC6D-4DF2-9FE2-8AED4EDD105F}">
      <dgm:prSet/>
      <dgm:spPr/>
      <dgm:t>
        <a:bodyPr/>
        <a:lstStyle/>
        <a:p>
          <a:endParaRPr lang="en-US"/>
        </a:p>
      </dgm:t>
    </dgm:pt>
    <dgm:pt modelId="{49C59788-4455-4FC1-AA77-C21812E13206}" type="sibTrans" cxnId="{3EC17ED9-DC6D-4DF2-9FE2-8AED4EDD105F}">
      <dgm:prSet/>
      <dgm:spPr/>
      <dgm:t>
        <a:bodyPr/>
        <a:lstStyle/>
        <a:p>
          <a:endParaRPr lang="en-US"/>
        </a:p>
      </dgm:t>
    </dgm:pt>
    <dgm:pt modelId="{8B88ECF5-AA4F-4339-9E57-94755B00C847}">
      <dgm:prSet/>
      <dgm:spPr/>
      <dgm:t>
        <a:bodyPr/>
        <a:lstStyle/>
        <a:p>
          <a:r>
            <a:rPr lang="en-US"/>
            <a:t>(2) Procedure</a:t>
          </a:r>
        </a:p>
      </dgm:t>
    </dgm:pt>
    <dgm:pt modelId="{81FA8659-0DDC-45B0-9FE3-D8D2BAB94630}" type="parTrans" cxnId="{0360754C-0DA6-4BC7-9B89-92B31ECA8C65}">
      <dgm:prSet/>
      <dgm:spPr/>
      <dgm:t>
        <a:bodyPr/>
        <a:lstStyle/>
        <a:p>
          <a:endParaRPr lang="en-US"/>
        </a:p>
      </dgm:t>
    </dgm:pt>
    <dgm:pt modelId="{E8E0B835-A7F4-4E4F-92ED-94C501AABD31}" type="sibTrans" cxnId="{0360754C-0DA6-4BC7-9B89-92B31ECA8C65}">
      <dgm:prSet/>
      <dgm:spPr/>
      <dgm:t>
        <a:bodyPr/>
        <a:lstStyle/>
        <a:p>
          <a:endParaRPr lang="en-US"/>
        </a:p>
      </dgm:t>
    </dgm:pt>
    <dgm:pt modelId="{8A95437E-C25C-45CE-B097-50942C6E3C40}">
      <dgm:prSet/>
      <dgm:spPr/>
      <dgm:t>
        <a:bodyPr/>
        <a:lstStyle/>
        <a:p>
          <a:r>
            <a:rPr lang="en-US"/>
            <a:t>Compliant</a:t>
          </a:r>
        </a:p>
      </dgm:t>
    </dgm:pt>
    <dgm:pt modelId="{E492C8F1-60E6-441A-AECF-495DBA197235}" type="parTrans" cxnId="{323C5925-D343-4AD2-99D2-18F23E3C2AA5}">
      <dgm:prSet/>
      <dgm:spPr/>
      <dgm:t>
        <a:bodyPr/>
        <a:lstStyle/>
        <a:p>
          <a:endParaRPr lang="en-US"/>
        </a:p>
      </dgm:t>
    </dgm:pt>
    <dgm:pt modelId="{F7563E7A-098E-4FF8-83BE-FBEB31FE3912}" type="sibTrans" cxnId="{323C5925-D343-4AD2-99D2-18F23E3C2AA5}">
      <dgm:prSet/>
      <dgm:spPr/>
      <dgm:t>
        <a:bodyPr/>
        <a:lstStyle/>
        <a:p>
          <a:endParaRPr lang="en-US"/>
        </a:p>
      </dgm:t>
    </dgm:pt>
    <dgm:pt modelId="{4ECDA93B-8912-47E7-94F6-731254867B54}">
      <dgm:prSet/>
      <dgm:spPr/>
      <dgm:t>
        <a:bodyPr/>
        <a:lstStyle/>
        <a:p>
          <a:r>
            <a:rPr lang="en-US"/>
            <a:t>Penalty assessment</a:t>
          </a:r>
        </a:p>
      </dgm:t>
    </dgm:pt>
    <dgm:pt modelId="{A2826047-7B3D-4F6C-A4B8-5EDA46309E32}" type="parTrans" cxnId="{4124718D-A65D-417A-93C3-D104A6E55980}">
      <dgm:prSet/>
      <dgm:spPr/>
      <dgm:t>
        <a:bodyPr/>
        <a:lstStyle/>
        <a:p>
          <a:endParaRPr lang="en-US"/>
        </a:p>
      </dgm:t>
    </dgm:pt>
    <dgm:pt modelId="{78AE6926-AC7C-40E6-B77D-5A2CFBF4357C}" type="sibTrans" cxnId="{4124718D-A65D-417A-93C3-D104A6E55980}">
      <dgm:prSet/>
      <dgm:spPr/>
      <dgm:t>
        <a:bodyPr/>
        <a:lstStyle/>
        <a:p>
          <a:endParaRPr lang="en-US"/>
        </a:p>
      </dgm:t>
    </dgm:pt>
    <dgm:pt modelId="{D910B7A8-13D7-44A0-8266-2AB4ED4F8AD5}">
      <dgm:prSet/>
      <dgm:spPr/>
      <dgm:t>
        <a:bodyPr/>
        <a:lstStyle/>
        <a:p>
          <a:r>
            <a:rPr lang="en-US"/>
            <a:t>Other, including but not limited to general rate case</a:t>
          </a:r>
        </a:p>
      </dgm:t>
    </dgm:pt>
    <dgm:pt modelId="{18257684-451D-4FBD-B905-F29C1DB0123F}" type="parTrans" cxnId="{E3796FE6-2E4B-4EFB-8E44-AD39A6FF1742}">
      <dgm:prSet/>
      <dgm:spPr/>
      <dgm:t>
        <a:bodyPr/>
        <a:lstStyle/>
        <a:p>
          <a:endParaRPr lang="en-US"/>
        </a:p>
      </dgm:t>
    </dgm:pt>
    <dgm:pt modelId="{982922D1-8905-473A-A5C0-8520AF9FDD88}" type="sibTrans" cxnId="{E3796FE6-2E4B-4EFB-8E44-AD39A6FF1742}">
      <dgm:prSet/>
      <dgm:spPr/>
      <dgm:t>
        <a:bodyPr/>
        <a:lstStyle/>
        <a:p>
          <a:endParaRPr lang="en-US"/>
        </a:p>
      </dgm:t>
    </dgm:pt>
    <dgm:pt modelId="{B7287ED6-768E-4DDB-B5B0-E22FCEEA29CF}" type="pres">
      <dgm:prSet presAssocID="{3032E254-AE30-4CC1-B3F0-215C54F7D2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B9A34-E833-4F98-8A3A-22FBEE8A46AA}" type="pres">
      <dgm:prSet presAssocID="{8E564B61-336B-4C5C-ABAF-C9100B893EBD}" presName="parentLin" presStyleCnt="0"/>
      <dgm:spPr/>
    </dgm:pt>
    <dgm:pt modelId="{43E97C03-38C4-476A-B8BF-6B25340E7CDE}" type="pres">
      <dgm:prSet presAssocID="{8E564B61-336B-4C5C-ABAF-C9100B893EB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B1FC578-C4AF-4A2F-B974-F30F14031C09}" type="pres">
      <dgm:prSet presAssocID="{8E564B61-336B-4C5C-ABAF-C9100B893EB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83F04-F933-449B-B150-F8745C9644E1}" type="pres">
      <dgm:prSet presAssocID="{8E564B61-336B-4C5C-ABAF-C9100B893EBD}" presName="negativeSpace" presStyleCnt="0"/>
      <dgm:spPr/>
    </dgm:pt>
    <dgm:pt modelId="{1EABC9B2-1A63-4870-B813-852ED57E0EA5}" type="pres">
      <dgm:prSet presAssocID="{8E564B61-336B-4C5C-ABAF-C9100B893EB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0F2E7-CD8A-493D-B423-7E2998D0E7F8}" type="pres">
      <dgm:prSet presAssocID="{997C3715-9054-4DAC-A35F-ADAEF7F574FE}" presName="spaceBetweenRectangles" presStyleCnt="0"/>
      <dgm:spPr/>
    </dgm:pt>
    <dgm:pt modelId="{BCFA4F09-6998-4C3E-8693-847F7EAA57C4}" type="pres">
      <dgm:prSet presAssocID="{8B88ECF5-AA4F-4339-9E57-94755B00C847}" presName="parentLin" presStyleCnt="0"/>
      <dgm:spPr/>
    </dgm:pt>
    <dgm:pt modelId="{B9F4308C-3B00-436E-A3C9-74E59AB238E9}" type="pres">
      <dgm:prSet presAssocID="{8B88ECF5-AA4F-4339-9E57-94755B00C84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C53606F-4BE7-4493-98EF-D101427B200A}" type="pres">
      <dgm:prSet presAssocID="{8B88ECF5-AA4F-4339-9E57-94755B00C8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6D96A-F742-481E-9B0D-B419F0FB13D2}" type="pres">
      <dgm:prSet presAssocID="{8B88ECF5-AA4F-4339-9E57-94755B00C847}" presName="negativeSpace" presStyleCnt="0"/>
      <dgm:spPr/>
    </dgm:pt>
    <dgm:pt modelId="{5CAF6010-249A-4B58-87DC-3523F80E03B7}" type="pres">
      <dgm:prSet presAssocID="{8B88ECF5-AA4F-4339-9E57-94755B00C84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3C5925-D343-4AD2-99D2-18F23E3C2AA5}" srcId="{8B88ECF5-AA4F-4339-9E57-94755B00C847}" destId="{8A95437E-C25C-45CE-B097-50942C6E3C40}" srcOrd="0" destOrd="0" parTransId="{E492C8F1-60E6-441A-AECF-495DBA197235}" sibTransId="{F7563E7A-098E-4FF8-83BE-FBEB31FE3912}"/>
    <dgm:cxn modelId="{02EA6365-BE63-4344-822A-4D85C8CC62C6}" type="presOf" srcId="{3032E254-AE30-4CC1-B3F0-215C54F7D29C}" destId="{B7287ED6-768E-4DDB-B5B0-E22FCEEA29CF}" srcOrd="0" destOrd="0" presId="urn:microsoft.com/office/officeart/2005/8/layout/list1"/>
    <dgm:cxn modelId="{7618CD68-0E5E-45F4-91FB-B9C9520FF57E}" type="presOf" srcId="{8E564B61-336B-4C5C-ABAF-C9100B893EBD}" destId="{BB1FC578-C4AF-4A2F-B974-F30F14031C09}" srcOrd="1" destOrd="0" presId="urn:microsoft.com/office/officeart/2005/8/layout/list1"/>
    <dgm:cxn modelId="{7E04BFB1-B7E2-4CC1-8B73-8E280641DB44}" type="presOf" srcId="{8B88ECF5-AA4F-4339-9E57-94755B00C847}" destId="{8C53606F-4BE7-4493-98EF-D101427B200A}" srcOrd="1" destOrd="0" presId="urn:microsoft.com/office/officeart/2005/8/layout/list1"/>
    <dgm:cxn modelId="{E3796FE6-2E4B-4EFB-8E44-AD39A6FF1742}" srcId="{8B88ECF5-AA4F-4339-9E57-94755B00C847}" destId="{D910B7A8-13D7-44A0-8266-2AB4ED4F8AD5}" srcOrd="2" destOrd="0" parTransId="{18257684-451D-4FBD-B905-F29C1DB0123F}" sibTransId="{982922D1-8905-473A-A5C0-8520AF9FDD88}"/>
    <dgm:cxn modelId="{67F03111-0BA9-42DA-94AB-856075250E56}" type="presOf" srcId="{4ECDA93B-8912-47E7-94F6-731254867B54}" destId="{5CAF6010-249A-4B58-87DC-3523F80E03B7}" srcOrd="0" destOrd="1" presId="urn:microsoft.com/office/officeart/2005/8/layout/list1"/>
    <dgm:cxn modelId="{4124718D-A65D-417A-93C3-D104A6E55980}" srcId="{8B88ECF5-AA4F-4339-9E57-94755B00C847}" destId="{4ECDA93B-8912-47E7-94F6-731254867B54}" srcOrd="1" destOrd="0" parTransId="{A2826047-7B3D-4F6C-A4B8-5EDA46309E32}" sibTransId="{78AE6926-AC7C-40E6-B77D-5A2CFBF4357C}"/>
    <dgm:cxn modelId="{971F1313-38DD-4507-8B9D-683D9A60B4B5}" type="presOf" srcId="{8E564B61-336B-4C5C-ABAF-C9100B893EBD}" destId="{43E97C03-38C4-476A-B8BF-6B25340E7CDE}" srcOrd="0" destOrd="0" presId="urn:microsoft.com/office/officeart/2005/8/layout/list1"/>
    <dgm:cxn modelId="{40A0265C-483B-41BD-8D99-20830FE6C002}" type="presOf" srcId="{8B88ECF5-AA4F-4339-9E57-94755B00C847}" destId="{B9F4308C-3B00-436E-A3C9-74E59AB238E9}" srcOrd="0" destOrd="0" presId="urn:microsoft.com/office/officeart/2005/8/layout/list1"/>
    <dgm:cxn modelId="{E0224A63-AF98-4492-97B7-BA23BE89743E}" type="presOf" srcId="{F13E887F-0C10-4B28-9F5E-8B992AD47AA6}" destId="{1EABC9B2-1A63-4870-B813-852ED57E0EA5}" srcOrd="0" destOrd="1" presId="urn:microsoft.com/office/officeart/2005/8/layout/list1"/>
    <dgm:cxn modelId="{304866EE-2BDF-47A9-AC4F-3936BB7F81B9}" srcId="{3032E254-AE30-4CC1-B3F0-215C54F7D29C}" destId="{8E564B61-336B-4C5C-ABAF-C9100B893EBD}" srcOrd="0" destOrd="0" parTransId="{A4551E1A-74DA-4F00-9F68-B7F3164129C5}" sibTransId="{997C3715-9054-4DAC-A35F-ADAEF7F574FE}"/>
    <dgm:cxn modelId="{B361BF21-739F-4F49-83F5-B7ABA2D994DB}" type="presOf" srcId="{D910B7A8-13D7-44A0-8266-2AB4ED4F8AD5}" destId="{5CAF6010-249A-4B58-87DC-3523F80E03B7}" srcOrd="0" destOrd="2" presId="urn:microsoft.com/office/officeart/2005/8/layout/list1"/>
    <dgm:cxn modelId="{3EC17ED9-DC6D-4DF2-9FE2-8AED4EDD105F}" srcId="{8E564B61-336B-4C5C-ABAF-C9100B893EBD}" destId="{C7E52774-2960-4921-8D79-84831458D289}" srcOrd="2" destOrd="0" parTransId="{AC40353F-082E-47F9-BF8E-24C345171FAC}" sibTransId="{49C59788-4455-4FC1-AA77-C21812E13206}"/>
    <dgm:cxn modelId="{9D801885-022B-471D-935E-662FBDF065F4}" srcId="{8E564B61-336B-4C5C-ABAF-C9100B893EBD}" destId="{F13E887F-0C10-4B28-9F5E-8B992AD47AA6}" srcOrd="1" destOrd="0" parTransId="{410618D5-E9FC-4455-BE17-22D8200193D1}" sibTransId="{E532EAD5-9EDB-4B90-A76C-30A316FC29C5}"/>
    <dgm:cxn modelId="{0360754C-0DA6-4BC7-9B89-92B31ECA8C65}" srcId="{3032E254-AE30-4CC1-B3F0-215C54F7D29C}" destId="{8B88ECF5-AA4F-4339-9E57-94755B00C847}" srcOrd="1" destOrd="0" parTransId="{81FA8659-0DDC-45B0-9FE3-D8D2BAB94630}" sibTransId="{E8E0B835-A7F4-4E4F-92ED-94C501AABD31}"/>
    <dgm:cxn modelId="{6E203E5B-0922-494E-9C5B-3B63C1A891BB}" type="presOf" srcId="{39CADE3B-CE26-4535-86AD-1F6FE70EBB57}" destId="{1EABC9B2-1A63-4870-B813-852ED57E0EA5}" srcOrd="0" destOrd="0" presId="urn:microsoft.com/office/officeart/2005/8/layout/list1"/>
    <dgm:cxn modelId="{38B6C9F0-ABA5-40D3-9BE0-7A9CE68971F8}" srcId="{8E564B61-336B-4C5C-ABAF-C9100B893EBD}" destId="{39CADE3B-CE26-4535-86AD-1F6FE70EBB57}" srcOrd="0" destOrd="0" parTransId="{0B30DDDE-3EE8-481E-9018-663EC577A43B}" sibTransId="{4FCDB5CC-AC24-4E86-BA6A-EC07FED4C52C}"/>
    <dgm:cxn modelId="{60EFD262-4B9F-4919-8F8B-02297B21D94E}" type="presOf" srcId="{C7E52774-2960-4921-8D79-84831458D289}" destId="{1EABC9B2-1A63-4870-B813-852ED57E0EA5}" srcOrd="0" destOrd="2" presId="urn:microsoft.com/office/officeart/2005/8/layout/list1"/>
    <dgm:cxn modelId="{4544E632-CD64-4F15-92F7-C70EE186BCDC}" type="presOf" srcId="{8A95437E-C25C-45CE-B097-50942C6E3C40}" destId="{5CAF6010-249A-4B58-87DC-3523F80E03B7}" srcOrd="0" destOrd="0" presId="urn:microsoft.com/office/officeart/2005/8/layout/list1"/>
    <dgm:cxn modelId="{B5E061B5-6196-4130-9865-0D3CDB0C179B}" type="presParOf" srcId="{B7287ED6-768E-4DDB-B5B0-E22FCEEA29CF}" destId="{4E3B9A34-E833-4F98-8A3A-22FBEE8A46AA}" srcOrd="0" destOrd="0" presId="urn:microsoft.com/office/officeart/2005/8/layout/list1"/>
    <dgm:cxn modelId="{36D25E51-6372-4BE8-80A1-68F78CF2568A}" type="presParOf" srcId="{4E3B9A34-E833-4F98-8A3A-22FBEE8A46AA}" destId="{43E97C03-38C4-476A-B8BF-6B25340E7CDE}" srcOrd="0" destOrd="0" presId="urn:microsoft.com/office/officeart/2005/8/layout/list1"/>
    <dgm:cxn modelId="{581551E5-3F46-4C2C-990D-646091F38731}" type="presParOf" srcId="{4E3B9A34-E833-4F98-8A3A-22FBEE8A46AA}" destId="{BB1FC578-C4AF-4A2F-B974-F30F14031C09}" srcOrd="1" destOrd="0" presId="urn:microsoft.com/office/officeart/2005/8/layout/list1"/>
    <dgm:cxn modelId="{BB0328C1-B96E-41C8-8657-F08510DE06E6}" type="presParOf" srcId="{B7287ED6-768E-4DDB-B5B0-E22FCEEA29CF}" destId="{DF783F04-F933-449B-B150-F8745C9644E1}" srcOrd="1" destOrd="0" presId="urn:microsoft.com/office/officeart/2005/8/layout/list1"/>
    <dgm:cxn modelId="{7EE6427C-EB09-4228-A209-0BEEFD40544F}" type="presParOf" srcId="{B7287ED6-768E-4DDB-B5B0-E22FCEEA29CF}" destId="{1EABC9B2-1A63-4870-B813-852ED57E0EA5}" srcOrd="2" destOrd="0" presId="urn:microsoft.com/office/officeart/2005/8/layout/list1"/>
    <dgm:cxn modelId="{6B86449E-83DE-4E00-A8B7-D918987C86EB}" type="presParOf" srcId="{B7287ED6-768E-4DDB-B5B0-E22FCEEA29CF}" destId="{03F0F2E7-CD8A-493D-B423-7E2998D0E7F8}" srcOrd="3" destOrd="0" presId="urn:microsoft.com/office/officeart/2005/8/layout/list1"/>
    <dgm:cxn modelId="{E10E261A-3A03-42AB-9EF3-C6B58E6FD068}" type="presParOf" srcId="{B7287ED6-768E-4DDB-B5B0-E22FCEEA29CF}" destId="{BCFA4F09-6998-4C3E-8693-847F7EAA57C4}" srcOrd="4" destOrd="0" presId="urn:microsoft.com/office/officeart/2005/8/layout/list1"/>
    <dgm:cxn modelId="{2DD6317B-BF3D-40E3-946A-B65002A644AA}" type="presParOf" srcId="{BCFA4F09-6998-4C3E-8693-847F7EAA57C4}" destId="{B9F4308C-3B00-436E-A3C9-74E59AB238E9}" srcOrd="0" destOrd="0" presId="urn:microsoft.com/office/officeart/2005/8/layout/list1"/>
    <dgm:cxn modelId="{F48D650B-1969-4C2C-B0B3-B7630E78F505}" type="presParOf" srcId="{BCFA4F09-6998-4C3E-8693-847F7EAA57C4}" destId="{8C53606F-4BE7-4493-98EF-D101427B200A}" srcOrd="1" destOrd="0" presId="urn:microsoft.com/office/officeart/2005/8/layout/list1"/>
    <dgm:cxn modelId="{C5F9561D-C0B9-437F-8A4D-952B69A6BC32}" type="presParOf" srcId="{B7287ED6-768E-4DDB-B5B0-E22FCEEA29CF}" destId="{F8D6D96A-F742-481E-9B0D-B419F0FB13D2}" srcOrd="5" destOrd="0" presId="urn:microsoft.com/office/officeart/2005/8/layout/list1"/>
    <dgm:cxn modelId="{A0A6A590-4526-4054-A4B2-C36E470FF635}" type="presParOf" srcId="{B7287ED6-768E-4DDB-B5B0-E22FCEEA29CF}" destId="{5CAF6010-249A-4B58-87DC-3523F80E03B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DC668-D888-4193-8F10-488B58D38B0C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644168B-EEBB-4123-8054-EE288F8FC1ED}">
      <dgm:prSet/>
      <dgm:spPr>
        <a:solidFill>
          <a:srgbClr val="D15928"/>
        </a:solidFill>
        <a:ln>
          <a:solidFill>
            <a:srgbClr val="D15928"/>
          </a:solidFill>
        </a:ln>
      </dgm:spPr>
      <dgm:t>
        <a:bodyPr/>
        <a:lstStyle/>
        <a:p>
          <a:r>
            <a:rPr lang="en-US"/>
            <a:t>(3) Remedies</a:t>
          </a:r>
        </a:p>
      </dgm:t>
    </dgm:pt>
    <dgm:pt modelId="{C007BB60-C854-48FD-97F1-2ACE1381AFE7}" type="parTrans" cxnId="{B58D8B50-8826-4BCC-BBA4-2330C236F64E}">
      <dgm:prSet/>
      <dgm:spPr/>
      <dgm:t>
        <a:bodyPr/>
        <a:lstStyle/>
        <a:p>
          <a:endParaRPr lang="en-US"/>
        </a:p>
      </dgm:t>
    </dgm:pt>
    <dgm:pt modelId="{074E60D6-71FF-4659-8F9F-937C9858953B}" type="sibTrans" cxnId="{B58D8B50-8826-4BCC-BBA4-2330C236F64E}">
      <dgm:prSet/>
      <dgm:spPr/>
      <dgm:t>
        <a:bodyPr/>
        <a:lstStyle/>
        <a:p>
          <a:endParaRPr lang="en-US"/>
        </a:p>
      </dgm:t>
    </dgm:pt>
    <dgm:pt modelId="{2200D91B-D03F-464C-B6CC-1D2FD4751CCC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Administrative penalty $100/MWh (N/A)</a:t>
          </a:r>
        </a:p>
      </dgm:t>
    </dgm:pt>
    <dgm:pt modelId="{46731C6D-A7BB-4817-94BE-EE518596CD4D}" type="parTrans" cxnId="{BF164D8C-2AA3-41B8-80BF-E2D8EAB33E90}">
      <dgm:prSet/>
      <dgm:spPr/>
      <dgm:t>
        <a:bodyPr/>
        <a:lstStyle/>
        <a:p>
          <a:endParaRPr lang="en-US"/>
        </a:p>
      </dgm:t>
    </dgm:pt>
    <dgm:pt modelId="{535C9C84-D486-443B-851B-502FC8E604EB}" type="sibTrans" cxnId="{BF164D8C-2AA3-41B8-80BF-E2D8EAB33E90}">
      <dgm:prSet/>
      <dgm:spPr/>
      <dgm:t>
        <a:bodyPr/>
        <a:lstStyle/>
        <a:p>
          <a:endParaRPr lang="en-US"/>
        </a:p>
      </dgm:t>
    </dgm:pt>
    <dgm:pt modelId="{12342D60-4520-4389-B98D-1905B3A66ACD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Penalty of $100/violation/day</a:t>
          </a:r>
        </a:p>
      </dgm:t>
    </dgm:pt>
    <dgm:pt modelId="{7D8146B8-57DF-4627-A7DE-D6D675048AF5}" type="parTrans" cxnId="{6E4C1DC9-D107-48BD-82D7-67896F6A5142}">
      <dgm:prSet/>
      <dgm:spPr/>
      <dgm:t>
        <a:bodyPr/>
        <a:lstStyle/>
        <a:p>
          <a:endParaRPr lang="en-US"/>
        </a:p>
      </dgm:t>
    </dgm:pt>
    <dgm:pt modelId="{17E0111F-75D7-49BF-9B6B-03547FC38FD4}" type="sibTrans" cxnId="{6E4C1DC9-D107-48BD-82D7-67896F6A5142}">
      <dgm:prSet/>
      <dgm:spPr/>
      <dgm:t>
        <a:bodyPr/>
        <a:lstStyle/>
        <a:p>
          <a:endParaRPr lang="en-US"/>
        </a:p>
      </dgm:t>
    </dgm:pt>
    <dgm:pt modelId="{F28E77DF-E339-4FE6-852C-711262905F0F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Specific action</a:t>
          </a:r>
        </a:p>
      </dgm:t>
    </dgm:pt>
    <dgm:pt modelId="{39FCA778-A0E2-4EF8-AA4B-698977E4DC4A}" type="parTrans" cxnId="{5D9CE166-3AD9-4393-A08F-2BA2C77896B3}">
      <dgm:prSet/>
      <dgm:spPr/>
      <dgm:t>
        <a:bodyPr/>
        <a:lstStyle/>
        <a:p>
          <a:endParaRPr lang="en-US"/>
        </a:p>
      </dgm:t>
    </dgm:pt>
    <dgm:pt modelId="{C178C399-CC39-4658-A25A-FB695F599A68}" type="sibTrans" cxnId="{5D9CE166-3AD9-4393-A08F-2BA2C77896B3}">
      <dgm:prSet/>
      <dgm:spPr/>
      <dgm:t>
        <a:bodyPr/>
        <a:lstStyle/>
        <a:p>
          <a:endParaRPr lang="en-US"/>
        </a:p>
      </dgm:t>
    </dgm:pt>
    <dgm:pt modelId="{18392C88-4D52-4462-ACBA-AEE8FE09CF1E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Customer notification</a:t>
          </a:r>
        </a:p>
      </dgm:t>
    </dgm:pt>
    <dgm:pt modelId="{38EE7CC3-BF6D-4221-B3DC-9F97944DD851}" type="parTrans" cxnId="{1E9F0A4B-5378-4AE3-AED5-8E50BFD0433F}">
      <dgm:prSet/>
      <dgm:spPr/>
      <dgm:t>
        <a:bodyPr/>
        <a:lstStyle/>
        <a:p>
          <a:endParaRPr lang="en-US"/>
        </a:p>
      </dgm:t>
    </dgm:pt>
    <dgm:pt modelId="{BCF9A8C2-0723-4FB6-A4FD-68E7A3A981D7}" type="sibTrans" cxnId="{1E9F0A4B-5378-4AE3-AED5-8E50BFD0433F}">
      <dgm:prSet/>
      <dgm:spPr/>
      <dgm:t>
        <a:bodyPr/>
        <a:lstStyle/>
        <a:p>
          <a:endParaRPr lang="en-US"/>
        </a:p>
      </dgm:t>
    </dgm:pt>
    <dgm:pt modelId="{E601AD6C-3CFB-46E8-96D5-F62E7AE693A4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Ongoing until utility performs the specific action or commission concludes the utility has otherwise remedied the violation</a:t>
          </a:r>
        </a:p>
      </dgm:t>
    </dgm:pt>
    <dgm:pt modelId="{CE69ACBF-02D0-485A-AA2E-666F3AD7A026}" type="parTrans" cxnId="{24D3AE1C-9620-4ADC-AB2C-6581C7E1FF44}">
      <dgm:prSet/>
      <dgm:spPr/>
      <dgm:t>
        <a:bodyPr/>
        <a:lstStyle/>
        <a:p>
          <a:endParaRPr lang="en-US"/>
        </a:p>
      </dgm:t>
    </dgm:pt>
    <dgm:pt modelId="{40004E2D-4B15-46A4-9136-99A4BD24BE97}" type="sibTrans" cxnId="{24D3AE1C-9620-4ADC-AB2C-6581C7E1FF44}">
      <dgm:prSet/>
      <dgm:spPr/>
      <dgm:t>
        <a:bodyPr/>
        <a:lstStyle/>
        <a:p>
          <a:endParaRPr lang="en-US"/>
        </a:p>
      </dgm:t>
    </dgm:pt>
    <dgm:pt modelId="{6D746CEA-8E83-4E22-A0FF-DFCDE24056E1}">
      <dgm:prSet/>
      <dgm:spPr>
        <a:solidFill>
          <a:srgbClr val="434345"/>
        </a:solidFill>
      </dgm:spPr>
      <dgm:t>
        <a:bodyPr/>
        <a:lstStyle/>
        <a:p>
          <a:r>
            <a:rPr lang="en-US"/>
            <a:t>(4) Mitigation</a:t>
          </a:r>
        </a:p>
      </dgm:t>
    </dgm:pt>
    <dgm:pt modelId="{C7AC3026-504F-4E49-9AF9-7C9E4EBE551F}" type="parTrans" cxnId="{3C6BBB35-957D-4B37-A4BF-02EC0BB87D5A}">
      <dgm:prSet/>
      <dgm:spPr/>
      <dgm:t>
        <a:bodyPr/>
        <a:lstStyle/>
        <a:p>
          <a:endParaRPr lang="en-US"/>
        </a:p>
      </dgm:t>
    </dgm:pt>
    <dgm:pt modelId="{D64C0891-F0AD-4D4C-9DD4-AB8312062E21}" type="sibTrans" cxnId="{3C6BBB35-957D-4B37-A4BF-02EC0BB87D5A}">
      <dgm:prSet/>
      <dgm:spPr/>
      <dgm:t>
        <a:bodyPr/>
        <a:lstStyle/>
        <a:p>
          <a:endParaRPr lang="en-US"/>
        </a:p>
      </dgm:t>
    </dgm:pt>
    <dgm:pt modelId="{B317178F-1A73-496A-9EAE-354DE1C38695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Penalty of up to $1,000/violation/day</a:t>
          </a:r>
        </a:p>
      </dgm:t>
    </dgm:pt>
    <dgm:pt modelId="{013429C7-7840-4C72-B8FC-37B65F7DC279}" type="parTrans" cxnId="{E7F71C01-9366-4369-AF5E-DC9C3D0E2CEB}">
      <dgm:prSet/>
      <dgm:spPr/>
      <dgm:t>
        <a:bodyPr/>
        <a:lstStyle/>
        <a:p>
          <a:endParaRPr lang="en-US"/>
        </a:p>
      </dgm:t>
    </dgm:pt>
    <dgm:pt modelId="{74935FAC-69D9-46EC-A32A-1F9A20394176}" type="sibTrans" cxnId="{E7F71C01-9366-4369-AF5E-DC9C3D0E2CEB}">
      <dgm:prSet/>
      <dgm:spPr/>
      <dgm:t>
        <a:bodyPr/>
        <a:lstStyle/>
        <a:p>
          <a:endParaRPr lang="en-US"/>
        </a:p>
      </dgm:t>
    </dgm:pt>
    <dgm:pt modelId="{C068E985-0853-43AB-95AA-15C31267D56A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Prudence</a:t>
          </a:r>
        </a:p>
      </dgm:t>
    </dgm:pt>
    <dgm:pt modelId="{AB2506B4-A769-4F26-AC5B-92ACDF6AC3CB}" type="parTrans" cxnId="{18BB231B-BF87-4D71-A438-0F071C2B110C}">
      <dgm:prSet/>
      <dgm:spPr/>
      <dgm:t>
        <a:bodyPr/>
        <a:lstStyle/>
        <a:p>
          <a:endParaRPr lang="en-US"/>
        </a:p>
      </dgm:t>
    </dgm:pt>
    <dgm:pt modelId="{67B0CB34-27B3-4FFF-A12E-B262625BB607}" type="sibTrans" cxnId="{18BB231B-BF87-4D71-A438-0F071C2B110C}">
      <dgm:prSet/>
      <dgm:spPr/>
      <dgm:t>
        <a:bodyPr/>
        <a:lstStyle/>
        <a:p>
          <a:endParaRPr lang="en-US"/>
        </a:p>
      </dgm:t>
    </dgm:pt>
    <dgm:pt modelId="{C53F22D0-34ED-4331-AFBB-DD8D43EB6ABA}" type="pres">
      <dgm:prSet presAssocID="{162DC668-D888-4193-8F10-488B58D38B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FA8DA-1A8F-48F2-8C9E-4F9896B4ED1E}" type="pres">
      <dgm:prSet presAssocID="{A644168B-EEBB-4123-8054-EE288F8FC1ED}" presName="parentLin" presStyleCnt="0"/>
      <dgm:spPr/>
    </dgm:pt>
    <dgm:pt modelId="{4EEF46A5-7421-4F27-A43D-937CD9C476C7}" type="pres">
      <dgm:prSet presAssocID="{A644168B-EEBB-4123-8054-EE288F8FC1E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0AB9B00-A1B1-480F-B178-C0797CCE9EC7}" type="pres">
      <dgm:prSet presAssocID="{A644168B-EEBB-4123-8054-EE288F8FC1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D2727-3D63-474C-9535-69E34A34AD3A}" type="pres">
      <dgm:prSet presAssocID="{A644168B-EEBB-4123-8054-EE288F8FC1ED}" presName="negativeSpace" presStyleCnt="0"/>
      <dgm:spPr/>
    </dgm:pt>
    <dgm:pt modelId="{1318B605-C280-4C76-A1E5-69DC811468AE}" type="pres">
      <dgm:prSet presAssocID="{A644168B-EEBB-4123-8054-EE288F8FC1E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9930B-7733-41DE-B87A-7984979AA021}" type="pres">
      <dgm:prSet presAssocID="{074E60D6-71FF-4659-8F9F-937C9858953B}" presName="spaceBetweenRectangles" presStyleCnt="0"/>
      <dgm:spPr/>
    </dgm:pt>
    <dgm:pt modelId="{1EBF87AA-D8DE-44A8-98F8-D7168AE0E30E}" type="pres">
      <dgm:prSet presAssocID="{6D746CEA-8E83-4E22-A0FF-DFCDE24056E1}" presName="parentLin" presStyleCnt="0"/>
      <dgm:spPr/>
    </dgm:pt>
    <dgm:pt modelId="{DD9E731D-A948-42A2-8B19-7A93C9925368}" type="pres">
      <dgm:prSet presAssocID="{6D746CEA-8E83-4E22-A0FF-DFCDE24056E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AE942DD2-D9AD-47E2-86DB-116C1BDC400A}" type="pres">
      <dgm:prSet presAssocID="{6D746CEA-8E83-4E22-A0FF-DFCDE24056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25EF2-B581-45A9-8B78-884261BC0E07}" type="pres">
      <dgm:prSet presAssocID="{6D746CEA-8E83-4E22-A0FF-DFCDE24056E1}" presName="negativeSpace" presStyleCnt="0"/>
      <dgm:spPr/>
    </dgm:pt>
    <dgm:pt modelId="{3D58D4B9-0635-4E56-8CA3-F05AA96DA4B8}" type="pres">
      <dgm:prSet presAssocID="{6D746CEA-8E83-4E22-A0FF-DFCDE24056E1}" presName="childText" presStyleLbl="conFgAcc1" presStyleIdx="1" presStyleCnt="2">
        <dgm:presLayoutVars>
          <dgm:bulletEnabled val="1"/>
        </dgm:presLayoutVars>
      </dgm:prSet>
      <dgm:spPr>
        <a:ln>
          <a:solidFill>
            <a:srgbClr val="434345"/>
          </a:solidFill>
        </a:ln>
      </dgm:spPr>
    </dgm:pt>
  </dgm:ptLst>
  <dgm:cxnLst>
    <dgm:cxn modelId="{174E98DC-FDB0-4C2F-ABB6-C03CA72E96F7}" type="presOf" srcId="{F28E77DF-E339-4FE6-852C-711262905F0F}" destId="{1318B605-C280-4C76-A1E5-69DC811468AE}" srcOrd="0" destOrd="3" presId="urn:microsoft.com/office/officeart/2005/8/layout/list1"/>
    <dgm:cxn modelId="{5D9CE166-3AD9-4393-A08F-2BA2C77896B3}" srcId="{A644168B-EEBB-4123-8054-EE288F8FC1ED}" destId="{F28E77DF-E339-4FE6-852C-711262905F0F}" srcOrd="3" destOrd="0" parTransId="{39FCA778-A0E2-4EF8-AA4B-698977E4DC4A}" sibTransId="{C178C399-CC39-4658-A25A-FB695F599A68}"/>
    <dgm:cxn modelId="{D7023E50-EEE4-4838-8092-B8A82FE909F4}" type="presOf" srcId="{2200D91B-D03F-464C-B6CC-1D2FD4751CCC}" destId="{1318B605-C280-4C76-A1E5-69DC811468AE}" srcOrd="0" destOrd="0" presId="urn:microsoft.com/office/officeart/2005/8/layout/list1"/>
    <dgm:cxn modelId="{BF164D8C-2AA3-41B8-80BF-E2D8EAB33E90}" srcId="{A644168B-EEBB-4123-8054-EE288F8FC1ED}" destId="{2200D91B-D03F-464C-B6CC-1D2FD4751CCC}" srcOrd="0" destOrd="0" parTransId="{46731C6D-A7BB-4817-94BE-EE518596CD4D}" sibTransId="{535C9C84-D486-443B-851B-502FC8E604EB}"/>
    <dgm:cxn modelId="{46761F77-116C-4B31-A44B-6C918B5FCDA9}" type="presOf" srcId="{A644168B-EEBB-4123-8054-EE288F8FC1ED}" destId="{4EEF46A5-7421-4F27-A43D-937CD9C476C7}" srcOrd="0" destOrd="0" presId="urn:microsoft.com/office/officeart/2005/8/layout/list1"/>
    <dgm:cxn modelId="{3C6BBB35-957D-4B37-A4BF-02EC0BB87D5A}" srcId="{162DC668-D888-4193-8F10-488B58D38B0C}" destId="{6D746CEA-8E83-4E22-A0FF-DFCDE24056E1}" srcOrd="1" destOrd="0" parTransId="{C7AC3026-504F-4E49-9AF9-7C9E4EBE551F}" sibTransId="{D64C0891-F0AD-4D4C-9DD4-AB8312062E21}"/>
    <dgm:cxn modelId="{D8502527-BAFA-42B7-AFC0-FD0F0766FDA5}" type="presOf" srcId="{6D746CEA-8E83-4E22-A0FF-DFCDE24056E1}" destId="{DD9E731D-A948-42A2-8B19-7A93C9925368}" srcOrd="0" destOrd="0" presId="urn:microsoft.com/office/officeart/2005/8/layout/list1"/>
    <dgm:cxn modelId="{1E9F0A4B-5378-4AE3-AED5-8E50BFD0433F}" srcId="{A644168B-EEBB-4123-8054-EE288F8FC1ED}" destId="{18392C88-4D52-4462-ACBA-AEE8FE09CF1E}" srcOrd="5" destOrd="0" parTransId="{38EE7CC3-BF6D-4221-B3DC-9F97944DD851}" sibTransId="{BCF9A8C2-0723-4FB6-A4FD-68E7A3A981D7}"/>
    <dgm:cxn modelId="{24D3AE1C-9620-4ADC-AB2C-6581C7E1FF44}" srcId="{A644168B-EEBB-4123-8054-EE288F8FC1ED}" destId="{E601AD6C-3CFB-46E8-96D5-F62E7AE693A4}" srcOrd="6" destOrd="0" parTransId="{CE69ACBF-02D0-485A-AA2E-666F3AD7A026}" sibTransId="{40004E2D-4B15-46A4-9136-99A4BD24BE97}"/>
    <dgm:cxn modelId="{7FD3E78C-2DE0-4DD4-865A-C2FE75681C67}" type="presOf" srcId="{B317178F-1A73-496A-9EAE-354DE1C38695}" destId="{1318B605-C280-4C76-A1E5-69DC811468AE}" srcOrd="0" destOrd="1" presId="urn:microsoft.com/office/officeart/2005/8/layout/list1"/>
    <dgm:cxn modelId="{EC27544E-3B49-408F-A4FD-AD70AF083AF3}" type="presOf" srcId="{E601AD6C-3CFB-46E8-96D5-F62E7AE693A4}" destId="{1318B605-C280-4C76-A1E5-69DC811468AE}" srcOrd="0" destOrd="6" presId="urn:microsoft.com/office/officeart/2005/8/layout/list1"/>
    <dgm:cxn modelId="{E7F71C01-9366-4369-AF5E-DC9C3D0E2CEB}" srcId="{A644168B-EEBB-4123-8054-EE288F8FC1ED}" destId="{B317178F-1A73-496A-9EAE-354DE1C38695}" srcOrd="1" destOrd="0" parTransId="{013429C7-7840-4C72-B8FC-37B65F7DC279}" sibTransId="{74935FAC-69D9-46EC-A32A-1F9A20394176}"/>
    <dgm:cxn modelId="{B362FC47-1990-4AA5-B6A7-F8FD89401F1E}" type="presOf" srcId="{162DC668-D888-4193-8F10-488B58D38B0C}" destId="{C53F22D0-34ED-4331-AFBB-DD8D43EB6ABA}" srcOrd="0" destOrd="0" presId="urn:microsoft.com/office/officeart/2005/8/layout/list1"/>
    <dgm:cxn modelId="{9C7ED326-F719-466F-890E-040344757EDD}" type="presOf" srcId="{12342D60-4520-4389-B98D-1905B3A66ACD}" destId="{1318B605-C280-4C76-A1E5-69DC811468AE}" srcOrd="0" destOrd="2" presId="urn:microsoft.com/office/officeart/2005/8/layout/list1"/>
    <dgm:cxn modelId="{B8DA9722-6ED8-4DE2-A16C-3EB018E9B0AD}" type="presOf" srcId="{A644168B-EEBB-4123-8054-EE288F8FC1ED}" destId="{20AB9B00-A1B1-480F-B178-C0797CCE9EC7}" srcOrd="1" destOrd="0" presId="urn:microsoft.com/office/officeart/2005/8/layout/list1"/>
    <dgm:cxn modelId="{B58D8B50-8826-4BCC-BBA4-2330C236F64E}" srcId="{162DC668-D888-4193-8F10-488B58D38B0C}" destId="{A644168B-EEBB-4123-8054-EE288F8FC1ED}" srcOrd="0" destOrd="0" parTransId="{C007BB60-C854-48FD-97F1-2ACE1381AFE7}" sibTransId="{074E60D6-71FF-4659-8F9F-937C9858953B}"/>
    <dgm:cxn modelId="{140C84F3-61AA-4B78-B6E4-40E7904D82BC}" type="presOf" srcId="{18392C88-4D52-4462-ACBA-AEE8FE09CF1E}" destId="{1318B605-C280-4C76-A1E5-69DC811468AE}" srcOrd="0" destOrd="5" presId="urn:microsoft.com/office/officeart/2005/8/layout/list1"/>
    <dgm:cxn modelId="{6E4C1DC9-D107-48BD-82D7-67896F6A5142}" srcId="{A644168B-EEBB-4123-8054-EE288F8FC1ED}" destId="{12342D60-4520-4389-B98D-1905B3A66ACD}" srcOrd="2" destOrd="0" parTransId="{7D8146B8-57DF-4627-A7DE-D6D675048AF5}" sibTransId="{17E0111F-75D7-49BF-9B6B-03547FC38FD4}"/>
    <dgm:cxn modelId="{18BB231B-BF87-4D71-A438-0F071C2B110C}" srcId="{A644168B-EEBB-4123-8054-EE288F8FC1ED}" destId="{C068E985-0853-43AB-95AA-15C31267D56A}" srcOrd="4" destOrd="0" parTransId="{AB2506B4-A769-4F26-AC5B-92ACDF6AC3CB}" sibTransId="{67B0CB34-27B3-4FFF-A12E-B262625BB607}"/>
    <dgm:cxn modelId="{65E7AD0E-D14B-44FE-8421-073372F24D78}" type="presOf" srcId="{6D746CEA-8E83-4E22-A0FF-DFCDE24056E1}" destId="{AE942DD2-D9AD-47E2-86DB-116C1BDC400A}" srcOrd="1" destOrd="0" presId="urn:microsoft.com/office/officeart/2005/8/layout/list1"/>
    <dgm:cxn modelId="{43125AD5-1157-430D-81FD-60D9ECC3499E}" type="presOf" srcId="{C068E985-0853-43AB-95AA-15C31267D56A}" destId="{1318B605-C280-4C76-A1E5-69DC811468AE}" srcOrd="0" destOrd="4" presId="urn:microsoft.com/office/officeart/2005/8/layout/list1"/>
    <dgm:cxn modelId="{4D46EE09-3B7D-4E9D-9FC7-4DEA3DA3D4DB}" type="presParOf" srcId="{C53F22D0-34ED-4331-AFBB-DD8D43EB6ABA}" destId="{8DCFA8DA-1A8F-48F2-8C9E-4F9896B4ED1E}" srcOrd="0" destOrd="0" presId="urn:microsoft.com/office/officeart/2005/8/layout/list1"/>
    <dgm:cxn modelId="{CC054559-10C3-44BC-9E18-6D2B7F6D66B4}" type="presParOf" srcId="{8DCFA8DA-1A8F-48F2-8C9E-4F9896B4ED1E}" destId="{4EEF46A5-7421-4F27-A43D-937CD9C476C7}" srcOrd="0" destOrd="0" presId="urn:microsoft.com/office/officeart/2005/8/layout/list1"/>
    <dgm:cxn modelId="{889CF48C-B3BD-4DF9-83A5-9CBBC0F449B8}" type="presParOf" srcId="{8DCFA8DA-1A8F-48F2-8C9E-4F9896B4ED1E}" destId="{20AB9B00-A1B1-480F-B178-C0797CCE9EC7}" srcOrd="1" destOrd="0" presId="urn:microsoft.com/office/officeart/2005/8/layout/list1"/>
    <dgm:cxn modelId="{80D7253C-DAAB-413A-954B-3A4843D9F081}" type="presParOf" srcId="{C53F22D0-34ED-4331-AFBB-DD8D43EB6ABA}" destId="{549D2727-3D63-474C-9535-69E34A34AD3A}" srcOrd="1" destOrd="0" presId="urn:microsoft.com/office/officeart/2005/8/layout/list1"/>
    <dgm:cxn modelId="{9AC28418-00F2-4DB0-96D1-75B8670AC7A0}" type="presParOf" srcId="{C53F22D0-34ED-4331-AFBB-DD8D43EB6ABA}" destId="{1318B605-C280-4C76-A1E5-69DC811468AE}" srcOrd="2" destOrd="0" presId="urn:microsoft.com/office/officeart/2005/8/layout/list1"/>
    <dgm:cxn modelId="{E82B163C-90E5-4106-AC73-46FBD009C9C9}" type="presParOf" srcId="{C53F22D0-34ED-4331-AFBB-DD8D43EB6ABA}" destId="{F819930B-7733-41DE-B87A-7984979AA021}" srcOrd="3" destOrd="0" presId="urn:microsoft.com/office/officeart/2005/8/layout/list1"/>
    <dgm:cxn modelId="{A1CF2496-7A9F-46A0-B628-C41804B7A689}" type="presParOf" srcId="{C53F22D0-34ED-4331-AFBB-DD8D43EB6ABA}" destId="{1EBF87AA-D8DE-44A8-98F8-D7168AE0E30E}" srcOrd="4" destOrd="0" presId="urn:microsoft.com/office/officeart/2005/8/layout/list1"/>
    <dgm:cxn modelId="{EB566470-5BA6-49BD-99B2-EAD4FDF35BBE}" type="presParOf" srcId="{1EBF87AA-D8DE-44A8-98F8-D7168AE0E30E}" destId="{DD9E731D-A948-42A2-8B19-7A93C9925368}" srcOrd="0" destOrd="0" presId="urn:microsoft.com/office/officeart/2005/8/layout/list1"/>
    <dgm:cxn modelId="{97AD34B7-D5D4-45CA-A4FD-6642F7FDEE9A}" type="presParOf" srcId="{1EBF87AA-D8DE-44A8-98F8-D7168AE0E30E}" destId="{AE942DD2-D9AD-47E2-86DB-116C1BDC400A}" srcOrd="1" destOrd="0" presId="urn:microsoft.com/office/officeart/2005/8/layout/list1"/>
    <dgm:cxn modelId="{0D3E05D3-EC2E-48FE-B27D-39630B401A03}" type="presParOf" srcId="{C53F22D0-34ED-4331-AFBB-DD8D43EB6ABA}" destId="{DE225EF2-B581-45A9-8B78-884261BC0E07}" srcOrd="5" destOrd="0" presId="urn:microsoft.com/office/officeart/2005/8/layout/list1"/>
    <dgm:cxn modelId="{3BAA4268-EFD6-4AE4-9919-ED9439F1CAC6}" type="presParOf" srcId="{C53F22D0-34ED-4331-AFBB-DD8D43EB6ABA}" destId="{3D58D4B9-0635-4E56-8CA3-F05AA96DA4B8}" srcOrd="6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A84FF-F790-465C-94A3-1C64236131FB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FB768-5992-4758-8801-B4156462E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6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4FB768-5992-4758-8801-B4156462E99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11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B6A7B-F6BE-48D7-ADA4-A33ADD0B7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D6CC45-C226-4F4F-9856-57C7B7A7A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429AAB-8CC3-4BE1-A1FD-A429C49B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C13D1A-2E28-4DE4-949D-379D5C9D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853E1E-0CFF-4EAD-82D7-9DBA7E9A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9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9DD545-2E3B-40FB-AE05-C239606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7D0361-2CC7-4326-B03B-2CCFC1D22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665095-5BAC-451C-8D08-D4E18671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1F24AE-2601-4ACE-A4C6-591C5BF8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97C8D8-E61F-41BB-9014-4DB41963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ABF41FA-8066-4C8F-9883-74C62BB4B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1DECC8-D720-45FB-8CD0-624AB1BED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794E89-D7A1-4C3C-903E-79BDF016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946E99-F771-4998-BC9C-EADAB5D9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26E94D-07FF-464E-AFA5-944E4EA7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C6FA4-EB73-4686-9A7A-DFD7D0A6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A8415-EE5E-4576-9690-20A040850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5B04E8-3306-4652-B2A4-EF057446F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A71B00-F71B-4809-B188-29DB59B17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A3D9C3-703C-467B-B5E4-CF312C2A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79BC81-087B-4CF4-98CF-A7184B40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0268A2-DE52-4C11-8AE1-8F720C7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7C82FF-5E0D-4A3C-B19A-079AC12A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FED2DE-DE29-4242-A106-17D9CAD2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78DBDE-84FE-403F-BA1D-948412F6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6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D038D0-0882-4E5F-B50E-527AE0D5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B13BE7-FA72-432D-9653-ED908DBFF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DD22B8-017F-40A6-96AB-D416FB4CD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BF4765-9AB9-4965-9A72-7455E144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8A6F35-A1B5-492C-A8D6-B6689E8F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443030-9E78-4CBF-BD11-042EB803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5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749DA-BB62-4B22-A020-3532CADF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13AB13-7E6B-413C-90FE-1E5CD5BB7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2F9CCF-1119-4E51-8C29-05D14ACCC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FE5C42-8FE2-4D8C-86A9-FBDFFD9FE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9D4F8E-8BF1-4C61-97B0-40FE5B98C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164857-58B8-476E-AFFE-F55B65E7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5C02AFD-9BDE-4068-96F6-D4C39940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6C648BA-B271-4589-B281-EACC303C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7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5C87B-F63E-4FD5-B993-810618D1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D4D52ED-8A2D-4AD4-8713-79891456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B7D14E-54A8-46D7-A929-C780B73D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DDDAA6-7A74-4408-A785-2BA4052E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7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1050A12-9DD8-4DE1-943B-E063878F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E60D863-1247-46FC-904F-85763FC4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EC4DAC6-C74E-4AF7-A9AE-B1BD40E1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9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ADEF56-FE18-4FE5-8DAF-CAA928F9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25C4C6-F743-48DF-8EAE-3D3FFDCC7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869DDF-B90A-4ACC-BE3D-613356F23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95CF68-3AA1-4D75-AA87-C8FCBA6B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578A4C-6956-4EC2-889F-C66669FA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8B0D54-3C8C-4DC4-8989-C27BDDB7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93F7F-EDF1-4360-8E8C-EEA50101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8B61762-5DA4-4E07-B866-BCF36D12C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03942C-29DD-41CA-97E7-8A1FDEC8E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862B8B-26FC-4890-9E7D-29996FE2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A4FE3A-DE8D-4D9E-B86F-F00EE83F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64EC24-2F0E-4085-A03D-4EEA14FE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9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E3970B3-ACE4-4D2C-9826-F3FB754C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25CF66-3C4E-4517-B5E7-3123E4B00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F68092-ED25-45F8-936D-98BEEF02D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53B9E2-9F4D-4C1A-A004-EB42B6805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2060F9-5003-4EEB-8C16-061F5F3CE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7.xml"/><Relationship Id="rId18" Type="http://schemas.openxmlformats.org/officeDocument/2006/relationships/image" Target="../media/image11.png"/><Relationship Id="rId3" Type="http://schemas.openxmlformats.org/officeDocument/2006/relationships/image" Target="../media/image5.png"/><Relationship Id="rId21" Type="http://schemas.openxmlformats.org/officeDocument/2006/relationships/image" Target="../media/image11.svg"/><Relationship Id="rId7" Type="http://schemas.openxmlformats.org/officeDocument/2006/relationships/slide" Target="slide4.xml"/><Relationship Id="rId12" Type="http://schemas.openxmlformats.org/officeDocument/2006/relationships/image" Target="../media/image7.png"/><Relationship Id="rId1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slide" Target="slide6.xml"/><Relationship Id="rId5" Type="http://schemas.openxmlformats.org/officeDocument/2006/relationships/image" Target="../media/image7.png"/><Relationship Id="rId15" Type="http://schemas.openxmlformats.org/officeDocument/2006/relationships/image" Target="../media/image9.jpeg"/><Relationship Id="rId10" Type="http://schemas.openxmlformats.org/officeDocument/2006/relationships/image" Target="../media/image6.png"/><Relationship Id="rId19" Type="http://schemas.openxmlformats.org/officeDocument/2006/relationships/image" Target="../media/image9.svg"/><Relationship Id="rId4" Type="http://schemas.openxmlformats.org/officeDocument/2006/relationships/image" Target="../media/image6.png"/><Relationship Id="rId9" Type="http://schemas.openxmlformats.org/officeDocument/2006/relationships/slide" Target="slide5.xml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5.png"/><Relationship Id="rId7" Type="http://schemas.openxmlformats.org/officeDocument/2006/relationships/hyperlink" Target="https://commons.wikimedia.org/wiki/Category:Wind_turbine_icons" TargetMode="Externa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hyperlink" Target="https://commons.wikimedia.org/wiki/File:Bangladesh_Power_Grid_Transmission_Line.png" TargetMode="External"/><Relationship Id="rId10" Type="http://schemas.openxmlformats.org/officeDocument/2006/relationships/image" Target="../media/image19.emf"/><Relationship Id="rId4" Type="http://schemas.microsoft.com/office/2007/relationships/hdphoto" Target="../media/hdphoto1.wdp"/><Relationship Id="rId9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345313E8-3BE6-4CD1-B5ED-A0A85A9F776A}"/>
              </a:ext>
            </a:extLst>
          </p:cNvPr>
          <p:cNvCxnSpPr>
            <a:cxnSpLocks/>
          </p:cNvCxnSpPr>
          <p:nvPr/>
        </p:nvCxnSpPr>
        <p:spPr>
          <a:xfrm flipV="1">
            <a:off x="1678900" y="3732618"/>
            <a:ext cx="6089992" cy="35944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46F0B435-6D35-4456-985E-A44840156C38}"/>
              </a:ext>
            </a:extLst>
          </p:cNvPr>
          <p:cNvCxnSpPr>
            <a:cxnSpLocks/>
          </p:cNvCxnSpPr>
          <p:nvPr/>
        </p:nvCxnSpPr>
        <p:spPr>
          <a:xfrm>
            <a:off x="1666200" y="3768562"/>
            <a:ext cx="12700" cy="1067855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D93C549F-4079-4E75-A8D4-7B7EC6A7C827}"/>
              </a:ext>
            </a:extLst>
          </p:cNvPr>
          <p:cNvCxnSpPr>
            <a:cxnSpLocks/>
          </p:cNvCxnSpPr>
          <p:nvPr/>
        </p:nvCxnSpPr>
        <p:spPr>
          <a:xfrm>
            <a:off x="2910800" y="3768562"/>
            <a:ext cx="0" cy="1072749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6AFCA64C-64D7-4762-A9F6-7D2ADEC3A476}"/>
              </a:ext>
            </a:extLst>
          </p:cNvPr>
          <p:cNvCxnSpPr>
            <a:cxnSpLocks/>
          </p:cNvCxnSpPr>
          <p:nvPr/>
        </p:nvCxnSpPr>
        <p:spPr>
          <a:xfrm>
            <a:off x="2264229" y="2409371"/>
            <a:ext cx="2351314" cy="0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B5AABD2-C565-4890-A37F-0F10BD8DEDB4}"/>
              </a:ext>
            </a:extLst>
          </p:cNvPr>
          <p:cNvSpPr/>
          <p:nvPr/>
        </p:nvSpPr>
        <p:spPr>
          <a:xfrm>
            <a:off x="-1" y="4043495"/>
            <a:ext cx="5051505" cy="2814506"/>
          </a:xfrm>
          <a:prstGeom prst="rect">
            <a:avLst/>
          </a:prstGeom>
          <a:solidFill>
            <a:srgbClr val="406347">
              <a:alpha val="34902"/>
            </a:srgbClr>
          </a:solidFill>
          <a:ln>
            <a:solidFill>
              <a:srgbClr val="40634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UTILITY PLANNING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8E54436-930B-4BEC-8B4E-F6F2C4578AC5}"/>
              </a:ext>
            </a:extLst>
          </p:cNvPr>
          <p:cNvSpPr/>
          <p:nvPr/>
        </p:nvSpPr>
        <p:spPr>
          <a:xfrm>
            <a:off x="-2402" y="461394"/>
            <a:ext cx="7128916" cy="3582100"/>
          </a:xfrm>
          <a:prstGeom prst="rect">
            <a:avLst/>
          </a:prstGeom>
          <a:solidFill>
            <a:srgbClr val="D15928">
              <a:alpha val="15000"/>
            </a:srgbClr>
          </a:solidFill>
          <a:ln>
            <a:solidFill>
              <a:srgbClr val="D1592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CURRENT CONDITIONS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8964CA8-2C56-4EF9-8A38-F811D1D17E38}"/>
              </a:ext>
            </a:extLst>
          </p:cNvPr>
          <p:cNvSpPr/>
          <p:nvPr/>
        </p:nvSpPr>
        <p:spPr>
          <a:xfrm>
            <a:off x="7126514" y="461394"/>
            <a:ext cx="5051505" cy="3582100"/>
          </a:xfrm>
          <a:prstGeom prst="rect">
            <a:avLst/>
          </a:prstGeom>
          <a:solidFill>
            <a:srgbClr val="7BCCD3">
              <a:alpha val="34902"/>
            </a:srgbClr>
          </a:solidFill>
          <a:ln>
            <a:solidFill>
              <a:srgbClr val="43434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INDICATORS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FF3239ED-197B-4939-812A-1722022F9798}"/>
              </a:ext>
            </a:extLst>
          </p:cNvPr>
          <p:cNvCxnSpPr>
            <a:cxnSpLocks/>
          </p:cNvCxnSpPr>
          <p:nvPr/>
        </p:nvCxnSpPr>
        <p:spPr>
          <a:xfrm>
            <a:off x="1308874" y="2586264"/>
            <a:ext cx="0" cy="591878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2140700-C16E-494D-9BEC-E1A9773AA9B1}"/>
              </a:ext>
            </a:extLst>
          </p:cNvPr>
          <p:cNvCxnSpPr>
            <a:cxnSpLocks/>
          </p:cNvCxnSpPr>
          <p:nvPr/>
        </p:nvCxnSpPr>
        <p:spPr>
          <a:xfrm>
            <a:off x="2259832" y="2394857"/>
            <a:ext cx="0" cy="487346"/>
          </a:xfrm>
          <a:prstGeom prst="line">
            <a:avLst/>
          </a:prstGeom>
          <a:ln w="28575">
            <a:solidFill>
              <a:srgbClr val="D2582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D1DB266A-7672-4DAB-93E9-CD5516C7416F}"/>
              </a:ext>
            </a:extLst>
          </p:cNvPr>
          <p:cNvSpPr/>
          <p:nvPr/>
        </p:nvSpPr>
        <p:spPr>
          <a:xfrm>
            <a:off x="841984" y="2872521"/>
            <a:ext cx="2416527" cy="367847"/>
          </a:xfrm>
          <a:prstGeom prst="rect">
            <a:avLst/>
          </a:prstGeom>
          <a:solidFill>
            <a:srgbClr val="D25829"/>
          </a:solidFill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RCW 19.280.030(1)(k) Assessment</a:t>
            </a:r>
          </a:p>
        </p:txBody>
      </p:sp>
      <mc:AlternateContent xmlns:mc="http://schemas.openxmlformats.org/markup-compatibility/2006">
        <mc:Choice xmlns:psuz="http://schemas.microsoft.com/office/powerpoint/2016/summaryzoom" xmlns="" Requires="psuz">
          <p:graphicFrame>
            <p:nvGraphicFramePr>
              <p:cNvPr id="5" name="Summary Zoom 4">
                <a:extLst>
                  <a:ext uri="{FF2B5EF4-FFF2-40B4-BE49-F238E27FC236}">
                    <a16:creationId xmlns:a16="http://schemas.microsoft.com/office/drawing/2014/main" id="{A17D6E24-ED2D-49E1-A5C6-67126EF759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4196603"/>
                  </p:ext>
                </p:extLst>
              </p:nvPr>
            </p:nvGraphicFramePr>
            <p:xfrm>
              <a:off x="13981" y="135401"/>
              <a:ext cx="11733517" cy="6722599"/>
            </p:xfrm>
            <a:graphic>
              <a:graphicData uri="http://schemas.microsoft.com/office/powerpoint/2016/summaryzoom">
                <psuz:summaryZm>
                  <psuz:summaryZmObj sectionId="{C035E46F-EF16-4993-A545-F3F24AA60A67}" offsetFactorX="39016" offsetFactorY="-6720" scaleFactorX="72681" scaleFactorY="75311">
                    <psuz:zmPr id="{F03BF584-AAC6-45E5-969F-981EC317B0CE}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268985" y="459303"/>
                          <a:ext cx="3837616" cy="2236771"/>
                        </a:xfrm>
                        <a:prstGeom prst="rect">
                          <a:avLst/>
                        </a:prstGeom>
                        <a:ln w="38100" cap="sq">
                          <a:noFill/>
                          <a:prstDash val="solid"/>
                          <a:miter lim="800000"/>
                        </a:ln>
                        <a:effectLst>
                          <a:outerShdw blurRad="508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p166:spPr>
                    </psuz:zmPr>
                  </psuz:summaryZmObj>
                  <psuz:summaryZmObj sectionId="{400CF69B-5BAF-412E-A31F-ED9283045C1D}" offsetFactorX="-127191" offsetFactorY="-6281" scaleFactorX="70268" scaleFactorY="68338">
                    <psuz:zmPr id="{5D1A9019-9679-4D52-A3B8-047E574D92CA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4908" y="575891"/>
                          <a:ext cx="3710208" cy="2029670"/>
                        </a:xfrm>
                        <a:prstGeom prst="rect">
                          <a:avLst/>
                        </a:prstGeom>
                        <a:ln w="127000" cap="sq">
                          <a:noFill/>
                          <a:miter lim="800000"/>
                        </a:ln>
                        <a:effectLst>
                          <a:outerShdw blurRad="57150" dist="50800" dir="27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p166:spPr>
                    </psuz:zmPr>
                  </psuz:summaryZmObj>
                  <psuz:summaryZmObj sectionId="{364A94C8-CCC3-405E-9FB4-0AD37925350B}" offsetFactorX="-6282" offsetFactorY="15795" scaleFactorX="79381" scaleFactorY="88091">
                    <psuz:zmPr id="{2EF3B397-BA04-4D46-8166-CB12D4C8EA03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700331" y="4106256"/>
                          <a:ext cx="4191381" cy="261634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uz:zmPr>
                  </psuz:summaryZmObj>
                  <psuz:summaryZmObj sectionId="{1DEF3115-4D9F-4390-8C77-CF01DB8025AB}" offsetFactorX="-20367" offsetFactorY="8038" scaleFactorX="80640" scaleFactorY="77815">
                    <psuz:zmPr id="{12682D1F-1139-4E03-B5A0-336208281227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401478" y="4028486"/>
                          <a:ext cx="4257858" cy="2311141"/>
                        </a:xfrm>
                        <a:prstGeom prst="rect">
                          <a:avLst/>
                        </a:prstGeom>
                        <a:solidFill>
                          <a:srgbClr val="FFFFFF">
                            <a:shade val="85000"/>
                          </a:srgbClr>
                        </a:solidFill>
                        <a:ln w="88900" cap="sq">
                          <a:noFill/>
                          <a:miter lim="800000"/>
                        </a:ln>
                        <a:effectLst/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Summary Zoom 4">
                <a:extLst>
                  <a:ext uri="{FF2B5EF4-FFF2-40B4-BE49-F238E27FC236}">
                    <a16:creationId xmlns:a16="http://schemas.microsoft.com/office/drawing/2014/main" xmlns="" id="{A17D6E24-ED2D-49E1-A5C6-67126EF75927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13981" y="135401"/>
                <a:ext cx="11733517" cy="6722599"/>
                <a:chOff x="13981" y="135401"/>
                <a:chExt cx="11733517" cy="6722599"/>
              </a:xfrm>
            </p:grpSpPr>
            <p:pic>
              <p:nvPicPr>
                <p:cNvPr id="2" name="Picture 2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282966" y="594704"/>
                  <a:ext cx="3837616" cy="2236771"/>
                </a:xfrm>
                <a:prstGeom prst="rect">
                  <a:avLst/>
                </a:prstGeom>
                <a:ln w="38100" cap="sq">
                  <a:noFill/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</p:pic>
            <p:pic>
              <p:nvPicPr>
                <p:cNvPr id="3" name="Picture 3">
                  <a:hlinkClick r:id="rId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889" y="711292"/>
                  <a:ext cx="3710208" cy="2029670"/>
                </a:xfrm>
                <a:prstGeom prst="rect">
                  <a:avLst/>
                </a:prstGeom>
                <a:ln w="127000" cap="sq">
                  <a:noFill/>
                  <a:miter lim="800000"/>
                </a:ln>
                <a:effectLst>
                  <a:outerShdw blurRad="57150" dist="50800" dir="27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4" name="Picture 4">
                  <a:hlinkClick r:id="rId1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14312" y="4241657"/>
                  <a:ext cx="4191381" cy="2616343"/>
                </a:xfrm>
                <a:prstGeom prst="rect">
                  <a:avLst/>
                </a:prstGeom>
                <a:ln w="3175">
                  <a:noFill/>
                </a:ln>
              </p:spPr>
            </p:pic>
            <p:pic>
              <p:nvPicPr>
                <p:cNvPr id="6" name="Picture 6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15459" y="4163887"/>
                  <a:ext cx="4257858" cy="2311141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88900" cap="sq">
                  <a:noFill/>
                  <a:miter lim="800000"/>
                </a:ln>
                <a:effectLst/>
              </p:spPr>
            </p:pic>
          </p:grpSp>
        </mc:Fallback>
      </mc:AlternateContent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39BCFBDB-B1BA-4A57-A16C-9091758D1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543" y="5275681"/>
            <a:ext cx="2313476" cy="154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B40C388E-4748-46DA-A71B-D0C3D4E03E89}"/>
              </a:ext>
            </a:extLst>
          </p:cNvPr>
          <p:cNvCxnSpPr>
            <a:cxnSpLocks/>
          </p:cNvCxnSpPr>
          <p:nvPr/>
        </p:nvCxnSpPr>
        <p:spPr>
          <a:xfrm flipH="1">
            <a:off x="6240831" y="2449055"/>
            <a:ext cx="11820" cy="1711884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Rectangle 3076">
            <a:extLst>
              <a:ext uri="{FF2B5EF4-FFF2-40B4-BE49-F238E27FC236}">
                <a16:creationId xmlns:a16="http://schemas.microsoft.com/office/drawing/2014/main" xmlns="" id="{06CA68BE-19CE-4C32-B2B3-8C39BE93D8AB}"/>
              </a:ext>
            </a:extLst>
          </p:cNvPr>
          <p:cNvSpPr/>
          <p:nvPr/>
        </p:nvSpPr>
        <p:spPr>
          <a:xfrm>
            <a:off x="7375525" y="803584"/>
            <a:ext cx="4587149" cy="463767"/>
          </a:xfrm>
          <a:prstGeom prst="rect">
            <a:avLst/>
          </a:prstGeom>
          <a:solidFill>
            <a:srgbClr val="277B8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Participatory process for developing 4(8) indicators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&amp; weighting factors</a:t>
            </a:r>
          </a:p>
        </p:txBody>
      </p:sp>
      <p:sp>
        <p:nvSpPr>
          <p:cNvPr id="3079" name="Freeform: Shape 3078">
            <a:extLst>
              <a:ext uri="{FF2B5EF4-FFF2-40B4-BE49-F238E27FC236}">
                <a16:creationId xmlns:a16="http://schemas.microsoft.com/office/drawing/2014/main" xmlns="" id="{1D127997-BF80-4CD2-923C-06927AF94409}"/>
              </a:ext>
            </a:extLst>
          </p:cNvPr>
          <p:cNvSpPr/>
          <p:nvPr/>
        </p:nvSpPr>
        <p:spPr>
          <a:xfrm>
            <a:off x="9113750" y="1582319"/>
            <a:ext cx="2848924" cy="556060"/>
          </a:xfrm>
          <a:custGeom>
            <a:avLst/>
            <a:gdLst>
              <a:gd name="connsiteX0" fmla="*/ 0 w 3461899"/>
              <a:gd name="connsiteY0" fmla="*/ 0 h 556058"/>
              <a:gd name="connsiteX1" fmla="*/ 3183870 w 3461899"/>
              <a:gd name="connsiteY1" fmla="*/ 0 h 556058"/>
              <a:gd name="connsiteX2" fmla="*/ 3461899 w 3461899"/>
              <a:gd name="connsiteY2" fmla="*/ 278029 h 556058"/>
              <a:gd name="connsiteX3" fmla="*/ 3183870 w 3461899"/>
              <a:gd name="connsiteY3" fmla="*/ 556058 h 556058"/>
              <a:gd name="connsiteX4" fmla="*/ 0 w 3461899"/>
              <a:gd name="connsiteY4" fmla="*/ 556058 h 556058"/>
              <a:gd name="connsiteX5" fmla="*/ 0 w 3461899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61899" h="556058">
                <a:moveTo>
                  <a:pt x="3461899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3461899" y="1"/>
                </a:lnTo>
                <a:lnTo>
                  <a:pt x="3461899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Equitable distribution/reduction of burdens</a:t>
            </a:r>
          </a:p>
        </p:txBody>
      </p:sp>
      <p:sp>
        <p:nvSpPr>
          <p:cNvPr id="3080" name="Oval 3079">
            <a:extLst>
              <a:ext uri="{FF2B5EF4-FFF2-40B4-BE49-F238E27FC236}">
                <a16:creationId xmlns:a16="http://schemas.microsoft.com/office/drawing/2014/main" xmlns="" id="{F77AAE2F-00C4-4494-94A2-D7DA7CB172EA}"/>
              </a:ext>
            </a:extLst>
          </p:cNvPr>
          <p:cNvSpPr/>
          <p:nvPr/>
        </p:nvSpPr>
        <p:spPr>
          <a:xfrm>
            <a:off x="8549579" y="1582318"/>
            <a:ext cx="556058" cy="556058"/>
          </a:xfrm>
          <a:prstGeom prst="ellipse">
            <a:avLst/>
          </a:prstGeom>
          <a:blipFill dpi="0" rotWithShape="1">
            <a:blip r:embed="rId16">
              <a:extLs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xmlns="" id="{DC954147-69A5-46B6-8169-7296EB59AB0E}"/>
              </a:ext>
            </a:extLst>
          </p:cNvPr>
          <p:cNvSpPr/>
          <p:nvPr/>
        </p:nvSpPr>
        <p:spPr>
          <a:xfrm>
            <a:off x="9430354" y="2273076"/>
            <a:ext cx="2532320" cy="556060"/>
          </a:xfrm>
          <a:custGeom>
            <a:avLst/>
            <a:gdLst>
              <a:gd name="connsiteX0" fmla="*/ 0 w 2757368"/>
              <a:gd name="connsiteY0" fmla="*/ 0 h 556058"/>
              <a:gd name="connsiteX1" fmla="*/ 2479339 w 2757368"/>
              <a:gd name="connsiteY1" fmla="*/ 0 h 556058"/>
              <a:gd name="connsiteX2" fmla="*/ 2757368 w 2757368"/>
              <a:gd name="connsiteY2" fmla="*/ 278029 h 556058"/>
              <a:gd name="connsiteX3" fmla="*/ 2479339 w 2757368"/>
              <a:gd name="connsiteY3" fmla="*/ 556058 h 556058"/>
              <a:gd name="connsiteX4" fmla="*/ 0 w 2757368"/>
              <a:gd name="connsiteY4" fmla="*/ 556058 h 556058"/>
              <a:gd name="connsiteX5" fmla="*/ 0 w 2757368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57368" h="556058">
                <a:moveTo>
                  <a:pt x="2757368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2757368" y="1"/>
                </a:lnTo>
                <a:lnTo>
                  <a:pt x="2757368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Public health/environ.</a:t>
            </a:r>
          </a:p>
        </p:txBody>
      </p:sp>
      <p:sp>
        <p:nvSpPr>
          <p:cNvPr id="3082" name="Oval 3081">
            <a:extLst>
              <a:ext uri="{FF2B5EF4-FFF2-40B4-BE49-F238E27FC236}">
                <a16:creationId xmlns:a16="http://schemas.microsoft.com/office/drawing/2014/main" xmlns="" id="{42AC2F5E-39E0-432F-9663-50AF5BDD0BB4}"/>
              </a:ext>
            </a:extLst>
          </p:cNvPr>
          <p:cNvSpPr/>
          <p:nvPr/>
        </p:nvSpPr>
        <p:spPr>
          <a:xfrm>
            <a:off x="8874296" y="2258784"/>
            <a:ext cx="556058" cy="556058"/>
          </a:xfrm>
          <a:prstGeom prst="ellipse">
            <a:avLst/>
          </a:prstGeom>
          <a:blipFill>
            <a:blip r:embed="rId18">
              <a:extLs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a:blipFill>
          <a:ln w="38100">
            <a:solidFill>
              <a:srgbClr val="277B8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56058"/>
                      <a:gd name="connsiteY0" fmla="*/ 278029 h 556058"/>
                      <a:gd name="connsiteX1" fmla="*/ 278029 w 556058"/>
                      <a:gd name="connsiteY1" fmla="*/ 0 h 556058"/>
                      <a:gd name="connsiteX2" fmla="*/ 556058 w 556058"/>
                      <a:gd name="connsiteY2" fmla="*/ 278029 h 556058"/>
                      <a:gd name="connsiteX3" fmla="*/ 278029 w 556058"/>
                      <a:gd name="connsiteY3" fmla="*/ 556058 h 556058"/>
                      <a:gd name="connsiteX4" fmla="*/ 0 w 556058"/>
                      <a:gd name="connsiteY4" fmla="*/ 278029 h 5560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56058" h="556058" fill="none" extrusionOk="0">
                        <a:moveTo>
                          <a:pt x="0" y="278029"/>
                        </a:moveTo>
                        <a:cubicBezTo>
                          <a:pt x="34947" y="128624"/>
                          <a:pt x="141918" y="-35892"/>
                          <a:pt x="278029" y="0"/>
                        </a:cubicBezTo>
                        <a:cubicBezTo>
                          <a:pt x="418936" y="-1936"/>
                          <a:pt x="536116" y="143253"/>
                          <a:pt x="556058" y="278029"/>
                        </a:cubicBezTo>
                        <a:cubicBezTo>
                          <a:pt x="554235" y="414199"/>
                          <a:pt x="414739" y="579463"/>
                          <a:pt x="278029" y="556058"/>
                        </a:cubicBezTo>
                        <a:cubicBezTo>
                          <a:pt x="153514" y="572314"/>
                          <a:pt x="5889" y="432996"/>
                          <a:pt x="0" y="278029"/>
                        </a:cubicBezTo>
                        <a:close/>
                      </a:path>
                      <a:path w="556058" h="556058" stroke="0" extrusionOk="0">
                        <a:moveTo>
                          <a:pt x="0" y="278029"/>
                        </a:moveTo>
                        <a:cubicBezTo>
                          <a:pt x="-30873" y="105435"/>
                          <a:pt x="104644" y="7444"/>
                          <a:pt x="278029" y="0"/>
                        </a:cubicBezTo>
                        <a:cubicBezTo>
                          <a:pt x="457316" y="5418"/>
                          <a:pt x="518178" y="125682"/>
                          <a:pt x="556058" y="278029"/>
                        </a:cubicBezTo>
                        <a:cubicBezTo>
                          <a:pt x="524714" y="462189"/>
                          <a:pt x="428158" y="574971"/>
                          <a:pt x="278029" y="556058"/>
                        </a:cubicBezTo>
                        <a:cubicBezTo>
                          <a:pt x="107467" y="546751"/>
                          <a:pt x="41251" y="451290"/>
                          <a:pt x="0" y="278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xmlns="" id="{EE567409-7B10-4F11-B375-09292BF05009}"/>
              </a:ext>
            </a:extLst>
          </p:cNvPr>
          <p:cNvSpPr/>
          <p:nvPr/>
        </p:nvSpPr>
        <p:spPr>
          <a:xfrm>
            <a:off x="9860110" y="3034948"/>
            <a:ext cx="2097855" cy="556059"/>
          </a:xfrm>
          <a:custGeom>
            <a:avLst/>
            <a:gdLst>
              <a:gd name="connsiteX0" fmla="*/ 0 w 2796834"/>
              <a:gd name="connsiteY0" fmla="*/ 0 h 556058"/>
              <a:gd name="connsiteX1" fmla="*/ 2518805 w 2796834"/>
              <a:gd name="connsiteY1" fmla="*/ 0 h 556058"/>
              <a:gd name="connsiteX2" fmla="*/ 2796834 w 2796834"/>
              <a:gd name="connsiteY2" fmla="*/ 278029 h 556058"/>
              <a:gd name="connsiteX3" fmla="*/ 2518805 w 2796834"/>
              <a:gd name="connsiteY3" fmla="*/ 556058 h 556058"/>
              <a:gd name="connsiteX4" fmla="*/ 0 w 2796834"/>
              <a:gd name="connsiteY4" fmla="*/ 556058 h 556058"/>
              <a:gd name="connsiteX5" fmla="*/ 0 w 2796834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6834" h="556058">
                <a:moveTo>
                  <a:pt x="2796834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2796834" y="1"/>
                </a:lnTo>
                <a:lnTo>
                  <a:pt x="2796834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Resilience/energy security</a:t>
            </a:r>
          </a:p>
        </p:txBody>
      </p:sp>
      <p:sp>
        <p:nvSpPr>
          <p:cNvPr id="3084" name="Oval 3083">
            <a:extLst>
              <a:ext uri="{FF2B5EF4-FFF2-40B4-BE49-F238E27FC236}">
                <a16:creationId xmlns:a16="http://schemas.microsoft.com/office/drawing/2014/main" xmlns="" id="{2DD4C00C-6CEA-49CB-965D-0185A6A885AB}"/>
              </a:ext>
            </a:extLst>
          </p:cNvPr>
          <p:cNvSpPr/>
          <p:nvPr/>
        </p:nvSpPr>
        <p:spPr>
          <a:xfrm>
            <a:off x="9304052" y="3034949"/>
            <a:ext cx="556058" cy="556058"/>
          </a:xfrm>
          <a:prstGeom prst="ellipse">
            <a:avLst/>
          </a:prstGeom>
          <a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a:blipFill>
          <a:ln w="38100">
            <a:solidFill>
              <a:srgbClr val="406347"/>
            </a:solidFill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5FB0B2E9-7DB5-4537-8BC3-F310747A2B1D}"/>
              </a:ext>
            </a:extLst>
          </p:cNvPr>
          <p:cNvCxnSpPr>
            <a:cxnSpLocks/>
          </p:cNvCxnSpPr>
          <p:nvPr/>
        </p:nvCxnSpPr>
        <p:spPr>
          <a:xfrm flipH="1">
            <a:off x="8114962" y="2056943"/>
            <a:ext cx="11819" cy="2103996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E262836B-0787-4AD8-837D-28837C294CA2}"/>
              </a:ext>
            </a:extLst>
          </p:cNvPr>
          <p:cNvCxnSpPr>
            <a:cxnSpLocks/>
          </p:cNvCxnSpPr>
          <p:nvPr/>
        </p:nvCxnSpPr>
        <p:spPr>
          <a:xfrm>
            <a:off x="8633640" y="2733409"/>
            <a:ext cx="0" cy="1427530"/>
          </a:xfrm>
          <a:prstGeom prst="line">
            <a:avLst/>
          </a:prstGeom>
          <a:ln w="28575">
            <a:solidFill>
              <a:srgbClr val="277B8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BB3B30CA-AB77-40A7-8597-10AB9C34F596}"/>
              </a:ext>
            </a:extLst>
          </p:cNvPr>
          <p:cNvCxnSpPr>
            <a:cxnSpLocks/>
            <a:stCxn id="3082" idx="3"/>
          </p:cNvCxnSpPr>
          <p:nvPr/>
        </p:nvCxnSpPr>
        <p:spPr>
          <a:xfrm>
            <a:off x="8955729" y="2733409"/>
            <a:ext cx="0" cy="1427530"/>
          </a:xfrm>
          <a:prstGeom prst="line">
            <a:avLst/>
          </a:prstGeom>
          <a:ln w="28575">
            <a:solidFill>
              <a:srgbClr val="277B8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AE004EDD-9E1E-4975-A248-01330BB0573E}"/>
              </a:ext>
            </a:extLst>
          </p:cNvPr>
          <p:cNvCxnSpPr>
            <a:cxnSpLocks/>
            <a:stCxn id="3084" idx="3"/>
          </p:cNvCxnSpPr>
          <p:nvPr/>
        </p:nvCxnSpPr>
        <p:spPr>
          <a:xfrm>
            <a:off x="9385485" y="3509574"/>
            <a:ext cx="0" cy="651365"/>
          </a:xfrm>
          <a:prstGeom prst="line">
            <a:avLst/>
          </a:prstGeom>
          <a:ln w="28575">
            <a:solidFill>
              <a:srgbClr val="406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ACFFDEF3-7FA5-4140-A84B-BA795A839B46}"/>
              </a:ext>
            </a:extLst>
          </p:cNvPr>
          <p:cNvCxnSpPr>
            <a:cxnSpLocks/>
            <a:stCxn id="3082" idx="3"/>
          </p:cNvCxnSpPr>
          <p:nvPr/>
        </p:nvCxnSpPr>
        <p:spPr>
          <a:xfrm flipH="1">
            <a:off x="8625526" y="2733409"/>
            <a:ext cx="330203" cy="0"/>
          </a:xfrm>
          <a:prstGeom prst="line">
            <a:avLst/>
          </a:prstGeom>
          <a:ln w="28575">
            <a:solidFill>
              <a:srgbClr val="277B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67600F29-77DC-42A3-84E4-8FD32A3BE7FC}"/>
              </a:ext>
            </a:extLst>
          </p:cNvPr>
          <p:cNvCxnSpPr>
            <a:cxnSpLocks/>
          </p:cNvCxnSpPr>
          <p:nvPr/>
        </p:nvCxnSpPr>
        <p:spPr>
          <a:xfrm>
            <a:off x="6994525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47BAE08E-8269-469B-85F5-352F6696FE9C}"/>
              </a:ext>
            </a:extLst>
          </p:cNvPr>
          <p:cNvCxnSpPr>
            <a:cxnSpLocks/>
          </p:cNvCxnSpPr>
          <p:nvPr/>
        </p:nvCxnSpPr>
        <p:spPr>
          <a:xfrm>
            <a:off x="7375525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xmlns="" id="{93801F2C-C936-44A7-B18C-0FB016BC80AE}"/>
              </a:ext>
            </a:extLst>
          </p:cNvPr>
          <p:cNvCxnSpPr>
            <a:cxnSpLocks/>
          </p:cNvCxnSpPr>
          <p:nvPr/>
        </p:nvCxnSpPr>
        <p:spPr>
          <a:xfrm>
            <a:off x="7768892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3363F7FF-878D-4403-A38D-BD61148B93C8}"/>
              </a:ext>
            </a:extLst>
          </p:cNvPr>
          <p:cNvSpPr/>
          <p:nvPr/>
        </p:nvSpPr>
        <p:spPr>
          <a:xfrm>
            <a:off x="-2401" y="0"/>
            <a:ext cx="12194402" cy="431330"/>
          </a:xfrm>
          <a:prstGeom prst="rect">
            <a:avLst/>
          </a:prstGeom>
          <a:solidFill>
            <a:srgbClr val="D15928">
              <a:alpha val="6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772900" algn="l"/>
              </a:tabLst>
            </a:pPr>
            <a:r>
              <a:rPr lang="en-US" sz="1600" b="1" spc="600" dirty="0">
                <a:solidFill>
                  <a:schemeClr val="tx1"/>
                </a:solidFill>
              </a:rPr>
              <a:t>EQUITY PROVISIONS ACROSS CETA RULEMAKINGS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8254DB3-E05F-4209-9767-89581759FE7C}"/>
              </a:ext>
            </a:extLst>
          </p:cNvPr>
          <p:cNvCxnSpPr>
            <a:cxnSpLocks/>
            <a:stCxn id="3080" idx="3"/>
          </p:cNvCxnSpPr>
          <p:nvPr/>
        </p:nvCxnSpPr>
        <p:spPr>
          <a:xfrm flipH="1">
            <a:off x="8114962" y="2056943"/>
            <a:ext cx="516050" cy="0"/>
          </a:xfrm>
          <a:prstGeom prst="line">
            <a:avLst/>
          </a:prstGeom>
          <a:ln w="28575">
            <a:solidFill>
              <a:srgbClr val="D159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8A1301D9-5D2A-4E06-BBF2-2AAA2E1965C3}"/>
              </a:ext>
            </a:extLst>
          </p:cNvPr>
          <p:cNvCxnSpPr>
            <a:cxnSpLocks/>
          </p:cNvCxnSpPr>
          <p:nvPr/>
        </p:nvCxnSpPr>
        <p:spPr>
          <a:xfrm>
            <a:off x="6590081" y="2434242"/>
            <a:ext cx="0" cy="1726697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97C45510-6886-4F1A-BB19-80E6AF2577C9}"/>
              </a:ext>
            </a:extLst>
          </p:cNvPr>
          <p:cNvCxnSpPr>
            <a:cxnSpLocks/>
          </p:cNvCxnSpPr>
          <p:nvPr/>
        </p:nvCxnSpPr>
        <p:spPr>
          <a:xfrm>
            <a:off x="5818868" y="2434242"/>
            <a:ext cx="1839232" cy="0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9FE015BB-F9EE-4972-9881-C6C3A989E8DC}"/>
              </a:ext>
            </a:extLst>
          </p:cNvPr>
          <p:cNvCxnSpPr>
            <a:cxnSpLocks/>
          </p:cNvCxnSpPr>
          <p:nvPr/>
        </p:nvCxnSpPr>
        <p:spPr>
          <a:xfrm>
            <a:off x="7664189" y="1841857"/>
            <a:ext cx="0" cy="607198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E1E507C0-8B7F-409E-81FD-D13AD5125ECB}"/>
              </a:ext>
            </a:extLst>
          </p:cNvPr>
          <p:cNvCxnSpPr>
            <a:cxnSpLocks/>
            <a:endCxn id="3080" idx="2"/>
          </p:cNvCxnSpPr>
          <p:nvPr/>
        </p:nvCxnSpPr>
        <p:spPr>
          <a:xfrm>
            <a:off x="7657123" y="1854557"/>
            <a:ext cx="892456" cy="5790"/>
          </a:xfrm>
          <a:prstGeom prst="line">
            <a:avLst/>
          </a:prstGeom>
          <a:ln w="28575">
            <a:solidFill>
              <a:srgbClr val="D2582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F298C751-8E08-4BB7-B123-DD95F5C3F9B3}"/>
              </a:ext>
            </a:extLst>
          </p:cNvPr>
          <p:cNvGrpSpPr/>
          <p:nvPr/>
        </p:nvGrpSpPr>
        <p:grpSpPr>
          <a:xfrm>
            <a:off x="1666200" y="6234391"/>
            <a:ext cx="5889506" cy="263540"/>
            <a:chOff x="1666200" y="6234391"/>
            <a:chExt cx="5889506" cy="263540"/>
          </a:xfrm>
          <a:noFill/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EE018865-AC0A-4A88-A9CC-130B48AD2768}"/>
                </a:ext>
              </a:extLst>
            </p:cNvPr>
            <p:cNvCxnSpPr>
              <a:cxnSpLocks/>
            </p:cNvCxnSpPr>
            <p:nvPr/>
          </p:nvCxnSpPr>
          <p:spPr>
            <a:xfrm>
              <a:off x="1666200" y="6481460"/>
              <a:ext cx="5889506" cy="4762"/>
            </a:xfrm>
            <a:prstGeom prst="line">
              <a:avLst/>
            </a:prstGeom>
            <a:grpFill/>
            <a:ln w="27940">
              <a:solidFill>
                <a:srgbClr val="4040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6287DCA1-394C-4489-8F72-862A3C9B14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8900" y="6234391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xmlns="" id="{0CD280C9-6C5F-4263-953C-7E6802876D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8058" y="6243242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E7014BA3-1B80-46CC-8FC3-6506B22054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8260" y="6234391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9C82C976-4F21-4DFA-94A7-372F821FCBA1}"/>
              </a:ext>
            </a:extLst>
          </p:cNvPr>
          <p:cNvCxnSpPr>
            <a:cxnSpLocks/>
          </p:cNvCxnSpPr>
          <p:nvPr/>
        </p:nvCxnSpPr>
        <p:spPr>
          <a:xfrm flipV="1">
            <a:off x="7543082" y="6143624"/>
            <a:ext cx="0" cy="347360"/>
          </a:xfrm>
          <a:prstGeom prst="line">
            <a:avLst/>
          </a:prstGeom>
          <a:noFill/>
          <a:ln w="27940">
            <a:solidFill>
              <a:srgbClr val="40404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D501D219-AD09-43F1-A71C-682DBEE069CF}"/>
              </a:ext>
            </a:extLst>
          </p:cNvPr>
          <p:cNvCxnSpPr>
            <a:cxnSpLocks/>
          </p:cNvCxnSpPr>
          <p:nvPr/>
        </p:nvCxnSpPr>
        <p:spPr>
          <a:xfrm flipV="1">
            <a:off x="623178" y="6481462"/>
            <a:ext cx="1043022" cy="7618"/>
          </a:xfrm>
          <a:prstGeom prst="line">
            <a:avLst/>
          </a:prstGeom>
          <a:noFill/>
          <a:ln w="2794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E19A2993-E843-4A12-BD60-93A5DBD1D449}"/>
              </a:ext>
            </a:extLst>
          </p:cNvPr>
          <p:cNvCxnSpPr>
            <a:cxnSpLocks/>
          </p:cNvCxnSpPr>
          <p:nvPr/>
        </p:nvCxnSpPr>
        <p:spPr>
          <a:xfrm flipV="1">
            <a:off x="623178" y="2343883"/>
            <a:ext cx="0" cy="4154048"/>
          </a:xfrm>
          <a:prstGeom prst="line">
            <a:avLst/>
          </a:prstGeom>
          <a:noFill/>
          <a:ln w="27940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02D04734-8998-4B86-836B-9F25F6C8DFA9}"/>
              </a:ext>
            </a:extLst>
          </p:cNvPr>
          <p:cNvCxnSpPr>
            <a:cxnSpLocks/>
          </p:cNvCxnSpPr>
          <p:nvPr/>
        </p:nvCxnSpPr>
        <p:spPr>
          <a:xfrm flipH="1">
            <a:off x="1303811" y="3234463"/>
            <a:ext cx="1" cy="1588722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53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1BC216-8DB5-41C8-8742-C2211752EA74}"/>
              </a:ext>
            </a:extLst>
          </p:cNvPr>
          <p:cNvSpPr/>
          <p:nvPr/>
        </p:nvSpPr>
        <p:spPr>
          <a:xfrm>
            <a:off x="1622323" y="0"/>
            <a:ext cx="2348470" cy="4999839"/>
          </a:xfrm>
          <a:prstGeom prst="rect">
            <a:avLst/>
          </a:prstGeom>
          <a:solidFill>
            <a:srgbClr val="D15928">
              <a:alpha val="25098"/>
            </a:srgbClr>
          </a:solidFill>
          <a:ln w="38100">
            <a:solidFill>
              <a:srgbClr val="D15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76EC2BA-399D-422C-B457-062364D67189}"/>
              </a:ext>
            </a:extLst>
          </p:cNvPr>
          <p:cNvSpPr/>
          <p:nvPr/>
        </p:nvSpPr>
        <p:spPr>
          <a:xfrm>
            <a:off x="7243483" y="0"/>
            <a:ext cx="4945724" cy="4999839"/>
          </a:xfrm>
          <a:prstGeom prst="rect">
            <a:avLst/>
          </a:prstGeom>
          <a:solidFill>
            <a:srgbClr val="3BB9C3">
              <a:alpha val="25098"/>
            </a:srgbClr>
          </a:solidFill>
          <a:ln w="38100">
            <a:solidFill>
              <a:srgbClr val="3BB9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18688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BED45-4163-4F1C-9BD3-9D2A6E4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r>
              <a:rPr lang="en-US" sz="2800" dirty="0"/>
              <a:t>WAC 480-100-680</a:t>
            </a:r>
            <a:r>
              <a:rPr lang="en-US" dirty="0"/>
              <a:t> Enforcement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757347B-7087-41FC-B865-3B7F35FB0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561691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126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BED45-4163-4F1C-9BD3-9D2A6E4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3457"/>
            <a:ext cx="3163448" cy="4870040"/>
          </a:xfrm>
        </p:spPr>
        <p:txBody>
          <a:bodyPr>
            <a:normAutofit/>
          </a:bodyPr>
          <a:lstStyle/>
          <a:p>
            <a:r>
              <a:rPr lang="en-US" sz="2800" dirty="0"/>
              <a:t>WAC 480-100-680</a:t>
            </a:r>
            <a:r>
              <a:rPr lang="en-US" dirty="0"/>
              <a:t> Enforcement </a:t>
            </a:r>
            <a:r>
              <a:rPr lang="en-US" sz="2800" dirty="0"/>
              <a:t>(cont.)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xmlns="" id="{6E6F0F68-20D3-40D5-8DC2-601D3FB9F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396160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334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AF9B191-C3E4-4792-9F19-0747FD4575F7}"/>
              </a:ext>
            </a:extLst>
          </p:cNvPr>
          <p:cNvGrpSpPr/>
          <p:nvPr/>
        </p:nvGrpSpPr>
        <p:grpSpPr>
          <a:xfrm>
            <a:off x="311791" y="613128"/>
            <a:ext cx="11568418" cy="3796617"/>
            <a:chOff x="311791" y="1948443"/>
            <a:chExt cx="11568418" cy="379661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3870A08-7E60-4934-AC02-4C0A46C8A546}"/>
                </a:ext>
              </a:extLst>
            </p:cNvPr>
            <p:cNvSpPr/>
            <p:nvPr/>
          </p:nvSpPr>
          <p:spPr>
            <a:xfrm>
              <a:off x="6579096" y="3597465"/>
              <a:ext cx="5301112" cy="2147592"/>
            </a:xfrm>
            <a:prstGeom prst="rect">
              <a:avLst/>
            </a:prstGeom>
            <a:solidFill>
              <a:srgbClr val="D15928">
                <a:alpha val="74902"/>
              </a:srgbClr>
            </a:solidFill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bg1"/>
                  </a:solidFill>
                </a:rPr>
                <a:t>“Vulnerable populations” means communities that experience a disproportionate cumulative risk from environmental burdens due to: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(a) Adverse socioeconomic factors, including unemployment,    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high housing and transportation costs relative to income,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 access to food and health care, and linguistic isolation; and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(b) Sensitivity factors, such as low birth weight and higher rates       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           of hospitalization.</a:t>
              </a: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xmlns="" id="{276CF99A-00FA-4DA7-B753-05D2BA78BF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00" t="3622" r="1614"/>
            <a:stretch>
              <a:fillRect/>
            </a:stretch>
          </p:blipFill>
          <p:spPr bwMode="auto">
            <a:xfrm>
              <a:off x="311792" y="3597468"/>
              <a:ext cx="2852699" cy="2147592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77085A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723D14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D13520FD-50F0-4EC9-9FE1-3B82B53E189C}"/>
                </a:ext>
              </a:extLst>
            </p:cNvPr>
            <p:cNvSpPr/>
            <p:nvPr/>
          </p:nvSpPr>
          <p:spPr>
            <a:xfrm>
              <a:off x="311791" y="1953234"/>
              <a:ext cx="6134527" cy="600412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HIGHLY IMPACTED COMMUNITIES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810D73E0-31A8-4174-84C8-61BD1034FA47}"/>
                </a:ext>
              </a:extLst>
            </p:cNvPr>
            <p:cNvSpPr/>
            <p:nvPr/>
          </p:nvSpPr>
          <p:spPr>
            <a:xfrm>
              <a:off x="3358443" y="2789070"/>
              <a:ext cx="3052417" cy="600409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Tribes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1C58AF2-CE6B-4969-A33D-BA34DAB998CE}"/>
                </a:ext>
              </a:extLst>
            </p:cNvPr>
            <p:cNvSpPr/>
            <p:nvPr/>
          </p:nvSpPr>
          <p:spPr>
            <a:xfrm>
              <a:off x="311791" y="2802777"/>
              <a:ext cx="2852700" cy="600411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CIA - DOH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6B20866-CDA2-4063-8D06-85904F9C2911}"/>
                </a:ext>
              </a:extLst>
            </p:cNvPr>
            <p:cNvSpPr/>
            <p:nvPr/>
          </p:nvSpPr>
          <p:spPr>
            <a:xfrm>
              <a:off x="6579096" y="1948443"/>
              <a:ext cx="5301113" cy="600412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VULNERABLE POPULATIONS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9696A55-C00B-4F09-A0F5-4567A18F8D59}"/>
                </a:ext>
              </a:extLst>
            </p:cNvPr>
            <p:cNvSpPr/>
            <p:nvPr/>
          </p:nvSpPr>
          <p:spPr>
            <a:xfrm>
              <a:off x="6579096" y="2784801"/>
              <a:ext cx="5301112" cy="600409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 TBD</a:t>
              </a:r>
            </a:p>
          </p:txBody>
        </p:sp>
      </p:grpSp>
      <p:sp>
        <p:nvSpPr>
          <p:cNvPr id="15" name="Right Brace 14">
            <a:extLst>
              <a:ext uri="{FF2B5EF4-FFF2-40B4-BE49-F238E27FC236}">
                <a16:creationId xmlns:a16="http://schemas.microsoft.com/office/drawing/2014/main" xmlns="" id="{929329B0-2B1F-41E8-BFE4-E4CFFF1D08C5}"/>
              </a:ext>
            </a:extLst>
          </p:cNvPr>
          <p:cNvSpPr/>
          <p:nvPr/>
        </p:nvSpPr>
        <p:spPr>
          <a:xfrm rot="5400000">
            <a:off x="5910492" y="-980972"/>
            <a:ext cx="310897" cy="11508300"/>
          </a:xfrm>
          <a:prstGeom prst="rightBrace">
            <a:avLst>
              <a:gd name="adj1" fmla="val 28333"/>
              <a:gd name="adj2" fmla="val 50146"/>
            </a:avLst>
          </a:prstGeom>
          <a:ln w="76200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8FEEBF5-74BD-4D4B-9B76-D4FC8EA43D2D}"/>
              </a:ext>
            </a:extLst>
          </p:cNvPr>
          <p:cNvSpPr/>
          <p:nvPr/>
        </p:nvSpPr>
        <p:spPr>
          <a:xfrm>
            <a:off x="3615656" y="5226077"/>
            <a:ext cx="4840447" cy="1367670"/>
          </a:xfrm>
          <a:prstGeom prst="rect">
            <a:avLst/>
          </a:prstGeom>
          <a:solidFill>
            <a:srgbClr val="D2582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300" dirty="0"/>
              <a:t>NAMED COMMUNITIES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7E55545-D1DA-4263-96BE-552B0F4C4EB1}"/>
              </a:ext>
            </a:extLst>
          </p:cNvPr>
          <p:cNvSpPr/>
          <p:nvPr/>
        </p:nvSpPr>
        <p:spPr>
          <a:xfrm>
            <a:off x="3358443" y="2257881"/>
            <a:ext cx="3052417" cy="2147592"/>
          </a:xfrm>
          <a:prstGeom prst="rect">
            <a:avLst/>
          </a:prstGeom>
          <a:solidFill>
            <a:srgbClr val="D15928">
              <a:alpha val="74902"/>
            </a:srgbClr>
          </a:solidFill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Census tracts that are fully or partially on "Indian country," as defined in 18 U.S.C. Sec. 1151.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5DEBC90-6332-4EDE-93F7-A338FC4A963D}"/>
              </a:ext>
            </a:extLst>
          </p:cNvPr>
          <p:cNvSpPr txBox="1"/>
          <p:nvPr/>
        </p:nvSpPr>
        <p:spPr>
          <a:xfrm>
            <a:off x="1322773" y="3080551"/>
            <a:ext cx="1109709" cy="369332"/>
          </a:xfrm>
          <a:prstGeom prst="rect">
            <a:avLst/>
          </a:prstGeom>
          <a:solidFill>
            <a:srgbClr val="BFBFBF">
              <a:alpha val="5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69745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ght Brace 29">
            <a:extLst>
              <a:ext uri="{FF2B5EF4-FFF2-40B4-BE49-F238E27FC236}">
                <a16:creationId xmlns:a16="http://schemas.microsoft.com/office/drawing/2014/main" xmlns="" id="{87531FC4-1396-4DE7-B78C-6F2F90374E84}"/>
              </a:ext>
            </a:extLst>
          </p:cNvPr>
          <p:cNvSpPr/>
          <p:nvPr/>
        </p:nvSpPr>
        <p:spPr>
          <a:xfrm rot="5400000">
            <a:off x="4015446" y="3192701"/>
            <a:ext cx="310896" cy="4597169"/>
          </a:xfrm>
          <a:prstGeom prst="rightBrace">
            <a:avLst>
              <a:gd name="adj1" fmla="val 28333"/>
              <a:gd name="adj2" fmla="val 50146"/>
            </a:avLst>
          </a:prstGeom>
          <a:ln w="76200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6" name="Group 1045">
            <a:extLst>
              <a:ext uri="{FF2B5EF4-FFF2-40B4-BE49-F238E27FC236}">
                <a16:creationId xmlns:a16="http://schemas.microsoft.com/office/drawing/2014/main" xmlns="" id="{3FDE313E-CD4B-4C4F-91EB-608FFC3DBB1A}"/>
              </a:ext>
            </a:extLst>
          </p:cNvPr>
          <p:cNvGrpSpPr/>
          <p:nvPr/>
        </p:nvGrpSpPr>
        <p:grpSpPr>
          <a:xfrm>
            <a:off x="454566" y="323252"/>
            <a:ext cx="7615377" cy="4851625"/>
            <a:chOff x="4985399" y="788617"/>
            <a:chExt cx="6050350" cy="338979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47FA8CFD-642A-4120-A459-A3A41750EEE4}"/>
                </a:ext>
              </a:extLst>
            </p:cNvPr>
            <p:cNvSpPr/>
            <p:nvPr/>
          </p:nvSpPr>
          <p:spPr>
            <a:xfrm>
              <a:off x="4996544" y="788617"/>
              <a:ext cx="6039205" cy="423667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UTILITY RESOURCES</a:t>
              </a:r>
            </a:p>
          </p:txBody>
        </p: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xmlns="" id="{D9F7191A-F8AE-4D94-BF62-2B696D41743D}"/>
                </a:ext>
              </a:extLst>
            </p:cNvPr>
            <p:cNvGrpSpPr/>
            <p:nvPr/>
          </p:nvGrpSpPr>
          <p:grpSpPr>
            <a:xfrm>
              <a:off x="7306198" y="2034720"/>
              <a:ext cx="1405027" cy="1304790"/>
              <a:chOff x="7573480" y="2054114"/>
              <a:chExt cx="1405027" cy="130479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113912D8-5CE2-438E-8600-63037CDF9D91}"/>
                  </a:ext>
                </a:extLst>
              </p:cNvPr>
              <p:cNvSpPr/>
              <p:nvPr/>
            </p:nvSpPr>
            <p:spPr>
              <a:xfrm>
                <a:off x="7616131" y="2759160"/>
                <a:ext cx="1312040" cy="371151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LOCAL AREAS</a:t>
                </a:r>
              </a:p>
            </p:txBody>
          </p:sp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xmlns="" id="{22C41CEF-87D5-4E00-849D-0EFF84117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lum contrast="-40000"/>
              </a:blip>
              <a:stretch>
                <a:fillRect/>
              </a:stretch>
            </p:blipFill>
            <p:spPr>
              <a:xfrm>
                <a:off x="8013660" y="2100030"/>
                <a:ext cx="547626" cy="657151"/>
              </a:xfrm>
              <a:prstGeom prst="rect">
                <a:avLst/>
              </a:prstGeom>
            </p:spPr>
          </p:pic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xmlns="" id="{01B9C2E7-E1A3-4A6A-AEFC-F67E3788D9A2}"/>
                  </a:ext>
                </a:extLst>
              </p:cNvPr>
              <p:cNvSpPr/>
              <p:nvPr/>
            </p:nvSpPr>
            <p:spPr>
              <a:xfrm>
                <a:off x="7573480" y="2054114"/>
                <a:ext cx="1405027" cy="1304790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xmlns="" id="{14AEA84C-04C7-4E94-8C81-4CCFF621A913}"/>
                </a:ext>
              </a:extLst>
            </p:cNvPr>
            <p:cNvGrpSpPr/>
            <p:nvPr/>
          </p:nvGrpSpPr>
          <p:grpSpPr>
            <a:xfrm>
              <a:off x="9089519" y="1376316"/>
              <a:ext cx="1946229" cy="1048398"/>
              <a:chOff x="9078042" y="1294963"/>
              <a:chExt cx="1946229" cy="104839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E1DDCBF1-FAA4-4EDB-9068-B3F76BE9DAD7}"/>
                  </a:ext>
                </a:extLst>
              </p:cNvPr>
              <p:cNvSpPr/>
              <p:nvPr/>
            </p:nvSpPr>
            <p:spPr>
              <a:xfrm>
                <a:off x="9189854" y="1908972"/>
                <a:ext cx="1751989" cy="310896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TRANSMISSION</a:t>
                </a:r>
              </a:p>
            </p:txBody>
          </p:sp>
          <p:pic>
            <p:nvPicPr>
              <p:cNvPr id="50" name="Picture 49">
                <a:extLst>
                  <a:ext uri="{FF2B5EF4-FFF2-40B4-BE49-F238E27FC236}">
                    <a16:creationId xmlns:a16="http://schemas.microsoft.com/office/drawing/2014/main" xmlns="" id="{192A8F6B-6456-459E-9B20-5521BF510A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40000"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xmlns="" r:id="rId5"/>
                  </a:ext>
                </a:extLst>
              </a:blip>
              <a:stretch>
                <a:fillRect/>
              </a:stretch>
            </p:blipFill>
            <p:spPr>
              <a:xfrm>
                <a:off x="9649034" y="1398853"/>
                <a:ext cx="761768" cy="495435"/>
              </a:xfrm>
              <a:prstGeom prst="rect">
                <a:avLst/>
              </a:prstGeom>
            </p:spPr>
          </p:pic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xmlns="" id="{BD9A35E5-0DDE-43DD-8987-B6EE73F147E5}"/>
                  </a:ext>
                </a:extLst>
              </p:cNvPr>
              <p:cNvSpPr/>
              <p:nvPr/>
            </p:nvSpPr>
            <p:spPr>
              <a:xfrm>
                <a:off x="9078042" y="1294963"/>
                <a:ext cx="1946229" cy="1048398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706F3103-18E2-478B-8491-85D22183A0BC}"/>
                </a:ext>
              </a:extLst>
            </p:cNvPr>
            <p:cNvGrpSpPr/>
            <p:nvPr/>
          </p:nvGrpSpPr>
          <p:grpSpPr>
            <a:xfrm>
              <a:off x="4985399" y="2875652"/>
              <a:ext cx="1946229" cy="1274185"/>
              <a:chOff x="5482207" y="2586567"/>
              <a:chExt cx="1946229" cy="127418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BBE7A4DB-FFEA-47F0-8484-61CC158081F3}"/>
                  </a:ext>
                </a:extLst>
              </p:cNvPr>
              <p:cNvSpPr/>
              <p:nvPr/>
            </p:nvSpPr>
            <p:spPr>
              <a:xfrm>
                <a:off x="5584669" y="3245658"/>
                <a:ext cx="1755700" cy="480950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DISTRIBUTED ENERGY RESOURCES</a:t>
                </a:r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xmlns="" id="{B1E62A88-8C83-45AA-B641-B3EAA11CE5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xmlns="" r:id="rId7"/>
                  </a:ext>
                </a:extLst>
              </a:blip>
              <a:stretch>
                <a:fillRect/>
              </a:stretch>
            </p:blipFill>
            <p:spPr>
              <a:xfrm>
                <a:off x="6160598" y="2645332"/>
                <a:ext cx="693535" cy="560608"/>
              </a:xfrm>
              <a:prstGeom prst="rect">
                <a:avLst/>
              </a:prstGeom>
            </p:spPr>
          </p:pic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xmlns="" id="{82DA7EE2-7325-4BB8-977F-5F6FB200D3EA}"/>
                  </a:ext>
                </a:extLst>
              </p:cNvPr>
              <p:cNvSpPr/>
              <p:nvPr/>
            </p:nvSpPr>
            <p:spPr>
              <a:xfrm>
                <a:off x="5482207" y="2586567"/>
                <a:ext cx="1946229" cy="1274185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xmlns="" id="{7396E4DD-65DF-46B0-BCAA-60B18D517307}"/>
                </a:ext>
              </a:extLst>
            </p:cNvPr>
            <p:cNvGrpSpPr/>
            <p:nvPr/>
          </p:nvGrpSpPr>
          <p:grpSpPr>
            <a:xfrm>
              <a:off x="9082321" y="2903770"/>
              <a:ext cx="1946230" cy="1274645"/>
              <a:chOff x="9101713" y="2550249"/>
              <a:chExt cx="1946230" cy="1274645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56AB968E-49E5-4660-BBAF-8DC8C7047C86}"/>
                  </a:ext>
                </a:extLst>
              </p:cNvPr>
              <p:cNvSpPr/>
              <p:nvPr/>
            </p:nvSpPr>
            <p:spPr>
              <a:xfrm>
                <a:off x="9220723" y="3351275"/>
                <a:ext cx="1755700" cy="310896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PROGRAMS</a:t>
                </a:r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xmlns="" id="{6B34BC84-F4F4-49EE-BE07-8A8823F5A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20000" contrast="-40000"/>
              </a:blip>
              <a:stretch>
                <a:fillRect/>
              </a:stretch>
            </p:blipFill>
            <p:spPr>
              <a:xfrm>
                <a:off x="9809342" y="2550249"/>
                <a:ext cx="693534" cy="773154"/>
              </a:xfrm>
              <a:prstGeom prst="rect">
                <a:avLst/>
              </a:prstGeom>
            </p:spPr>
          </p:pic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xmlns="" id="{3DA17B3D-6502-48CE-8FDC-5C9456FEFBC9}"/>
                  </a:ext>
                </a:extLst>
              </p:cNvPr>
              <p:cNvSpPr/>
              <p:nvPr/>
            </p:nvSpPr>
            <p:spPr>
              <a:xfrm>
                <a:off x="9101713" y="2550709"/>
                <a:ext cx="1946230" cy="1274185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xmlns="" id="{0D128E75-6B26-402A-81BA-7A7ED67DC138}"/>
                </a:ext>
              </a:extLst>
            </p:cNvPr>
            <p:cNvGrpSpPr/>
            <p:nvPr/>
          </p:nvGrpSpPr>
          <p:grpSpPr>
            <a:xfrm>
              <a:off x="4992596" y="1376316"/>
              <a:ext cx="1946229" cy="1048398"/>
              <a:chOff x="5425927" y="1376316"/>
              <a:chExt cx="1946229" cy="1048398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6A84106-F2DB-4DE1-94DE-4B7794B960EB}"/>
                  </a:ext>
                </a:extLst>
              </p:cNvPr>
              <p:cNvSpPr/>
              <p:nvPr/>
            </p:nvSpPr>
            <p:spPr>
              <a:xfrm>
                <a:off x="5521192" y="1992325"/>
                <a:ext cx="1755700" cy="306897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GENERATION</a:t>
                </a:r>
              </a:p>
            </p:txBody>
          </p: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xmlns="" id="{B7CB6606-82F3-4B9D-9ECE-67C89E6890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755198" y="1402029"/>
                <a:ext cx="533400" cy="533400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xmlns="" id="{BDD87754-0764-49CD-9BB4-21128967A1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99041" y="1563954"/>
                <a:ext cx="685800" cy="371475"/>
              </a:xfrm>
              <a:prstGeom prst="rect">
                <a:avLst/>
              </a:prstGeom>
            </p:spPr>
          </p:pic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xmlns="" id="{DAA37993-F10F-4873-B88D-521B315FC2CD}"/>
                  </a:ext>
                </a:extLst>
              </p:cNvPr>
              <p:cNvSpPr/>
              <p:nvPr/>
            </p:nvSpPr>
            <p:spPr>
              <a:xfrm>
                <a:off x="5425927" y="1376316"/>
                <a:ext cx="1946229" cy="1048398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xmlns="" id="{694429D8-F7B4-4C67-9025-15ECEB480D8A}"/>
                </a:ext>
              </a:extLst>
            </p:cNvPr>
            <p:cNvCxnSpPr>
              <a:stCxn id="61" idx="3"/>
              <a:endCxn id="55" idx="1"/>
            </p:cNvCxnSpPr>
            <p:nvPr/>
          </p:nvCxnSpPr>
          <p:spPr>
            <a:xfrm>
              <a:off x="6938825" y="1900515"/>
              <a:ext cx="367373" cy="78660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153E36AB-E447-40FF-9477-8125E8737AF6}"/>
                </a:ext>
              </a:extLst>
            </p:cNvPr>
            <p:cNvCxnSpPr>
              <a:cxnSpLocks/>
              <a:stCxn id="59" idx="3"/>
              <a:endCxn id="55" idx="1"/>
            </p:cNvCxnSpPr>
            <p:nvPr/>
          </p:nvCxnSpPr>
          <p:spPr>
            <a:xfrm flipV="1">
              <a:off x="6931628" y="2687115"/>
              <a:ext cx="374570" cy="82563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5457A5EB-9ED9-4837-833E-C843E96E155D}"/>
                </a:ext>
              </a:extLst>
            </p:cNvPr>
            <p:cNvCxnSpPr>
              <a:cxnSpLocks/>
              <a:stCxn id="58" idx="1"/>
              <a:endCxn id="55" idx="3"/>
            </p:cNvCxnSpPr>
            <p:nvPr/>
          </p:nvCxnSpPr>
          <p:spPr>
            <a:xfrm flipH="1">
              <a:off x="8711225" y="1900515"/>
              <a:ext cx="378294" cy="78660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8E932D23-6617-4A01-B859-3739B30714F5}"/>
                </a:ext>
              </a:extLst>
            </p:cNvPr>
            <p:cNvCxnSpPr>
              <a:cxnSpLocks/>
              <a:stCxn id="55" idx="3"/>
              <a:endCxn id="60" idx="1"/>
            </p:cNvCxnSpPr>
            <p:nvPr/>
          </p:nvCxnSpPr>
          <p:spPr>
            <a:xfrm>
              <a:off x="8711225" y="2687115"/>
              <a:ext cx="371096" cy="854208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22DD59C-F954-4B5B-841C-19D61B32C1F0}"/>
              </a:ext>
            </a:extLst>
          </p:cNvPr>
          <p:cNvSpPr/>
          <p:nvPr/>
        </p:nvSpPr>
        <p:spPr>
          <a:xfrm>
            <a:off x="2596922" y="5693608"/>
            <a:ext cx="3147944" cy="1030341"/>
          </a:xfrm>
          <a:prstGeom prst="rect">
            <a:avLst/>
          </a:prstGeom>
          <a:solidFill>
            <a:srgbClr val="D2582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300" dirty="0"/>
              <a:t>UTILITY BENEFITS/ BURDEN</a:t>
            </a:r>
          </a:p>
        </p:txBody>
      </p:sp>
    </p:spTree>
    <p:extLst>
      <p:ext uri="{BB962C8B-B14F-4D97-AF65-F5344CB8AC3E}">
        <p14:creationId xmlns:p14="http://schemas.microsoft.com/office/powerpoint/2010/main" val="352045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62792B9-93E2-4AB0-9112-0617F800ADDE}"/>
              </a:ext>
            </a:extLst>
          </p:cNvPr>
          <p:cNvSpPr/>
          <p:nvPr/>
        </p:nvSpPr>
        <p:spPr>
          <a:xfrm>
            <a:off x="1415207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IRP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3CE6597-41B6-4517-9486-D8673AB046EC}"/>
              </a:ext>
            </a:extLst>
          </p:cNvPr>
          <p:cNvSpPr/>
          <p:nvPr/>
        </p:nvSpPr>
        <p:spPr>
          <a:xfrm>
            <a:off x="1415207" y="2526160"/>
            <a:ext cx="2760855" cy="2694291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Identification of </a:t>
            </a:r>
            <a:r>
              <a:rPr lang="en-US" sz="2000" b="1" dirty="0">
                <a:solidFill>
                  <a:schemeClr val="tx1"/>
                </a:solidFill>
              </a:rPr>
              <a:t>Resource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Need</a:t>
            </a:r>
            <a:r>
              <a:rPr lang="en-US" sz="2000" dirty="0">
                <a:solidFill>
                  <a:schemeClr val="tx1"/>
                </a:solidFill>
              </a:rPr>
              <a:t> is based on a variety of factors, which must now include </a:t>
            </a:r>
            <a:r>
              <a:rPr lang="en-US" sz="2000" b="1" u="sng" dirty="0">
                <a:solidFill>
                  <a:schemeClr val="tx1"/>
                </a:solidFill>
              </a:rPr>
              <a:t>4(8) components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210A7CB8-0E41-4134-A284-ADB2EC75CA8F}"/>
              </a:ext>
            </a:extLst>
          </p:cNvPr>
          <p:cNvSpPr/>
          <p:nvPr/>
        </p:nvSpPr>
        <p:spPr>
          <a:xfrm>
            <a:off x="4985394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RFP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1BE213E-6EC2-4439-8103-083393DC8238}"/>
              </a:ext>
            </a:extLst>
          </p:cNvPr>
          <p:cNvSpPr/>
          <p:nvPr/>
        </p:nvSpPr>
        <p:spPr>
          <a:xfrm>
            <a:off x="4985394" y="2477252"/>
            <a:ext cx="2760855" cy="2743200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Options to fulfill a </a:t>
            </a:r>
            <a:r>
              <a:rPr lang="en-US" sz="2000" b="1" dirty="0">
                <a:solidFill>
                  <a:schemeClr val="tx1"/>
                </a:solidFill>
              </a:rPr>
              <a:t>Resource Need. </a:t>
            </a:r>
            <a:r>
              <a:rPr lang="en-US" sz="2000" dirty="0">
                <a:solidFill>
                  <a:schemeClr val="tx1"/>
                </a:solidFill>
              </a:rPr>
              <a:t>Should identify </a:t>
            </a:r>
            <a:r>
              <a:rPr lang="en-US" sz="2000" b="1" u="sng" dirty="0">
                <a:solidFill>
                  <a:schemeClr val="tx1"/>
                </a:solidFill>
              </a:rPr>
              <a:t>4(8)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parameters in bid.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8ED0B1C-2BDB-4DE6-B077-271D48BDA16A}"/>
              </a:ext>
            </a:extLst>
          </p:cNvPr>
          <p:cNvSpPr/>
          <p:nvPr/>
        </p:nvSpPr>
        <p:spPr>
          <a:xfrm>
            <a:off x="8608921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CEIP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5E5D974-84B8-4658-8030-EFADB717E658}"/>
              </a:ext>
            </a:extLst>
          </p:cNvPr>
          <p:cNvSpPr/>
          <p:nvPr/>
        </p:nvSpPr>
        <p:spPr>
          <a:xfrm>
            <a:off x="8608921" y="2477252"/>
            <a:ext cx="2760855" cy="2743200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Proposal to meet </a:t>
            </a:r>
            <a:r>
              <a:rPr lang="en-US" sz="2000" b="1" u="sng" dirty="0">
                <a:solidFill>
                  <a:schemeClr val="tx1"/>
                </a:solidFill>
              </a:rPr>
              <a:t>Resource Need</a:t>
            </a:r>
            <a:r>
              <a:rPr lang="en-US" sz="2000" dirty="0">
                <a:solidFill>
                  <a:schemeClr val="tx1"/>
                </a:solidFill>
              </a:rPr>
              <a:t>, optimized across all parameters including </a:t>
            </a:r>
            <a:r>
              <a:rPr lang="en-US" sz="2000" b="1" u="sng" dirty="0">
                <a:solidFill>
                  <a:schemeClr val="tx1"/>
                </a:solidFill>
              </a:rPr>
              <a:t>4(8),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with appropriate weights.</a:t>
            </a:r>
          </a:p>
        </p:txBody>
      </p:sp>
    </p:spTree>
    <p:extLst>
      <p:ext uri="{BB962C8B-B14F-4D97-AF65-F5344CB8AC3E}">
        <p14:creationId xmlns:p14="http://schemas.microsoft.com/office/powerpoint/2010/main" val="123364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5" name="Right Brace 4">
            <a:extLst>
              <a:ext uri="{FF2B5EF4-FFF2-40B4-BE49-F238E27FC236}">
                <a16:creationId xmlns:a16="http://schemas.microsoft.com/office/drawing/2014/main" xmlns="" id="{8A8ED1A6-E74D-4818-A943-889BBC4C7D29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CB08215-DF32-4218-8315-168E3422F22B}"/>
              </a:ext>
            </a:extLst>
          </p:cNvPr>
          <p:cNvSpPr txBox="1"/>
          <p:nvPr/>
        </p:nvSpPr>
        <p:spPr>
          <a:xfrm>
            <a:off x="97653" y="137603"/>
            <a:ext cx="9552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00790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41102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1BC216-8DB5-41C8-8742-C2211752EA74}"/>
              </a:ext>
            </a:extLst>
          </p:cNvPr>
          <p:cNvSpPr/>
          <p:nvPr/>
        </p:nvSpPr>
        <p:spPr>
          <a:xfrm>
            <a:off x="1622323" y="0"/>
            <a:ext cx="2348470" cy="4999839"/>
          </a:xfrm>
          <a:prstGeom prst="rect">
            <a:avLst/>
          </a:prstGeom>
          <a:solidFill>
            <a:srgbClr val="D15928">
              <a:alpha val="25098"/>
            </a:srgbClr>
          </a:solidFill>
          <a:ln w="38100">
            <a:solidFill>
              <a:srgbClr val="D15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98571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Visibility xmlns="dc463f71-b30c-4ab2-9473-d307f9d35888">Full Visibility</Visibility>
    <DocumentSetType xmlns="dc463f71-b30c-4ab2-9473-d307f9d35888">Presentation</DocumentSetType>
    <IsConfidential xmlns="dc463f71-b30c-4ab2-9473-d307f9d35888">false</IsConfidential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2019-08-20T07:00:00+00:00</OpenedDate>
    <Date1 xmlns="dc463f71-b30c-4ab2-9473-d307f9d35888">2020-05-21T07:00:00+00:00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>IRP Rulemaking</Nickname>
    <DocketNumber xmlns="dc463f71-b30c-4ab2-9473-d307f9d35888">190698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2AC39A6020C4B4B8974034686D4A183" ma:contentTypeVersion="56" ma:contentTypeDescription="" ma:contentTypeScope="" ma:versionID="d3d17aff294c958f4477f201cf25d58e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51407ACE-F0C7-4EFC-8973-7EFEA3F7313C}">
  <ds:schemaRefs>
    <ds:schemaRef ds:uri="http://purl.org/dc/elements/1.1/"/>
    <ds:schemaRef ds:uri="http://schemas.microsoft.com/office/2006/metadata/properties"/>
    <ds:schemaRef ds:uri="7d185bc8-97f7-4841-8db4-e6c68ad82614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CFC088-12BF-47DE-8EFC-3DDC9155E9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B8FDBD-C456-4641-9F80-7360230111B8}"/>
</file>

<file path=customXml/itemProps4.xml><?xml version="1.0" encoding="utf-8"?>
<ds:datastoreItem xmlns:ds="http://schemas.openxmlformats.org/officeDocument/2006/customXml" ds:itemID="{4224F790-F7CC-46D5-88CF-76D0E34B121C}"/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260</Words>
  <Application>Microsoft Office PowerPoint</Application>
  <PresentationFormat>Widescreen</PresentationFormat>
  <Paragraphs>57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WAC 480-100-680 Enforcement</vt:lpstr>
      <vt:lpstr>WAC 480-100-680 Enforcement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Kendra (UTC)</dc:creator>
  <cp:lastModifiedBy>Brewster, Stacey (UTC)</cp:lastModifiedBy>
  <cp:revision>4</cp:revision>
  <dcterms:created xsi:type="dcterms:W3CDTF">2020-05-20T20:45:46Z</dcterms:created>
  <dcterms:modified xsi:type="dcterms:W3CDTF">2020-05-21T17:38:32Z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0x0101006E56B4D1795A2E4DB2F0B01679ED314A0032AC39A6020C4B4B8974034686D4A183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