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1" r:id="rId5"/>
    <p:sldId id="265" r:id="rId6"/>
    <p:sldId id="263" r:id="rId7"/>
    <p:sldId id="264" r:id="rId8"/>
    <p:sldId id="268" r:id="rId9"/>
    <p:sldId id="269" r:id="rId10"/>
    <p:sldId id="266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B93"/>
    <a:srgbClr val="4472C4"/>
    <a:srgbClr val="3BBAC3"/>
    <a:srgbClr val="2DE5E5"/>
    <a:srgbClr val="404042"/>
    <a:srgbClr val="414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5099" autoAdjust="0"/>
  </p:normalViewPr>
  <p:slideViewPr>
    <p:cSldViewPr snapToGrid="0">
      <p:cViewPr varScale="1">
        <p:scale>
          <a:sx n="63" d="100"/>
          <a:sy n="63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9429-0BBF-4A15-8F9A-F3695211EC4C}" type="datetimeFigureOut">
              <a:rPr lang="en-US" smtClean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0F3A7-29AF-40BF-809C-6D5F091073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9511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F8074-97E9-4734-AC0F-ED4F4D06E675}" type="datetimeFigureOut">
              <a:rPr lang="en-US" smtClean="0"/>
              <a:t>2/25/2021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528DD-485B-4383-8AEF-0EFA343DCE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3696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Presenter’s Name, Title</a:t>
            </a:r>
          </a:p>
          <a:p>
            <a:r>
              <a:rPr lang="en-US" dirty="0"/>
              <a:t>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739-34FF-4324-A8B5-A09AC28BBE5E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453" y="-311"/>
            <a:ext cx="3869094" cy="258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3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542D-B616-4311-843D-1B7B1B587587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17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1A6A1-68AF-4AC2-A229-9E2F406BD753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13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D5DB5-A6CF-467D-AB94-F7555B18546F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7966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F943-0BC9-4191-A19C-7073F5B2A1DD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53400" y="63148"/>
            <a:ext cx="3865199" cy="2584928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1616" y="648171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9281-0B57-49A2-AA8A-CB4ABFD265A8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564248" y="635634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5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B1395-14D9-4383-8D90-5809A8DD6A96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72165" y="6356350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5149-E96D-45ED-B7F7-DF43F04EAE86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8297" y="6362609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0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39106-2D1C-474B-89B2-CE2A1E049451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50880" y="637131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43F23-2BA5-4BF5-901A-F625C8785BA9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41577" y="6415768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0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3655-0805-427A-A6EB-29E10CC42AE3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6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0082" y="5648098"/>
            <a:ext cx="1211918" cy="1209902"/>
          </a:xfrm>
          <a:prstGeom prst="rect">
            <a:avLst/>
          </a:prstGeom>
        </p:spPr>
      </p:pic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39554" y="6424477"/>
            <a:ext cx="415834" cy="365125"/>
          </a:xfrm>
        </p:spPr>
        <p:txBody>
          <a:bodyPr/>
          <a:lstStyle/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3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E084-BF64-4A6B-A2FB-B2E5F77A2332}" type="datetime1">
              <a:rPr lang="en-US" smtClean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79DE-E2CD-4409-97EA-8D66D2239F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94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c.wa.gov/translat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Recessed Open Meeting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2021Draft Electric and Natural Gas Integrated Resource Plan</a:t>
            </a:r>
          </a:p>
          <a:p>
            <a:r>
              <a:rPr lang="en-US" dirty="0"/>
              <a:t>Dockets UE-200304, UG-200305</a:t>
            </a:r>
          </a:p>
          <a:p>
            <a:endParaRPr lang="en-US" dirty="0"/>
          </a:p>
          <a:p>
            <a:r>
              <a:rPr lang="en-US" dirty="0"/>
              <a:t>Feb. 26, 2021</a:t>
            </a:r>
          </a:p>
        </p:txBody>
      </p:sp>
    </p:spTree>
    <p:extLst>
      <p:ext uri="{BB962C8B-B14F-4D97-AF65-F5344CB8AC3E}">
        <p14:creationId xmlns:p14="http://schemas.microsoft.com/office/powerpoint/2010/main" val="405858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B24C7E-2D5E-4C4E-9CD5-D61F243C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9072643-A0EC-42FB-B66A-24C0E6FFD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2" y="1846371"/>
            <a:ext cx="12048829" cy="3165257"/>
            <a:chOff x="143163" y="5763486"/>
            <a:chExt cx="12048829" cy="73955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45065" y="5763486"/>
              <a:ext cx="11546927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FB1B595-4E0E-4913-822E-EB9B40163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434108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C48EA58-53D6-4E4A-9BDB-087D34617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752" y="389517"/>
            <a:ext cx="6686629" cy="60586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C027B3-C835-4B60-9DF9-256C62BE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968432"/>
            <a:ext cx="5597236" cy="49211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Commissioner 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Opening Remarks</a:t>
            </a:r>
            <a:br>
              <a:rPr lang="en-US" sz="4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7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899BD-602D-4134-B1F5-F3A1B2829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3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41871" y="1483743"/>
            <a:ext cx="11171207" cy="5098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10:30	   Call to Order - Commissioner Opening Remarks</a:t>
            </a:r>
          </a:p>
          <a:p>
            <a:pPr marL="0" indent="0">
              <a:buNone/>
            </a:pPr>
            <a:r>
              <a:rPr lang="en-US" dirty="0"/>
              <a:t>10:35	   Overview of Agenda and Instructions for Participation</a:t>
            </a:r>
          </a:p>
          <a:p>
            <a:pPr marL="0" indent="0">
              <a:buNone/>
            </a:pPr>
            <a:r>
              <a:rPr lang="en-US" dirty="0"/>
              <a:t>10:40	   Commission Staff Remarks </a:t>
            </a:r>
          </a:p>
          <a:p>
            <a:pPr marL="0" indent="0">
              <a:buNone/>
            </a:pPr>
            <a:r>
              <a:rPr lang="en-US" dirty="0"/>
              <a:t>10:45	   2021 Draft Electric and Natural Gas IRP Presentation by PSE</a:t>
            </a:r>
          </a:p>
          <a:p>
            <a:pPr marL="0" indent="0">
              <a:buNone/>
            </a:pPr>
            <a:r>
              <a:rPr lang="en-US" dirty="0"/>
              <a:t>11:30	   Public Comments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Noon	   Lunch Break (1 hour)</a:t>
            </a:r>
          </a:p>
          <a:p>
            <a:pPr marL="0" indent="0">
              <a:buNone/>
            </a:pPr>
            <a:r>
              <a:rPr lang="en-US" dirty="0"/>
              <a:t>1:00	   Additional Public Comments </a:t>
            </a:r>
          </a:p>
          <a:p>
            <a:pPr marL="0" indent="0">
              <a:buNone/>
            </a:pPr>
            <a:r>
              <a:rPr lang="en-US" dirty="0"/>
              <a:t>	   </a:t>
            </a:r>
          </a:p>
          <a:p>
            <a:pPr>
              <a:buFontTx/>
              <a:buChar char="-"/>
            </a:pPr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Note: Agenda denotes the order of the meeting items; the times listed here are Staff estimates. The Commission will adjust time allotted to each item as needed.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E79DE-E2CD-4409-97EA-8D66D2239F8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9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8CDB7-1B12-4D33-ADF0-F09CC1FD6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Participant Instructions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69EE-85D1-4C97-94FE-883CCC659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408903"/>
            <a:ext cx="10143668" cy="3626137"/>
          </a:xfrm>
        </p:spPr>
        <p:txBody>
          <a:bodyPr anchor="ctr">
            <a:normAutofit lnSpcReduction="10000"/>
          </a:bodyPr>
          <a:lstStyle/>
          <a:p>
            <a:r>
              <a:rPr lang="en-US" sz="2400" dirty="0"/>
              <a:t>Please mute your computer microphone or phone (Press *6 to mute/unmute)</a:t>
            </a:r>
          </a:p>
          <a:p>
            <a:r>
              <a:rPr lang="en-US" sz="2400" dirty="0"/>
              <a:t>Wait to be called on for comment and do not interrupt other speakers</a:t>
            </a:r>
          </a:p>
          <a:p>
            <a:r>
              <a:rPr lang="en-US" sz="2400" dirty="0"/>
              <a:t>Only use video during the time you are directly addressing the commission (video is not required for participants)</a:t>
            </a:r>
          </a:p>
          <a:p>
            <a:r>
              <a:rPr lang="en-US" sz="2400" dirty="0"/>
              <a:t>The “Chat” feature should only be used to report technical difficulties </a:t>
            </a:r>
          </a:p>
          <a:p>
            <a:r>
              <a:rPr lang="en-US" sz="2400" dirty="0"/>
              <a:t>Language Access: </a:t>
            </a:r>
            <a:r>
              <a:rPr lang="en-US" sz="2400" dirty="0">
                <a:hlinkClick r:id="rId2"/>
              </a:rPr>
              <a:t>www.utc.wa.gov/translate</a:t>
            </a:r>
            <a:r>
              <a:rPr lang="en-US" sz="2400" dirty="0"/>
              <a:t> </a:t>
            </a:r>
          </a:p>
          <a:p>
            <a:r>
              <a:rPr lang="en-US" sz="2400" dirty="0"/>
              <a:t>Contact information for technical difficulties (2 options)</a:t>
            </a:r>
          </a:p>
          <a:p>
            <a:pPr lvl="1"/>
            <a:r>
              <a:rPr lang="en-US" dirty="0"/>
              <a:t>Use the chat feature in Teams</a:t>
            </a:r>
          </a:p>
          <a:p>
            <a:pPr lvl="1"/>
            <a:r>
              <a:rPr lang="en-US" dirty="0"/>
              <a:t>Call Ryan Smith at (360) 915-3646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766C7-5D29-455D-888D-4A66D6E11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4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34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4CBD0A-1529-41FD-BE8B-4435F47DE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Commission Staff Remarks</a:t>
            </a:r>
            <a:b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FE821B-B476-4AE9-B0F3-66AC7C4C7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7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EA50BC-F94E-49EA-B148-69ED055F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22362"/>
            <a:ext cx="6281928" cy="41354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Electric and Natural Gas Draft IRP Presentation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by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Puget Sound Energy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15CB9A-61AA-4B91-86D6-888FC29A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9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F06E37-DB78-44D8-8F53-5CB051BB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37" y="1298448"/>
            <a:ext cx="5895178" cy="40996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Public Comments</a:t>
            </a: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 minutes per person</a:t>
            </a: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 1">
            <a:extLst>
              <a:ext uri="{FF2B5EF4-FFF2-40B4-BE49-F238E27FC236}">
                <a16:creationId xmlns:a16="http://schemas.microsoft.com/office/drawing/2014/main" id="{32C5B66D-E390-4A14-AB60-69626CBF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62635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646273DA-F933-4D17-A5FE-B1EF87FD7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73A7D-D6F4-4E8C-8B64-C801A181D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356350"/>
            <a:ext cx="533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86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AD593E7-A741-4F30-A5B3-FA9588356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37641"/>
            <a:ext cx="9144000" cy="23300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meeting has concluded</a:t>
            </a:r>
          </a:p>
        </p:txBody>
      </p:sp>
      <p:cxnSp>
        <p:nvCxnSpPr>
          <p:cNvPr id="28" name="Straight Connector 15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806097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3AF470-D02B-4BA6-8E82-F76DE5F2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DAE79DE-E2CD-4409-97EA-8D66D2239F8B}" type="slidenum">
              <a:rPr lang="en-US">
                <a:solidFill>
                  <a:srgbClr val="898989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6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Presentation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Plan</CaseType>
    <IndustryCode xmlns="dc463f71-b30c-4ab2-9473-d307f9d35888">150</IndustryCode>
    <CaseStatus xmlns="dc463f71-b30c-4ab2-9473-d307f9d35888">Closed</CaseStatus>
    <OpenedDate xmlns="dc463f71-b30c-4ab2-9473-d307f9d35888">2020-04-01T07:00:00+00:00</OpenedDate>
    <SignificantOrder xmlns="dc463f71-b30c-4ab2-9473-d307f9d35888">false</SignificantOrder>
    <Date1 xmlns="dc463f71-b30c-4ab2-9473-d307f9d35888">2021-02-25T08:00:00+00:00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>Puget Sound Energy</CaseCompanyNames>
    <Nickname xmlns="http://schemas.microsoft.com/sharepoint/v3" xsi:nil="true"/>
    <DocketNumber xmlns="dc463f71-b30c-4ab2-9473-d307f9d35888">200305</DocketNumber>
    <DelegatedOrder xmlns="dc463f71-b30c-4ab2-9473-d307f9d35888">false</DelegatedOrde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7B8F55E33157504C885FBB779FFEC4AE" ma:contentTypeVersion="52" ma:contentTypeDescription="" ma:contentTypeScope="" ma:versionID="5c70a2e07461727382c1cfa904db8556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9af6b0a9aa2de783aac4f3d36dbacc3c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7F8F7298-1B2B-4C3C-97C7-EB004EC4B8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42038F-05B4-4CAB-B789-481994CDD08C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275211B9-55FD-4243-AE14-6E94329338AF"/>
    <ds:schemaRef ds:uri="751276d0-61bc-4dad-b75c-21dfd12630ad"/>
  </ds:schemaRefs>
</ds:datastoreItem>
</file>

<file path=customXml/itemProps3.xml><?xml version="1.0" encoding="utf-8"?>
<ds:datastoreItem xmlns:ds="http://schemas.openxmlformats.org/officeDocument/2006/customXml" ds:itemID="{A61476D0-6ED5-478B-AFBF-0A986BF3A9F0}"/>
</file>

<file path=customXml/itemProps4.xml><?xml version="1.0" encoding="utf-8"?>
<ds:datastoreItem xmlns:ds="http://schemas.openxmlformats.org/officeDocument/2006/customXml" ds:itemID="{3E25E882-5DA8-4913-81E9-31AED4C87342}"/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256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Tw Cen MT</vt:lpstr>
      <vt:lpstr>Office Theme</vt:lpstr>
      <vt:lpstr>Recessed Open Meeting</vt:lpstr>
      <vt:lpstr>Commissioner  Opening Remarks </vt:lpstr>
      <vt:lpstr>Agenda</vt:lpstr>
      <vt:lpstr>Participant Instructions</vt:lpstr>
      <vt:lpstr>Commission Staff Remarks </vt:lpstr>
      <vt:lpstr>Electric and Natural Gas Draft IRP Presentation by Puget Sound Energy </vt:lpstr>
      <vt:lpstr>Public Comments  3 minutes per person  </vt:lpstr>
      <vt:lpstr>The meeting has concluded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Recessed Open Meeting</dc:title>
  <dc:creator>Maxwell, Amanda (UTC)</dc:creator>
  <cp:lastModifiedBy>Feeser, Bridgit (UTC)</cp:lastModifiedBy>
  <cp:revision>10</cp:revision>
  <dcterms:created xsi:type="dcterms:W3CDTF">2021-02-16T18:29:41Z</dcterms:created>
  <dcterms:modified xsi:type="dcterms:W3CDTF">2021-02-25T21:29:33Z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0x0101006E56B4D1795A2E4DB2F0B01679ED314A007B8F55E33157504C885FBB779FFEC4AE</vt:lpwstr>
  </property>
  <property fmtid="{D5CDD505-2E9C-101B-9397-08002B2CF9AE}" pid="3" name="ItemID">
    <vt:lpwstr>D01</vt:lpwstr>
  </property>
  <property fmtid="{D5CDD505-2E9C-101B-9397-08002B2CF9AE}" pid="4" name="_docset_NoMedatataSyncRequired">
    <vt:lpwstr>False</vt:lpwstr>
  </property>
  <property fmtid="{D5CDD505-2E9C-101B-9397-08002B2CF9AE}" pid="5" name="IsEFSEC">
    <vt:bool>false</vt:bool>
  </property>
</Properties>
</file>