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1"/>
  </p:sldMasterIdLst>
  <p:notesMasterIdLst>
    <p:notesMasterId r:id="rId14"/>
  </p:notesMasterIdLst>
  <p:handoutMasterIdLst>
    <p:handoutMasterId r:id="rId15"/>
  </p:handoutMasterIdLst>
  <p:sldIdLst>
    <p:sldId id="256" r:id="rId2"/>
    <p:sldId id="440" r:id="rId3"/>
    <p:sldId id="450" r:id="rId4"/>
    <p:sldId id="452" r:id="rId5"/>
    <p:sldId id="453" r:id="rId6"/>
    <p:sldId id="454" r:id="rId7"/>
    <p:sldId id="441" r:id="rId8"/>
    <p:sldId id="456" r:id="rId9"/>
    <p:sldId id="444" r:id="rId10"/>
    <p:sldId id="448" r:id="rId11"/>
    <p:sldId id="449" r:id="rId12"/>
    <p:sldId id="439" r:id="rId13"/>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Ashton" initials="DA" lastIdx="4" clrIdx="0">
    <p:extLst>
      <p:ext uri="{19B8F6BF-5375-455C-9EA6-DF929625EA0E}">
        <p15:presenceInfo xmlns:p15="http://schemas.microsoft.com/office/powerpoint/2012/main" userId="S::Ashton.Davis@cngc.com::02d68d2b-9071-4a64-b4bf-e6f5893ff1a0" providerId="AD"/>
      </p:ext>
    </p:extLst>
  </p:cmAuthor>
  <p:cmAuthor id="2" name="McGreal, Devin" initials="MD" lastIdx="3" clrIdx="1">
    <p:extLst>
      <p:ext uri="{19B8F6BF-5375-455C-9EA6-DF929625EA0E}">
        <p15:presenceInfo xmlns:p15="http://schemas.microsoft.com/office/powerpoint/2012/main" userId="S::Devin.McGreal@cngc.com::267b4db0-a999-4782-84d5-ef3e6ec11cb9" providerId="AD"/>
      </p:ext>
    </p:extLst>
  </p:cmAuthor>
  <p:cmAuthor id="3" name="Arthur Gelber" initials="AG" lastIdx="2" clrIdx="2">
    <p:extLst>
      <p:ext uri="{19B8F6BF-5375-455C-9EA6-DF929625EA0E}">
        <p15:presenceInfo xmlns:p15="http://schemas.microsoft.com/office/powerpoint/2012/main" userId="95326a009df86b92" providerId="Windows Live"/>
      </p:ext>
    </p:extLst>
  </p:cmAuthor>
  <p:cmAuthor id="4" name="Daniel Myers" initials="DM" lastIdx="4" clrIdx="3">
    <p:extLst>
      <p:ext uri="{19B8F6BF-5375-455C-9EA6-DF929625EA0E}">
        <p15:presenceInfo xmlns:p15="http://schemas.microsoft.com/office/powerpoint/2012/main" userId="S::djm14@rice.edu::88e60e3a-8a74-4c55-8f2a-c9026e30ee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7C4"/>
    <a:srgbClr val="1C87C5"/>
    <a:srgbClr val="F1F4F7"/>
    <a:srgbClr val="E3E5E6"/>
    <a:srgbClr val="CACDCE"/>
    <a:srgbClr val="30ADEC"/>
    <a:srgbClr val="BCC0C1"/>
    <a:srgbClr val="D09E00"/>
    <a:srgbClr val="FF5757"/>
    <a:srgbClr val="008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06" autoAdjust="0"/>
    <p:restoredTop sz="69503" autoAdjust="0"/>
  </p:normalViewPr>
  <p:slideViewPr>
    <p:cSldViewPr>
      <p:cViewPr varScale="1">
        <p:scale>
          <a:sx n="46" d="100"/>
          <a:sy n="46" d="100"/>
        </p:scale>
        <p:origin x="1468" y="40"/>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264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783A05-8938-4CC7-906B-93D8781B2416}"/>
              </a:ext>
            </a:extLst>
          </p:cNvPr>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1AD4E3-2176-4B22-BC0A-40423830BF9E}"/>
              </a:ext>
            </a:extLst>
          </p:cNvPr>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48A0FE47-5467-4570-87F8-E738BC259FC3}" type="datetimeFigureOut">
              <a:rPr lang="en-US" smtClean="0"/>
              <a:t>9/10/2022</a:t>
            </a:fld>
            <a:endParaRPr lang="en-US"/>
          </a:p>
        </p:txBody>
      </p:sp>
      <p:sp>
        <p:nvSpPr>
          <p:cNvPr id="4" name="Footer Placeholder 3">
            <a:extLst>
              <a:ext uri="{FF2B5EF4-FFF2-40B4-BE49-F238E27FC236}">
                <a16:creationId xmlns:a16="http://schemas.microsoft.com/office/drawing/2014/main" id="{AD59AB72-7CD5-4BDA-818E-11ED4350DCD9}"/>
              </a:ext>
            </a:extLst>
          </p:cNvPr>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01BDBB-7428-4686-B145-9C1911C3BB1B}"/>
              </a:ext>
            </a:extLst>
          </p:cNvPr>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5776C8FE-36E4-44A4-A489-6FC4C833261A}" type="slidenum">
              <a:rPr lang="en-US" smtClean="0"/>
              <a:t>‹#›</a:t>
            </a:fld>
            <a:endParaRPr lang="en-US"/>
          </a:p>
        </p:txBody>
      </p:sp>
    </p:spTree>
    <p:extLst>
      <p:ext uri="{BB962C8B-B14F-4D97-AF65-F5344CB8AC3E}">
        <p14:creationId xmlns:p14="http://schemas.microsoft.com/office/powerpoint/2010/main" val="361347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C36660B6-8CE4-44BB-BFD0-2BC014298394}" type="datetimeFigureOut">
              <a:rPr lang="en-US" smtClean="0"/>
              <a:t>9/10/2022</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524FDA5-94B6-4B63-A6D6-3ED52B91B0C4}" type="slidenum">
              <a:rPr lang="en-US" smtClean="0"/>
              <a:t>‹#›</a:t>
            </a:fld>
            <a:endParaRPr lang="en-US" dirty="0"/>
          </a:p>
        </p:txBody>
      </p:sp>
    </p:spTree>
    <p:extLst>
      <p:ext uri="{BB962C8B-B14F-4D97-AF65-F5344CB8AC3E}">
        <p14:creationId xmlns:p14="http://schemas.microsoft.com/office/powerpoint/2010/main" val="4230197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524FDA5-94B6-4B63-A6D6-3ED52B91B0C4}" type="slidenum">
              <a:rPr lang="en-US" smtClean="0"/>
              <a:t>1</a:t>
            </a:fld>
            <a:endParaRPr lang="en-US" dirty="0"/>
          </a:p>
        </p:txBody>
      </p:sp>
    </p:spTree>
    <p:extLst>
      <p:ext uri="{BB962C8B-B14F-4D97-AF65-F5344CB8AC3E}">
        <p14:creationId xmlns:p14="http://schemas.microsoft.com/office/powerpoint/2010/main" val="111466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6</a:t>
            </a:fld>
            <a:endParaRPr lang="en-US" dirty="0"/>
          </a:p>
        </p:txBody>
      </p:sp>
    </p:spTree>
    <p:extLst>
      <p:ext uri="{BB962C8B-B14F-4D97-AF65-F5344CB8AC3E}">
        <p14:creationId xmlns:p14="http://schemas.microsoft.com/office/powerpoint/2010/main" val="383364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8</a:t>
            </a:fld>
            <a:endParaRPr lang="en-US" dirty="0"/>
          </a:p>
        </p:txBody>
      </p:sp>
    </p:spTree>
    <p:extLst>
      <p:ext uri="{BB962C8B-B14F-4D97-AF65-F5344CB8AC3E}">
        <p14:creationId xmlns:p14="http://schemas.microsoft.com/office/powerpoint/2010/main" val="212953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4FDA5-94B6-4B63-A6D6-3ED52B91B0C4}" type="slidenum">
              <a:rPr lang="en-US" smtClean="0"/>
              <a:t>9</a:t>
            </a:fld>
            <a:endParaRPr lang="en-US" dirty="0"/>
          </a:p>
        </p:txBody>
      </p:sp>
    </p:spTree>
    <p:extLst>
      <p:ext uri="{BB962C8B-B14F-4D97-AF65-F5344CB8AC3E}">
        <p14:creationId xmlns:p14="http://schemas.microsoft.com/office/powerpoint/2010/main" val="218959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524FDA5-94B6-4B63-A6D6-3ED52B91B0C4}" type="slidenum">
              <a:rPr lang="en-US" smtClean="0"/>
              <a:t>12</a:t>
            </a:fld>
            <a:endParaRPr lang="en-US" dirty="0"/>
          </a:p>
        </p:txBody>
      </p:sp>
    </p:spTree>
    <p:extLst>
      <p:ext uri="{BB962C8B-B14F-4D97-AF65-F5344CB8AC3E}">
        <p14:creationId xmlns:p14="http://schemas.microsoft.com/office/powerpoint/2010/main" val="99006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999309" y="5883276"/>
            <a:ext cx="3243033" cy="365125"/>
          </a:xfrm>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146689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130396646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9053832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40434743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413776129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42074628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27706734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1092823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3427472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8925-961B-47B4-A1B1-6EB5A5B0D0BA}"/>
              </a:ext>
            </a:extLst>
          </p:cNvPr>
          <p:cNvSpPr>
            <a:spLocks noGrp="1"/>
          </p:cNvSpPr>
          <p:nvPr>
            <p:ph type="title"/>
          </p:nvPr>
        </p:nvSpPr>
        <p:spPr>
          <a:xfrm>
            <a:off x="632661" y="609600"/>
            <a:ext cx="5162550" cy="625474"/>
          </a:xfrm>
          <a:solidFill>
            <a:schemeClr val="accent1">
              <a:lumMod val="75000"/>
            </a:schemeClr>
          </a:solidFill>
        </p:spPr>
        <p:txBody>
          <a:bodyPr/>
          <a:lstStyle>
            <a:lvl1pPr>
              <a:defRPr b="0">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CC661B0-3DAF-4F4A-8032-6A7BC8DB4665}"/>
              </a:ext>
            </a:extLst>
          </p:cNvPr>
          <p:cNvSpPr>
            <a:spLocks noGrp="1"/>
          </p:cNvSpPr>
          <p:nvPr>
            <p:ph idx="1"/>
          </p:nvPr>
        </p:nvSpPr>
        <p:spPr>
          <a:xfrm>
            <a:off x="632661" y="1447800"/>
            <a:ext cx="78867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1">
            <a:extLst>
              <a:ext uri="{FF2B5EF4-FFF2-40B4-BE49-F238E27FC236}">
                <a16:creationId xmlns:a16="http://schemas.microsoft.com/office/drawing/2014/main" id="{F5D5F52B-0648-4DB2-85E1-8826D7C135F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981200" y="6204977"/>
            <a:ext cx="1752600" cy="3517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A black sign with white text&#10;&#10;Description automatically generated">
            <a:extLst>
              <a:ext uri="{FF2B5EF4-FFF2-40B4-BE49-F238E27FC236}">
                <a16:creationId xmlns:a16="http://schemas.microsoft.com/office/drawing/2014/main" id="{08F6DA19-3FB7-435A-A94D-4C74D45001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210" y="6178567"/>
            <a:ext cx="1207589" cy="409945"/>
          </a:xfrm>
          <a:prstGeom prst="rect">
            <a:avLst/>
          </a:prstGeom>
        </p:spPr>
      </p:pic>
      <p:sp>
        <p:nvSpPr>
          <p:cNvPr id="13" name="Text Placeholder 12">
            <a:extLst>
              <a:ext uri="{FF2B5EF4-FFF2-40B4-BE49-F238E27FC236}">
                <a16:creationId xmlns:a16="http://schemas.microsoft.com/office/drawing/2014/main" id="{3B8A63E6-B253-4C77-B579-8EE63F13E8BE}"/>
              </a:ext>
            </a:extLst>
          </p:cNvPr>
          <p:cNvSpPr>
            <a:spLocks noGrp="1"/>
          </p:cNvSpPr>
          <p:nvPr>
            <p:ph type="body" sz="quarter" idx="10" hasCustomPrompt="1"/>
          </p:nvPr>
        </p:nvSpPr>
        <p:spPr>
          <a:xfrm>
            <a:off x="-914400" y="6058543"/>
            <a:ext cx="439737" cy="296779"/>
          </a:xfrm>
        </p:spPr>
        <p:txBody>
          <a:bodyPr>
            <a:noAutofit/>
          </a:bodyPr>
          <a:lstStyle>
            <a:lvl1pPr marL="0" indent="0">
              <a:buNone/>
              <a:defRPr sz="900" i="1"/>
            </a:lvl1pPr>
            <a:lvl2pPr>
              <a:defRPr sz="900"/>
            </a:lvl2pPr>
            <a:lvl3pPr>
              <a:defRPr sz="900"/>
            </a:lvl3pPr>
            <a:lvl4pPr>
              <a:defRPr sz="900"/>
            </a:lvl4pPr>
            <a:lvl5pPr>
              <a:defRPr sz="900"/>
            </a:lvl5pPr>
          </a:lstStyle>
          <a:p>
            <a:pPr lvl="0"/>
            <a:r>
              <a:rPr lang="en-US" dirty="0"/>
              <a:t>with</a:t>
            </a:r>
          </a:p>
        </p:txBody>
      </p:sp>
      <p:sp>
        <p:nvSpPr>
          <p:cNvPr id="17" name="TextBox 16">
            <a:extLst>
              <a:ext uri="{FF2B5EF4-FFF2-40B4-BE49-F238E27FC236}">
                <a16:creationId xmlns:a16="http://schemas.microsoft.com/office/drawing/2014/main" id="{C1E683DF-645C-4105-B421-39DF7B74278D}"/>
              </a:ext>
            </a:extLst>
          </p:cNvPr>
          <p:cNvSpPr txBox="1"/>
          <p:nvPr userDrawn="1"/>
        </p:nvSpPr>
        <p:spPr>
          <a:xfrm>
            <a:off x="-762000" y="5334000"/>
            <a:ext cx="398683" cy="230832"/>
          </a:xfrm>
          <a:prstGeom prst="rect">
            <a:avLst/>
          </a:prstGeom>
          <a:noFill/>
        </p:spPr>
        <p:txBody>
          <a:bodyPr wrap="square" rtlCol="0">
            <a:spAutoFit/>
          </a:bodyPr>
          <a:lstStyle/>
          <a:p>
            <a:r>
              <a:rPr lang="en-US" sz="900" i="1" dirty="0"/>
              <a:t>with</a:t>
            </a:r>
          </a:p>
        </p:txBody>
      </p:sp>
      <p:sp>
        <p:nvSpPr>
          <p:cNvPr id="6" name="Slide Number Placeholder 5">
            <a:extLst>
              <a:ext uri="{FF2B5EF4-FFF2-40B4-BE49-F238E27FC236}">
                <a16:creationId xmlns:a16="http://schemas.microsoft.com/office/drawing/2014/main" id="{D36180B3-B506-4D2F-84F2-597F55B75371}"/>
              </a:ext>
            </a:extLst>
          </p:cNvPr>
          <p:cNvSpPr>
            <a:spLocks noGrp="1"/>
          </p:cNvSpPr>
          <p:nvPr>
            <p:ph type="sldNum" sz="quarter" idx="13"/>
          </p:nvPr>
        </p:nvSpPr>
        <p:spPr/>
        <p:txBody>
          <a:bodyPr/>
          <a:lstStyle>
            <a:lvl1pPr>
              <a:defRPr sz="1400"/>
            </a:lvl1p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156242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13893" y="5867132"/>
            <a:ext cx="413375" cy="365125"/>
          </a:xfrm>
        </p:spPr>
        <p:txBody>
          <a:body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342928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391092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116297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311654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13719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08190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741611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39284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33690365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662" r:id="rId18"/>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462960" cy="2746375"/>
          </a:xfrm>
        </p:spPr>
        <p:txBody>
          <a:bodyPr>
            <a:normAutofit/>
          </a:bodyPr>
          <a:lstStyle/>
          <a:p>
            <a:r>
              <a:rPr lang="en-US" dirty="0">
                <a:latin typeface="Georgia" panose="02040502050405020303" pitchFamily="18" charset="0"/>
              </a:rPr>
              <a:t>2022 Annual Hedge Plan Presentation</a:t>
            </a:r>
            <a:br>
              <a:rPr lang="en-US" sz="4800" dirty="0">
                <a:latin typeface="Georgia" panose="02040502050405020303" pitchFamily="18" charset="0"/>
              </a:rPr>
            </a:br>
            <a:br>
              <a:rPr lang="en-US" sz="4800" dirty="0">
                <a:latin typeface="Georgia" panose="02040502050405020303" pitchFamily="18" charset="0"/>
              </a:rPr>
            </a:br>
            <a:r>
              <a:rPr lang="en-US" sz="2800" dirty="0">
                <a:latin typeface="Georgia" panose="02040502050405020303" pitchFamily="18" charset="0"/>
              </a:rPr>
              <a:t>August 9</a:t>
            </a:r>
            <a:r>
              <a:rPr lang="en-US" sz="2800" baseline="30000" dirty="0">
                <a:latin typeface="Georgia" panose="02040502050405020303" pitchFamily="18" charset="0"/>
              </a:rPr>
              <a:t>th</a:t>
            </a:r>
            <a:r>
              <a:rPr lang="en-US" sz="2800" dirty="0">
                <a:latin typeface="Georgia" panose="02040502050405020303" pitchFamily="18" charset="0"/>
              </a:rPr>
              <a:t> , 2022</a:t>
            </a:r>
          </a:p>
        </p:txBody>
      </p:sp>
      <p:pic>
        <p:nvPicPr>
          <p:cNvPr id="8" name="Picture 7">
            <a:extLst>
              <a:ext uri="{FF2B5EF4-FFF2-40B4-BE49-F238E27FC236}">
                <a16:creationId xmlns:a16="http://schemas.microsoft.com/office/drawing/2014/main" id="{36D26D87-D939-BB43-A7A2-502BE825AB71}"/>
              </a:ext>
            </a:extLst>
          </p:cNvPr>
          <p:cNvPicPr>
            <a:picLocks noChangeAspect="1"/>
          </p:cNvPicPr>
          <p:nvPr/>
        </p:nvPicPr>
        <p:blipFill>
          <a:blip r:embed="rId3"/>
          <a:stretch>
            <a:fillRect/>
          </a:stretch>
        </p:blipFill>
        <p:spPr>
          <a:xfrm>
            <a:off x="8222535" y="381000"/>
            <a:ext cx="685802" cy="685802"/>
          </a:xfrm>
          <a:prstGeom prst="rect">
            <a:avLst/>
          </a:prstGeom>
        </p:spPr>
      </p:pic>
      <p:sp>
        <p:nvSpPr>
          <p:cNvPr id="10" name="Rectangle 9">
            <a:extLst>
              <a:ext uri="{FF2B5EF4-FFF2-40B4-BE49-F238E27FC236}">
                <a16:creationId xmlns:a16="http://schemas.microsoft.com/office/drawing/2014/main" id="{E296BA04-C233-134E-ACEB-3F5B06972FA5}"/>
              </a:ext>
            </a:extLst>
          </p:cNvPr>
          <p:cNvSpPr/>
          <p:nvPr/>
        </p:nvSpPr>
        <p:spPr>
          <a:xfrm>
            <a:off x="15766" y="5791200"/>
            <a:ext cx="1676400" cy="990600"/>
          </a:xfrm>
          <a:prstGeom prst="rect">
            <a:avLst/>
          </a:prstGeom>
          <a:solidFill>
            <a:srgbClr val="BCC0C1"/>
          </a:solidFill>
          <a:ln>
            <a:solidFill>
              <a:srgbClr val="BCC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sign with white text&#10;&#10;Description automatically generated">
            <a:extLst>
              <a:ext uri="{FF2B5EF4-FFF2-40B4-BE49-F238E27FC236}">
                <a16:creationId xmlns:a16="http://schemas.microsoft.com/office/drawing/2014/main" id="{C66F7A4D-412E-BB42-A170-AFC96C112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81000"/>
            <a:ext cx="2020195" cy="685802"/>
          </a:xfrm>
          <a:prstGeom prst="rect">
            <a:avLst/>
          </a:prstGeom>
        </p:spPr>
      </p:pic>
    </p:spTree>
    <p:extLst>
      <p:ext uri="{BB962C8B-B14F-4D97-AF65-F5344CB8AC3E}">
        <p14:creationId xmlns:p14="http://schemas.microsoft.com/office/powerpoint/2010/main" val="23996520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AAFB1A-AC8D-CB45-8827-29F801E0A6DC}"/>
              </a:ext>
            </a:extLst>
          </p:cNvPr>
          <p:cNvSpPr txBox="1">
            <a:spLocks/>
          </p:cNvSpPr>
          <p:nvPr/>
        </p:nvSpPr>
        <p:spPr>
          <a:xfrm>
            <a:off x="1583861" y="612164"/>
            <a:ext cx="5976277" cy="625474"/>
          </a:xfrm>
          <a:prstGeom prst="rect">
            <a:avLst/>
          </a:prstGeom>
          <a:solidFill>
            <a:srgbClr val="1C87C4"/>
          </a:solidFill>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1F4F7"/>
                </a:solidFill>
              </a:rPr>
              <a:t>Future Considerations</a:t>
            </a:r>
          </a:p>
        </p:txBody>
      </p:sp>
      <p:sp>
        <p:nvSpPr>
          <p:cNvPr id="6" name="Content Placeholder 2">
            <a:extLst>
              <a:ext uri="{FF2B5EF4-FFF2-40B4-BE49-F238E27FC236}">
                <a16:creationId xmlns:a16="http://schemas.microsoft.com/office/drawing/2014/main" id="{74B17F07-43B3-3D48-9B25-197505282AC8}"/>
              </a:ext>
            </a:extLst>
          </p:cNvPr>
          <p:cNvSpPr>
            <a:spLocks noGrp="1"/>
          </p:cNvSpPr>
          <p:nvPr>
            <p:ph idx="1"/>
          </p:nvPr>
        </p:nvSpPr>
        <p:spPr>
          <a:xfrm>
            <a:off x="898174" y="1371600"/>
            <a:ext cx="8134350" cy="4351338"/>
          </a:xfrm>
        </p:spPr>
        <p:txBody>
          <a:bodyPr>
            <a:normAutofit/>
          </a:bodyPr>
          <a:lstStyle/>
          <a:p>
            <a:r>
              <a:rPr lang="en-US" dirty="0"/>
              <a:t>Cascade may need to begin considering RNG acquisitions in conjunction with the Annual Hedge Plan.</a:t>
            </a:r>
          </a:p>
          <a:p>
            <a:pPr lvl="1"/>
            <a:r>
              <a:rPr lang="en-US" dirty="0"/>
              <a:t>RNG purchased at a fixed price displaces the need to purchase traditional gas</a:t>
            </a:r>
          </a:p>
          <a:p>
            <a:pPr lvl="1"/>
            <a:r>
              <a:rPr lang="en-US" dirty="0"/>
              <a:t>RNG tied to an index may still need to be considered as a hedge (hedge against need for alternative compliance instruments)</a:t>
            </a:r>
          </a:p>
          <a:p>
            <a:r>
              <a:rPr lang="en-US" dirty="0"/>
              <a:t>The hedging subcommittee plans to engage with WUTC Staff for feedback on this issue later this year.</a:t>
            </a:r>
          </a:p>
          <a:p>
            <a:endParaRPr lang="en-US" dirty="0"/>
          </a:p>
          <a:p>
            <a:endParaRPr lang="en-US" dirty="0"/>
          </a:p>
        </p:txBody>
      </p:sp>
      <p:pic>
        <p:nvPicPr>
          <p:cNvPr id="7" name="Picture 6">
            <a:extLst>
              <a:ext uri="{FF2B5EF4-FFF2-40B4-BE49-F238E27FC236}">
                <a16:creationId xmlns:a16="http://schemas.microsoft.com/office/drawing/2014/main" id="{726EBC36-A734-F54B-831B-25A12F9D776E}"/>
              </a:ext>
            </a:extLst>
          </p:cNvPr>
          <p:cNvPicPr>
            <a:picLocks noChangeAspect="1"/>
          </p:cNvPicPr>
          <p:nvPr/>
        </p:nvPicPr>
        <p:blipFill>
          <a:blip r:embed="rId2"/>
          <a:stretch>
            <a:fillRect/>
          </a:stretch>
        </p:blipFill>
        <p:spPr>
          <a:xfrm>
            <a:off x="6357774" y="6430016"/>
            <a:ext cx="1587500" cy="317500"/>
          </a:xfrm>
          <a:prstGeom prst="rect">
            <a:avLst/>
          </a:prstGeom>
        </p:spPr>
      </p:pic>
      <p:pic>
        <p:nvPicPr>
          <p:cNvPr id="8" name="Picture 7" descr="A black sign with white text&#10;&#10;Description automatically generated">
            <a:extLst>
              <a:ext uri="{FF2B5EF4-FFF2-40B4-BE49-F238E27FC236}">
                <a16:creationId xmlns:a16="http://schemas.microsoft.com/office/drawing/2014/main" id="{7EF617F9-0D39-6946-B727-7DB32472C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405369"/>
            <a:ext cx="1007876" cy="342147"/>
          </a:xfrm>
          <a:prstGeom prst="rect">
            <a:avLst/>
          </a:prstGeom>
        </p:spPr>
      </p:pic>
      <p:sp>
        <p:nvSpPr>
          <p:cNvPr id="10" name="TextBox 9">
            <a:extLst>
              <a:ext uri="{FF2B5EF4-FFF2-40B4-BE49-F238E27FC236}">
                <a16:creationId xmlns:a16="http://schemas.microsoft.com/office/drawing/2014/main" id="{AA3CDB66-FDE3-FE4F-9357-8A0026B81E3B}"/>
              </a:ext>
            </a:extLst>
          </p:cNvPr>
          <p:cNvSpPr txBox="1"/>
          <p:nvPr/>
        </p:nvSpPr>
        <p:spPr>
          <a:xfrm>
            <a:off x="156145" y="6470517"/>
            <a:ext cx="350979" cy="276999"/>
          </a:xfrm>
          <a:prstGeom prst="rect">
            <a:avLst/>
          </a:prstGeom>
          <a:noFill/>
        </p:spPr>
        <p:txBody>
          <a:bodyPr wrap="square" rtlCol="0">
            <a:spAutoFit/>
          </a:bodyPr>
          <a:lstStyle/>
          <a:p>
            <a:r>
              <a:rPr lang="en-US" sz="1200" dirty="0">
                <a:solidFill>
                  <a:srgbClr val="1C87C4"/>
                </a:solidFill>
                <a:latin typeface="Georgia" panose="02040502050405020303" pitchFamily="18" charset="0"/>
              </a:rPr>
              <a:t>10</a:t>
            </a:r>
          </a:p>
        </p:txBody>
      </p:sp>
    </p:spTree>
    <p:extLst>
      <p:ext uri="{BB962C8B-B14F-4D97-AF65-F5344CB8AC3E}">
        <p14:creationId xmlns:p14="http://schemas.microsoft.com/office/powerpoint/2010/main" val="132669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64DBD59-606B-FE44-9E21-BFA5697C21E8}"/>
              </a:ext>
            </a:extLst>
          </p:cNvPr>
          <p:cNvSpPr txBox="1">
            <a:spLocks/>
          </p:cNvSpPr>
          <p:nvPr/>
        </p:nvSpPr>
        <p:spPr>
          <a:xfrm>
            <a:off x="3086100" y="2590800"/>
            <a:ext cx="2971800" cy="956469"/>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Font typeface="Arial"/>
              <a:buNone/>
            </a:pPr>
            <a:r>
              <a:rPr lang="en-US" sz="4400" dirty="0">
                <a:latin typeface="Georgia" panose="02040502050405020303" pitchFamily="18" charset="0"/>
              </a:rPr>
              <a:t>Questions?</a:t>
            </a:r>
          </a:p>
        </p:txBody>
      </p:sp>
      <p:pic>
        <p:nvPicPr>
          <p:cNvPr id="6" name="Picture 5">
            <a:extLst>
              <a:ext uri="{FF2B5EF4-FFF2-40B4-BE49-F238E27FC236}">
                <a16:creationId xmlns:a16="http://schemas.microsoft.com/office/drawing/2014/main" id="{408DC06E-A023-8248-8626-5F9100569FFD}"/>
              </a:ext>
            </a:extLst>
          </p:cNvPr>
          <p:cNvPicPr>
            <a:picLocks noChangeAspect="1"/>
          </p:cNvPicPr>
          <p:nvPr/>
        </p:nvPicPr>
        <p:blipFill>
          <a:blip r:embed="rId2"/>
          <a:stretch>
            <a:fillRect/>
          </a:stretch>
        </p:blipFill>
        <p:spPr>
          <a:xfrm>
            <a:off x="6357774" y="6430016"/>
            <a:ext cx="1587500" cy="317500"/>
          </a:xfrm>
          <a:prstGeom prst="rect">
            <a:avLst/>
          </a:prstGeom>
        </p:spPr>
      </p:pic>
      <p:pic>
        <p:nvPicPr>
          <p:cNvPr id="7" name="Picture 6" descr="A black sign with white text&#10;&#10;Description automatically generated">
            <a:extLst>
              <a:ext uri="{FF2B5EF4-FFF2-40B4-BE49-F238E27FC236}">
                <a16:creationId xmlns:a16="http://schemas.microsoft.com/office/drawing/2014/main" id="{DB784FF3-354D-4144-9A0D-7779100B46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405369"/>
            <a:ext cx="1007876" cy="342147"/>
          </a:xfrm>
          <a:prstGeom prst="rect">
            <a:avLst/>
          </a:prstGeom>
        </p:spPr>
      </p:pic>
      <p:sp>
        <p:nvSpPr>
          <p:cNvPr id="11" name="TextBox 10">
            <a:extLst>
              <a:ext uri="{FF2B5EF4-FFF2-40B4-BE49-F238E27FC236}">
                <a16:creationId xmlns:a16="http://schemas.microsoft.com/office/drawing/2014/main" id="{0EAE69F0-CE61-BA44-AE32-8F974991D4C5}"/>
              </a:ext>
            </a:extLst>
          </p:cNvPr>
          <p:cNvSpPr txBox="1"/>
          <p:nvPr/>
        </p:nvSpPr>
        <p:spPr>
          <a:xfrm>
            <a:off x="156145" y="6470517"/>
            <a:ext cx="350979" cy="276999"/>
          </a:xfrm>
          <a:prstGeom prst="rect">
            <a:avLst/>
          </a:prstGeom>
          <a:noFill/>
        </p:spPr>
        <p:txBody>
          <a:bodyPr wrap="square" rtlCol="0">
            <a:spAutoFit/>
          </a:bodyPr>
          <a:lstStyle/>
          <a:p>
            <a:r>
              <a:rPr lang="en-US" sz="1200" dirty="0">
                <a:solidFill>
                  <a:srgbClr val="1C87C4"/>
                </a:solidFill>
                <a:latin typeface="Georgia" panose="02040502050405020303" pitchFamily="18" charset="0"/>
              </a:rPr>
              <a:t>11</a:t>
            </a:r>
          </a:p>
        </p:txBody>
      </p:sp>
    </p:spTree>
    <p:extLst>
      <p:ext uri="{BB962C8B-B14F-4D97-AF65-F5344CB8AC3E}">
        <p14:creationId xmlns:p14="http://schemas.microsoft.com/office/powerpoint/2010/main" val="6526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462960" cy="2746375"/>
          </a:xfrm>
        </p:spPr>
        <p:txBody>
          <a:bodyPr>
            <a:normAutofit/>
          </a:bodyPr>
          <a:lstStyle/>
          <a:p>
            <a:r>
              <a:rPr lang="en-US" dirty="0">
                <a:latin typeface="Georgia" panose="02040502050405020303" pitchFamily="18" charset="0"/>
              </a:rPr>
              <a:t>Hedge Execution Plan </a:t>
            </a:r>
            <a:br>
              <a:rPr lang="en-US" dirty="0">
                <a:latin typeface="Georgia" panose="02040502050405020303" pitchFamily="18" charset="0"/>
              </a:rPr>
            </a:br>
            <a:r>
              <a:rPr lang="en-US" dirty="0">
                <a:latin typeface="Georgia" panose="02040502050405020303" pitchFamily="18" charset="0"/>
              </a:rPr>
              <a:t>Recommendation to GSOC</a:t>
            </a:r>
            <a:br>
              <a:rPr lang="en-US" sz="4800" dirty="0">
                <a:latin typeface="Georgia" panose="02040502050405020303" pitchFamily="18" charset="0"/>
              </a:rPr>
            </a:br>
            <a:br>
              <a:rPr lang="en-US" sz="4800" dirty="0">
                <a:latin typeface="Georgia" panose="02040502050405020303" pitchFamily="18" charset="0"/>
              </a:rPr>
            </a:br>
            <a:r>
              <a:rPr lang="en-US" sz="2800" dirty="0">
                <a:latin typeface="Georgia" panose="02040502050405020303" pitchFamily="18" charset="0"/>
              </a:rPr>
              <a:t>April 27</a:t>
            </a:r>
            <a:r>
              <a:rPr lang="en-US" sz="2800" baseline="30000" dirty="0">
                <a:latin typeface="Georgia" panose="02040502050405020303" pitchFamily="18" charset="0"/>
              </a:rPr>
              <a:t>th</a:t>
            </a:r>
            <a:r>
              <a:rPr lang="en-US" sz="2800" dirty="0">
                <a:latin typeface="Georgia" panose="02040502050405020303" pitchFamily="18" charset="0"/>
              </a:rPr>
              <a:t> , 2022</a:t>
            </a:r>
          </a:p>
        </p:txBody>
      </p:sp>
      <p:pic>
        <p:nvPicPr>
          <p:cNvPr id="6" name="Picture 5">
            <a:extLst>
              <a:ext uri="{FF2B5EF4-FFF2-40B4-BE49-F238E27FC236}">
                <a16:creationId xmlns:a16="http://schemas.microsoft.com/office/drawing/2014/main" id="{A6F9E6F9-2870-FB4B-B962-B71906C62317}"/>
              </a:ext>
            </a:extLst>
          </p:cNvPr>
          <p:cNvPicPr>
            <a:picLocks noChangeAspect="1"/>
          </p:cNvPicPr>
          <p:nvPr/>
        </p:nvPicPr>
        <p:blipFill>
          <a:blip r:embed="rId3"/>
          <a:stretch>
            <a:fillRect/>
          </a:stretch>
        </p:blipFill>
        <p:spPr>
          <a:xfrm>
            <a:off x="8222535" y="381000"/>
            <a:ext cx="685802" cy="685802"/>
          </a:xfrm>
          <a:prstGeom prst="rect">
            <a:avLst/>
          </a:prstGeom>
        </p:spPr>
      </p:pic>
      <p:pic>
        <p:nvPicPr>
          <p:cNvPr id="7" name="Picture 6" descr="A black sign with white text&#10;&#10;Description automatically generated">
            <a:extLst>
              <a:ext uri="{FF2B5EF4-FFF2-40B4-BE49-F238E27FC236}">
                <a16:creationId xmlns:a16="http://schemas.microsoft.com/office/drawing/2014/main" id="{989C1788-5009-ED4A-9831-B10E959D7A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81000"/>
            <a:ext cx="2020195" cy="685802"/>
          </a:xfrm>
          <a:prstGeom prst="rect">
            <a:avLst/>
          </a:prstGeom>
        </p:spPr>
      </p:pic>
    </p:spTree>
    <p:extLst>
      <p:ext uri="{BB962C8B-B14F-4D97-AF65-F5344CB8AC3E}">
        <p14:creationId xmlns:p14="http://schemas.microsoft.com/office/powerpoint/2010/main" val="119063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3C37F9-D20B-F447-BABF-089E864B12AC}"/>
              </a:ext>
            </a:extLst>
          </p:cNvPr>
          <p:cNvSpPr txBox="1">
            <a:spLocks/>
          </p:cNvSpPr>
          <p:nvPr/>
        </p:nvSpPr>
        <p:spPr>
          <a:xfrm>
            <a:off x="2110007" y="533400"/>
            <a:ext cx="5162550" cy="625474"/>
          </a:xfrm>
          <a:prstGeom prst="rect">
            <a:avLst/>
          </a:prstGeom>
          <a:solidFill>
            <a:srgbClr val="1C87C4"/>
          </a:solidFill>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1F4F7"/>
                </a:solidFill>
              </a:rPr>
              <a:t>Hedge Execution Roles</a:t>
            </a:r>
          </a:p>
        </p:txBody>
      </p:sp>
      <p:pic>
        <p:nvPicPr>
          <p:cNvPr id="7" name="Picture 6">
            <a:extLst>
              <a:ext uri="{FF2B5EF4-FFF2-40B4-BE49-F238E27FC236}">
                <a16:creationId xmlns:a16="http://schemas.microsoft.com/office/drawing/2014/main" id="{22F2F665-E918-804C-9601-CC9454638595}"/>
              </a:ext>
            </a:extLst>
          </p:cNvPr>
          <p:cNvPicPr>
            <a:picLocks noChangeAspect="1"/>
          </p:cNvPicPr>
          <p:nvPr/>
        </p:nvPicPr>
        <p:blipFill>
          <a:blip r:embed="rId2"/>
          <a:stretch>
            <a:fillRect/>
          </a:stretch>
        </p:blipFill>
        <p:spPr>
          <a:xfrm>
            <a:off x="6357774" y="6430016"/>
            <a:ext cx="1587500" cy="317500"/>
          </a:xfrm>
          <a:prstGeom prst="rect">
            <a:avLst/>
          </a:prstGeom>
        </p:spPr>
      </p:pic>
      <p:pic>
        <p:nvPicPr>
          <p:cNvPr id="9" name="Picture 8" descr="A black sign with white text&#10;&#10;Description automatically generated">
            <a:extLst>
              <a:ext uri="{FF2B5EF4-FFF2-40B4-BE49-F238E27FC236}">
                <a16:creationId xmlns:a16="http://schemas.microsoft.com/office/drawing/2014/main" id="{F5F834E4-ABD7-9843-8205-620E07D13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405369"/>
            <a:ext cx="1007876" cy="342147"/>
          </a:xfrm>
          <a:prstGeom prst="rect">
            <a:avLst/>
          </a:prstGeom>
        </p:spPr>
      </p:pic>
      <p:sp>
        <p:nvSpPr>
          <p:cNvPr id="12" name="TextBox 11">
            <a:extLst>
              <a:ext uri="{FF2B5EF4-FFF2-40B4-BE49-F238E27FC236}">
                <a16:creationId xmlns:a16="http://schemas.microsoft.com/office/drawing/2014/main" id="{0829A255-44A6-A54E-8AE7-A52230519FE5}"/>
              </a:ext>
            </a:extLst>
          </p:cNvPr>
          <p:cNvSpPr txBox="1"/>
          <p:nvPr/>
        </p:nvSpPr>
        <p:spPr>
          <a:xfrm>
            <a:off x="156145" y="6470517"/>
            <a:ext cx="350979" cy="276999"/>
          </a:xfrm>
          <a:prstGeom prst="rect">
            <a:avLst/>
          </a:prstGeom>
          <a:noFill/>
        </p:spPr>
        <p:txBody>
          <a:bodyPr wrap="square" rtlCol="0">
            <a:spAutoFit/>
          </a:bodyPr>
          <a:lstStyle/>
          <a:p>
            <a:r>
              <a:rPr lang="en-US" sz="1200" dirty="0">
                <a:solidFill>
                  <a:srgbClr val="1C87C4"/>
                </a:solidFill>
                <a:latin typeface="Georgia" panose="02040502050405020303" pitchFamily="18" charset="0"/>
              </a:rPr>
              <a:t>1</a:t>
            </a:r>
          </a:p>
        </p:txBody>
      </p:sp>
      <p:pic>
        <p:nvPicPr>
          <p:cNvPr id="2" name="Picture 1">
            <a:extLst>
              <a:ext uri="{FF2B5EF4-FFF2-40B4-BE49-F238E27FC236}">
                <a16:creationId xmlns:a16="http://schemas.microsoft.com/office/drawing/2014/main" id="{A5F66C29-B0C4-4994-943B-87D6BE464A0A}"/>
              </a:ext>
            </a:extLst>
          </p:cNvPr>
          <p:cNvPicPr>
            <a:picLocks noChangeAspect="1"/>
          </p:cNvPicPr>
          <p:nvPr/>
        </p:nvPicPr>
        <p:blipFill>
          <a:blip r:embed="rId4"/>
          <a:stretch>
            <a:fillRect/>
          </a:stretch>
        </p:blipFill>
        <p:spPr>
          <a:xfrm>
            <a:off x="1066800" y="1530476"/>
            <a:ext cx="7772400" cy="4489323"/>
          </a:xfrm>
          <a:prstGeom prst="rect">
            <a:avLst/>
          </a:prstGeom>
        </p:spPr>
      </p:pic>
    </p:spTree>
    <p:extLst>
      <p:ext uri="{BB962C8B-B14F-4D97-AF65-F5344CB8AC3E}">
        <p14:creationId xmlns:p14="http://schemas.microsoft.com/office/powerpoint/2010/main" val="211785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905F4C-F9B7-4D96-A9C9-FD0F18E07BCE}"/>
              </a:ext>
            </a:extLst>
          </p:cNvPr>
          <p:cNvSpPr>
            <a:spLocks noGrp="1"/>
          </p:cNvSpPr>
          <p:nvPr>
            <p:ph idx="1"/>
          </p:nvPr>
        </p:nvSpPr>
        <p:spPr/>
        <p:txBody>
          <a:bodyPr>
            <a:normAutofit fontScale="925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CNGC Hedging Program was designed to satisfy the WUTC’s objectives as outlined in UG-132019 in a manner that is feasible and economical given CNGC’s size, structure, expertise, and customer base.</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Hedging practices should not be speculative in nature. Hedging is an activity designed to reduce price uncertainty and manage foreseen and unforeseen price risk. </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Hedging is not an attempt to realize profits based on predictions of anticipated market movements. </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LDCs must reasonably plan for market volatility and appropriately react to balance the benefits of hedging against exposure to hedge losses. This includes recognizing dual protection from upside price risk and downside hedge losses, along with annual validation of acceptable hedging outcomes.</a:t>
            </a:r>
          </a:p>
          <a:p>
            <a:pPr lvl="1"/>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Slide Number Placeholder 3">
            <a:extLst>
              <a:ext uri="{FF2B5EF4-FFF2-40B4-BE49-F238E27FC236}">
                <a16:creationId xmlns:a16="http://schemas.microsoft.com/office/drawing/2014/main" id="{D7929C85-7DD5-4A2B-97A4-6309470B079F}"/>
              </a:ext>
            </a:extLst>
          </p:cNvPr>
          <p:cNvSpPr>
            <a:spLocks noGrp="1"/>
          </p:cNvSpPr>
          <p:nvPr>
            <p:ph type="sldNum" sz="quarter" idx="12"/>
          </p:nvPr>
        </p:nvSpPr>
        <p:spPr/>
        <p:txBody>
          <a:bodyPr/>
          <a:lstStyle/>
          <a:p>
            <a:fld id="{4B8306F7-D611-4CBA-A45D-8196A2ED474F}" type="slidenum">
              <a:rPr lang="en-US" smtClean="0"/>
              <a:pPr/>
              <a:t>3</a:t>
            </a:fld>
            <a:endParaRPr lang="en-US" dirty="0"/>
          </a:p>
        </p:txBody>
      </p:sp>
      <p:sp>
        <p:nvSpPr>
          <p:cNvPr id="5" name="Title 1">
            <a:extLst>
              <a:ext uri="{FF2B5EF4-FFF2-40B4-BE49-F238E27FC236}">
                <a16:creationId xmlns:a16="http://schemas.microsoft.com/office/drawing/2014/main" id="{6C6F3D91-BAB1-4D31-AD92-BDE5EEEAB949}"/>
              </a:ext>
            </a:extLst>
          </p:cNvPr>
          <p:cNvSpPr txBox="1">
            <a:spLocks noGrp="1"/>
          </p:cNvSpPr>
          <p:nvPr>
            <p:ph type="title"/>
          </p:nvPr>
        </p:nvSpPr>
        <p:spPr>
          <a:xfrm>
            <a:off x="1112838" y="685800"/>
            <a:ext cx="7515225" cy="1752600"/>
          </a:xfrm>
          <a:prstGeom prst="rect">
            <a:avLst/>
          </a:prstGeom>
          <a:solidFill>
            <a:srgbClr val="1C87C4"/>
          </a:solidFill>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1F4F7"/>
                </a:solidFill>
              </a:rPr>
              <a:t>Program Goals</a:t>
            </a:r>
          </a:p>
        </p:txBody>
      </p:sp>
      <p:sp>
        <p:nvSpPr>
          <p:cNvPr id="6" name="TextBox 5">
            <a:extLst>
              <a:ext uri="{FF2B5EF4-FFF2-40B4-BE49-F238E27FC236}">
                <a16:creationId xmlns:a16="http://schemas.microsoft.com/office/drawing/2014/main" id="{D668EF1F-9209-4E1A-A325-E309CDE81669}"/>
              </a:ext>
            </a:extLst>
          </p:cNvPr>
          <p:cNvSpPr txBox="1"/>
          <p:nvPr/>
        </p:nvSpPr>
        <p:spPr>
          <a:xfrm>
            <a:off x="156145" y="6470517"/>
            <a:ext cx="350979" cy="276999"/>
          </a:xfrm>
          <a:prstGeom prst="rect">
            <a:avLst/>
          </a:prstGeom>
          <a:noFill/>
        </p:spPr>
        <p:txBody>
          <a:bodyPr wrap="square" rtlCol="0">
            <a:spAutoFit/>
          </a:bodyPr>
          <a:lstStyle/>
          <a:p>
            <a:r>
              <a:rPr lang="en-US" sz="1200" dirty="0">
                <a:solidFill>
                  <a:srgbClr val="1C87C4"/>
                </a:solidFill>
                <a:latin typeface="Georgia" panose="02040502050405020303" pitchFamily="18" charset="0"/>
              </a:rPr>
              <a:t>2</a:t>
            </a:r>
          </a:p>
        </p:txBody>
      </p:sp>
    </p:spTree>
    <p:extLst>
      <p:ext uri="{BB962C8B-B14F-4D97-AF65-F5344CB8AC3E}">
        <p14:creationId xmlns:p14="http://schemas.microsoft.com/office/powerpoint/2010/main" val="395440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926D1-C01D-484B-9DC4-DDACAFB834B7}"/>
              </a:ext>
            </a:extLst>
          </p:cNvPr>
          <p:cNvSpPr>
            <a:spLocks noGrp="1"/>
          </p:cNvSpPr>
          <p:nvPr>
            <p:ph type="title"/>
          </p:nvPr>
        </p:nvSpPr>
        <p:spPr/>
        <p:txBody>
          <a:bodyPr/>
          <a:lstStyle/>
          <a:p>
            <a:r>
              <a:rPr lang="en-US" dirty="0"/>
              <a:t>Authorized Hedge Program Ladder</a:t>
            </a:r>
          </a:p>
        </p:txBody>
      </p:sp>
      <p:pic>
        <p:nvPicPr>
          <p:cNvPr id="5" name="Content Placeholder 4">
            <a:extLst>
              <a:ext uri="{FF2B5EF4-FFF2-40B4-BE49-F238E27FC236}">
                <a16:creationId xmlns:a16="http://schemas.microsoft.com/office/drawing/2014/main" id="{44034091-26D5-4A1C-A258-191B723056F3}"/>
              </a:ext>
            </a:extLst>
          </p:cNvPr>
          <p:cNvPicPr>
            <a:picLocks noGrp="1" noChangeAspect="1"/>
          </p:cNvPicPr>
          <p:nvPr>
            <p:ph idx="1"/>
          </p:nvPr>
        </p:nvPicPr>
        <p:blipFill>
          <a:blip r:embed="rId2"/>
          <a:stretch>
            <a:fillRect/>
          </a:stretch>
        </p:blipFill>
        <p:spPr>
          <a:xfrm>
            <a:off x="2057400" y="2438400"/>
            <a:ext cx="5410200" cy="3501202"/>
          </a:xfrm>
          <a:prstGeom prst="rect">
            <a:avLst/>
          </a:prstGeom>
        </p:spPr>
      </p:pic>
      <p:sp>
        <p:nvSpPr>
          <p:cNvPr id="4" name="Slide Number Placeholder 3">
            <a:extLst>
              <a:ext uri="{FF2B5EF4-FFF2-40B4-BE49-F238E27FC236}">
                <a16:creationId xmlns:a16="http://schemas.microsoft.com/office/drawing/2014/main" id="{0F4D9913-0A68-45D1-BB30-EDD5AD17B7FD}"/>
              </a:ext>
            </a:extLst>
          </p:cNvPr>
          <p:cNvSpPr>
            <a:spLocks noGrp="1"/>
          </p:cNvSpPr>
          <p:nvPr>
            <p:ph type="sldNum" sz="quarter" idx="12"/>
          </p:nvPr>
        </p:nvSpPr>
        <p:spPr/>
        <p:txBody>
          <a:bodyPr/>
          <a:lstStyle/>
          <a:p>
            <a:fld id="{4B8306F7-D611-4CBA-A45D-8196A2ED474F}" type="slidenum">
              <a:rPr lang="en-US" smtClean="0"/>
              <a:pPr/>
              <a:t>4</a:t>
            </a:fld>
            <a:endParaRPr lang="en-US" dirty="0"/>
          </a:p>
        </p:txBody>
      </p:sp>
      <p:sp>
        <p:nvSpPr>
          <p:cNvPr id="6" name="TextBox 5">
            <a:extLst>
              <a:ext uri="{FF2B5EF4-FFF2-40B4-BE49-F238E27FC236}">
                <a16:creationId xmlns:a16="http://schemas.microsoft.com/office/drawing/2014/main" id="{70C4A6BC-084F-4FF5-A6B4-18F5A6E856B8}"/>
              </a:ext>
            </a:extLst>
          </p:cNvPr>
          <p:cNvSpPr txBox="1"/>
          <p:nvPr/>
        </p:nvSpPr>
        <p:spPr>
          <a:xfrm>
            <a:off x="1524000" y="6126946"/>
            <a:ext cx="7252242" cy="369332"/>
          </a:xfrm>
          <a:prstGeom prst="rect">
            <a:avLst/>
          </a:prstGeom>
          <a:noFill/>
        </p:spPr>
        <p:txBody>
          <a:bodyPr wrap="none" rtlCol="0">
            <a:spAutoFit/>
          </a:bodyPr>
          <a:lstStyle/>
          <a:p>
            <a:r>
              <a:rPr lang="en-US" dirty="0"/>
              <a:t>Current: 40% Hedged in Year 1, 20% Hedged in Year 2, 2% Hedged in Year 3</a:t>
            </a:r>
          </a:p>
        </p:txBody>
      </p:sp>
    </p:spTree>
    <p:extLst>
      <p:ext uri="{BB962C8B-B14F-4D97-AF65-F5344CB8AC3E}">
        <p14:creationId xmlns:p14="http://schemas.microsoft.com/office/powerpoint/2010/main" val="262569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EA87-91B1-4A76-AD44-487DBC4C24C7}"/>
              </a:ext>
            </a:extLst>
          </p:cNvPr>
          <p:cNvSpPr>
            <a:spLocks noGrp="1"/>
          </p:cNvSpPr>
          <p:nvPr>
            <p:ph type="title"/>
          </p:nvPr>
        </p:nvSpPr>
        <p:spPr/>
        <p:txBody>
          <a:bodyPr/>
          <a:lstStyle/>
          <a:p>
            <a:r>
              <a:rPr lang="en-US" dirty="0"/>
              <a:t>Data-Driven Hedging Strategy</a:t>
            </a:r>
          </a:p>
        </p:txBody>
      </p:sp>
      <p:sp>
        <p:nvSpPr>
          <p:cNvPr id="3" name="Content Placeholder 2">
            <a:extLst>
              <a:ext uri="{FF2B5EF4-FFF2-40B4-BE49-F238E27FC236}">
                <a16:creationId xmlns:a16="http://schemas.microsoft.com/office/drawing/2014/main" id="{98BFA35D-3BCC-4F77-A235-B7966EDA7F56}"/>
              </a:ext>
            </a:extLst>
          </p:cNvPr>
          <p:cNvSpPr>
            <a:spLocks noGrp="1"/>
          </p:cNvSpPr>
          <p:nvPr>
            <p:ph idx="1"/>
          </p:nvPr>
        </p:nvSpPr>
        <p:spPr>
          <a:xfrm>
            <a:off x="1113234" y="2438400"/>
            <a:ext cx="7514035" cy="3124201"/>
          </a:xfrm>
        </p:spPr>
        <p:txBody>
          <a:bodyPr>
            <a:normAutofit fontScale="92500" lnSpcReduction="20000"/>
          </a:bodyPr>
          <a:lstStyle/>
          <a:p>
            <a:r>
              <a:rPr lang="en-US" sz="1800" dirty="0">
                <a:effectLst/>
                <a:latin typeface="Calibri" panose="020F0502020204030204" pitchFamily="34" charset="0"/>
                <a:ea typeface="Calibri" panose="020F0502020204030204" pitchFamily="34" charset="0"/>
              </a:rPr>
              <a:t>The programmatic portion of CNGC’s Hedge Program consists of two main components.</a:t>
            </a:r>
          </a:p>
          <a:p>
            <a:pPr lvl="1"/>
            <a:r>
              <a:rPr lang="en-US" sz="1800" dirty="0">
                <a:effectLst/>
                <a:latin typeface="Calibri" panose="020F0502020204030204" pitchFamily="34" charset="0"/>
                <a:ea typeface="Calibri" panose="020F0502020204030204" pitchFamily="34" charset="0"/>
              </a:rPr>
              <a:t>The minimum hedge percentage</a:t>
            </a:r>
            <a:r>
              <a:rPr lang="en-US" sz="1800" dirty="0">
                <a:latin typeface="Calibri" panose="020F0502020204030204" pitchFamily="34" charset="0"/>
                <a:ea typeface="Calibri" panose="020F0502020204030204" pitchFamily="34" charset="0"/>
              </a:rPr>
              <a:t>s (15% in Year 1, 10% in Year 2, 5% in Year 3)</a:t>
            </a:r>
          </a:p>
          <a:p>
            <a:pPr lvl="1"/>
            <a:r>
              <a:rPr lang="en-US" sz="1800" dirty="0">
                <a:latin typeface="Calibri" panose="020F0502020204030204" pitchFamily="34" charset="0"/>
                <a:ea typeface="Calibri" panose="020F0502020204030204" pitchFamily="34" charset="0"/>
              </a:rPr>
              <a:t>A</a:t>
            </a:r>
            <a:r>
              <a:rPr lang="en-US" sz="1800" dirty="0">
                <a:effectLst/>
                <a:latin typeface="Calibri" panose="020F0502020204030204" pitchFamily="34" charset="0"/>
                <a:ea typeface="Calibri" panose="020F0502020204030204" pitchFamily="34" charset="0"/>
              </a:rPr>
              <a:t>ccumulation of hedges on a calendar schedule, in accordance with each Monthly Guidance</a:t>
            </a:r>
          </a:p>
          <a:p>
            <a:r>
              <a:rPr lang="en-US" sz="1800" dirty="0">
                <a:effectLst/>
                <a:latin typeface="Calibri" panose="020F0502020204030204" pitchFamily="34" charset="0"/>
                <a:ea typeface="Calibri" panose="020F0502020204030204" pitchFamily="34" charset="0"/>
              </a:rPr>
              <a:t>Key market metrics support purchase decisions: US storage levels, weather forecasts, production outlooks, LNG exports, fuel switching for power generators, and a host of other fundamental factors.</a:t>
            </a:r>
          </a:p>
          <a:p>
            <a:r>
              <a:rPr lang="en-US" sz="1800" dirty="0">
                <a:effectLst/>
                <a:latin typeface="Calibri" panose="020F0502020204030204" pitchFamily="34" charset="0"/>
                <a:ea typeface="Calibri" panose="020F0502020204030204" pitchFamily="34" charset="0"/>
              </a:rPr>
              <a:t>Risk based decisions balance the VaR-down of CNGC’s hedged portfolio with the VaR-up of floating volumes and to ensure that the Company is aware of the potential exposure of CNGC’s portfolio to extreme price events in either direction. </a:t>
            </a:r>
            <a:endParaRPr lang="en-US" dirty="0"/>
          </a:p>
        </p:txBody>
      </p:sp>
      <p:sp>
        <p:nvSpPr>
          <p:cNvPr id="4" name="Slide Number Placeholder 3">
            <a:extLst>
              <a:ext uri="{FF2B5EF4-FFF2-40B4-BE49-F238E27FC236}">
                <a16:creationId xmlns:a16="http://schemas.microsoft.com/office/drawing/2014/main" id="{262C62E9-7269-49F8-9DF2-45AA2B99FE7F}"/>
              </a:ext>
            </a:extLst>
          </p:cNvPr>
          <p:cNvSpPr>
            <a:spLocks noGrp="1"/>
          </p:cNvSpPr>
          <p:nvPr>
            <p:ph type="sldNum" sz="quarter" idx="12"/>
          </p:nvPr>
        </p:nvSpPr>
        <p:spPr/>
        <p:txBody>
          <a:bodyPr/>
          <a:lstStyle/>
          <a:p>
            <a:fld id="{4B8306F7-D611-4CBA-A45D-8196A2ED474F}" type="slidenum">
              <a:rPr lang="en-US" smtClean="0"/>
              <a:pPr/>
              <a:t>5</a:t>
            </a:fld>
            <a:endParaRPr lang="en-US" dirty="0"/>
          </a:p>
        </p:txBody>
      </p:sp>
    </p:spTree>
    <p:extLst>
      <p:ext uri="{BB962C8B-B14F-4D97-AF65-F5344CB8AC3E}">
        <p14:creationId xmlns:p14="http://schemas.microsoft.com/office/powerpoint/2010/main" val="67088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EA87-91B1-4A76-AD44-487DBC4C24C7}"/>
              </a:ext>
            </a:extLst>
          </p:cNvPr>
          <p:cNvSpPr>
            <a:spLocks noGrp="1"/>
          </p:cNvSpPr>
          <p:nvPr>
            <p:ph type="title"/>
          </p:nvPr>
        </p:nvSpPr>
        <p:spPr/>
        <p:txBody>
          <a:bodyPr/>
          <a:lstStyle/>
          <a:p>
            <a:r>
              <a:rPr lang="en-US" dirty="0"/>
              <a:t>Procurement Strategies</a:t>
            </a:r>
          </a:p>
        </p:txBody>
      </p:sp>
      <p:sp>
        <p:nvSpPr>
          <p:cNvPr id="3" name="Content Placeholder 2">
            <a:extLst>
              <a:ext uri="{FF2B5EF4-FFF2-40B4-BE49-F238E27FC236}">
                <a16:creationId xmlns:a16="http://schemas.microsoft.com/office/drawing/2014/main" id="{98BFA35D-3BCC-4F77-A235-B7966EDA7F56}"/>
              </a:ext>
            </a:extLst>
          </p:cNvPr>
          <p:cNvSpPr>
            <a:spLocks noGrp="1"/>
          </p:cNvSpPr>
          <p:nvPr>
            <p:ph idx="1"/>
          </p:nvPr>
        </p:nvSpPr>
        <p:spPr>
          <a:xfrm>
            <a:off x="1113233" y="2209800"/>
            <a:ext cx="7514035" cy="3124201"/>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Company’s current gas procurement strategy is to have physical gas supplies under contract for 80% of year one’s estimated core needs.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CNGC’s goal is to have a gas procurement strategy which achieves diversity and flexibility in its gas supply portfolio through a combination of index based physical, fixed price physical structures and financial derivatives such as swaps and options.  </a:t>
            </a:r>
          </a:p>
          <a:p>
            <a:r>
              <a:rPr lang="en-US" dirty="0">
                <a:latin typeface="Calibri" panose="020F0502020204030204" pitchFamily="34" charset="0"/>
                <a:cs typeface="Times New Roman" panose="02020603050405020304" pitchFamily="18" charset="0"/>
              </a:rPr>
              <a:t>When evaluating counterparties,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price is the primary factor. CNGC also considers reliability, financial health, past performance, and the party’s share of the overall portfolio as to ensure party diversity.</a:t>
            </a:r>
            <a:endParaRPr lang="en-US" dirty="0"/>
          </a:p>
        </p:txBody>
      </p:sp>
      <p:sp>
        <p:nvSpPr>
          <p:cNvPr id="4" name="Slide Number Placeholder 3">
            <a:extLst>
              <a:ext uri="{FF2B5EF4-FFF2-40B4-BE49-F238E27FC236}">
                <a16:creationId xmlns:a16="http://schemas.microsoft.com/office/drawing/2014/main" id="{262C62E9-7269-49F8-9DF2-45AA2B99FE7F}"/>
              </a:ext>
            </a:extLst>
          </p:cNvPr>
          <p:cNvSpPr>
            <a:spLocks noGrp="1"/>
          </p:cNvSpPr>
          <p:nvPr>
            <p:ph type="sldNum" sz="quarter" idx="12"/>
          </p:nvPr>
        </p:nvSpPr>
        <p:spPr/>
        <p:txBody>
          <a:bodyPr/>
          <a:lstStyle/>
          <a:p>
            <a:fld id="{4B8306F7-D611-4CBA-A45D-8196A2ED474F}" type="slidenum">
              <a:rPr lang="en-US" smtClean="0"/>
              <a:pPr/>
              <a:t>6</a:t>
            </a:fld>
            <a:endParaRPr lang="en-US" dirty="0"/>
          </a:p>
        </p:txBody>
      </p:sp>
    </p:spTree>
    <p:extLst>
      <p:ext uri="{BB962C8B-B14F-4D97-AF65-F5344CB8AC3E}">
        <p14:creationId xmlns:p14="http://schemas.microsoft.com/office/powerpoint/2010/main" val="146892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50450CF-85AB-3742-A688-E682A0ABD6EC}"/>
              </a:ext>
            </a:extLst>
          </p:cNvPr>
          <p:cNvSpPr>
            <a:spLocks noGrp="1"/>
          </p:cNvSpPr>
          <p:nvPr>
            <p:ph type="title"/>
          </p:nvPr>
        </p:nvSpPr>
        <p:spPr>
          <a:xfrm>
            <a:off x="2116502" y="533400"/>
            <a:ext cx="5274898" cy="618574"/>
          </a:xfrm>
          <a:solidFill>
            <a:srgbClr val="1C87C4"/>
          </a:solidFill>
        </p:spPr>
        <p:txBody>
          <a:bodyPr>
            <a:normAutofit/>
          </a:bodyPr>
          <a:lstStyle/>
          <a:p>
            <a:r>
              <a:rPr lang="en-US" dirty="0">
                <a:solidFill>
                  <a:srgbClr val="F1F4F7"/>
                </a:solidFill>
              </a:rPr>
              <a:t>2021-2022 Retrospective Report</a:t>
            </a:r>
          </a:p>
        </p:txBody>
      </p:sp>
      <p:sp>
        <p:nvSpPr>
          <p:cNvPr id="7" name="Content Placeholder 2">
            <a:extLst>
              <a:ext uri="{FF2B5EF4-FFF2-40B4-BE49-F238E27FC236}">
                <a16:creationId xmlns:a16="http://schemas.microsoft.com/office/drawing/2014/main" id="{C5497F56-2EFB-8B4A-B36C-AEE7C1347FCC}"/>
              </a:ext>
            </a:extLst>
          </p:cNvPr>
          <p:cNvSpPr>
            <a:spLocks noGrp="1"/>
          </p:cNvSpPr>
          <p:nvPr>
            <p:ph idx="1"/>
          </p:nvPr>
        </p:nvSpPr>
        <p:spPr>
          <a:xfrm>
            <a:off x="838200" y="4114800"/>
            <a:ext cx="7886700" cy="1985963"/>
          </a:xfrm>
        </p:spPr>
        <p:txBody>
          <a:bodyPr>
            <a:normAutofit/>
          </a:bodyPr>
          <a:lstStyle/>
          <a:p>
            <a:r>
              <a:rPr lang="en-US" dirty="0"/>
              <a:t>Savings estimate based upon hedge compared to monthly indexed prices.</a:t>
            </a:r>
          </a:p>
          <a:p>
            <a:r>
              <a:rPr lang="en-US" dirty="0"/>
              <a:t>Extreme January 2022 pricing was a primary driver in hedge savings. The Company had 75% of its January 2022 portfolio hedged, leading to savings in excess of $15 million in that month alone.</a:t>
            </a:r>
          </a:p>
          <a:p>
            <a:pPr marL="0" indent="0">
              <a:buNone/>
            </a:pPr>
            <a:endParaRPr lang="en-US" dirty="0"/>
          </a:p>
        </p:txBody>
      </p:sp>
      <p:pic>
        <p:nvPicPr>
          <p:cNvPr id="8" name="Picture 7">
            <a:extLst>
              <a:ext uri="{FF2B5EF4-FFF2-40B4-BE49-F238E27FC236}">
                <a16:creationId xmlns:a16="http://schemas.microsoft.com/office/drawing/2014/main" id="{AB219FCB-6607-9E43-A010-A784615172AF}"/>
              </a:ext>
            </a:extLst>
          </p:cNvPr>
          <p:cNvPicPr>
            <a:picLocks noChangeAspect="1"/>
          </p:cNvPicPr>
          <p:nvPr/>
        </p:nvPicPr>
        <p:blipFill>
          <a:blip r:embed="rId2"/>
          <a:stretch>
            <a:fillRect/>
          </a:stretch>
        </p:blipFill>
        <p:spPr>
          <a:xfrm>
            <a:off x="6357774" y="6430016"/>
            <a:ext cx="1587500" cy="317500"/>
          </a:xfrm>
          <a:prstGeom prst="rect">
            <a:avLst/>
          </a:prstGeom>
        </p:spPr>
      </p:pic>
      <p:pic>
        <p:nvPicPr>
          <p:cNvPr id="9" name="Picture 8" descr="A black sign with white text&#10;&#10;Description automatically generated">
            <a:extLst>
              <a:ext uri="{FF2B5EF4-FFF2-40B4-BE49-F238E27FC236}">
                <a16:creationId xmlns:a16="http://schemas.microsoft.com/office/drawing/2014/main" id="{FAE3237F-0FFE-4348-9A18-976C0E482D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405369"/>
            <a:ext cx="1007876" cy="342147"/>
          </a:xfrm>
          <a:prstGeom prst="rect">
            <a:avLst/>
          </a:prstGeom>
        </p:spPr>
      </p:pic>
      <p:sp>
        <p:nvSpPr>
          <p:cNvPr id="11" name="TextBox 10">
            <a:extLst>
              <a:ext uri="{FF2B5EF4-FFF2-40B4-BE49-F238E27FC236}">
                <a16:creationId xmlns:a16="http://schemas.microsoft.com/office/drawing/2014/main" id="{92FF7CB0-3F53-BC47-B917-8972D0ACB892}"/>
              </a:ext>
            </a:extLst>
          </p:cNvPr>
          <p:cNvSpPr txBox="1"/>
          <p:nvPr/>
        </p:nvSpPr>
        <p:spPr>
          <a:xfrm>
            <a:off x="156145" y="6470517"/>
            <a:ext cx="350979" cy="276999"/>
          </a:xfrm>
          <a:prstGeom prst="rect">
            <a:avLst/>
          </a:prstGeom>
          <a:noFill/>
        </p:spPr>
        <p:txBody>
          <a:bodyPr wrap="square" rtlCol="0">
            <a:spAutoFit/>
          </a:bodyPr>
          <a:lstStyle/>
          <a:p>
            <a:r>
              <a:rPr lang="en-US" sz="1200" dirty="0">
                <a:solidFill>
                  <a:srgbClr val="1C87C4"/>
                </a:solidFill>
                <a:latin typeface="Georgia" panose="02040502050405020303" pitchFamily="18" charset="0"/>
              </a:rPr>
              <a:t>3</a:t>
            </a:r>
          </a:p>
        </p:txBody>
      </p:sp>
      <p:pic>
        <p:nvPicPr>
          <p:cNvPr id="2" name="Picture 1">
            <a:extLst>
              <a:ext uri="{FF2B5EF4-FFF2-40B4-BE49-F238E27FC236}">
                <a16:creationId xmlns:a16="http://schemas.microsoft.com/office/drawing/2014/main" id="{722216FA-18EA-4110-A1DD-8C5CC77F084C}"/>
              </a:ext>
            </a:extLst>
          </p:cNvPr>
          <p:cNvPicPr>
            <a:picLocks noChangeAspect="1"/>
          </p:cNvPicPr>
          <p:nvPr/>
        </p:nvPicPr>
        <p:blipFill>
          <a:blip r:embed="rId4"/>
          <a:stretch>
            <a:fillRect/>
          </a:stretch>
        </p:blipFill>
        <p:spPr>
          <a:xfrm>
            <a:off x="1618232" y="1283006"/>
            <a:ext cx="5907536" cy="2700762"/>
          </a:xfrm>
          <a:prstGeom prst="rect">
            <a:avLst/>
          </a:prstGeom>
        </p:spPr>
      </p:pic>
    </p:spTree>
    <p:extLst>
      <p:ext uri="{BB962C8B-B14F-4D97-AF65-F5344CB8AC3E}">
        <p14:creationId xmlns:p14="http://schemas.microsoft.com/office/powerpoint/2010/main" val="330382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6AE538-40F0-F6F8-EEB7-D03C77E64D79}"/>
              </a:ext>
            </a:extLst>
          </p:cNvPr>
          <p:cNvSpPr>
            <a:spLocks noGrp="1"/>
          </p:cNvSpPr>
          <p:nvPr>
            <p:ph type="sldNum" sz="quarter" idx="12"/>
          </p:nvPr>
        </p:nvSpPr>
        <p:spPr/>
        <p:txBody>
          <a:bodyPr/>
          <a:lstStyle/>
          <a:p>
            <a:fld id="{4B8306F7-D611-4CBA-A45D-8196A2ED474F}" type="slidenum">
              <a:rPr lang="en-US" smtClean="0"/>
              <a:pPr/>
              <a:t>8</a:t>
            </a:fld>
            <a:endParaRPr lang="en-US" dirty="0"/>
          </a:p>
        </p:txBody>
      </p:sp>
      <p:pic>
        <p:nvPicPr>
          <p:cNvPr id="5" name="Picture 4">
            <a:extLst>
              <a:ext uri="{FF2B5EF4-FFF2-40B4-BE49-F238E27FC236}">
                <a16:creationId xmlns:a16="http://schemas.microsoft.com/office/drawing/2014/main" id="{85B4B2EA-C2F1-AF52-8304-033913D6D38F}"/>
              </a:ext>
            </a:extLst>
          </p:cNvPr>
          <p:cNvPicPr>
            <a:picLocks noChangeAspect="1"/>
          </p:cNvPicPr>
          <p:nvPr/>
        </p:nvPicPr>
        <p:blipFill>
          <a:blip r:embed="rId3"/>
          <a:stretch>
            <a:fillRect/>
          </a:stretch>
        </p:blipFill>
        <p:spPr>
          <a:xfrm>
            <a:off x="1661515" y="1229776"/>
            <a:ext cx="6187085" cy="3806656"/>
          </a:xfrm>
          <a:prstGeom prst="rect">
            <a:avLst/>
          </a:prstGeom>
        </p:spPr>
      </p:pic>
      <p:sp>
        <p:nvSpPr>
          <p:cNvPr id="6" name="Title 1">
            <a:extLst>
              <a:ext uri="{FF2B5EF4-FFF2-40B4-BE49-F238E27FC236}">
                <a16:creationId xmlns:a16="http://schemas.microsoft.com/office/drawing/2014/main" id="{9BD75F3C-74DC-5C41-C430-A2A3742A29BC}"/>
              </a:ext>
            </a:extLst>
          </p:cNvPr>
          <p:cNvSpPr>
            <a:spLocks noGrp="1"/>
          </p:cNvSpPr>
          <p:nvPr>
            <p:ph type="title"/>
          </p:nvPr>
        </p:nvSpPr>
        <p:spPr>
          <a:xfrm>
            <a:off x="2133600" y="456287"/>
            <a:ext cx="5162550" cy="625474"/>
          </a:xfrm>
          <a:solidFill>
            <a:srgbClr val="1C87C4"/>
          </a:solidFill>
        </p:spPr>
        <p:txBody>
          <a:bodyPr/>
          <a:lstStyle/>
          <a:p>
            <a:r>
              <a:rPr lang="en-US" dirty="0">
                <a:solidFill>
                  <a:srgbClr val="F1F4F7"/>
                </a:solidFill>
              </a:rPr>
              <a:t>Market Summary - Gelber</a:t>
            </a:r>
          </a:p>
        </p:txBody>
      </p:sp>
      <p:sp>
        <p:nvSpPr>
          <p:cNvPr id="7" name="TextBox 6">
            <a:extLst>
              <a:ext uri="{FF2B5EF4-FFF2-40B4-BE49-F238E27FC236}">
                <a16:creationId xmlns:a16="http://schemas.microsoft.com/office/drawing/2014/main" id="{514EFF29-25D4-2BD1-20F5-0374870B0CA7}"/>
              </a:ext>
            </a:extLst>
          </p:cNvPr>
          <p:cNvSpPr txBox="1"/>
          <p:nvPr/>
        </p:nvSpPr>
        <p:spPr>
          <a:xfrm>
            <a:off x="1478457" y="5082302"/>
            <a:ext cx="655320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Production is currently at ~95 </a:t>
            </a:r>
            <a:r>
              <a:rPr lang="en-US" sz="1600" dirty="0" err="1"/>
              <a:t>Bcf</a:t>
            </a:r>
            <a:r>
              <a:rPr lang="en-US" sz="1600" dirty="0"/>
              <a:t>/D and anticipated to reach record highs by the end of 2022</a:t>
            </a:r>
          </a:p>
          <a:p>
            <a:pPr marL="285750" indent="-285750">
              <a:buFont typeface="Arial" panose="020B0604020202020204" pitchFamily="34" charset="0"/>
              <a:buChar char="•"/>
            </a:pPr>
            <a:r>
              <a:rPr lang="en-US" sz="1600" dirty="0"/>
              <a:t>High natural gas prices alongside $100/</a:t>
            </a:r>
            <a:r>
              <a:rPr lang="en-US" sz="1600" dirty="0" err="1"/>
              <a:t>bbl</a:t>
            </a:r>
            <a:r>
              <a:rPr lang="en-US" sz="1600" dirty="0"/>
              <a:t> oil prices will incentivize producers to drill and continue to increase supply</a:t>
            </a:r>
          </a:p>
          <a:p>
            <a:pPr marL="285750" indent="-285750">
              <a:buFont typeface="Arial" panose="020B0604020202020204" pitchFamily="34" charset="0"/>
              <a:buChar char="•"/>
            </a:pPr>
            <a:r>
              <a:rPr lang="en-US" sz="1600" dirty="0"/>
              <a:t>Strong rig activity has been noted across several major basins – the rig count is currently above 700 rigs</a:t>
            </a:r>
          </a:p>
        </p:txBody>
      </p:sp>
    </p:spTree>
    <p:extLst>
      <p:ext uri="{BB962C8B-B14F-4D97-AF65-F5344CB8AC3E}">
        <p14:creationId xmlns:p14="http://schemas.microsoft.com/office/powerpoint/2010/main" val="2033257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1ADDE25-F905-2D44-9587-2C4971653AD6}"/>
              </a:ext>
            </a:extLst>
          </p:cNvPr>
          <p:cNvSpPr txBox="1">
            <a:spLocks/>
          </p:cNvSpPr>
          <p:nvPr/>
        </p:nvSpPr>
        <p:spPr>
          <a:xfrm>
            <a:off x="990600" y="1295400"/>
            <a:ext cx="8305800" cy="4957763"/>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endParaRPr lang="en-US" dirty="0"/>
          </a:p>
        </p:txBody>
      </p:sp>
      <p:sp>
        <p:nvSpPr>
          <p:cNvPr id="6" name="Title 1">
            <a:extLst>
              <a:ext uri="{FF2B5EF4-FFF2-40B4-BE49-F238E27FC236}">
                <a16:creationId xmlns:a16="http://schemas.microsoft.com/office/drawing/2014/main" id="{39933ABA-85F4-0849-8272-B5FEDB989569}"/>
              </a:ext>
            </a:extLst>
          </p:cNvPr>
          <p:cNvSpPr>
            <a:spLocks noGrp="1"/>
          </p:cNvSpPr>
          <p:nvPr>
            <p:ph type="title"/>
          </p:nvPr>
        </p:nvSpPr>
        <p:spPr>
          <a:xfrm>
            <a:off x="2133600" y="456287"/>
            <a:ext cx="5162550" cy="625474"/>
          </a:xfrm>
          <a:solidFill>
            <a:srgbClr val="1C87C4"/>
          </a:solidFill>
        </p:spPr>
        <p:txBody>
          <a:bodyPr/>
          <a:lstStyle/>
          <a:p>
            <a:r>
              <a:rPr lang="en-US" dirty="0">
                <a:solidFill>
                  <a:srgbClr val="F1F4F7"/>
                </a:solidFill>
              </a:rPr>
              <a:t>Market Summary - Gelber</a:t>
            </a:r>
          </a:p>
        </p:txBody>
      </p:sp>
      <p:pic>
        <p:nvPicPr>
          <p:cNvPr id="7" name="Picture 6">
            <a:extLst>
              <a:ext uri="{FF2B5EF4-FFF2-40B4-BE49-F238E27FC236}">
                <a16:creationId xmlns:a16="http://schemas.microsoft.com/office/drawing/2014/main" id="{C12D9B9B-6E78-DF4C-A80C-285C2825C6BC}"/>
              </a:ext>
            </a:extLst>
          </p:cNvPr>
          <p:cNvPicPr>
            <a:picLocks noChangeAspect="1"/>
          </p:cNvPicPr>
          <p:nvPr/>
        </p:nvPicPr>
        <p:blipFill>
          <a:blip r:embed="rId3"/>
          <a:stretch>
            <a:fillRect/>
          </a:stretch>
        </p:blipFill>
        <p:spPr>
          <a:xfrm>
            <a:off x="6357774" y="6430016"/>
            <a:ext cx="1587500" cy="317500"/>
          </a:xfrm>
          <a:prstGeom prst="rect">
            <a:avLst/>
          </a:prstGeom>
        </p:spPr>
      </p:pic>
      <p:pic>
        <p:nvPicPr>
          <p:cNvPr id="8" name="Picture 7" descr="A black sign with white text&#10;&#10;Description automatically generated">
            <a:extLst>
              <a:ext uri="{FF2B5EF4-FFF2-40B4-BE49-F238E27FC236}">
                <a16:creationId xmlns:a16="http://schemas.microsoft.com/office/drawing/2014/main" id="{2CF1659E-CD5D-684A-9066-EB921928B3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6405369"/>
            <a:ext cx="1007876" cy="342147"/>
          </a:xfrm>
          <a:prstGeom prst="rect">
            <a:avLst/>
          </a:prstGeom>
        </p:spPr>
      </p:pic>
      <p:sp>
        <p:nvSpPr>
          <p:cNvPr id="10" name="TextBox 9">
            <a:extLst>
              <a:ext uri="{FF2B5EF4-FFF2-40B4-BE49-F238E27FC236}">
                <a16:creationId xmlns:a16="http://schemas.microsoft.com/office/drawing/2014/main" id="{C3251883-D9A5-5345-8049-6A3F2E68B9D7}"/>
              </a:ext>
            </a:extLst>
          </p:cNvPr>
          <p:cNvSpPr txBox="1"/>
          <p:nvPr/>
        </p:nvSpPr>
        <p:spPr>
          <a:xfrm>
            <a:off x="156145" y="6470517"/>
            <a:ext cx="350979" cy="276999"/>
          </a:xfrm>
          <a:prstGeom prst="rect">
            <a:avLst/>
          </a:prstGeom>
          <a:noFill/>
        </p:spPr>
        <p:txBody>
          <a:bodyPr wrap="square" rtlCol="0">
            <a:spAutoFit/>
          </a:bodyPr>
          <a:lstStyle/>
          <a:p>
            <a:r>
              <a:rPr lang="en-US" sz="1200" dirty="0">
                <a:solidFill>
                  <a:srgbClr val="1C87C4"/>
                </a:solidFill>
                <a:latin typeface="Georgia" panose="02040502050405020303" pitchFamily="18" charset="0"/>
              </a:rPr>
              <a:t>5</a:t>
            </a:r>
          </a:p>
        </p:txBody>
      </p:sp>
      <p:pic>
        <p:nvPicPr>
          <p:cNvPr id="4" name="Picture 3">
            <a:extLst>
              <a:ext uri="{FF2B5EF4-FFF2-40B4-BE49-F238E27FC236}">
                <a16:creationId xmlns:a16="http://schemas.microsoft.com/office/drawing/2014/main" id="{4EB27406-BF4F-443E-B2CF-9486BB4C6BB9}"/>
              </a:ext>
            </a:extLst>
          </p:cNvPr>
          <p:cNvPicPr>
            <a:picLocks noChangeAspect="1"/>
          </p:cNvPicPr>
          <p:nvPr/>
        </p:nvPicPr>
        <p:blipFill>
          <a:blip r:embed="rId5"/>
          <a:stretch>
            <a:fillRect/>
          </a:stretch>
        </p:blipFill>
        <p:spPr>
          <a:xfrm>
            <a:off x="1460964" y="1143194"/>
            <a:ext cx="6222071" cy="3479821"/>
          </a:xfrm>
          <a:prstGeom prst="rect">
            <a:avLst/>
          </a:prstGeom>
        </p:spPr>
      </p:pic>
      <p:sp>
        <p:nvSpPr>
          <p:cNvPr id="9" name="TextBox 8">
            <a:extLst>
              <a:ext uri="{FF2B5EF4-FFF2-40B4-BE49-F238E27FC236}">
                <a16:creationId xmlns:a16="http://schemas.microsoft.com/office/drawing/2014/main" id="{BD31F873-2DDB-E315-1D97-0CEEF71A6036}"/>
              </a:ext>
            </a:extLst>
          </p:cNvPr>
          <p:cNvSpPr txBox="1"/>
          <p:nvPr/>
        </p:nvSpPr>
        <p:spPr>
          <a:xfrm>
            <a:off x="1385146" y="4674041"/>
            <a:ext cx="7225453"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Storage remains at a 300 </a:t>
            </a:r>
            <a:r>
              <a:rPr lang="en-US" sz="1600" dirty="0" err="1"/>
              <a:t>Bcf</a:t>
            </a:r>
            <a:r>
              <a:rPr lang="en-US" sz="1600" dirty="0"/>
              <a:t> deficit to the 5-year average as a result of a colder than average winter and a warmer than average summer</a:t>
            </a:r>
          </a:p>
          <a:p>
            <a:pPr marL="285750" indent="-285750">
              <a:buFont typeface="Arial" panose="020B0604020202020204" pitchFamily="34" charset="0"/>
              <a:buChar char="•"/>
            </a:pPr>
            <a:r>
              <a:rPr lang="en-US" sz="1600" dirty="0"/>
              <a:t>Record power demand and high spot coal prices further increased the call on natural gas, reinvigorating the market’s bullish position on the backs of renewed storage fears and sending prices to a 14-year high above $9/MMBtu.</a:t>
            </a:r>
          </a:p>
          <a:p>
            <a:pPr marL="285750" indent="-285750">
              <a:buFont typeface="Arial" panose="020B0604020202020204" pitchFamily="34" charset="0"/>
              <a:buChar char="•"/>
            </a:pPr>
            <a:r>
              <a:rPr lang="en-US" sz="1600" dirty="0"/>
              <a:t>Post summer production gains are expected to permit for stronger injections, allowing storage to catch up to the five year average putting downward pressure on price expectantly in September or early autumn.</a:t>
            </a:r>
          </a:p>
        </p:txBody>
      </p:sp>
    </p:spTree>
    <p:extLst>
      <p:ext uri="{BB962C8B-B14F-4D97-AF65-F5344CB8AC3E}">
        <p14:creationId xmlns:p14="http://schemas.microsoft.com/office/powerpoint/2010/main" val="3170066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6E0CEC671827A941B0A33E1E4BAE7CA9" ma:contentTypeVersion="20" ma:contentTypeDescription="" ma:contentTypeScope="" ma:versionID="15883dc24ffeeb0218cf31cc37968ff6">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5371b12cbd0ca12feeca5b6edfa8e73e"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015f1b76-b32e-440f-80a7-f0ca4d8a872c" ContentTypeId="0x0101006E56B4D1795A2E4DB2F0B01679ED314A"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Initial Filing</DocumentSetType>
    <Visibility xmlns="dc463f71-b30c-4ab2-9473-d307f9d35888">Full Visibility</Visibility>
    <IsConfidential xmlns="dc463f71-b30c-4ab2-9473-d307f9d35888">false</IsConfidential>
    <AgendaOrder xmlns="dc463f71-b30c-4ab2-9473-d307f9d35888">false</AgendaOrder>
    <CaseType xmlns="dc463f71-b30c-4ab2-9473-d307f9d35888">Tariff Revision</CaseType>
    <IndustryCode xmlns="dc463f71-b30c-4ab2-9473-d307f9d35888">150</IndustryCode>
    <CaseStatus xmlns="dc463f71-b30c-4ab2-9473-d307f9d35888">Pending</CaseStatus>
    <OpenedDate xmlns="dc463f71-b30c-4ab2-9473-d307f9d35888">2022-09-15T07:00:00+00:00</OpenedDate>
    <SignificantOrder xmlns="dc463f71-b30c-4ab2-9473-d307f9d35888">false</SignificantOrder>
    <Date1 xmlns="dc463f71-b30c-4ab2-9473-d307f9d35888">2022-09-15T07:00:00+00:00</Date1>
    <IsDocumentOrder xmlns="dc463f71-b30c-4ab2-9473-d307f9d35888">false</IsDocumentOrder>
    <IsHighlyConfidential xmlns="dc463f71-b30c-4ab2-9473-d307f9d35888">false</IsHighlyConfidential>
    <CaseCompanyNames xmlns="dc463f71-b30c-4ab2-9473-d307f9d35888">Cascade Natural Gas Corporation</CaseCompanyNames>
    <Nickname xmlns="http://schemas.microsoft.com/sharepoint/v3" xsi:nil="true"/>
    <DocketNumber xmlns="dc463f71-b30c-4ab2-9473-d307f9d35888">220702</DocketNumber>
    <DelegatedOrder xmlns="dc463f71-b30c-4ab2-9473-d307f9d35888">false</DelegatedOrder>
  </documentManagement>
</p:properties>
</file>

<file path=customXml/itemProps1.xml><?xml version="1.0" encoding="utf-8"?>
<ds:datastoreItem xmlns:ds="http://schemas.openxmlformats.org/officeDocument/2006/customXml" ds:itemID="{B6966232-1214-4794-AED5-5A9C7303FB5B}"/>
</file>

<file path=customXml/itemProps2.xml><?xml version="1.0" encoding="utf-8"?>
<ds:datastoreItem xmlns:ds="http://schemas.openxmlformats.org/officeDocument/2006/customXml" ds:itemID="{89C3A33A-CF8E-4EAF-983E-3A0F691942B6}"/>
</file>

<file path=customXml/itemProps3.xml><?xml version="1.0" encoding="utf-8"?>
<ds:datastoreItem xmlns:ds="http://schemas.openxmlformats.org/officeDocument/2006/customXml" ds:itemID="{E545AD8C-1455-4368-BD2A-757D36B7E54A}"/>
</file>

<file path=customXml/itemProps4.xml><?xml version="1.0" encoding="utf-8"?>
<ds:datastoreItem xmlns:ds="http://schemas.openxmlformats.org/officeDocument/2006/customXml" ds:itemID="{0D33FC24-1A7C-4696-A5B0-9098131B74CA}"/>
</file>

<file path=docProps/app.xml><?xml version="1.0" encoding="utf-8"?>
<Properties xmlns="http://schemas.openxmlformats.org/officeDocument/2006/extended-properties" xmlns:vt="http://schemas.openxmlformats.org/officeDocument/2006/docPropsVTypes">
  <Template>tf00001233</Template>
  <TotalTime>1020</TotalTime>
  <Words>715</Words>
  <Application>Microsoft Office PowerPoint</Application>
  <PresentationFormat>On-screen Show (4:3)</PresentationFormat>
  <Paragraphs>53</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Georgia</vt:lpstr>
      <vt:lpstr>Parallax</vt:lpstr>
      <vt:lpstr>2022 Annual Hedge Plan Presentation  August 9th , 2022</vt:lpstr>
      <vt:lpstr>PowerPoint Presentation</vt:lpstr>
      <vt:lpstr>Program Goals</vt:lpstr>
      <vt:lpstr>Authorized Hedge Program Ladder</vt:lpstr>
      <vt:lpstr>Data-Driven Hedging Strategy</vt:lpstr>
      <vt:lpstr>Procurement Strategies</vt:lpstr>
      <vt:lpstr>2021-2022 Retrospective Report</vt:lpstr>
      <vt:lpstr>Market Summary - Gelber</vt:lpstr>
      <vt:lpstr>Market Summary - Gelber</vt:lpstr>
      <vt:lpstr>PowerPoint Presentation</vt:lpstr>
      <vt:lpstr>PowerPoint Presentation</vt:lpstr>
      <vt:lpstr>Hedge Execution Plan  Recommendation to GSOC  April 27th ,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Hedge Execution Plan  Recommendation to GSOC  April 27th , 2020</dc:title>
  <dc:creator>McGreal, Devin</dc:creator>
  <cp:lastModifiedBy>McGreal, Devin</cp:lastModifiedBy>
  <cp:revision>60</cp:revision>
  <dcterms:created xsi:type="dcterms:W3CDTF">2020-04-13T23:35:35Z</dcterms:created>
  <dcterms:modified xsi:type="dcterms:W3CDTF">2022-09-10T18:22:49Z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0x0101006E56B4D1795A2E4DB2F0B01679ED314A006E0CEC671827A941B0A33E1E4BAE7CA9</vt:lpwstr>
  </property>
  <property fmtid="{D5CDD505-2E9C-101B-9397-08002B2CF9AE}" pid="3" name="_docset_NoMedatataSyncRequired">
    <vt:lpwstr>False</vt:lpwstr>
  </property>
  <property fmtid="{D5CDD505-2E9C-101B-9397-08002B2CF9AE}" pid="4" name="IsEFSEC">
    <vt:bool>false</vt:bool>
  </property>
</Properties>
</file>