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4"/>
  </p:sldMasterIdLst>
  <p:notesMasterIdLst>
    <p:notesMasterId r:id="rId20"/>
  </p:notesMasterIdLst>
  <p:sldIdLst>
    <p:sldId id="340" r:id="rId5"/>
    <p:sldId id="342" r:id="rId6"/>
    <p:sldId id="341" r:id="rId7"/>
    <p:sldId id="323" r:id="rId8"/>
    <p:sldId id="326" r:id="rId9"/>
    <p:sldId id="343" r:id="rId10"/>
    <p:sldId id="318" r:id="rId11"/>
    <p:sldId id="337" r:id="rId12"/>
    <p:sldId id="322" r:id="rId13"/>
    <p:sldId id="338" r:id="rId14"/>
    <p:sldId id="344" r:id="rId15"/>
    <p:sldId id="331" r:id="rId16"/>
    <p:sldId id="345" r:id="rId17"/>
    <p:sldId id="346" r:id="rId18"/>
    <p:sldId id="303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son, Eryn" initials="CE" lastIdx="25" clrIdx="0">
    <p:extLst>
      <p:ext uri="{19B8F6BF-5375-455C-9EA6-DF929625EA0E}">
        <p15:presenceInfo xmlns:p15="http://schemas.microsoft.com/office/powerpoint/2012/main" userId="S-1-5-21-530382873-534002363-142223018-599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888"/>
    <a:srgbClr val="16719D"/>
    <a:srgbClr val="E2E8EE"/>
    <a:srgbClr val="8BA2BB"/>
    <a:srgbClr val="6381A3"/>
    <a:srgbClr val="20849C"/>
    <a:srgbClr val="FEF7F4"/>
    <a:srgbClr val="E2F7F0"/>
    <a:srgbClr val="E8F4F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BDEB2D5-7A16-4835-BEC9-4B239E94B7C7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24466E7-23F0-46BD-B92A-9A4C62878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efault Image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221" y="0"/>
            <a:ext cx="7358779" cy="6856201"/>
          </a:xfrm>
          <a:prstGeom prst="rect">
            <a:avLst/>
          </a:prstGeom>
        </p:spPr>
      </p:pic>
      <p:sp>
        <p:nvSpPr>
          <p:cNvPr id="31" name="White Slash"/>
          <p:cNvSpPr/>
          <p:nvPr/>
        </p:nvSpPr>
        <p:spPr>
          <a:xfrm>
            <a:off x="-90062" y="0"/>
            <a:ext cx="10024566" cy="6858000"/>
          </a:xfrm>
          <a:custGeom>
            <a:avLst/>
            <a:gdLst>
              <a:gd name="connsiteX0" fmla="*/ 0 w 10024566"/>
              <a:gd name="connsiteY0" fmla="*/ 0 h 6858000"/>
              <a:gd name="connsiteX1" fmla="*/ 1515566 w 10024566"/>
              <a:gd name="connsiteY1" fmla="*/ 0 h 6858000"/>
              <a:gd name="connsiteX2" fmla="*/ 1827294 w 10024566"/>
              <a:gd name="connsiteY2" fmla="*/ 0 h 6858000"/>
              <a:gd name="connsiteX3" fmla="*/ 5290955 w 10024566"/>
              <a:gd name="connsiteY3" fmla="*/ 0 h 6858000"/>
              <a:gd name="connsiteX4" fmla="*/ 5290961 w 10024566"/>
              <a:gd name="connsiteY4" fmla="*/ 0 h 6858000"/>
              <a:gd name="connsiteX5" fmla="*/ 10024566 w 10024566"/>
              <a:gd name="connsiteY5" fmla="*/ 0 h 6858000"/>
              <a:gd name="connsiteX6" fmla="*/ 5619296 w 10024566"/>
              <a:gd name="connsiteY6" fmla="*/ 6858000 h 6858000"/>
              <a:gd name="connsiteX7" fmla="*/ 0 w 100245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566" h="6858000">
                <a:moveTo>
                  <a:pt x="0" y="0"/>
                </a:moveTo>
                <a:lnTo>
                  <a:pt x="1515566" y="0"/>
                </a:lnTo>
                <a:lnTo>
                  <a:pt x="1827294" y="0"/>
                </a:lnTo>
                <a:lnTo>
                  <a:pt x="5290955" y="0"/>
                </a:lnTo>
                <a:lnTo>
                  <a:pt x="5290961" y="0"/>
                </a:lnTo>
                <a:lnTo>
                  <a:pt x="10024566" y="0"/>
                </a:lnTo>
                <a:lnTo>
                  <a:pt x="56192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3" name="Pattern Background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0542" y="0"/>
            <a:ext cx="9824135" cy="5486400"/>
          </a:xfrm>
          <a:custGeom>
            <a:avLst/>
            <a:gdLst>
              <a:gd name="connsiteX0" fmla="*/ 0 w 9824135"/>
              <a:gd name="connsiteY0" fmla="*/ 0 h 5486400"/>
              <a:gd name="connsiteX1" fmla="*/ 22589 w 9824135"/>
              <a:gd name="connsiteY1" fmla="*/ 0 h 5486400"/>
              <a:gd name="connsiteX2" fmla="*/ 206687 w 9824135"/>
              <a:gd name="connsiteY2" fmla="*/ 0 h 5486400"/>
              <a:gd name="connsiteX3" fmla="*/ 556089 w 9824135"/>
              <a:gd name="connsiteY3" fmla="*/ 0 h 5486400"/>
              <a:gd name="connsiteX4" fmla="*/ 599423 w 9824135"/>
              <a:gd name="connsiteY4" fmla="*/ 0 h 5486400"/>
              <a:gd name="connsiteX5" fmla="*/ 1284372 w 9824135"/>
              <a:gd name="connsiteY5" fmla="*/ 0 h 5486400"/>
              <a:gd name="connsiteX6" fmla="*/ 1687391 w 9824135"/>
              <a:gd name="connsiteY6" fmla="*/ 0 h 5486400"/>
              <a:gd name="connsiteX7" fmla="*/ 1696135 w 9824135"/>
              <a:gd name="connsiteY7" fmla="*/ 0 h 5486400"/>
              <a:gd name="connsiteX8" fmla="*/ 2635901 w 9824135"/>
              <a:gd name="connsiteY8" fmla="*/ 0 h 5486400"/>
              <a:gd name="connsiteX9" fmla="*/ 3016935 w 9824135"/>
              <a:gd name="connsiteY9" fmla="*/ 0 h 5486400"/>
              <a:gd name="connsiteX10" fmla="*/ 3266317 w 9824135"/>
              <a:gd name="connsiteY10" fmla="*/ 0 h 5486400"/>
              <a:gd name="connsiteX11" fmla="*/ 6037246 w 9824135"/>
              <a:gd name="connsiteY11" fmla="*/ 0 h 5486400"/>
              <a:gd name="connsiteX12" fmla="*/ 6037251 w 9824135"/>
              <a:gd name="connsiteY12" fmla="*/ 0 h 5486400"/>
              <a:gd name="connsiteX13" fmla="*/ 9824135 w 9824135"/>
              <a:gd name="connsiteY13" fmla="*/ 0 h 5486400"/>
              <a:gd name="connsiteX14" fmla="*/ 6299919 w 9824135"/>
              <a:gd name="connsiteY14" fmla="*/ 5486400 h 5486400"/>
              <a:gd name="connsiteX15" fmla="*/ 2635901 w 9824135"/>
              <a:gd name="connsiteY15" fmla="*/ 5486400 h 5486400"/>
              <a:gd name="connsiteX16" fmla="*/ 1696135 w 9824135"/>
              <a:gd name="connsiteY16" fmla="*/ 5486400 h 5486400"/>
              <a:gd name="connsiteX17" fmla="*/ 1687391 w 9824135"/>
              <a:gd name="connsiteY17" fmla="*/ 5486400 h 5486400"/>
              <a:gd name="connsiteX18" fmla="*/ 1284372 w 9824135"/>
              <a:gd name="connsiteY18" fmla="*/ 5486400 h 5486400"/>
              <a:gd name="connsiteX19" fmla="*/ 599423 w 9824135"/>
              <a:gd name="connsiteY19" fmla="*/ 5486400 h 5486400"/>
              <a:gd name="connsiteX20" fmla="*/ 556089 w 9824135"/>
              <a:gd name="connsiteY20" fmla="*/ 5486400 h 5486400"/>
              <a:gd name="connsiteX21" fmla="*/ 206687 w 9824135"/>
              <a:gd name="connsiteY21" fmla="*/ 5486400 h 5486400"/>
              <a:gd name="connsiteX22" fmla="*/ 22589 w 9824135"/>
              <a:gd name="connsiteY22" fmla="*/ 5486400 h 5486400"/>
              <a:gd name="connsiteX23" fmla="*/ 0 w 9824135"/>
              <a:gd name="connsiteY2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24135" h="5486400">
                <a:moveTo>
                  <a:pt x="0" y="0"/>
                </a:moveTo>
                <a:lnTo>
                  <a:pt x="22589" y="0"/>
                </a:lnTo>
                <a:lnTo>
                  <a:pt x="206687" y="0"/>
                </a:lnTo>
                <a:lnTo>
                  <a:pt x="556089" y="0"/>
                </a:lnTo>
                <a:lnTo>
                  <a:pt x="599423" y="0"/>
                </a:lnTo>
                <a:lnTo>
                  <a:pt x="1284372" y="0"/>
                </a:lnTo>
                <a:lnTo>
                  <a:pt x="1687391" y="0"/>
                </a:lnTo>
                <a:lnTo>
                  <a:pt x="1696135" y="0"/>
                </a:lnTo>
                <a:lnTo>
                  <a:pt x="2635901" y="0"/>
                </a:lnTo>
                <a:lnTo>
                  <a:pt x="3016935" y="0"/>
                </a:lnTo>
                <a:lnTo>
                  <a:pt x="3266317" y="0"/>
                </a:lnTo>
                <a:lnTo>
                  <a:pt x="6037246" y="0"/>
                </a:lnTo>
                <a:lnTo>
                  <a:pt x="6037251" y="0"/>
                </a:lnTo>
                <a:lnTo>
                  <a:pt x="9824135" y="0"/>
                </a:lnTo>
                <a:lnTo>
                  <a:pt x="6299919" y="5486400"/>
                </a:lnTo>
                <a:lnTo>
                  <a:pt x="2635901" y="5486400"/>
                </a:lnTo>
                <a:lnTo>
                  <a:pt x="1696135" y="5486400"/>
                </a:lnTo>
                <a:lnTo>
                  <a:pt x="1687391" y="5486400"/>
                </a:lnTo>
                <a:lnTo>
                  <a:pt x="1284372" y="5486400"/>
                </a:lnTo>
                <a:lnTo>
                  <a:pt x="599423" y="5486400"/>
                </a:lnTo>
                <a:lnTo>
                  <a:pt x="556089" y="5486400"/>
                </a:lnTo>
                <a:lnTo>
                  <a:pt x="206687" y="5486400"/>
                </a:lnTo>
                <a:lnTo>
                  <a:pt x="22589" y="5486400"/>
                </a:lnTo>
                <a:lnTo>
                  <a:pt x="0" y="5486400"/>
                </a:lnTo>
                <a:close/>
              </a:path>
            </a:pathLst>
          </a:custGeom>
        </p:spPr>
      </p:pic>
      <p:sp>
        <p:nvSpPr>
          <p:cNvPr id="51" name="Picture Placeholder"/>
          <p:cNvSpPr>
            <a:spLocks noGrp="1"/>
          </p:cNvSpPr>
          <p:nvPr>
            <p:ph type="pic" sz="quarter" idx="19" hasCustomPrompt="1"/>
          </p:nvPr>
        </p:nvSpPr>
        <p:spPr>
          <a:xfrm>
            <a:off x="5521343" y="0"/>
            <a:ext cx="6670657" cy="6858000"/>
          </a:xfrm>
          <a:custGeom>
            <a:avLst/>
            <a:gdLst>
              <a:gd name="connsiteX0" fmla="*/ 4405270 w 6670657"/>
              <a:gd name="connsiteY0" fmla="*/ 0 h 6858000"/>
              <a:gd name="connsiteX1" fmla="*/ 6670657 w 6670657"/>
              <a:gd name="connsiteY1" fmla="*/ 0 h 6858000"/>
              <a:gd name="connsiteX2" fmla="*/ 6670657 w 6670657"/>
              <a:gd name="connsiteY2" fmla="*/ 6858000 h 6858000"/>
              <a:gd name="connsiteX3" fmla="*/ 0 w 6670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0657" h="6858000">
                <a:moveTo>
                  <a:pt x="4405270" y="0"/>
                </a:moveTo>
                <a:lnTo>
                  <a:pt x="6670657" y="0"/>
                </a:lnTo>
                <a:lnTo>
                  <a:pt x="6670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Brattle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08" y="5426646"/>
            <a:ext cx="3323333" cy="1445650"/>
          </a:xfrm>
          <a:prstGeom prst="rect">
            <a:avLst/>
          </a:prstGeom>
        </p:spPr>
      </p:pic>
      <p:sp>
        <p:nvSpPr>
          <p:cNvPr id="13" name="Date"/>
          <p:cNvSpPr>
            <a:spLocks noGrp="1"/>
          </p:cNvSpPr>
          <p:nvPr>
            <p:ph type="body" sz="quarter" idx="26" hasCustomPrompt="1"/>
          </p:nvPr>
        </p:nvSpPr>
        <p:spPr>
          <a:xfrm>
            <a:off x="516416" y="4555220"/>
            <a:ext cx="3040800" cy="590942"/>
          </a:xfrm>
        </p:spPr>
        <p:txBody>
          <a:bodyPr lIns="45720">
            <a:noAutofit/>
          </a:bodyPr>
          <a:lstStyle>
            <a:lvl1pPr marL="60325" indent="-60325">
              <a:defRPr sz="1600" b="1" cap="all" spc="50" baseline="0">
                <a:solidFill>
                  <a:schemeClr val="bg1"/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5pPr marL="1828800" indent="0">
              <a:buNone/>
              <a:defRPr/>
            </a:lvl5pPr>
            <a:lvl7pPr>
              <a:spcBef>
                <a:spcPts val="300"/>
              </a:spcBef>
              <a:defRPr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28" name="Presented For"/>
          <p:cNvSpPr>
            <a:spLocks noGrp="1"/>
          </p:cNvSpPr>
          <p:nvPr>
            <p:ph type="body" sz="quarter" idx="22" hasCustomPrompt="1"/>
          </p:nvPr>
        </p:nvSpPr>
        <p:spPr>
          <a:xfrm>
            <a:off x="3786163" y="2655665"/>
            <a:ext cx="3261365" cy="1292225"/>
          </a:xfrm>
        </p:spPr>
        <p:txBody>
          <a:bodyPr>
            <a:noAutofit/>
          </a:bodyPr>
          <a:lstStyle>
            <a:lvl1pPr marL="60325" indent="-60325">
              <a:defRPr sz="1600" b="1" cap="all" spc="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5pPr marL="1828800" indent="0">
              <a:buNone/>
              <a:defRPr/>
            </a:lvl5pPr>
            <a:lvl7pPr>
              <a:spcBef>
                <a:spcPts val="300"/>
              </a:spcBef>
              <a:defRPr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 smtClean="0"/>
              <a:t>Presented For</a:t>
            </a:r>
          </a:p>
          <a:p>
            <a:pPr lvl="1"/>
            <a:r>
              <a:rPr lang="en-US" dirty="0" smtClean="0"/>
              <a:t>Client Names</a:t>
            </a:r>
          </a:p>
        </p:txBody>
      </p:sp>
      <p:sp>
        <p:nvSpPr>
          <p:cNvPr id="46" name="Presented By"/>
          <p:cNvSpPr>
            <a:spLocks noGrp="1"/>
          </p:cNvSpPr>
          <p:nvPr>
            <p:ph type="body" sz="quarter" idx="18" hasCustomPrompt="1"/>
          </p:nvPr>
        </p:nvSpPr>
        <p:spPr>
          <a:xfrm>
            <a:off x="516416" y="2655665"/>
            <a:ext cx="3040800" cy="1868167"/>
          </a:xfrm>
        </p:spPr>
        <p:txBody>
          <a:bodyPr lIns="45720">
            <a:noAutofit/>
          </a:bodyPr>
          <a:lstStyle>
            <a:lvl1pPr marL="60325" indent="-60325">
              <a:defRPr sz="1600" b="1" cap="all" spc="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5pPr marL="1828800" indent="0">
              <a:buNone/>
              <a:defRPr/>
            </a:lvl5pPr>
            <a:lvl7pPr>
              <a:spcBef>
                <a:spcPts val="300"/>
              </a:spcBef>
              <a:defRPr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dirty="0" smtClean="0"/>
              <a:t>Presented By</a:t>
            </a:r>
          </a:p>
          <a:p>
            <a:pPr lvl="1"/>
            <a:r>
              <a:rPr lang="en-US" dirty="0" smtClean="0"/>
              <a:t>Presenter Names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7" y="1899602"/>
            <a:ext cx="6806439" cy="724675"/>
          </a:xfrm>
        </p:spPr>
        <p:txBody>
          <a:bodyPr>
            <a:normAutofit/>
          </a:bodyPr>
          <a:lstStyle>
            <a:lvl1pPr marL="111125" indent="-52388">
              <a:lnSpc>
                <a:spcPct val="90000"/>
              </a:lnSpc>
              <a:defRPr sz="1800" b="1" cap="all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516416" y="363299"/>
            <a:ext cx="6805961" cy="1507712"/>
          </a:xfrm>
        </p:spPr>
        <p:txBody>
          <a:bodyPr lIns="91440" anchor="b">
            <a:normAutofit/>
          </a:bodyPr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905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928611"/>
            <a:ext cx="11164888" cy="4995862"/>
          </a:xfrm>
        </p:spPr>
        <p:txBody>
          <a:bodyPr tIns="182880" numCol="2" spcCol="4572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8000" y="373135"/>
            <a:ext cx="10231535" cy="55547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0"/>
            <a:ext cx="6040438" cy="418576"/>
          </a:xfrm>
        </p:spPr>
        <p:txBody>
          <a:bodyPr lIns="45720" tIns="155448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7718" y="928611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15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2-Colum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1068224"/>
            <a:ext cx="11164888" cy="4995862"/>
          </a:xfrm>
        </p:spPr>
        <p:txBody>
          <a:bodyPr tIns="182880" numCol="2" spcCol="4572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>
                <a:solidFill>
                  <a:schemeClr val="bg1">
                    <a:alpha val="75000"/>
                  </a:schemeClr>
                </a:solidFill>
              </a:defRPr>
            </a:lvl7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69900" y="6356350"/>
            <a:ext cx="894080" cy="365125"/>
            <a:chOff x="469900" y="6356350"/>
            <a:chExt cx="894080" cy="36512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69900" y="6356350"/>
              <a:ext cx="894080" cy="3651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199" y="6436878"/>
              <a:ext cx="685800" cy="163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60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12971" y="1181101"/>
            <a:ext cx="5386218" cy="5072466"/>
          </a:xfrm>
        </p:spPr>
        <p:txBody>
          <a:bodyPr tIns="18288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baseline="0"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hart Placeholder"/>
          <p:cNvSpPr>
            <a:spLocks noGrp="1"/>
          </p:cNvSpPr>
          <p:nvPr>
            <p:ph type="chart" sz="quarter" idx="19"/>
          </p:nvPr>
        </p:nvSpPr>
        <p:spPr>
          <a:xfrm>
            <a:off x="6129963" y="1853351"/>
            <a:ext cx="5542755" cy="40059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7" name="Chart Title"/>
          <p:cNvSpPr>
            <a:spLocks noGrp="1"/>
          </p:cNvSpPr>
          <p:nvPr>
            <p:ph type="body" sz="quarter" idx="23" hasCustomPrompt="1"/>
          </p:nvPr>
        </p:nvSpPr>
        <p:spPr>
          <a:xfrm>
            <a:off x="6129963" y="1203722"/>
            <a:ext cx="5542755" cy="617102"/>
          </a:xfrm>
        </p:spPr>
        <p:txBody>
          <a:bodyPr lIns="0" tIns="0" rIns="0" bIns="91440" anchor="b" anchorCtr="0"/>
          <a:lstStyle>
            <a:lvl1pPr marL="0" indent="0" algn="l">
              <a:buNone/>
              <a:defRPr sz="1600" b="1" cap="all" spc="5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8" name="Sources and Notes"/>
          <p:cNvSpPr>
            <a:spLocks noGrp="1"/>
          </p:cNvSpPr>
          <p:nvPr>
            <p:ph type="body" sz="quarter" idx="24" hasCustomPrompt="1"/>
          </p:nvPr>
        </p:nvSpPr>
        <p:spPr>
          <a:xfrm>
            <a:off x="6129963" y="5878341"/>
            <a:ext cx="5542755" cy="435164"/>
          </a:xfrm>
        </p:spPr>
        <p:txBody>
          <a:bodyPr lIns="0" tIns="91440" rIns="0" bIns="0" anchor="t" anchorCtr="0"/>
          <a:lstStyle>
            <a:lvl1pPr marL="0" indent="0" algn="l">
              <a:lnSpc>
                <a:spcPct val="90000"/>
              </a:lnSpc>
              <a:buNone/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Source and Notes: Example text</a:t>
            </a:r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ection Header"/>
          <p:cNvSpPr>
            <a:spLocks noGrp="1"/>
          </p:cNvSpPr>
          <p:nvPr>
            <p:ph type="body" sz="quarter" idx="27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3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llout Box"/>
          <p:cNvSpPr>
            <a:spLocks noGrp="1"/>
          </p:cNvSpPr>
          <p:nvPr>
            <p:ph type="body" sz="quarter" idx="19"/>
          </p:nvPr>
        </p:nvSpPr>
        <p:spPr>
          <a:xfrm>
            <a:off x="508000" y="1181100"/>
            <a:ext cx="11164718" cy="1173190"/>
          </a:xfrm>
          <a:solidFill>
            <a:schemeClr val="accent2"/>
          </a:solidFill>
        </p:spPr>
        <p:txBody>
          <a:bodyPr lIns="91440" anchor="t">
            <a:noAutofit/>
          </a:bodyPr>
          <a:lstStyle>
            <a:lvl1pPr marL="115888" indent="-115888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2467166"/>
            <a:ext cx="11164888" cy="3709796"/>
          </a:xfrm>
        </p:spPr>
        <p:txBody>
          <a:bodyPr tIns="182880" numCol="2" spcCol="457200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8000" y="512748"/>
            <a:ext cx="11164718" cy="555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ection Header"/>
          <p:cNvSpPr>
            <a:spLocks noGrp="1"/>
          </p:cNvSpPr>
          <p:nvPr>
            <p:ph type="body" sz="quarter" idx="25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4471516" y="1181100"/>
            <a:ext cx="7201372" cy="4995862"/>
          </a:xfrm>
        </p:spPr>
        <p:txBody>
          <a:bodyPr tIns="182880" numCol="1" spcCol="457200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allout Box"/>
          <p:cNvSpPr>
            <a:spLocks noGrp="1"/>
          </p:cNvSpPr>
          <p:nvPr>
            <p:ph type="body" sz="quarter" idx="19"/>
          </p:nvPr>
        </p:nvSpPr>
        <p:spPr>
          <a:xfrm>
            <a:off x="508000" y="1181100"/>
            <a:ext cx="3802743" cy="4995861"/>
          </a:xfrm>
          <a:solidFill>
            <a:schemeClr val="accent2"/>
          </a:solidFill>
        </p:spPr>
        <p:txBody>
          <a:bodyPr lIns="91440" anchor="t">
            <a:noAutofit/>
          </a:bodyPr>
          <a:lstStyle>
            <a:lvl1pPr marL="115888" indent="-115888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8000" y="512748"/>
            <a:ext cx="11164718" cy="555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ection Header"/>
          <p:cNvSpPr>
            <a:spLocks noGrp="1"/>
          </p:cNvSpPr>
          <p:nvPr>
            <p:ph type="body" sz="quarter" idx="25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8300721" y="1303996"/>
            <a:ext cx="3383280" cy="4857522"/>
          </a:xfrm>
          <a:solidFill>
            <a:schemeClr val="bg1">
              <a:lumMod val="95000"/>
            </a:schemeClr>
          </a:solidFill>
        </p:spPr>
        <p:txBody>
          <a:bodyPr lIns="182880" tIns="731520" rIns="18288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04077" y="1445577"/>
            <a:ext cx="2703870" cy="461665"/>
          </a:xfrm>
          <a:solidFill>
            <a:schemeClr val="accent1"/>
          </a:solidFill>
        </p:spPr>
        <p:txBody>
          <a:bodyPr wrap="square" lIns="182880" tIns="91440" rIns="182880" bIns="91440"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04360" y="1303996"/>
            <a:ext cx="3383280" cy="4857522"/>
          </a:xfrm>
          <a:solidFill>
            <a:schemeClr val="bg1">
              <a:lumMod val="95000"/>
            </a:schemeClr>
          </a:solidFill>
        </p:spPr>
        <p:txBody>
          <a:bodyPr lIns="182880" tIns="731520" rIns="18288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4199356" y="1445577"/>
            <a:ext cx="2703870" cy="461665"/>
          </a:xfrm>
          <a:solidFill>
            <a:schemeClr val="accent1"/>
          </a:solidFill>
        </p:spPr>
        <p:txBody>
          <a:bodyPr wrap="square" lIns="182880" tIns="91440" rIns="182880" bIns="91440"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7999" y="1303996"/>
            <a:ext cx="3383280" cy="4857522"/>
          </a:xfrm>
          <a:solidFill>
            <a:schemeClr val="bg1">
              <a:lumMod val="95000"/>
            </a:schemeClr>
          </a:solidFill>
        </p:spPr>
        <p:txBody>
          <a:bodyPr lIns="182880" tIns="731520" rIns="18288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311355" y="1445577"/>
            <a:ext cx="2703870" cy="461665"/>
          </a:xfrm>
          <a:solidFill>
            <a:schemeClr val="accent1"/>
          </a:solidFill>
        </p:spPr>
        <p:txBody>
          <a:bodyPr wrap="square" lIns="182880" tIns="91440" rIns="182880" bIns="91440" anchor="ctr">
            <a:spAutoFit/>
          </a:bodyPr>
          <a:lstStyle>
            <a:lvl1pPr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508000" y="512748"/>
            <a:ext cx="11176001" cy="555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ection Header"/>
          <p:cNvSpPr>
            <a:spLocks noGrp="1"/>
          </p:cNvSpPr>
          <p:nvPr>
            <p:ph type="body" sz="quarter" idx="26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8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8556792" y="2729311"/>
            <a:ext cx="2616864" cy="3457844"/>
          </a:xfrm>
          <a:solidFill>
            <a:schemeClr val="bg1">
              <a:lumMod val="95000"/>
            </a:schemeClr>
          </a:solidFill>
        </p:spPr>
        <p:txBody>
          <a:bodyPr lIns="91440" tIns="91440" rIns="9144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8556792" y="1313052"/>
            <a:ext cx="2995640" cy="1416259"/>
          </a:xfrm>
          <a:prstGeom prst="chevron">
            <a:avLst>
              <a:gd name="adj" fmla="val 26224"/>
            </a:avLst>
          </a:prstGeom>
          <a:solidFill>
            <a:schemeClr val="accent3"/>
          </a:solidFill>
        </p:spPr>
        <p:txBody>
          <a:bodyPr wrap="square" lIns="365760" tIns="91440" rIns="182880" bIns="91440" anchor="ctr">
            <a:noAutofit/>
          </a:bodyPr>
          <a:lstStyle>
            <a:lvl1pPr>
              <a:defRPr sz="2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5871058" y="2729311"/>
            <a:ext cx="2616864" cy="3457844"/>
          </a:xfrm>
          <a:solidFill>
            <a:schemeClr val="bg1">
              <a:lumMod val="95000"/>
            </a:schemeClr>
          </a:solidFill>
        </p:spPr>
        <p:txBody>
          <a:bodyPr lIns="91440" tIns="91440" rIns="9144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871058" y="1313052"/>
            <a:ext cx="2995640" cy="1416259"/>
          </a:xfrm>
          <a:prstGeom prst="chevron">
            <a:avLst>
              <a:gd name="adj" fmla="val 26224"/>
            </a:avLst>
          </a:prstGeom>
          <a:solidFill>
            <a:schemeClr val="accent2"/>
          </a:solidFill>
        </p:spPr>
        <p:txBody>
          <a:bodyPr wrap="square" lIns="365760" tIns="91440" rIns="182880" bIns="91440" anchor="ctr">
            <a:noAutofit/>
          </a:bodyPr>
          <a:lstStyle>
            <a:lvl1pPr>
              <a:defRPr sz="2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3185324" y="2729311"/>
            <a:ext cx="2616864" cy="3457844"/>
          </a:xfrm>
          <a:solidFill>
            <a:schemeClr val="bg1">
              <a:lumMod val="95000"/>
            </a:schemeClr>
          </a:solidFill>
        </p:spPr>
        <p:txBody>
          <a:bodyPr lIns="91440" tIns="91440" rIns="9144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/>
          </p:nvPr>
        </p:nvSpPr>
        <p:spPr>
          <a:xfrm>
            <a:off x="3185324" y="1313052"/>
            <a:ext cx="2995640" cy="1416259"/>
          </a:xfrm>
          <a:prstGeom prst="chevron">
            <a:avLst>
              <a:gd name="adj" fmla="val 26224"/>
            </a:avLst>
          </a:prstGeom>
          <a:solidFill>
            <a:schemeClr val="accent1"/>
          </a:solidFill>
        </p:spPr>
        <p:txBody>
          <a:bodyPr wrap="square" lIns="365760" tIns="91440" rIns="182880" bIns="91440" anchor="ctr">
            <a:noAutofit/>
          </a:bodyPr>
          <a:lstStyle>
            <a:lvl1pPr>
              <a:defRPr sz="2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7999" y="2729311"/>
            <a:ext cx="2616864" cy="3457844"/>
          </a:xfrm>
          <a:solidFill>
            <a:schemeClr val="bg1">
              <a:lumMod val="95000"/>
            </a:schemeClr>
          </a:solidFill>
        </p:spPr>
        <p:txBody>
          <a:bodyPr lIns="91440" tIns="91440" rIns="9144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499591" y="1313052"/>
            <a:ext cx="2995640" cy="1416259"/>
          </a:xfrm>
          <a:prstGeom prst="homePlate">
            <a:avLst>
              <a:gd name="adj" fmla="val 25709"/>
            </a:avLst>
          </a:prstGeom>
          <a:solidFill>
            <a:schemeClr val="tx1">
              <a:lumMod val="75000"/>
            </a:schemeClr>
          </a:solidFill>
        </p:spPr>
        <p:txBody>
          <a:bodyPr wrap="square" lIns="274320" tIns="91440" rIns="182880" bIns="91440" anchor="ctr">
            <a:noAutofit/>
          </a:bodyPr>
          <a:lstStyle>
            <a:lvl1pPr>
              <a:defRPr sz="2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Section Header"/>
          <p:cNvSpPr>
            <a:spLocks noGrp="1"/>
          </p:cNvSpPr>
          <p:nvPr>
            <p:ph type="body" sz="quarter" idx="37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5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ttern Background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746"/>
            <a:ext cx="12192000" cy="551492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7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d B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8114077" y="5476155"/>
            <a:ext cx="3572156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114077" y="5094773"/>
            <a:ext cx="3572156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8129117" y="4631728"/>
            <a:ext cx="3547295" cy="463550"/>
          </a:xfrm>
        </p:spPr>
        <p:txBody>
          <a:bodyPr tIns="182880" bIns="91440" anchor="ctr" anchorCtr="0">
            <a:noAutofit/>
          </a:bodyPr>
          <a:lstStyle>
            <a:lvl1pPr algn="ctr">
              <a:defRPr sz="16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53625" y="4009758"/>
            <a:ext cx="3114675" cy="582613"/>
          </a:xfrm>
        </p:spPr>
        <p:txBody>
          <a:bodyPr tIns="18288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610600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315545" y="5476155"/>
            <a:ext cx="3542266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4315545" y="5094773"/>
            <a:ext cx="3542266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601334" y="6064654"/>
            <a:ext cx="11084899" cy="3444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views expressed in this presentation are strictly those of the presenter(s) and do not necessarily state or reflect the views of The Brattle Group or its clients. 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310743" y="4631728"/>
            <a:ext cx="3547295" cy="463550"/>
          </a:xfrm>
        </p:spPr>
        <p:txBody>
          <a:bodyPr tIns="182880" bIns="91440" anchor="ctr" anchorCtr="0">
            <a:noAutofit/>
          </a:bodyPr>
          <a:lstStyle>
            <a:lvl1pPr algn="ctr">
              <a:defRPr sz="16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533782" y="4009758"/>
            <a:ext cx="3114675" cy="582613"/>
          </a:xfrm>
        </p:spPr>
        <p:txBody>
          <a:bodyPr tIns="18288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89181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512024" y="5476155"/>
            <a:ext cx="3519378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12024" y="5094773"/>
            <a:ext cx="3519378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02418" y="4631728"/>
            <a:ext cx="3547295" cy="463550"/>
          </a:xfrm>
        </p:spPr>
        <p:txBody>
          <a:bodyPr tIns="182880" bIns="91440" anchor="ctr" anchorCtr="0">
            <a:noAutofit/>
          </a:bodyPr>
          <a:lstStyle>
            <a:lvl1pPr algn="ctr">
              <a:defRPr sz="16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13939" y="4009758"/>
            <a:ext cx="3114675" cy="582613"/>
          </a:xfrm>
        </p:spPr>
        <p:txBody>
          <a:bodyPr tIns="182880">
            <a:no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8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967761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9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Default Image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3221" y="0"/>
            <a:ext cx="7358779" cy="6856201"/>
          </a:xfrm>
          <a:prstGeom prst="rect">
            <a:avLst/>
          </a:prstGeom>
        </p:spPr>
      </p:pic>
      <p:sp>
        <p:nvSpPr>
          <p:cNvPr id="31" name="White Slash"/>
          <p:cNvSpPr/>
          <p:nvPr/>
        </p:nvSpPr>
        <p:spPr>
          <a:xfrm>
            <a:off x="-90062" y="0"/>
            <a:ext cx="10024566" cy="6858000"/>
          </a:xfrm>
          <a:custGeom>
            <a:avLst/>
            <a:gdLst>
              <a:gd name="connsiteX0" fmla="*/ 0 w 10024566"/>
              <a:gd name="connsiteY0" fmla="*/ 0 h 6858000"/>
              <a:gd name="connsiteX1" fmla="*/ 1515566 w 10024566"/>
              <a:gd name="connsiteY1" fmla="*/ 0 h 6858000"/>
              <a:gd name="connsiteX2" fmla="*/ 1827294 w 10024566"/>
              <a:gd name="connsiteY2" fmla="*/ 0 h 6858000"/>
              <a:gd name="connsiteX3" fmla="*/ 5290955 w 10024566"/>
              <a:gd name="connsiteY3" fmla="*/ 0 h 6858000"/>
              <a:gd name="connsiteX4" fmla="*/ 5290961 w 10024566"/>
              <a:gd name="connsiteY4" fmla="*/ 0 h 6858000"/>
              <a:gd name="connsiteX5" fmla="*/ 10024566 w 10024566"/>
              <a:gd name="connsiteY5" fmla="*/ 0 h 6858000"/>
              <a:gd name="connsiteX6" fmla="*/ 5619296 w 10024566"/>
              <a:gd name="connsiteY6" fmla="*/ 6858000 h 6858000"/>
              <a:gd name="connsiteX7" fmla="*/ 0 w 1002456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24566" h="6858000">
                <a:moveTo>
                  <a:pt x="0" y="0"/>
                </a:moveTo>
                <a:lnTo>
                  <a:pt x="1515566" y="0"/>
                </a:lnTo>
                <a:lnTo>
                  <a:pt x="1827294" y="0"/>
                </a:lnTo>
                <a:lnTo>
                  <a:pt x="5290955" y="0"/>
                </a:lnTo>
                <a:lnTo>
                  <a:pt x="5290961" y="0"/>
                </a:lnTo>
                <a:lnTo>
                  <a:pt x="10024566" y="0"/>
                </a:lnTo>
                <a:lnTo>
                  <a:pt x="56192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icture Placeholder"/>
          <p:cNvSpPr>
            <a:spLocks noGrp="1"/>
          </p:cNvSpPr>
          <p:nvPr>
            <p:ph type="pic" sz="quarter" idx="19" hasCustomPrompt="1"/>
          </p:nvPr>
        </p:nvSpPr>
        <p:spPr>
          <a:xfrm>
            <a:off x="5521343" y="0"/>
            <a:ext cx="6670657" cy="6858000"/>
          </a:xfrm>
          <a:custGeom>
            <a:avLst/>
            <a:gdLst>
              <a:gd name="connsiteX0" fmla="*/ 4405270 w 6670657"/>
              <a:gd name="connsiteY0" fmla="*/ 0 h 6858000"/>
              <a:gd name="connsiteX1" fmla="*/ 6670657 w 6670657"/>
              <a:gd name="connsiteY1" fmla="*/ 0 h 6858000"/>
              <a:gd name="connsiteX2" fmla="*/ 6670657 w 6670657"/>
              <a:gd name="connsiteY2" fmla="*/ 6858000 h 6858000"/>
              <a:gd name="connsiteX3" fmla="*/ 0 w 66706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0657" h="6858000">
                <a:moveTo>
                  <a:pt x="4405270" y="0"/>
                </a:moveTo>
                <a:lnTo>
                  <a:pt x="6670657" y="0"/>
                </a:lnTo>
                <a:lnTo>
                  <a:pt x="667065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8" name="Brattle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08" y="5426646"/>
            <a:ext cx="3323333" cy="1445650"/>
          </a:xfrm>
          <a:prstGeom prst="rect">
            <a:avLst/>
          </a:prstGeom>
        </p:spPr>
      </p:pic>
      <p:sp>
        <p:nvSpPr>
          <p:cNvPr id="13" name="Date"/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560769"/>
            <a:ext cx="3049895" cy="609720"/>
          </a:xfrm>
        </p:spPr>
        <p:txBody>
          <a:bodyPr lIns="45720" rIns="0">
            <a:noAutofit/>
          </a:bodyPr>
          <a:lstStyle>
            <a:lvl1pPr marL="60325" indent="-60325">
              <a:defRPr sz="1600" b="1" cap="all" spc="50" baseline="0">
                <a:solidFill>
                  <a:schemeClr val="accent2"/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30" name="Presented For"/>
          <p:cNvSpPr>
            <a:spLocks noGrp="1"/>
          </p:cNvSpPr>
          <p:nvPr>
            <p:ph type="body" sz="quarter" idx="23" hasCustomPrompt="1"/>
          </p:nvPr>
        </p:nvSpPr>
        <p:spPr>
          <a:xfrm>
            <a:off x="3757435" y="2655664"/>
            <a:ext cx="3290093" cy="1845215"/>
          </a:xfrm>
        </p:spPr>
        <p:txBody>
          <a:bodyPr>
            <a:noAutofit/>
          </a:bodyPr>
          <a:lstStyle>
            <a:lvl1pPr marL="60325" indent="-60325">
              <a:defRPr sz="1600" b="1" cap="all" spc="50" baseline="0">
                <a:solidFill>
                  <a:schemeClr val="accent2"/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>
                <a:solidFill>
                  <a:schemeClr val="accent1"/>
                </a:solidFill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 dirty="0" smtClean="0"/>
              <a:t>Presented For</a:t>
            </a:r>
          </a:p>
          <a:p>
            <a:pPr lvl="1"/>
            <a:r>
              <a:rPr lang="en-US" dirty="0" smtClean="0"/>
              <a:t>Client Names</a:t>
            </a:r>
          </a:p>
        </p:txBody>
      </p:sp>
      <p:sp>
        <p:nvSpPr>
          <p:cNvPr id="3" name="Presented By"/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2655664"/>
            <a:ext cx="3049895" cy="1845215"/>
          </a:xfrm>
        </p:spPr>
        <p:txBody>
          <a:bodyPr lIns="45720" rIns="0">
            <a:noAutofit/>
          </a:bodyPr>
          <a:lstStyle>
            <a:lvl1pPr marL="60325" indent="-60325">
              <a:defRPr sz="1600" b="1" cap="all" spc="50" baseline="0">
                <a:solidFill>
                  <a:schemeClr val="accent2"/>
                </a:solidFill>
                <a:latin typeface="+mn-lt"/>
              </a:defRPr>
            </a:lvl1pPr>
            <a:lvl2pPr marL="58738" indent="0">
              <a:spcBef>
                <a:spcPts val="300"/>
              </a:spcBef>
              <a:buNone/>
              <a:defRPr sz="2000" baseline="0">
                <a:solidFill>
                  <a:schemeClr val="accent1"/>
                </a:solidFill>
                <a:latin typeface="+mn-lt"/>
              </a:defRPr>
            </a:lvl2pPr>
            <a:lvl3pPr>
              <a:defRPr sz="1600">
                <a:latin typeface="+mn-lt"/>
              </a:defRPr>
            </a:lvl3pPr>
          </a:lstStyle>
          <a:p>
            <a:pPr lvl="0"/>
            <a:r>
              <a:rPr lang="en-US" dirty="0" smtClean="0"/>
              <a:t>Presented By</a:t>
            </a:r>
          </a:p>
          <a:p>
            <a:pPr lvl="1"/>
            <a:r>
              <a:rPr lang="en-US" dirty="0" smtClean="0"/>
              <a:t>Presenter Names</a:t>
            </a:r>
          </a:p>
        </p:txBody>
      </p:sp>
      <p:sp>
        <p:nvSpPr>
          <p:cNvPr id="29" name="Subtitle"/>
          <p:cNvSpPr>
            <a:spLocks noGrp="1"/>
          </p:cNvSpPr>
          <p:nvPr>
            <p:ph type="body" sz="quarter" idx="21" hasCustomPrompt="1"/>
          </p:nvPr>
        </p:nvSpPr>
        <p:spPr>
          <a:xfrm>
            <a:off x="515937" y="1899602"/>
            <a:ext cx="6806439" cy="756062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1800" b="1" cap="all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Presentation Subtitle</a:t>
            </a:r>
            <a:endParaRPr lang="en-US" dirty="0"/>
          </a:p>
        </p:txBody>
      </p:sp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516416" y="372383"/>
            <a:ext cx="6805961" cy="1507712"/>
          </a:xfrm>
        </p:spPr>
        <p:txBody>
          <a:bodyPr lIns="91440" anchor="b">
            <a:normAutofit/>
          </a:bodyPr>
          <a:lstStyle>
            <a:lvl1pPr>
              <a:defRPr sz="36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20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d B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"/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Dsiclaimer"/>
          <p:cNvSpPr>
            <a:spLocks noGrp="1"/>
          </p:cNvSpPr>
          <p:nvPr>
            <p:ph type="body" sz="quarter" idx="49" hasCustomPrompt="1"/>
          </p:nvPr>
        </p:nvSpPr>
        <p:spPr>
          <a:xfrm>
            <a:off x="601334" y="6064654"/>
            <a:ext cx="11071384" cy="3444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views expressed in this presentation are strictly those of the presenter(s) and do not necessarily state or reflect the views of The Brattle Group or its clients. </a:t>
            </a:r>
          </a:p>
        </p:txBody>
      </p:sp>
      <p:sp>
        <p:nvSpPr>
          <p:cNvPr id="37" name="Text Placeholder 16"/>
          <p:cNvSpPr>
            <a:spLocks noGrp="1"/>
          </p:cNvSpPr>
          <p:nvPr>
            <p:ph type="body" sz="quarter" idx="44" hasCustomPrompt="1"/>
          </p:nvPr>
        </p:nvSpPr>
        <p:spPr>
          <a:xfrm>
            <a:off x="9099733" y="5476155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43" hasCustomPrompt="1"/>
          </p:nvPr>
        </p:nvSpPr>
        <p:spPr>
          <a:xfrm>
            <a:off x="9099733" y="5094773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9091791" y="4631728"/>
            <a:ext cx="2668251" cy="463550"/>
          </a:xfrm>
        </p:spPr>
        <p:txBody>
          <a:bodyPr tIns="91440" anchor="ctr" anchorCtr="0">
            <a:noAutofit/>
          </a:bodyPr>
          <a:lstStyle>
            <a:lvl1pPr algn="ctr">
              <a:defRPr sz="14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9091792" y="4009758"/>
            <a:ext cx="2668250" cy="582613"/>
          </a:xfrm>
        </p:spPr>
        <p:txBody>
          <a:bodyPr tIns="182880">
            <a:normAutofit/>
          </a:bodyPr>
          <a:lstStyle>
            <a:lvl1pPr algn="ctr">
              <a:defRPr sz="22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072534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22790" y="5476155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6222790" y="5094773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41" hasCustomPrompt="1"/>
          </p:nvPr>
        </p:nvSpPr>
        <p:spPr>
          <a:xfrm>
            <a:off x="6214848" y="4631728"/>
            <a:ext cx="2668251" cy="463550"/>
          </a:xfrm>
        </p:spPr>
        <p:txBody>
          <a:bodyPr tIns="91440" anchor="ctr" anchorCtr="0">
            <a:noAutofit/>
          </a:bodyPr>
          <a:lstStyle>
            <a:lvl1pPr algn="ctr">
              <a:defRPr sz="14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6214849" y="4009758"/>
            <a:ext cx="2668250" cy="582613"/>
          </a:xfrm>
        </p:spPr>
        <p:txBody>
          <a:bodyPr tIns="182880">
            <a:normAutofit/>
          </a:bodyPr>
          <a:lstStyle>
            <a:lvl1pPr algn="ctr">
              <a:defRPr sz="22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6214848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6" hasCustomPrompt="1"/>
          </p:nvPr>
        </p:nvSpPr>
        <p:spPr>
          <a:xfrm>
            <a:off x="3300731" y="5476155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3300731" y="5094773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3292789" y="4631728"/>
            <a:ext cx="2668251" cy="463550"/>
          </a:xfrm>
        </p:spPr>
        <p:txBody>
          <a:bodyPr tIns="91440" anchor="ctr" anchorCtr="0">
            <a:noAutofit/>
          </a:bodyPr>
          <a:lstStyle>
            <a:lvl1pPr algn="ctr">
              <a:defRPr sz="14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2790" y="4009758"/>
            <a:ext cx="2668250" cy="582613"/>
          </a:xfrm>
        </p:spPr>
        <p:txBody>
          <a:bodyPr tIns="182880">
            <a:normAutofit/>
          </a:bodyPr>
          <a:lstStyle>
            <a:lvl1pPr algn="ctr">
              <a:defRPr sz="22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57163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88742" y="5476155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88742" y="5094773"/>
            <a:ext cx="2660309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4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80800" y="4631728"/>
            <a:ext cx="2668251" cy="463550"/>
          </a:xfrm>
        </p:spPr>
        <p:txBody>
          <a:bodyPr tIns="91440" anchor="ctr" anchorCtr="0">
            <a:noAutofit/>
          </a:bodyPr>
          <a:lstStyle>
            <a:lvl1pPr algn="ctr">
              <a:defRPr sz="14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480801" y="4009758"/>
            <a:ext cx="2668250" cy="582613"/>
          </a:xfrm>
        </p:spPr>
        <p:txBody>
          <a:bodyPr tIns="182880">
            <a:normAutofit/>
          </a:bodyPr>
          <a:lstStyle>
            <a:lvl1pPr algn="ctr">
              <a:defRPr sz="22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8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499478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Dsiclaimer"/>
          <p:cNvSpPr>
            <a:spLocks noGrp="1"/>
          </p:cNvSpPr>
          <p:nvPr>
            <p:ph type="body" sz="quarter" idx="49" hasCustomPrompt="1"/>
          </p:nvPr>
        </p:nvSpPr>
        <p:spPr>
          <a:xfrm>
            <a:off x="601334" y="6064654"/>
            <a:ext cx="11071384" cy="3444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views expressed in this presentation are strictly those of the presenter(s) and do not necessarily state or reflect the views of The Brattle Group or its clients. </a:t>
            </a:r>
          </a:p>
        </p:txBody>
      </p:sp>
      <p:sp>
        <p:nvSpPr>
          <p:cNvPr id="28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967761" y="1407148"/>
            <a:ext cx="2011680" cy="201168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32"/>
          </p:nvPr>
        </p:nvSpPr>
        <p:spPr>
          <a:xfrm>
            <a:off x="3443118" y="1320034"/>
            <a:ext cx="8229600" cy="2194560"/>
          </a:xfrm>
        </p:spPr>
        <p:txBody>
          <a:bodyPr tIns="45720"/>
          <a:lstStyle>
            <a:lvl1pPr marL="111125" indent="-111125">
              <a:defRPr sz="2000">
                <a:solidFill>
                  <a:schemeClr val="accent2"/>
                </a:solidFill>
                <a:latin typeface="+mn-lt"/>
              </a:defRPr>
            </a:lvl1pPr>
            <a:lvl2pPr marL="111125" indent="0">
              <a:spcBef>
                <a:spcPts val="300"/>
              </a:spcBef>
              <a:buNone/>
              <a:defRPr sz="1800">
                <a:latin typeface="+mn-lt"/>
              </a:defRPr>
            </a:lvl2pPr>
            <a:lvl3pPr marL="341313" indent="-230188">
              <a:spcBef>
                <a:spcPts val="600"/>
              </a:spcBef>
              <a:buSzPct val="90000"/>
              <a:buFont typeface="Wingdings 2" panose="05020102010507070707" pitchFamily="18" charset="2"/>
              <a:buChar char=""/>
              <a:defRPr sz="1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8000" y="369885"/>
            <a:ext cx="10231535" cy="5554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50"/>
          </p:nvPr>
        </p:nvSpPr>
        <p:spPr>
          <a:xfrm>
            <a:off x="967761" y="3826926"/>
            <a:ext cx="2011680" cy="201168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51"/>
          </p:nvPr>
        </p:nvSpPr>
        <p:spPr>
          <a:xfrm>
            <a:off x="3443118" y="3740642"/>
            <a:ext cx="8229600" cy="2194560"/>
          </a:xfrm>
        </p:spPr>
        <p:txBody>
          <a:bodyPr tIns="45720"/>
          <a:lstStyle>
            <a:lvl1pPr marL="111125" indent="-111125">
              <a:defRPr sz="2000">
                <a:solidFill>
                  <a:schemeClr val="accent2"/>
                </a:solidFill>
                <a:latin typeface="+mn-lt"/>
              </a:defRPr>
            </a:lvl1pPr>
            <a:lvl2pPr marL="111125" indent="0">
              <a:spcBef>
                <a:spcPts val="300"/>
              </a:spcBef>
              <a:buNone/>
              <a:defRPr sz="1800">
                <a:latin typeface="+mn-lt"/>
              </a:defRPr>
            </a:lvl2pPr>
            <a:lvl3pPr marL="341313" indent="-230188">
              <a:spcBef>
                <a:spcPts val="600"/>
              </a:spcBef>
              <a:buSzPct val="90000"/>
              <a:buFont typeface="Wingdings 2" panose="05020102010507070707" pitchFamily="18" charset="2"/>
              <a:buChar char=""/>
              <a:defRPr sz="1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97718" y="925361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6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Dsiclaimer"/>
          <p:cNvSpPr>
            <a:spLocks noGrp="1"/>
          </p:cNvSpPr>
          <p:nvPr>
            <p:ph type="body" sz="quarter" idx="49" hasCustomPrompt="1"/>
          </p:nvPr>
        </p:nvSpPr>
        <p:spPr>
          <a:xfrm>
            <a:off x="601334" y="6064654"/>
            <a:ext cx="11071384" cy="3444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views expressed in this presentation are strictly those of the presenter(s) and do not necessarily state or reflect the views of The Brattle Group or its clients. 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12024" y="5476155"/>
            <a:ext cx="3519378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12024" y="5094773"/>
            <a:ext cx="3519378" cy="381382"/>
          </a:xfrm>
        </p:spPr>
        <p:txBody>
          <a:bodyPr>
            <a:noAutofit/>
          </a:bodyPr>
          <a:lstStyle>
            <a:lvl1pPr algn="ctr">
              <a:spcBef>
                <a:spcPts val="600"/>
              </a:spcBef>
              <a:defRPr sz="1800" baseline="0"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502418" y="4648820"/>
            <a:ext cx="3547295" cy="463550"/>
          </a:xfrm>
        </p:spPr>
        <p:txBody>
          <a:bodyPr tIns="91440" anchor="ctr" anchorCtr="0">
            <a:noAutofit/>
          </a:bodyPr>
          <a:lstStyle>
            <a:lvl1pPr algn="ctr">
              <a:defRPr sz="1600" b="1" i="0" cap="all" spc="50" baseline="0">
                <a:solidFill>
                  <a:schemeClr val="accent2">
                    <a:alpha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13939" y="4009758"/>
            <a:ext cx="3114675" cy="582613"/>
          </a:xfrm>
        </p:spPr>
        <p:txBody>
          <a:bodyPr tIns="182880">
            <a:noAutofit/>
          </a:bodyPr>
          <a:lstStyle>
            <a:lvl1pPr algn="ctr">
              <a:defRPr sz="24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28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967761" y="1407148"/>
            <a:ext cx="2603878" cy="2601947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127000" dist="762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32"/>
          </p:nvPr>
        </p:nvSpPr>
        <p:spPr>
          <a:xfrm>
            <a:off x="4430713" y="1407149"/>
            <a:ext cx="7242175" cy="4450388"/>
          </a:xfrm>
        </p:spPr>
        <p:txBody>
          <a:bodyPr/>
          <a:lstStyle>
            <a:lvl1pPr marL="111125" indent="-111125">
              <a:defRPr sz="2000">
                <a:solidFill>
                  <a:schemeClr val="accent2"/>
                </a:solidFill>
                <a:latin typeface="+mn-lt"/>
              </a:defRPr>
            </a:lvl1pPr>
            <a:lvl2pPr marL="111125" indent="0">
              <a:buNone/>
              <a:defRPr sz="1800">
                <a:latin typeface="+mn-lt"/>
              </a:defRPr>
            </a:lvl2pPr>
            <a:lvl3pPr marL="341313" indent="-230188">
              <a:spcBef>
                <a:spcPts val="600"/>
              </a:spcBef>
              <a:buSzPct val="90000"/>
              <a:buFont typeface="Wingdings 2" panose="05020102010507070707" pitchFamily="18" charset="2"/>
              <a:buChar char=""/>
              <a:defRPr sz="16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Presented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1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ttern Backgroun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76"/>
          <a:stretch/>
        </p:blipFill>
        <p:spPr>
          <a:xfrm>
            <a:off x="-38469" y="1"/>
            <a:ext cx="12248397" cy="2438400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>
            <a:off x="5156079" y="1401337"/>
            <a:ext cx="2032906" cy="8307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Dsiclaimer"/>
          <p:cNvSpPr>
            <a:spLocks noGrp="1"/>
          </p:cNvSpPr>
          <p:nvPr>
            <p:ph type="body" sz="quarter" idx="49" hasCustomPrompt="1"/>
          </p:nvPr>
        </p:nvSpPr>
        <p:spPr>
          <a:xfrm>
            <a:off x="601334" y="6064654"/>
            <a:ext cx="9527403" cy="3444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None/>
              <a:tabLst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views expressed in this presentation are strictly those of the presenter(s) and do not necessarily state or reflect the views of The Brattle Group or its clients. </a:t>
            </a:r>
          </a:p>
        </p:txBody>
      </p:sp>
      <p:sp>
        <p:nvSpPr>
          <p:cNvPr id="24" name="Freeform"/>
          <p:cNvSpPr/>
          <p:nvPr/>
        </p:nvSpPr>
        <p:spPr>
          <a:xfrm>
            <a:off x="7188985" y="1"/>
            <a:ext cx="4415380" cy="2583516"/>
          </a:xfrm>
          <a:custGeom>
            <a:avLst/>
            <a:gdLst>
              <a:gd name="connsiteX0" fmla="*/ 645880 w 4415380"/>
              <a:gd name="connsiteY0" fmla="*/ 0 h 2583516"/>
              <a:gd name="connsiteX1" fmla="*/ 4415380 w 4415380"/>
              <a:gd name="connsiteY1" fmla="*/ 0 h 2583516"/>
              <a:gd name="connsiteX2" fmla="*/ 3769501 w 4415380"/>
              <a:gd name="connsiteY2" fmla="*/ 2583516 h 2583516"/>
              <a:gd name="connsiteX3" fmla="*/ 0 w 4415380"/>
              <a:gd name="connsiteY3" fmla="*/ 2583516 h 258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5380" h="2583516">
                <a:moveTo>
                  <a:pt x="645880" y="0"/>
                </a:moveTo>
                <a:lnTo>
                  <a:pt x="4415380" y="0"/>
                </a:lnTo>
                <a:lnTo>
                  <a:pt x="3769501" y="2583516"/>
                </a:lnTo>
                <a:lnTo>
                  <a:pt x="0" y="258351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1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Picture Placeholder"/>
          <p:cNvSpPr>
            <a:spLocks noGrp="1"/>
          </p:cNvSpPr>
          <p:nvPr>
            <p:ph type="pic" sz="quarter" idx="36" hasCustomPrompt="1"/>
          </p:nvPr>
        </p:nvSpPr>
        <p:spPr>
          <a:xfrm>
            <a:off x="7319666" y="0"/>
            <a:ext cx="4132853" cy="2708275"/>
          </a:xfrm>
          <a:custGeom>
            <a:avLst/>
            <a:gdLst>
              <a:gd name="connsiteX0" fmla="*/ 677069 w 4132853"/>
              <a:gd name="connsiteY0" fmla="*/ 0 h 2708275"/>
              <a:gd name="connsiteX1" fmla="*/ 4132853 w 4132853"/>
              <a:gd name="connsiteY1" fmla="*/ 0 h 2708275"/>
              <a:gd name="connsiteX2" fmla="*/ 3455785 w 4132853"/>
              <a:gd name="connsiteY2" fmla="*/ 2708275 h 2708275"/>
              <a:gd name="connsiteX3" fmla="*/ 0 w 4132853"/>
              <a:gd name="connsiteY3" fmla="*/ 2708275 h 270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2853" h="2708275">
                <a:moveTo>
                  <a:pt x="677069" y="0"/>
                </a:moveTo>
                <a:lnTo>
                  <a:pt x="4132853" y="0"/>
                </a:lnTo>
                <a:lnTo>
                  <a:pt x="3455785" y="2708275"/>
                </a:lnTo>
                <a:lnTo>
                  <a:pt x="0" y="2708275"/>
                </a:lnTo>
                <a:close/>
              </a:path>
            </a:pathLst>
          </a:custGeom>
          <a:effectLst>
            <a:outerShdw blurRad="203200" sx="102000" sy="102000" algn="ctr" rotWithShape="0">
              <a:prstClr val="black">
                <a:alpha val="25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512024" y="2727469"/>
            <a:ext cx="11160694" cy="3468993"/>
          </a:xfrm>
        </p:spPr>
        <p:txBody>
          <a:bodyPr numCol="2" spcCol="457200"/>
          <a:lstStyle>
            <a:lvl1pPr>
              <a:defRPr sz="1800">
                <a:solidFill>
                  <a:schemeClr val="accent2"/>
                </a:solidFill>
                <a:latin typeface="+mn-lt"/>
              </a:defRPr>
            </a:lvl1pPr>
            <a:lvl2pPr marL="111125" indent="0">
              <a:buNone/>
              <a:defRPr sz="1600">
                <a:latin typeface="+mn-lt"/>
              </a:defRPr>
            </a:lvl2pPr>
            <a:lvl3pPr marL="341313" indent="-225425">
              <a:spcBef>
                <a:spcPts val="600"/>
              </a:spcBef>
              <a:buSzPct val="90000"/>
              <a:buFont typeface="Wingdings 2" panose="05020102010507070707" pitchFamily="18" charset="2"/>
              <a:buChar char=""/>
              <a:defRPr sz="1600" baseline="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02419" y="1784923"/>
            <a:ext cx="4653660" cy="369332"/>
          </a:xfrm>
        </p:spPr>
        <p:txBody>
          <a:bodyPr tIns="45720" bIns="45720" anchor="ctr">
            <a:spAutoFit/>
          </a:bodyPr>
          <a:lstStyle>
            <a:lvl1pPr marL="115888" indent="-55563" algn="l">
              <a:spcBef>
                <a:spcPts val="600"/>
              </a:spcBef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+0.123.456.7890</a:t>
            </a:r>
            <a:endParaRPr lang="en-US" dirty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02419" y="1396397"/>
            <a:ext cx="4653660" cy="369332"/>
          </a:xfrm>
        </p:spPr>
        <p:txBody>
          <a:bodyPr tIns="45720" bIns="45720" anchor="ctr">
            <a:spAutoFit/>
          </a:bodyPr>
          <a:lstStyle>
            <a:lvl1pPr marL="115888" indent="-55563" algn="l">
              <a:spcBef>
                <a:spcPts val="600"/>
              </a:spcBef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Firstname.Lastname@brattle.com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02418" y="1038379"/>
            <a:ext cx="6543841" cy="338554"/>
          </a:xfrm>
        </p:spPr>
        <p:txBody>
          <a:bodyPr tIns="45720" bIns="45720" anchor="ctr">
            <a:spAutoFit/>
          </a:bodyPr>
          <a:lstStyle>
            <a:lvl1pPr marL="115888" indent="-55563" algn="l">
              <a:defRPr sz="1600" b="1" i="0" cap="all" spc="5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z="1600" b="1" i="0" spc="50" baseline="0" dirty="0" smtClean="0">
                <a:latin typeface="+mn-lt"/>
              </a:rPr>
              <a:t>Title | Location</a:t>
            </a:r>
            <a:endParaRPr lang="en-US" dirty="0"/>
          </a:p>
        </p:txBody>
      </p:sp>
      <p:sp>
        <p:nvSpPr>
          <p:cNvPr id="32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02419" y="430354"/>
            <a:ext cx="6543840" cy="582613"/>
          </a:xfrm>
        </p:spPr>
        <p:txBody>
          <a:bodyPr tIns="91440" bIns="91440" anchor="ctr">
            <a:noAutofit/>
          </a:bodyPr>
          <a:lstStyle>
            <a:lvl1pPr algn="l"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616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attern Backgroun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4004050"/>
          </a:xfrm>
          <a:prstGeom prst="rect">
            <a:avLst/>
          </a:prstGeom>
        </p:spPr>
      </p:pic>
      <p:sp>
        <p:nvSpPr>
          <p:cNvPr id="29" name="Subtitle"/>
          <p:cNvSpPr>
            <a:spLocks noGrp="1"/>
          </p:cNvSpPr>
          <p:nvPr>
            <p:ph type="body" sz="quarter" idx="21"/>
          </p:nvPr>
        </p:nvSpPr>
        <p:spPr>
          <a:xfrm>
            <a:off x="515937" y="4815212"/>
            <a:ext cx="7047091" cy="1324469"/>
          </a:xfrm>
        </p:spPr>
        <p:txBody>
          <a:bodyPr lIns="36576">
            <a:normAutofit/>
          </a:bodyPr>
          <a:lstStyle>
            <a:lvl1pPr marL="60325" indent="-60325">
              <a:lnSpc>
                <a:spcPct val="90000"/>
              </a:lnSpc>
              <a:defRPr sz="2200" b="1" cap="all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516416" y="2718730"/>
            <a:ext cx="7815734" cy="2096482"/>
          </a:xfrm>
        </p:spPr>
        <p:txBody>
          <a:bodyPr lIns="91440" anchor="b">
            <a:noAutofit/>
          </a:bodyPr>
          <a:lstStyle>
            <a:lvl1pPr>
              <a:defRPr sz="4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0"/>
            <a:ext cx="12192000" cy="4004052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200" y="6278880"/>
            <a:ext cx="1074420" cy="403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892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ck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ttern Background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8747"/>
            <a:ext cx="12197166" cy="6896747"/>
          </a:xfrm>
          <a:prstGeom prst="rect">
            <a:avLst/>
          </a:prstGeom>
        </p:spPr>
      </p:pic>
      <p:sp>
        <p:nvSpPr>
          <p:cNvPr id="10" name="Gradient Overlay"/>
          <p:cNvSpPr/>
          <p:nvPr/>
        </p:nvSpPr>
        <p:spPr>
          <a:xfrm>
            <a:off x="0" y="-38746"/>
            <a:ext cx="12192000" cy="6896748"/>
          </a:xfrm>
          <a:prstGeom prst="rect">
            <a:avLst/>
          </a:prstGeom>
          <a:gradFill>
            <a:gsLst>
              <a:gs pos="10000">
                <a:schemeClr val="tx2">
                  <a:alpha val="90000"/>
                </a:schemeClr>
              </a:gs>
              <a:gs pos="90000">
                <a:schemeClr val="tx2">
                  <a:alpha val="10000"/>
                </a:schemeClr>
              </a:gs>
            </a:gsLst>
            <a:lin ang="18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"/>
          <p:cNvCxnSpPr/>
          <p:nvPr/>
        </p:nvCxnSpPr>
        <p:spPr>
          <a:xfrm>
            <a:off x="601335" y="1135248"/>
            <a:ext cx="109728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"/>
          <p:cNvSpPr>
            <a:spLocks noGrp="1"/>
          </p:cNvSpPr>
          <p:nvPr>
            <p:ph type="title" hasCustomPrompt="1"/>
          </p:nvPr>
        </p:nvSpPr>
        <p:spPr>
          <a:xfrm>
            <a:off x="516416" y="1708219"/>
            <a:ext cx="11065984" cy="4501661"/>
          </a:xfrm>
        </p:spPr>
        <p:txBody>
          <a:bodyPr anchor="t" anchorCtr="0">
            <a:normAutofit/>
          </a:bodyPr>
          <a:lstStyle>
            <a:lvl1pPr marL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Block Quote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8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ttern Background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4834" y="-1"/>
            <a:ext cx="4535607" cy="6858002"/>
          </a:xfrm>
          <a:prstGeom prst="rect">
            <a:avLst/>
          </a:prstGeom>
        </p:spPr>
      </p:pic>
      <p:sp>
        <p:nvSpPr>
          <p:cNvPr id="19" name="Freeform 18"/>
          <p:cNvSpPr/>
          <p:nvPr userDrawn="1"/>
        </p:nvSpPr>
        <p:spPr>
          <a:xfrm>
            <a:off x="-47824" y="-2"/>
            <a:ext cx="10563423" cy="6858001"/>
          </a:xfrm>
          <a:custGeom>
            <a:avLst/>
            <a:gdLst>
              <a:gd name="connsiteX0" fmla="*/ 0 w 10509713"/>
              <a:gd name="connsiteY0" fmla="*/ 0 h 6858001"/>
              <a:gd name="connsiteX1" fmla="*/ 5260993 w 10509713"/>
              <a:gd name="connsiteY1" fmla="*/ 0 h 6858001"/>
              <a:gd name="connsiteX2" fmla="*/ 5260993 w 10509713"/>
              <a:gd name="connsiteY2" fmla="*/ 1 h 6858001"/>
              <a:gd name="connsiteX3" fmla="*/ 8138118 w 10509713"/>
              <a:gd name="connsiteY3" fmla="*/ 1 h 6858001"/>
              <a:gd name="connsiteX4" fmla="*/ 10509713 w 10509713"/>
              <a:gd name="connsiteY4" fmla="*/ 6858001 h 6858001"/>
              <a:gd name="connsiteX5" fmla="*/ 7961357 w 10509713"/>
              <a:gd name="connsiteY5" fmla="*/ 6858001 h 6858001"/>
              <a:gd name="connsiteX6" fmla="*/ 7961354 w 10509713"/>
              <a:gd name="connsiteY6" fmla="*/ 6858001 h 6858001"/>
              <a:gd name="connsiteX7" fmla="*/ 6096678 w 10509713"/>
              <a:gd name="connsiteY7" fmla="*/ 6858001 h 6858001"/>
              <a:gd name="connsiteX8" fmla="*/ 5928858 w 10509713"/>
              <a:gd name="connsiteY8" fmla="*/ 6858001 h 6858001"/>
              <a:gd name="connsiteX9" fmla="*/ 5260993 w 10509713"/>
              <a:gd name="connsiteY9" fmla="*/ 6858001 h 6858001"/>
              <a:gd name="connsiteX10" fmla="*/ 5112946 w 10509713"/>
              <a:gd name="connsiteY10" fmla="*/ 6858001 h 6858001"/>
              <a:gd name="connsiteX11" fmla="*/ 0 w 10509713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9713" h="6858001">
                <a:moveTo>
                  <a:pt x="0" y="0"/>
                </a:moveTo>
                <a:lnTo>
                  <a:pt x="5260993" y="0"/>
                </a:lnTo>
                <a:lnTo>
                  <a:pt x="5260993" y="1"/>
                </a:lnTo>
                <a:lnTo>
                  <a:pt x="8138118" y="1"/>
                </a:lnTo>
                <a:lnTo>
                  <a:pt x="10509713" y="6858001"/>
                </a:lnTo>
                <a:lnTo>
                  <a:pt x="7961357" y="6858001"/>
                </a:lnTo>
                <a:lnTo>
                  <a:pt x="7961354" y="6858001"/>
                </a:lnTo>
                <a:lnTo>
                  <a:pt x="6096678" y="6858001"/>
                </a:lnTo>
                <a:lnTo>
                  <a:pt x="5928858" y="6858001"/>
                </a:lnTo>
                <a:lnTo>
                  <a:pt x="5260993" y="6858001"/>
                </a:lnTo>
                <a:lnTo>
                  <a:pt x="511294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1068222"/>
            <a:ext cx="11164888" cy="4995862"/>
          </a:xfrm>
        </p:spPr>
        <p:txBody>
          <a:bodyPr tIns="182880">
            <a:noAutofit/>
          </a:bodyPr>
          <a:lstStyle>
            <a:lvl1pPr marL="508000" indent="-457200">
              <a:buClr>
                <a:schemeClr val="bg2"/>
              </a:buClr>
              <a:buSzPct val="100000"/>
              <a:buFont typeface="+mj-lt"/>
              <a:buAutoNum type="arabicPeriod"/>
              <a:defRPr sz="2600">
                <a:solidFill>
                  <a:schemeClr val="tx1"/>
                </a:solidFill>
              </a:defRPr>
            </a:lvl1pPr>
            <a:lvl2pPr marL="512763" indent="-401638">
              <a:buSzPct val="100000"/>
              <a:buFont typeface="+mj-lt"/>
              <a:buAutoNum type="romanUcPeriod"/>
              <a:defRPr sz="2600">
                <a:solidFill>
                  <a:schemeClr val="tx1"/>
                </a:solidFill>
              </a:defRPr>
            </a:lvl2pPr>
            <a:lvl3pPr marL="854075" indent="-338138">
              <a:buClr>
                <a:schemeClr val="bg2"/>
              </a:buClr>
              <a:buFont typeface="+mj-lt"/>
              <a:buAutoNum type="alphaUcPeriod"/>
              <a:defRPr sz="2000">
                <a:solidFill>
                  <a:schemeClr val="tx1"/>
                </a:solidFill>
              </a:defRPr>
            </a:lvl3pPr>
            <a:lvl4pPr marL="1144588" indent="-282575"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8122579" y="-1"/>
            <a:ext cx="4069421" cy="6858001"/>
          </a:xfrm>
          <a:custGeom>
            <a:avLst/>
            <a:gdLst>
              <a:gd name="connsiteX0" fmla="*/ 1 w 4069421"/>
              <a:gd name="connsiteY0" fmla="*/ 0 h 6858001"/>
              <a:gd name="connsiteX1" fmla="*/ 2520994 w 4069421"/>
              <a:gd name="connsiteY1" fmla="*/ 0 h 6858001"/>
              <a:gd name="connsiteX2" fmla="*/ 3466099 w 4069421"/>
              <a:gd name="connsiteY2" fmla="*/ 0 h 6858001"/>
              <a:gd name="connsiteX3" fmla="*/ 4065144 w 4069421"/>
              <a:gd name="connsiteY3" fmla="*/ 0 h 6858001"/>
              <a:gd name="connsiteX4" fmla="*/ 4065144 w 4069421"/>
              <a:gd name="connsiteY4" fmla="*/ 1 h 6858001"/>
              <a:gd name="connsiteX5" fmla="*/ 4069421 w 4069421"/>
              <a:gd name="connsiteY5" fmla="*/ 1 h 6858001"/>
              <a:gd name="connsiteX6" fmla="*/ 4069421 w 4069421"/>
              <a:gd name="connsiteY6" fmla="*/ 6858001 h 6858001"/>
              <a:gd name="connsiteX7" fmla="*/ 4065144 w 4069421"/>
              <a:gd name="connsiteY7" fmla="*/ 6858001 h 6858001"/>
              <a:gd name="connsiteX8" fmla="*/ 2520994 w 4069421"/>
              <a:gd name="connsiteY8" fmla="*/ 6858001 h 6858001"/>
              <a:gd name="connsiteX9" fmla="*/ 0 w 4069421"/>
              <a:gd name="connsiteY9" fmla="*/ 6858001 h 6858001"/>
              <a:gd name="connsiteX10" fmla="*/ 0 w 4069421"/>
              <a:gd name="connsiteY10" fmla="*/ 6857999 h 6858001"/>
              <a:gd name="connsiteX11" fmla="*/ 2392988 w 4069421"/>
              <a:gd name="connsiteY11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9421" h="6858001">
                <a:moveTo>
                  <a:pt x="1" y="0"/>
                </a:moveTo>
                <a:lnTo>
                  <a:pt x="2520994" y="0"/>
                </a:lnTo>
                <a:lnTo>
                  <a:pt x="3466099" y="0"/>
                </a:lnTo>
                <a:lnTo>
                  <a:pt x="4065144" y="0"/>
                </a:lnTo>
                <a:lnTo>
                  <a:pt x="4065144" y="1"/>
                </a:lnTo>
                <a:lnTo>
                  <a:pt x="4069421" y="1"/>
                </a:lnTo>
                <a:lnTo>
                  <a:pt x="4069421" y="6858001"/>
                </a:lnTo>
                <a:lnTo>
                  <a:pt x="4065144" y="6858001"/>
                </a:lnTo>
                <a:lnTo>
                  <a:pt x="2520994" y="6858001"/>
                </a:lnTo>
                <a:lnTo>
                  <a:pt x="0" y="6858001"/>
                </a:lnTo>
                <a:lnTo>
                  <a:pt x="0" y="6857999"/>
                </a:lnTo>
                <a:lnTo>
                  <a:pt x="2392988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7718" y="1068224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67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928611"/>
            <a:ext cx="11164888" cy="4995862"/>
          </a:xfrm>
        </p:spPr>
        <p:txBody>
          <a:bodyPr tIns="18288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373135"/>
            <a:ext cx="10231535" cy="55547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0"/>
            <a:ext cx="6040438" cy="418576"/>
          </a:xfrm>
        </p:spPr>
        <p:txBody>
          <a:bodyPr lIns="45720" tIns="155448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7718" y="921237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1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8122579" y="-1"/>
            <a:ext cx="4069421" cy="6858001"/>
          </a:xfrm>
          <a:custGeom>
            <a:avLst/>
            <a:gdLst>
              <a:gd name="connsiteX0" fmla="*/ 1 w 4069421"/>
              <a:gd name="connsiteY0" fmla="*/ 0 h 6858001"/>
              <a:gd name="connsiteX1" fmla="*/ 2520994 w 4069421"/>
              <a:gd name="connsiteY1" fmla="*/ 0 h 6858001"/>
              <a:gd name="connsiteX2" fmla="*/ 3466099 w 4069421"/>
              <a:gd name="connsiteY2" fmla="*/ 0 h 6858001"/>
              <a:gd name="connsiteX3" fmla="*/ 4065144 w 4069421"/>
              <a:gd name="connsiteY3" fmla="*/ 0 h 6858001"/>
              <a:gd name="connsiteX4" fmla="*/ 4065144 w 4069421"/>
              <a:gd name="connsiteY4" fmla="*/ 1 h 6858001"/>
              <a:gd name="connsiteX5" fmla="*/ 4069421 w 4069421"/>
              <a:gd name="connsiteY5" fmla="*/ 1 h 6858001"/>
              <a:gd name="connsiteX6" fmla="*/ 4069421 w 4069421"/>
              <a:gd name="connsiteY6" fmla="*/ 6858001 h 6858001"/>
              <a:gd name="connsiteX7" fmla="*/ 4065144 w 4069421"/>
              <a:gd name="connsiteY7" fmla="*/ 6858001 h 6858001"/>
              <a:gd name="connsiteX8" fmla="*/ 2520994 w 4069421"/>
              <a:gd name="connsiteY8" fmla="*/ 6858001 h 6858001"/>
              <a:gd name="connsiteX9" fmla="*/ 0 w 4069421"/>
              <a:gd name="connsiteY9" fmla="*/ 6858001 h 6858001"/>
              <a:gd name="connsiteX10" fmla="*/ 0 w 4069421"/>
              <a:gd name="connsiteY10" fmla="*/ 6857999 h 6858001"/>
              <a:gd name="connsiteX11" fmla="*/ 2392988 w 4069421"/>
              <a:gd name="connsiteY11" fmla="*/ 68579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9421" h="6858001">
                <a:moveTo>
                  <a:pt x="1" y="0"/>
                </a:moveTo>
                <a:lnTo>
                  <a:pt x="2520994" y="0"/>
                </a:lnTo>
                <a:lnTo>
                  <a:pt x="3466099" y="0"/>
                </a:lnTo>
                <a:lnTo>
                  <a:pt x="4065144" y="0"/>
                </a:lnTo>
                <a:lnTo>
                  <a:pt x="4065144" y="1"/>
                </a:lnTo>
                <a:lnTo>
                  <a:pt x="4069421" y="1"/>
                </a:lnTo>
                <a:lnTo>
                  <a:pt x="4069421" y="6858001"/>
                </a:lnTo>
                <a:lnTo>
                  <a:pt x="4065144" y="6858001"/>
                </a:lnTo>
                <a:lnTo>
                  <a:pt x="2520994" y="6858001"/>
                </a:lnTo>
                <a:lnTo>
                  <a:pt x="0" y="6858001"/>
                </a:lnTo>
                <a:lnTo>
                  <a:pt x="0" y="6857999"/>
                </a:lnTo>
                <a:lnTo>
                  <a:pt x="2392988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940159"/>
            <a:ext cx="11164888" cy="4995862"/>
          </a:xfrm>
        </p:spPr>
        <p:txBody>
          <a:bodyPr tIns="18288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384683"/>
            <a:ext cx="10231535" cy="5554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0"/>
            <a:ext cx="6040438" cy="365760"/>
          </a:xfrm>
        </p:spPr>
        <p:txBody>
          <a:bodyPr lIns="45720" tIns="155448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7718" y="940159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1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ght 1-Column 2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1413108"/>
            <a:ext cx="11164888" cy="4650978"/>
          </a:xfrm>
        </p:spPr>
        <p:txBody>
          <a:bodyPr tIns="18288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8000" y="512746"/>
            <a:ext cx="10231535" cy="9003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66470"/>
            <a:ext cx="6040438" cy="446276"/>
          </a:xfrm>
        </p:spPr>
        <p:txBody>
          <a:bodyPr lIns="45720">
            <a:spAutoFit/>
          </a:bodyPr>
          <a:lstStyle>
            <a:lvl1pPr marL="55563" indent="-55563">
              <a:defRPr sz="1400" b="1" cap="all" spc="50" baseline="0">
                <a:solidFill>
                  <a:srgbClr val="6381A3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7718" y="1412074"/>
            <a:ext cx="188124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9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ark 1-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r>
              <a:rPr lang="en-US" dirty="0" smtClean="0"/>
              <a:t>brattle.com 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"/>
          <p:cNvSpPr>
            <a:spLocks noGrp="1"/>
          </p:cNvSpPr>
          <p:nvPr>
            <p:ph type="body" sz="quarter" idx="16"/>
          </p:nvPr>
        </p:nvSpPr>
        <p:spPr>
          <a:xfrm>
            <a:off x="508000" y="943919"/>
            <a:ext cx="11164888" cy="4995862"/>
          </a:xfrm>
        </p:spPr>
        <p:txBody>
          <a:bodyPr t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>
                <a:solidFill>
                  <a:schemeClr val="bg1">
                    <a:alpha val="75000"/>
                  </a:schemeClr>
                </a:solidFill>
              </a:defRPr>
            </a:lvl7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508000" y="388443"/>
            <a:ext cx="10231535" cy="555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ection Header"/>
          <p:cNvSpPr>
            <a:spLocks noGrp="1"/>
          </p:cNvSpPr>
          <p:nvPr>
            <p:ph type="body" sz="quarter" idx="19" hasCustomPrompt="1"/>
          </p:nvPr>
        </p:nvSpPr>
        <p:spPr>
          <a:xfrm>
            <a:off x="508000" y="0"/>
            <a:ext cx="6040438" cy="365760"/>
          </a:xfrm>
        </p:spPr>
        <p:txBody>
          <a:bodyPr lIns="45720" tIns="155448">
            <a:spAutoFit/>
          </a:bodyPr>
          <a:lstStyle>
            <a:lvl1pPr marL="55563" indent="-55563">
              <a:defRPr sz="1400" b="1" cap="all" spc="50" baseline="0">
                <a:solidFill>
                  <a:srgbClr val="78A0BB">
                    <a:alpha val="75000"/>
                  </a:srgbClr>
                </a:solidFill>
                <a:latin typeface="+mn-lt"/>
              </a:defRPr>
            </a:lvl1pPr>
            <a:lvl5pPr>
              <a:defRPr/>
            </a:lvl5pPr>
            <a:lvl6pPr>
              <a:defRPr>
                <a:solidFill>
                  <a:schemeClr val="accent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 smtClean="0"/>
              <a:t>Section Header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7718" y="943919"/>
            <a:ext cx="1881240" cy="0"/>
          </a:xfrm>
          <a:prstGeom prst="line">
            <a:avLst/>
          </a:prstGeom>
          <a:ln w="12700">
            <a:solidFill>
              <a:srgbClr val="CCD5D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469900" y="6356350"/>
            <a:ext cx="894080" cy="365125"/>
            <a:chOff x="469900" y="6356350"/>
            <a:chExt cx="894080" cy="365125"/>
          </a:xfrm>
        </p:grpSpPr>
        <p:sp>
          <p:nvSpPr>
            <p:cNvPr id="3" name="Rectangle 2"/>
            <p:cNvSpPr/>
            <p:nvPr userDrawn="1"/>
          </p:nvSpPr>
          <p:spPr>
            <a:xfrm>
              <a:off x="469900" y="6356350"/>
              <a:ext cx="894080" cy="3651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199" y="6436878"/>
              <a:ext cx="685800" cy="163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220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508000" y="512748"/>
            <a:ext cx="10231535" cy="555476"/>
          </a:xfrm>
          <a:prstGeom prst="rect">
            <a:avLst/>
          </a:prstGeom>
        </p:spPr>
        <p:txBody>
          <a:bodyPr vert="horz" lIns="73152" tIns="45720" rIns="91440" bIns="9144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08000" y="1068224"/>
            <a:ext cx="11164718" cy="4995864"/>
          </a:xfrm>
          <a:prstGeom prst="rect">
            <a:avLst/>
          </a:prstGeom>
        </p:spPr>
        <p:txBody>
          <a:bodyPr vert="horz" lIns="0" tIns="18288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level.”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02080" y="6356350"/>
            <a:ext cx="8294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l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760565" y="6356350"/>
            <a:ext cx="1912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brattle.com| </a:t>
            </a:r>
            <a:fld id="{C95ECF09-ED6D-489D-87B4-9DBCD4D54A41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6394775"/>
            <a:ext cx="754380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80" r:id="rId2"/>
    <p:sldLayoutId id="2147483685" r:id="rId3"/>
    <p:sldLayoutId id="2147483713" r:id="rId4"/>
    <p:sldLayoutId id="2147483724" r:id="rId5"/>
    <p:sldLayoutId id="2147483681" r:id="rId6"/>
    <p:sldLayoutId id="2147483722" r:id="rId7"/>
    <p:sldLayoutId id="2147483721" r:id="rId8"/>
    <p:sldLayoutId id="2147483706" r:id="rId9"/>
    <p:sldLayoutId id="2147483702" r:id="rId10"/>
    <p:sldLayoutId id="2147483710" r:id="rId11"/>
    <p:sldLayoutId id="2147483701" r:id="rId12"/>
    <p:sldLayoutId id="2147483700" r:id="rId13"/>
    <p:sldLayoutId id="2147483717" r:id="rId14"/>
    <p:sldLayoutId id="2147483705" r:id="rId15"/>
    <p:sldLayoutId id="2147483719" r:id="rId16"/>
    <p:sldLayoutId id="2147483682" r:id="rId17"/>
    <p:sldLayoutId id="2147483714" r:id="rId18"/>
    <p:sldLayoutId id="2147483696" r:id="rId19"/>
    <p:sldLayoutId id="2147483709" r:id="rId20"/>
    <p:sldLayoutId id="2147483723" r:id="rId21"/>
    <p:sldLayoutId id="2147483704" r:id="rId22"/>
    <p:sldLayoutId id="214748371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87313" indent="-87313" algn="l" defTabSz="457200" rtl="0" eaLnBrk="1" latinLnBrk="0" hangingPunct="1">
        <a:spcBef>
          <a:spcPts val="1800"/>
        </a:spcBef>
        <a:buSzPct val="25000"/>
        <a:buFont typeface="Calibri Light" panose="020F0302020204030204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6075" indent="-234950" algn="l" defTabSz="457200" rtl="0" eaLnBrk="1" latinLnBrk="0" hangingPunct="1">
        <a:spcBef>
          <a:spcPts val="600"/>
        </a:spcBef>
        <a:buClr>
          <a:schemeClr val="accent2"/>
        </a:buClr>
        <a:buSzPct val="9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3088" indent="-227013" algn="l" defTabSz="457200" rtl="0" eaLnBrk="1" latinLnBrk="0" hangingPunct="1">
        <a:spcBef>
          <a:spcPts val="300"/>
        </a:spcBef>
        <a:buClr>
          <a:schemeClr val="accent2"/>
        </a:buClr>
        <a:buSzPct val="100000"/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3275" indent="-230188" algn="l" defTabSz="457200" rtl="0" eaLnBrk="1" latinLnBrk="0" hangingPunct="1">
        <a:spcBef>
          <a:spcPts val="300"/>
        </a:spcBef>
        <a:buClr>
          <a:schemeClr val="tx1">
            <a:lumMod val="60000"/>
            <a:lumOff val="40000"/>
          </a:schemeClr>
        </a:buClr>
        <a:buSzPct val="70000"/>
        <a:buFont typeface="Wingdings 3" panose="05040102010807070707" pitchFamily="18" charset="2"/>
        <a:buChar char="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49250" indent="-255588" algn="l" defTabSz="457200" rtl="0" eaLnBrk="1" latinLnBrk="0" hangingPunct="1">
        <a:spcBef>
          <a:spcPts val="1800"/>
        </a:spcBef>
        <a:buClr>
          <a:schemeClr val="accent2"/>
        </a:buClr>
        <a:buSzPct val="150000"/>
        <a:buFont typeface="Calibri" panose="020F0502020204030204" pitchFamily="34" charset="0"/>
        <a:buChar char="‟"/>
        <a:defRPr sz="1800" i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3663" indent="-73025" algn="l" defTabSz="457200" rtl="0" eaLnBrk="1" latinLnBrk="0" hangingPunct="1">
        <a:spcBef>
          <a:spcPts val="3000"/>
        </a:spcBef>
        <a:buSzPct val="25000"/>
        <a:buFont typeface="Calibri" panose="020F0502020204030204" pitchFamily="34" charset="0"/>
        <a:buChar char=" "/>
        <a:defRPr sz="1200" b="1" i="0" kern="1200" cap="all" spc="50" baseline="0">
          <a:solidFill>
            <a:schemeClr val="accent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3663" indent="0" algn="l" defTabSz="457200" rtl="0" eaLnBrk="1" latinLnBrk="0" hangingPunct="1">
        <a:spcBef>
          <a:spcPts val="1800"/>
        </a:spcBef>
        <a:buFont typeface="Arial"/>
        <a:buNone/>
        <a:defRPr sz="1800" b="1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ttle.com/real-reliability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4" y="-18529"/>
            <a:ext cx="12280494" cy="69077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15938" y="3753463"/>
            <a:ext cx="4874597" cy="1172497"/>
          </a:xfrm>
        </p:spPr>
        <p:txBody>
          <a:bodyPr/>
          <a:lstStyle/>
          <a:p>
            <a:r>
              <a:rPr lang="en-US" dirty="0" smtClean="0"/>
              <a:t>Washington UTC Resource Adequacy Meeting</a:t>
            </a:r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July 24, 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2023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3AC70E5-9771-41F8-D5A0-01300E4827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938" y="2204559"/>
            <a:ext cx="3049895" cy="1845215"/>
          </a:xfrm>
        </p:spPr>
        <p:txBody>
          <a:bodyPr/>
          <a:lstStyle/>
          <a:p>
            <a:r>
              <a:rPr lang="en-US" dirty="0" smtClean="0"/>
              <a:t>Prepared by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Ryan Hledik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Kate Peters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6416" y="696847"/>
            <a:ext cx="6805961" cy="1507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Real Reliability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Value of Virtual Power</a:t>
            </a:r>
            <a:endParaRPr lang="en-US" b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Brattle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8" y="5506931"/>
            <a:ext cx="2812027" cy="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low-risk actions utilities and regulators can take now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21581F-9888-AE47-8FD0-42637D34B63D}"/>
              </a:ext>
            </a:extLst>
          </p:cNvPr>
          <p:cNvSpPr txBox="1">
            <a:spLocks/>
          </p:cNvSpPr>
          <p:nvPr/>
        </p:nvSpPr>
        <p:spPr>
          <a:xfrm>
            <a:off x="418255" y="1725283"/>
            <a:ext cx="5050892" cy="4106174"/>
          </a:xfrm>
          <a:prstGeom prst="rect">
            <a:avLst/>
          </a:prstGeom>
        </p:spPr>
        <p:txBody>
          <a:bodyPr/>
          <a:lstStyle>
            <a:lvl1pPr marL="87313" indent="-87313" algn="l" defTabSz="457200" rtl="0" eaLnBrk="1" latinLnBrk="0" hangingPunct="1">
              <a:spcBef>
                <a:spcPts val="1800"/>
              </a:spcBef>
              <a:buSzPct val="25000"/>
              <a:buFont typeface="Calibri Light" panose="020F03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227013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0188" algn="l" defTabSz="457200" rtl="0" eaLnBrk="1" latinLnBrk="0" hangingPunct="1">
              <a:spcBef>
                <a:spcPts val="300"/>
              </a:spcBef>
              <a:buClr>
                <a:schemeClr val="tx1">
                  <a:lumMod val="60000"/>
                  <a:lumOff val="40000"/>
                </a:schemeClr>
              </a:buClr>
              <a:buSzPct val="70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250" indent="-255588" algn="l" defTabSz="457200" rtl="0" eaLnBrk="1" latinLnBrk="0" hangingPunct="1">
              <a:spcBef>
                <a:spcPts val="1800"/>
              </a:spcBef>
              <a:buClr>
                <a:schemeClr val="accent2"/>
              </a:buClr>
              <a:buSzPct val="150000"/>
              <a:buFont typeface="Calibri" panose="020F0502020204030204" pitchFamily="34" charset="0"/>
              <a:buChar char="‟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3" indent="-73025" algn="l" defTabSz="457200" rtl="0" eaLnBrk="1" latinLnBrk="0" hangingPunct="1">
              <a:spcBef>
                <a:spcPts val="3000"/>
              </a:spcBef>
              <a:buSzPct val="25000"/>
              <a:buFont typeface="Calibri" panose="020F0502020204030204" pitchFamily="34" charset="0"/>
              <a:buChar char=" "/>
              <a:defRPr sz="1200" b="1" i="0" kern="1200" cap="all" spc="5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63" indent="0" algn="l" defTabSz="457200" rtl="0" eaLnBrk="1" latinLnBrk="0" hangingPunct="1">
              <a:spcBef>
                <a:spcPts val="1800"/>
              </a:spcBef>
              <a:buFont typeface="Arial"/>
              <a:buNone/>
              <a:defRPr sz="1800" b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200" dirty="0" smtClean="0"/>
              <a:t>Conduct a jurisdiction-specific VPP market potential study. Then establish VPP procurement targets.</a:t>
            </a:r>
          </a:p>
          <a:p>
            <a:pPr marL="457200" indent="-4572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200" dirty="0" smtClean="0"/>
              <a:t>Establish a VPP pilot. Test innovative utility financial incentive mechanisms.</a:t>
            </a:r>
          </a:p>
          <a:p>
            <a:pPr marL="457200" indent="-45720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200" dirty="0" smtClean="0"/>
              <a:t>Review and update existing policies to comprehensively account for VPP value.</a:t>
            </a:r>
          </a:p>
          <a:p>
            <a:pPr>
              <a:spcAft>
                <a:spcPts val="1200"/>
              </a:spcAft>
            </a:pPr>
            <a:endParaRPr lang="en-US" sz="2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120" y="2173855"/>
            <a:ext cx="5394385" cy="3015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070120" y="1544128"/>
            <a:ext cx="506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For more information: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3328" y="5462125"/>
            <a:ext cx="4209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hlinkClick r:id="rId3"/>
              </a:rPr>
              <a:t>https://www.brattle.com/real-reliability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45352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VPPs can provide several additional major benefits not modeled in this study</a:t>
            </a:r>
          </a:p>
        </p:txBody>
      </p:sp>
      <p:sp>
        <p:nvSpPr>
          <p:cNvPr id="25" name="Freeform 9"/>
          <p:cNvSpPr>
            <a:spLocks noChangeAspect="1" noEditPoints="1"/>
          </p:cNvSpPr>
          <p:nvPr/>
        </p:nvSpPr>
        <p:spPr bwMode="auto">
          <a:xfrm>
            <a:off x="637435" y="1746816"/>
            <a:ext cx="661351" cy="659278"/>
          </a:xfrm>
          <a:custGeom>
            <a:avLst/>
            <a:gdLst>
              <a:gd name="T0" fmla="*/ 1037 w 2074"/>
              <a:gd name="T1" fmla="*/ 653 h 2074"/>
              <a:gd name="T2" fmla="*/ 653 w 2074"/>
              <a:gd name="T3" fmla="*/ 1037 h 2074"/>
              <a:gd name="T4" fmla="*/ 1037 w 2074"/>
              <a:gd name="T5" fmla="*/ 1421 h 2074"/>
              <a:gd name="T6" fmla="*/ 1421 w 2074"/>
              <a:gd name="T7" fmla="*/ 1037 h 2074"/>
              <a:gd name="T8" fmla="*/ 1037 w 2074"/>
              <a:gd name="T9" fmla="*/ 653 h 2074"/>
              <a:gd name="T10" fmla="*/ 2023 w 2074"/>
              <a:gd name="T11" fmla="*/ 975 h 2074"/>
              <a:gd name="T12" fmla="*/ 1644 w 2074"/>
              <a:gd name="T13" fmla="*/ 786 h 2074"/>
              <a:gd name="T14" fmla="*/ 1778 w 2074"/>
              <a:gd name="T15" fmla="*/ 384 h 2074"/>
              <a:gd name="T16" fmla="*/ 1690 w 2074"/>
              <a:gd name="T17" fmla="*/ 297 h 2074"/>
              <a:gd name="T18" fmla="*/ 1289 w 2074"/>
              <a:gd name="T19" fmla="*/ 431 h 2074"/>
              <a:gd name="T20" fmla="*/ 1099 w 2074"/>
              <a:gd name="T21" fmla="*/ 51 h 2074"/>
              <a:gd name="T22" fmla="*/ 975 w 2074"/>
              <a:gd name="T23" fmla="*/ 51 h 2074"/>
              <a:gd name="T24" fmla="*/ 786 w 2074"/>
              <a:gd name="T25" fmla="*/ 430 h 2074"/>
              <a:gd name="T26" fmla="*/ 384 w 2074"/>
              <a:gd name="T27" fmla="*/ 296 h 2074"/>
              <a:gd name="T28" fmla="*/ 296 w 2074"/>
              <a:gd name="T29" fmla="*/ 384 h 2074"/>
              <a:gd name="T30" fmla="*/ 430 w 2074"/>
              <a:gd name="T31" fmla="*/ 785 h 2074"/>
              <a:gd name="T32" fmla="*/ 51 w 2074"/>
              <a:gd name="T33" fmla="*/ 975 h 2074"/>
              <a:gd name="T34" fmla="*/ 51 w 2074"/>
              <a:gd name="T35" fmla="*/ 1099 h 2074"/>
              <a:gd name="T36" fmla="*/ 430 w 2074"/>
              <a:gd name="T37" fmla="*/ 1288 h 2074"/>
              <a:gd name="T38" fmla="*/ 296 w 2074"/>
              <a:gd name="T39" fmla="*/ 1690 h 2074"/>
              <a:gd name="T40" fmla="*/ 384 w 2074"/>
              <a:gd name="T41" fmla="*/ 1778 h 2074"/>
              <a:gd name="T42" fmla="*/ 785 w 2074"/>
              <a:gd name="T43" fmla="*/ 1644 h 2074"/>
              <a:gd name="T44" fmla="*/ 975 w 2074"/>
              <a:gd name="T45" fmla="*/ 2023 h 2074"/>
              <a:gd name="T46" fmla="*/ 1099 w 2074"/>
              <a:gd name="T47" fmla="*/ 2023 h 2074"/>
              <a:gd name="T48" fmla="*/ 1288 w 2074"/>
              <a:gd name="T49" fmla="*/ 1644 h 2074"/>
              <a:gd name="T50" fmla="*/ 1689 w 2074"/>
              <a:gd name="T51" fmla="*/ 1778 h 2074"/>
              <a:gd name="T52" fmla="*/ 1777 w 2074"/>
              <a:gd name="T53" fmla="*/ 1690 h 2074"/>
              <a:gd name="T54" fmla="*/ 1643 w 2074"/>
              <a:gd name="T55" fmla="*/ 1289 h 2074"/>
              <a:gd name="T56" fmla="*/ 2022 w 2074"/>
              <a:gd name="T57" fmla="*/ 1099 h 2074"/>
              <a:gd name="T58" fmla="*/ 2023 w 2074"/>
              <a:gd name="T59" fmla="*/ 975 h 2074"/>
              <a:gd name="T60" fmla="*/ 1399 w 2074"/>
              <a:gd name="T61" fmla="*/ 1399 h 2074"/>
              <a:gd name="T62" fmla="*/ 675 w 2074"/>
              <a:gd name="T63" fmla="*/ 1399 h 2074"/>
              <a:gd name="T64" fmla="*/ 675 w 2074"/>
              <a:gd name="T65" fmla="*/ 675 h 2074"/>
              <a:gd name="T66" fmla="*/ 1399 w 2074"/>
              <a:gd name="T67" fmla="*/ 675 h 2074"/>
              <a:gd name="T68" fmla="*/ 1399 w 2074"/>
              <a:gd name="T69" fmla="*/ 1399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74" h="2074">
                <a:moveTo>
                  <a:pt x="1037" y="653"/>
                </a:moveTo>
                <a:cubicBezTo>
                  <a:pt x="825" y="653"/>
                  <a:pt x="653" y="825"/>
                  <a:pt x="653" y="1037"/>
                </a:cubicBezTo>
                <a:cubicBezTo>
                  <a:pt x="653" y="1249"/>
                  <a:pt x="825" y="1421"/>
                  <a:pt x="1037" y="1421"/>
                </a:cubicBezTo>
                <a:cubicBezTo>
                  <a:pt x="1249" y="1421"/>
                  <a:pt x="1421" y="1249"/>
                  <a:pt x="1421" y="1037"/>
                </a:cubicBezTo>
                <a:cubicBezTo>
                  <a:pt x="1421" y="825"/>
                  <a:pt x="1249" y="653"/>
                  <a:pt x="1037" y="653"/>
                </a:cubicBezTo>
                <a:close/>
                <a:moveTo>
                  <a:pt x="2023" y="975"/>
                </a:moveTo>
                <a:cubicBezTo>
                  <a:pt x="1644" y="786"/>
                  <a:pt x="1644" y="786"/>
                  <a:pt x="1644" y="786"/>
                </a:cubicBezTo>
                <a:cubicBezTo>
                  <a:pt x="1778" y="384"/>
                  <a:pt x="1778" y="384"/>
                  <a:pt x="1778" y="384"/>
                </a:cubicBezTo>
                <a:cubicBezTo>
                  <a:pt x="1796" y="330"/>
                  <a:pt x="1744" y="278"/>
                  <a:pt x="1690" y="297"/>
                </a:cubicBezTo>
                <a:cubicBezTo>
                  <a:pt x="1289" y="431"/>
                  <a:pt x="1289" y="431"/>
                  <a:pt x="1289" y="431"/>
                </a:cubicBezTo>
                <a:cubicBezTo>
                  <a:pt x="1099" y="51"/>
                  <a:pt x="1099" y="51"/>
                  <a:pt x="1099" y="51"/>
                </a:cubicBezTo>
                <a:cubicBezTo>
                  <a:pt x="1073" y="0"/>
                  <a:pt x="1001" y="0"/>
                  <a:pt x="975" y="51"/>
                </a:cubicBezTo>
                <a:cubicBezTo>
                  <a:pt x="786" y="430"/>
                  <a:pt x="786" y="430"/>
                  <a:pt x="786" y="430"/>
                </a:cubicBezTo>
                <a:cubicBezTo>
                  <a:pt x="384" y="296"/>
                  <a:pt x="384" y="296"/>
                  <a:pt x="384" y="296"/>
                </a:cubicBezTo>
                <a:cubicBezTo>
                  <a:pt x="329" y="278"/>
                  <a:pt x="278" y="330"/>
                  <a:pt x="296" y="384"/>
                </a:cubicBezTo>
                <a:cubicBezTo>
                  <a:pt x="430" y="785"/>
                  <a:pt x="430" y="785"/>
                  <a:pt x="430" y="785"/>
                </a:cubicBezTo>
                <a:cubicBezTo>
                  <a:pt x="51" y="975"/>
                  <a:pt x="51" y="975"/>
                  <a:pt x="51" y="975"/>
                </a:cubicBezTo>
                <a:cubicBezTo>
                  <a:pt x="0" y="1001"/>
                  <a:pt x="0" y="1073"/>
                  <a:pt x="51" y="1099"/>
                </a:cubicBezTo>
                <a:cubicBezTo>
                  <a:pt x="430" y="1288"/>
                  <a:pt x="430" y="1288"/>
                  <a:pt x="430" y="1288"/>
                </a:cubicBezTo>
                <a:cubicBezTo>
                  <a:pt x="296" y="1690"/>
                  <a:pt x="296" y="1690"/>
                  <a:pt x="296" y="1690"/>
                </a:cubicBezTo>
                <a:cubicBezTo>
                  <a:pt x="278" y="1745"/>
                  <a:pt x="330" y="1796"/>
                  <a:pt x="384" y="1778"/>
                </a:cubicBezTo>
                <a:cubicBezTo>
                  <a:pt x="785" y="1644"/>
                  <a:pt x="785" y="1644"/>
                  <a:pt x="785" y="1644"/>
                </a:cubicBezTo>
                <a:cubicBezTo>
                  <a:pt x="975" y="2023"/>
                  <a:pt x="975" y="2023"/>
                  <a:pt x="975" y="2023"/>
                </a:cubicBezTo>
                <a:cubicBezTo>
                  <a:pt x="1000" y="2074"/>
                  <a:pt x="1073" y="2074"/>
                  <a:pt x="1099" y="2023"/>
                </a:cubicBezTo>
                <a:cubicBezTo>
                  <a:pt x="1288" y="1644"/>
                  <a:pt x="1288" y="1644"/>
                  <a:pt x="1288" y="1644"/>
                </a:cubicBezTo>
                <a:cubicBezTo>
                  <a:pt x="1689" y="1778"/>
                  <a:pt x="1689" y="1778"/>
                  <a:pt x="1689" y="1778"/>
                </a:cubicBezTo>
                <a:cubicBezTo>
                  <a:pt x="1744" y="1796"/>
                  <a:pt x="1795" y="1744"/>
                  <a:pt x="1777" y="1690"/>
                </a:cubicBezTo>
                <a:cubicBezTo>
                  <a:pt x="1643" y="1289"/>
                  <a:pt x="1643" y="1289"/>
                  <a:pt x="1643" y="1289"/>
                </a:cubicBezTo>
                <a:cubicBezTo>
                  <a:pt x="2022" y="1099"/>
                  <a:pt x="2022" y="1099"/>
                  <a:pt x="2022" y="1099"/>
                </a:cubicBezTo>
                <a:cubicBezTo>
                  <a:pt x="2074" y="1073"/>
                  <a:pt x="2074" y="1001"/>
                  <a:pt x="2023" y="975"/>
                </a:cubicBezTo>
                <a:close/>
                <a:moveTo>
                  <a:pt x="1399" y="1399"/>
                </a:moveTo>
                <a:cubicBezTo>
                  <a:pt x="1199" y="1599"/>
                  <a:pt x="875" y="1599"/>
                  <a:pt x="675" y="1399"/>
                </a:cubicBezTo>
                <a:cubicBezTo>
                  <a:pt x="475" y="1199"/>
                  <a:pt x="475" y="875"/>
                  <a:pt x="675" y="675"/>
                </a:cubicBezTo>
                <a:cubicBezTo>
                  <a:pt x="875" y="475"/>
                  <a:pt x="1199" y="475"/>
                  <a:pt x="1399" y="675"/>
                </a:cubicBezTo>
                <a:cubicBezTo>
                  <a:pt x="1599" y="875"/>
                  <a:pt x="1599" y="1199"/>
                  <a:pt x="1399" y="13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 bwMode="auto">
          <a:xfrm>
            <a:off x="742926" y="3364468"/>
            <a:ext cx="630830" cy="559169"/>
            <a:chOff x="3390" y="999"/>
            <a:chExt cx="581" cy="515"/>
          </a:xfrm>
        </p:grpSpPr>
        <p:sp>
          <p:nvSpPr>
            <p:cNvPr id="2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90" y="999"/>
              <a:ext cx="581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3390" y="999"/>
              <a:ext cx="581" cy="515"/>
            </a:xfrm>
            <a:custGeom>
              <a:avLst/>
              <a:gdLst>
                <a:gd name="T0" fmla="*/ 1344 w 2304"/>
                <a:gd name="T1" fmla="*/ 1792 h 2048"/>
                <a:gd name="T2" fmla="*/ 64 w 2304"/>
                <a:gd name="T3" fmla="*/ 1792 h 2048"/>
                <a:gd name="T4" fmla="*/ 0 w 2304"/>
                <a:gd name="T5" fmla="*/ 1856 h 2048"/>
                <a:gd name="T6" fmla="*/ 0 w 2304"/>
                <a:gd name="T7" fmla="*/ 1984 h 2048"/>
                <a:gd name="T8" fmla="*/ 64 w 2304"/>
                <a:gd name="T9" fmla="*/ 2048 h 2048"/>
                <a:gd name="T10" fmla="*/ 1344 w 2304"/>
                <a:gd name="T11" fmla="*/ 2048 h 2048"/>
                <a:gd name="T12" fmla="*/ 1408 w 2304"/>
                <a:gd name="T13" fmla="*/ 1984 h 2048"/>
                <a:gd name="T14" fmla="*/ 1408 w 2304"/>
                <a:gd name="T15" fmla="*/ 1856 h 2048"/>
                <a:gd name="T16" fmla="*/ 1344 w 2304"/>
                <a:gd name="T17" fmla="*/ 1792 h 2048"/>
                <a:gd name="T18" fmla="*/ 2176 w 2304"/>
                <a:gd name="T19" fmla="*/ 512 h 2048"/>
                <a:gd name="T20" fmla="*/ 2176 w 2304"/>
                <a:gd name="T21" fmla="*/ 320 h 2048"/>
                <a:gd name="T22" fmla="*/ 2112 w 2304"/>
                <a:gd name="T23" fmla="*/ 256 h 2048"/>
                <a:gd name="T24" fmla="*/ 2048 w 2304"/>
                <a:gd name="T25" fmla="*/ 320 h 2048"/>
                <a:gd name="T26" fmla="*/ 2048 w 2304"/>
                <a:gd name="T27" fmla="*/ 512 h 2048"/>
                <a:gd name="T28" fmla="*/ 1920 w 2304"/>
                <a:gd name="T29" fmla="*/ 512 h 2048"/>
                <a:gd name="T30" fmla="*/ 1920 w 2304"/>
                <a:gd name="T31" fmla="*/ 320 h 2048"/>
                <a:gd name="T32" fmla="*/ 1856 w 2304"/>
                <a:gd name="T33" fmla="*/ 256 h 2048"/>
                <a:gd name="T34" fmla="*/ 1792 w 2304"/>
                <a:gd name="T35" fmla="*/ 320 h 2048"/>
                <a:gd name="T36" fmla="*/ 1792 w 2304"/>
                <a:gd name="T37" fmla="*/ 512 h 2048"/>
                <a:gd name="T38" fmla="*/ 1728 w 2304"/>
                <a:gd name="T39" fmla="*/ 512 h 2048"/>
                <a:gd name="T40" fmla="*/ 1664 w 2304"/>
                <a:gd name="T41" fmla="*/ 576 h 2048"/>
                <a:gd name="T42" fmla="*/ 1664 w 2304"/>
                <a:gd name="T43" fmla="*/ 704 h 2048"/>
                <a:gd name="T44" fmla="*/ 1888 w 2304"/>
                <a:gd name="T45" fmla="*/ 1008 h 2048"/>
                <a:gd name="T46" fmla="*/ 1888 w 2304"/>
                <a:gd name="T47" fmla="*/ 1482 h 2048"/>
                <a:gd name="T48" fmla="*/ 1795 w 2304"/>
                <a:gd name="T49" fmla="*/ 1598 h 2048"/>
                <a:gd name="T50" fmla="*/ 1664 w 2304"/>
                <a:gd name="T51" fmla="*/ 1488 h 2048"/>
                <a:gd name="T52" fmla="*/ 1664 w 2304"/>
                <a:gd name="T53" fmla="*/ 1376 h 2048"/>
                <a:gd name="T54" fmla="*/ 1312 w 2304"/>
                <a:gd name="T55" fmla="*/ 1024 h 2048"/>
                <a:gd name="T56" fmla="*/ 1280 w 2304"/>
                <a:gd name="T57" fmla="*/ 1024 h 2048"/>
                <a:gd name="T58" fmla="*/ 1280 w 2304"/>
                <a:gd name="T59" fmla="*/ 256 h 2048"/>
                <a:gd name="T60" fmla="*/ 1024 w 2304"/>
                <a:gd name="T61" fmla="*/ 0 h 2048"/>
                <a:gd name="T62" fmla="*/ 384 w 2304"/>
                <a:gd name="T63" fmla="*/ 0 h 2048"/>
                <a:gd name="T64" fmla="*/ 128 w 2304"/>
                <a:gd name="T65" fmla="*/ 256 h 2048"/>
                <a:gd name="T66" fmla="*/ 128 w 2304"/>
                <a:gd name="T67" fmla="*/ 1664 h 2048"/>
                <a:gd name="T68" fmla="*/ 1280 w 2304"/>
                <a:gd name="T69" fmla="*/ 1664 h 2048"/>
                <a:gd name="T70" fmla="*/ 1280 w 2304"/>
                <a:gd name="T71" fmla="*/ 1216 h 2048"/>
                <a:gd name="T72" fmla="*/ 1312 w 2304"/>
                <a:gd name="T73" fmla="*/ 1216 h 2048"/>
                <a:gd name="T74" fmla="*/ 1472 w 2304"/>
                <a:gd name="T75" fmla="*/ 1376 h 2048"/>
                <a:gd name="T76" fmla="*/ 1472 w 2304"/>
                <a:gd name="T77" fmla="*/ 1474 h 2048"/>
                <a:gd name="T78" fmla="*/ 1746 w 2304"/>
                <a:gd name="T79" fmla="*/ 1790 h 2048"/>
                <a:gd name="T80" fmla="*/ 2080 w 2304"/>
                <a:gd name="T81" fmla="*/ 1488 h 2048"/>
                <a:gd name="T82" fmla="*/ 2080 w 2304"/>
                <a:gd name="T83" fmla="*/ 1008 h 2048"/>
                <a:gd name="T84" fmla="*/ 2304 w 2304"/>
                <a:gd name="T85" fmla="*/ 704 h 2048"/>
                <a:gd name="T86" fmla="*/ 2304 w 2304"/>
                <a:gd name="T87" fmla="*/ 576 h 2048"/>
                <a:gd name="T88" fmla="*/ 2240 w 2304"/>
                <a:gd name="T89" fmla="*/ 512 h 2048"/>
                <a:gd name="T90" fmla="*/ 2176 w 2304"/>
                <a:gd name="T91" fmla="*/ 512 h 2048"/>
                <a:gd name="T92" fmla="*/ 1040 w 2304"/>
                <a:gd name="T93" fmla="*/ 703 h 2048"/>
                <a:gd name="T94" fmla="*/ 666 w 2304"/>
                <a:gd name="T95" fmla="*/ 1259 h 2048"/>
                <a:gd name="T96" fmla="*/ 624 w 2304"/>
                <a:gd name="T97" fmla="*/ 1280 h 2048"/>
                <a:gd name="T98" fmla="*/ 577 w 2304"/>
                <a:gd name="T99" fmla="*/ 1228 h 2048"/>
                <a:gd name="T100" fmla="*/ 669 w 2304"/>
                <a:gd name="T101" fmla="*/ 896 h 2048"/>
                <a:gd name="T102" fmla="*/ 432 w 2304"/>
                <a:gd name="T103" fmla="*/ 896 h 2048"/>
                <a:gd name="T104" fmla="*/ 384 w 2304"/>
                <a:gd name="T105" fmla="*/ 848 h 2048"/>
                <a:gd name="T106" fmla="*/ 448 w 2304"/>
                <a:gd name="T107" fmla="*/ 420 h 2048"/>
                <a:gd name="T108" fmla="*/ 496 w 2304"/>
                <a:gd name="T109" fmla="*/ 384 h 2048"/>
                <a:gd name="T110" fmla="*/ 768 w 2304"/>
                <a:gd name="T111" fmla="*/ 384 h 2048"/>
                <a:gd name="T112" fmla="*/ 814 w 2304"/>
                <a:gd name="T113" fmla="*/ 437 h 2048"/>
                <a:gd name="T114" fmla="*/ 768 w 2304"/>
                <a:gd name="T115" fmla="*/ 640 h 2048"/>
                <a:gd name="T116" fmla="*/ 999 w 2304"/>
                <a:gd name="T117" fmla="*/ 640 h 2048"/>
                <a:gd name="T118" fmla="*/ 1040 w 2304"/>
                <a:gd name="T119" fmla="*/ 70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4" h="2048">
                  <a:moveTo>
                    <a:pt x="1344" y="1792"/>
                  </a:moveTo>
                  <a:cubicBezTo>
                    <a:pt x="64" y="1792"/>
                    <a:pt x="64" y="1792"/>
                    <a:pt x="64" y="1792"/>
                  </a:cubicBezTo>
                  <a:cubicBezTo>
                    <a:pt x="29" y="1792"/>
                    <a:pt x="0" y="1821"/>
                    <a:pt x="0" y="1856"/>
                  </a:cubicBezTo>
                  <a:cubicBezTo>
                    <a:pt x="0" y="1984"/>
                    <a:pt x="0" y="1984"/>
                    <a:pt x="0" y="1984"/>
                  </a:cubicBezTo>
                  <a:cubicBezTo>
                    <a:pt x="0" y="2019"/>
                    <a:pt x="29" y="2048"/>
                    <a:pt x="64" y="2048"/>
                  </a:cubicBezTo>
                  <a:cubicBezTo>
                    <a:pt x="1344" y="2048"/>
                    <a:pt x="1344" y="2048"/>
                    <a:pt x="1344" y="2048"/>
                  </a:cubicBezTo>
                  <a:cubicBezTo>
                    <a:pt x="1379" y="2048"/>
                    <a:pt x="1408" y="2019"/>
                    <a:pt x="1408" y="1984"/>
                  </a:cubicBezTo>
                  <a:cubicBezTo>
                    <a:pt x="1408" y="1856"/>
                    <a:pt x="1408" y="1856"/>
                    <a:pt x="1408" y="1856"/>
                  </a:cubicBezTo>
                  <a:cubicBezTo>
                    <a:pt x="1408" y="1821"/>
                    <a:pt x="1379" y="1792"/>
                    <a:pt x="1344" y="1792"/>
                  </a:cubicBezTo>
                  <a:close/>
                  <a:moveTo>
                    <a:pt x="2176" y="512"/>
                  </a:moveTo>
                  <a:cubicBezTo>
                    <a:pt x="2176" y="320"/>
                    <a:pt x="2176" y="320"/>
                    <a:pt x="2176" y="320"/>
                  </a:cubicBezTo>
                  <a:cubicBezTo>
                    <a:pt x="2176" y="285"/>
                    <a:pt x="2147" y="256"/>
                    <a:pt x="2112" y="256"/>
                  </a:cubicBezTo>
                  <a:cubicBezTo>
                    <a:pt x="2077" y="256"/>
                    <a:pt x="2048" y="285"/>
                    <a:pt x="2048" y="320"/>
                  </a:cubicBezTo>
                  <a:cubicBezTo>
                    <a:pt x="2048" y="512"/>
                    <a:pt x="2048" y="512"/>
                    <a:pt x="2048" y="512"/>
                  </a:cubicBezTo>
                  <a:cubicBezTo>
                    <a:pt x="1920" y="512"/>
                    <a:pt x="1920" y="512"/>
                    <a:pt x="1920" y="512"/>
                  </a:cubicBezTo>
                  <a:cubicBezTo>
                    <a:pt x="1920" y="320"/>
                    <a:pt x="1920" y="320"/>
                    <a:pt x="1920" y="320"/>
                  </a:cubicBezTo>
                  <a:cubicBezTo>
                    <a:pt x="1920" y="285"/>
                    <a:pt x="1891" y="256"/>
                    <a:pt x="1856" y="256"/>
                  </a:cubicBezTo>
                  <a:cubicBezTo>
                    <a:pt x="1821" y="256"/>
                    <a:pt x="1792" y="285"/>
                    <a:pt x="1792" y="320"/>
                  </a:cubicBezTo>
                  <a:cubicBezTo>
                    <a:pt x="1792" y="512"/>
                    <a:pt x="1792" y="512"/>
                    <a:pt x="1792" y="512"/>
                  </a:cubicBezTo>
                  <a:cubicBezTo>
                    <a:pt x="1728" y="512"/>
                    <a:pt x="1728" y="512"/>
                    <a:pt x="1728" y="512"/>
                  </a:cubicBezTo>
                  <a:cubicBezTo>
                    <a:pt x="1693" y="512"/>
                    <a:pt x="1664" y="541"/>
                    <a:pt x="1664" y="576"/>
                  </a:cubicBezTo>
                  <a:cubicBezTo>
                    <a:pt x="1664" y="704"/>
                    <a:pt x="1664" y="704"/>
                    <a:pt x="1664" y="704"/>
                  </a:cubicBezTo>
                  <a:cubicBezTo>
                    <a:pt x="1664" y="847"/>
                    <a:pt x="1758" y="967"/>
                    <a:pt x="1888" y="1008"/>
                  </a:cubicBezTo>
                  <a:cubicBezTo>
                    <a:pt x="1888" y="1482"/>
                    <a:pt x="1888" y="1482"/>
                    <a:pt x="1888" y="1482"/>
                  </a:cubicBezTo>
                  <a:cubicBezTo>
                    <a:pt x="1888" y="1537"/>
                    <a:pt x="1850" y="1589"/>
                    <a:pt x="1795" y="1598"/>
                  </a:cubicBezTo>
                  <a:cubicBezTo>
                    <a:pt x="1725" y="1610"/>
                    <a:pt x="1664" y="1556"/>
                    <a:pt x="1664" y="1488"/>
                  </a:cubicBezTo>
                  <a:cubicBezTo>
                    <a:pt x="1664" y="1376"/>
                    <a:pt x="1664" y="1376"/>
                    <a:pt x="1664" y="1376"/>
                  </a:cubicBezTo>
                  <a:cubicBezTo>
                    <a:pt x="1664" y="1182"/>
                    <a:pt x="1506" y="1024"/>
                    <a:pt x="1312" y="1024"/>
                  </a:cubicBezTo>
                  <a:cubicBezTo>
                    <a:pt x="1280" y="1024"/>
                    <a:pt x="1280" y="1024"/>
                    <a:pt x="1280" y="1024"/>
                  </a:cubicBezTo>
                  <a:cubicBezTo>
                    <a:pt x="1280" y="256"/>
                    <a:pt x="1280" y="256"/>
                    <a:pt x="1280" y="256"/>
                  </a:cubicBezTo>
                  <a:cubicBezTo>
                    <a:pt x="1280" y="115"/>
                    <a:pt x="1165" y="0"/>
                    <a:pt x="1024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243" y="0"/>
                    <a:pt x="128" y="115"/>
                    <a:pt x="128" y="256"/>
                  </a:cubicBezTo>
                  <a:cubicBezTo>
                    <a:pt x="128" y="1664"/>
                    <a:pt x="128" y="1664"/>
                    <a:pt x="128" y="1664"/>
                  </a:cubicBezTo>
                  <a:cubicBezTo>
                    <a:pt x="1280" y="1664"/>
                    <a:pt x="1280" y="1664"/>
                    <a:pt x="1280" y="1664"/>
                  </a:cubicBezTo>
                  <a:cubicBezTo>
                    <a:pt x="1280" y="1216"/>
                    <a:pt x="1280" y="1216"/>
                    <a:pt x="1280" y="1216"/>
                  </a:cubicBezTo>
                  <a:cubicBezTo>
                    <a:pt x="1312" y="1216"/>
                    <a:pt x="1312" y="1216"/>
                    <a:pt x="1312" y="1216"/>
                  </a:cubicBezTo>
                  <a:cubicBezTo>
                    <a:pt x="1400" y="1216"/>
                    <a:pt x="1472" y="1288"/>
                    <a:pt x="1472" y="1376"/>
                  </a:cubicBezTo>
                  <a:cubicBezTo>
                    <a:pt x="1472" y="1474"/>
                    <a:pt x="1472" y="1474"/>
                    <a:pt x="1472" y="1474"/>
                  </a:cubicBezTo>
                  <a:cubicBezTo>
                    <a:pt x="1472" y="1633"/>
                    <a:pt x="1588" y="1775"/>
                    <a:pt x="1746" y="1790"/>
                  </a:cubicBezTo>
                  <a:cubicBezTo>
                    <a:pt x="1927" y="1808"/>
                    <a:pt x="2080" y="1666"/>
                    <a:pt x="2080" y="1488"/>
                  </a:cubicBezTo>
                  <a:cubicBezTo>
                    <a:pt x="2080" y="1008"/>
                    <a:pt x="2080" y="1008"/>
                    <a:pt x="2080" y="1008"/>
                  </a:cubicBezTo>
                  <a:cubicBezTo>
                    <a:pt x="2210" y="967"/>
                    <a:pt x="2304" y="847"/>
                    <a:pt x="2304" y="704"/>
                  </a:cubicBezTo>
                  <a:cubicBezTo>
                    <a:pt x="2304" y="576"/>
                    <a:pt x="2304" y="576"/>
                    <a:pt x="2304" y="576"/>
                  </a:cubicBezTo>
                  <a:cubicBezTo>
                    <a:pt x="2304" y="541"/>
                    <a:pt x="2275" y="512"/>
                    <a:pt x="2240" y="512"/>
                  </a:cubicBezTo>
                  <a:lnTo>
                    <a:pt x="2176" y="512"/>
                  </a:lnTo>
                  <a:close/>
                  <a:moveTo>
                    <a:pt x="1040" y="703"/>
                  </a:moveTo>
                  <a:cubicBezTo>
                    <a:pt x="666" y="1259"/>
                    <a:pt x="666" y="1259"/>
                    <a:pt x="666" y="1259"/>
                  </a:cubicBezTo>
                  <a:cubicBezTo>
                    <a:pt x="657" y="1272"/>
                    <a:pt x="641" y="1280"/>
                    <a:pt x="624" y="1280"/>
                  </a:cubicBezTo>
                  <a:cubicBezTo>
                    <a:pt x="593" y="1280"/>
                    <a:pt x="570" y="1255"/>
                    <a:pt x="577" y="1228"/>
                  </a:cubicBezTo>
                  <a:cubicBezTo>
                    <a:pt x="669" y="896"/>
                    <a:pt x="669" y="896"/>
                    <a:pt x="669" y="896"/>
                  </a:cubicBezTo>
                  <a:cubicBezTo>
                    <a:pt x="432" y="896"/>
                    <a:pt x="432" y="896"/>
                    <a:pt x="432" y="896"/>
                  </a:cubicBezTo>
                  <a:cubicBezTo>
                    <a:pt x="403" y="896"/>
                    <a:pt x="381" y="874"/>
                    <a:pt x="384" y="848"/>
                  </a:cubicBezTo>
                  <a:cubicBezTo>
                    <a:pt x="448" y="420"/>
                    <a:pt x="448" y="420"/>
                    <a:pt x="448" y="420"/>
                  </a:cubicBezTo>
                  <a:cubicBezTo>
                    <a:pt x="452" y="400"/>
                    <a:pt x="472" y="384"/>
                    <a:pt x="496" y="384"/>
                  </a:cubicBezTo>
                  <a:cubicBezTo>
                    <a:pt x="768" y="384"/>
                    <a:pt x="768" y="384"/>
                    <a:pt x="768" y="384"/>
                  </a:cubicBezTo>
                  <a:cubicBezTo>
                    <a:pt x="800" y="384"/>
                    <a:pt x="822" y="410"/>
                    <a:pt x="814" y="437"/>
                  </a:cubicBezTo>
                  <a:cubicBezTo>
                    <a:pt x="768" y="640"/>
                    <a:pt x="768" y="640"/>
                    <a:pt x="768" y="640"/>
                  </a:cubicBezTo>
                  <a:cubicBezTo>
                    <a:pt x="999" y="640"/>
                    <a:pt x="999" y="640"/>
                    <a:pt x="999" y="640"/>
                  </a:cubicBezTo>
                  <a:cubicBezTo>
                    <a:pt x="1036" y="640"/>
                    <a:pt x="1059" y="675"/>
                    <a:pt x="1040" y="7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22" y="5036910"/>
            <a:ext cx="581312" cy="6558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580" y="1873182"/>
            <a:ext cx="680443" cy="5467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673" y="3286186"/>
            <a:ext cx="812177" cy="7157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879" y="5063451"/>
            <a:ext cx="755763" cy="602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202" y="1660956"/>
            <a:ext cx="370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Increased renewables deployment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202" y="3228552"/>
            <a:ext cx="379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Better power system integration of electrification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7629" y="5133996"/>
            <a:ext cx="379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Faster grid connection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4425" y="1847749"/>
            <a:ext cx="370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Flexible scaling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4426" y="3364468"/>
            <a:ext cx="370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Enhanced customer satisfaction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34425" y="4880339"/>
            <a:ext cx="3705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Improved behind-the-meter grid intelligence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184" y="1839934"/>
            <a:ext cx="4379772" cy="38986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Reliability | </a:t>
            </a:r>
            <a:fld id="{C95ECF09-ED6D-489D-87B4-9DBCD4D54A4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conducted hourly reliability analysis for a VPP, a gas peaker, and </a:t>
            </a:r>
            <a:r>
              <a:rPr lang="en-US" sz="3200" dirty="0" smtClean="0"/>
              <a:t>a utility-scale </a:t>
            </a:r>
            <a:r>
              <a:rPr lang="en-US" sz="3200" dirty="0"/>
              <a:t>battery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505" y="1536874"/>
            <a:ext cx="5642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Utility Hourly Net Load Profile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0977" y="2632863"/>
            <a:ext cx="1493709" cy="2539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400 MW Reduced Load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281949" y="3710485"/>
            <a:ext cx="1268803" cy="1015663"/>
            <a:chOff x="9790311" y="4849872"/>
            <a:chExt cx="1268803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10019372" y="4849872"/>
              <a:ext cx="10397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Net Load </a:t>
              </a:r>
              <a:r>
                <a:rPr lang="en-US" sz="1200" dirty="0" smtClean="0">
                  <a:solidFill>
                    <a:schemeClr val="bg2"/>
                  </a:solidFill>
                </a:rPr>
                <a:t/>
              </a:r>
              <a:br>
                <a:rPr lang="en-US" sz="1200" dirty="0" smtClean="0">
                  <a:solidFill>
                    <a:schemeClr val="bg2"/>
                  </a:solidFill>
                </a:rPr>
              </a:br>
              <a:r>
                <a:rPr lang="en-US" sz="1200" dirty="0" smtClean="0">
                  <a:solidFill>
                    <a:schemeClr val="bg2"/>
                  </a:solidFill>
                </a:rPr>
                <a:t>(</a:t>
              </a:r>
              <a:r>
                <a:rPr lang="en-US" sz="1200" dirty="0">
                  <a:solidFill>
                    <a:schemeClr val="bg2"/>
                  </a:solidFill>
                </a:rPr>
                <a:t>gross system load minus renewable generation)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9790311" y="4977888"/>
              <a:ext cx="243840" cy="0"/>
            </a:xfrm>
            <a:prstGeom prst="line">
              <a:avLst/>
            </a:prstGeom>
            <a:ln w="349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ular Callout 17"/>
          <p:cNvSpPr/>
          <p:nvPr/>
        </p:nvSpPr>
        <p:spPr>
          <a:xfrm>
            <a:off x="10341573" y="2540160"/>
            <a:ext cx="1155858" cy="1063956"/>
          </a:xfrm>
          <a:prstGeom prst="wedgeRectCallout">
            <a:avLst>
              <a:gd name="adj1" fmla="val -57658"/>
              <a:gd name="adj2" fmla="val -21966"/>
            </a:avLst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9144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63 </a:t>
            </a:r>
            <a:r>
              <a:rPr lang="en-US" sz="1200" b="1" dirty="0" err="1">
                <a:solidFill>
                  <a:schemeClr val="bg1"/>
                </a:solidFill>
              </a:rPr>
              <a:t>hrs</a:t>
            </a:r>
            <a:r>
              <a:rPr lang="en-US" sz="1200" b="1" dirty="0">
                <a:solidFill>
                  <a:schemeClr val="bg1"/>
                </a:solidFill>
              </a:rPr>
              <a:t> must be addressed to serve top 400 MW of load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2891" y="1052680"/>
            <a:ext cx="4909389" cy="4995862"/>
          </a:xfrm>
        </p:spPr>
        <p:txBody>
          <a:bodyPr/>
          <a:lstStyle/>
          <a:p>
            <a:r>
              <a:rPr lang="en-US" sz="2400" b="1" dirty="0"/>
              <a:t>The illustrative utility</a:t>
            </a:r>
          </a:p>
          <a:p>
            <a:pPr lvl="1"/>
            <a:r>
              <a:rPr lang="en-US" sz="2400" dirty="0"/>
              <a:t>Mid-sized (1.7 million customers)</a:t>
            </a:r>
          </a:p>
          <a:p>
            <a:pPr lvl="1"/>
            <a:r>
              <a:rPr lang="en-US" sz="2400" dirty="0"/>
              <a:t>50% renewables by 2030</a:t>
            </a:r>
          </a:p>
          <a:p>
            <a:pPr lvl="1"/>
            <a:r>
              <a:rPr lang="en-US" sz="2400" dirty="0"/>
              <a:t>Winter and summer resource adequacy needs</a:t>
            </a:r>
          </a:p>
          <a:p>
            <a:r>
              <a:rPr lang="en-US" sz="2400" b="1" dirty="0"/>
              <a:t>Defining resource adequacy</a:t>
            </a:r>
          </a:p>
          <a:p>
            <a:pPr lvl="1"/>
            <a:r>
              <a:rPr lang="en-US" sz="2400" dirty="0"/>
              <a:t>Serve all load contributing to top 400 MW of net peak demand</a:t>
            </a:r>
          </a:p>
          <a:p>
            <a:pPr lvl="1"/>
            <a:r>
              <a:rPr lang="en-US" sz="2400" dirty="0"/>
              <a:t>Requires performance during 63 hours of the year</a:t>
            </a:r>
          </a:p>
          <a:p>
            <a:pPr lvl="1"/>
            <a:r>
              <a:rPr lang="en-US" sz="2400" dirty="0"/>
              <a:t>7 consecutive hours in one day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8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smtClean="0"/>
              <a:t>Real Reliability | </a:t>
            </a:r>
            <a:fld id="{C95ECF09-ED6D-489D-87B4-9DBCD4D54A4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modeled a VPP composed of four commercially available residential load flexibility technologies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08000" y="1307471"/>
          <a:ext cx="10705381" cy="3912051"/>
        </p:xfrm>
        <a:graphic>
          <a:graphicData uri="http://schemas.openxmlformats.org/drawingml/2006/table">
            <a:tbl>
              <a:tblPr firstRow="1" bandRow="1"/>
              <a:tblGrid>
                <a:gridCol w="3295291">
                  <a:extLst>
                    <a:ext uri="{9D8B030D-6E8A-4147-A177-3AD203B41FA5}">
                      <a16:colId xmlns:a16="http://schemas.microsoft.com/office/drawing/2014/main" val="3952825251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425953801"/>
                    </a:ext>
                  </a:extLst>
                </a:gridCol>
                <a:gridCol w="1699403">
                  <a:extLst>
                    <a:ext uri="{9D8B030D-6E8A-4147-A177-3AD203B41FA5}">
                      <a16:colId xmlns:a16="http://schemas.microsoft.com/office/drawing/2014/main" val="3157486656"/>
                    </a:ext>
                  </a:extLst>
                </a:gridCol>
                <a:gridCol w="1929132">
                  <a:extLst>
                    <a:ext uri="{9D8B030D-6E8A-4147-A177-3AD203B41FA5}">
                      <a16:colId xmlns:a16="http://schemas.microsoft.com/office/drawing/2014/main" val="2648160462"/>
                    </a:ext>
                  </a:extLst>
                </a:gridCol>
                <a:gridCol w="1702589">
                  <a:extLst>
                    <a:ext uri="{9D8B030D-6E8A-4147-A177-3AD203B41FA5}">
                      <a16:colId xmlns:a16="http://schemas.microsoft.com/office/drawing/2014/main" val="862348155"/>
                    </a:ext>
                  </a:extLst>
                </a:gridCol>
              </a:tblGrid>
              <a:tr h="6997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Smart Thermostat 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Smart Water Heating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Home Managed EV Charging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19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BTM Battery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7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86170"/>
                  </a:ext>
                </a:extLst>
              </a:tr>
              <a:tr h="8398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Eligibility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(% of residential customer base)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67% summer;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35% winter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50%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15%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1%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54564"/>
                  </a:ext>
                </a:extLst>
              </a:tr>
              <a:tr h="6348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Participation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(% of eligible customers)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30%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30%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40%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20%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08995"/>
                  </a:ext>
                </a:extLst>
              </a:tr>
              <a:tr h="657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Total Controllable Demand 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at Peak 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</a:rPr>
                        <a:t>(MW)</a:t>
                      </a:r>
                      <a:endParaRPr lang="en-US" sz="1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solidFill>
                            <a:srgbClr val="01534D"/>
                          </a:solidFill>
                        </a:rPr>
                        <a:t>204 MW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114</a:t>
                      </a:r>
                      <a:r>
                        <a:rPr lang="en-US" sz="1400" baseline="0" dirty="0" smtClean="0">
                          <a:solidFill>
                            <a:srgbClr val="01534D"/>
                          </a:solidFill>
                        </a:rPr>
                        <a:t> MW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79</a:t>
                      </a:r>
                      <a:r>
                        <a:rPr lang="en-US" sz="1400" baseline="0" dirty="0" smtClean="0">
                          <a:solidFill>
                            <a:srgbClr val="01534D"/>
                          </a:solidFill>
                        </a:rPr>
                        <a:t> MW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rgbClr val="01534D"/>
                          </a:solidFill>
                        </a:rPr>
                        <a:t>26</a:t>
                      </a:r>
                      <a:r>
                        <a:rPr lang="en-US" sz="1400" baseline="0" dirty="0" smtClean="0">
                          <a:solidFill>
                            <a:srgbClr val="01534D"/>
                          </a:solidFill>
                        </a:rPr>
                        <a:t> MW</a:t>
                      </a:r>
                      <a:endParaRPr lang="en-US" sz="14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25336"/>
                  </a:ext>
                </a:extLst>
              </a:tr>
              <a:tr h="1079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VPP Operational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Constraints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5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15 five-hour</a:t>
                      </a:r>
                      <a:r>
                        <a:rPr lang="en-US" sz="1200" baseline="0" dirty="0" smtClean="0">
                          <a:solidFill>
                            <a:srgbClr val="01534D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events per season, plus 100 </a:t>
                      </a:r>
                      <a:r>
                        <a:rPr lang="en-US" sz="1200" dirty="0" err="1" smtClean="0">
                          <a:solidFill>
                            <a:srgbClr val="01534D"/>
                          </a:solidFill>
                        </a:rPr>
                        <a:t>hrs</a:t>
                      </a:r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 of</a:t>
                      </a:r>
                      <a:r>
                        <a:rPr lang="en-US" sz="1200" baseline="0" dirty="0" smtClean="0">
                          <a:solidFill>
                            <a:srgbClr val="01534D"/>
                          </a:solidFill>
                        </a:rPr>
                        <a:t> minor </a:t>
                      </a:r>
                      <a:r>
                        <a:rPr lang="en-US" sz="1200" baseline="0" dirty="0" err="1" smtClean="0">
                          <a:solidFill>
                            <a:srgbClr val="01534D"/>
                          </a:solidFill>
                        </a:rPr>
                        <a:t>setpoint</a:t>
                      </a:r>
                      <a:r>
                        <a:rPr lang="en-US" sz="1200" baseline="0" dirty="0" smtClean="0">
                          <a:solidFill>
                            <a:srgbClr val="01534D"/>
                          </a:solidFill>
                        </a:rPr>
                        <a:t> adjustments per year and energy savings</a:t>
                      </a:r>
                      <a:endParaRPr lang="en-US" sz="12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Daily load shifting of water</a:t>
                      </a:r>
                      <a:r>
                        <a:rPr lang="en-US" sz="1200" baseline="0" dirty="0" smtClean="0">
                          <a:solidFill>
                            <a:srgbClr val="01534D"/>
                          </a:solidFill>
                        </a:rPr>
                        <a:t> heating load, ancillary services</a:t>
                      </a:r>
                      <a:endParaRPr lang="en-US" sz="12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Daily load shifting of vehicle charging</a:t>
                      </a:r>
                      <a:r>
                        <a:rPr lang="en-US" sz="1200" baseline="0" dirty="0" smtClean="0">
                          <a:solidFill>
                            <a:srgbClr val="01534D"/>
                          </a:solidFill>
                        </a:rPr>
                        <a:t> load</a:t>
                      </a:r>
                      <a:endParaRPr lang="en-US" sz="1200" dirty="0" smtClean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200" dirty="0" smtClean="0">
                          <a:solidFill>
                            <a:srgbClr val="01534D"/>
                          </a:solidFill>
                        </a:rPr>
                        <a:t>15 demand response events per year</a:t>
                      </a:r>
                      <a:endParaRPr lang="en-US" sz="1200" dirty="0">
                        <a:solidFill>
                          <a:srgbClr val="01534D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B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56985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6833" y="5480300"/>
            <a:ext cx="11773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We model all utility-incurred costs (incentives, implementation including marketing and per-unit DERMS costs)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92" y="4142539"/>
            <a:ext cx="5210907" cy="1756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940" y="4004052"/>
            <a:ext cx="2605863" cy="260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383548" y="2689253"/>
            <a:ext cx="1289170" cy="3217306"/>
            <a:chOff x="10442689" y="2371619"/>
            <a:chExt cx="1289170" cy="3217306"/>
          </a:xfrm>
        </p:grpSpPr>
        <p:sp>
          <p:nvSpPr>
            <p:cNvPr id="52" name="Rectangle 51"/>
            <p:cNvSpPr/>
            <p:nvPr/>
          </p:nvSpPr>
          <p:spPr>
            <a:xfrm>
              <a:off x="10442689" y="2371619"/>
              <a:ext cx="1289170" cy="32173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548640" rIns="91440" rtlCol="0" anchor="ctr"/>
            <a:lstStyle/>
            <a:p>
              <a:pPr lvl="0" algn="ctr"/>
              <a:r>
                <a:rPr lang="en-US" sz="2000" b="1" dirty="0">
                  <a:solidFill>
                    <a:srgbClr val="1B3D6F">
                      <a:lumMod val="50000"/>
                    </a:srgbClr>
                  </a:solidFill>
                </a:rPr>
                <a:t>Power </a:t>
              </a:r>
              <a:r>
                <a:rPr lang="en-US" sz="2000" b="1" dirty="0" smtClean="0">
                  <a:solidFill>
                    <a:srgbClr val="1B3D6F">
                      <a:lumMod val="50000"/>
                    </a:srgbClr>
                  </a:solidFill>
                </a:rPr>
                <a:t>system</a:t>
              </a:r>
              <a:endParaRPr lang="en-US" sz="1400" dirty="0">
                <a:solidFill>
                  <a:srgbClr val="1B3D6F">
                    <a:lumMod val="50000"/>
                  </a:srgbClr>
                </a:solidFill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0805747" y="2691942"/>
              <a:ext cx="563053" cy="626152"/>
            </a:xfrm>
            <a:custGeom>
              <a:avLst/>
              <a:gdLst>
                <a:gd name="T0" fmla="*/ 1028 w 2016"/>
                <a:gd name="T1" fmla="*/ 0 h 2256"/>
                <a:gd name="T2" fmla="*/ 27 w 2016"/>
                <a:gd name="T3" fmla="*/ 370 h 2256"/>
                <a:gd name="T4" fmla="*/ 0 w 2016"/>
                <a:gd name="T5" fmla="*/ 700 h 2256"/>
                <a:gd name="T6" fmla="*/ 107 w 2016"/>
                <a:gd name="T7" fmla="*/ 700 h 2256"/>
                <a:gd name="T8" fmla="*/ 668 w 2016"/>
                <a:gd name="T9" fmla="*/ 594 h 2256"/>
                <a:gd name="T10" fmla="*/ 27 w 2016"/>
                <a:gd name="T11" fmla="*/ 1030 h 2256"/>
                <a:gd name="T12" fmla="*/ 0 w 2016"/>
                <a:gd name="T13" fmla="*/ 1359 h 2256"/>
                <a:gd name="T14" fmla="*/ 107 w 2016"/>
                <a:gd name="T15" fmla="*/ 1359 h 2256"/>
                <a:gd name="T16" fmla="*/ 668 w 2016"/>
                <a:gd name="T17" fmla="*/ 1254 h 2256"/>
                <a:gd name="T18" fmla="*/ 147 w 2016"/>
                <a:gd name="T19" fmla="*/ 2177 h 2256"/>
                <a:gd name="T20" fmla="*/ 201 w 2016"/>
                <a:gd name="T21" fmla="*/ 2256 h 2256"/>
                <a:gd name="T22" fmla="*/ 1002 w 2016"/>
                <a:gd name="T23" fmla="*/ 1636 h 2256"/>
                <a:gd name="T24" fmla="*/ 1816 w 2016"/>
                <a:gd name="T25" fmla="*/ 2256 h 2256"/>
                <a:gd name="T26" fmla="*/ 1856 w 2016"/>
                <a:gd name="T27" fmla="*/ 2177 h 2256"/>
                <a:gd name="T28" fmla="*/ 1349 w 2016"/>
                <a:gd name="T29" fmla="*/ 1254 h 2256"/>
                <a:gd name="T30" fmla="*/ 1896 w 2016"/>
                <a:gd name="T31" fmla="*/ 1359 h 2256"/>
                <a:gd name="T32" fmla="*/ 2016 w 2016"/>
                <a:gd name="T33" fmla="*/ 1359 h 2256"/>
                <a:gd name="T34" fmla="*/ 1976 w 2016"/>
                <a:gd name="T35" fmla="*/ 1030 h 2256"/>
                <a:gd name="T36" fmla="*/ 1349 w 2016"/>
                <a:gd name="T37" fmla="*/ 594 h 2256"/>
                <a:gd name="T38" fmla="*/ 1896 w 2016"/>
                <a:gd name="T39" fmla="*/ 700 h 2256"/>
                <a:gd name="T40" fmla="*/ 2016 w 2016"/>
                <a:gd name="T41" fmla="*/ 700 h 2256"/>
                <a:gd name="T42" fmla="*/ 1976 w 2016"/>
                <a:gd name="T43" fmla="*/ 370 h 2256"/>
                <a:gd name="T44" fmla="*/ 975 w 2016"/>
                <a:gd name="T45" fmla="*/ 660 h 2256"/>
                <a:gd name="T46" fmla="*/ 788 w 2016"/>
                <a:gd name="T47" fmla="*/ 594 h 2256"/>
                <a:gd name="T48" fmla="*/ 1229 w 2016"/>
                <a:gd name="T49" fmla="*/ 739 h 2256"/>
                <a:gd name="T50" fmla="*/ 1229 w 2016"/>
                <a:gd name="T51" fmla="*/ 871 h 2256"/>
                <a:gd name="T52" fmla="*/ 788 w 2016"/>
                <a:gd name="T53" fmla="*/ 1135 h 2256"/>
                <a:gd name="T54" fmla="*/ 1002 w 2016"/>
                <a:gd name="T55" fmla="*/ 779 h 2256"/>
                <a:gd name="T56" fmla="*/ 788 w 2016"/>
                <a:gd name="T57" fmla="*/ 1254 h 2256"/>
                <a:gd name="T58" fmla="*/ 1229 w 2016"/>
                <a:gd name="T59" fmla="*/ 1320 h 2256"/>
                <a:gd name="T60" fmla="*/ 788 w 2016"/>
                <a:gd name="T61" fmla="*/ 1320 h 2256"/>
                <a:gd name="T62" fmla="*/ 1002 w 2016"/>
                <a:gd name="T63" fmla="*/ 119 h 2256"/>
                <a:gd name="T64" fmla="*/ 1229 w 2016"/>
                <a:gd name="T65" fmla="*/ 475 h 2256"/>
                <a:gd name="T66" fmla="*/ 788 w 2016"/>
                <a:gd name="T67" fmla="*/ 198 h 2256"/>
                <a:gd name="T68" fmla="*/ 107 w 2016"/>
                <a:gd name="T69" fmla="*/ 475 h 2256"/>
                <a:gd name="T70" fmla="*/ 668 w 2016"/>
                <a:gd name="T71" fmla="*/ 251 h 2256"/>
                <a:gd name="T72" fmla="*/ 107 w 2016"/>
                <a:gd name="T73" fmla="*/ 475 h 2256"/>
                <a:gd name="T74" fmla="*/ 107 w 2016"/>
                <a:gd name="T75" fmla="*/ 1122 h 2256"/>
                <a:gd name="T76" fmla="*/ 668 w 2016"/>
                <a:gd name="T77" fmla="*/ 1135 h 2256"/>
                <a:gd name="T78" fmla="*/ 428 w 2016"/>
                <a:gd name="T79" fmla="*/ 1953 h 2256"/>
                <a:gd name="T80" fmla="*/ 908 w 2016"/>
                <a:gd name="T81" fmla="*/ 1557 h 2256"/>
                <a:gd name="T82" fmla="*/ 1576 w 2016"/>
                <a:gd name="T83" fmla="*/ 1953 h 2256"/>
                <a:gd name="T84" fmla="*/ 1269 w 2016"/>
                <a:gd name="T85" fmla="*/ 1439 h 2256"/>
                <a:gd name="T86" fmla="*/ 1896 w 2016"/>
                <a:gd name="T87" fmla="*/ 1122 h 2256"/>
                <a:gd name="T88" fmla="*/ 1349 w 2016"/>
                <a:gd name="T89" fmla="*/ 1135 h 2256"/>
                <a:gd name="T90" fmla="*/ 1896 w 2016"/>
                <a:gd name="T91" fmla="*/ 1122 h 2256"/>
                <a:gd name="T92" fmla="*/ 1349 w 2016"/>
                <a:gd name="T93" fmla="*/ 251 h 2256"/>
                <a:gd name="T94" fmla="*/ 1896 w 2016"/>
                <a:gd name="T95" fmla="*/ 475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6" h="2256">
                  <a:moveTo>
                    <a:pt x="1976" y="370"/>
                  </a:moveTo>
                  <a:cubicBezTo>
                    <a:pt x="1028" y="0"/>
                    <a:pt x="1028" y="0"/>
                    <a:pt x="1028" y="0"/>
                  </a:cubicBezTo>
                  <a:cubicBezTo>
                    <a:pt x="1015" y="0"/>
                    <a:pt x="1002" y="0"/>
                    <a:pt x="975" y="0"/>
                  </a:cubicBezTo>
                  <a:cubicBezTo>
                    <a:pt x="27" y="370"/>
                    <a:pt x="27" y="370"/>
                    <a:pt x="27" y="370"/>
                  </a:cubicBezTo>
                  <a:cubicBezTo>
                    <a:pt x="14" y="370"/>
                    <a:pt x="0" y="396"/>
                    <a:pt x="0" y="423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26"/>
                    <a:pt x="27" y="752"/>
                    <a:pt x="54" y="752"/>
                  </a:cubicBezTo>
                  <a:cubicBezTo>
                    <a:pt x="81" y="752"/>
                    <a:pt x="107" y="726"/>
                    <a:pt x="107" y="700"/>
                  </a:cubicBezTo>
                  <a:cubicBezTo>
                    <a:pt x="107" y="594"/>
                    <a:pt x="107" y="594"/>
                    <a:pt x="107" y="594"/>
                  </a:cubicBezTo>
                  <a:cubicBezTo>
                    <a:pt x="668" y="594"/>
                    <a:pt x="668" y="594"/>
                    <a:pt x="668" y="594"/>
                  </a:cubicBezTo>
                  <a:cubicBezTo>
                    <a:pt x="668" y="779"/>
                    <a:pt x="668" y="779"/>
                    <a:pt x="668" y="779"/>
                  </a:cubicBezTo>
                  <a:cubicBezTo>
                    <a:pt x="27" y="1030"/>
                    <a:pt x="27" y="1030"/>
                    <a:pt x="27" y="1030"/>
                  </a:cubicBezTo>
                  <a:cubicBezTo>
                    <a:pt x="14" y="1030"/>
                    <a:pt x="0" y="1056"/>
                    <a:pt x="0" y="1082"/>
                  </a:cubicBezTo>
                  <a:cubicBezTo>
                    <a:pt x="0" y="1359"/>
                    <a:pt x="0" y="1359"/>
                    <a:pt x="0" y="1359"/>
                  </a:cubicBezTo>
                  <a:cubicBezTo>
                    <a:pt x="0" y="1386"/>
                    <a:pt x="27" y="1412"/>
                    <a:pt x="54" y="1412"/>
                  </a:cubicBezTo>
                  <a:cubicBezTo>
                    <a:pt x="81" y="1412"/>
                    <a:pt x="107" y="1386"/>
                    <a:pt x="107" y="1359"/>
                  </a:cubicBezTo>
                  <a:cubicBezTo>
                    <a:pt x="107" y="1254"/>
                    <a:pt x="107" y="1254"/>
                    <a:pt x="107" y="1254"/>
                  </a:cubicBezTo>
                  <a:cubicBezTo>
                    <a:pt x="668" y="1254"/>
                    <a:pt x="668" y="1254"/>
                    <a:pt x="668" y="1254"/>
                  </a:cubicBezTo>
                  <a:cubicBezTo>
                    <a:pt x="668" y="1333"/>
                    <a:pt x="668" y="1333"/>
                    <a:pt x="668" y="1333"/>
                  </a:cubicBezTo>
                  <a:cubicBezTo>
                    <a:pt x="147" y="2177"/>
                    <a:pt x="147" y="2177"/>
                    <a:pt x="147" y="2177"/>
                  </a:cubicBezTo>
                  <a:cubicBezTo>
                    <a:pt x="134" y="2191"/>
                    <a:pt x="134" y="2230"/>
                    <a:pt x="161" y="2243"/>
                  </a:cubicBezTo>
                  <a:cubicBezTo>
                    <a:pt x="174" y="2256"/>
                    <a:pt x="187" y="2256"/>
                    <a:pt x="201" y="2256"/>
                  </a:cubicBezTo>
                  <a:cubicBezTo>
                    <a:pt x="214" y="2256"/>
                    <a:pt x="227" y="2256"/>
                    <a:pt x="241" y="2243"/>
                  </a:cubicBezTo>
                  <a:cubicBezTo>
                    <a:pt x="1002" y="1636"/>
                    <a:pt x="1002" y="1636"/>
                    <a:pt x="1002" y="1636"/>
                  </a:cubicBezTo>
                  <a:cubicBezTo>
                    <a:pt x="1776" y="2243"/>
                    <a:pt x="1776" y="2243"/>
                    <a:pt x="1776" y="2243"/>
                  </a:cubicBezTo>
                  <a:cubicBezTo>
                    <a:pt x="1790" y="2256"/>
                    <a:pt x="1803" y="2256"/>
                    <a:pt x="1816" y="2256"/>
                  </a:cubicBezTo>
                  <a:cubicBezTo>
                    <a:pt x="1830" y="2256"/>
                    <a:pt x="1843" y="2256"/>
                    <a:pt x="1843" y="2243"/>
                  </a:cubicBezTo>
                  <a:cubicBezTo>
                    <a:pt x="1870" y="2230"/>
                    <a:pt x="1870" y="2191"/>
                    <a:pt x="1856" y="2177"/>
                  </a:cubicBezTo>
                  <a:cubicBezTo>
                    <a:pt x="1349" y="1333"/>
                    <a:pt x="1349" y="1333"/>
                    <a:pt x="1349" y="1333"/>
                  </a:cubicBezTo>
                  <a:cubicBezTo>
                    <a:pt x="1349" y="1254"/>
                    <a:pt x="1349" y="1254"/>
                    <a:pt x="1349" y="1254"/>
                  </a:cubicBezTo>
                  <a:cubicBezTo>
                    <a:pt x="1896" y="1254"/>
                    <a:pt x="1896" y="1254"/>
                    <a:pt x="1896" y="1254"/>
                  </a:cubicBezTo>
                  <a:cubicBezTo>
                    <a:pt x="1896" y="1359"/>
                    <a:pt x="1896" y="1359"/>
                    <a:pt x="1896" y="1359"/>
                  </a:cubicBezTo>
                  <a:cubicBezTo>
                    <a:pt x="1896" y="1386"/>
                    <a:pt x="1923" y="1412"/>
                    <a:pt x="1950" y="1412"/>
                  </a:cubicBezTo>
                  <a:cubicBezTo>
                    <a:pt x="1990" y="1412"/>
                    <a:pt x="2016" y="1386"/>
                    <a:pt x="2016" y="1359"/>
                  </a:cubicBezTo>
                  <a:cubicBezTo>
                    <a:pt x="2016" y="1082"/>
                    <a:pt x="2016" y="1082"/>
                    <a:pt x="2016" y="1082"/>
                  </a:cubicBezTo>
                  <a:cubicBezTo>
                    <a:pt x="2016" y="1056"/>
                    <a:pt x="1990" y="1030"/>
                    <a:pt x="1976" y="1030"/>
                  </a:cubicBezTo>
                  <a:cubicBezTo>
                    <a:pt x="1349" y="779"/>
                    <a:pt x="1349" y="779"/>
                    <a:pt x="1349" y="779"/>
                  </a:cubicBezTo>
                  <a:cubicBezTo>
                    <a:pt x="1349" y="594"/>
                    <a:pt x="1349" y="594"/>
                    <a:pt x="1349" y="594"/>
                  </a:cubicBezTo>
                  <a:cubicBezTo>
                    <a:pt x="1896" y="594"/>
                    <a:pt x="1896" y="594"/>
                    <a:pt x="1896" y="594"/>
                  </a:cubicBezTo>
                  <a:cubicBezTo>
                    <a:pt x="1896" y="700"/>
                    <a:pt x="1896" y="700"/>
                    <a:pt x="1896" y="700"/>
                  </a:cubicBezTo>
                  <a:cubicBezTo>
                    <a:pt x="1896" y="726"/>
                    <a:pt x="1923" y="752"/>
                    <a:pt x="1950" y="752"/>
                  </a:cubicBezTo>
                  <a:cubicBezTo>
                    <a:pt x="1990" y="752"/>
                    <a:pt x="2016" y="726"/>
                    <a:pt x="2016" y="700"/>
                  </a:cubicBezTo>
                  <a:cubicBezTo>
                    <a:pt x="2016" y="423"/>
                    <a:pt x="2016" y="423"/>
                    <a:pt x="2016" y="423"/>
                  </a:cubicBezTo>
                  <a:cubicBezTo>
                    <a:pt x="2016" y="396"/>
                    <a:pt x="1990" y="370"/>
                    <a:pt x="1976" y="370"/>
                  </a:cubicBezTo>
                  <a:close/>
                  <a:moveTo>
                    <a:pt x="1028" y="660"/>
                  </a:moveTo>
                  <a:cubicBezTo>
                    <a:pt x="1015" y="660"/>
                    <a:pt x="1002" y="660"/>
                    <a:pt x="975" y="660"/>
                  </a:cubicBezTo>
                  <a:cubicBezTo>
                    <a:pt x="788" y="739"/>
                    <a:pt x="788" y="739"/>
                    <a:pt x="788" y="739"/>
                  </a:cubicBezTo>
                  <a:cubicBezTo>
                    <a:pt x="788" y="594"/>
                    <a:pt x="788" y="594"/>
                    <a:pt x="788" y="594"/>
                  </a:cubicBezTo>
                  <a:cubicBezTo>
                    <a:pt x="1229" y="594"/>
                    <a:pt x="1229" y="594"/>
                    <a:pt x="1229" y="594"/>
                  </a:cubicBezTo>
                  <a:cubicBezTo>
                    <a:pt x="1229" y="739"/>
                    <a:pt x="1229" y="739"/>
                    <a:pt x="1229" y="739"/>
                  </a:cubicBezTo>
                  <a:lnTo>
                    <a:pt x="1028" y="660"/>
                  </a:lnTo>
                  <a:close/>
                  <a:moveTo>
                    <a:pt x="1229" y="871"/>
                  </a:moveTo>
                  <a:cubicBezTo>
                    <a:pt x="1229" y="1135"/>
                    <a:pt x="1229" y="1135"/>
                    <a:pt x="1229" y="1135"/>
                  </a:cubicBezTo>
                  <a:cubicBezTo>
                    <a:pt x="788" y="1135"/>
                    <a:pt x="788" y="1135"/>
                    <a:pt x="788" y="1135"/>
                  </a:cubicBezTo>
                  <a:cubicBezTo>
                    <a:pt x="788" y="858"/>
                    <a:pt x="788" y="858"/>
                    <a:pt x="788" y="858"/>
                  </a:cubicBezTo>
                  <a:cubicBezTo>
                    <a:pt x="1002" y="779"/>
                    <a:pt x="1002" y="779"/>
                    <a:pt x="1002" y="779"/>
                  </a:cubicBezTo>
                  <a:lnTo>
                    <a:pt x="1229" y="871"/>
                  </a:lnTo>
                  <a:close/>
                  <a:moveTo>
                    <a:pt x="788" y="1254"/>
                  </a:moveTo>
                  <a:cubicBezTo>
                    <a:pt x="1229" y="1254"/>
                    <a:pt x="1229" y="1254"/>
                    <a:pt x="1229" y="1254"/>
                  </a:cubicBezTo>
                  <a:cubicBezTo>
                    <a:pt x="1229" y="1320"/>
                    <a:pt x="1229" y="1320"/>
                    <a:pt x="1229" y="1320"/>
                  </a:cubicBezTo>
                  <a:cubicBezTo>
                    <a:pt x="1002" y="1491"/>
                    <a:pt x="1002" y="1491"/>
                    <a:pt x="1002" y="1491"/>
                  </a:cubicBezTo>
                  <a:cubicBezTo>
                    <a:pt x="788" y="1320"/>
                    <a:pt x="788" y="1320"/>
                    <a:pt x="788" y="1320"/>
                  </a:cubicBezTo>
                  <a:lnTo>
                    <a:pt x="788" y="1254"/>
                  </a:lnTo>
                  <a:close/>
                  <a:moveTo>
                    <a:pt x="1002" y="119"/>
                  </a:moveTo>
                  <a:cubicBezTo>
                    <a:pt x="1229" y="198"/>
                    <a:pt x="1229" y="198"/>
                    <a:pt x="1229" y="198"/>
                  </a:cubicBezTo>
                  <a:cubicBezTo>
                    <a:pt x="1229" y="475"/>
                    <a:pt x="1229" y="475"/>
                    <a:pt x="1229" y="475"/>
                  </a:cubicBezTo>
                  <a:cubicBezTo>
                    <a:pt x="788" y="475"/>
                    <a:pt x="788" y="475"/>
                    <a:pt x="788" y="475"/>
                  </a:cubicBezTo>
                  <a:cubicBezTo>
                    <a:pt x="788" y="198"/>
                    <a:pt x="788" y="198"/>
                    <a:pt x="788" y="198"/>
                  </a:cubicBezTo>
                  <a:lnTo>
                    <a:pt x="1002" y="119"/>
                  </a:lnTo>
                  <a:close/>
                  <a:moveTo>
                    <a:pt x="107" y="475"/>
                  </a:moveTo>
                  <a:cubicBezTo>
                    <a:pt x="107" y="462"/>
                    <a:pt x="107" y="462"/>
                    <a:pt x="107" y="462"/>
                  </a:cubicBezTo>
                  <a:cubicBezTo>
                    <a:pt x="668" y="251"/>
                    <a:pt x="668" y="251"/>
                    <a:pt x="668" y="251"/>
                  </a:cubicBezTo>
                  <a:cubicBezTo>
                    <a:pt x="668" y="475"/>
                    <a:pt x="668" y="475"/>
                    <a:pt x="668" y="475"/>
                  </a:cubicBezTo>
                  <a:lnTo>
                    <a:pt x="107" y="475"/>
                  </a:lnTo>
                  <a:close/>
                  <a:moveTo>
                    <a:pt x="107" y="1135"/>
                  </a:moveTo>
                  <a:cubicBezTo>
                    <a:pt x="107" y="1122"/>
                    <a:pt x="107" y="1122"/>
                    <a:pt x="107" y="1122"/>
                  </a:cubicBezTo>
                  <a:cubicBezTo>
                    <a:pt x="668" y="911"/>
                    <a:pt x="668" y="911"/>
                    <a:pt x="668" y="911"/>
                  </a:cubicBezTo>
                  <a:cubicBezTo>
                    <a:pt x="668" y="1135"/>
                    <a:pt x="668" y="1135"/>
                    <a:pt x="668" y="1135"/>
                  </a:cubicBezTo>
                  <a:lnTo>
                    <a:pt x="107" y="1135"/>
                  </a:lnTo>
                  <a:close/>
                  <a:moveTo>
                    <a:pt x="428" y="1953"/>
                  </a:moveTo>
                  <a:cubicBezTo>
                    <a:pt x="748" y="1439"/>
                    <a:pt x="748" y="1439"/>
                    <a:pt x="748" y="1439"/>
                  </a:cubicBezTo>
                  <a:cubicBezTo>
                    <a:pt x="908" y="1557"/>
                    <a:pt x="908" y="1557"/>
                    <a:pt x="908" y="1557"/>
                  </a:cubicBezTo>
                  <a:lnTo>
                    <a:pt x="428" y="1953"/>
                  </a:lnTo>
                  <a:close/>
                  <a:moveTo>
                    <a:pt x="1576" y="1953"/>
                  </a:moveTo>
                  <a:cubicBezTo>
                    <a:pt x="1095" y="1557"/>
                    <a:pt x="1095" y="1557"/>
                    <a:pt x="1095" y="1557"/>
                  </a:cubicBezTo>
                  <a:cubicBezTo>
                    <a:pt x="1269" y="1439"/>
                    <a:pt x="1269" y="1439"/>
                    <a:pt x="1269" y="1439"/>
                  </a:cubicBezTo>
                  <a:lnTo>
                    <a:pt x="1576" y="1953"/>
                  </a:lnTo>
                  <a:close/>
                  <a:moveTo>
                    <a:pt x="1896" y="1122"/>
                  </a:moveTo>
                  <a:cubicBezTo>
                    <a:pt x="1896" y="1135"/>
                    <a:pt x="1896" y="1135"/>
                    <a:pt x="1896" y="1135"/>
                  </a:cubicBezTo>
                  <a:cubicBezTo>
                    <a:pt x="1349" y="1135"/>
                    <a:pt x="1349" y="1135"/>
                    <a:pt x="1349" y="1135"/>
                  </a:cubicBezTo>
                  <a:cubicBezTo>
                    <a:pt x="1349" y="911"/>
                    <a:pt x="1349" y="911"/>
                    <a:pt x="1349" y="911"/>
                  </a:cubicBezTo>
                  <a:lnTo>
                    <a:pt x="1896" y="1122"/>
                  </a:lnTo>
                  <a:close/>
                  <a:moveTo>
                    <a:pt x="1349" y="475"/>
                  </a:moveTo>
                  <a:cubicBezTo>
                    <a:pt x="1349" y="251"/>
                    <a:pt x="1349" y="251"/>
                    <a:pt x="1349" y="251"/>
                  </a:cubicBezTo>
                  <a:cubicBezTo>
                    <a:pt x="1896" y="462"/>
                    <a:pt x="1896" y="462"/>
                    <a:pt x="1896" y="462"/>
                  </a:cubicBezTo>
                  <a:cubicBezTo>
                    <a:pt x="1896" y="475"/>
                    <a:pt x="1896" y="475"/>
                    <a:pt x="1896" y="475"/>
                  </a:cubicBezTo>
                  <a:lnTo>
                    <a:pt x="1349" y="47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Real Reliability </a:t>
            </a:r>
            <a:r>
              <a:rPr lang="en-US" dirty="0" smtClean="0"/>
              <a:t>| </a:t>
            </a:r>
            <a:fld id="{C95ECF09-ED6D-489D-87B4-9DBCD4D54A4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a VPP?</a:t>
            </a:r>
            <a:endParaRPr lang="en-US" sz="3200" dirty="0"/>
          </a:p>
        </p:txBody>
      </p:sp>
      <p:sp>
        <p:nvSpPr>
          <p:cNvPr id="40" name="Right Arrow 39"/>
          <p:cNvSpPr/>
          <p:nvPr/>
        </p:nvSpPr>
        <p:spPr>
          <a:xfrm>
            <a:off x="6898578" y="2689253"/>
            <a:ext cx="3732185" cy="1750100"/>
          </a:xfrm>
          <a:prstGeom prst="rightArrow">
            <a:avLst>
              <a:gd name="adj1" fmla="val 74573"/>
              <a:gd name="adj2" fmla="val 50000"/>
            </a:avLst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540729" y="2689253"/>
            <a:ext cx="1401637" cy="3217306"/>
            <a:chOff x="5599870" y="2371619"/>
            <a:chExt cx="1401637" cy="3217306"/>
          </a:xfrm>
        </p:grpSpPr>
        <p:sp>
          <p:nvSpPr>
            <p:cNvPr id="18" name="Rectangle 17"/>
            <p:cNvSpPr/>
            <p:nvPr/>
          </p:nvSpPr>
          <p:spPr>
            <a:xfrm>
              <a:off x="5599870" y="2371619"/>
              <a:ext cx="1401637" cy="3217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548640" rIns="9144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</a:rPr>
                <a:t>Utility or aggregator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5942996" y="2745193"/>
              <a:ext cx="715384" cy="572901"/>
            </a:xfrm>
            <a:custGeom>
              <a:avLst/>
              <a:gdLst>
                <a:gd name="T0" fmla="*/ 1415 w 2096"/>
                <a:gd name="T1" fmla="*/ 1090 h 1680"/>
                <a:gd name="T2" fmla="*/ 1175 w 2096"/>
                <a:gd name="T3" fmla="*/ 1324 h 1680"/>
                <a:gd name="T4" fmla="*/ 902 w 2096"/>
                <a:gd name="T5" fmla="*/ 1373 h 1680"/>
                <a:gd name="T6" fmla="*/ 836 w 2096"/>
                <a:gd name="T7" fmla="*/ 1562 h 1680"/>
                <a:gd name="T8" fmla="*/ 527 w 2096"/>
                <a:gd name="T9" fmla="*/ 1484 h 1680"/>
                <a:gd name="T10" fmla="*/ 347 w 2096"/>
                <a:gd name="T11" fmla="*/ 1271 h 1680"/>
                <a:gd name="T12" fmla="*/ 151 w 2096"/>
                <a:gd name="T13" fmla="*/ 1308 h 1680"/>
                <a:gd name="T14" fmla="*/ 49 w 2096"/>
                <a:gd name="T15" fmla="*/ 996 h 1680"/>
                <a:gd name="T16" fmla="*/ 160 w 2096"/>
                <a:gd name="T17" fmla="*/ 734 h 1680"/>
                <a:gd name="T18" fmla="*/ 17 w 2096"/>
                <a:gd name="T19" fmla="*/ 582 h 1680"/>
                <a:gd name="T20" fmla="*/ 253 w 2096"/>
                <a:gd name="T21" fmla="*/ 349 h 1680"/>
                <a:gd name="T22" fmla="*/ 527 w 2096"/>
                <a:gd name="T23" fmla="*/ 300 h 1680"/>
                <a:gd name="T24" fmla="*/ 588 w 2096"/>
                <a:gd name="T25" fmla="*/ 115 h 1680"/>
                <a:gd name="T26" fmla="*/ 902 w 2096"/>
                <a:gd name="T27" fmla="*/ 189 h 1680"/>
                <a:gd name="T28" fmla="*/ 1081 w 2096"/>
                <a:gd name="T29" fmla="*/ 406 h 1680"/>
                <a:gd name="T30" fmla="*/ 1273 w 2096"/>
                <a:gd name="T31" fmla="*/ 365 h 1680"/>
                <a:gd name="T32" fmla="*/ 1379 w 2096"/>
                <a:gd name="T33" fmla="*/ 677 h 1680"/>
                <a:gd name="T34" fmla="*/ 1269 w 2096"/>
                <a:gd name="T35" fmla="*/ 943 h 1680"/>
                <a:gd name="T36" fmla="*/ 543 w 2096"/>
                <a:gd name="T37" fmla="*/ 664 h 1680"/>
                <a:gd name="T38" fmla="*/ 543 w 2096"/>
                <a:gd name="T39" fmla="*/ 664 h 1680"/>
                <a:gd name="T40" fmla="*/ 1603 w 2096"/>
                <a:gd name="T41" fmla="*/ 693 h 1680"/>
                <a:gd name="T42" fmla="*/ 1489 w 2096"/>
                <a:gd name="T43" fmla="*/ 582 h 1680"/>
                <a:gd name="T44" fmla="*/ 1464 w 2096"/>
                <a:gd name="T45" fmla="*/ 447 h 1680"/>
                <a:gd name="T46" fmla="*/ 1371 w 2096"/>
                <a:gd name="T47" fmla="*/ 410 h 1680"/>
                <a:gd name="T48" fmla="*/ 1411 w 2096"/>
                <a:gd name="T49" fmla="*/ 255 h 1680"/>
                <a:gd name="T50" fmla="*/ 1517 w 2096"/>
                <a:gd name="T51" fmla="*/ 164 h 1680"/>
                <a:gd name="T52" fmla="*/ 1497 w 2096"/>
                <a:gd name="T53" fmla="*/ 66 h 1680"/>
                <a:gd name="T54" fmla="*/ 1652 w 2096"/>
                <a:gd name="T55" fmla="*/ 25 h 1680"/>
                <a:gd name="T56" fmla="*/ 1782 w 2096"/>
                <a:gd name="T57" fmla="*/ 70 h 1680"/>
                <a:gd name="T58" fmla="*/ 1860 w 2096"/>
                <a:gd name="T59" fmla="*/ 9 h 1680"/>
                <a:gd name="T60" fmla="*/ 1974 w 2096"/>
                <a:gd name="T61" fmla="*/ 119 h 1680"/>
                <a:gd name="T62" fmla="*/ 1999 w 2096"/>
                <a:gd name="T63" fmla="*/ 255 h 1680"/>
                <a:gd name="T64" fmla="*/ 2092 w 2096"/>
                <a:gd name="T65" fmla="*/ 291 h 1680"/>
                <a:gd name="T66" fmla="*/ 2052 w 2096"/>
                <a:gd name="T67" fmla="*/ 447 h 1680"/>
                <a:gd name="T68" fmla="*/ 1946 w 2096"/>
                <a:gd name="T69" fmla="*/ 533 h 1680"/>
                <a:gd name="T70" fmla="*/ 1962 w 2096"/>
                <a:gd name="T71" fmla="*/ 631 h 1680"/>
                <a:gd name="T72" fmla="*/ 1811 w 2096"/>
                <a:gd name="T73" fmla="*/ 677 h 1680"/>
                <a:gd name="T74" fmla="*/ 1681 w 2096"/>
                <a:gd name="T75" fmla="*/ 631 h 1680"/>
                <a:gd name="T76" fmla="*/ 1652 w 2096"/>
                <a:gd name="T77" fmla="*/ 1656 h 1680"/>
                <a:gd name="T78" fmla="*/ 1497 w 2096"/>
                <a:gd name="T79" fmla="*/ 1611 h 1680"/>
                <a:gd name="T80" fmla="*/ 1517 w 2096"/>
                <a:gd name="T81" fmla="*/ 1512 h 1680"/>
                <a:gd name="T82" fmla="*/ 1411 w 2096"/>
                <a:gd name="T83" fmla="*/ 1422 h 1680"/>
                <a:gd name="T84" fmla="*/ 1371 w 2096"/>
                <a:gd name="T85" fmla="*/ 1271 h 1680"/>
                <a:gd name="T86" fmla="*/ 1464 w 2096"/>
                <a:gd name="T87" fmla="*/ 1234 h 1680"/>
                <a:gd name="T88" fmla="*/ 1489 w 2096"/>
                <a:gd name="T89" fmla="*/ 1099 h 1680"/>
                <a:gd name="T90" fmla="*/ 1603 w 2096"/>
                <a:gd name="T91" fmla="*/ 988 h 1680"/>
                <a:gd name="T92" fmla="*/ 1681 w 2096"/>
                <a:gd name="T93" fmla="*/ 1049 h 1680"/>
                <a:gd name="T94" fmla="*/ 1811 w 2096"/>
                <a:gd name="T95" fmla="*/ 1004 h 1680"/>
                <a:gd name="T96" fmla="*/ 1962 w 2096"/>
                <a:gd name="T97" fmla="*/ 1045 h 1680"/>
                <a:gd name="T98" fmla="*/ 1946 w 2096"/>
                <a:gd name="T99" fmla="*/ 1144 h 1680"/>
                <a:gd name="T100" fmla="*/ 2052 w 2096"/>
                <a:gd name="T101" fmla="*/ 1234 h 1680"/>
                <a:gd name="T102" fmla="*/ 2092 w 2096"/>
                <a:gd name="T103" fmla="*/ 1390 h 1680"/>
                <a:gd name="T104" fmla="*/ 1999 w 2096"/>
                <a:gd name="T105" fmla="*/ 1422 h 1680"/>
                <a:gd name="T106" fmla="*/ 1974 w 2096"/>
                <a:gd name="T107" fmla="*/ 1562 h 1680"/>
                <a:gd name="T108" fmla="*/ 1860 w 2096"/>
                <a:gd name="T109" fmla="*/ 1672 h 1680"/>
                <a:gd name="T110" fmla="*/ 1782 w 2096"/>
                <a:gd name="T111" fmla="*/ 1607 h 1680"/>
                <a:gd name="T112" fmla="*/ 1652 w 2096"/>
                <a:gd name="T113" fmla="*/ 1656 h 1680"/>
                <a:gd name="T114" fmla="*/ 1644 w 2096"/>
                <a:gd name="T115" fmla="*/ 439 h 1680"/>
                <a:gd name="T116" fmla="*/ 1819 w 2096"/>
                <a:gd name="T117" fmla="*/ 1242 h 1680"/>
                <a:gd name="T118" fmla="*/ 1819 w 2096"/>
                <a:gd name="T119" fmla="*/ 1242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96" h="1680">
                  <a:moveTo>
                    <a:pt x="1379" y="996"/>
                  </a:moveTo>
                  <a:cubicBezTo>
                    <a:pt x="1411" y="1017"/>
                    <a:pt x="1428" y="1054"/>
                    <a:pt x="1415" y="1090"/>
                  </a:cubicBezTo>
                  <a:cubicBezTo>
                    <a:pt x="1383" y="1172"/>
                    <a:pt x="1326" y="1242"/>
                    <a:pt x="1273" y="1308"/>
                  </a:cubicBezTo>
                  <a:cubicBezTo>
                    <a:pt x="1252" y="1336"/>
                    <a:pt x="1208" y="1344"/>
                    <a:pt x="1175" y="1324"/>
                  </a:cubicBezTo>
                  <a:cubicBezTo>
                    <a:pt x="1081" y="1271"/>
                    <a:pt x="1081" y="1271"/>
                    <a:pt x="1081" y="1271"/>
                  </a:cubicBezTo>
                  <a:cubicBezTo>
                    <a:pt x="1028" y="1316"/>
                    <a:pt x="967" y="1349"/>
                    <a:pt x="902" y="1373"/>
                  </a:cubicBezTo>
                  <a:cubicBezTo>
                    <a:pt x="902" y="1484"/>
                    <a:pt x="902" y="1484"/>
                    <a:pt x="902" y="1484"/>
                  </a:cubicBezTo>
                  <a:cubicBezTo>
                    <a:pt x="902" y="1521"/>
                    <a:pt x="873" y="1553"/>
                    <a:pt x="836" y="1562"/>
                  </a:cubicBezTo>
                  <a:cubicBezTo>
                    <a:pt x="759" y="1574"/>
                    <a:pt x="673" y="1574"/>
                    <a:pt x="592" y="1562"/>
                  </a:cubicBezTo>
                  <a:cubicBezTo>
                    <a:pt x="551" y="1553"/>
                    <a:pt x="527" y="1521"/>
                    <a:pt x="527" y="1484"/>
                  </a:cubicBezTo>
                  <a:cubicBezTo>
                    <a:pt x="527" y="1373"/>
                    <a:pt x="527" y="1373"/>
                    <a:pt x="527" y="1373"/>
                  </a:cubicBezTo>
                  <a:cubicBezTo>
                    <a:pt x="457" y="1349"/>
                    <a:pt x="400" y="1316"/>
                    <a:pt x="347" y="1271"/>
                  </a:cubicBezTo>
                  <a:cubicBezTo>
                    <a:pt x="253" y="1324"/>
                    <a:pt x="253" y="1324"/>
                    <a:pt x="253" y="1324"/>
                  </a:cubicBezTo>
                  <a:cubicBezTo>
                    <a:pt x="221" y="1344"/>
                    <a:pt x="176" y="1336"/>
                    <a:pt x="151" y="1308"/>
                  </a:cubicBezTo>
                  <a:cubicBezTo>
                    <a:pt x="98" y="1242"/>
                    <a:pt x="45" y="1172"/>
                    <a:pt x="17" y="1090"/>
                  </a:cubicBezTo>
                  <a:cubicBezTo>
                    <a:pt x="0" y="1058"/>
                    <a:pt x="17" y="1017"/>
                    <a:pt x="49" y="996"/>
                  </a:cubicBezTo>
                  <a:cubicBezTo>
                    <a:pt x="160" y="943"/>
                    <a:pt x="160" y="943"/>
                    <a:pt x="160" y="943"/>
                  </a:cubicBezTo>
                  <a:cubicBezTo>
                    <a:pt x="143" y="873"/>
                    <a:pt x="143" y="804"/>
                    <a:pt x="160" y="734"/>
                  </a:cubicBezTo>
                  <a:cubicBezTo>
                    <a:pt x="49" y="677"/>
                    <a:pt x="49" y="677"/>
                    <a:pt x="49" y="677"/>
                  </a:cubicBezTo>
                  <a:cubicBezTo>
                    <a:pt x="17" y="660"/>
                    <a:pt x="0" y="619"/>
                    <a:pt x="17" y="582"/>
                  </a:cubicBezTo>
                  <a:cubicBezTo>
                    <a:pt x="45" y="504"/>
                    <a:pt x="98" y="431"/>
                    <a:pt x="151" y="369"/>
                  </a:cubicBezTo>
                  <a:cubicBezTo>
                    <a:pt x="176" y="336"/>
                    <a:pt x="217" y="332"/>
                    <a:pt x="253" y="349"/>
                  </a:cubicBezTo>
                  <a:cubicBezTo>
                    <a:pt x="347" y="406"/>
                    <a:pt x="347" y="406"/>
                    <a:pt x="347" y="406"/>
                  </a:cubicBezTo>
                  <a:cubicBezTo>
                    <a:pt x="400" y="361"/>
                    <a:pt x="457" y="324"/>
                    <a:pt x="527" y="300"/>
                  </a:cubicBezTo>
                  <a:cubicBezTo>
                    <a:pt x="527" y="189"/>
                    <a:pt x="527" y="189"/>
                    <a:pt x="527" y="189"/>
                  </a:cubicBezTo>
                  <a:cubicBezTo>
                    <a:pt x="527" y="152"/>
                    <a:pt x="551" y="119"/>
                    <a:pt x="588" y="115"/>
                  </a:cubicBezTo>
                  <a:cubicBezTo>
                    <a:pt x="669" y="99"/>
                    <a:pt x="755" y="99"/>
                    <a:pt x="836" y="115"/>
                  </a:cubicBezTo>
                  <a:cubicBezTo>
                    <a:pt x="873" y="119"/>
                    <a:pt x="902" y="152"/>
                    <a:pt x="902" y="189"/>
                  </a:cubicBezTo>
                  <a:cubicBezTo>
                    <a:pt x="902" y="300"/>
                    <a:pt x="902" y="300"/>
                    <a:pt x="902" y="300"/>
                  </a:cubicBezTo>
                  <a:cubicBezTo>
                    <a:pt x="967" y="324"/>
                    <a:pt x="1028" y="361"/>
                    <a:pt x="1081" y="406"/>
                  </a:cubicBezTo>
                  <a:cubicBezTo>
                    <a:pt x="1175" y="349"/>
                    <a:pt x="1175" y="349"/>
                    <a:pt x="1175" y="349"/>
                  </a:cubicBezTo>
                  <a:cubicBezTo>
                    <a:pt x="1208" y="332"/>
                    <a:pt x="1252" y="336"/>
                    <a:pt x="1273" y="365"/>
                  </a:cubicBezTo>
                  <a:cubicBezTo>
                    <a:pt x="1326" y="431"/>
                    <a:pt x="1383" y="504"/>
                    <a:pt x="1411" y="582"/>
                  </a:cubicBezTo>
                  <a:cubicBezTo>
                    <a:pt x="1424" y="619"/>
                    <a:pt x="1411" y="660"/>
                    <a:pt x="1379" y="677"/>
                  </a:cubicBezTo>
                  <a:cubicBezTo>
                    <a:pt x="1269" y="734"/>
                    <a:pt x="1269" y="734"/>
                    <a:pt x="1269" y="734"/>
                  </a:cubicBezTo>
                  <a:cubicBezTo>
                    <a:pt x="1281" y="804"/>
                    <a:pt x="1281" y="873"/>
                    <a:pt x="1269" y="943"/>
                  </a:cubicBezTo>
                  <a:lnTo>
                    <a:pt x="1379" y="996"/>
                  </a:lnTo>
                  <a:close/>
                  <a:moveTo>
                    <a:pt x="543" y="664"/>
                  </a:moveTo>
                  <a:cubicBezTo>
                    <a:pt x="347" y="914"/>
                    <a:pt x="637" y="1205"/>
                    <a:pt x="885" y="1008"/>
                  </a:cubicBezTo>
                  <a:cubicBezTo>
                    <a:pt x="1081" y="759"/>
                    <a:pt x="792" y="472"/>
                    <a:pt x="543" y="664"/>
                  </a:cubicBezTo>
                  <a:close/>
                  <a:moveTo>
                    <a:pt x="1652" y="677"/>
                  </a:moveTo>
                  <a:cubicBezTo>
                    <a:pt x="1644" y="693"/>
                    <a:pt x="1623" y="701"/>
                    <a:pt x="1603" y="693"/>
                  </a:cubicBezTo>
                  <a:cubicBezTo>
                    <a:pt x="1566" y="681"/>
                    <a:pt x="1530" y="660"/>
                    <a:pt x="1497" y="631"/>
                  </a:cubicBezTo>
                  <a:cubicBezTo>
                    <a:pt x="1485" y="619"/>
                    <a:pt x="1481" y="599"/>
                    <a:pt x="1489" y="582"/>
                  </a:cubicBezTo>
                  <a:cubicBezTo>
                    <a:pt x="1517" y="533"/>
                    <a:pt x="1517" y="533"/>
                    <a:pt x="1517" y="533"/>
                  </a:cubicBezTo>
                  <a:cubicBezTo>
                    <a:pt x="1493" y="509"/>
                    <a:pt x="1477" y="480"/>
                    <a:pt x="1464" y="447"/>
                  </a:cubicBezTo>
                  <a:cubicBezTo>
                    <a:pt x="1411" y="447"/>
                    <a:pt x="1411" y="447"/>
                    <a:pt x="1411" y="447"/>
                  </a:cubicBezTo>
                  <a:cubicBezTo>
                    <a:pt x="1391" y="447"/>
                    <a:pt x="1375" y="431"/>
                    <a:pt x="1371" y="410"/>
                  </a:cubicBezTo>
                  <a:cubicBezTo>
                    <a:pt x="1367" y="373"/>
                    <a:pt x="1362" y="332"/>
                    <a:pt x="1371" y="291"/>
                  </a:cubicBezTo>
                  <a:cubicBezTo>
                    <a:pt x="1375" y="271"/>
                    <a:pt x="1391" y="255"/>
                    <a:pt x="1411" y="255"/>
                  </a:cubicBezTo>
                  <a:cubicBezTo>
                    <a:pt x="1464" y="255"/>
                    <a:pt x="1464" y="255"/>
                    <a:pt x="1464" y="255"/>
                  </a:cubicBezTo>
                  <a:cubicBezTo>
                    <a:pt x="1477" y="222"/>
                    <a:pt x="1493" y="193"/>
                    <a:pt x="1517" y="164"/>
                  </a:cubicBezTo>
                  <a:cubicBezTo>
                    <a:pt x="1489" y="119"/>
                    <a:pt x="1489" y="119"/>
                    <a:pt x="1489" y="119"/>
                  </a:cubicBezTo>
                  <a:cubicBezTo>
                    <a:pt x="1481" y="103"/>
                    <a:pt x="1485" y="78"/>
                    <a:pt x="1497" y="66"/>
                  </a:cubicBezTo>
                  <a:cubicBezTo>
                    <a:pt x="1530" y="41"/>
                    <a:pt x="1566" y="21"/>
                    <a:pt x="1603" y="9"/>
                  </a:cubicBezTo>
                  <a:cubicBezTo>
                    <a:pt x="1623" y="0"/>
                    <a:pt x="1644" y="9"/>
                    <a:pt x="1652" y="25"/>
                  </a:cubicBezTo>
                  <a:cubicBezTo>
                    <a:pt x="1681" y="70"/>
                    <a:pt x="1681" y="70"/>
                    <a:pt x="1681" y="70"/>
                  </a:cubicBezTo>
                  <a:cubicBezTo>
                    <a:pt x="1713" y="66"/>
                    <a:pt x="1750" y="66"/>
                    <a:pt x="1782" y="70"/>
                  </a:cubicBezTo>
                  <a:cubicBezTo>
                    <a:pt x="1811" y="25"/>
                    <a:pt x="1811" y="25"/>
                    <a:pt x="1811" y="25"/>
                  </a:cubicBezTo>
                  <a:cubicBezTo>
                    <a:pt x="1819" y="9"/>
                    <a:pt x="1840" y="0"/>
                    <a:pt x="1860" y="9"/>
                  </a:cubicBezTo>
                  <a:cubicBezTo>
                    <a:pt x="1897" y="21"/>
                    <a:pt x="1933" y="41"/>
                    <a:pt x="1962" y="66"/>
                  </a:cubicBezTo>
                  <a:cubicBezTo>
                    <a:pt x="1978" y="78"/>
                    <a:pt x="1982" y="103"/>
                    <a:pt x="1974" y="119"/>
                  </a:cubicBezTo>
                  <a:cubicBezTo>
                    <a:pt x="1946" y="164"/>
                    <a:pt x="1946" y="164"/>
                    <a:pt x="1946" y="164"/>
                  </a:cubicBezTo>
                  <a:cubicBezTo>
                    <a:pt x="1970" y="193"/>
                    <a:pt x="1986" y="222"/>
                    <a:pt x="1999" y="255"/>
                  </a:cubicBezTo>
                  <a:cubicBezTo>
                    <a:pt x="2052" y="255"/>
                    <a:pt x="2052" y="255"/>
                    <a:pt x="2052" y="255"/>
                  </a:cubicBezTo>
                  <a:cubicBezTo>
                    <a:pt x="2072" y="255"/>
                    <a:pt x="2088" y="271"/>
                    <a:pt x="2092" y="291"/>
                  </a:cubicBezTo>
                  <a:cubicBezTo>
                    <a:pt x="2096" y="328"/>
                    <a:pt x="2096" y="369"/>
                    <a:pt x="2092" y="410"/>
                  </a:cubicBezTo>
                  <a:cubicBezTo>
                    <a:pt x="2088" y="431"/>
                    <a:pt x="2072" y="447"/>
                    <a:pt x="2052" y="447"/>
                  </a:cubicBezTo>
                  <a:cubicBezTo>
                    <a:pt x="1999" y="447"/>
                    <a:pt x="1999" y="447"/>
                    <a:pt x="1999" y="447"/>
                  </a:cubicBezTo>
                  <a:cubicBezTo>
                    <a:pt x="1986" y="480"/>
                    <a:pt x="1970" y="509"/>
                    <a:pt x="1946" y="533"/>
                  </a:cubicBezTo>
                  <a:cubicBezTo>
                    <a:pt x="1974" y="582"/>
                    <a:pt x="1974" y="582"/>
                    <a:pt x="1974" y="582"/>
                  </a:cubicBezTo>
                  <a:cubicBezTo>
                    <a:pt x="1982" y="599"/>
                    <a:pt x="1978" y="619"/>
                    <a:pt x="1962" y="631"/>
                  </a:cubicBezTo>
                  <a:cubicBezTo>
                    <a:pt x="1933" y="660"/>
                    <a:pt x="1897" y="681"/>
                    <a:pt x="1860" y="693"/>
                  </a:cubicBezTo>
                  <a:cubicBezTo>
                    <a:pt x="1840" y="701"/>
                    <a:pt x="1819" y="693"/>
                    <a:pt x="1811" y="677"/>
                  </a:cubicBezTo>
                  <a:cubicBezTo>
                    <a:pt x="1782" y="631"/>
                    <a:pt x="1782" y="631"/>
                    <a:pt x="1782" y="631"/>
                  </a:cubicBezTo>
                  <a:cubicBezTo>
                    <a:pt x="1750" y="636"/>
                    <a:pt x="1713" y="636"/>
                    <a:pt x="1681" y="631"/>
                  </a:cubicBezTo>
                  <a:lnTo>
                    <a:pt x="1652" y="677"/>
                  </a:lnTo>
                  <a:close/>
                  <a:moveTo>
                    <a:pt x="1652" y="1656"/>
                  </a:moveTo>
                  <a:cubicBezTo>
                    <a:pt x="1644" y="1672"/>
                    <a:pt x="1623" y="1680"/>
                    <a:pt x="1603" y="1672"/>
                  </a:cubicBezTo>
                  <a:cubicBezTo>
                    <a:pt x="1566" y="1660"/>
                    <a:pt x="1530" y="1639"/>
                    <a:pt x="1497" y="1611"/>
                  </a:cubicBezTo>
                  <a:cubicBezTo>
                    <a:pt x="1485" y="1599"/>
                    <a:pt x="1481" y="1578"/>
                    <a:pt x="1489" y="1562"/>
                  </a:cubicBezTo>
                  <a:cubicBezTo>
                    <a:pt x="1517" y="1512"/>
                    <a:pt x="1517" y="1512"/>
                    <a:pt x="1517" y="1512"/>
                  </a:cubicBezTo>
                  <a:cubicBezTo>
                    <a:pt x="1493" y="1488"/>
                    <a:pt x="1477" y="1459"/>
                    <a:pt x="1464" y="1422"/>
                  </a:cubicBezTo>
                  <a:cubicBezTo>
                    <a:pt x="1411" y="1422"/>
                    <a:pt x="1411" y="1422"/>
                    <a:pt x="1411" y="1422"/>
                  </a:cubicBezTo>
                  <a:cubicBezTo>
                    <a:pt x="1391" y="1422"/>
                    <a:pt x="1375" y="1410"/>
                    <a:pt x="1371" y="1390"/>
                  </a:cubicBezTo>
                  <a:cubicBezTo>
                    <a:pt x="1367" y="1353"/>
                    <a:pt x="1362" y="1312"/>
                    <a:pt x="1371" y="1271"/>
                  </a:cubicBezTo>
                  <a:cubicBezTo>
                    <a:pt x="1375" y="1250"/>
                    <a:pt x="1391" y="1234"/>
                    <a:pt x="1411" y="1234"/>
                  </a:cubicBezTo>
                  <a:cubicBezTo>
                    <a:pt x="1464" y="1234"/>
                    <a:pt x="1464" y="1234"/>
                    <a:pt x="1464" y="1234"/>
                  </a:cubicBezTo>
                  <a:cubicBezTo>
                    <a:pt x="1477" y="1201"/>
                    <a:pt x="1493" y="1172"/>
                    <a:pt x="1517" y="1144"/>
                  </a:cubicBezTo>
                  <a:cubicBezTo>
                    <a:pt x="1489" y="1099"/>
                    <a:pt x="1489" y="1099"/>
                    <a:pt x="1489" y="1099"/>
                  </a:cubicBezTo>
                  <a:cubicBezTo>
                    <a:pt x="1481" y="1082"/>
                    <a:pt x="1485" y="1058"/>
                    <a:pt x="1497" y="1045"/>
                  </a:cubicBezTo>
                  <a:cubicBezTo>
                    <a:pt x="1530" y="1021"/>
                    <a:pt x="1566" y="1000"/>
                    <a:pt x="1603" y="988"/>
                  </a:cubicBezTo>
                  <a:cubicBezTo>
                    <a:pt x="1623" y="980"/>
                    <a:pt x="1644" y="988"/>
                    <a:pt x="1652" y="1004"/>
                  </a:cubicBezTo>
                  <a:cubicBezTo>
                    <a:pt x="1681" y="1049"/>
                    <a:pt x="1681" y="1049"/>
                    <a:pt x="1681" y="1049"/>
                  </a:cubicBezTo>
                  <a:cubicBezTo>
                    <a:pt x="1713" y="1045"/>
                    <a:pt x="1750" y="1045"/>
                    <a:pt x="1782" y="1049"/>
                  </a:cubicBezTo>
                  <a:cubicBezTo>
                    <a:pt x="1811" y="1004"/>
                    <a:pt x="1811" y="1004"/>
                    <a:pt x="1811" y="1004"/>
                  </a:cubicBezTo>
                  <a:cubicBezTo>
                    <a:pt x="1819" y="988"/>
                    <a:pt x="1840" y="980"/>
                    <a:pt x="1860" y="988"/>
                  </a:cubicBezTo>
                  <a:cubicBezTo>
                    <a:pt x="1897" y="1000"/>
                    <a:pt x="1933" y="1021"/>
                    <a:pt x="1962" y="1045"/>
                  </a:cubicBezTo>
                  <a:cubicBezTo>
                    <a:pt x="1978" y="1058"/>
                    <a:pt x="1982" y="1082"/>
                    <a:pt x="1974" y="1099"/>
                  </a:cubicBezTo>
                  <a:cubicBezTo>
                    <a:pt x="1946" y="1144"/>
                    <a:pt x="1946" y="1144"/>
                    <a:pt x="1946" y="1144"/>
                  </a:cubicBezTo>
                  <a:cubicBezTo>
                    <a:pt x="1970" y="1172"/>
                    <a:pt x="1986" y="1201"/>
                    <a:pt x="1999" y="1234"/>
                  </a:cubicBezTo>
                  <a:cubicBezTo>
                    <a:pt x="2052" y="1234"/>
                    <a:pt x="2052" y="1234"/>
                    <a:pt x="2052" y="1234"/>
                  </a:cubicBezTo>
                  <a:cubicBezTo>
                    <a:pt x="2072" y="1234"/>
                    <a:pt x="2088" y="1250"/>
                    <a:pt x="2092" y="1271"/>
                  </a:cubicBezTo>
                  <a:cubicBezTo>
                    <a:pt x="2096" y="1308"/>
                    <a:pt x="2096" y="1349"/>
                    <a:pt x="2092" y="1390"/>
                  </a:cubicBezTo>
                  <a:cubicBezTo>
                    <a:pt x="2088" y="1410"/>
                    <a:pt x="2072" y="1422"/>
                    <a:pt x="2052" y="1422"/>
                  </a:cubicBezTo>
                  <a:cubicBezTo>
                    <a:pt x="1999" y="1422"/>
                    <a:pt x="1999" y="1422"/>
                    <a:pt x="1999" y="1422"/>
                  </a:cubicBezTo>
                  <a:cubicBezTo>
                    <a:pt x="1986" y="1459"/>
                    <a:pt x="1970" y="1488"/>
                    <a:pt x="1946" y="1512"/>
                  </a:cubicBezTo>
                  <a:cubicBezTo>
                    <a:pt x="1974" y="1562"/>
                    <a:pt x="1974" y="1562"/>
                    <a:pt x="1974" y="1562"/>
                  </a:cubicBezTo>
                  <a:cubicBezTo>
                    <a:pt x="1982" y="1578"/>
                    <a:pt x="1978" y="1599"/>
                    <a:pt x="1962" y="1611"/>
                  </a:cubicBezTo>
                  <a:cubicBezTo>
                    <a:pt x="1933" y="1639"/>
                    <a:pt x="1897" y="1660"/>
                    <a:pt x="1860" y="1672"/>
                  </a:cubicBezTo>
                  <a:cubicBezTo>
                    <a:pt x="1840" y="1680"/>
                    <a:pt x="1819" y="1672"/>
                    <a:pt x="1811" y="1656"/>
                  </a:cubicBezTo>
                  <a:cubicBezTo>
                    <a:pt x="1782" y="1607"/>
                    <a:pt x="1782" y="1607"/>
                    <a:pt x="1782" y="1607"/>
                  </a:cubicBezTo>
                  <a:cubicBezTo>
                    <a:pt x="1750" y="1615"/>
                    <a:pt x="1713" y="1615"/>
                    <a:pt x="1681" y="1607"/>
                  </a:cubicBezTo>
                  <a:lnTo>
                    <a:pt x="1652" y="1656"/>
                  </a:lnTo>
                  <a:close/>
                  <a:moveTo>
                    <a:pt x="1819" y="263"/>
                  </a:moveTo>
                  <a:cubicBezTo>
                    <a:pt x="1693" y="168"/>
                    <a:pt x="1550" y="312"/>
                    <a:pt x="1644" y="439"/>
                  </a:cubicBezTo>
                  <a:cubicBezTo>
                    <a:pt x="1770" y="533"/>
                    <a:pt x="1913" y="390"/>
                    <a:pt x="1819" y="263"/>
                  </a:cubicBezTo>
                  <a:close/>
                  <a:moveTo>
                    <a:pt x="1819" y="1242"/>
                  </a:moveTo>
                  <a:cubicBezTo>
                    <a:pt x="1693" y="1148"/>
                    <a:pt x="1550" y="1291"/>
                    <a:pt x="1644" y="1414"/>
                  </a:cubicBezTo>
                  <a:cubicBezTo>
                    <a:pt x="1770" y="1512"/>
                    <a:pt x="1913" y="1369"/>
                    <a:pt x="1819" y="124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610150" y="2689253"/>
            <a:ext cx="3046589" cy="1750100"/>
            <a:chOff x="3331890" y="2371619"/>
            <a:chExt cx="3271450" cy="1750100"/>
          </a:xfrm>
        </p:grpSpPr>
        <p:sp>
          <p:nvSpPr>
            <p:cNvPr id="17" name="Right Arrow 16"/>
            <p:cNvSpPr/>
            <p:nvPr/>
          </p:nvSpPr>
          <p:spPr>
            <a:xfrm>
              <a:off x="3331890" y="2371619"/>
              <a:ext cx="3271450" cy="1750100"/>
            </a:xfrm>
            <a:prstGeom prst="rightArrow">
              <a:avLst>
                <a:gd name="adj1" fmla="val 74573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46250" y="2643123"/>
              <a:ext cx="2127138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</a:rPr>
                <a:t>DERs are controlled by utility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04980" y="2970865"/>
            <a:ext cx="2458587" cy="1200329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</a:rPr>
              <a:t>Utility manages DERs to provide grid benefits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58570" y="30628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6381A3">
                    <a:alpha val="50000"/>
                  </a:srgbClr>
                </a:solidFill>
              </a:rPr>
              <a:t>1</a:t>
            </a:r>
            <a:endParaRPr lang="en-US" sz="5400" b="1" dirty="0">
              <a:solidFill>
                <a:srgbClr val="6381A3">
                  <a:alpha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687337" y="306282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6381A3">
                    <a:alpha val="50000"/>
                  </a:srgbClr>
                </a:solidFill>
              </a:rPr>
              <a:t>2</a:t>
            </a:r>
            <a:endParaRPr lang="en-US" sz="5400" b="1" dirty="0">
              <a:solidFill>
                <a:srgbClr val="6381A3">
                  <a:alpha val="5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9719" y="2193347"/>
            <a:ext cx="2225856" cy="3589525"/>
            <a:chOff x="448859" y="1875713"/>
            <a:chExt cx="2898669" cy="3589525"/>
          </a:xfrm>
        </p:grpSpPr>
        <p:sp>
          <p:nvSpPr>
            <p:cNvPr id="27" name="Rectangle 26"/>
            <p:cNvSpPr/>
            <p:nvPr/>
          </p:nvSpPr>
          <p:spPr>
            <a:xfrm>
              <a:off x="448859" y="2456499"/>
              <a:ext cx="2898669" cy="3008739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 w="12700">
              <a:solidFill>
                <a:schemeClr val="accent3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8859" y="1875713"/>
              <a:ext cx="2898669" cy="564654"/>
            </a:xfrm>
            <a:prstGeom prst="round2Same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txBody>
            <a:bodyPr wrap="square" bIns="9144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Virtual Power Plant</a:t>
              </a:r>
            </a:p>
            <a:p>
              <a:pPr algn="ctr"/>
              <a:r>
                <a:rPr lang="en-US" sz="1200" b="1" i="1" dirty="0" smtClean="0">
                  <a:solidFill>
                    <a:schemeClr val="tx2"/>
                  </a:solidFill>
                </a:rPr>
                <a:t>Examples of potential elements</a:t>
              </a:r>
              <a:endParaRPr lang="en-US" sz="1200" b="1" i="1" dirty="0">
                <a:solidFill>
                  <a:schemeClr val="tx2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63982" y="2619796"/>
              <a:ext cx="2668422" cy="2696551"/>
              <a:chOff x="728007" y="2639070"/>
              <a:chExt cx="2725152" cy="256976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28008" y="2641176"/>
                <a:ext cx="1321393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Smart thermostats</a:t>
                </a:r>
                <a:endParaRPr lang="en-US" sz="1200" b="1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28008" y="3536458"/>
                <a:ext cx="1321393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Electric vehicles (EVs)</a:t>
                </a:r>
                <a:endParaRPr lang="en-US" sz="1200" b="1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2153161" y="2639070"/>
                <a:ext cx="1299998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Rooftop </a:t>
                </a:r>
                <a:br>
                  <a:rPr lang="en-US" sz="1200" b="1" dirty="0" smtClean="0"/>
                </a:br>
                <a:r>
                  <a:rPr lang="en-US" sz="1200" b="1" dirty="0" smtClean="0"/>
                  <a:t>solar PV</a:t>
                </a:r>
                <a:endParaRPr lang="en-US" sz="1200" b="1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153160" y="3535405"/>
                <a:ext cx="1299998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Distributed batteries</a:t>
                </a:r>
                <a:endParaRPr lang="en-US" sz="1200" b="1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728007" y="4431740"/>
                <a:ext cx="1321393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Smart water heaters</a:t>
                </a:r>
                <a:endParaRPr lang="en-US" sz="1200" b="1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153160" y="4431740"/>
                <a:ext cx="1299998" cy="777090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Commercial building automation systems</a:t>
                </a:r>
                <a:endParaRPr lang="en-US" sz="1200" b="1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571873" y="4292746"/>
            <a:ext cx="3036584" cy="1750100"/>
            <a:chOff x="3264651" y="4093096"/>
            <a:chExt cx="3250605" cy="1750100"/>
          </a:xfrm>
        </p:grpSpPr>
        <p:sp>
          <p:nvSpPr>
            <p:cNvPr id="39" name="Right Arrow 38"/>
            <p:cNvSpPr/>
            <p:nvPr/>
          </p:nvSpPr>
          <p:spPr>
            <a:xfrm rot="10800000">
              <a:off x="3264651" y="4093096"/>
              <a:ext cx="3250605" cy="1750100"/>
            </a:xfrm>
            <a:prstGeom prst="rightArrow">
              <a:avLst>
                <a:gd name="adj1" fmla="val 74573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73697" y="4503638"/>
              <a:ext cx="2140281" cy="8617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</a:rPr>
                <a:t>Shared cost savings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887318" y="46725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6381A3">
                    <a:alpha val="50000"/>
                  </a:srgbClr>
                </a:solidFill>
              </a:rPr>
              <a:t>4</a:t>
            </a:r>
            <a:endParaRPr lang="en-US" sz="5400" b="1" dirty="0">
              <a:solidFill>
                <a:srgbClr val="6381A3">
                  <a:alpha val="50000"/>
                </a:srgb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37355" y="4402936"/>
            <a:ext cx="106118" cy="1449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898579" y="4292746"/>
            <a:ext cx="3499719" cy="1750100"/>
            <a:chOff x="6954381" y="4093096"/>
            <a:chExt cx="3751331" cy="1750100"/>
          </a:xfrm>
        </p:grpSpPr>
        <p:sp>
          <p:nvSpPr>
            <p:cNvPr id="50" name="Right Arrow 49"/>
            <p:cNvSpPr/>
            <p:nvPr/>
          </p:nvSpPr>
          <p:spPr>
            <a:xfrm rot="10800000">
              <a:off x="6954381" y="4093096"/>
              <a:ext cx="3751331" cy="1750100"/>
            </a:xfrm>
            <a:prstGeom prst="rightArrow">
              <a:avLst>
                <a:gd name="adj1" fmla="val 74573"/>
                <a:gd name="adj2" fmla="val 50000"/>
              </a:avLst>
            </a:prstGeom>
            <a:solidFill>
              <a:schemeClr val="bg1"/>
            </a:solidFill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11109" y="4379471"/>
              <a:ext cx="237718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r>
                <a:rPr lang="en-US" sz="2200" dirty="0" smtClean="0">
                  <a:solidFill>
                    <a:schemeClr val="tx2"/>
                  </a:solidFill>
                </a:rPr>
                <a:t>Power system costs &amp; emissions are reduced</a:t>
              </a:r>
              <a:endParaRPr lang="en-US" sz="2200" dirty="0">
                <a:solidFill>
                  <a:schemeClr val="tx2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326623" y="467251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6381A3">
                    <a:alpha val="50000"/>
                  </a:srgbClr>
                </a:solidFill>
              </a:rPr>
              <a:t>3</a:t>
            </a:r>
            <a:endParaRPr lang="en-US" sz="5400" b="1" dirty="0">
              <a:solidFill>
                <a:srgbClr val="6381A3">
                  <a:alpha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83548" y="4402936"/>
            <a:ext cx="87659" cy="14493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5947" y="1127658"/>
            <a:ext cx="11086771" cy="824413"/>
          </a:xfrm>
          <a:prstGeom prst="rect">
            <a:avLst/>
          </a:prstGeom>
          <a:solidFill>
            <a:srgbClr val="1671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 VPP is portfolio of distributed energy resources (DERs) that are actively controlled to provide benefits to the power system, consumers, 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3124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2" grpId="0"/>
      <p:bldP spid="58" grpId="0"/>
      <p:bldP spid="59" grpId="0"/>
      <p:bldP spid="61" grpId="0"/>
      <p:bldP spid="62" grpId="0" animBg="1"/>
      <p:bldP spid="60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73135"/>
            <a:ext cx="10231535" cy="578642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/>
              <a:t>VPPs are at a deployment inflection point</a:t>
            </a:r>
          </a:p>
        </p:txBody>
      </p:sp>
      <p:sp>
        <p:nvSpPr>
          <p:cNvPr id="39" name="Round Same Side Corner Rectangle 38"/>
          <p:cNvSpPr/>
          <p:nvPr/>
        </p:nvSpPr>
        <p:spPr>
          <a:xfrm>
            <a:off x="5326212" y="1499604"/>
            <a:ext cx="3075734" cy="392196"/>
          </a:xfrm>
          <a:prstGeom prst="round2SameRect">
            <a:avLst>
              <a:gd name="adj1" fmla="val 27111"/>
              <a:gd name="adj2" fmla="val 0"/>
            </a:avLst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Homes with Smart Thermostats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579730" y="2247273"/>
            <a:ext cx="514186" cy="381133"/>
          </a:xfrm>
          <a:prstGeom prst="rightArrow">
            <a:avLst>
              <a:gd name="adj1" fmla="val 57739"/>
              <a:gd name="adj2" fmla="val 50000"/>
            </a:avLst>
          </a:prstGeom>
          <a:gradFill>
            <a:gsLst>
              <a:gs pos="100000">
                <a:srgbClr val="77BFCB"/>
              </a:gs>
              <a:gs pos="1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 Same Side Corner Rectangle 43"/>
          <p:cNvSpPr/>
          <p:nvPr/>
        </p:nvSpPr>
        <p:spPr>
          <a:xfrm>
            <a:off x="5326212" y="2983879"/>
            <a:ext cx="3075734" cy="392196"/>
          </a:xfrm>
          <a:prstGeom prst="round2SameRect">
            <a:avLst>
              <a:gd name="adj1" fmla="val 27111"/>
              <a:gd name="adj2" fmla="val 0"/>
            </a:avLst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Residential Rooftop Solar</a:t>
            </a:r>
          </a:p>
        </p:txBody>
      </p:sp>
      <p:sp>
        <p:nvSpPr>
          <p:cNvPr id="54" name="Right Arrow 53"/>
          <p:cNvSpPr/>
          <p:nvPr/>
        </p:nvSpPr>
        <p:spPr>
          <a:xfrm>
            <a:off x="6579730" y="3731548"/>
            <a:ext cx="514186" cy="381133"/>
          </a:xfrm>
          <a:prstGeom prst="rightArrow">
            <a:avLst>
              <a:gd name="adj1" fmla="val 57739"/>
              <a:gd name="adj2" fmla="val 50000"/>
            </a:avLst>
          </a:prstGeom>
          <a:gradFill>
            <a:gsLst>
              <a:gs pos="100000">
                <a:srgbClr val="77BFCB"/>
              </a:gs>
              <a:gs pos="1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54"/>
          <p:cNvSpPr/>
          <p:nvPr/>
        </p:nvSpPr>
        <p:spPr>
          <a:xfrm>
            <a:off x="5326212" y="4468154"/>
            <a:ext cx="3075734" cy="392196"/>
          </a:xfrm>
          <a:prstGeom prst="round2SameRect">
            <a:avLst>
              <a:gd name="adj1" fmla="val 27111"/>
              <a:gd name="adj2" fmla="val 0"/>
            </a:avLst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Light-Duty </a:t>
            </a:r>
            <a:r>
              <a:rPr lang="en-US" sz="1400" b="1" dirty="0">
                <a:solidFill>
                  <a:schemeClr val="bg1"/>
                </a:solidFill>
              </a:rPr>
              <a:t>Electric Vehicles</a:t>
            </a:r>
          </a:p>
        </p:txBody>
      </p:sp>
      <p:sp>
        <p:nvSpPr>
          <p:cNvPr id="57" name="Right Arrow 56"/>
          <p:cNvSpPr/>
          <p:nvPr/>
        </p:nvSpPr>
        <p:spPr>
          <a:xfrm>
            <a:off x="6579730" y="5215823"/>
            <a:ext cx="514186" cy="381133"/>
          </a:xfrm>
          <a:prstGeom prst="rightArrow">
            <a:avLst>
              <a:gd name="adj1" fmla="val 57739"/>
              <a:gd name="adj2" fmla="val 50000"/>
            </a:avLst>
          </a:prstGeom>
          <a:gradFill>
            <a:gsLst>
              <a:gs pos="100000">
                <a:srgbClr val="77BFCB"/>
              </a:gs>
              <a:gs pos="1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 Same Side Corner Rectangle 57"/>
          <p:cNvSpPr/>
          <p:nvPr/>
        </p:nvSpPr>
        <p:spPr>
          <a:xfrm>
            <a:off x="8491527" y="1499604"/>
            <a:ext cx="3075734" cy="392196"/>
          </a:xfrm>
          <a:prstGeom prst="round2SameRect">
            <a:avLst>
              <a:gd name="adj1" fmla="val 27111"/>
              <a:gd name="adj2" fmla="val 0"/>
            </a:avLst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</a:rPr>
              <a:t>Homes with Electric Water Heating</a:t>
            </a:r>
          </a:p>
        </p:txBody>
      </p:sp>
      <p:sp>
        <p:nvSpPr>
          <p:cNvPr id="60" name="Right Arrow 59"/>
          <p:cNvSpPr/>
          <p:nvPr/>
        </p:nvSpPr>
        <p:spPr>
          <a:xfrm>
            <a:off x="9728510" y="2247273"/>
            <a:ext cx="530721" cy="381133"/>
          </a:xfrm>
          <a:prstGeom prst="rightArrow">
            <a:avLst>
              <a:gd name="adj1" fmla="val 57739"/>
              <a:gd name="adj2" fmla="val 50000"/>
            </a:avLst>
          </a:prstGeom>
          <a:gradFill>
            <a:gsLst>
              <a:gs pos="100000">
                <a:srgbClr val="77BFCB"/>
              </a:gs>
              <a:gs pos="1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 Same Side Corner Rectangle 60"/>
          <p:cNvSpPr/>
          <p:nvPr/>
        </p:nvSpPr>
        <p:spPr>
          <a:xfrm>
            <a:off x="8491527" y="2983879"/>
            <a:ext cx="3075734" cy="392196"/>
          </a:xfrm>
          <a:prstGeom prst="round2SameRect">
            <a:avLst>
              <a:gd name="adj1" fmla="val 27111"/>
              <a:gd name="adj2" fmla="val 0"/>
            </a:avLst>
          </a:prstGeom>
          <a:solidFill>
            <a:schemeClr val="accent2"/>
          </a:solidFill>
          <a:ln w="158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Behind-the-Meter (BTM) </a:t>
            </a:r>
            <a:r>
              <a:rPr lang="en-US" sz="1400" b="1" dirty="0">
                <a:solidFill>
                  <a:schemeClr val="bg1"/>
                </a:solidFill>
              </a:rPr>
              <a:t>Batteries</a:t>
            </a:r>
          </a:p>
        </p:txBody>
      </p:sp>
      <p:sp>
        <p:nvSpPr>
          <p:cNvPr id="63" name="Right Arrow 62"/>
          <p:cNvSpPr/>
          <p:nvPr/>
        </p:nvSpPr>
        <p:spPr>
          <a:xfrm>
            <a:off x="9728510" y="3731548"/>
            <a:ext cx="530721" cy="381133"/>
          </a:xfrm>
          <a:prstGeom prst="rightArrow">
            <a:avLst>
              <a:gd name="adj1" fmla="val 57739"/>
              <a:gd name="adj2" fmla="val 50000"/>
            </a:avLst>
          </a:prstGeom>
          <a:gradFill>
            <a:gsLst>
              <a:gs pos="100000">
                <a:srgbClr val="77BFCB"/>
              </a:gs>
              <a:gs pos="1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326212" y="1886226"/>
          <a:ext cx="3075734" cy="95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867">
                  <a:extLst>
                    <a:ext uri="{9D8B030D-6E8A-4147-A177-3AD203B41FA5}">
                      <a16:colId xmlns:a16="http://schemas.microsoft.com/office/drawing/2014/main" val="1454264829"/>
                    </a:ext>
                  </a:extLst>
                </a:gridCol>
                <a:gridCol w="1537867">
                  <a:extLst>
                    <a:ext uri="{9D8B030D-6E8A-4147-A177-3AD203B41FA5}">
                      <a16:colId xmlns:a16="http://schemas.microsoft.com/office/drawing/2014/main" val="3721015777"/>
                    </a:ext>
                  </a:extLst>
                </a:gridCol>
              </a:tblGrid>
              <a:tr h="3482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PRESENT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2030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721130"/>
                  </a:ext>
                </a:extLst>
              </a:tr>
              <a:tr h="6055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10%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34%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5759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5326212" y="3370501"/>
          <a:ext cx="3075734" cy="95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867">
                  <a:extLst>
                    <a:ext uri="{9D8B030D-6E8A-4147-A177-3AD203B41FA5}">
                      <a16:colId xmlns:a16="http://schemas.microsoft.com/office/drawing/2014/main" val="1454264829"/>
                    </a:ext>
                  </a:extLst>
                </a:gridCol>
                <a:gridCol w="1537867">
                  <a:extLst>
                    <a:ext uri="{9D8B030D-6E8A-4147-A177-3AD203B41FA5}">
                      <a16:colId xmlns:a16="http://schemas.microsoft.com/office/drawing/2014/main" val="3721015777"/>
                    </a:ext>
                  </a:extLst>
                </a:gridCol>
              </a:tblGrid>
              <a:tr h="3482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PRESENT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2030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721130"/>
                  </a:ext>
                </a:extLst>
              </a:tr>
              <a:tr h="6055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27 GW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83 GW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5759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5326212" y="4854776"/>
          <a:ext cx="3075734" cy="95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867">
                  <a:extLst>
                    <a:ext uri="{9D8B030D-6E8A-4147-A177-3AD203B41FA5}">
                      <a16:colId xmlns:a16="http://schemas.microsoft.com/office/drawing/2014/main" val="1454264829"/>
                    </a:ext>
                  </a:extLst>
                </a:gridCol>
                <a:gridCol w="1537867">
                  <a:extLst>
                    <a:ext uri="{9D8B030D-6E8A-4147-A177-3AD203B41FA5}">
                      <a16:colId xmlns:a16="http://schemas.microsoft.com/office/drawing/2014/main" val="3721015777"/>
                    </a:ext>
                  </a:extLst>
                </a:gridCol>
              </a:tblGrid>
              <a:tr h="3482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PRESENT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2030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721130"/>
                  </a:ext>
                </a:extLst>
              </a:tr>
              <a:tr h="6055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3 mil.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26 mil.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5759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8491527" y="1886226"/>
          <a:ext cx="3075734" cy="95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867">
                  <a:extLst>
                    <a:ext uri="{9D8B030D-6E8A-4147-A177-3AD203B41FA5}">
                      <a16:colId xmlns:a16="http://schemas.microsoft.com/office/drawing/2014/main" val="1454264829"/>
                    </a:ext>
                  </a:extLst>
                </a:gridCol>
                <a:gridCol w="1537867">
                  <a:extLst>
                    <a:ext uri="{9D8B030D-6E8A-4147-A177-3AD203B41FA5}">
                      <a16:colId xmlns:a16="http://schemas.microsoft.com/office/drawing/2014/main" val="3721015777"/>
                    </a:ext>
                  </a:extLst>
                </a:gridCol>
              </a:tblGrid>
              <a:tr h="3482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PRESENT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2030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721130"/>
                  </a:ext>
                </a:extLst>
              </a:tr>
              <a:tr h="6055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49%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50%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5759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/>
          </p:nvPr>
        </p:nvGraphicFramePr>
        <p:xfrm>
          <a:off x="8491527" y="3370501"/>
          <a:ext cx="3075734" cy="953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867">
                  <a:extLst>
                    <a:ext uri="{9D8B030D-6E8A-4147-A177-3AD203B41FA5}">
                      <a16:colId xmlns:a16="http://schemas.microsoft.com/office/drawing/2014/main" val="1454264829"/>
                    </a:ext>
                  </a:extLst>
                </a:gridCol>
                <a:gridCol w="1537867">
                  <a:extLst>
                    <a:ext uri="{9D8B030D-6E8A-4147-A177-3AD203B41FA5}">
                      <a16:colId xmlns:a16="http://schemas.microsoft.com/office/drawing/2014/main" val="3721015777"/>
                    </a:ext>
                  </a:extLst>
                </a:gridCol>
              </a:tblGrid>
              <a:tr h="34823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PRESENT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spc="50" baseline="0" dirty="0" smtClean="0">
                          <a:solidFill>
                            <a:srgbClr val="6381A3"/>
                          </a:solidFill>
                        </a:rPr>
                        <a:t>2030</a:t>
                      </a:r>
                      <a:endParaRPr lang="en-US" sz="1400" b="1" spc="50" baseline="0" dirty="0">
                        <a:solidFill>
                          <a:srgbClr val="6381A3"/>
                        </a:solidFill>
                      </a:endParaRPr>
                    </a:p>
                  </a:txBody>
                  <a:tcPr marT="91440" anchor="b"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0721130"/>
                  </a:ext>
                </a:extLst>
              </a:tr>
              <a:tr h="6055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2 GW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27 GW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45759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8000" y="1380225"/>
            <a:ext cx="4391804" cy="4544247"/>
          </a:xfrm>
        </p:spPr>
        <p:txBody>
          <a:bodyPr/>
          <a:lstStyle/>
          <a:p>
            <a:r>
              <a:rPr lang="en-US" sz="2400" b="1" dirty="0"/>
              <a:t>Drivers</a:t>
            </a:r>
          </a:p>
          <a:p>
            <a:pPr lvl="1"/>
            <a:r>
              <a:rPr lang="en-US" sz="2400" dirty="0"/>
              <a:t>Declining DER costs</a:t>
            </a:r>
          </a:p>
          <a:p>
            <a:pPr lvl="1"/>
            <a:r>
              <a:rPr lang="en-US" sz="2400" dirty="0"/>
              <a:t>Technological advancement</a:t>
            </a:r>
          </a:p>
          <a:p>
            <a:pPr lvl="1"/>
            <a:r>
              <a:rPr lang="en-US" sz="2400" dirty="0"/>
              <a:t>Inflation Reduction Act</a:t>
            </a:r>
          </a:p>
          <a:p>
            <a:pPr lvl="1"/>
            <a:r>
              <a:rPr lang="en-US" sz="2400" dirty="0"/>
              <a:t>FERC Order 2222</a:t>
            </a:r>
          </a:p>
          <a:p>
            <a:pPr lvl="1"/>
            <a:r>
              <a:rPr lang="en-US" sz="2400" dirty="0"/>
              <a:t>Growing model availability</a:t>
            </a:r>
          </a:p>
          <a:p>
            <a:pPr lvl="1"/>
            <a:r>
              <a:rPr lang="en-US" sz="2400" dirty="0"/>
              <a:t>The decarbonization imperative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0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Resource adequacy needs persist in the US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37918" y="1398541"/>
            <a:ext cx="583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Historical U.S. Capacity Additions for Resource Adequacy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~110 GW, 2012-2021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727" y="2019488"/>
            <a:ext cx="5722559" cy="402175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91522"/>
              </p:ext>
            </p:extLst>
          </p:nvPr>
        </p:nvGraphicFramePr>
        <p:xfrm>
          <a:off x="10544103" y="2669961"/>
          <a:ext cx="885980" cy="500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003">
                  <a:extLst>
                    <a:ext uri="{9D8B030D-6E8A-4147-A177-3AD203B41FA5}">
                      <a16:colId xmlns:a16="http://schemas.microsoft.com/office/drawing/2014/main" val="3970741262"/>
                    </a:ext>
                  </a:extLst>
                </a:gridCol>
                <a:gridCol w="650977">
                  <a:extLst>
                    <a:ext uri="{9D8B030D-6E8A-4147-A177-3AD203B41FA5}">
                      <a16:colId xmlns:a16="http://schemas.microsoft.com/office/drawing/2014/main" val="2586494590"/>
                    </a:ext>
                  </a:extLst>
                </a:gridCol>
              </a:tblGrid>
              <a:tr h="23919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Battery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048225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Gas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546959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8000" y="1143361"/>
            <a:ext cx="5119919" cy="4995862"/>
          </a:xfrm>
        </p:spPr>
        <p:txBody>
          <a:bodyPr/>
          <a:lstStyle/>
          <a:p>
            <a:pPr lvl="1"/>
            <a:r>
              <a:rPr lang="en-US" sz="2800" dirty="0"/>
              <a:t>$120 billion of investment in past decade</a:t>
            </a:r>
          </a:p>
          <a:p>
            <a:pPr lvl="1"/>
            <a:r>
              <a:rPr lang="en-US" sz="2800" dirty="0"/>
              <a:t>Driven by electrification, coal retirements, and growing renewables dependence</a:t>
            </a:r>
          </a:p>
          <a:p>
            <a:pPr lvl="1"/>
            <a:r>
              <a:rPr lang="en-US" sz="2800" dirty="0"/>
              <a:t>Our study:</a:t>
            </a:r>
          </a:p>
          <a:p>
            <a:pPr lvl="2"/>
            <a:r>
              <a:rPr lang="en-US" sz="2400" dirty="0"/>
              <a:t>Can VPPs reliably serve this resource adequacy need?</a:t>
            </a:r>
          </a:p>
          <a:p>
            <a:pPr lvl="2"/>
            <a:r>
              <a:rPr lang="en-US" sz="2400" dirty="0"/>
              <a:t>And can they compete economically with gas peakers and batteries?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82141"/>
            <a:ext cx="5657393" cy="4217713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Reliability | </a:t>
            </a:r>
            <a:fld id="{C95ECF09-ED6D-489D-87B4-9DBCD4D54A4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373135"/>
            <a:ext cx="11503025" cy="555476"/>
          </a:xfrm>
        </p:spPr>
        <p:txBody>
          <a:bodyPr/>
          <a:lstStyle/>
          <a:p>
            <a:r>
              <a:rPr lang="en-US" sz="3200" dirty="0"/>
              <a:t>The modeled VPP can fully provide 400 MW of resource </a:t>
            </a:r>
            <a:r>
              <a:rPr lang="en-US" sz="3200" dirty="0" smtClean="0"/>
              <a:t>adequacy for a moderately-sized utility</a:t>
            </a:r>
            <a:endParaRPr lang="en-US" sz="3200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845005"/>
              </p:ext>
            </p:extLst>
          </p:nvPr>
        </p:nvGraphicFramePr>
        <p:xfrm>
          <a:off x="5741635" y="5206588"/>
          <a:ext cx="1305437" cy="728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">
                  <a:extLst>
                    <a:ext uri="{9D8B030D-6E8A-4147-A177-3AD203B41FA5}">
                      <a16:colId xmlns:a16="http://schemas.microsoft.com/office/drawing/2014/main" val="3970741262"/>
                    </a:ext>
                  </a:extLst>
                </a:gridCol>
                <a:gridCol w="1061597">
                  <a:extLst>
                    <a:ext uri="{9D8B030D-6E8A-4147-A177-3AD203B41FA5}">
                      <a16:colId xmlns:a16="http://schemas.microsoft.com/office/drawing/2014/main" val="2586494590"/>
                    </a:ext>
                  </a:extLst>
                </a:gridCol>
              </a:tblGrid>
              <a:tr h="23919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Net Load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7048225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Net</a:t>
                      </a:r>
                      <a:r>
                        <a:rPr lang="en-US" sz="1200" baseline="0" dirty="0" smtClean="0">
                          <a:solidFill>
                            <a:schemeClr val="bg2"/>
                          </a:solidFill>
                        </a:rPr>
                        <a:t> Load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546959"/>
                  </a:ext>
                </a:extLst>
              </a:tr>
              <a:tr h="239194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2"/>
                          </a:solidFill>
                        </a:rPr>
                        <a:t>After Dispatch</a:t>
                      </a:r>
                    </a:p>
                  </a:txBody>
                  <a:tcPr marL="67257" marR="67257" marT="0" marB="33629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749416"/>
                  </a:ext>
                </a:extLst>
              </a:tr>
            </a:tbl>
          </a:graphicData>
        </a:graphic>
      </p:graphicFrame>
      <p:cxnSp>
        <p:nvCxnSpPr>
          <p:cNvPr id="46" name="Straight Connector 45"/>
          <p:cNvCxnSpPr/>
          <p:nvPr/>
        </p:nvCxnSpPr>
        <p:spPr>
          <a:xfrm flipH="1">
            <a:off x="5744052" y="5337619"/>
            <a:ext cx="24384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744052" y="5603987"/>
            <a:ext cx="243840" cy="0"/>
          </a:xfrm>
          <a:prstGeom prst="line">
            <a:avLst/>
          </a:prstGeom>
          <a:ln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749254" y="4126254"/>
            <a:ext cx="1428546" cy="461665"/>
            <a:chOff x="9918822" y="3565177"/>
            <a:chExt cx="1428546" cy="461665"/>
          </a:xfrm>
        </p:grpSpPr>
        <p:sp>
          <p:nvSpPr>
            <p:cNvPr id="10" name="Rectangle 9"/>
            <p:cNvSpPr/>
            <p:nvPr/>
          </p:nvSpPr>
          <p:spPr>
            <a:xfrm>
              <a:off x="9918822" y="3673192"/>
              <a:ext cx="237744" cy="2468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219174" y="3565177"/>
              <a:ext cx="1128194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Home Managed </a:t>
              </a:r>
              <a:r>
                <a:rPr lang="en-US" sz="1200" dirty="0" smtClean="0">
                  <a:solidFill>
                    <a:schemeClr val="bg2"/>
                  </a:solidFill>
                </a:rPr>
                <a:t/>
              </a:r>
              <a:br>
                <a:rPr lang="en-US" sz="1200" dirty="0" smtClean="0">
                  <a:solidFill>
                    <a:schemeClr val="bg2"/>
                  </a:solidFill>
                </a:rPr>
              </a:br>
              <a:r>
                <a:rPr lang="en-US" sz="1200" dirty="0" smtClean="0">
                  <a:solidFill>
                    <a:schemeClr val="bg2"/>
                  </a:solidFill>
                </a:rPr>
                <a:t>EV Charging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49254" y="4588324"/>
            <a:ext cx="1702146" cy="276999"/>
            <a:chOff x="9918822" y="3648992"/>
            <a:chExt cx="1702146" cy="276999"/>
          </a:xfrm>
        </p:grpSpPr>
        <p:sp>
          <p:nvSpPr>
            <p:cNvPr id="55" name="Rectangle 54"/>
            <p:cNvSpPr/>
            <p:nvPr/>
          </p:nvSpPr>
          <p:spPr>
            <a:xfrm>
              <a:off x="9918822" y="3673192"/>
              <a:ext cx="237744" cy="228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19174" y="3648992"/>
              <a:ext cx="1401794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Smart Water Heating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749254" y="4908406"/>
            <a:ext cx="1522610" cy="276999"/>
            <a:chOff x="9918822" y="3648992"/>
            <a:chExt cx="1522610" cy="276999"/>
          </a:xfrm>
        </p:grpSpPr>
        <p:sp>
          <p:nvSpPr>
            <p:cNvPr id="58" name="Rectangle 57"/>
            <p:cNvSpPr/>
            <p:nvPr/>
          </p:nvSpPr>
          <p:spPr>
            <a:xfrm>
              <a:off x="9918822" y="3673192"/>
              <a:ext cx="237744" cy="228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219174" y="3648992"/>
              <a:ext cx="1222258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Smart Thermostat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749254" y="3870307"/>
            <a:ext cx="1168475" cy="276999"/>
            <a:chOff x="9918822" y="3648992"/>
            <a:chExt cx="1168475" cy="276999"/>
          </a:xfrm>
        </p:grpSpPr>
        <p:sp>
          <p:nvSpPr>
            <p:cNvPr id="69" name="Rectangle 68"/>
            <p:cNvSpPr/>
            <p:nvPr/>
          </p:nvSpPr>
          <p:spPr>
            <a:xfrm>
              <a:off x="9918822" y="3673192"/>
              <a:ext cx="237744" cy="228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219174" y="3648992"/>
              <a:ext cx="868123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BTM Battery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236220" y="5114036"/>
            <a:ext cx="11733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VPP shifts customer usage to low cost hours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09168" y="6236779"/>
            <a:ext cx="910354" cy="25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Hour of Day</a:t>
            </a:r>
            <a:endParaRPr lang="en-US" sz="1050" b="1" dirty="0"/>
          </a:p>
        </p:txBody>
      </p:sp>
      <p:sp>
        <p:nvSpPr>
          <p:cNvPr id="73" name="Rectangle 72"/>
          <p:cNvSpPr/>
          <p:nvPr/>
        </p:nvSpPr>
        <p:spPr>
          <a:xfrm>
            <a:off x="597650" y="1774364"/>
            <a:ext cx="526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Peak Net Load Day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08143" y="3305289"/>
            <a:ext cx="1536019" cy="2539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400 MW Reduced Load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3141" y="2317840"/>
            <a:ext cx="555413" cy="3871372"/>
            <a:chOff x="6452419" y="1828800"/>
            <a:chExt cx="555413" cy="3871372"/>
          </a:xfrm>
        </p:grpSpPr>
        <p:sp>
          <p:nvSpPr>
            <p:cNvPr id="12" name="Rectangle 11"/>
            <p:cNvSpPr/>
            <p:nvPr/>
          </p:nvSpPr>
          <p:spPr>
            <a:xfrm>
              <a:off x="6452419" y="5489766"/>
              <a:ext cx="390478" cy="210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6923165" y="1828800"/>
              <a:ext cx="0" cy="3546987"/>
            </a:xfrm>
            <a:prstGeom prst="line">
              <a:avLst/>
            </a:prstGeom>
            <a:ln w="9525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23165" y="5370095"/>
              <a:ext cx="84667" cy="75979"/>
            </a:xfrm>
            <a:prstGeom prst="line">
              <a:avLst/>
            </a:prstGeom>
            <a:ln w="9525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860382" y="5446074"/>
              <a:ext cx="147450" cy="52033"/>
            </a:xfrm>
            <a:prstGeom prst="line">
              <a:avLst/>
            </a:prstGeom>
            <a:ln w="9525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60381" y="5498107"/>
              <a:ext cx="62783" cy="63946"/>
            </a:xfrm>
            <a:prstGeom prst="line">
              <a:avLst/>
            </a:prstGeom>
            <a:ln w="9525">
              <a:solidFill>
                <a:schemeClr val="bg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667012" y="3138261"/>
            <a:ext cx="403860" cy="326630"/>
            <a:chOff x="4239192" y="2601097"/>
            <a:chExt cx="403860" cy="13716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39192" y="2601097"/>
              <a:ext cx="0" cy="13716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441122" y="2601097"/>
              <a:ext cx="0" cy="13716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643052" y="2601097"/>
              <a:ext cx="0" cy="13716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7901758" y="3464891"/>
            <a:ext cx="345056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 VPP reduces load in: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Summer and winter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7 months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63 hours of the year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7 consecutive hours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650" y="928611"/>
            <a:ext cx="11075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modeled four commercially available residential demand flexibility technologies for an illustrative utility composed of 1.7 million customers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59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Simulated VPP dispatch is based on observed performance in actual deployments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503" y="4317448"/>
            <a:ext cx="5992215" cy="17200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7098" y="1689797"/>
            <a:ext cx="5935621" cy="239716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80504" y="1109372"/>
            <a:ext cx="636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</a:rPr>
              <a:t>EV Home Charging Load Profile Relative to Hourly System Costs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</a:rPr>
              <a:t>(Average across days and EV portfolio)</a:t>
            </a:r>
          </a:p>
        </p:txBody>
      </p:sp>
      <p:sp>
        <p:nvSpPr>
          <p:cNvPr id="39" name="Oval 38"/>
          <p:cNvSpPr/>
          <p:nvPr/>
        </p:nvSpPr>
        <p:spPr>
          <a:xfrm>
            <a:off x="6392636" y="2073238"/>
            <a:ext cx="321940" cy="321940"/>
          </a:xfrm>
          <a:prstGeom prst="ellipse">
            <a:avLst/>
          </a:prstGeom>
          <a:solidFill>
            <a:srgbClr val="2297A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10462928" y="2048767"/>
            <a:ext cx="321940" cy="321940"/>
          </a:xfrm>
          <a:prstGeom prst="ellipse">
            <a:avLst/>
          </a:prstGeom>
          <a:solidFill>
            <a:srgbClr val="2297A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10462928" y="3069538"/>
            <a:ext cx="321940" cy="321940"/>
          </a:xfrm>
          <a:prstGeom prst="ellipse">
            <a:avLst/>
          </a:prstGeom>
          <a:solidFill>
            <a:srgbClr val="2297A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11279436" y="2097352"/>
            <a:ext cx="321940" cy="321940"/>
          </a:xfrm>
          <a:prstGeom prst="ellipse">
            <a:avLst/>
          </a:prstGeom>
          <a:solidFill>
            <a:srgbClr val="2297A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8470950" y="4433903"/>
            <a:ext cx="321940" cy="321940"/>
          </a:xfrm>
          <a:prstGeom prst="ellipse">
            <a:avLst/>
          </a:prstGeom>
          <a:solidFill>
            <a:srgbClr val="2297AA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16223" y="2057671"/>
            <a:ext cx="9703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Max 1 event per day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8212427" y="2201208"/>
          <a:ext cx="1362650" cy="436167"/>
        </p:xfrm>
        <a:graphic>
          <a:graphicData uri="http://schemas.openxmlformats.org/drawingml/2006/table">
            <a:tbl>
              <a:tblPr firstRow="1" bandRow="1"/>
              <a:tblGrid>
                <a:gridCol w="243840">
                  <a:extLst>
                    <a:ext uri="{9D8B030D-6E8A-4147-A177-3AD203B41FA5}">
                      <a16:colId xmlns:a16="http://schemas.microsoft.com/office/drawing/2014/main" val="3970741262"/>
                    </a:ext>
                  </a:extLst>
                </a:gridCol>
                <a:gridCol w="1118810">
                  <a:extLst>
                    <a:ext uri="{9D8B030D-6E8A-4147-A177-3AD203B41FA5}">
                      <a16:colId xmlns:a16="http://schemas.microsoft.com/office/drawing/2014/main" val="2586494590"/>
                    </a:ext>
                  </a:extLst>
                </a:gridCol>
              </a:tblGrid>
              <a:tr h="19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Before Dispatch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048225"/>
                  </a:ext>
                </a:extLst>
              </a:tr>
              <a:tr h="198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After Dispatch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0" anchor="b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546959"/>
                  </a:ext>
                </a:extLst>
              </a:tr>
            </a:tbl>
          </a:graphicData>
        </a:graphic>
      </p:graphicFrame>
      <p:cxnSp>
        <p:nvCxnSpPr>
          <p:cNvPr id="46" name="Straight Connector 45"/>
          <p:cNvCxnSpPr/>
          <p:nvPr/>
        </p:nvCxnSpPr>
        <p:spPr>
          <a:xfrm flipH="1">
            <a:off x="8184255" y="2560880"/>
            <a:ext cx="243840" cy="0"/>
          </a:xfrm>
          <a:prstGeom prst="line">
            <a:avLst/>
          </a:prstGeom>
          <a:noFill/>
          <a:ln w="25400" cap="flat" cmpd="sng" algn="ctr">
            <a:solidFill>
              <a:srgbClr val="2297AA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 flipH="1">
            <a:off x="8184255" y="2331948"/>
            <a:ext cx="243840" cy="0"/>
          </a:xfrm>
          <a:prstGeom prst="line">
            <a:avLst/>
          </a:prstGeom>
          <a:noFill/>
          <a:ln w="25400" cap="flat" cmpd="sng" algn="ctr">
            <a:solidFill>
              <a:srgbClr val="1B3D6F"/>
            </a:solidFill>
            <a:prstDash val="sysDash"/>
          </a:ln>
          <a:effectLst/>
        </p:spPr>
      </p:cxnSp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10653313" y="4410640"/>
          <a:ext cx="1019406" cy="469796"/>
        </p:xfrm>
        <a:graphic>
          <a:graphicData uri="http://schemas.openxmlformats.org/drawingml/2006/table">
            <a:tbl>
              <a:tblPr firstRow="1" bandRow="1"/>
              <a:tblGrid>
                <a:gridCol w="235003">
                  <a:extLst>
                    <a:ext uri="{9D8B030D-6E8A-4147-A177-3AD203B41FA5}">
                      <a16:colId xmlns:a16="http://schemas.microsoft.com/office/drawing/2014/main" val="3970741262"/>
                    </a:ext>
                  </a:extLst>
                </a:gridCol>
                <a:gridCol w="784403">
                  <a:extLst>
                    <a:ext uri="{9D8B030D-6E8A-4147-A177-3AD203B41FA5}">
                      <a16:colId xmlns:a16="http://schemas.microsoft.com/office/drawing/2014/main" val="2586494590"/>
                    </a:ext>
                  </a:extLst>
                </a:gridCol>
              </a:tblGrid>
              <a:tr h="229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BA9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Emissions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048225"/>
                  </a:ext>
                </a:extLst>
              </a:tr>
              <a:tr h="229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800" dirty="0"/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BD4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Energy</a:t>
                      </a:r>
                      <a:endParaRPr 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marL="67257" marR="67257" marT="33629" marB="33629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546959"/>
                  </a:ext>
                </a:extLst>
              </a:tr>
            </a:tbl>
          </a:graphicData>
        </a:graphic>
      </p:graphicFrame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/>
          <a:srcRect t="36838" b="43476"/>
          <a:stretch/>
        </p:blipFill>
        <p:spPr>
          <a:xfrm>
            <a:off x="221985" y="2957598"/>
            <a:ext cx="5017445" cy="7850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t="18740" b="61575"/>
          <a:stretch/>
        </p:blipFill>
        <p:spPr>
          <a:xfrm>
            <a:off x="219725" y="2191945"/>
            <a:ext cx="5017445" cy="78500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t="702" b="80911"/>
          <a:stretch/>
        </p:blipFill>
        <p:spPr>
          <a:xfrm>
            <a:off x="219724" y="1467963"/>
            <a:ext cx="5017445" cy="7332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/>
          <a:srcRect t="72820"/>
          <a:stretch/>
        </p:blipFill>
        <p:spPr>
          <a:xfrm>
            <a:off x="219723" y="4476273"/>
            <a:ext cx="5017445" cy="1083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/>
          <a:srcRect t="55226" b="25738"/>
          <a:stretch/>
        </p:blipFill>
        <p:spPr>
          <a:xfrm>
            <a:off x="219724" y="3727300"/>
            <a:ext cx="5017445" cy="7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Resource Adequacy… For </a:t>
            </a:r>
            <a:r>
              <a:rPr lang="en-US" sz="3200" dirty="0"/>
              <a:t>C</a:t>
            </a:r>
            <a:r>
              <a:rPr lang="en-US" sz="3200" dirty="0" smtClean="0"/>
              <a:t>heap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9577361" y="4755478"/>
            <a:ext cx="354742" cy="2433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8354" y="999038"/>
            <a:ext cx="7939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94F56"/>
                </a:solidFill>
                <a:effectLst/>
                <a:uLnTx/>
                <a:uFillTx/>
              </a:rPr>
              <a:t>Annualized Net Cost of Providing 400 MW of Resource Adequacy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8228" y="5323645"/>
            <a:ext cx="1177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</a:rPr>
              <a:t>RMI estimated that 60 GW of VPPs could be deployed nationally by 2030. At that scale, VPPs would save $15 to $35 billion in resource costs relative to the alternatives </a:t>
            </a:r>
            <a:r>
              <a:rPr lang="en-US" sz="2000" b="1" i="1" dirty="0">
                <a:solidFill>
                  <a:schemeClr val="accent1"/>
                </a:solidFill>
              </a:rPr>
              <a:t>over 10 years </a:t>
            </a:r>
            <a:r>
              <a:rPr lang="en-US" sz="2000" b="1" i="1" dirty="0" smtClean="0">
                <a:solidFill>
                  <a:schemeClr val="accent1"/>
                </a:solidFill>
              </a:rPr>
              <a:t>… plus $20 billion in societal benefits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r="59749"/>
          <a:stretch/>
        </p:blipFill>
        <p:spPr>
          <a:xfrm>
            <a:off x="418255" y="1448584"/>
            <a:ext cx="3498138" cy="37777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69368"/>
          <a:stretch/>
        </p:blipFill>
        <p:spPr>
          <a:xfrm>
            <a:off x="6455435" y="1448584"/>
            <a:ext cx="2662133" cy="37777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0086" r="30599"/>
          <a:stretch/>
        </p:blipFill>
        <p:spPr>
          <a:xfrm>
            <a:off x="3907767" y="1448584"/>
            <a:ext cx="2547668" cy="37777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45933"/>
          <a:stretch/>
        </p:blipFill>
        <p:spPr>
          <a:xfrm>
            <a:off x="9320123" y="2262434"/>
            <a:ext cx="1894720" cy="149005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t="54170" b="4826"/>
          <a:stretch/>
        </p:blipFill>
        <p:spPr>
          <a:xfrm>
            <a:off x="9320123" y="3752489"/>
            <a:ext cx="1894720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Reliability | </a:t>
            </a:r>
            <a:fld id="{C95ECF09-ED6D-489D-87B4-9DBCD4D54A4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VPP could provide resource adequacy at a </a:t>
            </a:r>
            <a:r>
              <a:rPr lang="en-US" sz="3200" i="1" dirty="0"/>
              <a:t>negative</a:t>
            </a:r>
            <a:r>
              <a:rPr lang="en-US" sz="3200" dirty="0"/>
              <a:t> net cost to society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1496" y="1223442"/>
            <a:ext cx="592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Net Cost of Providing 400 MW of Resource Adequacy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Range </a:t>
            </a:r>
            <a:r>
              <a:rPr lang="en-US" dirty="0" smtClean="0">
                <a:solidFill>
                  <a:schemeClr val="bg2"/>
                </a:solidFill>
              </a:rPr>
              <a:t>observed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 smtClean="0">
                <a:solidFill>
                  <a:schemeClr val="bg2"/>
                </a:solidFill>
              </a:rPr>
              <a:t>cross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 smtClean="0">
                <a:solidFill>
                  <a:schemeClr val="bg2"/>
                </a:solidFill>
              </a:rPr>
              <a:t>ll sensitivity </a:t>
            </a:r>
            <a:r>
              <a:rPr lang="en-US" dirty="0">
                <a:solidFill>
                  <a:schemeClr val="bg2"/>
                </a:solidFill>
              </a:rPr>
              <a:t>c</a:t>
            </a:r>
            <a:r>
              <a:rPr lang="en-US" dirty="0" smtClean="0">
                <a:solidFill>
                  <a:schemeClr val="bg2"/>
                </a:solidFill>
              </a:rPr>
              <a:t>ases)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1496" y="2030917"/>
            <a:ext cx="5468177" cy="3674173"/>
            <a:chOff x="6147265" y="2124959"/>
            <a:chExt cx="5468177" cy="3674173"/>
          </a:xfrm>
        </p:grpSpPr>
        <p:grpSp>
          <p:nvGrpSpPr>
            <p:cNvPr id="54" name="Group 53"/>
            <p:cNvGrpSpPr/>
            <p:nvPr/>
          </p:nvGrpSpPr>
          <p:grpSpPr>
            <a:xfrm>
              <a:off x="11091036" y="2451600"/>
              <a:ext cx="524406" cy="919707"/>
              <a:chOff x="10981814" y="-378055"/>
              <a:chExt cx="632135" cy="110864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1037979" y="-213789"/>
                <a:ext cx="125361" cy="460066"/>
                <a:chOff x="11034956" y="-2505912"/>
                <a:chExt cx="169606" cy="111125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1034956" y="-1394660"/>
                  <a:ext cx="169606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11111945" y="-2500793"/>
                  <a:ext cx="0" cy="110613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1034956" y="-2505912"/>
                  <a:ext cx="169606" cy="0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11134334" y="-378055"/>
                <a:ext cx="4683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High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134334" y="63331"/>
                <a:ext cx="440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Low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981814" y="523275"/>
                <a:ext cx="207867" cy="2073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134331" y="451687"/>
                <a:ext cx="4796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2"/>
                    </a:solidFill>
                  </a:rPr>
                  <a:t>Base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100526" y="2124959"/>
              <a:ext cx="3907851" cy="3390526"/>
              <a:chOff x="1650601" y="2917399"/>
              <a:chExt cx="8791193" cy="4358426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650601" y="2955559"/>
                <a:ext cx="8791193" cy="4320266"/>
                <a:chOff x="1806677" y="2920180"/>
                <a:chExt cx="9601200" cy="4175961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806677" y="2920180"/>
                  <a:ext cx="3200400" cy="4175961"/>
                </a:xfrm>
                <a:prstGeom prst="rect">
                  <a:avLst/>
                </a:prstGeom>
                <a:solidFill>
                  <a:srgbClr val="EAEAEA">
                    <a:alpha val="70000"/>
                  </a:srgbClr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007077" y="2920180"/>
                  <a:ext cx="3200400" cy="4175961"/>
                </a:xfrm>
                <a:prstGeom prst="rect">
                  <a:avLst/>
                </a:prstGeom>
                <a:solidFill>
                  <a:srgbClr val="EAEAEA">
                    <a:alpha val="70000"/>
                  </a:srgbClr>
                </a:solidFill>
                <a:ln w="127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8207477" y="2920180"/>
                  <a:ext cx="3200400" cy="4175961"/>
                </a:xfrm>
                <a:prstGeom prst="rect">
                  <a:avLst/>
                </a:prstGeom>
                <a:solidFill>
                  <a:schemeClr val="accent3">
                    <a:alpha val="15000"/>
                  </a:schemeClr>
                </a:solidFill>
                <a:ln w="12700">
                  <a:solidFill>
                    <a:schemeClr val="accent3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ound Same Side Corner Rectangle 37"/>
              <p:cNvSpPr/>
              <p:nvPr/>
            </p:nvSpPr>
            <p:spPr>
              <a:xfrm>
                <a:off x="1650601" y="2917399"/>
                <a:ext cx="2930400" cy="407849"/>
              </a:xfrm>
              <a:prstGeom prst="round2SameRect">
                <a:avLst/>
              </a:prstGeom>
              <a:solidFill>
                <a:srgbClr val="6381A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Gas</a:t>
                </a:r>
                <a:endParaRPr lang="en-US" sz="1600" dirty="0"/>
              </a:p>
            </p:txBody>
          </p:sp>
          <p:sp>
            <p:nvSpPr>
              <p:cNvPr id="39" name="Round Same Side Corner Rectangle 38"/>
              <p:cNvSpPr/>
              <p:nvPr/>
            </p:nvSpPr>
            <p:spPr>
              <a:xfrm>
                <a:off x="4580999" y="2917399"/>
                <a:ext cx="2930400" cy="407849"/>
              </a:xfrm>
              <a:prstGeom prst="round2SameRect">
                <a:avLst/>
              </a:prstGeom>
              <a:solidFill>
                <a:srgbClr val="6381A3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Battery</a:t>
                </a:r>
                <a:endParaRPr lang="en-US" sz="1600" dirty="0"/>
              </a:p>
            </p:txBody>
          </p:sp>
          <p:sp>
            <p:nvSpPr>
              <p:cNvPr id="40" name="Round Same Side Corner Rectangle 39"/>
              <p:cNvSpPr/>
              <p:nvPr/>
            </p:nvSpPr>
            <p:spPr>
              <a:xfrm>
                <a:off x="7511394" y="2917399"/>
                <a:ext cx="2930400" cy="407849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VPP</a:t>
                </a:r>
                <a:endParaRPr lang="en-US" sz="16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7265" y="2132162"/>
              <a:ext cx="4861112" cy="366697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621860" y="4754348"/>
            <a:ext cx="6335792" cy="1015663"/>
            <a:chOff x="5468924" y="4904943"/>
            <a:chExt cx="6335792" cy="1015663"/>
          </a:xfrm>
        </p:grpSpPr>
        <p:sp>
          <p:nvSpPr>
            <p:cNvPr id="44" name="Right Arrow 43"/>
            <p:cNvSpPr/>
            <p:nvPr/>
          </p:nvSpPr>
          <p:spPr>
            <a:xfrm rot="10800000">
              <a:off x="5468924" y="4921664"/>
              <a:ext cx="785272" cy="447980"/>
            </a:xfrm>
            <a:prstGeom prst="rightArrow">
              <a:avLst>
                <a:gd name="adj1" fmla="val 55797"/>
                <a:gd name="adj2" fmla="val 50000"/>
              </a:avLst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13032" y="4904943"/>
              <a:ext cx="5991684" cy="1015663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tIns="91440" bIns="91440">
              <a:spAutoFit/>
            </a:bodyPr>
            <a:lstStyle/>
            <a:p>
              <a:pPr marL="87313" lvl="0" indent="-87313">
                <a:lnSpc>
                  <a:spcPct val="90000"/>
                </a:lnSpc>
                <a:spcBef>
                  <a:spcPts val="1200"/>
                </a:spcBef>
                <a:buSzPct val="25000"/>
                <a:buFont typeface="Calibri Light" panose="020F0302020204030204" pitchFamily="34" charset="0"/>
                <a:buChar char=" "/>
              </a:pPr>
              <a:r>
                <a:rPr lang="en-US" sz="2000" b="1" dirty="0">
                  <a:solidFill>
                    <a:schemeClr val="tx2"/>
                  </a:solidFill>
                </a:rPr>
                <a:t>In markets with higher T&amp;D costs or higher GHG emissions costs, the additional (i.e., non-resource adequacy) value of a VPP can outweigh its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costs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21861" y="3557444"/>
            <a:ext cx="6335791" cy="1015663"/>
            <a:chOff x="5468925" y="3708039"/>
            <a:chExt cx="6335791" cy="1015663"/>
          </a:xfrm>
        </p:grpSpPr>
        <p:sp>
          <p:nvSpPr>
            <p:cNvPr id="57" name="Right Arrow 56"/>
            <p:cNvSpPr/>
            <p:nvPr/>
          </p:nvSpPr>
          <p:spPr>
            <a:xfrm rot="10800000">
              <a:off x="5468925" y="4206627"/>
              <a:ext cx="785272" cy="447980"/>
            </a:xfrm>
            <a:prstGeom prst="rightArrow">
              <a:avLst>
                <a:gd name="adj1" fmla="val 55797"/>
                <a:gd name="adj2" fmla="val 50000"/>
              </a:avLst>
            </a:prstGeom>
            <a:solidFill>
              <a:srgbClr val="EAEA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813032" y="3708039"/>
              <a:ext cx="5991684" cy="1015663"/>
            </a:xfrm>
            <a:prstGeom prst="rect">
              <a:avLst/>
            </a:prstGeom>
            <a:solidFill>
              <a:srgbClr val="EAEAEA"/>
            </a:solidFill>
          </p:spPr>
          <p:txBody>
            <a:bodyPr wrap="square" tIns="91440" bIns="91440">
              <a:spAutoFit/>
            </a:bodyPr>
            <a:lstStyle/>
            <a:p>
              <a:pPr marL="87313" lvl="0" indent="-87313">
                <a:lnSpc>
                  <a:spcPct val="90000"/>
                </a:lnSpc>
                <a:spcBef>
                  <a:spcPts val="1200"/>
                </a:spcBef>
                <a:buSzPct val="25000"/>
                <a:buFont typeface="Calibri Light" panose="020F0302020204030204" pitchFamily="34" charset="0"/>
                <a:buChar char=" "/>
              </a:pPr>
              <a:r>
                <a:rPr lang="en-US" sz="2000" b="1" dirty="0" smtClean="0">
                  <a:solidFill>
                    <a:schemeClr val="tx2"/>
                  </a:solidFill>
                </a:rPr>
                <a:t>Economic </a:t>
              </a:r>
              <a:r>
                <a:rPr lang="en-US" sz="2000" b="1" dirty="0">
                  <a:solidFill>
                    <a:schemeClr val="tx2"/>
                  </a:solidFill>
                </a:rPr>
                <a:t>competitiveness of battery storage and 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VPPs varies across markets, depends trajectory </a:t>
              </a:r>
              <a:r>
                <a:rPr lang="en-US" sz="2000" b="1" dirty="0">
                  <a:solidFill>
                    <a:schemeClr val="tx2"/>
                  </a:solidFill>
                </a:rPr>
                <a:t>of future cost declines.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9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dirty="0"/>
              <a:t>Real </a:t>
            </a:r>
            <a:r>
              <a:rPr lang="en-US" dirty="0" smtClean="0"/>
              <a:t>Reliability | </a:t>
            </a:r>
            <a:fld id="{C95ECF09-ED6D-489D-87B4-9DBCD4D54A4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ideal conditions for VPP deployment</a:t>
            </a:r>
            <a:endParaRPr lang="en-US" sz="3200" dirty="0"/>
          </a:p>
        </p:txBody>
      </p:sp>
      <p:sp>
        <p:nvSpPr>
          <p:cNvPr id="23" name="Text Placeholder 31"/>
          <p:cNvSpPr txBox="1">
            <a:spLocks/>
          </p:cNvSpPr>
          <p:nvPr/>
        </p:nvSpPr>
        <p:spPr>
          <a:xfrm>
            <a:off x="508000" y="1359901"/>
            <a:ext cx="3363997" cy="2118262"/>
          </a:xfrm>
          <a:prstGeom prst="rect">
            <a:avLst/>
          </a:prstGeom>
        </p:spPr>
        <p:txBody>
          <a:bodyPr vert="horz" lIns="0" tIns="274320" rIns="91440" bIns="45720" numCol="1" spcCol="4572000" rtlCol="0">
            <a:noAutofit/>
          </a:bodyPr>
          <a:lstStyle>
            <a:lvl1pPr marL="87313" indent="-87313" algn="l" defTabSz="457200" rtl="0" eaLnBrk="1" latinLnBrk="0" hangingPunct="1">
              <a:spcBef>
                <a:spcPts val="1800"/>
              </a:spcBef>
              <a:buSzPct val="25000"/>
              <a:buFont typeface="Calibri Light" panose="020F03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227013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0188" algn="l" defTabSz="457200" rtl="0" eaLnBrk="1" latinLnBrk="0" hangingPunct="1">
              <a:spcBef>
                <a:spcPts val="300"/>
              </a:spcBef>
              <a:buClr>
                <a:schemeClr val="tx1">
                  <a:lumMod val="60000"/>
                  <a:lumOff val="40000"/>
                </a:schemeClr>
              </a:buClr>
              <a:buSzPct val="70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250" indent="-255588" algn="l" defTabSz="457200" rtl="0" eaLnBrk="1" latinLnBrk="0" hangingPunct="1">
              <a:spcBef>
                <a:spcPts val="1800"/>
              </a:spcBef>
              <a:buClr>
                <a:schemeClr val="accent2"/>
              </a:buClr>
              <a:buSzPct val="150000"/>
              <a:buFont typeface="Calibri" panose="020F0502020204030204" pitchFamily="34" charset="0"/>
              <a:buChar char="‟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3" indent="-73025" algn="l" defTabSz="457200" rtl="0" eaLnBrk="1" latinLnBrk="0" hangingPunct="1">
              <a:spcBef>
                <a:spcPts val="3000"/>
              </a:spcBef>
              <a:buSzPct val="25000"/>
              <a:buFont typeface="Calibri" panose="020F0502020204030204" pitchFamily="34" charset="0"/>
              <a:buChar char=" "/>
              <a:defRPr sz="1200" b="1" i="0" kern="1200" cap="all" spc="5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63" indent="0" algn="l" defTabSz="457200" rtl="0" eaLnBrk="1" latinLnBrk="0" hangingPunct="1">
              <a:spcBef>
                <a:spcPts val="1800"/>
              </a:spcBef>
              <a:buFont typeface="Arial"/>
              <a:buNone/>
              <a:defRPr sz="1800" b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5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229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DESIGN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1671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Wholesale markets provide a level playing field for demand-side resources. </a:t>
            </a: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Retail rates and programs incentivize participation in innovative, customer-centric ways.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12139" y="1620007"/>
            <a:ext cx="4156609" cy="4110172"/>
            <a:chOff x="4384037" y="2646760"/>
            <a:chExt cx="3390154" cy="3352280"/>
          </a:xfrm>
        </p:grpSpPr>
        <p:grpSp>
          <p:nvGrpSpPr>
            <p:cNvPr id="25" name="Group 24"/>
            <p:cNvGrpSpPr/>
            <p:nvPr/>
          </p:nvGrpSpPr>
          <p:grpSpPr>
            <a:xfrm>
              <a:off x="4384037" y="2646760"/>
              <a:ext cx="3390154" cy="3352280"/>
              <a:chOff x="4838700" y="3339853"/>
              <a:chExt cx="2096256" cy="2072837"/>
            </a:xfrm>
          </p:grpSpPr>
          <p:sp>
            <p:nvSpPr>
              <p:cNvPr id="48" name="Teardrop 47"/>
              <p:cNvSpPr/>
              <p:nvPr/>
            </p:nvSpPr>
            <p:spPr>
              <a:xfrm>
                <a:off x="4838700" y="4364562"/>
                <a:ext cx="1048128" cy="1048128"/>
              </a:xfrm>
              <a:prstGeom prst="teardrop">
                <a:avLst/>
              </a:prstGeom>
              <a:solidFill>
                <a:srgbClr val="2297A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Teardrop 48"/>
              <p:cNvSpPr/>
              <p:nvPr/>
            </p:nvSpPr>
            <p:spPr>
              <a:xfrm rot="5400000">
                <a:off x="4838700" y="3339853"/>
                <a:ext cx="1048128" cy="1048128"/>
              </a:xfrm>
              <a:prstGeom prst="teardrop">
                <a:avLst/>
              </a:prstGeom>
              <a:solidFill>
                <a:srgbClr val="1B3D6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ardrop 49"/>
              <p:cNvSpPr/>
              <p:nvPr/>
            </p:nvSpPr>
            <p:spPr>
              <a:xfrm flipH="1">
                <a:off x="5886828" y="4364562"/>
                <a:ext cx="1048128" cy="1048128"/>
              </a:xfrm>
              <a:prstGeom prst="teardrop">
                <a:avLst/>
              </a:prstGeom>
              <a:solidFill>
                <a:srgbClr val="16719D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6200000" flipH="1">
                <a:off x="5886828" y="3339853"/>
                <a:ext cx="1048128" cy="1048128"/>
              </a:xfrm>
              <a:prstGeom prst="teardrop">
                <a:avLst/>
              </a:prstGeom>
              <a:solidFill>
                <a:srgbClr val="10588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48707" y="3375545"/>
              <a:ext cx="1862462" cy="1862458"/>
              <a:chOff x="5148707" y="3375545"/>
              <a:chExt cx="1862462" cy="186245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148707" y="3375545"/>
                <a:ext cx="1862462" cy="186245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39167" y="3459480"/>
                <a:ext cx="1694592" cy="1694588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353467" y="3573780"/>
                <a:ext cx="1465992" cy="1465988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B5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Maximized 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B5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VPP Value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 rot="18772256">
              <a:off x="4739987" y="3369633"/>
              <a:ext cx="1226960" cy="408293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125201"/>
                </a:avLst>
              </a:prstTxWarp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MARKET</a:t>
              </a: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DESIGN</a:t>
              </a:r>
              <a:endParaRPr kumimoji="0" lang="en-US" altLang="en-US" sz="1800" b="1" i="0" u="none" strike="noStrike" kern="0" cap="none" spc="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609096">
              <a:off x="6227001" y="3369633"/>
              <a:ext cx="1226960" cy="408293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1125201"/>
                </a:avLst>
              </a:prstTxWarp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POLICY</a:t>
              </a:r>
            </a:p>
            <a:p>
              <a:pPr marL="0" marR="0" lvl="0" indent="0" algn="ctr" defTabSz="457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5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SUPPORT</a:t>
              </a:r>
              <a:endParaRPr kumimoji="0" lang="en-US" altLang="en-US" sz="1800" b="1" i="0" u="none" strike="noStrike" kern="0" cap="none" spc="5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949082">
              <a:off x="4808299" y="4824843"/>
              <a:ext cx="1015587" cy="472616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14881"/>
                </a:avLst>
              </a:prstTxWarp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1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TECH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1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INNOVATION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 rot="18925351">
              <a:off x="6169169" y="4802167"/>
              <a:ext cx="1331646" cy="472616"/>
            </a:xfrm>
            <a:prstGeom prst="rect">
              <a:avLst/>
            </a:prstGeom>
          </p:spPr>
          <p:txBody>
            <a:bodyPr wrap="none">
              <a:prstTxWarp prst="textArchDown">
                <a:avLst>
                  <a:gd name="adj" fmla="val 114881"/>
                </a:avLst>
              </a:prstTxWarp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1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REGULATORY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0" cap="none" spc="1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Arial" charset="0"/>
                </a:rPr>
                <a:t>FRAMEWORK</a:t>
              </a:r>
            </a:p>
          </p:txBody>
        </p:sp>
      </p:grpSp>
      <p:sp>
        <p:nvSpPr>
          <p:cNvPr id="52" name="Text Placeholder 31"/>
          <p:cNvSpPr txBox="1">
            <a:spLocks/>
          </p:cNvSpPr>
          <p:nvPr/>
        </p:nvSpPr>
        <p:spPr>
          <a:xfrm>
            <a:off x="427670" y="3565030"/>
            <a:ext cx="3540199" cy="2464109"/>
          </a:xfrm>
          <a:prstGeom prst="rect">
            <a:avLst/>
          </a:prstGeom>
        </p:spPr>
        <p:txBody>
          <a:bodyPr vert="horz" lIns="0" tIns="274320" rIns="91440" bIns="45720" numCol="1" spcCol="4572000" rtlCol="0">
            <a:noAutofit/>
          </a:bodyPr>
          <a:lstStyle>
            <a:lvl1pPr marL="87313" indent="-87313" algn="l" defTabSz="457200" rtl="0" eaLnBrk="1" latinLnBrk="0" hangingPunct="1">
              <a:spcBef>
                <a:spcPts val="1800"/>
              </a:spcBef>
              <a:buSzPct val="25000"/>
              <a:buFont typeface="Calibri Light" panose="020F03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227013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0188" algn="l" defTabSz="457200" rtl="0" eaLnBrk="1" latinLnBrk="0" hangingPunct="1">
              <a:spcBef>
                <a:spcPts val="300"/>
              </a:spcBef>
              <a:buClr>
                <a:schemeClr val="tx1">
                  <a:lumMod val="60000"/>
                  <a:lumOff val="40000"/>
                </a:schemeClr>
              </a:buClr>
              <a:buSzPct val="70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250" indent="-255588" algn="l" defTabSz="457200" rtl="0" eaLnBrk="1" latinLnBrk="0" hangingPunct="1">
              <a:spcBef>
                <a:spcPts val="1800"/>
              </a:spcBef>
              <a:buClr>
                <a:schemeClr val="accent2"/>
              </a:buClr>
              <a:buSzPct val="150000"/>
              <a:buFont typeface="Calibri" panose="020F0502020204030204" pitchFamily="34" charset="0"/>
              <a:buChar char="‟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3" indent="-73025" algn="l" defTabSz="457200" rtl="0" eaLnBrk="1" latinLnBrk="0" hangingPunct="1">
              <a:spcBef>
                <a:spcPts val="3000"/>
              </a:spcBef>
              <a:buSzPct val="25000"/>
              <a:buFont typeface="Calibri" panose="020F0502020204030204" pitchFamily="34" charset="0"/>
              <a:buChar char=" "/>
              <a:defRPr sz="1200" b="1" i="0" kern="1200" cap="all" spc="5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63" indent="0" algn="l" defTabSz="457200" rtl="0" eaLnBrk="1" latinLnBrk="0" hangingPunct="1">
              <a:spcBef>
                <a:spcPts val="1800"/>
              </a:spcBef>
              <a:buFont typeface="Arial"/>
              <a:buNone/>
              <a:defRPr sz="1800" b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5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229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INNOVATION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1671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DERs are widely available and affordable. DERs can communicate with each other and the </a:t>
            </a:r>
            <a:b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operator. </a:t>
            </a: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Algorithms effectively optimize DER use while maintaining customer comfort and convenience.</a:t>
            </a:r>
          </a:p>
        </p:txBody>
      </p:sp>
      <p:sp>
        <p:nvSpPr>
          <p:cNvPr id="53" name="Text Placeholder 31"/>
          <p:cNvSpPr txBox="1">
            <a:spLocks/>
          </p:cNvSpPr>
          <p:nvPr/>
        </p:nvSpPr>
        <p:spPr>
          <a:xfrm>
            <a:off x="8443889" y="3773092"/>
            <a:ext cx="3233985" cy="2247249"/>
          </a:xfrm>
          <a:prstGeom prst="rect">
            <a:avLst/>
          </a:prstGeom>
        </p:spPr>
        <p:txBody>
          <a:bodyPr vert="horz" lIns="0" tIns="274320" rIns="91440" bIns="45720" numCol="1" spcCol="4572000" rtlCol="0">
            <a:noAutofit/>
          </a:bodyPr>
          <a:lstStyle>
            <a:lvl1pPr marL="87313" indent="-87313" algn="l" defTabSz="457200" rtl="0" eaLnBrk="1" latinLnBrk="0" hangingPunct="1">
              <a:spcBef>
                <a:spcPts val="1800"/>
              </a:spcBef>
              <a:buSzPct val="25000"/>
              <a:buFont typeface="Calibri Light" panose="020F03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227013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0188" algn="l" defTabSz="457200" rtl="0" eaLnBrk="1" latinLnBrk="0" hangingPunct="1">
              <a:spcBef>
                <a:spcPts val="300"/>
              </a:spcBef>
              <a:buClr>
                <a:schemeClr val="tx1">
                  <a:lumMod val="60000"/>
                  <a:lumOff val="40000"/>
                </a:schemeClr>
              </a:buClr>
              <a:buSzPct val="70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250" indent="-255588" algn="l" defTabSz="457200" rtl="0" eaLnBrk="1" latinLnBrk="0" hangingPunct="1">
              <a:spcBef>
                <a:spcPts val="1800"/>
              </a:spcBef>
              <a:buClr>
                <a:schemeClr val="accent2"/>
              </a:buClr>
              <a:buSzPct val="150000"/>
              <a:buFont typeface="Calibri" panose="020F0502020204030204" pitchFamily="34" charset="0"/>
              <a:buChar char="‟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3" indent="-73025" algn="l" defTabSz="457200" rtl="0" eaLnBrk="1" latinLnBrk="0" hangingPunct="1">
              <a:spcBef>
                <a:spcPts val="3000"/>
              </a:spcBef>
              <a:buSzPct val="25000"/>
              <a:buFont typeface="Calibri" panose="020F0502020204030204" pitchFamily="34" charset="0"/>
              <a:buChar char=" "/>
              <a:defRPr sz="1200" b="1" i="0" kern="1200" cap="all" spc="5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63" indent="0" algn="l" defTabSz="457200" rtl="0" eaLnBrk="1" latinLnBrk="0" hangingPunct="1">
              <a:spcBef>
                <a:spcPts val="1800"/>
              </a:spcBef>
              <a:buFont typeface="Arial"/>
              <a:buNone/>
              <a:defRPr sz="1800" b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5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229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FRAMEWORK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1671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Utility business model incentivizes deployment of VPPs wherever cost-effective. </a:t>
            </a: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Utility resource planning and evaluation accounts for the full value of VPPs.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 Placeholder 31"/>
          <p:cNvSpPr txBox="1">
            <a:spLocks/>
          </p:cNvSpPr>
          <p:nvPr/>
        </p:nvSpPr>
        <p:spPr>
          <a:xfrm>
            <a:off x="8443890" y="1373311"/>
            <a:ext cx="3233985" cy="2991542"/>
          </a:xfrm>
          <a:prstGeom prst="rect">
            <a:avLst/>
          </a:prstGeom>
        </p:spPr>
        <p:txBody>
          <a:bodyPr vert="horz" lIns="0" tIns="274320" rIns="91440" bIns="45720" numCol="1" spcCol="4572000" rtlCol="0">
            <a:noAutofit/>
          </a:bodyPr>
          <a:lstStyle>
            <a:lvl1pPr marL="87313" indent="-87313" algn="l" defTabSz="457200" rtl="0" eaLnBrk="1" latinLnBrk="0" hangingPunct="1">
              <a:spcBef>
                <a:spcPts val="1800"/>
              </a:spcBef>
              <a:buSzPct val="25000"/>
              <a:buFont typeface="Calibri Light" panose="020F0302020204030204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075" indent="-234950" algn="l" defTabSz="457200" rtl="0" eaLnBrk="1" latinLnBrk="0" hangingPunct="1">
              <a:spcBef>
                <a:spcPts val="6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227013" algn="l" defTabSz="457200" rtl="0" eaLnBrk="1" latinLnBrk="0" hangingPunct="1">
              <a:spcBef>
                <a:spcPts val="300"/>
              </a:spcBef>
              <a:buClr>
                <a:schemeClr val="accent2"/>
              </a:buClr>
              <a:buSzPct val="100000"/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3275" indent="-230188" algn="l" defTabSz="457200" rtl="0" eaLnBrk="1" latinLnBrk="0" hangingPunct="1">
              <a:spcBef>
                <a:spcPts val="300"/>
              </a:spcBef>
              <a:buClr>
                <a:schemeClr val="tx1">
                  <a:lumMod val="60000"/>
                  <a:lumOff val="40000"/>
                </a:schemeClr>
              </a:buClr>
              <a:buSzPct val="70000"/>
              <a:buFont typeface="Wingdings 3" panose="05040102010807070707" pitchFamily="18" charset="2"/>
              <a:buChar char="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9250" indent="-255588" algn="l" defTabSz="457200" rtl="0" eaLnBrk="1" latinLnBrk="0" hangingPunct="1">
              <a:spcBef>
                <a:spcPts val="1800"/>
              </a:spcBef>
              <a:buClr>
                <a:schemeClr val="accent2"/>
              </a:buClr>
              <a:buSzPct val="150000"/>
              <a:buFont typeface="Calibri" panose="020F0502020204030204" pitchFamily="34" charset="0"/>
              <a:buChar char="‟"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63" indent="-73025" algn="l" defTabSz="457200" rtl="0" eaLnBrk="1" latinLnBrk="0" hangingPunct="1">
              <a:spcBef>
                <a:spcPts val="3000"/>
              </a:spcBef>
              <a:buSzPct val="25000"/>
              <a:buFont typeface="Calibri" panose="020F0502020204030204" pitchFamily="34" charset="0"/>
              <a:buChar char=" "/>
              <a:defRPr sz="1200" b="1" i="0" kern="1200" cap="all" spc="50" baseline="0">
                <a:solidFill>
                  <a:schemeClr val="accent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93663" indent="0" algn="l" defTabSz="457200" rtl="0" eaLnBrk="1" latinLnBrk="0" hangingPunct="1">
              <a:spcBef>
                <a:spcPts val="1800"/>
              </a:spcBef>
              <a:buFont typeface="Arial"/>
              <a:buNone/>
              <a:defRPr sz="1800" b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r>
              <a:rPr kumimoji="0" lang="en-US" sz="1500" b="1" i="0" u="none" strike="noStrike" kern="1200" cap="none" spc="40" normalizeH="0" baseline="0" noProof="0" dirty="0" smtClean="0">
                <a:ln>
                  <a:noFill/>
                </a:ln>
                <a:solidFill>
                  <a:srgbClr val="2297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SUPPORT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rgbClr val="16719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Codes and standards promote deployment of flexible end-uses. </a:t>
            </a:r>
          </a:p>
          <a:p>
            <a:pPr marL="346075" marR="0" lvl="1" indent="-234950" algn="l" defTabSz="4572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2297AA"/>
              </a:buClr>
              <a:buSzPct val="90000"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R&amp;D funding supports removal of key technical barriers.</a:t>
            </a:r>
          </a:p>
          <a:p>
            <a:pPr marL="87313" marR="0" lvl="0" indent="-87313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25000"/>
              <a:buFont typeface="Calibri Light" panose="020F0302020204030204" pitchFamily="34" charset="0"/>
              <a:buChar char=" "/>
              <a:tabLst/>
              <a:defRPr/>
            </a:pPr>
            <a:endParaRPr kumimoji="0" lang="en-US" sz="1500" b="1" i="0" u="none" strike="noStrike" kern="1200" cap="none" spc="40" normalizeH="0" baseline="0" noProof="0" dirty="0" smtClean="0">
              <a:ln>
                <a:noFill/>
              </a:ln>
              <a:solidFill>
                <a:srgbClr val="2297A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Brattle-2020">
  <a:themeElements>
    <a:clrScheme name="Brattle-2020">
      <a:dk1>
        <a:srgbClr val="000000"/>
      </a:dk1>
      <a:lt1>
        <a:srgbClr val="FFFFFF"/>
      </a:lt1>
      <a:dk2>
        <a:srgbClr val="002B54"/>
      </a:dk2>
      <a:lt2>
        <a:srgbClr val="494F56"/>
      </a:lt2>
      <a:accent1>
        <a:srgbClr val="1B3D6F"/>
      </a:accent1>
      <a:accent2>
        <a:srgbClr val="2297AA"/>
      </a:accent2>
      <a:accent3>
        <a:srgbClr val="37BA95"/>
      </a:accent3>
      <a:accent4>
        <a:srgbClr val="F3BD48"/>
      </a:accent4>
      <a:accent5>
        <a:srgbClr val="F26A25"/>
      </a:accent5>
      <a:accent6>
        <a:srgbClr val="CD3E71"/>
      </a:accent6>
      <a:hlink>
        <a:srgbClr val="2297AA"/>
      </a:hlink>
      <a:folHlink>
        <a:srgbClr val="CD3E7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B00C19E-0C33-48C6-A469-55A0076D5C50}" vid="{1D737573-FE5E-437E-8A3D-2AD3244637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2021-02-12T08:00:00+00:00</OpenedDate>
    <SignificantOrder xmlns="dc463f71-b30c-4ab2-9473-d307f9d35888">false</SignificantOrder>
    <Date1 xmlns="dc463f71-b30c-4ab2-9473-d307f9d35888">2023-07-24T07:00:00+00:00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>Avista Corporation;Puget Sound Energy;PacifiCorp</CaseCompanyNames>
    <Nickname xmlns="http://schemas.microsoft.com/sharepoint/v3" xsi:nil="true"/>
    <DocketNumber xmlns="dc463f71-b30c-4ab2-9473-d307f9d35888">210096</DocketNumber>
    <DelegatedOrder xmlns="dc463f71-b30c-4ab2-9473-d307f9d35888">false</DelegatedOrder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F48AA445CC06B144A5A2B4CDB1EAD1C1" ma:contentTypeVersion="44" ma:contentTypeDescription="" ma:contentTypeScope="" ma:versionID="ffea79868ba6d15d0713c92da9e4342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D5B3AB-E53C-434D-8C0B-35281AABA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44EC0-4A28-4BD3-AF6C-99DE0049912F}"/>
</file>

<file path=customXml/itemProps3.xml><?xml version="1.0" encoding="utf-8"?>
<ds:datastoreItem xmlns:ds="http://schemas.openxmlformats.org/officeDocument/2006/customXml" ds:itemID="{2218E917-C403-4A3C-8D95-B66607E8C094}">
  <ds:schemaRefs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fa77199-34ed-4585-a419-0ab55bbca786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2BAEAC2A-E0D5-40E9-AC5C-65ED6AE2AE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26898</TotalTime>
  <Words>1023</Words>
  <Application>Microsoft Office PowerPoint</Application>
  <PresentationFormat>Widescreen</PresentationFormat>
  <Paragraphs>206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2</vt:lpstr>
      <vt:lpstr>Wingdings 3</vt:lpstr>
      <vt:lpstr>Brattle-2020</vt:lpstr>
      <vt:lpstr>Real Reliability The Value of Virtual Power</vt:lpstr>
      <vt:lpstr>What Is a VPP?</vt:lpstr>
      <vt:lpstr>VPPs are at a deployment inflection point</vt:lpstr>
      <vt:lpstr>Resource adequacy needs persist in the US</vt:lpstr>
      <vt:lpstr>The modeled VPP can fully provide 400 MW of resource adequacy for a moderately-sized utility</vt:lpstr>
      <vt:lpstr>Simulated VPP dispatch is based on observed performance in actual deployments</vt:lpstr>
      <vt:lpstr>Resource Adequacy… For Cheap</vt:lpstr>
      <vt:lpstr>The VPP could provide resource adequacy at a negative net cost to society</vt:lpstr>
      <vt:lpstr>The ideal conditions for VPP deployment</vt:lpstr>
      <vt:lpstr>Three low-risk actions utilities and regulators can take now</vt:lpstr>
      <vt:lpstr>Appendix</vt:lpstr>
      <vt:lpstr>VPPs can provide several additional major benefits not modeled in this study</vt:lpstr>
      <vt:lpstr>We conducted hourly reliability analysis for a VPP, a gas peaker, and a utility-scale battery</vt:lpstr>
      <vt:lpstr>We modeled a VPP composed of four commercially available residential load flexibility technologies</vt:lpstr>
      <vt:lpstr>PowerPoint Presentation</vt:lpstr>
    </vt:vector>
  </TitlesOfParts>
  <Company>The Brattle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Peters, Kate</dc:creator>
  <cp:lastModifiedBy>Hledik, Ryan</cp:lastModifiedBy>
  <cp:revision>586</cp:revision>
  <dcterms:created xsi:type="dcterms:W3CDTF">2023-01-12T15:58:41Z</dcterms:created>
  <dcterms:modified xsi:type="dcterms:W3CDTF">2023-07-22T17:48:39Z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0x0101006E56B4D1795A2E4DB2F0B01679ED314A00F48AA445CC06B144A5A2B4CDB1EAD1C1</vt:lpwstr>
  </property>
  <property fmtid="{D5CDD505-2E9C-101B-9397-08002B2CF9AE}" pid="3" name="_docset_NoMedatataSyncRequired">
    <vt:lpwstr>False</vt:lpwstr>
  </property>
</Properties>
</file>