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96" r:id="rId8"/>
    <p:sldId id="290" r:id="rId9"/>
    <p:sldId id="278" r:id="rId10"/>
    <p:sldId id="282" r:id="rId11"/>
    <p:sldId id="297" r:id="rId12"/>
    <p:sldId id="298" r:id="rId13"/>
    <p:sldId id="299" r:id="rId14"/>
    <p:sldId id="300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6449BE-6534-49AF-87F6-B8FA48A39124}">
          <p14:sldIdLst>
            <p14:sldId id="256"/>
            <p14:sldId id="296"/>
            <p14:sldId id="290"/>
            <p14:sldId id="278"/>
            <p14:sldId id="282"/>
            <p14:sldId id="297"/>
            <p14:sldId id="298"/>
            <p14:sldId id="299"/>
            <p14:sldId id="300"/>
            <p14:sldId id="286"/>
          </p14:sldIdLst>
        </p14:section>
        <p14:section name="Untitled Section" id="{E6F30D05-77D3-4740-B7D6-B497003E2C2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55"/>
    <a:srgbClr val="660033"/>
    <a:srgbClr val="993300"/>
    <a:srgbClr val="000000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8752" autoAdjust="0"/>
  </p:normalViewPr>
  <p:slideViewPr>
    <p:cSldViewPr>
      <p:cViewPr>
        <p:scale>
          <a:sx n="60" d="100"/>
          <a:sy n="60" d="100"/>
        </p:scale>
        <p:origin x="-37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B63A-1F9C-4F67-9FB2-35AB53138EF3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1492-3193-4859-8011-D0756E605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08B3E8-C004-49E7-A57F-C28FB11D905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014F97-AA09-4637-80B7-4E77B2AD5E0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6019800" y="914400"/>
            <a:ext cx="281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E1B2E5-5EB3-42C9-8AC8-B90A43CE6EE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0F5022-5E14-494F-9CB0-62B5462F34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solidFill>
                  <a:srgbClr val="474C55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 sz="1600">
                <a:solidFill>
                  <a:srgbClr val="474C55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474C55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219200" y="2590800"/>
            <a:ext cx="46482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Decoupling and Rate Plan Efficiencies</a:t>
            </a: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85263" y="434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August 28, 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8250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Commission Update</a:t>
            </a:r>
            <a:endParaRPr lang="en-US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The </a:t>
            </a:r>
            <a:r>
              <a:rPr lang="en-US" dirty="0">
                <a:solidFill>
                  <a:srgbClr val="474C55"/>
                </a:solidFill>
              </a:rPr>
              <a:t>Company is </a:t>
            </a:r>
            <a:r>
              <a:rPr lang="en-US" dirty="0" smtClean="0">
                <a:solidFill>
                  <a:srgbClr val="474C55"/>
                </a:solidFill>
              </a:rPr>
              <a:t>implementing </a:t>
            </a:r>
            <a:r>
              <a:rPr lang="en-US" dirty="0">
                <a:solidFill>
                  <a:srgbClr val="474C55"/>
                </a:solidFill>
              </a:rPr>
              <a:t>its </a:t>
            </a:r>
            <a:r>
              <a:rPr lang="en-US" dirty="0" smtClean="0">
                <a:solidFill>
                  <a:srgbClr val="474C55"/>
                </a:solidFill>
              </a:rPr>
              <a:t>near- and mid-term </a:t>
            </a:r>
            <a:r>
              <a:rPr lang="en-US" dirty="0">
                <a:solidFill>
                  <a:srgbClr val="474C55"/>
                </a:solidFill>
              </a:rPr>
              <a:t>efficiency </a:t>
            </a:r>
            <a:r>
              <a:rPr lang="en-US" dirty="0" smtClean="0">
                <a:solidFill>
                  <a:srgbClr val="474C55"/>
                </a:solidFill>
              </a:rPr>
              <a:t>improvements, and vetting </a:t>
            </a:r>
            <a:r>
              <a:rPr lang="en-US" dirty="0">
                <a:solidFill>
                  <a:srgbClr val="474C55"/>
                </a:solidFill>
              </a:rPr>
              <a:t>and refining its longer-term plan to deliver sustainable efficiencies and cost reduction measures in support of its Mission: Safe, Dependable, </a:t>
            </a:r>
            <a:r>
              <a:rPr lang="en-US" dirty="0" smtClean="0">
                <a:solidFill>
                  <a:srgbClr val="474C55"/>
                </a:solidFill>
              </a:rPr>
              <a:t>Efficient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Thank you for the opportunity to present this status update</a:t>
            </a:r>
          </a:p>
          <a:p>
            <a:endParaRPr lang="en-US" dirty="0">
              <a:solidFill>
                <a:srgbClr val="474C55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4959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00656"/>
            <a:ext cx="2313811" cy="17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55301"/>
            <a:ext cx="24479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Today’s Objectives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Begin an ongoing dialogue on the effects of the Commission’s 2013 Order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Update the Commission on PSE’s continuing efforts to manage </a:t>
            </a:r>
            <a:r>
              <a:rPr lang="en-US" dirty="0" smtClean="0">
                <a:solidFill>
                  <a:srgbClr val="474C55"/>
                </a:solidFill>
              </a:rPr>
              <a:t>cost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Update on Safety &amp; Service metrics in light of cost management</a:t>
            </a:r>
            <a:endParaRPr lang="en-US" dirty="0" smtClean="0">
              <a:solidFill>
                <a:srgbClr val="474C55"/>
              </a:solidFill>
            </a:endParaRPr>
          </a:p>
          <a:p>
            <a:r>
              <a:rPr lang="en-US" dirty="0" smtClean="0">
                <a:solidFill>
                  <a:srgbClr val="474C55"/>
                </a:solidFill>
              </a:rPr>
              <a:t>Address questions and solicit feedback</a:t>
            </a:r>
          </a:p>
        </p:txBody>
      </p:sp>
    </p:spTree>
    <p:extLst>
      <p:ext uri="{BB962C8B-B14F-4D97-AF65-F5344CB8AC3E}">
        <p14:creationId xmlns:p14="http://schemas.microsoft.com/office/powerpoint/2010/main" val="8073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PSE Has and Continues to Control Cost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3200400" cy="4572000"/>
          </a:xfrm>
        </p:spPr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PSE has and continues to control cost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With decoupling, the Company has reviewed and developed plans to achieve additional operating efficiencies</a:t>
            </a:r>
          </a:p>
          <a:p>
            <a:r>
              <a:rPr lang="en-US" dirty="0" smtClean="0">
                <a:solidFill>
                  <a:srgbClr val="474C55"/>
                </a:solidFill>
              </a:rPr>
              <a:t>Plans continue to be vetted and refined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572000" cy="3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Recent/Ongoing Cost Reduction Efforts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4C55"/>
                </a:solidFill>
              </a:rPr>
              <a:t>PSE has recently implemented specific reductions; for example:</a:t>
            </a:r>
          </a:p>
          <a:p>
            <a:pPr marL="630238" lvl="1" indent="-284163"/>
            <a:r>
              <a:rPr lang="en-US" sz="1800" dirty="0" smtClean="0"/>
              <a:t>Fleet overhead </a:t>
            </a:r>
            <a:r>
              <a:rPr lang="en-US" sz="1800" dirty="0"/>
              <a:t>e</a:t>
            </a:r>
            <a:r>
              <a:rPr lang="en-US" sz="1800" dirty="0" smtClean="0"/>
              <a:t>valuation</a:t>
            </a:r>
          </a:p>
          <a:p>
            <a:pPr marL="630238" lvl="1" indent="-284163"/>
            <a:r>
              <a:rPr lang="en-US" sz="1800" dirty="0" smtClean="0"/>
              <a:t>IT equipment deployment policies</a:t>
            </a:r>
          </a:p>
          <a:p>
            <a:pPr marL="630238" lvl="1" indent="-284163"/>
            <a:r>
              <a:rPr lang="en-US" sz="1800" dirty="0"/>
              <a:t>Materials </a:t>
            </a:r>
            <a:r>
              <a:rPr lang="en-US" sz="1800" dirty="0" smtClean="0"/>
              <a:t>overhead </a:t>
            </a:r>
            <a:r>
              <a:rPr lang="en-US" sz="1800" dirty="0"/>
              <a:t>m</a:t>
            </a:r>
            <a:r>
              <a:rPr lang="en-US" sz="1800" dirty="0" smtClean="0"/>
              <a:t>anagement</a:t>
            </a:r>
          </a:p>
          <a:p>
            <a:pPr marL="630238" lvl="1" indent="-284163"/>
            <a:r>
              <a:rPr lang="en-US" sz="1800" dirty="0"/>
              <a:t>Strategic </a:t>
            </a:r>
            <a:r>
              <a:rPr lang="en-US" sz="1800" dirty="0" smtClean="0"/>
              <a:t>sourcing</a:t>
            </a:r>
          </a:p>
          <a:p>
            <a:pPr marL="346075" indent="-346075"/>
            <a:r>
              <a:rPr lang="en-US" dirty="0" smtClean="0">
                <a:solidFill>
                  <a:srgbClr val="474C55"/>
                </a:solidFill>
              </a:rPr>
              <a:t>Workforce and related infrastructure review</a:t>
            </a:r>
          </a:p>
          <a:p>
            <a:pPr marL="630238" lvl="1" indent="-284163"/>
            <a:r>
              <a:rPr lang="en-US" dirty="0" smtClean="0"/>
              <a:t>Labor benefits recalibration to market</a:t>
            </a:r>
          </a:p>
          <a:p>
            <a:pPr marL="630238" lvl="1" indent="-284163"/>
            <a:r>
              <a:rPr lang="en-US" dirty="0" smtClean="0"/>
              <a:t>Vacancy </a:t>
            </a:r>
            <a:r>
              <a:rPr lang="en-US" dirty="0"/>
              <a:t>and </a:t>
            </a:r>
            <a:r>
              <a:rPr lang="en-US" dirty="0" smtClean="0"/>
              <a:t>talent </a:t>
            </a:r>
            <a:r>
              <a:rPr lang="en-US" dirty="0"/>
              <a:t>r</a:t>
            </a:r>
            <a:r>
              <a:rPr lang="en-US" dirty="0" smtClean="0"/>
              <a:t>edeployment review </a:t>
            </a:r>
            <a:r>
              <a:rPr lang="en-US" dirty="0"/>
              <a:t>and </a:t>
            </a:r>
            <a:r>
              <a:rPr lang="en-US" dirty="0" smtClean="0"/>
              <a:t>assessment</a:t>
            </a:r>
          </a:p>
          <a:p>
            <a:pPr marL="630238" lvl="1" indent="-284163"/>
            <a:r>
              <a:rPr lang="en-US" dirty="0" smtClean="0">
                <a:solidFill>
                  <a:srgbClr val="474C55"/>
                </a:solidFill>
              </a:rPr>
              <a:t>Corporate campus consolidation</a:t>
            </a:r>
          </a:p>
          <a:p>
            <a:pPr marL="346075" indent="-346075"/>
            <a:r>
              <a:rPr lang="en-US" dirty="0" smtClean="0">
                <a:solidFill>
                  <a:srgbClr val="474C55"/>
                </a:solidFill>
              </a:rPr>
              <a:t>Other factors affecting PSE’s cost structure include</a:t>
            </a:r>
          </a:p>
          <a:p>
            <a:pPr marL="630238" lvl="1" indent="-284163"/>
            <a:r>
              <a:rPr lang="en-US" sz="1800" dirty="0" smtClean="0">
                <a:solidFill>
                  <a:srgbClr val="474C55"/>
                </a:solidFill>
              </a:rPr>
              <a:t>Puget Energy credit rating upgrade and revolver debt refinancing</a:t>
            </a:r>
          </a:p>
          <a:p>
            <a:pPr marL="630238" lvl="1" indent="-284163"/>
            <a:r>
              <a:rPr lang="en-US" sz="1800" dirty="0" smtClean="0"/>
              <a:t>Hydro Treasury Grants and rate base offset</a:t>
            </a:r>
            <a:endParaRPr lang="en-US" sz="1800" dirty="0">
              <a:solidFill>
                <a:srgbClr val="474C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Longer-term Process &amp; Technology Efficiencies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74C55"/>
                </a:solidFill>
              </a:rPr>
              <a:t>The Company’s analysis identified areas of opportunity for repeatable and sustainable business process efficiency improvements</a:t>
            </a:r>
            <a:endParaRPr lang="en-US" sz="2400" dirty="0" smtClean="0">
              <a:solidFill>
                <a:srgbClr val="474C55"/>
              </a:solidFill>
            </a:endParaRPr>
          </a:p>
          <a:p>
            <a:pPr marL="630238" lvl="1" indent="-284163"/>
            <a:r>
              <a:rPr lang="en-US" dirty="0" smtClean="0"/>
              <a:t>SAP core </a:t>
            </a:r>
            <a:r>
              <a:rPr lang="en-US" dirty="0"/>
              <a:t>f</a:t>
            </a:r>
            <a:r>
              <a:rPr lang="en-US" dirty="0" smtClean="0"/>
              <a:t>inancials</a:t>
            </a:r>
          </a:p>
          <a:p>
            <a:pPr marL="630238" lvl="1" indent="-284163"/>
            <a:r>
              <a:rPr lang="en-US" dirty="0" smtClean="0"/>
              <a:t>Procurement</a:t>
            </a:r>
          </a:p>
          <a:p>
            <a:pPr marL="630238" lvl="1" indent="-284163"/>
            <a:r>
              <a:rPr lang="en-US" sz="1800" dirty="0"/>
              <a:t>Service </a:t>
            </a:r>
            <a:r>
              <a:rPr lang="en-US" sz="1800" dirty="0" smtClean="0"/>
              <a:t>Partner interface </a:t>
            </a:r>
            <a:r>
              <a:rPr lang="en-US" sz="1800" dirty="0"/>
              <a:t>p</a:t>
            </a:r>
            <a:r>
              <a:rPr lang="en-US" sz="1800" dirty="0" smtClean="0"/>
              <a:t>rocesses</a:t>
            </a:r>
            <a:endParaRPr lang="en-US" sz="1800" dirty="0"/>
          </a:p>
          <a:p>
            <a:pPr marL="630238" lvl="1" indent="-284163"/>
            <a:r>
              <a:rPr lang="en-US" sz="1800" dirty="0"/>
              <a:t>Energy Operations </a:t>
            </a:r>
            <a:r>
              <a:rPr lang="en-US" sz="1800" dirty="0" smtClean="0"/>
              <a:t>maintenance program improvements</a:t>
            </a:r>
          </a:p>
          <a:p>
            <a:pPr marL="630238" lvl="1" indent="-284163"/>
            <a:r>
              <a:rPr lang="en-US" dirty="0" smtClean="0"/>
              <a:t>Electric </a:t>
            </a:r>
            <a:r>
              <a:rPr lang="en-US" dirty="0"/>
              <a:t>and Gas Operations m</a:t>
            </a:r>
            <a:r>
              <a:rPr lang="en-US" dirty="0" smtClean="0"/>
              <a:t>obile </a:t>
            </a:r>
            <a:r>
              <a:rPr lang="en-US" dirty="0"/>
              <a:t>d</a:t>
            </a:r>
            <a:r>
              <a:rPr lang="en-US" dirty="0" smtClean="0"/>
              <a:t>ispatch </a:t>
            </a:r>
            <a:r>
              <a:rPr lang="en-US" dirty="0"/>
              <a:t>i</a:t>
            </a:r>
            <a:r>
              <a:rPr lang="en-US" dirty="0" smtClean="0"/>
              <a:t>mprovements</a:t>
            </a:r>
          </a:p>
          <a:p>
            <a:pPr marL="630238" lvl="1" indent="-284163"/>
            <a:r>
              <a:rPr lang="en-US" dirty="0" smtClean="0"/>
              <a:t>Energy Imbalance Market</a:t>
            </a:r>
          </a:p>
          <a:p>
            <a:pPr marL="800100" lvl="1" indent="-342900">
              <a:buFont typeface="+mj-lt"/>
              <a:buAutoNum type="arabicPeriod" startAt="4"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9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Safety Statistics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784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 Source: Bureau of Labor Statistics, 2012 Report, Combined Utility Statistic (Incl. Electric, Gas, and Water)</a:t>
            </a:r>
            <a:endParaRPr lang="en-US" sz="10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91979"/>
              </p:ext>
            </p:extLst>
          </p:nvPr>
        </p:nvGraphicFramePr>
        <p:xfrm>
          <a:off x="609601" y="1371600"/>
          <a:ext cx="7924799" cy="112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9"/>
                <a:gridCol w="1828800"/>
                <a:gridCol w="1752600"/>
                <a:gridCol w="1752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Measure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Industry Avg.*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Goal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HelveticaNeueLT Com 65 Md" panose="020B0604020202020204" pitchFamily="34" charset="0"/>
                        </a:rPr>
                        <a:t>Actual YTD</a:t>
                      </a:r>
                      <a:endParaRPr lang="en-US" sz="1600" b="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</a:tr>
              <a:tr h="33423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Total incident rate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2.80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1.40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1.14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33423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Lost workday case rate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0.80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0.29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0.13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17931"/>
            <a:ext cx="7924800" cy="27970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SQIs – PSE’s 2014 performance (to-date) compared to WUTC benchmark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SQIs – PSE’s 2014 performance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57013"/>
              </p:ext>
            </p:extLst>
          </p:nvPr>
        </p:nvGraphicFramePr>
        <p:xfrm>
          <a:off x="609600" y="1387475"/>
          <a:ext cx="7924800" cy="42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667000"/>
                <a:gridCol w="1371600"/>
              </a:tblGrid>
              <a:tr h="4572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Description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Benchmark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HelveticaNeueLT Com 65 Md" panose="020B0604020202020204" pitchFamily="34" charset="0"/>
                        </a:rPr>
                        <a:t>Y</a:t>
                      </a:r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ear to Date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WUTC Complaint Ratio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0.40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complaints/1,000 customers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0.13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SAIDI (System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Average Interruption Duration Index)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320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minutes/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customer/year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108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SAIFI (System Average Interruption Frequency Index)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1.30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interruptions/customer/year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0.58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5178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Telephone Center Answering Performance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75%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of calls answered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within 30 seconds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76%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Telephone Center Transactions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Satisfaction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90% satisfied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93%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Gas Safety Response Time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55 minutes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31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Gas Field Service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Ops Customer Satisfaction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90% satisfied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95%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Percent of Appointments Kept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92%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98%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4453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Electric Safety</a:t>
                      </a:r>
                      <a:r>
                        <a:rPr lang="en-US" sz="1200" baseline="0" dirty="0" smtClean="0">
                          <a:latin typeface="HelveticaNeueLT Com 45 Lt" panose="020B0403020202020204" pitchFamily="34" charset="0"/>
                        </a:rPr>
                        <a:t> Response Time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NeueLT Com 45 Lt" panose="020B0403020202020204" pitchFamily="34" charset="0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55 minutes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52.5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7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PSE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PSE </a:t>
            </a:r>
            <a:r>
              <a:rPr lang="en-US" smtClean="0"/>
              <a:t>Corporate Score Card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557101"/>
              </p:ext>
            </p:extLst>
          </p:nvPr>
        </p:nvGraphicFramePr>
        <p:xfrm>
          <a:off x="609600" y="1371600"/>
          <a:ext cx="7924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2133600"/>
                <a:gridCol w="1981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Measure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Target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HelveticaNeueLT Com 65 Md" panose="020B0604020202020204" pitchFamily="34" charset="0"/>
                        </a:rPr>
                        <a:t>Performance</a:t>
                      </a:r>
                      <a:endParaRPr lang="en-US" sz="1400" dirty="0">
                        <a:latin typeface="HelveticaNeueLT Com 65 Md" panose="020B0604020202020204" pitchFamily="34" charset="0"/>
                      </a:endParaRPr>
                    </a:p>
                  </a:txBody>
                  <a:tcPr anchor="ctr">
                    <a:solidFill>
                      <a:srgbClr val="6FC9C4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% of Billing Exceptions resolved within target timeframe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95% resolved within 60 days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99.5%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First call resolution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90%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93.99%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Gas system leak reduced/eliminated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188 leak reduction by YE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A2DAD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    YE leak reduction </a:t>
                      </a:r>
                      <a:br>
                        <a:rPr lang="en-US" sz="1200" dirty="0" smtClean="0">
                          <a:latin typeface="HelveticaNeueLT Com 45 Lt" panose="020B0403020202020204" pitchFamily="34" charset="0"/>
                        </a:rPr>
                      </a:br>
                      <a:r>
                        <a:rPr lang="en-US" sz="1200" dirty="0" smtClean="0">
                          <a:latin typeface="HelveticaNeueLT Com 45 Lt" panose="020B0403020202020204" pitchFamily="34" charset="0"/>
                        </a:rPr>
                        <a:t>    forecast = 577</a:t>
                      </a:r>
                      <a:endParaRPr lang="en-US" sz="1200" dirty="0">
                        <a:latin typeface="HelveticaNeueLT Com 45 Lt" panose="020B0403020202020204" pitchFamily="34" charset="0"/>
                      </a:endParaRPr>
                    </a:p>
                  </a:txBody>
                  <a:tcPr anchor="ctr">
                    <a:solidFill>
                      <a:srgbClr val="82C341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C:\Users\jobrow\Desktop\check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55" y="2485152"/>
            <a:ext cx="240799" cy="2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jobrow\Desktop\check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55" y="2942352"/>
            <a:ext cx="240799" cy="2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obrow\Desktop\check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55" y="1981915"/>
            <a:ext cx="240799" cy="2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 Map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48200" y="6400800"/>
            <a:ext cx="3524250" cy="276225"/>
          </a:xfrm>
        </p:spPr>
        <p:txBody>
          <a:bodyPr>
            <a:normAutofit/>
          </a:bodyPr>
          <a:lstStyle/>
          <a:p>
            <a:r>
              <a:rPr lang="en-US" dirty="0" smtClean="0"/>
              <a:t>Outage Map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6" y="1371600"/>
            <a:ext cx="476897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04" y="1371600"/>
            <a:ext cx="2908996" cy="441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 Meeting 2014-Jun-30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9E1959E9861BB94585639886A6437CE8" ma:contentTypeVersion="139" ma:contentTypeDescription="" ma:contentTypeScope="" ma:versionID="6e749d40a3dc1abc39b5929ba33daa97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Petition</CaseType>
    <IndustryCode xmlns="dc463f71-b30c-4ab2-9473-d307f9d35888">140</IndustryCode>
    <CaseStatus xmlns="dc463f71-b30c-4ab2-9473-d307f9d35888">Closed</CaseStatus>
    <OpenedDate xmlns="dc463f71-b30c-4ab2-9473-d307f9d35888">2012-10-25T07:00:00+00:00</OpenedDate>
    <Date1 xmlns="dc463f71-b30c-4ab2-9473-d307f9d35888">2014-08-28T07:00:00+00:00</Date1>
    <IsDocumentOrder xmlns="dc463f71-b30c-4ab2-9473-d307f9d35888" xsi:nil="true"/>
    <IsHighlyConfidential xmlns="dc463f71-b30c-4ab2-9473-d307f9d35888">false</IsHighlyConfidential>
    <CaseCompanyNames xmlns="dc463f71-b30c-4ab2-9473-d307f9d35888">Puget Sound Energy</CaseCompanyNames>
    <DocketNumber xmlns="dc463f71-b30c-4ab2-9473-d307f9d35888">121697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183fd-330d-436d-b273-061d0bb81990"/>
    <TaxKeywordTaxHTField xmlns="c88183fd-330d-436d-b273-061d0bb81990">
      <Terms xmlns="http://schemas.microsoft.com/office/infopath/2007/PartnerControls"/>
    </TaxKeywordTaxHTField>
    <Audience xmlns="http://schemas.microsoft.com/sharepoint/v3" xsi:nil="true"/>
    <_Identifier xmlns="http://schemas.microsoft.com/sharepoint/v3/fields" xsi:nil="true"/>
    <Document_x0020_Version xmlns="c88183fd-330d-436d-b273-061d0bb81990">2014</Document_x0020_Version>
    <Document_x0020_Category xmlns="c88183fd-330d-436d-b273-061d0bb81990">Other</Document_x0020_Category>
    <_dlc_DocId xmlns="359eb0a9-3221-4dcc-8574-cee4d5e4954c">CVQDEEUP3767-55-53</_dlc_DocId>
    <_dlc_DocIdUrl xmlns="359eb0a9-3221-4dcc-8574-cee4d5e4954c">
      <Url>http://pseweb/AboutPSE/policies/_layouts/DocIdRedir.aspx?ID=CVQDEEUP3767-55-53</Url>
      <Description>CVQDEEUP3767-55-53</Description>
    </_dlc_DocIdUrl>
  </documentManagement>
</p:properties>
</file>

<file path=customXml/item5.xml><?xml version="1.0" encoding="utf-8"?>
<?mso-contentType ?>
<SharedContentType xmlns="Microsoft.SharePoint.Taxonomy.ContentTypeSync" SourceId="1af0c028-e016-4365-948e-cc2e26d65303" ContentTypeId="0x0101006E56B4D1795A2E4DB2F0B01679ED314A" PreviousValue="true"/>
</file>

<file path=customXml/itemProps1.xml><?xml version="1.0" encoding="utf-8"?>
<ds:datastoreItem xmlns:ds="http://schemas.openxmlformats.org/officeDocument/2006/customXml" ds:itemID="{ABF55AE3-1B4B-4A14-8F34-487A81A9C2CB}"/>
</file>

<file path=customXml/itemProps2.xml><?xml version="1.0" encoding="utf-8"?>
<ds:datastoreItem xmlns:ds="http://schemas.openxmlformats.org/officeDocument/2006/customXml" ds:itemID="{7EAEEA8F-A971-467A-B8EA-97EF8D16F951}"/>
</file>

<file path=customXml/itemProps3.xml><?xml version="1.0" encoding="utf-8"?>
<ds:datastoreItem xmlns:ds="http://schemas.openxmlformats.org/officeDocument/2006/customXml" ds:itemID="{466D338B-AFC8-4A97-8CDD-AFD52530EAC2}"/>
</file>

<file path=customXml/itemProps4.xml><?xml version="1.0" encoding="utf-8"?>
<ds:datastoreItem xmlns:ds="http://schemas.openxmlformats.org/officeDocument/2006/customXml" ds:itemID="{7EAEEA8F-A971-467A-B8EA-97EF8D16F951}">
  <ds:schemaRefs>
    <ds:schemaRef ds:uri="359eb0a9-3221-4dcc-8574-cee4d5e4954c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c88183fd-330d-436d-b273-061d0bb8199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040FF3BF-1831-43AE-82A3-E7C598C8FDDB}"/>
</file>

<file path=docProps/app.xml><?xml version="1.0" encoding="utf-8"?>
<Properties xmlns="http://schemas.openxmlformats.org/officeDocument/2006/extended-properties" xmlns:vt="http://schemas.openxmlformats.org/officeDocument/2006/docPropsVTypes">
  <Template>TIM Meeting 2014-Jun-30</Template>
  <TotalTime>680</TotalTime>
  <Words>451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TIM Meeting 2014-Jun-30</vt:lpstr>
      <vt:lpstr>Decoupling and Rate Plan Efficiencies</vt:lpstr>
      <vt:lpstr>Today’s Objectives</vt:lpstr>
      <vt:lpstr>PSE Has and Continues to Control Cost</vt:lpstr>
      <vt:lpstr>Recent/Ongoing Cost Reduction Efforts</vt:lpstr>
      <vt:lpstr>Longer-term Process &amp; Technology Efficiencies</vt:lpstr>
      <vt:lpstr>Safety Statistics</vt:lpstr>
      <vt:lpstr>SQIs – PSE’s 2014 performance (to-date) compared to WUTC benchmark</vt:lpstr>
      <vt:lpstr>Additional PSE Metrics</vt:lpstr>
      <vt:lpstr>Outage Map</vt:lpstr>
      <vt:lpstr>Summary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Strategic Planning</dc:title>
  <dc:creator>StClair</dc:creator>
  <cp:lastModifiedBy>Puget Sound Energy</cp:lastModifiedBy>
  <cp:revision>59</cp:revision>
  <dcterms:created xsi:type="dcterms:W3CDTF">2014-08-20T18:24:11Z</dcterms:created>
  <dcterms:modified xsi:type="dcterms:W3CDTF">2014-08-27T23:02:58Z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0x0101006E56B4D1795A2E4DB2F0B01679ED314A009E1959E9861BB94585639886A6437CE8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</Properties>
</file>