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4" r:id="rId3"/>
    <p:sldId id="265" r:id="rId4"/>
    <p:sldId id="262" r:id="rId5"/>
    <p:sldId id="263" r:id="rId6"/>
    <p:sldId id="274" r:id="rId7"/>
    <p:sldId id="271" r:id="rId8"/>
    <p:sldId id="273" r:id="rId9"/>
    <p:sldId id="268" r:id="rId10"/>
    <p:sldId id="278" r:id="rId11"/>
    <p:sldId id="276" r:id="rId12"/>
    <p:sldId id="277" r:id="rId13"/>
    <p:sldId id="279" r:id="rId14"/>
    <p:sldId id="280" r:id="rId15"/>
    <p:sldId id="282" r:id="rId16"/>
    <p:sldId id="281" r:id="rId17"/>
    <p:sldId id="283" r:id="rId18"/>
    <p:sldId id="275" r:id="rId19"/>
    <p:sldId id="270" r:id="rId20"/>
    <p:sldId id="266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11C374-6B18-4034-BCEA-E1F4E272E9AB}">
          <p14:sldIdLst>
            <p14:sldId id="256"/>
            <p14:sldId id="264"/>
            <p14:sldId id="265"/>
            <p14:sldId id="262"/>
            <p14:sldId id="263"/>
            <p14:sldId id="274"/>
            <p14:sldId id="271"/>
            <p14:sldId id="273"/>
            <p14:sldId id="268"/>
            <p14:sldId id="278"/>
            <p14:sldId id="276"/>
            <p14:sldId id="277"/>
            <p14:sldId id="279"/>
            <p14:sldId id="280"/>
            <p14:sldId id="282"/>
            <p14:sldId id="281"/>
            <p14:sldId id="283"/>
            <p14:sldId id="275"/>
            <p14:sldId id="270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8980" autoAdjust="0"/>
  </p:normalViewPr>
  <p:slideViewPr>
    <p:cSldViewPr>
      <p:cViewPr>
        <p:scale>
          <a:sx n="100" d="100"/>
          <a:sy n="100" d="100"/>
        </p:scale>
        <p:origin x="-11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69565957033163"/>
          <c:y val="4.486132330473621E-2"/>
          <c:w val="0.77659983474287964"/>
          <c:h val="0.84317326500459733"/>
        </c:manualLayout>
      </c:layout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Conservation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Sheet1!$B$2:$V$2</c:f>
              <c:numCache>
                <c:formatCode>_(* #,##0_);_(* \(#,##0\);_(* "-"??_);_(@_)</c:formatCode>
                <c:ptCount val="21"/>
                <c:pt idx="0">
                  <c:v>0</c:v>
                </c:pt>
                <c:pt idx="1">
                  <c:v>174.27337500000007</c:v>
                </c:pt>
                <c:pt idx="2">
                  <c:v>369.07162499999964</c:v>
                </c:pt>
                <c:pt idx="3">
                  <c:v>590.46624999999972</c:v>
                </c:pt>
                <c:pt idx="4">
                  <c:v>839.93774999999948</c:v>
                </c:pt>
                <c:pt idx="5">
                  <c:v>1120.5899999999999</c:v>
                </c:pt>
                <c:pt idx="6">
                  <c:v>1427.0487499999999</c:v>
                </c:pt>
                <c:pt idx="7">
                  <c:v>1750.2249999999999</c:v>
                </c:pt>
                <c:pt idx="8">
                  <c:v>2086.0662499999985</c:v>
                </c:pt>
                <c:pt idx="9">
                  <c:v>2433.8175000000015</c:v>
                </c:pt>
                <c:pt idx="10">
                  <c:v>2785.9500000000012</c:v>
                </c:pt>
                <c:pt idx="11">
                  <c:v>3135.36625</c:v>
                </c:pt>
                <c:pt idx="12">
                  <c:v>3478.7575000000002</c:v>
                </c:pt>
                <c:pt idx="13">
                  <c:v>3812.0574999999999</c:v>
                </c:pt>
                <c:pt idx="14">
                  <c:v>4053.8287500000001</c:v>
                </c:pt>
                <c:pt idx="15">
                  <c:v>4180.2787499999986</c:v>
                </c:pt>
                <c:pt idx="16">
                  <c:v>4268.7749999999996</c:v>
                </c:pt>
                <c:pt idx="17">
                  <c:v>4343.3850000000002</c:v>
                </c:pt>
                <c:pt idx="18">
                  <c:v>4409.8900000000003</c:v>
                </c:pt>
                <c:pt idx="19">
                  <c:v>4470.3887499999992</c:v>
                </c:pt>
                <c:pt idx="20">
                  <c:v>4529.0237499999994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Natural Gas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Sheet1!$B$3:$V$3</c:f>
              <c:numCache>
                <c:formatCode>_(* #,##0_);_(* \(#,##0\);_(* "-"??_);_(@_)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0.21250000000000008</c:v>
                </c:pt>
                <c:pt idx="5">
                  <c:v>0.84250000000000003</c:v>
                </c:pt>
                <c:pt idx="6">
                  <c:v>4.6399999999999997</c:v>
                </c:pt>
                <c:pt idx="7">
                  <c:v>12.872500000000006</c:v>
                </c:pt>
                <c:pt idx="8">
                  <c:v>12.67</c:v>
                </c:pt>
                <c:pt idx="9">
                  <c:v>12.95875</c:v>
                </c:pt>
                <c:pt idx="10">
                  <c:v>15.526250000000001</c:v>
                </c:pt>
                <c:pt idx="11">
                  <c:v>23.451250000000005</c:v>
                </c:pt>
                <c:pt idx="12">
                  <c:v>23.387499999999989</c:v>
                </c:pt>
                <c:pt idx="13">
                  <c:v>29.316250000000011</c:v>
                </c:pt>
                <c:pt idx="14">
                  <c:v>47.272500000000022</c:v>
                </c:pt>
                <c:pt idx="15">
                  <c:v>81.961250000000049</c:v>
                </c:pt>
                <c:pt idx="16">
                  <c:v>103.27249999999998</c:v>
                </c:pt>
                <c:pt idx="17">
                  <c:v>152.77374999999995</c:v>
                </c:pt>
                <c:pt idx="18">
                  <c:v>207.82375000000002</c:v>
                </c:pt>
                <c:pt idx="19">
                  <c:v>327.45499999999993</c:v>
                </c:pt>
                <c:pt idx="20">
                  <c:v>328.19374999999985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Solar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Sheet1!$B$4:$V$4</c:f>
              <c:numCache>
                <c:formatCode>_(* #,##0_);_(* \(#,##0\);_(* "-"??_);_(@_)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1.8749999999997172E-2</c:v>
                </c:pt>
                <c:pt idx="7">
                  <c:v>7.2500000000005158E-2</c:v>
                </c:pt>
                <c:pt idx="8">
                  <c:v>0.10500000000000399</c:v>
                </c:pt>
                <c:pt idx="9">
                  <c:v>0.1800000000000069</c:v>
                </c:pt>
                <c:pt idx="10">
                  <c:v>7.3100000000000005</c:v>
                </c:pt>
                <c:pt idx="11">
                  <c:v>37.898750000000028</c:v>
                </c:pt>
                <c:pt idx="12">
                  <c:v>77.896250000000023</c:v>
                </c:pt>
                <c:pt idx="13">
                  <c:v>104.94625000000005</c:v>
                </c:pt>
                <c:pt idx="14">
                  <c:v>120.39500000000001</c:v>
                </c:pt>
                <c:pt idx="15">
                  <c:v>127.9725</c:v>
                </c:pt>
                <c:pt idx="16">
                  <c:v>132.08999999999997</c:v>
                </c:pt>
                <c:pt idx="17">
                  <c:v>135.55500000000001</c:v>
                </c:pt>
                <c:pt idx="18">
                  <c:v>140.47500000000002</c:v>
                </c:pt>
                <c:pt idx="19">
                  <c:v>150.27749999999997</c:v>
                </c:pt>
                <c:pt idx="20">
                  <c:v>166.46875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Wind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Sheet1!$B$5:$V$5</c:f>
              <c:numCache>
                <c:formatCode>_(* #,##0_);_(* \(#,##0\);_(* "-"??_);_(@_)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1.5050000000001085</c:v>
                </c:pt>
                <c:pt idx="5">
                  <c:v>2.0962500000000537</c:v>
                </c:pt>
                <c:pt idx="6">
                  <c:v>2.0962500000000537</c:v>
                </c:pt>
                <c:pt idx="7">
                  <c:v>2.0962500000000537</c:v>
                </c:pt>
                <c:pt idx="8">
                  <c:v>2.0962500000000537</c:v>
                </c:pt>
                <c:pt idx="9">
                  <c:v>2.0962500000000537</c:v>
                </c:pt>
                <c:pt idx="10">
                  <c:v>2.9987500000001988</c:v>
                </c:pt>
                <c:pt idx="11">
                  <c:v>8.8575000000000728</c:v>
                </c:pt>
                <c:pt idx="12">
                  <c:v>14.608749999999873</c:v>
                </c:pt>
                <c:pt idx="13">
                  <c:v>16.757500000000164</c:v>
                </c:pt>
                <c:pt idx="14">
                  <c:v>17.085000000000029</c:v>
                </c:pt>
                <c:pt idx="15">
                  <c:v>17.2199999999998</c:v>
                </c:pt>
                <c:pt idx="16">
                  <c:v>17.275000000000087</c:v>
                </c:pt>
                <c:pt idx="17">
                  <c:v>19.022500000000029</c:v>
                </c:pt>
                <c:pt idx="18">
                  <c:v>30.363749999999964</c:v>
                </c:pt>
                <c:pt idx="19">
                  <c:v>68.241250000000107</c:v>
                </c:pt>
                <c:pt idx="20">
                  <c:v>128.35375000000022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802688"/>
        <c:axId val="79167872"/>
      </c:areaChart>
      <c:catAx>
        <c:axId val="76802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167872"/>
        <c:crosses val="autoZero"/>
        <c:auto val="1"/>
        <c:lblAlgn val="ctr"/>
        <c:lblOffset val="100"/>
        <c:tickLblSkip val="5"/>
        <c:noMultiLvlLbl val="0"/>
      </c:catAx>
      <c:valAx>
        <c:axId val="791678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Resource Development  (Average Megawatts)</a:t>
                </a:r>
                <a:endParaRPr lang="en-US" dirty="0"/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768026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0187882764654402"/>
          <c:y val="4.6856661574019721E-2"/>
          <c:w val="0.23021993778555475"/>
          <c:h val="0.31152795548704265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69565957033174"/>
          <c:y val="4.4861323304736238E-2"/>
          <c:w val="0.77659983474288052"/>
          <c:h val="0.84317326500459755"/>
        </c:manualLayout>
      </c:layout>
      <c:areaChart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Conservation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Sheet1!$B$2:$V$2</c:f>
              <c:numCache>
                <c:formatCode>_(* #,##0_);_(* \(#,##0\);_(* "-"??_);_(@_)</c:formatCode>
                <c:ptCount val="21"/>
                <c:pt idx="1">
                  <c:v>197.05500000000001</c:v>
                </c:pt>
                <c:pt idx="2">
                  <c:v>608.75375000000031</c:v>
                </c:pt>
                <c:pt idx="3">
                  <c:v>1090.9749999999999</c:v>
                </c:pt>
                <c:pt idx="4">
                  <c:v>1641.13375</c:v>
                </c:pt>
                <c:pt idx="5">
                  <c:v>2263.6012500000002</c:v>
                </c:pt>
                <c:pt idx="6">
                  <c:v>2959.3337500000016</c:v>
                </c:pt>
                <c:pt idx="7">
                  <c:v>3710.0337500000014</c:v>
                </c:pt>
                <c:pt idx="8">
                  <c:v>4498.0350000000008</c:v>
                </c:pt>
                <c:pt idx="9">
                  <c:v>5319.9987499999997</c:v>
                </c:pt>
                <c:pt idx="10">
                  <c:v>6170.6512500000035</c:v>
                </c:pt>
                <c:pt idx="11">
                  <c:v>7028.1312500000004</c:v>
                </c:pt>
                <c:pt idx="12">
                  <c:v>7881.5837499999998</c:v>
                </c:pt>
                <c:pt idx="13">
                  <c:v>8721.4112499999992</c:v>
                </c:pt>
                <c:pt idx="14">
                  <c:v>9471.6187499999996</c:v>
                </c:pt>
                <c:pt idx="15">
                  <c:v>9925.3649999999889</c:v>
                </c:pt>
                <c:pt idx="16">
                  <c:v>10143.733750000009</c:v>
                </c:pt>
                <c:pt idx="17">
                  <c:v>10340.208750000005</c:v>
                </c:pt>
                <c:pt idx="18">
                  <c:v>10508.907499999994</c:v>
                </c:pt>
                <c:pt idx="19">
                  <c:v>10663.1875</c:v>
                </c:pt>
                <c:pt idx="20">
                  <c:v>10810.17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Demand Response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Sheet1!$B$3:$V$3</c:f>
              <c:numCache>
                <c:formatCode>_(* #,##0_);_(* \(#,##0\);_(* "-"??_);_(@_)</c:formatCode>
                <c:ptCount val="21"/>
                <c:pt idx="1">
                  <c:v>429.64000000000016</c:v>
                </c:pt>
                <c:pt idx="2">
                  <c:v>631.58249999999998</c:v>
                </c:pt>
                <c:pt idx="3">
                  <c:v>677.01874999999995</c:v>
                </c:pt>
                <c:pt idx="4">
                  <c:v>684.19124999999997</c:v>
                </c:pt>
                <c:pt idx="5">
                  <c:v>695.83124999999927</c:v>
                </c:pt>
                <c:pt idx="6">
                  <c:v>695.83124999999927</c:v>
                </c:pt>
                <c:pt idx="7">
                  <c:v>695.83124999999927</c:v>
                </c:pt>
                <c:pt idx="8">
                  <c:v>696.36874999999998</c:v>
                </c:pt>
                <c:pt idx="9">
                  <c:v>696.36874999999998</c:v>
                </c:pt>
                <c:pt idx="10">
                  <c:v>697.36624999999935</c:v>
                </c:pt>
                <c:pt idx="11">
                  <c:v>697.36624999999935</c:v>
                </c:pt>
                <c:pt idx="12">
                  <c:v>697.36624999999935</c:v>
                </c:pt>
                <c:pt idx="13">
                  <c:v>697.36624999999935</c:v>
                </c:pt>
                <c:pt idx="14">
                  <c:v>697.36624999999935</c:v>
                </c:pt>
                <c:pt idx="15">
                  <c:v>697.36624999999935</c:v>
                </c:pt>
                <c:pt idx="16">
                  <c:v>697.36624999999935</c:v>
                </c:pt>
                <c:pt idx="17">
                  <c:v>697.36624999999935</c:v>
                </c:pt>
                <c:pt idx="18">
                  <c:v>698.11375000000032</c:v>
                </c:pt>
                <c:pt idx="19">
                  <c:v>698.11375000000032</c:v>
                </c:pt>
                <c:pt idx="20">
                  <c:v>698.11375000000032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Thermal (Natural Gas)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Sheet1!$B$4:$V$4</c:f>
              <c:numCache>
                <c:formatCode>_(* #,##0_);_(* \(#,##0\);_(* "-"??_);_(@_)</c:formatCode>
                <c:ptCount val="21"/>
                <c:pt idx="1">
                  <c:v>0</c:v>
                </c:pt>
                <c:pt idx="2">
                  <c:v>0</c:v>
                </c:pt>
                <c:pt idx="3">
                  <c:v>2.4337499999999985</c:v>
                </c:pt>
                <c:pt idx="4">
                  <c:v>27.078749999999978</c:v>
                </c:pt>
                <c:pt idx="5">
                  <c:v>27.078749999999978</c:v>
                </c:pt>
                <c:pt idx="6">
                  <c:v>27.078749999999978</c:v>
                </c:pt>
                <c:pt idx="7">
                  <c:v>27.078749999999978</c:v>
                </c:pt>
                <c:pt idx="8">
                  <c:v>50.396250000000002</c:v>
                </c:pt>
                <c:pt idx="9">
                  <c:v>50.396250000000002</c:v>
                </c:pt>
                <c:pt idx="10">
                  <c:v>50.396250000000002</c:v>
                </c:pt>
                <c:pt idx="11">
                  <c:v>50.396250000000002</c:v>
                </c:pt>
                <c:pt idx="12">
                  <c:v>174.96</c:v>
                </c:pt>
                <c:pt idx="13">
                  <c:v>174.96</c:v>
                </c:pt>
                <c:pt idx="14">
                  <c:v>306.64749999999998</c:v>
                </c:pt>
                <c:pt idx="15">
                  <c:v>306.64749999999998</c:v>
                </c:pt>
                <c:pt idx="16">
                  <c:v>647.57000000000005</c:v>
                </c:pt>
                <c:pt idx="17">
                  <c:v>647.57000000000005</c:v>
                </c:pt>
                <c:pt idx="18">
                  <c:v>647.57000000000005</c:v>
                </c:pt>
                <c:pt idx="19">
                  <c:v>647.57000000000005</c:v>
                </c:pt>
                <c:pt idx="20">
                  <c:v>649.34249999999952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Renewable (Wind &amp; Solar PV)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Sheet1!$B$1:$V$1</c:f>
              <c:strCache>
                <c:ptCount val="2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  <c:pt idx="16">
                  <c:v>2031</c:v>
                </c:pt>
                <c:pt idx="17">
                  <c:v>2032</c:v>
                </c:pt>
                <c:pt idx="18">
                  <c:v>2033</c:v>
                </c:pt>
                <c:pt idx="19">
                  <c:v>2034</c:v>
                </c:pt>
                <c:pt idx="20">
                  <c:v>2035</c:v>
                </c:pt>
              </c:strCache>
            </c:strRef>
          </c:cat>
          <c:val>
            <c:numRef>
              <c:f>Sheet1!$B$5:$V$5</c:f>
              <c:numCache>
                <c:formatCode>_(* #,##0_);_(* \(#,##0\);_(* "-"??_);_(@_)</c:formatCode>
                <c:ptCount val="21"/>
                <c:pt idx="1">
                  <c:v>0</c:v>
                </c:pt>
                <c:pt idx="2">
                  <c:v>0.26875000000000004</c:v>
                </c:pt>
                <c:pt idx="3">
                  <c:v>0.26875000000000004</c:v>
                </c:pt>
                <c:pt idx="4">
                  <c:v>0.26875000000000004</c:v>
                </c:pt>
                <c:pt idx="5">
                  <c:v>0.26875000000000004</c:v>
                </c:pt>
                <c:pt idx="6">
                  <c:v>0.26875000000000004</c:v>
                </c:pt>
                <c:pt idx="7">
                  <c:v>0.26875000000000004</c:v>
                </c:pt>
                <c:pt idx="8">
                  <c:v>0.26875000000000004</c:v>
                </c:pt>
                <c:pt idx="9">
                  <c:v>0.26875000000000004</c:v>
                </c:pt>
                <c:pt idx="10">
                  <c:v>0.48125000000000001</c:v>
                </c:pt>
                <c:pt idx="11">
                  <c:v>1.6687500000000006</c:v>
                </c:pt>
                <c:pt idx="12">
                  <c:v>2.3875000000000002</c:v>
                </c:pt>
                <c:pt idx="13">
                  <c:v>2.4812499999999988</c:v>
                </c:pt>
                <c:pt idx="14">
                  <c:v>2.5124999999999988</c:v>
                </c:pt>
                <c:pt idx="15">
                  <c:v>2.5249999999999999</c:v>
                </c:pt>
                <c:pt idx="16">
                  <c:v>2.5312499999999982</c:v>
                </c:pt>
                <c:pt idx="17">
                  <c:v>2.8574999999999986</c:v>
                </c:pt>
                <c:pt idx="18">
                  <c:v>4.8</c:v>
                </c:pt>
                <c:pt idx="19">
                  <c:v>11.008750000000001</c:v>
                </c:pt>
                <c:pt idx="20">
                  <c:v>20.155000000000001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743936"/>
        <c:axId val="88745472"/>
      </c:areaChart>
      <c:catAx>
        <c:axId val="8874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8745472"/>
        <c:crosses val="autoZero"/>
        <c:auto val="1"/>
        <c:lblAlgn val="ctr"/>
        <c:lblOffset val="100"/>
        <c:tickLblSkip val="5"/>
        <c:noMultiLvlLbl val="0"/>
      </c:catAx>
      <c:valAx>
        <c:axId val="887454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Cumulative</a:t>
                </a:r>
                <a:r>
                  <a:rPr lang="en-US" baseline="0" dirty="0" smtClean="0"/>
                  <a:t> Resource Development  (Megawatts)</a:t>
                </a:r>
                <a:endParaRPr lang="en-US" dirty="0"/>
              </a:p>
            </c:rich>
          </c:tx>
          <c:layout/>
          <c:overlay val="0"/>
        </c:title>
        <c:numFmt formatCode="_(* #,##0_);_(* \(#,##0\);_(* &quot;-&quot;??_);_(@_)" sourceLinked="1"/>
        <c:majorTickMark val="out"/>
        <c:minorTickMark val="none"/>
        <c:tickLblPos val="nextTo"/>
        <c:crossAx val="887439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0187882764654397"/>
          <c:y val="4.6856661574019694E-2"/>
          <c:w val="0.37991129581024635"/>
          <c:h val="0.31152795548704287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62158549625745"/>
          <c:y val="4.4861391929187276E-2"/>
          <c:w val="0.86123724117818623"/>
          <c:h val="0.81422053163050612"/>
        </c:manualLayout>
      </c:layout>
      <c:barChart>
        <c:barDir val="col"/>
        <c:grouping val="clustered"/>
        <c:varyColors val="0"/>
        <c:ser>
          <c:idx val="2"/>
          <c:order val="0"/>
          <c:tx>
            <c:v>10th Percentile</c:v>
          </c:tx>
          <c:invertIfNegative val="0"/>
          <c:cat>
            <c:strRef>
              <c:f>(Sheet1!$C$1,Sheet1!$E$1,Sheet1!$G$1,Sheet1!$I$1,Sheet1!$K$1)</c:f>
              <c:strCache>
                <c:ptCount val="5"/>
                <c:pt idx="0">
                  <c:v>Existing Policy</c:v>
                </c:pt>
                <c:pt idx="1">
                  <c:v>Existing Policy_NoDR</c:v>
                </c:pt>
                <c:pt idx="2">
                  <c:v>Increased Market Reliance</c:v>
                </c:pt>
                <c:pt idx="3">
                  <c:v>SCC_MidRange</c:v>
                </c:pt>
                <c:pt idx="4">
                  <c:v>Max CO2 Reduction</c:v>
                </c:pt>
              </c:strCache>
            </c:strRef>
          </c:cat>
          <c:val>
            <c:numRef>
              <c:f>(Sheet1!$C$2,Sheet1!$E$2,Sheet1!$G$2,Sheet1!$I$2,Sheet1!$K$2)</c:f>
              <c:numCache>
                <c:formatCode>_(* #,##0_);_(* \(#,##0\);_(* "-"??_);_(@_)</c:formatCode>
                <c:ptCount val="5"/>
                <c:pt idx="0">
                  <c:v>1285.2549999999999</c:v>
                </c:pt>
                <c:pt idx="1">
                  <c:v>1389.337</c:v>
                </c:pt>
                <c:pt idx="2">
                  <c:v>1160.0650000000001</c:v>
                </c:pt>
                <c:pt idx="3">
                  <c:v>1389.7360000000001</c:v>
                </c:pt>
                <c:pt idx="4">
                  <c:v>1405.107</c:v>
                </c:pt>
              </c:numCache>
            </c:numRef>
          </c:val>
        </c:ser>
        <c:ser>
          <c:idx val="4"/>
          <c:order val="1"/>
          <c:tx>
            <c:v>90th Percentile</c:v>
          </c:tx>
          <c:invertIfNegative val="0"/>
          <c:cat>
            <c:strRef>
              <c:f>(Sheet1!$C$1,Sheet1!$E$1,Sheet1!$G$1,Sheet1!$I$1,Sheet1!$K$1)</c:f>
              <c:strCache>
                <c:ptCount val="5"/>
                <c:pt idx="0">
                  <c:v>Existing Policy</c:v>
                </c:pt>
                <c:pt idx="1">
                  <c:v>Existing Policy_NoDR</c:v>
                </c:pt>
                <c:pt idx="2">
                  <c:v>Increased Market Reliance</c:v>
                </c:pt>
                <c:pt idx="3">
                  <c:v>SCC_MidRange</c:v>
                </c:pt>
                <c:pt idx="4">
                  <c:v>Max CO2 Reduction</c:v>
                </c:pt>
              </c:strCache>
            </c:strRef>
          </c:cat>
          <c:val>
            <c:numRef>
              <c:f>(Sheet1!$C$3,Sheet1!$E$3,Sheet1!$G$3,Sheet1!$I$3,Sheet1!$K$3)</c:f>
              <c:numCache>
                <c:formatCode>_(* #,##0_);_(* \(#,##0\);_(* "-"??_);_(@_)</c:formatCode>
                <c:ptCount val="5"/>
                <c:pt idx="0">
                  <c:v>1361.048</c:v>
                </c:pt>
                <c:pt idx="1">
                  <c:v>1442.7350000000001</c:v>
                </c:pt>
                <c:pt idx="2">
                  <c:v>1285.819</c:v>
                </c:pt>
                <c:pt idx="3">
                  <c:v>1438.788</c:v>
                </c:pt>
                <c:pt idx="4">
                  <c:v>1451.0039999999999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766336"/>
        <c:axId val="88767872"/>
      </c:barChart>
      <c:catAx>
        <c:axId val="88766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8767872"/>
        <c:crosses val="autoZero"/>
        <c:auto val="1"/>
        <c:lblAlgn val="ctr"/>
        <c:lblOffset val="100"/>
        <c:noMultiLvlLbl val="0"/>
      </c:catAx>
      <c:valAx>
        <c:axId val="8876787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8876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353783902012234"/>
          <c:y val="1.2130015203394081E-3"/>
          <c:w val="0.21078314863419856"/>
          <c:h val="0.15576397774352116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949682276557535"/>
          <c:y val="6.2241708422810772E-2"/>
          <c:w val="0.83679801537965792"/>
          <c:h val="0.59969454905093367"/>
        </c:manualLayout>
      </c:layout>
      <c:lineChart>
        <c:grouping val="standar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Existing Policy_Final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triangle"/>
            <c:size val="11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</c:numCache>
            </c:numRef>
          </c:cat>
          <c:val>
            <c:numRef>
              <c:f>Sheet1!$B$2:$B$29</c:f>
              <c:numCache>
                <c:formatCode>0%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0.03</c:v>
                </c:pt>
                <c:pt idx="7">
                  <c:v>3.7499999999999999E-2</c:v>
                </c:pt>
                <c:pt idx="8">
                  <c:v>5.8749999999999997E-2</c:v>
                </c:pt>
                <c:pt idx="9">
                  <c:v>8.3749999999999991E-2</c:v>
                </c:pt>
                <c:pt idx="10">
                  <c:v>0.11749999999999999</c:v>
                </c:pt>
                <c:pt idx="11">
                  <c:v>0.43124999999999997</c:v>
                </c:pt>
                <c:pt idx="12">
                  <c:v>0.49874999999999997</c:v>
                </c:pt>
                <c:pt idx="13">
                  <c:v>0.56499999999999995</c:v>
                </c:pt>
                <c:pt idx="14">
                  <c:v>0.63124999999999998</c:v>
                </c:pt>
                <c:pt idx="15">
                  <c:v>0.69874999999999998</c:v>
                </c:pt>
                <c:pt idx="16">
                  <c:v>0.82</c:v>
                </c:pt>
                <c:pt idx="17">
                  <c:v>0.85499999999999998</c:v>
                </c:pt>
                <c:pt idx="18">
                  <c:v>0.87375000000000003</c:v>
                </c:pt>
                <c:pt idx="19">
                  <c:v>0.90250000000000008</c:v>
                </c:pt>
                <c:pt idx="20">
                  <c:v>0.91750000000000009</c:v>
                </c:pt>
                <c:pt idx="21">
                  <c:v>0.93500000000000005</c:v>
                </c:pt>
                <c:pt idx="22">
                  <c:v>0.94750000000000001</c:v>
                </c:pt>
                <c:pt idx="23">
                  <c:v>0.96250000000000002</c:v>
                </c:pt>
                <c:pt idx="24">
                  <c:v>0.96750000000000003</c:v>
                </c:pt>
                <c:pt idx="25">
                  <c:v>0.98125000000000007</c:v>
                </c:pt>
                <c:pt idx="26">
                  <c:v>0.98250000000000004</c:v>
                </c:pt>
                <c:pt idx="27">
                  <c:v>1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1B_MarketReliance-Final</c:v>
                </c:pt>
              </c:strCache>
            </c:strRef>
          </c:tx>
          <c:spPr>
            <a:ln w="50800">
              <a:solidFill>
                <a:srgbClr val="FE4CE9"/>
              </a:solidFill>
            </a:ln>
          </c:spPr>
          <c:marker>
            <c:symbol val="triangle"/>
            <c:size val="11"/>
            <c:spPr>
              <a:solidFill>
                <a:srgbClr val="FE4CE9"/>
              </a:solidFill>
              <a:ln>
                <a:solidFill>
                  <a:srgbClr val="7030A0"/>
                </a:solidFill>
              </a:ln>
            </c:spPr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</c:numCache>
            </c:numRef>
          </c:cat>
          <c:val>
            <c:numRef>
              <c:f>Sheet1!$C$2:$C$29</c:f>
              <c:numCache>
                <c:formatCode>0%</c:formatCode>
                <c:ptCount val="28"/>
                <c:pt idx="0">
                  <c:v>3.5000000000000003E-2</c:v>
                </c:pt>
                <c:pt idx="1">
                  <c:v>4.8750000000000002E-2</c:v>
                </c:pt>
                <c:pt idx="2">
                  <c:v>7.0000000000000007E-2</c:v>
                </c:pt>
                <c:pt idx="3">
                  <c:v>0.10500000000000001</c:v>
                </c:pt>
                <c:pt idx="4">
                  <c:v>0.13875000000000001</c:v>
                </c:pt>
                <c:pt idx="5">
                  <c:v>0.90750000000000008</c:v>
                </c:pt>
                <c:pt idx="6">
                  <c:v>0.93375000000000008</c:v>
                </c:pt>
                <c:pt idx="7">
                  <c:v>0.96000000000000008</c:v>
                </c:pt>
                <c:pt idx="8">
                  <c:v>0.97500000000000009</c:v>
                </c:pt>
                <c:pt idx="9">
                  <c:v>0.98125000000000007</c:v>
                </c:pt>
                <c:pt idx="10">
                  <c:v>0.9900000000000001</c:v>
                </c:pt>
                <c:pt idx="11">
                  <c:v>0.99250000000000005</c:v>
                </c:pt>
                <c:pt idx="12">
                  <c:v>0.99875000000000003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SCC_MidRange_Final</c:v>
                </c:pt>
              </c:strCache>
            </c:strRef>
          </c:tx>
          <c:spPr>
            <a:ln w="50800">
              <a:solidFill>
                <a:srgbClr val="FFFF00"/>
              </a:solidFill>
            </a:ln>
          </c:spPr>
          <c:marker>
            <c:symbol val="triangle"/>
            <c:size val="11"/>
            <c:spPr>
              <a:solidFill>
                <a:srgbClr val="FFFF00"/>
              </a:solidFill>
              <a:ln>
                <a:solidFill>
                  <a:schemeClr val="accent4">
                    <a:lumMod val="50000"/>
                  </a:schemeClr>
                </a:solidFill>
              </a:ln>
            </c:spPr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  <c:pt idx="9">
                  <c:v>900</c:v>
                </c:pt>
                <c:pt idx="10">
                  <c:v>1000</c:v>
                </c:pt>
                <c:pt idx="11">
                  <c:v>1100</c:v>
                </c:pt>
                <c:pt idx="12">
                  <c:v>1200</c:v>
                </c:pt>
                <c:pt idx="13">
                  <c:v>1300</c:v>
                </c:pt>
                <c:pt idx="14">
                  <c:v>1400</c:v>
                </c:pt>
                <c:pt idx="15">
                  <c:v>1500</c:v>
                </c:pt>
                <c:pt idx="16">
                  <c:v>1600</c:v>
                </c:pt>
                <c:pt idx="17">
                  <c:v>1700</c:v>
                </c:pt>
                <c:pt idx="18">
                  <c:v>1800</c:v>
                </c:pt>
                <c:pt idx="19">
                  <c:v>1900</c:v>
                </c:pt>
                <c:pt idx="20">
                  <c:v>2000</c:v>
                </c:pt>
                <c:pt idx="21">
                  <c:v>2100</c:v>
                </c:pt>
                <c:pt idx="22">
                  <c:v>2200</c:v>
                </c:pt>
                <c:pt idx="23">
                  <c:v>2300</c:v>
                </c:pt>
                <c:pt idx="24">
                  <c:v>2400</c:v>
                </c:pt>
                <c:pt idx="25">
                  <c:v>2500</c:v>
                </c:pt>
                <c:pt idx="26">
                  <c:v>2600</c:v>
                </c:pt>
                <c:pt idx="27">
                  <c:v>2700</c:v>
                </c:pt>
              </c:numCache>
            </c:numRef>
          </c:cat>
          <c:val>
            <c:numRef>
              <c:f>Sheet1!$D$2:$D$29</c:f>
              <c:numCache>
                <c:formatCode>0%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3.2500000000000001E-2</c:v>
                </c:pt>
                <c:pt idx="7">
                  <c:v>4.7500000000000001E-2</c:v>
                </c:pt>
                <c:pt idx="8">
                  <c:v>6.7500000000000004E-2</c:v>
                </c:pt>
                <c:pt idx="9">
                  <c:v>9.8750000000000004E-2</c:v>
                </c:pt>
                <c:pt idx="10">
                  <c:v>0.13</c:v>
                </c:pt>
                <c:pt idx="11">
                  <c:v>0.49</c:v>
                </c:pt>
                <c:pt idx="12">
                  <c:v>0.55625000000000002</c:v>
                </c:pt>
                <c:pt idx="13">
                  <c:v>0.62250000000000005</c:v>
                </c:pt>
                <c:pt idx="14">
                  <c:v>0.67875000000000008</c:v>
                </c:pt>
                <c:pt idx="15">
                  <c:v>0.7400000000000001</c:v>
                </c:pt>
                <c:pt idx="16">
                  <c:v>0.84750000000000014</c:v>
                </c:pt>
                <c:pt idx="17">
                  <c:v>0.86750000000000016</c:v>
                </c:pt>
                <c:pt idx="18">
                  <c:v>0.89500000000000013</c:v>
                </c:pt>
                <c:pt idx="19">
                  <c:v>0.91000000000000014</c:v>
                </c:pt>
                <c:pt idx="20">
                  <c:v>0.93500000000000016</c:v>
                </c:pt>
                <c:pt idx="21">
                  <c:v>0.94500000000000017</c:v>
                </c:pt>
                <c:pt idx="22">
                  <c:v>0.95750000000000013</c:v>
                </c:pt>
                <c:pt idx="23">
                  <c:v>0.96500000000000008</c:v>
                </c:pt>
                <c:pt idx="24">
                  <c:v>0.97500000000000009</c:v>
                </c:pt>
                <c:pt idx="25">
                  <c:v>0.9850000000000001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274432"/>
        <c:axId val="88281088"/>
      </c:lineChart>
      <c:catAx>
        <c:axId val="88274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aseline="0" dirty="0" smtClean="0"/>
                  <a:t>Megawatts Deployed - 2021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8281088"/>
        <c:crosses val="autoZero"/>
        <c:auto val="1"/>
        <c:lblAlgn val="ctr"/>
        <c:lblOffset val="100"/>
        <c:tickLblSkip val="2"/>
        <c:noMultiLvlLbl val="0"/>
      </c:catAx>
      <c:valAx>
        <c:axId val="882810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 of Development</a:t>
                </a:r>
                <a:endParaRPr lang="en-US" dirty="0"/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8827443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9188538932633404E-2"/>
          <c:y val="0.85408916276769753"/>
          <c:w val="0.89539473684210535"/>
          <c:h val="0.10001711742553918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098571011958"/>
          <c:y val="4.7532444096334454E-2"/>
          <c:w val="0.86046563623991579"/>
          <c:h val="0.77976870078740168"/>
        </c:manualLayout>
      </c:layout>
      <c:barChart>
        <c:barDir val="col"/>
        <c:grouping val="clustered"/>
        <c:varyColors val="0"/>
        <c:ser>
          <c:idx val="4"/>
          <c:order val="0"/>
          <c:tx>
            <c:strRef>
              <c:f>Sheet1!$E$1</c:f>
              <c:strCache>
                <c:ptCount val="1"/>
                <c:pt idx="0">
                  <c:v>Existing Policy_NoDR-Final</c:v>
                </c:pt>
              </c:strCache>
            </c:strRef>
          </c:tx>
          <c:spPr>
            <a:solidFill>
              <a:schemeClr val="accent5">
                <a:lumMod val="50000"/>
                <a:lumOff val="50000"/>
              </a:schemeClr>
            </a:solidFill>
            <a:ln>
              <a:solidFill>
                <a:schemeClr val="accent5">
                  <a:lumMod val="90000"/>
                  <a:lumOff val="10000"/>
                </a:schemeClr>
              </a:solidFill>
            </a:ln>
          </c:spPr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0</c:v>
                </c:pt>
                <c:pt idx="1">
                  <c:v>175</c:v>
                </c:pt>
                <c:pt idx="2">
                  <c:v>350</c:v>
                </c:pt>
                <c:pt idx="3">
                  <c:v>525</c:v>
                </c:pt>
                <c:pt idx="4">
                  <c:v>700</c:v>
                </c:pt>
                <c:pt idx="5">
                  <c:v>875</c:v>
                </c:pt>
                <c:pt idx="6">
                  <c:v>1050</c:v>
                </c:pt>
                <c:pt idx="7">
                  <c:v>1225</c:v>
                </c:pt>
                <c:pt idx="8">
                  <c:v>1400</c:v>
                </c:pt>
                <c:pt idx="9">
                  <c:v>1575</c:v>
                </c:pt>
                <c:pt idx="10">
                  <c:v>1750</c:v>
                </c:pt>
                <c:pt idx="11">
                  <c:v>1925</c:v>
                </c:pt>
                <c:pt idx="12">
                  <c:v>2100</c:v>
                </c:pt>
              </c:numCache>
            </c:numRef>
          </c:cat>
          <c:val>
            <c:numRef>
              <c:f>Sheet1!$E$2:$E$14</c:f>
              <c:numCache>
                <c:formatCode>0%</c:formatCode>
                <c:ptCount val="13"/>
                <c:pt idx="0">
                  <c:v>0.11749999999999998</c:v>
                </c:pt>
                <c:pt idx="1">
                  <c:v>0</c:v>
                </c:pt>
                <c:pt idx="2">
                  <c:v>6.7500000000000004E-2</c:v>
                </c:pt>
                <c:pt idx="3">
                  <c:v>8.7500000000000008E-2</c:v>
                </c:pt>
                <c:pt idx="4">
                  <c:v>0.12125000000000002</c:v>
                </c:pt>
                <c:pt idx="5">
                  <c:v>0</c:v>
                </c:pt>
                <c:pt idx="6">
                  <c:v>0.10125000000000002</c:v>
                </c:pt>
                <c:pt idx="7">
                  <c:v>9.0000000000000024E-2</c:v>
                </c:pt>
                <c:pt idx="8">
                  <c:v>9.0000000000000024E-2</c:v>
                </c:pt>
                <c:pt idx="9">
                  <c:v>0</c:v>
                </c:pt>
                <c:pt idx="10">
                  <c:v>7.6249999999999971E-2</c:v>
                </c:pt>
                <c:pt idx="11">
                  <c:v>6.3750000000000001E-2</c:v>
                </c:pt>
                <c:pt idx="12">
                  <c:v>4.7500000000000014E-2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98624"/>
        <c:axId val="88300544"/>
      </c:barChart>
      <c:catAx>
        <c:axId val="882986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Capacity Developed - 2021 (MW)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6191989890152632"/>
              <c:y val="0.9131167259746052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8300544"/>
        <c:crosses val="autoZero"/>
        <c:auto val="1"/>
        <c:lblAlgn val="ctr"/>
        <c:lblOffset val="100"/>
        <c:noMultiLvlLbl val="0"/>
      </c:catAx>
      <c:valAx>
        <c:axId val="88300544"/>
        <c:scaling>
          <c:orientation val="minMax"/>
          <c:max val="0.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 of Development</a:t>
                </a:r>
                <a:endParaRPr lang="en-US" dirty="0"/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88298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CO2 Emissions (MMTE)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No Coal, Carbon Cost and No New Gas</c:v>
                </c:pt>
                <c:pt idx="1">
                  <c:v>No Coal</c:v>
                </c:pt>
                <c:pt idx="2">
                  <c:v>Internalized Social Cost of Carbon</c:v>
                </c:pt>
                <c:pt idx="3">
                  <c:v>Northwest Regional 35% RPS</c:v>
                </c:pt>
                <c:pt idx="4">
                  <c:v>Expected with Planned Coal Retirements</c:v>
                </c:pt>
                <c:pt idx="5">
                  <c:v>Expected without Coal Retirements*</c:v>
                </c:pt>
                <c:pt idx="6">
                  <c:v>Average 2000-2012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10.80875</c:v>
                </c:pt>
                <c:pt idx="1">
                  <c:v>13.43375</c:v>
                </c:pt>
                <c:pt idx="2">
                  <c:v>18.23</c:v>
                </c:pt>
                <c:pt idx="3">
                  <c:v>21.678750000000001</c:v>
                </c:pt>
                <c:pt idx="4">
                  <c:v>33.537500000000001</c:v>
                </c:pt>
                <c:pt idx="5">
                  <c:v>45</c:v>
                </c:pt>
                <c:pt idx="6">
                  <c:v>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43936"/>
        <c:axId val="77945472"/>
      </c:barChart>
      <c:catAx>
        <c:axId val="779439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77945472"/>
        <c:crosses val="autoZero"/>
        <c:auto val="1"/>
        <c:lblAlgn val="ctr"/>
        <c:lblOffset val="100"/>
        <c:noMultiLvlLbl val="0"/>
      </c:catAx>
      <c:valAx>
        <c:axId val="779454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94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54220196159691"/>
          <c:y val="4.4086961556276234E-2"/>
          <c:w val="0.85922387990974813"/>
          <c:h val="0.60776111625752782"/>
        </c:manualLayout>
      </c:layout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Existing Policy_Final</c:v>
                </c:pt>
              </c:strCache>
            </c:strRef>
          </c:tx>
          <c:spPr>
            <a:ln w="50800"/>
          </c:spPr>
          <c:marker>
            <c:symbol val="square"/>
            <c:size val="11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1150</c:v>
                </c:pt>
                <c:pt idx="1">
                  <c:v>1175</c:v>
                </c:pt>
                <c:pt idx="2">
                  <c:v>1200</c:v>
                </c:pt>
                <c:pt idx="3">
                  <c:v>1225</c:v>
                </c:pt>
                <c:pt idx="4">
                  <c:v>1250</c:v>
                </c:pt>
                <c:pt idx="5">
                  <c:v>1275</c:v>
                </c:pt>
                <c:pt idx="6">
                  <c:v>1300</c:v>
                </c:pt>
                <c:pt idx="7">
                  <c:v>1325</c:v>
                </c:pt>
                <c:pt idx="8">
                  <c:v>1350</c:v>
                </c:pt>
                <c:pt idx="9">
                  <c:v>1375</c:v>
                </c:pt>
                <c:pt idx="10">
                  <c:v>1400</c:v>
                </c:pt>
                <c:pt idx="11">
                  <c:v>1425</c:v>
                </c:pt>
                <c:pt idx="12">
                  <c:v>1450</c:v>
                </c:pt>
                <c:pt idx="13">
                  <c:v>1475</c:v>
                </c:pt>
                <c:pt idx="14">
                  <c:v>1500</c:v>
                </c:pt>
                <c:pt idx="15">
                  <c:v>1525</c:v>
                </c:pt>
              </c:numCache>
            </c:numRef>
          </c:cat>
          <c:val>
            <c:numRef>
              <c:f>Sheet1!$B$2:$B$17</c:f>
              <c:numCache>
                <c:formatCode>0%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1.25E-3</c:v>
                </c:pt>
                <c:pt idx="5">
                  <c:v>0.03</c:v>
                </c:pt>
                <c:pt idx="6">
                  <c:v>0.32750000000000001</c:v>
                </c:pt>
                <c:pt idx="7">
                  <c:v>0.38500000000000001</c:v>
                </c:pt>
                <c:pt idx="8">
                  <c:v>0.11125</c:v>
                </c:pt>
                <c:pt idx="9">
                  <c:v>8.2500000000000004E-2</c:v>
                </c:pt>
                <c:pt idx="10">
                  <c:v>0.04</c:v>
                </c:pt>
                <c:pt idx="11">
                  <c:v>1.4999999999999999E-2</c:v>
                </c:pt>
                <c:pt idx="12">
                  <c:v>5.0000000000000001E-3</c:v>
                </c:pt>
                <c:pt idx="13">
                  <c:v>2.5000000000000001E-3</c:v>
                </c:pt>
                <c:pt idx="14">
                  <c:v>2.5000000000000001E-3</c:v>
                </c:pt>
                <c:pt idx="15">
                  <c:v>2.5000000000000001E-3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Existing Policy_NoDR-Final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1150</c:v>
                </c:pt>
                <c:pt idx="1">
                  <c:v>1175</c:v>
                </c:pt>
                <c:pt idx="2">
                  <c:v>1200</c:v>
                </c:pt>
                <c:pt idx="3">
                  <c:v>1225</c:v>
                </c:pt>
                <c:pt idx="4">
                  <c:v>1250</c:v>
                </c:pt>
                <c:pt idx="5">
                  <c:v>1275</c:v>
                </c:pt>
                <c:pt idx="6">
                  <c:v>1300</c:v>
                </c:pt>
                <c:pt idx="7">
                  <c:v>1325</c:v>
                </c:pt>
                <c:pt idx="8">
                  <c:v>1350</c:v>
                </c:pt>
                <c:pt idx="9">
                  <c:v>1375</c:v>
                </c:pt>
                <c:pt idx="10">
                  <c:v>1400</c:v>
                </c:pt>
                <c:pt idx="11">
                  <c:v>1425</c:v>
                </c:pt>
                <c:pt idx="12">
                  <c:v>1450</c:v>
                </c:pt>
                <c:pt idx="13">
                  <c:v>1475</c:v>
                </c:pt>
                <c:pt idx="14">
                  <c:v>1500</c:v>
                </c:pt>
                <c:pt idx="15">
                  <c:v>1525</c:v>
                </c:pt>
              </c:numCache>
            </c:numRef>
          </c:cat>
          <c:val>
            <c:numRef>
              <c:f>Sheet1!$C$2:$C$17</c:f>
              <c:numCache>
                <c:formatCode>0%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2.5000000000000001E-3</c:v>
                </c:pt>
                <c:pt idx="9">
                  <c:v>2.8750000000000001E-2</c:v>
                </c:pt>
                <c:pt idx="10">
                  <c:v>0.17499999999999999</c:v>
                </c:pt>
                <c:pt idx="11">
                  <c:v>0.47375</c:v>
                </c:pt>
                <c:pt idx="12">
                  <c:v>0.27500000000000002</c:v>
                </c:pt>
                <c:pt idx="13">
                  <c:v>4.1250000000000002E-2</c:v>
                </c:pt>
                <c:pt idx="14">
                  <c:v>3.7499999999999999E-3</c:v>
                </c:pt>
                <c:pt idx="15">
                  <c:v>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1B_MarketReliance-Final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1150</c:v>
                </c:pt>
                <c:pt idx="1">
                  <c:v>1175</c:v>
                </c:pt>
                <c:pt idx="2">
                  <c:v>1200</c:v>
                </c:pt>
                <c:pt idx="3">
                  <c:v>1225</c:v>
                </c:pt>
                <c:pt idx="4">
                  <c:v>1250</c:v>
                </c:pt>
                <c:pt idx="5">
                  <c:v>1275</c:v>
                </c:pt>
                <c:pt idx="6">
                  <c:v>1300</c:v>
                </c:pt>
                <c:pt idx="7">
                  <c:v>1325</c:v>
                </c:pt>
                <c:pt idx="8">
                  <c:v>1350</c:v>
                </c:pt>
                <c:pt idx="9">
                  <c:v>1375</c:v>
                </c:pt>
                <c:pt idx="10">
                  <c:v>1400</c:v>
                </c:pt>
                <c:pt idx="11">
                  <c:v>1425</c:v>
                </c:pt>
                <c:pt idx="12">
                  <c:v>1450</c:v>
                </c:pt>
                <c:pt idx="13">
                  <c:v>1475</c:v>
                </c:pt>
                <c:pt idx="14">
                  <c:v>1500</c:v>
                </c:pt>
                <c:pt idx="15">
                  <c:v>1525</c:v>
                </c:pt>
              </c:numCache>
            </c:numRef>
          </c:cat>
          <c:val>
            <c:numRef>
              <c:f>Sheet1!$D$2:$D$17</c:f>
              <c:numCache>
                <c:formatCode>0%</c:formatCode>
                <c:ptCount val="16"/>
                <c:pt idx="0">
                  <c:v>2.2499999999999999E-2</c:v>
                </c:pt>
                <c:pt idx="1">
                  <c:v>0.29749999999999999</c:v>
                </c:pt>
                <c:pt idx="2">
                  <c:v>0.2525</c:v>
                </c:pt>
                <c:pt idx="3">
                  <c:v>0.11749999999999999</c:v>
                </c:pt>
                <c:pt idx="4">
                  <c:v>0.1075</c:v>
                </c:pt>
                <c:pt idx="5">
                  <c:v>7.0000000000000007E-2</c:v>
                </c:pt>
                <c:pt idx="6">
                  <c:v>7.0000000000000007E-2</c:v>
                </c:pt>
                <c:pt idx="7">
                  <c:v>3.5000000000000003E-2</c:v>
                </c:pt>
                <c:pt idx="8">
                  <c:v>1.7500000000000002E-2</c:v>
                </c:pt>
                <c:pt idx="9">
                  <c:v>5.0000000000000001E-3</c:v>
                </c:pt>
                <c:pt idx="10">
                  <c:v>2.5000000000000001E-3</c:v>
                </c:pt>
                <c:pt idx="11">
                  <c:v>2.5000000000000001E-3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SCC_MidRange_Final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1150</c:v>
                </c:pt>
                <c:pt idx="1">
                  <c:v>1175</c:v>
                </c:pt>
                <c:pt idx="2">
                  <c:v>1200</c:v>
                </c:pt>
                <c:pt idx="3">
                  <c:v>1225</c:v>
                </c:pt>
                <c:pt idx="4">
                  <c:v>1250</c:v>
                </c:pt>
                <c:pt idx="5">
                  <c:v>1275</c:v>
                </c:pt>
                <c:pt idx="6">
                  <c:v>1300</c:v>
                </c:pt>
                <c:pt idx="7">
                  <c:v>1325</c:v>
                </c:pt>
                <c:pt idx="8">
                  <c:v>1350</c:v>
                </c:pt>
                <c:pt idx="9">
                  <c:v>1375</c:v>
                </c:pt>
                <c:pt idx="10">
                  <c:v>1400</c:v>
                </c:pt>
                <c:pt idx="11">
                  <c:v>1425</c:v>
                </c:pt>
                <c:pt idx="12">
                  <c:v>1450</c:v>
                </c:pt>
                <c:pt idx="13">
                  <c:v>1475</c:v>
                </c:pt>
                <c:pt idx="14">
                  <c:v>1500</c:v>
                </c:pt>
                <c:pt idx="15">
                  <c:v>1525</c:v>
                </c:pt>
              </c:numCache>
            </c:numRef>
          </c:cat>
          <c:val>
            <c:numRef>
              <c:f>Sheet1!$E$2:$E$17</c:f>
              <c:numCache>
                <c:formatCode>0%</c:formatCode>
                <c:ptCount val="16"/>
                <c:pt idx="0">
                  <c:v>1.25E-3</c:v>
                </c:pt>
                <c:pt idx="1">
                  <c:v>1.25E-3</c:v>
                </c:pt>
                <c:pt idx="2">
                  <c:v>1.25E-3</c:v>
                </c:pt>
                <c:pt idx="3">
                  <c:v>1.25E-3</c:v>
                </c:pt>
                <c:pt idx="4">
                  <c:v>1.25E-3</c:v>
                </c:pt>
                <c:pt idx="5">
                  <c:v>1.25E-3</c:v>
                </c:pt>
                <c:pt idx="6">
                  <c:v>2.5000000000000001E-3</c:v>
                </c:pt>
                <c:pt idx="7">
                  <c:v>1.25E-3</c:v>
                </c:pt>
                <c:pt idx="8">
                  <c:v>1.2500000000000001E-2</c:v>
                </c:pt>
                <c:pt idx="9">
                  <c:v>1.6250000000000001E-2</c:v>
                </c:pt>
                <c:pt idx="10">
                  <c:v>0.21</c:v>
                </c:pt>
                <c:pt idx="11">
                  <c:v>0.48375000000000001</c:v>
                </c:pt>
                <c:pt idx="12">
                  <c:v>0.23125000000000001</c:v>
                </c:pt>
                <c:pt idx="13">
                  <c:v>3.7499999999999999E-2</c:v>
                </c:pt>
                <c:pt idx="14">
                  <c:v>3.7499999999999999E-3</c:v>
                </c:pt>
                <c:pt idx="15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Max CO2 Reduction_Final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1150</c:v>
                </c:pt>
                <c:pt idx="1">
                  <c:v>1175</c:v>
                </c:pt>
                <c:pt idx="2">
                  <c:v>1200</c:v>
                </c:pt>
                <c:pt idx="3">
                  <c:v>1225</c:v>
                </c:pt>
                <c:pt idx="4">
                  <c:v>1250</c:v>
                </c:pt>
                <c:pt idx="5">
                  <c:v>1275</c:v>
                </c:pt>
                <c:pt idx="6">
                  <c:v>1300</c:v>
                </c:pt>
                <c:pt idx="7">
                  <c:v>1325</c:v>
                </c:pt>
                <c:pt idx="8">
                  <c:v>1350</c:v>
                </c:pt>
                <c:pt idx="9">
                  <c:v>1375</c:v>
                </c:pt>
                <c:pt idx="10">
                  <c:v>1400</c:v>
                </c:pt>
                <c:pt idx="11">
                  <c:v>1425</c:v>
                </c:pt>
                <c:pt idx="12">
                  <c:v>1450</c:v>
                </c:pt>
                <c:pt idx="13">
                  <c:v>1475</c:v>
                </c:pt>
                <c:pt idx="14">
                  <c:v>1500</c:v>
                </c:pt>
                <c:pt idx="15">
                  <c:v>1525</c:v>
                </c:pt>
              </c:numCache>
            </c:numRef>
          </c:cat>
          <c:val>
            <c:numRef>
              <c:f>Sheet1!$F$2:$F$17</c:f>
              <c:numCache>
                <c:formatCode>0%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2.5000000000000001E-3</c:v>
                </c:pt>
                <c:pt idx="10">
                  <c:v>4.3749999999999997E-2</c:v>
                </c:pt>
                <c:pt idx="11">
                  <c:v>0.42875000000000002</c:v>
                </c:pt>
                <c:pt idx="12">
                  <c:v>0.41</c:v>
                </c:pt>
                <c:pt idx="13">
                  <c:v>0.10125000000000001</c:v>
                </c:pt>
                <c:pt idx="14">
                  <c:v>1.2500000000000001E-2</c:v>
                </c:pt>
                <c:pt idx="15">
                  <c:v>1.25E-3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062336"/>
        <c:axId val="78064256"/>
      </c:lineChart>
      <c:catAx>
        <c:axId val="7806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Average</a:t>
                </a:r>
                <a:r>
                  <a:rPr lang="en-US" baseline="0" dirty="0" smtClean="0"/>
                  <a:t> Megawatts Developed - 2021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8064256"/>
        <c:crosses val="autoZero"/>
        <c:auto val="1"/>
        <c:lblAlgn val="ctr"/>
        <c:lblOffset val="100"/>
        <c:tickLblSkip val="2"/>
        <c:noMultiLvlLbl val="0"/>
      </c:catAx>
      <c:valAx>
        <c:axId val="78064256"/>
        <c:scaling>
          <c:orientation val="minMax"/>
          <c:max val="0.5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Probability of Development</a:t>
                </a:r>
                <a:endParaRPr lang="en-US" dirty="0"/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780623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404234010222407"/>
          <c:y val="0.80840859966033651"/>
          <c:w val="0.86070313579223645"/>
          <c:h val="0.1205129689671144"/>
        </c:manualLayout>
      </c:layout>
      <c:overlay val="0"/>
      <c:spPr>
        <a:solidFill>
          <a:schemeClr val="bg1"/>
        </a:solidFill>
        <a:ln>
          <a:solidFill>
            <a:srgbClr val="FFC000">
              <a:lumMod val="75000"/>
            </a:srgbClr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69092225540768"/>
          <c:y val="2.3249906261717291E-2"/>
          <c:w val="0.85796452167616977"/>
          <c:h val="0.761326021747281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Capital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Energy Efficiency (Average Cost w/ T&amp;D Credit)</c:v>
                </c:pt>
                <c:pt idx="1">
                  <c:v>Energy Efficiency (Average Cost w/o T&amp;D Credit)</c:v>
                </c:pt>
                <c:pt idx="2">
                  <c:v>Solar PV - Low Cost S. ID</c:v>
                </c:pt>
                <c:pt idx="3">
                  <c:v>Natural Gas - CCCT Adv1</c:v>
                </c:pt>
                <c:pt idx="4">
                  <c:v>Natural Gas - CCCT Adv2</c:v>
                </c:pt>
                <c:pt idx="5">
                  <c:v>Solar PV - S. ID</c:v>
                </c:pt>
                <c:pt idx="6">
                  <c:v>Wind -MT w/ new transm.</c:v>
                </c:pt>
                <c:pt idx="7">
                  <c:v>Wind - MT w/ Transm. Upgrade</c:v>
                </c:pt>
                <c:pt idx="8">
                  <c:v>Wind - Colum. Basin</c:v>
                </c:pt>
                <c:pt idx="9">
                  <c:v>Natural Gas - Frame GT East</c:v>
                </c:pt>
                <c:pt idx="10">
                  <c:v>Solar PV- S. ID w/ Transm. Expan.</c:v>
                </c:pt>
                <c:pt idx="11">
                  <c:v>Natural Gas - Recip Engine East</c:v>
                </c:pt>
                <c:pt idx="12">
                  <c:v>Natural Gas - Aero GT East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18</c:v>
                </c:pt>
                <c:pt idx="1">
                  <c:v>30</c:v>
                </c:pt>
                <c:pt idx="2" formatCode="0.00">
                  <c:v>44.439074299912569</c:v>
                </c:pt>
                <c:pt idx="3" formatCode="0.00">
                  <c:v>20.337516440311134</c:v>
                </c:pt>
                <c:pt idx="4" formatCode="0.00">
                  <c:v>22.81986369544941</c:v>
                </c:pt>
                <c:pt idx="5" formatCode="0.00">
                  <c:v>71.645033690546555</c:v>
                </c:pt>
                <c:pt idx="6" formatCode="0.00">
                  <c:v>63.571565126915381</c:v>
                </c:pt>
                <c:pt idx="7" formatCode="0.00">
                  <c:v>63.571565126915381</c:v>
                </c:pt>
                <c:pt idx="8" formatCode="0.00">
                  <c:v>75.777089125314205</c:v>
                </c:pt>
                <c:pt idx="9" formatCode="0.00">
                  <c:v>32.332240390083761</c:v>
                </c:pt>
                <c:pt idx="10" formatCode="0.00">
                  <c:v>71.645033690546555</c:v>
                </c:pt>
                <c:pt idx="11" formatCode="0.00">
                  <c:v>52.019693696916875</c:v>
                </c:pt>
                <c:pt idx="12" formatCode="0.00">
                  <c:v>44.456830536365104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O&amp;M + Property Taxes + Insurance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Energy Efficiency (Average Cost w/ T&amp;D Credit)</c:v>
                </c:pt>
                <c:pt idx="1">
                  <c:v>Energy Efficiency (Average Cost w/o T&amp;D Credit)</c:v>
                </c:pt>
                <c:pt idx="2">
                  <c:v>Solar PV - Low Cost S. ID</c:v>
                </c:pt>
                <c:pt idx="3">
                  <c:v>Natural Gas - CCCT Adv1</c:v>
                </c:pt>
                <c:pt idx="4">
                  <c:v>Natural Gas - CCCT Adv2</c:v>
                </c:pt>
                <c:pt idx="5">
                  <c:v>Solar PV - S. ID</c:v>
                </c:pt>
                <c:pt idx="6">
                  <c:v>Wind -MT w/ new transm.</c:v>
                </c:pt>
                <c:pt idx="7">
                  <c:v>Wind - MT w/ Transm. Upgrade</c:v>
                </c:pt>
                <c:pt idx="8">
                  <c:v>Wind - Colum. Basin</c:v>
                </c:pt>
                <c:pt idx="9">
                  <c:v>Natural Gas - Frame GT East</c:v>
                </c:pt>
                <c:pt idx="10">
                  <c:v>Solar PV- S. ID w/ Transm. Expan.</c:v>
                </c:pt>
                <c:pt idx="11">
                  <c:v>Natural Gas - Recip Engine East</c:v>
                </c:pt>
                <c:pt idx="12">
                  <c:v>Natural Gas - Aero GT East</c:v>
                </c:pt>
              </c:strCache>
            </c:strRef>
          </c:cat>
          <c:val>
            <c:numRef>
              <c:f>Sheet1!$B$3:$N$3</c:f>
              <c:numCache>
                <c:formatCode>General</c:formatCode>
                <c:ptCount val="13"/>
                <c:pt idx="1">
                  <c:v>0</c:v>
                </c:pt>
                <c:pt idx="2" formatCode="0.00">
                  <c:v>9.1094888435007562</c:v>
                </c:pt>
                <c:pt idx="3" formatCode="0.00">
                  <c:v>8.1356663612018405</c:v>
                </c:pt>
                <c:pt idx="4" formatCode="0.00">
                  <c:v>8.3770327086090841</c:v>
                </c:pt>
                <c:pt idx="5" formatCode="0.00">
                  <c:v>14.68544308799877</c:v>
                </c:pt>
                <c:pt idx="6" formatCode="0.00">
                  <c:v>17.637617931454578</c:v>
                </c:pt>
                <c:pt idx="7" formatCode="0.00">
                  <c:v>17.637617931454578</c:v>
                </c:pt>
                <c:pt idx="8" formatCode="0.00">
                  <c:v>21.217635747155526</c:v>
                </c:pt>
                <c:pt idx="9" formatCode="0.00">
                  <c:v>16.247334862904086</c:v>
                </c:pt>
                <c:pt idx="10" formatCode="0.00">
                  <c:v>14.68544308799877</c:v>
                </c:pt>
                <c:pt idx="11" formatCode="0.00">
                  <c:v>18.522505821841712</c:v>
                </c:pt>
                <c:pt idx="12" formatCode="0.00">
                  <c:v>20.585811736134282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Fuel + Transmission</c:v>
                </c:pt>
              </c:strCache>
            </c:strRef>
          </c:tx>
          <c:invertIfNegative val="0"/>
          <c:cat>
            <c:strRef>
              <c:f>Sheet1!$B$1:$N$1</c:f>
              <c:strCache>
                <c:ptCount val="13"/>
                <c:pt idx="0">
                  <c:v>Energy Efficiency (Average Cost w/ T&amp;D Credit)</c:v>
                </c:pt>
                <c:pt idx="1">
                  <c:v>Energy Efficiency (Average Cost w/o T&amp;D Credit)</c:v>
                </c:pt>
                <c:pt idx="2">
                  <c:v>Solar PV - Low Cost S. ID</c:v>
                </c:pt>
                <c:pt idx="3">
                  <c:v>Natural Gas - CCCT Adv1</c:v>
                </c:pt>
                <c:pt idx="4">
                  <c:v>Natural Gas - CCCT Adv2</c:v>
                </c:pt>
                <c:pt idx="5">
                  <c:v>Solar PV - S. ID</c:v>
                </c:pt>
                <c:pt idx="6">
                  <c:v>Wind -MT w/ new transm.</c:v>
                </c:pt>
                <c:pt idx="7">
                  <c:v>Wind - MT w/ Transm. Upgrade</c:v>
                </c:pt>
                <c:pt idx="8">
                  <c:v>Wind - Colum. Basin</c:v>
                </c:pt>
                <c:pt idx="9">
                  <c:v>Natural Gas - Frame GT East</c:v>
                </c:pt>
                <c:pt idx="10">
                  <c:v>Solar PV- S. ID w/ Transm. Expan.</c:v>
                </c:pt>
                <c:pt idx="11">
                  <c:v>Natural Gas - Recip Engine East</c:v>
                </c:pt>
                <c:pt idx="12">
                  <c:v>Natural Gas - Aero GT East</c:v>
                </c:pt>
              </c:strCache>
            </c:strRef>
          </c:cat>
          <c:val>
            <c:numRef>
              <c:f>Sheet1!$B$4:$N$4</c:f>
              <c:numCache>
                <c:formatCode>General</c:formatCode>
                <c:ptCount val="13"/>
                <c:pt idx="1">
                  <c:v>0</c:v>
                </c:pt>
                <c:pt idx="2" formatCode="0.00">
                  <c:v>12.898342364772693</c:v>
                </c:pt>
                <c:pt idx="3" formatCode="0.00">
                  <c:v>47.208423857679811</c:v>
                </c:pt>
                <c:pt idx="4" formatCode="0.00">
                  <c:v>46.813644045161467</c:v>
                </c:pt>
                <c:pt idx="5" formatCode="0.00">
                  <c:v>13.196059037543826</c:v>
                </c:pt>
                <c:pt idx="6" formatCode="0.00">
                  <c:v>24.517087237062739</c:v>
                </c:pt>
                <c:pt idx="7" formatCode="0.00">
                  <c:v>28.084033860976113</c:v>
                </c:pt>
                <c:pt idx="8" formatCode="0.00">
                  <c:v>13.335851843230246</c:v>
                </c:pt>
                <c:pt idx="9" formatCode="0.00">
                  <c:v>85.868649996867262</c:v>
                </c:pt>
                <c:pt idx="10" formatCode="0.00">
                  <c:v>51.660642641692633</c:v>
                </c:pt>
                <c:pt idx="11" formatCode="0.00">
                  <c:v>72.001311042217495</c:v>
                </c:pt>
                <c:pt idx="12" formatCode="0.00">
                  <c:v>80.164416707073457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438272"/>
        <c:axId val="88439808"/>
      </c:barChart>
      <c:catAx>
        <c:axId val="88438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8439808"/>
        <c:crosses val="autoZero"/>
        <c:auto val="1"/>
        <c:lblAlgn val="ctr"/>
        <c:lblOffset val="100"/>
        <c:noMultiLvlLbl val="0"/>
      </c:catAx>
      <c:valAx>
        <c:axId val="884398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Real Levelized Cost </a:t>
                </a:r>
                <a:endParaRPr lang="en-US" sz="1600" dirty="0" smtClean="0"/>
              </a:p>
              <a:p>
                <a:pPr>
                  <a:defRPr sz="1600"/>
                </a:pPr>
                <a:r>
                  <a:rPr lang="en-US" sz="1600" dirty="0" smtClean="0"/>
                  <a:t>(</a:t>
                </a:r>
                <a:r>
                  <a:rPr lang="en-US" sz="1600" dirty="0"/>
                  <a:t>2012$/MWh) </a:t>
                </a:r>
              </a:p>
            </c:rich>
          </c:tx>
          <c:layout>
            <c:manualLayout>
              <c:xMode val="edge"/>
              <c:yMode val="edge"/>
              <c:x val="0"/>
              <c:y val="0.13584870641169866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8438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051383917919377"/>
          <c:y val="3.0211473565804305E-2"/>
          <c:w val="0.38352421856358881"/>
          <c:h val="0.16370697412823398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 sz="160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61623894235456"/>
          <c:y val="4.4861402945606046E-2"/>
          <c:w val="0.79684055118110264"/>
          <c:h val="0.524541503518100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Capital</c:v>
                </c:pt>
              </c:strCache>
            </c:strRef>
          </c:tx>
          <c:invertIfNegative val="0"/>
          <c:cat>
            <c:strRef>
              <c:f>Sheet1!$A$2:$A$16</c:f>
              <c:strCache>
                <c:ptCount val="15"/>
                <c:pt idx="0">
                  <c:v>Demand Response Price Block 1</c:v>
                </c:pt>
                <c:pt idx="1">
                  <c:v>Demand Response Price Block 2</c:v>
                </c:pt>
                <c:pt idx="2">
                  <c:v>Demand Response Price Block 3</c:v>
                </c:pt>
                <c:pt idx="3">
                  <c:v>Solar PV - Low Cost S. ID</c:v>
                </c:pt>
                <c:pt idx="4">
                  <c:v>Natural Gas - Frame GT East</c:v>
                </c:pt>
                <c:pt idx="5">
                  <c:v>Natural Gas - CCCT Adv1</c:v>
                </c:pt>
                <c:pt idx="6">
                  <c:v>Demand Response Price Block 4</c:v>
                </c:pt>
                <c:pt idx="7">
                  <c:v>Natural Gas - Recip Engine East</c:v>
                </c:pt>
                <c:pt idx="8">
                  <c:v>Natural Gas - Aero GT East</c:v>
                </c:pt>
                <c:pt idx="9">
                  <c:v>Natural Gas - CCCT Adv2</c:v>
                </c:pt>
                <c:pt idx="10">
                  <c:v>Solar PV - S. ID</c:v>
                </c:pt>
                <c:pt idx="11">
                  <c:v>Wind - Colum. Basin</c:v>
                </c:pt>
                <c:pt idx="12">
                  <c:v>Solar PV- S. ID w/ Transm. Expan.</c:v>
                </c:pt>
                <c:pt idx="13">
                  <c:v>Wind -MT w/ new transm.</c:v>
                </c:pt>
                <c:pt idx="14">
                  <c:v>Wind - MT w/ Transm. Upgrade</c:v>
                </c:pt>
              </c:strCache>
            </c:strRef>
          </c:cat>
          <c:val>
            <c:numRef>
              <c:f>Sheet1!$B$2:$B$16</c:f>
              <c:numCache>
                <c:formatCode>_("$"* #,##0_);_("$"* \(#,##0\);_("$"* "-"??_);_(@_)</c:formatCode>
                <c:ptCount val="15"/>
                <c:pt idx="0">
                  <c:v>24.916877056231744</c:v>
                </c:pt>
                <c:pt idx="1">
                  <c:v>54.16669154432558</c:v>
                </c:pt>
                <c:pt idx="2">
                  <c:v>77.269835708890753</c:v>
                </c:pt>
                <c:pt idx="3" formatCode="General">
                  <c:v>101.99000000000002</c:v>
                </c:pt>
                <c:pt idx="4" formatCode="General">
                  <c:v>70.81</c:v>
                </c:pt>
                <c:pt idx="5" formatCode="General">
                  <c:v>106.89</c:v>
                </c:pt>
                <c:pt idx="6">
                  <c:v>189.03892325522594</c:v>
                </c:pt>
                <c:pt idx="7" formatCode="General">
                  <c:v>113.92</c:v>
                </c:pt>
                <c:pt idx="8" formatCode="General">
                  <c:v>97.36</c:v>
                </c:pt>
                <c:pt idx="9" formatCode="General">
                  <c:v>119.94000000000007</c:v>
                </c:pt>
                <c:pt idx="10" formatCode="General">
                  <c:v>164.43</c:v>
                </c:pt>
                <c:pt idx="11" formatCode="General">
                  <c:v>212.42000000000004</c:v>
                </c:pt>
                <c:pt idx="12" formatCode="General">
                  <c:v>164.43</c:v>
                </c:pt>
                <c:pt idx="13" formatCode="General">
                  <c:v>222.75</c:v>
                </c:pt>
                <c:pt idx="14" formatCode="General">
                  <c:v>222.75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O&amp;M + Property Taxes + Insurance</c:v>
                </c:pt>
              </c:strCache>
            </c:strRef>
          </c:tx>
          <c:invertIfNegative val="0"/>
          <c:cat>
            <c:strRef>
              <c:f>Sheet1!$A$2:$A$16</c:f>
              <c:strCache>
                <c:ptCount val="15"/>
                <c:pt idx="0">
                  <c:v>Demand Response Price Block 1</c:v>
                </c:pt>
                <c:pt idx="1">
                  <c:v>Demand Response Price Block 2</c:v>
                </c:pt>
                <c:pt idx="2">
                  <c:v>Demand Response Price Block 3</c:v>
                </c:pt>
                <c:pt idx="3">
                  <c:v>Solar PV - Low Cost S. ID</c:v>
                </c:pt>
                <c:pt idx="4">
                  <c:v>Natural Gas - Frame GT East</c:v>
                </c:pt>
                <c:pt idx="5">
                  <c:v>Natural Gas - CCCT Adv1</c:v>
                </c:pt>
                <c:pt idx="6">
                  <c:v>Demand Response Price Block 4</c:v>
                </c:pt>
                <c:pt idx="7">
                  <c:v>Natural Gas - Recip Engine East</c:v>
                </c:pt>
                <c:pt idx="8">
                  <c:v>Natural Gas - Aero GT East</c:v>
                </c:pt>
                <c:pt idx="9">
                  <c:v>Natural Gas - CCCT Adv2</c:v>
                </c:pt>
                <c:pt idx="10">
                  <c:v>Solar PV - S. ID</c:v>
                </c:pt>
                <c:pt idx="11">
                  <c:v>Wind - Colum. Basin</c:v>
                </c:pt>
                <c:pt idx="12">
                  <c:v>Solar PV- S. ID w/ Transm. Expan.</c:v>
                </c:pt>
                <c:pt idx="13">
                  <c:v>Wind -MT w/ new transm.</c:v>
                </c:pt>
                <c:pt idx="14">
                  <c:v>Wind - MT w/ Transm. Upgrade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3">
                  <c:v>20.91</c:v>
                </c:pt>
                <c:pt idx="4">
                  <c:v>13.81</c:v>
                </c:pt>
                <c:pt idx="5">
                  <c:v>25.67</c:v>
                </c:pt>
                <c:pt idx="7">
                  <c:v>20.97</c:v>
                </c:pt>
                <c:pt idx="8">
                  <c:v>34.200000000000003</c:v>
                </c:pt>
                <c:pt idx="9">
                  <c:v>26.939999999999987</c:v>
                </c:pt>
                <c:pt idx="10">
                  <c:v>33.700000000000003</c:v>
                </c:pt>
                <c:pt idx="11">
                  <c:v>53.92</c:v>
                </c:pt>
                <c:pt idx="12">
                  <c:v>33.700000000000003</c:v>
                </c:pt>
                <c:pt idx="13">
                  <c:v>54.86</c:v>
                </c:pt>
                <c:pt idx="14">
                  <c:v>54.86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Fuel + Transmission</c:v>
                </c:pt>
              </c:strCache>
            </c:strRef>
          </c:tx>
          <c:invertIfNegative val="0"/>
          <c:cat>
            <c:strRef>
              <c:f>Sheet1!$A$2:$A$16</c:f>
              <c:strCache>
                <c:ptCount val="15"/>
                <c:pt idx="0">
                  <c:v>Demand Response Price Block 1</c:v>
                </c:pt>
                <c:pt idx="1">
                  <c:v>Demand Response Price Block 2</c:v>
                </c:pt>
                <c:pt idx="2">
                  <c:v>Demand Response Price Block 3</c:v>
                </c:pt>
                <c:pt idx="3">
                  <c:v>Solar PV - Low Cost S. ID</c:v>
                </c:pt>
                <c:pt idx="4">
                  <c:v>Natural Gas - Frame GT East</c:v>
                </c:pt>
                <c:pt idx="5">
                  <c:v>Natural Gas - CCCT Adv1</c:v>
                </c:pt>
                <c:pt idx="6">
                  <c:v>Demand Response Price Block 4</c:v>
                </c:pt>
                <c:pt idx="7">
                  <c:v>Natural Gas - Recip Engine East</c:v>
                </c:pt>
                <c:pt idx="8">
                  <c:v>Natural Gas - Aero GT East</c:v>
                </c:pt>
                <c:pt idx="9">
                  <c:v>Natural Gas - CCCT Adv2</c:v>
                </c:pt>
                <c:pt idx="10">
                  <c:v>Solar PV - S. ID</c:v>
                </c:pt>
                <c:pt idx="11">
                  <c:v>Wind - Colum. Basin</c:v>
                </c:pt>
                <c:pt idx="12">
                  <c:v>Solar PV- S. ID w/ Transm. Expan.</c:v>
                </c:pt>
                <c:pt idx="13">
                  <c:v>Wind -MT w/ new transm.</c:v>
                </c:pt>
                <c:pt idx="14">
                  <c:v>Wind - MT w/ Transm. Upgrade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23.9</c:v>
                </c:pt>
                <c:pt idx="4">
                  <c:v>63.02</c:v>
                </c:pt>
                <c:pt idx="5">
                  <c:v>49.230000000000011</c:v>
                </c:pt>
                <c:pt idx="7">
                  <c:v>55.690000000000012</c:v>
                </c:pt>
                <c:pt idx="8">
                  <c:v>60.21</c:v>
                </c:pt>
                <c:pt idx="9">
                  <c:v>49.09</c:v>
                </c:pt>
                <c:pt idx="10">
                  <c:v>24.58</c:v>
                </c:pt>
                <c:pt idx="11">
                  <c:v>37.050000000000004</c:v>
                </c:pt>
                <c:pt idx="12">
                  <c:v>112.86</c:v>
                </c:pt>
                <c:pt idx="13">
                  <c:v>85.43</c:v>
                </c:pt>
                <c:pt idx="14">
                  <c:v>97.93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8471424"/>
        <c:axId val="88472960"/>
      </c:barChart>
      <c:catAx>
        <c:axId val="8847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8472960"/>
        <c:crosses val="autoZero"/>
        <c:auto val="1"/>
        <c:lblAlgn val="ctr"/>
        <c:lblOffset val="100"/>
        <c:noMultiLvlLbl val="0"/>
      </c:catAx>
      <c:valAx>
        <c:axId val="884729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 dirty="0" smtClean="0"/>
                  <a:t>Real Levelized </a:t>
                </a:r>
                <a:r>
                  <a:rPr lang="en-US" sz="1800" dirty="0"/>
                  <a:t>Fixed </a:t>
                </a:r>
                <a:r>
                  <a:rPr lang="en-US" sz="1800" dirty="0" smtClean="0"/>
                  <a:t>Cost</a:t>
                </a:r>
              </a:p>
              <a:p>
                <a:pPr>
                  <a:defRPr sz="1800"/>
                </a:pPr>
                <a:r>
                  <a:rPr lang="en-US" sz="1800" dirty="0" smtClean="0"/>
                  <a:t> (2012$/KW-year)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2.6758773208904442E-2"/>
              <c:y val="0.10057687331337103"/>
            </c:manualLayout>
          </c:layout>
          <c:overlay val="0"/>
        </c:title>
        <c:numFmt formatCode="&quot;$&quot;#,##0" sourceLinked="0"/>
        <c:majorTickMark val="out"/>
        <c:minorTickMark val="none"/>
        <c:tickLblPos val="nextTo"/>
        <c:crossAx val="8847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088351803246821"/>
          <c:y val="5.7268862518945703E-2"/>
          <c:w val="0.44343746962185288"/>
          <c:h val="0.17790218012599623"/>
        </c:manualLayout>
      </c:layout>
      <c:overlay val="0"/>
      <c:spPr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6E6F-B515-4842-8E4C-DE70296FB326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E6B0A-3256-46AC-B314-9D2A77D2D2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296526"/>
            <a:ext cx="9144000" cy="561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-Horizontal.png"/>
          <p:cNvPicPr>
            <a:picLocks noChangeAspect="1"/>
          </p:cNvPicPr>
          <p:nvPr userDrawn="1"/>
        </p:nvPicPr>
        <p:blipFill>
          <a:blip r:embed="rId13" cstate="print">
            <a:grayscl/>
            <a:lum bright="30000"/>
          </a:blip>
          <a:stretch>
            <a:fillRect/>
          </a:stretch>
        </p:blipFill>
        <p:spPr>
          <a:xfrm>
            <a:off x="144380" y="6419130"/>
            <a:ext cx="2065420" cy="318715"/>
          </a:xfrm>
          <a:prstGeom prst="rect">
            <a:avLst/>
          </a:prstGeom>
        </p:spPr>
      </p:pic>
      <p:pic>
        <p:nvPicPr>
          <p:cNvPr id="14" name="Picture 13" descr="Primary_WhiteBackground_Landscape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7772400" y="6418387"/>
            <a:ext cx="1184151" cy="3364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Seventh Power Plan and Regional Recommendations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6</a:t>
            </a:r>
            <a:r>
              <a:rPr lang="en-US" dirty="0" smtClean="0"/>
              <a:t>, 2016</a:t>
            </a:r>
          </a:p>
        </p:txBody>
      </p:sp>
    </p:spTree>
    <p:extLst>
      <p:ext uri="{BB962C8B-B14F-4D97-AF65-F5344CB8AC3E}">
        <p14:creationId xmlns:p14="http://schemas.microsoft.com/office/powerpoint/2010/main" val="19576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Plan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00800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8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Achieve the regional goal for energy efficiency and report on progress in the annual Regional Conservation Progress survey</a:t>
            </a:r>
          </a:p>
          <a:p>
            <a:r>
              <a:rPr lang="en-US" dirty="0" smtClean="0"/>
              <a:t>Evaluate cost-effectiveness of measures </a:t>
            </a:r>
            <a:r>
              <a:rPr lang="en-US" b="1" dirty="0" smtClean="0"/>
              <a:t>considering capacity</a:t>
            </a:r>
          </a:p>
          <a:p>
            <a:r>
              <a:rPr lang="en-US" dirty="0" smtClean="0"/>
              <a:t>Continue support of NEEA</a:t>
            </a:r>
          </a:p>
          <a:p>
            <a:r>
              <a:rPr lang="en-US" dirty="0" smtClean="0"/>
              <a:t>Conduct conservation program impact evaluations</a:t>
            </a:r>
          </a:p>
          <a:p>
            <a:r>
              <a:rPr lang="en-US" dirty="0" smtClean="0"/>
              <a:t>Improve participation in cost-effective programs for underserved or hard-to-reach segments, e.g. low-income households</a:t>
            </a:r>
          </a:p>
          <a:p>
            <a:r>
              <a:rPr lang="en-US" b="1" dirty="0"/>
              <a:t>Support end-use load research</a:t>
            </a:r>
          </a:p>
          <a:p>
            <a:r>
              <a:rPr lang="en-US" dirty="0" smtClean="0"/>
              <a:t>Provide flexibility in pursuing measures </a:t>
            </a:r>
            <a:r>
              <a:rPr lang="en-US" b="1" dirty="0" smtClean="0"/>
              <a:t>that may not be cost-effective but demonstrate likely cost reductions</a:t>
            </a:r>
            <a:r>
              <a:rPr lang="en-US" dirty="0" smtClean="0"/>
              <a:t> to help in improving future codes and standards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734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Adequacy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b="1" dirty="0" smtClean="0"/>
              <a:t>system specific least-cost resources to maintain resource adequacy </a:t>
            </a:r>
            <a:r>
              <a:rPr lang="en-US" dirty="0" smtClean="0"/>
              <a:t>considering demand response and energy efficiency</a:t>
            </a:r>
          </a:p>
          <a:p>
            <a:r>
              <a:rPr lang="en-US" b="1" dirty="0" smtClean="0"/>
              <a:t>Consider individual utility contributions to regional resource adequacy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56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regional market transformation</a:t>
            </a:r>
          </a:p>
          <a:p>
            <a:r>
              <a:rPr lang="en-US" b="1" dirty="0" smtClean="0"/>
              <a:t>Provide public data on impact of DR dispatch on historic loads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413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diversity in technology and geography when acquiring new renewables</a:t>
            </a:r>
          </a:p>
          <a:p>
            <a:r>
              <a:rPr lang="en-US" dirty="0" smtClean="0"/>
              <a:t>In addition to wind generation, both solar and geothermal generation were cost-effective options in resource strategies identified in the Seventh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43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Carbon Emissions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Re-dispatching the existing system can significantly reduce carbon emissions without requiring the significant capital associated with building new generation</a:t>
            </a:r>
          </a:p>
          <a:p>
            <a:r>
              <a:rPr lang="en-US" dirty="0" smtClean="0"/>
              <a:t>Complying with the EPAs Clean Power Plan, if upheld, should be possible with announced retirements </a:t>
            </a:r>
            <a:r>
              <a:rPr lang="en-US" dirty="0"/>
              <a:t>on a regional level </a:t>
            </a:r>
            <a:r>
              <a:rPr lang="en-US" dirty="0" smtClean="0"/>
              <a:t>– at a state level will likely take some coordination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80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Reserves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estimate of utilities requirement for operating reserves</a:t>
            </a:r>
          </a:p>
          <a:p>
            <a:r>
              <a:rPr lang="en-US" dirty="0" smtClean="0"/>
              <a:t>Reasonable planning assumptions for the demand for and supply of reserves including </a:t>
            </a:r>
            <a:r>
              <a:rPr lang="en-US" b="1" dirty="0" smtClean="0"/>
              <a:t>which projects or plants should be assigned in power system models </a:t>
            </a:r>
            <a:r>
              <a:rPr lang="en-US" dirty="0" smtClean="0"/>
              <a:t>to provide these reserves or what level of third-party provision of reserves is anticipated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13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Forecasting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end-use load research</a:t>
            </a:r>
          </a:p>
          <a:p>
            <a:r>
              <a:rPr lang="en-US" b="1" dirty="0" smtClean="0"/>
              <a:t>Reflect the impact of codes and standards in load forecasts</a:t>
            </a:r>
          </a:p>
          <a:p>
            <a:r>
              <a:rPr lang="en-US" dirty="0" smtClean="0"/>
              <a:t>Facilitate sharing whole-building consumption data to improve energy and demand savings estimates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581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400800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238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71596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Updated Scenario Analysis Shows Little Change In Conservation Development Patterns Across Scenarios Compared To Draft Plan</a:t>
            </a:r>
            <a:endParaRPr lang="en-US" sz="2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8849348"/>
              </p:ext>
            </p:extLst>
          </p:nvPr>
        </p:nvGraphicFramePr>
        <p:xfrm>
          <a:off x="228600" y="1066800"/>
          <a:ext cx="8686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Resource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953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Energy Efficiency Development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1400 aMW by 2021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3100 aMW by 2026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4500 aMW by 2035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Expand Use of Demand Response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Be prepared to develop a significant quantity of demand response resources by 2021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Review out-of-region market depth assumptions for energy and capacity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Renewable Resources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Expand the resource options considered for renewable requirements, utilities should consider the value of diversity from both adding different technologies and different geographic locations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Encourages research on and demonstration of renewable energy with a more consistent output like geothermal or wave energy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1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mtClean="0"/>
              <a:t>All Resource Cost – Energy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9906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2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All Resource Cost – Peak Capacity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 smtClean="0"/>
              <a:t>Resource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Natural Gas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Increase use of existing gas generation to offset coal plant retirements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Low probability of regional need for new gas-fired generation prior to 2021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Individual utility circumstances and need for capacity and other ancillary services may dictate development 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Regional Resource Use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Continue to improve system scheduling and operating procedures across the region’s balancing authorities to maximize cost-effectiveness and minimize the need for new resources to integrate renewable generation 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Expand Resource Alternatives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Continue to research and expand </a:t>
            </a:r>
            <a:r>
              <a:rPr lang="en-US" sz="1600" dirty="0">
                <a:latin typeface="Calibri" panose="020F0502020204030204" pitchFamily="34" charset="0"/>
              </a:rPr>
              <a:t>e</a:t>
            </a:r>
            <a:r>
              <a:rPr lang="en-US" sz="1600" dirty="0" smtClean="0">
                <a:latin typeface="Calibri" panose="020F0502020204030204" pitchFamily="34" charset="0"/>
              </a:rPr>
              <a:t>nergy efficiency options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Expand renewable generating options to capture technological diversity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Adaptive Management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98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Plan Resource Portfolio</a:t>
            </a:r>
            <a:br>
              <a:rPr lang="en-US" dirty="0" smtClean="0"/>
            </a:br>
            <a:r>
              <a:rPr lang="en-US" dirty="0" smtClean="0"/>
              <a:t>Energy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Plan Resource Portfolio</a:t>
            </a:r>
            <a:br>
              <a:rPr lang="en-US" dirty="0" smtClean="0"/>
            </a:br>
            <a:r>
              <a:rPr lang="en-US" dirty="0" smtClean="0"/>
              <a:t>Winter Capacity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5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Range of Energy Efficiency Development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020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Demand Response Plays a Key Role in Regional Reliability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767093"/>
              </p:ext>
            </p:extLst>
          </p:nvPr>
        </p:nvGraphicFramePr>
        <p:xfrm>
          <a:off x="228600" y="1295400"/>
          <a:ext cx="8686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6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Without Demand Response Additional Natural Gas Development is Very Likely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49878"/>
              </p:ext>
            </p:extLst>
          </p:nvPr>
        </p:nvGraphicFramePr>
        <p:xfrm>
          <a:off x="457200" y="13716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00299" y="1998518"/>
            <a:ext cx="6477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88% probability of needing to develop new gas generation by 2021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5377295" y="-266245"/>
            <a:ext cx="523009" cy="5791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Policy on Emissions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97505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4" name="TextBox 1"/>
          <p:cNvSpPr txBox="1"/>
          <p:nvPr/>
        </p:nvSpPr>
        <p:spPr>
          <a:xfrm>
            <a:off x="381000" y="5638800"/>
            <a:ext cx="29718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*Assumes Centralia, Boardman and North Valmy are not retired.</a:t>
            </a:r>
          </a:p>
        </p:txBody>
      </p:sp>
    </p:spTree>
    <p:extLst>
      <p:ext uri="{BB962C8B-B14F-4D97-AF65-F5344CB8AC3E}">
        <p14:creationId xmlns:p14="http://schemas.microsoft.com/office/powerpoint/2010/main" val="392844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ncil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Presentation</DocumentSetType>
    <IsConfidential xmlns="dc463f71-b30c-4ab2-9473-d307f9d35888">false</IsConfidential>
    <AgendaOrder xmlns="dc463f71-b30c-4ab2-9473-d307f9d35888">false</AgendaOrder>
    <CaseType xmlns="dc463f71-b30c-4ab2-9473-d307f9d35888">Special Presentation</CaseType>
    <IndustryCode xmlns="dc463f71-b30c-4ab2-9473-d307f9d35888">140</IndustryCode>
    <CaseStatus xmlns="dc463f71-b30c-4ab2-9473-d307f9d35888">Closed</CaseStatus>
    <OpenedDate xmlns="dc463f71-b30c-4ab2-9473-d307f9d35888">2016-06-16T07:00:00+00:00</OpenedDate>
    <Date1 xmlns="dc463f71-b30c-4ab2-9473-d307f9d35888">2016-07-06T17:18:21+00:00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160814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AE959A3FD6817439B059F4482BD78B3" ma:contentTypeVersion="104" ma:contentTypeDescription="" ma:contentTypeScope="" ma:versionID="943dfe3e91765d49f365c313767a8efd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09F0C3-0BA0-46AD-AD37-1231A59B219D}"/>
</file>

<file path=customXml/itemProps2.xml><?xml version="1.0" encoding="utf-8"?>
<ds:datastoreItem xmlns:ds="http://schemas.openxmlformats.org/officeDocument/2006/customXml" ds:itemID="{BB9854D4-9B60-49AF-9E8D-15424276F6DC}"/>
</file>

<file path=customXml/itemProps3.xml><?xml version="1.0" encoding="utf-8"?>
<ds:datastoreItem xmlns:ds="http://schemas.openxmlformats.org/officeDocument/2006/customXml" ds:itemID="{AB3F8A3D-E7F3-4DAB-B44F-A519C72574C4}"/>
</file>

<file path=customXml/itemProps4.xml><?xml version="1.0" encoding="utf-8"?>
<ds:datastoreItem xmlns:ds="http://schemas.openxmlformats.org/officeDocument/2006/customXml" ds:itemID="{8DE78B88-97C0-4B09-B3AD-E36A40985E9F}"/>
</file>

<file path=docProps/app.xml><?xml version="1.0" encoding="utf-8"?>
<Properties xmlns="http://schemas.openxmlformats.org/officeDocument/2006/extended-properties" xmlns:vt="http://schemas.openxmlformats.org/officeDocument/2006/docPropsVTypes">
  <Template>7thplan</Template>
  <TotalTime>447</TotalTime>
  <Words>639</Words>
  <Application>Microsoft Office PowerPoint</Application>
  <PresentationFormat>On-screen Show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Council</vt:lpstr>
      <vt:lpstr>Seventh Power Plan and Regional Recommendations</vt:lpstr>
      <vt:lpstr>Resource Strategy</vt:lpstr>
      <vt:lpstr>Resource Strategy</vt:lpstr>
      <vt:lpstr>7th Plan Resource Portfolio Energy</vt:lpstr>
      <vt:lpstr>7th Plan Resource Portfolio Winter Capacity</vt:lpstr>
      <vt:lpstr>Range of Energy Efficiency Development</vt:lpstr>
      <vt:lpstr>Demand Response Plays a Key Role in Regional Reliability</vt:lpstr>
      <vt:lpstr>Without Demand Response Additional Natural Gas Development is Very Likely</vt:lpstr>
      <vt:lpstr>Impact of Policy on Emissions</vt:lpstr>
      <vt:lpstr>Action Plan Recommendations</vt:lpstr>
      <vt:lpstr>Energy Efficiency</vt:lpstr>
      <vt:lpstr>Resource Adequacy</vt:lpstr>
      <vt:lpstr>Demand Response</vt:lpstr>
      <vt:lpstr>Renewables</vt:lpstr>
      <vt:lpstr>Carbon Emissions</vt:lpstr>
      <vt:lpstr>Operating Reserves</vt:lpstr>
      <vt:lpstr>Load Forecasting</vt:lpstr>
      <vt:lpstr>Backup Slides</vt:lpstr>
      <vt:lpstr>Updated Scenario Analysis Shows Little Change In Conservation Development Patterns Across Scenarios Compared To Draft Plan</vt:lpstr>
      <vt:lpstr>All Resource Cost – Energy </vt:lpstr>
      <vt:lpstr>All Resource Cost – Peak Capacity</vt:lpstr>
    </vt:vector>
  </TitlesOfParts>
  <Company>Northwest Power and Conservation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Resource Planning</dc:title>
  <dc:creator>Ben Kujala</dc:creator>
  <cp:lastModifiedBy>Osborne, Elizabeth (COM)</cp:lastModifiedBy>
  <cp:revision>27</cp:revision>
  <dcterms:created xsi:type="dcterms:W3CDTF">2016-05-04T14:28:25Z</dcterms:created>
  <dcterms:modified xsi:type="dcterms:W3CDTF">2016-07-06T14:54:31Z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0x0101006E56B4D1795A2E4DB2F0B01679ED314A007AE959A3FD6817439B059F4482BD78B3</vt:lpwstr>
  </property>
  <property fmtid="{D5CDD505-2E9C-101B-9397-08002B2CF9AE}" pid="3" name="_docset_NoMedatataSyncRequired">
    <vt:lpwstr>False</vt:lpwstr>
  </property>
</Properties>
</file>