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sldIdLst>
    <p:sldId id="256" r:id="rId6"/>
    <p:sldId id="257" r:id="rId7"/>
    <p:sldId id="298" r:id="rId8"/>
    <p:sldId id="266" r:id="rId9"/>
    <p:sldId id="273" r:id="rId10"/>
    <p:sldId id="260" r:id="rId11"/>
    <p:sldId id="290" r:id="rId12"/>
    <p:sldId id="296" r:id="rId13"/>
    <p:sldId id="271" r:id="rId14"/>
    <p:sldId id="292" r:id="rId15"/>
    <p:sldId id="269" r:id="rId16"/>
    <p:sldId id="294" r:id="rId17"/>
    <p:sldId id="272" r:id="rId18"/>
    <p:sldId id="288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01E5FC-1F98-1941-E010-D29D01927E77}" name="Cahen, Aaron (UTC)" initials="CA(" userId="S::aaron.cahen@utc.wa.gov::ea38b737-7881-40e1-a365-5cc488d743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111C1-6B20-4AA8-94C8-2D4B11963DB7}" v="25" dt="2023-07-26T17:01:49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8A890-0B21-47B4-A5C6-0E9D454294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B7B6F-DD65-4890-A6CA-31D9DB4BC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9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7" b="0" i="0">
                <a:solidFill>
                  <a:srgbClr val="44678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7" b="0" i="0">
                <a:solidFill>
                  <a:srgbClr val="44678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88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446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4800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79A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9600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728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4400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FFD6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828" y="4026050"/>
            <a:ext cx="1774204" cy="14953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44FA-B78D-7B65-85AC-25F922D1A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F6C1A-768D-4E1D-4BFB-80D8CE1CF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79F-3D56-B723-1184-3CB45AE8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35C0-FADB-4D08-9478-7A7B52A64DF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F2313-2904-7231-50C2-25D67A53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DE6A-A6B5-FA80-BBAA-C06B90B2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1E65-5401-4D16-9656-022DAE8B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660" y="1515122"/>
            <a:ext cx="8707582" cy="511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4678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3671" y="2393064"/>
            <a:ext cx="6830291" cy="190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71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7E168-255E-5897-D9D0-49C1E7AC4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6" y="1269765"/>
            <a:ext cx="3975652" cy="279516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Commitment Act Workshop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07D4A-B66F-4578-8A86-36D214753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406" y="4856780"/>
            <a:ext cx="3616913" cy="11368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Washington Utilities &amp; Transportation Commission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26, 2023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2EAC616-8404-F6FA-0A24-D07C7D83C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69" y="2093686"/>
            <a:ext cx="4185748" cy="26706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29467B-FE2F-59C1-5647-1942E451CACF}"/>
              </a:ext>
            </a:extLst>
          </p:cNvPr>
          <p:cNvCxnSpPr/>
          <p:nvPr/>
        </p:nvCxnSpPr>
        <p:spPr>
          <a:xfrm>
            <a:off x="622852" y="4465983"/>
            <a:ext cx="3975652" cy="0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157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6" y="-136477"/>
            <a:ext cx="8083189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2: Defining “Low-Income”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88230" y="2044005"/>
            <a:ext cx="96082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 from Public Comments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should low-income customers be defined?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 consistent processes for identifying low-income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Commission should provide clarity on how to interpret different statutory language governing how electric and gas IOUs use auction revenue to benefit ratepayers, prioritizing low-income customers.</a:t>
            </a:r>
            <a:r>
              <a:rPr lang="en-US" sz="2000" kern="1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>
            <a:extLst>
              <a:ext uri="{FF2B5EF4-FFF2-40B4-BE49-F238E27FC236}">
                <a16:creationId xmlns:a16="http://schemas.microsoft.com/office/drawing/2014/main" id="{C1BD9778-445C-1D2E-1E6C-65145997E928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6CEE2E7D-EE9F-3E41-DB94-A9361BD0FB26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ABB615AA-E098-3B49-5F0F-82754ACF42D1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84717D6-504F-F0B4-D09F-F144AA12DB51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36973C4-EE92-D66B-EB89-5F2B64CCC64A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502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7225" y="361951"/>
            <a:ext cx="9876305" cy="5564616"/>
            <a:chOff x="0" y="1057655"/>
            <a:chExt cx="1005840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3771900" cy="56586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83404" y="741907"/>
            <a:ext cx="6470346" cy="124638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2: Defining “Low-Income”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4683" y="2115809"/>
            <a:ext cx="6700091" cy="370463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63913" indent="-251025">
              <a:lnSpc>
                <a:spcPct val="100000"/>
              </a:lnSpc>
              <a:spcBef>
                <a:spcPts val="833"/>
              </a:spcBef>
              <a:buFont typeface="Arial"/>
              <a:buChar char="•"/>
              <a:tabLst>
                <a:tab pos="263913" algn="l"/>
                <a:tab pos="26447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should the Commission define “low-income”?</a:t>
            </a:r>
          </a:p>
          <a:p>
            <a:pPr marL="12888">
              <a:lnSpc>
                <a:spcPct val="100000"/>
              </a:lnSpc>
              <a:spcBef>
                <a:spcPts val="833"/>
              </a:spcBef>
              <a:tabLst>
                <a:tab pos="263913" algn="l"/>
                <a:tab pos="264473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913" indent="-251025">
              <a:lnSpc>
                <a:spcPct val="100000"/>
              </a:lnSpc>
              <a:spcBef>
                <a:spcPts val="833"/>
              </a:spcBef>
              <a:buFont typeface="Arial"/>
              <a:buChar char="•"/>
              <a:tabLst>
                <a:tab pos="263913" algn="l"/>
                <a:tab pos="26447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defining “low-income,” which methods and procedures should the Commission consider?</a:t>
            </a:r>
          </a:p>
          <a:p>
            <a:pPr marL="263913" indent="-251025">
              <a:lnSpc>
                <a:spcPct val="100000"/>
              </a:lnSpc>
              <a:spcBef>
                <a:spcPts val="833"/>
              </a:spcBef>
              <a:buFont typeface="Arial"/>
              <a:buChar char="•"/>
              <a:tabLst>
                <a:tab pos="263913" algn="l"/>
                <a:tab pos="264473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913" indent="-251025">
              <a:lnSpc>
                <a:spcPct val="100000"/>
              </a:lnSpc>
              <a:spcBef>
                <a:spcPts val="833"/>
              </a:spcBef>
              <a:buFont typeface="Arial"/>
              <a:buChar char="•"/>
              <a:tabLst>
                <a:tab pos="263913" algn="l"/>
                <a:tab pos="26447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guidance should the Commission provide on identifying low-income households/consumers?</a:t>
            </a:r>
          </a:p>
          <a:p>
            <a:pPr marL="263913" indent="-251025">
              <a:lnSpc>
                <a:spcPct val="100000"/>
              </a:lnSpc>
              <a:spcBef>
                <a:spcPts val="833"/>
              </a:spcBef>
              <a:buFont typeface="Arial"/>
              <a:buChar char="•"/>
              <a:tabLst>
                <a:tab pos="263913" algn="l"/>
                <a:tab pos="264473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913" indent="-251025">
              <a:lnSpc>
                <a:spcPct val="100000"/>
              </a:lnSpc>
              <a:spcBef>
                <a:spcPts val="833"/>
              </a:spcBef>
              <a:buFont typeface="Arial"/>
              <a:buChar char="•"/>
              <a:tabLst>
                <a:tab pos="263913" algn="l"/>
                <a:tab pos="26447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potential low-income metrics should the Commission consider?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5B6F38F-5DFE-A099-3BAD-1759DAEBA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14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6" y="-136477"/>
            <a:ext cx="7529515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3: CCA Cost Recovery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88230" y="2044005"/>
            <a:ext cx="906119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 from Public Comments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Guidance on t</a:t>
            </a: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appropriate mechanism for CCA cost recovery (</a:t>
            </a:r>
            <a:r>
              <a:rPr lang="en-US" sz="2000" i="1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GRC, separate tariff rider).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should voluntary renewable natural gas programs be treated when it comes to charging customers for CCA costs and returned revenues from consigned allowances?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  <a:p>
            <a:endParaRPr lang="en-US" b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>
            <a:extLst>
              <a:ext uri="{FF2B5EF4-FFF2-40B4-BE49-F238E27FC236}">
                <a16:creationId xmlns:a16="http://schemas.microsoft.com/office/drawing/2014/main" id="{6D75C8EB-43AD-AA2F-157C-2BBC183F82E2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833CD06-B897-4C60-B356-40B299EA452C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6AB8E4E4-A528-AC8A-8C5A-424CB3CA897B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D4B55D7E-DF1D-625E-DB3B-B0767407922E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5DB3C02-5C80-1E9B-83C7-27886EC65457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023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6255" y="462018"/>
            <a:ext cx="3067274" cy="567208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9125" y="285750"/>
            <a:ext cx="9914403" cy="176268"/>
            <a:chOff x="0" y="1057655"/>
            <a:chExt cx="10058400" cy="178435"/>
          </a:xfrm>
        </p:grpSpPr>
        <p:sp>
          <p:nvSpPr>
            <p:cNvPr id="4" name="object 4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8810" y="638286"/>
            <a:ext cx="8707582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82105">
              <a:lnSpc>
                <a:spcPct val="100000"/>
              </a:lnSpc>
              <a:spcBef>
                <a:spcPts val="119"/>
              </a:spcBef>
            </a:pPr>
            <a:r>
              <a:rPr lang="en-US" sz="4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3: CCA Cost Recovery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072" y="1445383"/>
            <a:ext cx="6914928" cy="4428996"/>
          </a:xfrm>
          <a:prstGeom prst="rect">
            <a:avLst/>
          </a:prstGeom>
        </p:spPr>
        <p:txBody>
          <a:bodyPr vert="horz" wrap="square" lIns="0" tIns="62193" rIns="0" bIns="0" rtlCol="0">
            <a:spAutoFit/>
          </a:bodyPr>
          <a:lstStyle/>
          <a:p>
            <a:pPr marL="177623" indent="-166977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78183" algn="l"/>
              </a:tabLs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mechanisms related to CCA cost recovery are most appropriate (e.g. general rate case, accounting petitions, multi-year rate plans, separate tariff mechanisms, hybrid)?</a:t>
            </a:r>
          </a:p>
          <a:p>
            <a:pPr marL="10646">
              <a:lnSpc>
                <a:spcPct val="100000"/>
              </a:lnSpc>
              <a:spcBef>
                <a:spcPts val="490"/>
              </a:spcBef>
              <a:tabLst>
                <a:tab pos="178183" algn="l"/>
              </a:tabLst>
            </a:pP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623" indent="-166977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78183" algn="l"/>
              </a:tabLs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follow-up, what guardrails/parameters should the Commission consider for cost recovery?</a:t>
            </a:r>
          </a:p>
          <a:p>
            <a:pPr marL="177623" indent="-166977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78183" algn="l"/>
              </a:tabLst>
            </a:pP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623" indent="-166977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78183" algn="l"/>
              </a:tabLs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CCA activities or costs should the Commission consider recoverable?</a:t>
            </a:r>
          </a:p>
          <a:p>
            <a:pPr marL="177623" indent="-166977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78183" algn="l"/>
              </a:tabLst>
            </a:pP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623" indent="-166977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78183" algn="l"/>
              </a:tabLst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should the Commission consider costs on a forward-looking basis?</a:t>
            </a:r>
          </a:p>
          <a:p>
            <a:pPr marL="10646">
              <a:lnSpc>
                <a:spcPct val="100000"/>
              </a:lnSpc>
              <a:spcBef>
                <a:spcPts val="490"/>
              </a:spcBef>
              <a:tabLst>
                <a:tab pos="178183" algn="l"/>
              </a:tabLst>
            </a:pPr>
            <a:endParaRPr lang="en-US" sz="1456" dirty="0">
              <a:latin typeface="Franklin Gothic Book"/>
              <a:cs typeface="Franklin Gothic Book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9B96A40-F153-6D6C-C556-E92EF6652E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7" y="-136477"/>
            <a:ext cx="5754896" cy="166756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88230" y="2044005"/>
            <a:ext cx="90611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Workshop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15th, 2023, 1pm-5pm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Cost Recovery and planning issues (long-term utility planning forecasts and forecast adjustments)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 Workshop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November 2023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issues (if needed)</a:t>
            </a:r>
          </a:p>
          <a:p>
            <a:endParaRPr lang="en-US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920C66E-4CC7-5834-F265-A876B6CB5A55}"/>
              </a:ext>
            </a:extLst>
          </p:cNvPr>
          <p:cNvSpPr/>
          <p:nvPr/>
        </p:nvSpPr>
        <p:spPr>
          <a:xfrm>
            <a:off x="1" y="625683"/>
            <a:ext cx="7156174" cy="146305"/>
          </a:xfrm>
          <a:prstGeom prst="rect">
            <a:avLst/>
          </a:prstGeom>
          <a:solidFill>
            <a:srgbClr val="4D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AAFE1-2F6D-CD78-E157-602FB526B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1207" y="2752316"/>
            <a:ext cx="8309586" cy="2756848"/>
          </a:xfrm>
        </p:spPr>
        <p:txBody>
          <a:bodyPr>
            <a:normAutofit/>
          </a:bodyPr>
          <a:lstStyle/>
          <a:p>
            <a:pPr lvl="1"/>
            <a:endParaRPr lang="en-US" sz="1600" dirty="0"/>
          </a:p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E171D1B-8886-269E-4A6C-8E712C088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487087"/>
            <a:ext cx="5574965" cy="695761"/>
          </a:xfrm>
        </p:spPr>
        <p:txBody>
          <a:bodyPr anchor="b">
            <a:normAutofit fontScale="90000"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8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AAFE1-2F6D-CD78-E157-602FB526B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877" y="1441085"/>
            <a:ext cx="5516966" cy="4800321"/>
          </a:xfrm>
        </p:spPr>
        <p:txBody>
          <a:bodyPr anchor="t"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Welcome, Opening Remarks, and Introduction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First Workshop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1: No Cost Allowances\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 Break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2: Defining Low-Income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 Break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3: CCA Cost Recovery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 Remarks &amp; Adjourn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966F37-E848-AD22-AD00-56291DACD2CB}"/>
              </a:ext>
            </a:extLst>
          </p:cNvPr>
          <p:cNvCxnSpPr/>
          <p:nvPr/>
        </p:nvCxnSpPr>
        <p:spPr>
          <a:xfrm>
            <a:off x="781877" y="1311966"/>
            <a:ext cx="3975652" cy="0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33555E9-E216-72DE-1796-098962EB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5A1082-76A7-EAEB-A6DF-D02EE49CA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68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4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6" y="-136477"/>
            <a:ext cx="7529515" cy="1494357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 Workshop Series Work Plan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>
            <a:extLst>
              <a:ext uri="{FF2B5EF4-FFF2-40B4-BE49-F238E27FC236}">
                <a16:creationId xmlns:a16="http://schemas.microsoft.com/office/drawing/2014/main" id="{6D75C8EB-43AD-AA2F-157C-2BBC183F82E2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833CD06-B897-4C60-B356-40B299EA452C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6AB8E4E4-A528-AC8A-8C5A-424CB3CA897B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D4B55D7E-DF1D-625E-DB3B-B0767407922E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5DB3C02-5C80-1E9B-83C7-27886EC65457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77BF98-6C60-1D8B-0880-8CFB39EAD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59390"/>
              </p:ext>
            </p:extLst>
          </p:nvPr>
        </p:nvGraphicFramePr>
        <p:xfrm>
          <a:off x="683306" y="1376168"/>
          <a:ext cx="9819711" cy="5255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089928">
                  <a:extLst>
                    <a:ext uri="{9D8B030D-6E8A-4147-A177-3AD203B41FA5}">
                      <a16:colId xmlns:a16="http://schemas.microsoft.com/office/drawing/2014/main" val="1567749063"/>
                    </a:ext>
                  </a:extLst>
                </a:gridCol>
                <a:gridCol w="2729783">
                  <a:extLst>
                    <a:ext uri="{9D8B030D-6E8A-4147-A177-3AD203B41FA5}">
                      <a16:colId xmlns:a16="http://schemas.microsoft.com/office/drawing/2014/main" val="450900320"/>
                    </a:ext>
                  </a:extLst>
                </a:gridCol>
              </a:tblGrid>
              <a:tr h="589203"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36461"/>
                  </a:ext>
                </a:extLst>
              </a:tr>
              <a:tr h="372566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Notice of first workshop: CCA 101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15,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20606"/>
                  </a:ext>
                </a:extLst>
              </a:tr>
              <a:tr h="325788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Notice of opportunity to file written comments on draft CCA work plan, action timeline, and future workshops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728600"/>
                  </a:ext>
                </a:extLst>
              </a:tr>
              <a:tr h="390498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First CCA workshop: CCA 101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80050"/>
                  </a:ext>
                </a:extLst>
              </a:tr>
              <a:tr h="287857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Written comments due – Proposed topics for discussion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030652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Notice of second workshop – Second CCA workshop topics (Auction revenues to benefit ratepayers, “low-income” definition, CCA cost recovery); issue final CCA work plan and action timeline.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15,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710519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Second CCA workshop: Second CCA workshop topics (Auction revenues to benefit ratepayers, defining “low-income,” cost recovery).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26,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962068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Third CCA Workshop: – Continuation of cost recovery and planning issues (Long-term utility planning forecasts and forecast adjustments).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15,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624880"/>
                  </a:ext>
                </a:extLst>
              </a:tr>
              <a:tr h="367685"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Fourth CCA workshop: Continuation of issues (if needed)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November,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482601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proposed action plan for commissioner consideration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December,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1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4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101" y="476251"/>
            <a:ext cx="9733430" cy="5450316"/>
            <a:chOff x="0" y="1057655"/>
            <a:chExt cx="10058400" cy="5659120"/>
          </a:xfrm>
        </p:grpSpPr>
        <p:sp>
          <p:nvSpPr>
            <p:cNvPr id="3" name="object 3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1580"/>
              <a:ext cx="2519172" cy="550468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69952" y="2123122"/>
            <a:ext cx="7621923" cy="4703501"/>
          </a:xfrm>
          <a:prstGeom prst="rect">
            <a:avLst/>
          </a:prstGeom>
        </p:spPr>
        <p:txBody>
          <a:bodyPr vert="horz" wrap="square" lIns="0" tIns="26894" rIns="0" bIns="0" rtlCol="0">
            <a:spAutoFit/>
          </a:bodyPr>
          <a:lstStyle/>
          <a:p>
            <a:pPr marL="261111" indent="-250465">
              <a:lnSpc>
                <a:spcPct val="100000"/>
              </a:lnSpc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Commitment Act is primarily regulated by the Department of Ecology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333333"/>
              </a:buClr>
              <a:buFont typeface="Arial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UTC is directly involved under two WACs: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173-446-230</a:t>
            </a: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Approval of supply/demand forecasts for estimates of retail electric load and forecasted resource fuel types to deliver load 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(Only applicable for electric IOUs, not natural gas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UTC retains “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oversight and jurisdiction over the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of revenues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collected from an investor-owned utility through the consignment and auction of no cost allowances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benefit of ratepayers.”</a:t>
            </a:r>
            <a:endParaRPr lang="en-US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173-446-240</a:t>
            </a: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UTC “retains jurisdiction over the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of the revenues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collected by investor-owned utilities from allowances consigned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benefit of ratepayers.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sz="1588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6521" y="813552"/>
            <a:ext cx="8353288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404350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201AD-3266-4C38-A8F5-18DD844A08AC}"/>
              </a:ext>
            </a:extLst>
          </p:cNvPr>
          <p:cNvSpPr txBox="1"/>
          <p:nvPr/>
        </p:nvSpPr>
        <p:spPr>
          <a:xfrm>
            <a:off x="3722352" y="1552919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 Jurisdiction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55B7491-4D3B-A63D-EF8C-F5750E603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9999" y="581698"/>
            <a:ext cx="3295651" cy="533366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4" name="object 4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5183" y="739141"/>
            <a:ext cx="8707582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82105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183" y="2595864"/>
            <a:ext cx="7201942" cy="378014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70A.65- Cap and Invest Program Creation, Administration, and Enforcement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Monitoring/oversight of sale/transfer of allowances 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and administering auctions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70A.65.020 - Environmental Justice Review</a:t>
            </a:r>
          </a:p>
          <a:p>
            <a:pPr marL="10646">
              <a:lnSpc>
                <a:spcPct val="100000"/>
              </a:lnSpc>
              <a:spcBef>
                <a:spcPts val="4"/>
              </a:spcBef>
              <a:tabLst>
                <a:tab pos="261111" algn="l"/>
                <a:tab pos="261671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70A.65.120 - Allocation of no-cost allocations to electric utilities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173-446-230 - 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allowances to electric utilities.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70A.65.130 - Allocation of no-cost allocations to gas utilities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173-446-240 – Distribution of allowances to gas utilities.</a:t>
            </a:r>
          </a:p>
          <a:p>
            <a:pPr marL="467846" lvl="1">
              <a:spcBef>
                <a:spcPts val="4"/>
              </a:spcBef>
              <a:tabLst>
                <a:tab pos="261111" algn="l"/>
                <a:tab pos="261671" algn="l"/>
              </a:tabLst>
            </a:pPr>
            <a:endParaRPr lang="en-US" sz="1400" dirty="0">
              <a:solidFill>
                <a:srgbClr val="333333"/>
              </a:solidFill>
              <a:latin typeface="Franklin Gothic Book"/>
              <a:cs typeface="Franklin Gothic Book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sz="1400" dirty="0">
              <a:solidFill>
                <a:srgbClr val="333333"/>
              </a:solidFill>
              <a:cs typeface="Franklin Gothic Boo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8E47A-80D6-B2D7-EE4E-864671BD5A99}"/>
              </a:ext>
            </a:extLst>
          </p:cNvPr>
          <p:cNvSpPr txBox="1"/>
          <p:nvPr/>
        </p:nvSpPr>
        <p:spPr>
          <a:xfrm>
            <a:off x="393996" y="1453648"/>
            <a:ext cx="6769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Ecology Jurisdiction (highlights – non-exhaustive list)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37A5C56-AA8D-4C3C-9BF7-EEBC0D2B2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0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449" y="457200"/>
            <a:ext cx="10857674" cy="5468917"/>
            <a:chOff x="-1253491" y="1030943"/>
            <a:chExt cx="11311891" cy="5685323"/>
          </a:xfrm>
        </p:grpSpPr>
        <p:sp>
          <p:nvSpPr>
            <p:cNvPr id="3" name="object 3"/>
            <p:cNvSpPr/>
            <p:nvPr/>
          </p:nvSpPr>
          <p:spPr>
            <a:xfrm>
              <a:off x="-1253491" y="1030943"/>
              <a:ext cx="3768091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0752" y="1232915"/>
              <a:ext cx="2517648" cy="548335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670" y="822306"/>
            <a:ext cx="8707582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99773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66867" y="1448561"/>
            <a:ext cx="7835317" cy="763622"/>
          </a:xfrm>
          <a:prstGeom prst="rect">
            <a:avLst/>
          </a:prstGeom>
        </p:spPr>
        <p:txBody>
          <a:bodyPr vert="horz" wrap="square" lIns="0" tIns="72278" rIns="0" bIns="0" rtlCol="0">
            <a:spAutoFit/>
          </a:bodyPr>
          <a:lstStyle/>
          <a:p>
            <a:pPr marR="1731961">
              <a:spcBef>
                <a:spcPts val="569"/>
              </a:spcBef>
              <a:tabLst>
                <a:tab pos="249905" algn="l"/>
                <a:tab pos="250465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Docket Scope</a:t>
            </a:r>
          </a:p>
          <a:p>
            <a:pPr marL="285750" marR="1731961" indent="-285750">
              <a:spcBef>
                <a:spcPts val="569"/>
              </a:spcBef>
              <a:buFont typeface="Arial" panose="020B0604020202020204" pitchFamily="34" charset="0"/>
              <a:buChar char="•"/>
              <a:tabLst>
                <a:tab pos="249905" algn="l"/>
                <a:tab pos="250465" algn="l"/>
              </a:tabLst>
            </a:pPr>
            <a:endParaRPr lang="en-US" sz="1588" dirty="0">
              <a:latin typeface="Franklin Gothic Book"/>
              <a:cs typeface="Franklin Gothic Book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93DCB6C-B50E-848E-A73F-963837B1F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4463BF4-E69A-CE19-E793-D4D3389219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3745" y="2168748"/>
            <a:ext cx="7636780" cy="247465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0646">
              <a:lnSpc>
                <a:spcPct val="100000"/>
              </a:lnSpc>
              <a:spcBef>
                <a:spcPts val="1090"/>
              </a:spcBef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 feedback and facilitate discussion on Commission scope, process, and content in development of Commission guidance on CCA matters</a:t>
            </a: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guidance on interested party and Commission identified CCA issues</a:t>
            </a:r>
          </a:p>
        </p:txBody>
      </p:sp>
    </p:spTree>
    <p:extLst>
      <p:ext uri="{BB962C8B-B14F-4D97-AF65-F5344CB8AC3E}">
        <p14:creationId xmlns:p14="http://schemas.microsoft.com/office/powerpoint/2010/main" val="303215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09" y="-354718"/>
            <a:ext cx="7529515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1: No Cost Allowances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19455" y="1852161"/>
            <a:ext cx="906119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 from Public Comments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should revenues from no-cost gas allowances be allocated?</a:t>
            </a:r>
          </a:p>
          <a:p>
            <a:endParaRPr lang="en-US" sz="20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use of revenues derived from the consignment of no-cost allowances allocated to natural gas and electric 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guidance on using consigned allowance revenue to benefit ratepayers and CCA incorporation into utility resource planning. </a:t>
            </a:r>
            <a:endParaRPr lang="en-US" sz="2000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guidance with administrative costs and how they should be accounted for and reported for no-cost allowances.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555109" y="15733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object 3">
            <a:extLst>
              <a:ext uri="{FF2B5EF4-FFF2-40B4-BE49-F238E27FC236}">
                <a16:creationId xmlns:a16="http://schemas.microsoft.com/office/drawing/2014/main" id="{E9C706E2-8900-BC8A-2E51-CFB8059EFD1C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10DE0BD9-B09A-A0EB-4919-9DD2E51AEBBC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4E36671E-1D16-92FB-1E85-50DCB3EF3C09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CF139EC-9F1F-0D66-C9FC-2640CF2932F0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5D74229C-8D6A-A0E8-7EAB-8B719EFBB66D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299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09" y="-354718"/>
            <a:ext cx="7529515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1: No Cost Allowances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19455" y="1852161"/>
            <a:ext cx="906119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Points from 7/21 Open Meeting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 CCA Gas Tariff Filing (CCA allowance costs/credits for August 2023-December 2023)</a:t>
            </a:r>
          </a:p>
          <a:p>
            <a:endParaRPr lang="en-US" sz="20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Directed PSE and its advisory group to produce a plan to reach 75,000 low-income customers in next tariff period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Automatic enrollment or expanded definition of low-income</a:t>
            </a:r>
            <a:endParaRPr lang="en-US" sz="20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precedential</a:t>
            </a:r>
            <a:endParaRPr lang="en-US" sz="2000" kern="100" dirty="0">
              <a:solidFill>
                <a:srgbClr val="0E101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E10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Recovered costs are subject to review and refund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E10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CCA credits not costs are included as line item on customer bill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555109" y="15733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object 3">
            <a:extLst>
              <a:ext uri="{FF2B5EF4-FFF2-40B4-BE49-F238E27FC236}">
                <a16:creationId xmlns:a16="http://schemas.microsoft.com/office/drawing/2014/main" id="{E9C706E2-8900-BC8A-2E51-CFB8059EFD1C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10DE0BD9-B09A-A0EB-4919-9DD2E51AEBBC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4E36671E-1D16-92FB-1E85-50DCB3EF3C09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CF139EC-9F1F-0D66-C9FC-2640CF2932F0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5D74229C-8D6A-A0E8-7EAB-8B719EFBB66D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596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1516" y="945385"/>
            <a:ext cx="7411759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1: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Cost Allowances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51517" y="1838326"/>
            <a:ext cx="7622620" cy="2586805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261111" indent="-250465">
              <a:lnSpc>
                <a:spcPct val="100000"/>
              </a:lnSpc>
              <a:spcBef>
                <a:spcPts val="1090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guidance does the Commission need to provide on the use of revenues to benefit ratepayers?</a:t>
            </a:r>
          </a:p>
          <a:p>
            <a:pPr marL="10646">
              <a:lnSpc>
                <a:spcPct val="100000"/>
              </a:lnSpc>
              <a:spcBef>
                <a:spcPts val="1090"/>
              </a:spcBef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oversight does the Commission need to ensure related to the use of revenues to benefit ratepayers?</a:t>
            </a: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other issues do interested parties see?</a:t>
            </a:r>
          </a:p>
          <a:p>
            <a:pPr marL="467846" lvl="1">
              <a:spcBef>
                <a:spcPts val="4"/>
              </a:spcBef>
              <a:tabLst>
                <a:tab pos="261111" algn="l"/>
                <a:tab pos="261671" algn="l"/>
              </a:tabLst>
            </a:pPr>
            <a:endParaRPr lang="en-US" sz="181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6275" y="438151"/>
            <a:ext cx="9857255" cy="5488416"/>
            <a:chOff x="0" y="1057655"/>
            <a:chExt cx="10058400" cy="5659120"/>
          </a:xfrm>
        </p:grpSpPr>
        <p:sp>
          <p:nvSpPr>
            <p:cNvPr id="5" name="object 5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32915"/>
              <a:ext cx="2519172" cy="5483351"/>
            </a:xfrm>
            <a:prstGeom prst="rect">
              <a:avLst/>
            </a:prstGeom>
          </p:spPr>
        </p:pic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4D6ECC8-6011-27B5-18AF-79094AEC1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8"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7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501</IndustryCode>
    <CaseStatus xmlns="dc463f71-b30c-4ab2-9473-d307f9d35888">Pending</CaseStatus>
    <OpenedDate xmlns="dc463f71-b30c-4ab2-9473-d307f9d35888">2023-03-10T08:00:00+00:00</OpenedDate>
    <SignificantOrder xmlns="dc463f71-b30c-4ab2-9473-d307f9d35888">false</SignificantOrder>
    <Date1 xmlns="dc463f71-b30c-4ab2-9473-d307f9d35888">2023-08-23T18:14:39+00:00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230161</DocketNumber>
    <DelegatedOrder xmlns="dc463f71-b30c-4ab2-9473-d307f9d35888">false</DelegatedOrd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B306A76248FBD24CAB2891346FFAB9FD" ma:contentTypeVersion="24" ma:contentTypeDescription="" ma:contentTypeScope="" ma:versionID="fa4af7286d282b664d01e579fe98b97b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5371b12cbd0ca12feeca5b6edfa8e73e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7C38C3-6D56-4552-8B21-0C99B1939EEA}"/>
</file>

<file path=customXml/itemProps2.xml><?xml version="1.0" encoding="utf-8"?>
<ds:datastoreItem xmlns:ds="http://schemas.openxmlformats.org/officeDocument/2006/customXml" ds:itemID="{80160299-0AD8-4276-978E-5A1481E929DB}">
  <ds:schemaRefs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c463f71-b30c-4ab2-9473-d307f9d3588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252BD7C-508E-45C7-B699-21D913656D58}"/>
</file>

<file path=customXml/itemProps4.xml><?xml version="1.0" encoding="utf-8"?>
<ds:datastoreItem xmlns:ds="http://schemas.openxmlformats.org/officeDocument/2006/customXml" ds:itemID="{C6D03A09-4EC8-4B57-AE20-FB1326CED7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7162</TotalTime>
  <Words>969</Words>
  <Application>Microsoft Office PowerPoint</Application>
  <PresentationFormat>Widescreen</PresentationFormat>
  <Paragraphs>159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Symbol</vt:lpstr>
      <vt:lpstr>Times New Roman</vt:lpstr>
      <vt:lpstr>Office Theme</vt:lpstr>
      <vt:lpstr>Climate Commitment Act Workshop Series</vt:lpstr>
      <vt:lpstr>Agenda</vt:lpstr>
      <vt:lpstr>CCA Workshop Series Work Plan</vt:lpstr>
      <vt:lpstr>Workshop #1 Summary</vt:lpstr>
      <vt:lpstr>Workshop #1 Summary</vt:lpstr>
      <vt:lpstr>Workshop #1 Summary</vt:lpstr>
      <vt:lpstr>Discussion 1: No Cost Allowances</vt:lpstr>
      <vt:lpstr>Discussion 1: No Cost Allowances</vt:lpstr>
      <vt:lpstr>Discussion 1: No Cost Allowances</vt:lpstr>
      <vt:lpstr>Discussion 2: Defining “Low-Income”</vt:lpstr>
      <vt:lpstr>Discussion 2: Defining “Low-Income”</vt:lpstr>
      <vt:lpstr>Discussion 3: CCA Cost Recovery</vt:lpstr>
      <vt:lpstr>Discussion 3: CCA Cost Recovery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Commitment Act Workshop Series</dc:title>
  <dc:creator>Quinata, Keith (UTC)</dc:creator>
  <cp:lastModifiedBy>Doyle, Paige (UTC)</cp:lastModifiedBy>
  <cp:revision>5</cp:revision>
  <dcterms:created xsi:type="dcterms:W3CDTF">2023-04-04T20:33:38Z</dcterms:created>
  <dcterms:modified xsi:type="dcterms:W3CDTF">2023-08-23T17:26:28Z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0x0101006E56B4D1795A2E4DB2F0B01679ED314A00B306A76248FBD24CAB2891346FFAB9FD</vt:lpwstr>
  </property>
  <property fmtid="{D5CDD505-2E9C-101B-9397-08002B2CF9AE}" pid="3" name="_docset_NoMedatataSyncRequired">
    <vt:lpwstr>False</vt:lpwstr>
  </property>
</Properties>
</file>