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omments/modernComment_12E_BC47C708.xml" ContentType="application/vnd.ms-powerpoint.comments+xml"/>
  <Override PartName="/ppt/comments/modernComment_130_3AA2748F.xml" ContentType="application/vnd.ms-powerpoint.comments+xml"/>
  <Override PartName="/ppt/comments/modernComment_122_9661CA23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256" r:id="rId6"/>
    <p:sldId id="257" r:id="rId7"/>
    <p:sldId id="298" r:id="rId8"/>
    <p:sldId id="266" r:id="rId9"/>
    <p:sldId id="273" r:id="rId10"/>
    <p:sldId id="260" r:id="rId11"/>
    <p:sldId id="302" r:id="rId12"/>
    <p:sldId id="301" r:id="rId13"/>
    <p:sldId id="303" r:id="rId14"/>
    <p:sldId id="304" r:id="rId15"/>
    <p:sldId id="305" r:id="rId16"/>
    <p:sldId id="307" r:id="rId17"/>
    <p:sldId id="290" r:id="rId18"/>
    <p:sldId id="271" r:id="rId19"/>
    <p:sldId id="309" r:id="rId20"/>
    <p:sldId id="292" r:id="rId21"/>
    <p:sldId id="299" r:id="rId22"/>
    <p:sldId id="310" r:id="rId23"/>
    <p:sldId id="311" r:id="rId24"/>
    <p:sldId id="288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D5FD0C-0BDF-CE22-6C3A-EC22C5264F04}" name="Rendahl, Ann (UTC)" initials="AR" userId="S::ann.rendahl@utc.wa.gov::c44ff3f4-ab11-4edb-8773-cbc10b4d07bd" providerId="AD"/>
  <p188:author id="{5D01E5FC-1F98-1941-E010-D29D01927E77}" name="Cahen, Aaron (UTC)" initials="CA(" userId="S::aaron.cahen@utc.wa.gov::ea38b737-7881-40e1-a365-5cc488d743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3EA"/>
    <a:srgbClr val="AEB7BB"/>
    <a:srgbClr val="2F1C15"/>
    <a:srgbClr val="4DB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EA3EB-317A-B4F5-9323-DAE38E3336AD}" v="1117" dt="2023-11-07T21:18:19.846"/>
    <p1510:client id="{A96D690E-791A-4EE5-8B60-0AB55EF561B3}" v="733" dt="2023-11-07T23:42:04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omments/modernComment_122_9661CA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014986-2058-4CC1-84EB-A06D2163866E}" authorId="{1DD5FD0C-0BDF-CE22-6C3A-EC22C5264F04}" status="resolved" created="2023-09-14T03:07:36.15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22991139" sldId="290"/>
      <ac:spMk id="6" creationId="{D907D2B5-FF30-BBA1-7AAF-476C66AF730A}"/>
      <ac:txMk cp="462">
        <ac:context len="773" hash="2908596465"/>
      </ac:txMk>
    </ac:txMkLst>
    <p188:pos x="1020463" y="3486036"/>
    <p188:txBody>
      <a:bodyPr/>
      <a:lstStyle/>
      <a:p>
        <a:r>
          <a:rPr lang="en-US"/>
          <a:t>Utilities?</a:t>
        </a:r>
      </a:p>
    </p188:txBody>
  </p188:cm>
</p188:cmLst>
</file>

<file path=ppt/comments/modernComment_12E_BC47C7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3CFFA0-015A-4620-B779-2E5E323BE25E}" authorId="{1DD5FD0C-0BDF-CE22-6C3A-EC22C5264F04}" status="resolved" created="2023-09-14T03:01:45.33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58820616" sldId="302"/>
      <ac:spMk id="8" creationId="{00000000-0000-0000-0000-000000000000}"/>
      <ac:txMk cp="673">
        <ac:context len="826" hash="4008830513"/>
      </ac:txMk>
    </ac:txMkLst>
    <p188:pos x="7592034" y="3363278"/>
    <p188:txBody>
      <a:bodyPr/>
      <a:lstStyle/>
      <a:p>
        <a:r>
          <a:rPr lang="en-US"/>
          <a:t>Is this how it was described in the 2nd Workshop? I am not sure this is the best description.  How about "How should the UTC, utilities or advisory groups determine how CCA revenue is used to benefit customers?"</a:t>
        </a:r>
      </a:p>
    </p188:txBody>
  </p188:cm>
</p188:cmLst>
</file>

<file path=ppt/comments/modernComment_130_3AA274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330BF76-B984-474E-A27C-2DBACAAC1655}" authorId="{1DD5FD0C-0BDF-CE22-6C3A-EC22C5264F04}" status="resolved" created="2023-09-14T03:01:45.33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83725199" sldId="304"/>
      <ac:spMk id="8" creationId="{00000000-0000-0000-0000-000000000000}"/>
      <ac:txMk cp="673">
        <ac:context len="826" hash="4008830513"/>
      </ac:txMk>
    </ac:txMkLst>
    <p188:txBody>
      <a:bodyPr/>
      <a:lstStyle/>
      <a:p>
        <a:r>
          <a:rPr lang="en-US"/>
          <a:t>Is this how it was described in the 2nd Workshop? I am not sure this is the best description.  How about "How should the UTC, utilities or advisory groups determine how CCA revenue is used to benefit customers?"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8A890-0B21-47B4-A5C6-0E9D45429430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B7B6F-DD65-4890-A6CA-31D9DB4BC4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9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77" b="0" i="0">
                <a:solidFill>
                  <a:srgbClr val="44678E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77" b="0" i="0">
                <a:solidFill>
                  <a:srgbClr val="44678E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88" b="0" i="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33225"/>
            <a:ext cx="3048000" cy="157443"/>
          </a:xfrm>
          <a:custGeom>
            <a:avLst/>
            <a:gdLst/>
            <a:ahLst/>
            <a:cxnLst/>
            <a:rect l="l" t="t" r="r" b="b"/>
            <a:pathLst>
              <a:path w="2514600" h="178434">
                <a:moveTo>
                  <a:pt x="2514600" y="178307"/>
                </a:moveTo>
                <a:lnTo>
                  <a:pt x="0" y="178307"/>
                </a:lnTo>
                <a:lnTo>
                  <a:pt x="0" y="0"/>
                </a:lnTo>
                <a:lnTo>
                  <a:pt x="2514600" y="0"/>
                </a:lnTo>
                <a:lnTo>
                  <a:pt x="2514600" y="178307"/>
                </a:lnTo>
                <a:close/>
              </a:path>
            </a:pathLst>
          </a:custGeom>
          <a:solidFill>
            <a:srgbClr val="44678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3048000" y="933225"/>
            <a:ext cx="3048000" cy="157443"/>
          </a:xfrm>
          <a:custGeom>
            <a:avLst/>
            <a:gdLst/>
            <a:ahLst/>
            <a:cxnLst/>
            <a:rect l="l" t="t" r="r" b="b"/>
            <a:pathLst>
              <a:path w="2514600" h="178434">
                <a:moveTo>
                  <a:pt x="2514600" y="178307"/>
                </a:moveTo>
                <a:lnTo>
                  <a:pt x="0" y="178307"/>
                </a:lnTo>
                <a:lnTo>
                  <a:pt x="0" y="0"/>
                </a:lnTo>
                <a:lnTo>
                  <a:pt x="2514600" y="0"/>
                </a:lnTo>
                <a:lnTo>
                  <a:pt x="2514600" y="178307"/>
                </a:lnTo>
                <a:close/>
              </a:path>
            </a:pathLst>
          </a:custGeom>
          <a:solidFill>
            <a:srgbClr val="79A3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6096000" y="933225"/>
            <a:ext cx="3048000" cy="157443"/>
          </a:xfrm>
          <a:custGeom>
            <a:avLst/>
            <a:gdLst/>
            <a:ahLst/>
            <a:cxnLst/>
            <a:rect l="l" t="t" r="r" b="b"/>
            <a:pathLst>
              <a:path w="2514600" h="178434">
                <a:moveTo>
                  <a:pt x="2514600" y="178307"/>
                </a:moveTo>
                <a:lnTo>
                  <a:pt x="0" y="178307"/>
                </a:lnTo>
                <a:lnTo>
                  <a:pt x="0" y="0"/>
                </a:lnTo>
                <a:lnTo>
                  <a:pt x="2514600" y="0"/>
                </a:lnTo>
                <a:lnTo>
                  <a:pt x="2514600" y="178307"/>
                </a:lnTo>
                <a:close/>
              </a:path>
            </a:pathLst>
          </a:custGeom>
          <a:solidFill>
            <a:srgbClr val="728CA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g object 19"/>
          <p:cNvSpPr/>
          <p:nvPr/>
        </p:nvSpPr>
        <p:spPr>
          <a:xfrm>
            <a:off x="9144000" y="933225"/>
            <a:ext cx="3048000" cy="157443"/>
          </a:xfrm>
          <a:custGeom>
            <a:avLst/>
            <a:gdLst/>
            <a:ahLst/>
            <a:cxnLst/>
            <a:rect l="l" t="t" r="r" b="b"/>
            <a:pathLst>
              <a:path w="2514600" h="178434">
                <a:moveTo>
                  <a:pt x="2514600" y="178307"/>
                </a:moveTo>
                <a:lnTo>
                  <a:pt x="0" y="178307"/>
                </a:lnTo>
                <a:lnTo>
                  <a:pt x="0" y="0"/>
                </a:lnTo>
                <a:lnTo>
                  <a:pt x="2514600" y="0"/>
                </a:lnTo>
                <a:lnTo>
                  <a:pt x="2514600" y="178307"/>
                </a:lnTo>
                <a:close/>
              </a:path>
            </a:pathLst>
          </a:custGeom>
          <a:solidFill>
            <a:srgbClr val="FFD66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828" y="4026050"/>
            <a:ext cx="1774204" cy="14953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44FA-B78D-7B65-85AC-25F922D1A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F6C1A-768D-4E1D-4BFB-80D8CE1CF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4779F-3D56-B723-1184-3CB45AE8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35C0-FADB-4D08-9478-7A7B52A64DF5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F2313-2904-7231-50C2-25D67A53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0DE6A-A6B5-FA80-BBAA-C06B90B2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1E65-5401-4D16-9656-022DAE8B8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0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2660" y="1515122"/>
            <a:ext cx="8707582" cy="511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4678E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3671" y="2393064"/>
            <a:ext cx="6830291" cy="1908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65" r:id="rId3"/>
    <p:sldLayoutId id="2147483671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30_3AA2748F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22_9661CA2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2E_BC47C7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7E168-255E-5897-D9D0-49C1E7AC4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406" y="1269765"/>
            <a:ext cx="3975652" cy="279516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Commitment Act Workshop Series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107D4A-B66F-4578-8A86-36D214753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406" y="4856780"/>
            <a:ext cx="3616913" cy="11368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Washington Utilities &amp; Transportation Commission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8, 2023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2EAC616-8404-F6FA-0A24-D07C7D83C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169" y="2093686"/>
            <a:ext cx="4185748" cy="26706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29467B-FE2F-59C1-5647-1942E451CACF}"/>
              </a:ext>
            </a:extLst>
          </p:cNvPr>
          <p:cNvCxnSpPr/>
          <p:nvPr/>
        </p:nvCxnSpPr>
        <p:spPr>
          <a:xfrm>
            <a:off x="622852" y="4465983"/>
            <a:ext cx="3975652" cy="0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157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0101" y="476249"/>
            <a:ext cx="9733430" cy="171851"/>
            <a:chOff x="0" y="1057655"/>
            <a:chExt cx="10058400" cy="178435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96521" y="813552"/>
            <a:ext cx="8353288" cy="63082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404350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#3 Summary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201AD-3266-4C38-A8F5-18DD844A08AC}"/>
              </a:ext>
            </a:extLst>
          </p:cNvPr>
          <p:cNvSpPr txBox="1"/>
          <p:nvPr/>
        </p:nvSpPr>
        <p:spPr>
          <a:xfrm>
            <a:off x="3722351" y="1552919"/>
            <a:ext cx="8353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Forecasting, Long-Term Planning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55B7491-4D3B-A63D-EF8C-F5750E6032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E938B-4B23-C2A0-0A09-03DD0F3758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83" r="35260"/>
          <a:stretch/>
        </p:blipFill>
        <p:spPr>
          <a:xfrm>
            <a:off x="329938" y="945174"/>
            <a:ext cx="3063711" cy="5512187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32823C8B-F9B6-13D8-0F5F-5F15559D62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22351" y="2037013"/>
            <a:ext cx="7932374" cy="432131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0646">
              <a:lnSpc>
                <a:spcPct val="100000"/>
              </a:lnSpc>
              <a:spcBef>
                <a:spcPts val="1090"/>
              </a:spcBef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 should reflect dispatch logic and seek to minimize costs to customers, still focused on least reasonable cost</a:t>
            </a: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still significant questions that need to be answered regarding how Ecology will allocate no-cost allowances to electric utilities 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No-cost allowances distort the behavior of market participants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Clarity is needed in order to implement no-cost allowances into dispatch and modeling logic</a:t>
            </a: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remain on what guidance should be for modeling GHG costs in dispatch – to be covered today</a:t>
            </a: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251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2449" y="457199"/>
            <a:ext cx="10857674" cy="197338"/>
            <a:chOff x="-1253491" y="1030943"/>
            <a:chExt cx="11311891" cy="205147"/>
          </a:xfrm>
        </p:grpSpPr>
        <p:sp>
          <p:nvSpPr>
            <p:cNvPr id="3" name="object 3"/>
            <p:cNvSpPr/>
            <p:nvPr/>
          </p:nvSpPr>
          <p:spPr>
            <a:xfrm>
              <a:off x="-1253491" y="1030943"/>
              <a:ext cx="3768091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1670" y="822306"/>
            <a:ext cx="8707582" cy="63082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99773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#3 Summary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166867" y="1448561"/>
            <a:ext cx="7835317" cy="763622"/>
          </a:xfrm>
          <a:prstGeom prst="rect">
            <a:avLst/>
          </a:prstGeom>
        </p:spPr>
        <p:txBody>
          <a:bodyPr vert="horz" wrap="square" lIns="0" tIns="72278" rIns="0" bIns="0" rtlCol="0">
            <a:spAutoFit/>
          </a:bodyPr>
          <a:lstStyle/>
          <a:p>
            <a:pPr marR="1731961">
              <a:spcBef>
                <a:spcPts val="569"/>
              </a:spcBef>
              <a:tabLst>
                <a:tab pos="249905" algn="l"/>
                <a:tab pos="250465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CCA Tariffs and Cost Recovery</a:t>
            </a:r>
          </a:p>
          <a:p>
            <a:pPr marL="285750" marR="1731961" indent="-285750">
              <a:spcBef>
                <a:spcPts val="569"/>
              </a:spcBef>
              <a:buFont typeface="Arial" panose="020B0604020202020204" pitchFamily="34" charset="0"/>
              <a:buChar char="•"/>
              <a:tabLst>
                <a:tab pos="249905" algn="l"/>
                <a:tab pos="250465" algn="l"/>
              </a:tabLst>
            </a:pPr>
            <a:endParaRPr lang="en-US" sz="1588" dirty="0">
              <a:latin typeface="Franklin Gothic Book"/>
              <a:cs typeface="Franklin Gothic Book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93DCB6C-B50E-848E-A73F-963837B1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09EC7-7B54-78BC-8FAA-0E994B2E6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89" t="2686" r="37895" b="2256"/>
          <a:stretch/>
        </p:blipFill>
        <p:spPr>
          <a:xfrm>
            <a:off x="8690993" y="822306"/>
            <a:ext cx="3276443" cy="5028305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D00C0955-4938-5BAA-9C47-12C0ECE421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670" y="1620904"/>
            <a:ext cx="7932374" cy="401354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0646">
              <a:lnSpc>
                <a:spcPct val="100000"/>
              </a:lnSpc>
              <a:spcBef>
                <a:spcPts val="1090"/>
              </a:spcBef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Rates vs. Separate Tariff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Depends on what will be included under “CCA Costs”, such as fuel contracts, capital expenditures, etc.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separate tariff would be a cleaner option, but the GRC may allow for general investments to help comply with CCA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 holistically understand CCA cases</a:t>
            </a: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Confidentiality concerns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Utility concern about confidentiality of bidding strategies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 prevent public disclosure but does not prevent UTC from receiving information confidentially</a:t>
            </a: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3830CB2F-994F-DF66-1126-0877013FCCA3}"/>
              </a:ext>
            </a:extLst>
          </p:cNvPr>
          <p:cNvSpPr txBox="1"/>
          <p:nvPr/>
        </p:nvSpPr>
        <p:spPr>
          <a:xfrm>
            <a:off x="-166868" y="5468800"/>
            <a:ext cx="7835317" cy="763622"/>
          </a:xfrm>
          <a:prstGeom prst="rect">
            <a:avLst/>
          </a:prstGeom>
        </p:spPr>
        <p:txBody>
          <a:bodyPr vert="horz" wrap="square" lIns="0" tIns="72278" rIns="0" bIns="0" rtlCol="0">
            <a:spAutoFit/>
          </a:bodyPr>
          <a:lstStyle/>
          <a:p>
            <a:pPr marR="1731961">
              <a:spcBef>
                <a:spcPts val="569"/>
              </a:spcBef>
              <a:tabLst>
                <a:tab pos="249905" algn="l"/>
                <a:tab pos="250465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CCA Risk Sharing Mechanism</a:t>
            </a:r>
          </a:p>
          <a:p>
            <a:pPr marR="1731961">
              <a:spcBef>
                <a:spcPts val="569"/>
              </a:spcBef>
              <a:tabLst>
                <a:tab pos="249905" algn="l"/>
                <a:tab pos="250465" algn="l"/>
              </a:tabLst>
            </a:pPr>
            <a:endParaRPr lang="en-US" sz="1588" dirty="0">
              <a:latin typeface="Franklin Gothic Book"/>
              <a:cs typeface="Franklin Gothic Book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E1A31B5E-6A2D-F1E0-0C2C-6F3C14A45927}"/>
              </a:ext>
            </a:extLst>
          </p:cNvPr>
          <p:cNvSpPr txBox="1">
            <a:spLocks/>
          </p:cNvSpPr>
          <p:nvPr/>
        </p:nvSpPr>
        <p:spPr>
          <a:xfrm>
            <a:off x="251670" y="5710612"/>
            <a:ext cx="7932374" cy="93577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>
            <a:lvl1pPr marL="0">
              <a:defRPr sz="1588" b="0" i="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0646">
              <a:spcBef>
                <a:spcPts val="1090"/>
              </a:spcBef>
              <a:tabLst>
                <a:tab pos="261111" algn="l"/>
                <a:tab pos="261671" algn="l"/>
              </a:tabLst>
            </a:pPr>
            <a:endParaRPr lang="en-U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on time, more discussion during 4</a:t>
            </a:r>
            <a:r>
              <a:rPr lang="en-US" sz="20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workshop</a:t>
            </a:r>
          </a:p>
          <a:p>
            <a:pPr marL="26111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127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0101" y="476249"/>
            <a:ext cx="9733430" cy="171851"/>
            <a:chOff x="0" y="1057655"/>
            <a:chExt cx="10058400" cy="178435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417376" y="2123122"/>
            <a:ext cx="7774499" cy="1959160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296396" indent="-285750">
              <a:spcBef>
                <a:spcPts val="97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Incentivizes companies to manage power costs effectively and shares risks between utilities and consumers</a:t>
            </a:r>
          </a:p>
          <a:p>
            <a:pPr marL="296396" indent="-285750">
              <a:spcBef>
                <a:spcPts val="97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three electric IOUs in WA have a PCAM, with varying components for deadbands, sharing bands, and thresholds for deferrals of refunds/surcharges</a:t>
            </a:r>
          </a:p>
          <a:p>
            <a:pPr marL="26111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Power Costs (NPC) are forecasted to set rates for customers, and then compared to Actual NPC to determine refunds/surcharges</a:t>
            </a:r>
          </a:p>
          <a:p>
            <a:pPr marL="1175511" lvl="2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sz="1588" dirty="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96520" y="813552"/>
            <a:ext cx="10590679" cy="63082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404350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Risk Sharing Mechanisms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201AD-3266-4C38-A8F5-18DD844A08AC}"/>
              </a:ext>
            </a:extLst>
          </p:cNvPr>
          <p:cNvSpPr txBox="1"/>
          <p:nvPr/>
        </p:nvSpPr>
        <p:spPr>
          <a:xfrm>
            <a:off x="3722352" y="1552919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Cost Adjustment Mechanism (PCAM)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55B7491-4D3B-A63D-EF8C-F5750E603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569AB6-A141-BCF0-6A63-5AF98D8B5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648100"/>
            <a:ext cx="2433358" cy="5677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C420A9-CEA0-EA87-A396-3A4975A1927C}"/>
              </a:ext>
            </a:extLst>
          </p:cNvPr>
          <p:cNvSpPr txBox="1"/>
          <p:nvPr/>
        </p:nvSpPr>
        <p:spPr>
          <a:xfrm>
            <a:off x="3722351" y="4151407"/>
            <a:ext cx="8343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NWEC proposal for CCA from UG-230470 (PSE CCA Tariff)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0A43C65A-8B69-4BB7-A1E5-080697E9D3E6}"/>
              </a:ext>
            </a:extLst>
          </p:cNvPr>
          <p:cNvSpPr txBox="1"/>
          <p:nvPr/>
        </p:nvSpPr>
        <p:spPr>
          <a:xfrm>
            <a:off x="3417376" y="4667317"/>
            <a:ext cx="7774499" cy="2387483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26111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 example, no-cost allocation schedule for NG utilities provided by Ecology</a:t>
            </a:r>
          </a:p>
          <a:p>
            <a:pPr marL="26111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Customers pay for 100% of costs until the total allowances purchased equal the utility’s no-cost allowance allocation, cost sharing occurs above the baseline</a:t>
            </a:r>
          </a:p>
          <a:p>
            <a:pPr marL="26111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allowance purchases are below the no-cost allocation baseline, savings sharing occurs</a:t>
            </a:r>
          </a:p>
          <a:p>
            <a:pPr marL="261111" indent="-250465">
              <a:lnSpc>
                <a:spcPct val="150000"/>
              </a:lnSpc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5511" lvl="2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sz="1588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2628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CBD8-9F2A-8EFE-949C-5B278E75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09" y="129308"/>
            <a:ext cx="10979666" cy="1667569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1: CCA Risk Sharing Discussion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7D2B5-FF30-BBA1-7AAF-476C66AF730A}"/>
              </a:ext>
            </a:extLst>
          </p:cNvPr>
          <p:cNvSpPr txBox="1"/>
          <p:nvPr/>
        </p:nvSpPr>
        <p:spPr>
          <a:xfrm>
            <a:off x="419454" y="1905771"/>
            <a:ext cx="9940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Themes from Public Comments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kern="100" dirty="0">
              <a:solidFill>
                <a:srgbClr val="0E101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67C260-E69A-683E-B84C-68F93D97B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94EB09-75B1-816B-EE61-8680C487F7A0}"/>
              </a:ext>
            </a:extLst>
          </p:cNvPr>
          <p:cNvCxnSpPr>
            <a:cxnSpLocks/>
          </p:cNvCxnSpPr>
          <p:nvPr/>
        </p:nvCxnSpPr>
        <p:spPr>
          <a:xfrm>
            <a:off x="555109" y="1858917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object 3">
            <a:extLst>
              <a:ext uri="{FF2B5EF4-FFF2-40B4-BE49-F238E27FC236}">
                <a16:creationId xmlns:a16="http://schemas.microsoft.com/office/drawing/2014/main" id="{E9C706E2-8900-BC8A-2E51-CFB8059EFD1C}"/>
              </a:ext>
            </a:extLst>
          </p:cNvPr>
          <p:cNvGrpSpPr/>
          <p:nvPr/>
        </p:nvGrpSpPr>
        <p:grpSpPr>
          <a:xfrm>
            <a:off x="275183" y="424255"/>
            <a:ext cx="10640467" cy="157443"/>
            <a:chOff x="0" y="1057655"/>
            <a:chExt cx="10058400" cy="178435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10DE0BD9-B09A-A0EB-4919-9DD2E51AEBBC}"/>
                </a:ext>
              </a:extLst>
            </p:cNvPr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4E36671E-1D16-92FB-1E85-50DCB3EF3C09}"/>
                </a:ext>
              </a:extLst>
            </p:cNvPr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CF139EC-9F1F-0D66-C9FC-2640CF2932F0}"/>
                </a:ext>
              </a:extLst>
            </p:cNvPr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5D74229C-8D6A-A0E8-7EAB-8B719EFBB66D}"/>
                </a:ext>
              </a:extLst>
            </p:cNvPr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object 3">
            <a:extLst>
              <a:ext uri="{FF2B5EF4-FFF2-40B4-BE49-F238E27FC236}">
                <a16:creationId xmlns:a16="http://schemas.microsoft.com/office/drawing/2014/main" id="{391E4480-8000-5E32-8549-735D18A53E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7350" y="2459769"/>
            <a:ext cx="5358067" cy="419820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296396" indent="-28575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Risks and utility control over them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utility control: CCA compliance and bidding strategies, alternative compliance methods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under utility control: Weather, allowance availability, conservation, linkage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of whether risks need to be under utility control to be shared</a:t>
            </a: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risk sharing mechanism structure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be based on evidentiary record without adding additional compliance burdens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Potentially be included in the annual Purchased Gas Adjustment Mechanism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 of upside and downside to both utilities and consumers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performance based regulatory concepts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7572D36-C456-4F29-4159-ED172D4EAC24}"/>
              </a:ext>
            </a:extLst>
          </p:cNvPr>
          <p:cNvSpPr txBox="1">
            <a:spLocks/>
          </p:cNvSpPr>
          <p:nvPr/>
        </p:nvSpPr>
        <p:spPr>
          <a:xfrm>
            <a:off x="5777522" y="2459769"/>
            <a:ext cx="5512994" cy="419820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>
            <a:lvl1pPr marL="0">
              <a:defRPr sz="1588" b="0" i="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96396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Assessing for prudency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UTC standard for prudency; demonstrate reasonable action based on available information at the time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IRPs as evidence when determining rate treatment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Demonstrate quick response time to new and evolving CCA conditions</a:t>
            </a:r>
          </a:p>
          <a:p>
            <a:pPr marL="26111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1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of prudency reviews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4 years</a:t>
            </a:r>
          </a:p>
          <a:p>
            <a:pPr marL="1175511" lvl="2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Aligns with compliance periods for CCA, additional reviews will add compliance burden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Annually</a:t>
            </a:r>
          </a:p>
          <a:p>
            <a:pPr marL="1175511" lvl="2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Delayed recovery increases costs</a:t>
            </a:r>
          </a:p>
          <a:p>
            <a:pPr marL="1175511" lvl="2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Prudency standard should not depend on what the final outcome is throughout the compliance period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16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9911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1516" y="945385"/>
            <a:ext cx="7411759" cy="1246382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1: CCA Risk Sharing Discussion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551516" y="2363217"/>
            <a:ext cx="7622620" cy="41546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potential CCA risk sharing mechanism, what risks associated with the CCA are under utility control? Examples may include market risk, energy procurement, conservation levels, etc.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should a potential CCA risk sharing mechanism be structured?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should the Commission consider when assessing utility actions for prudency as they relate to the CCA?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should the risk sharing mechanism allow for prudency determination? Every auction, yearly, every four-year compliance period, or another frequency?</a:t>
            </a:r>
          </a:p>
          <a:p>
            <a:pPr marL="10646">
              <a:lnSpc>
                <a:spcPct val="100000"/>
              </a:lnSpc>
              <a:spcBef>
                <a:spcPts val="1090"/>
              </a:spcBef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6275" y="438153"/>
            <a:ext cx="9857255" cy="173053"/>
            <a:chOff x="0" y="1057655"/>
            <a:chExt cx="10058400" cy="178435"/>
          </a:xfrm>
        </p:grpSpPr>
        <p:sp>
          <p:nvSpPr>
            <p:cNvPr id="5" name="object 5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4D6ECC8-6011-27B5-18AF-79094AEC1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pic>
        <p:nvPicPr>
          <p:cNvPr id="5122" name="Picture 2" descr="6 Best Hikes in Washington State - Hiking the USA - Just a Pack">
            <a:extLst>
              <a:ext uri="{FF2B5EF4-FFF2-40B4-BE49-F238E27FC236}">
                <a16:creationId xmlns:a16="http://schemas.microsoft.com/office/drawing/2014/main" id="{42C4CDD8-1271-F0BF-6463-297AA63CB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547" y="598683"/>
            <a:ext cx="2770041" cy="54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72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AAFE1-2F6D-CD78-E157-602FB526B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1207" y="2752316"/>
            <a:ext cx="8309586" cy="2756848"/>
          </a:xfrm>
        </p:spPr>
        <p:txBody>
          <a:bodyPr>
            <a:normAutofit/>
          </a:bodyPr>
          <a:lstStyle/>
          <a:p>
            <a:pPr lvl="1"/>
            <a:endParaRPr lang="en-US" sz="1600" dirty="0"/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Minute Break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171D1B-8886-269E-4A6C-8E712C08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4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CBD8-9F2A-8EFE-949C-5B278E75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06" y="-136477"/>
            <a:ext cx="9879919" cy="1667569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2: CCA Tariffs and Cost Recovery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7D2B5-FF30-BBA1-7AAF-476C66AF730A}"/>
              </a:ext>
            </a:extLst>
          </p:cNvPr>
          <p:cNvSpPr txBox="1"/>
          <p:nvPr/>
        </p:nvSpPr>
        <p:spPr>
          <a:xfrm>
            <a:off x="488230" y="2044005"/>
            <a:ext cx="960827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Themes from Public Comments</a:t>
            </a:r>
          </a:p>
          <a:p>
            <a:endParaRPr lang="en-US" sz="2400" b="1" kern="100" dirty="0">
              <a:solidFill>
                <a:srgbClr val="0E101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solidFill>
                <a:srgbClr val="0E101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="1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67C260-E69A-683E-B84C-68F93D97B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94EB09-75B1-816B-EE61-8680C487F7A0}"/>
              </a:ext>
            </a:extLst>
          </p:cNvPr>
          <p:cNvCxnSpPr>
            <a:cxnSpLocks/>
          </p:cNvCxnSpPr>
          <p:nvPr/>
        </p:nvCxnSpPr>
        <p:spPr>
          <a:xfrm>
            <a:off x="683307" y="1763862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object 3">
            <a:extLst>
              <a:ext uri="{FF2B5EF4-FFF2-40B4-BE49-F238E27FC236}">
                <a16:creationId xmlns:a16="http://schemas.microsoft.com/office/drawing/2014/main" id="{C1BD9778-445C-1D2E-1E6C-65145997E928}"/>
              </a:ext>
            </a:extLst>
          </p:cNvPr>
          <p:cNvGrpSpPr/>
          <p:nvPr/>
        </p:nvGrpSpPr>
        <p:grpSpPr>
          <a:xfrm>
            <a:off x="275183" y="424255"/>
            <a:ext cx="10640467" cy="157443"/>
            <a:chOff x="0" y="1057655"/>
            <a:chExt cx="10058400" cy="178435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6CEE2E7D-EE9F-3E41-DB94-A9361BD0FB26}"/>
                </a:ext>
              </a:extLst>
            </p:cNvPr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ABB615AA-E098-3B49-5F0F-82754ACF42D1}"/>
                </a:ext>
              </a:extLst>
            </p:cNvPr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584717D6-504F-F0B4-D09F-F144AA12DB51}"/>
                </a:ext>
              </a:extLst>
            </p:cNvPr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36973C4-EE92-D66B-EB89-5F2B64CCC64A}"/>
                </a:ext>
              </a:extLst>
            </p:cNvPr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" name="object 3">
            <a:extLst>
              <a:ext uri="{FF2B5EF4-FFF2-40B4-BE49-F238E27FC236}">
                <a16:creationId xmlns:a16="http://schemas.microsoft.com/office/drawing/2014/main" id="{B026E897-3B9C-26EC-9EAF-8576D4D3A8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8959" y="2521762"/>
            <a:ext cx="5613644" cy="395198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296396" indent="-28575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Requiring GHG costs in dispatch modeling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  <a:p>
            <a:pPr marL="1210796" lvl="2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lower surplus sales revenues and accelerate depreciation</a:t>
            </a:r>
          </a:p>
          <a:p>
            <a:pPr marL="1210796" lvl="2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 to consumers in other jurisdictions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  <a:p>
            <a:pPr marL="1210796" lvl="2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CCA costs in dispatch, no-cost allowances may result in more emissions</a:t>
            </a:r>
          </a:p>
          <a:p>
            <a:pPr marL="1210796" lvl="2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Appropriate inclusion minimizes costs to customers</a:t>
            </a:r>
          </a:p>
          <a:p>
            <a:pPr marL="10646">
              <a:lnSpc>
                <a:spcPct val="100000"/>
              </a:lnSpc>
              <a:spcBef>
                <a:spcPts val="4"/>
              </a:spcBef>
              <a:tabLst>
                <a:tab pos="261111" algn="l"/>
                <a:tab pos="261671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needed to add GHG costs to dispatch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 emission rates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allowance prices, potentially with a formula or proxy price to project into the future</a:t>
            </a:r>
          </a:p>
          <a:p>
            <a:pPr marL="718311" lvl="1" indent="-250465"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Relies on volatile forecasts of load, variable resource generation, market prices, allowance prices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AA901A6-C5EC-42A6-624A-E2B6E84ECA35}"/>
              </a:ext>
            </a:extLst>
          </p:cNvPr>
          <p:cNvSpPr txBox="1">
            <a:spLocks/>
          </p:cNvSpPr>
          <p:nvPr/>
        </p:nvSpPr>
        <p:spPr>
          <a:xfrm>
            <a:off x="6192583" y="3012185"/>
            <a:ext cx="5613644" cy="24746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>
            <a:lvl1pPr marL="0">
              <a:defRPr sz="1588" b="0" i="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96396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on customers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 customer rates would be higher due to reduced dispatch and market sales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IOUs receive no-cost allowances, inclusion of GHG costs should have no negative impact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Failing to include GHG costs will prevent true economic dispatch</a:t>
            </a:r>
          </a:p>
          <a:p>
            <a:pPr marL="753596" lvl="1" indent="-28575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GHG costs are accurately included, avoided cost from reduced emissions will more than offset net cost increase. Depends on accuracy of GHG cost assumptions.</a:t>
            </a:r>
          </a:p>
        </p:txBody>
      </p:sp>
    </p:spTree>
    <p:extLst>
      <p:ext uri="{BB962C8B-B14F-4D97-AF65-F5344CB8AC3E}">
        <p14:creationId xmlns:p14="http://schemas.microsoft.com/office/powerpoint/2010/main" val="3855021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CBD8-9F2A-8EFE-949C-5B278E75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06" y="-136477"/>
            <a:ext cx="9879919" cy="1667569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2: CCA Tariffs and Cost Recovery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67C260-E69A-683E-B84C-68F93D97B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94EB09-75B1-816B-EE61-8680C487F7A0}"/>
              </a:ext>
            </a:extLst>
          </p:cNvPr>
          <p:cNvCxnSpPr>
            <a:cxnSpLocks/>
          </p:cNvCxnSpPr>
          <p:nvPr/>
        </p:nvCxnSpPr>
        <p:spPr>
          <a:xfrm>
            <a:off x="683307" y="1763862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object 3">
            <a:extLst>
              <a:ext uri="{FF2B5EF4-FFF2-40B4-BE49-F238E27FC236}">
                <a16:creationId xmlns:a16="http://schemas.microsoft.com/office/drawing/2014/main" id="{C1BD9778-445C-1D2E-1E6C-65145997E928}"/>
              </a:ext>
            </a:extLst>
          </p:cNvPr>
          <p:cNvGrpSpPr/>
          <p:nvPr/>
        </p:nvGrpSpPr>
        <p:grpSpPr>
          <a:xfrm>
            <a:off x="275183" y="424255"/>
            <a:ext cx="10640467" cy="157443"/>
            <a:chOff x="0" y="1057655"/>
            <a:chExt cx="10058400" cy="178435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6CEE2E7D-EE9F-3E41-DB94-A9361BD0FB26}"/>
                </a:ext>
              </a:extLst>
            </p:cNvPr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ABB615AA-E098-3B49-5F0F-82754ACF42D1}"/>
                </a:ext>
              </a:extLst>
            </p:cNvPr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584717D6-504F-F0B4-D09F-F144AA12DB51}"/>
                </a:ext>
              </a:extLst>
            </p:cNvPr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36973C4-EE92-D66B-EB89-5F2B64CCC64A}"/>
                </a:ext>
              </a:extLst>
            </p:cNvPr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object 3">
            <a:extLst>
              <a:ext uri="{FF2B5EF4-FFF2-40B4-BE49-F238E27FC236}">
                <a16:creationId xmlns:a16="http://schemas.microsoft.com/office/drawing/2014/main" id="{4C5AA3E4-76D2-2B13-0ECC-20298F53A1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6163" y="2434122"/>
            <a:ext cx="6629312" cy="339798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Should the Commission require utilities to include GHG costs in their dispatch modeling?</a:t>
            </a:r>
          </a:p>
          <a:p>
            <a:pPr marL="457200" indent="-457200">
              <a:buFont typeface="+mj-lt"/>
              <a:buAutoNum type="arabicPeriod" startAt="5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information is needed/readily available to effectively model GHG costs in dispatch, and what assumptions can be made to navigate any potential data limitations?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effect would the inclusion of GHG costs in dispatch modeling have on customers?</a:t>
            </a:r>
          </a:p>
        </p:txBody>
      </p:sp>
      <p:pic>
        <p:nvPicPr>
          <p:cNvPr id="1026" name="Picture 2" descr="Tacoma Dome to shut down for renovations this summer">
            <a:extLst>
              <a:ext uri="{FF2B5EF4-FFF2-40B4-BE49-F238E27FC236}">
                <a16:creationId xmlns:a16="http://schemas.microsoft.com/office/drawing/2014/main" id="{6E948546-3BC8-E383-AF44-5BCEF274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76" y="2181386"/>
            <a:ext cx="4690774" cy="35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472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AAFE1-2F6D-CD78-E157-602FB526B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1207" y="2752316"/>
            <a:ext cx="8309586" cy="2756848"/>
          </a:xfrm>
        </p:spPr>
        <p:txBody>
          <a:bodyPr>
            <a:normAutofit/>
          </a:bodyPr>
          <a:lstStyle/>
          <a:p>
            <a:pPr lvl="1"/>
            <a:endParaRPr lang="en-US" sz="1600" dirty="0"/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Minute Break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171D1B-8886-269E-4A6C-8E712C08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CBD8-9F2A-8EFE-949C-5B278E75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06" y="-136477"/>
            <a:ext cx="9879919" cy="1667569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for additional comments, discussion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67C260-E69A-683E-B84C-68F93D97B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94EB09-75B1-816B-EE61-8680C487F7A0}"/>
              </a:ext>
            </a:extLst>
          </p:cNvPr>
          <p:cNvCxnSpPr>
            <a:cxnSpLocks/>
          </p:cNvCxnSpPr>
          <p:nvPr/>
        </p:nvCxnSpPr>
        <p:spPr>
          <a:xfrm>
            <a:off x="683307" y="1763862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object 3">
            <a:extLst>
              <a:ext uri="{FF2B5EF4-FFF2-40B4-BE49-F238E27FC236}">
                <a16:creationId xmlns:a16="http://schemas.microsoft.com/office/drawing/2014/main" id="{C1BD9778-445C-1D2E-1E6C-65145997E928}"/>
              </a:ext>
            </a:extLst>
          </p:cNvPr>
          <p:cNvGrpSpPr/>
          <p:nvPr/>
        </p:nvGrpSpPr>
        <p:grpSpPr>
          <a:xfrm>
            <a:off x="275183" y="424255"/>
            <a:ext cx="10640467" cy="157443"/>
            <a:chOff x="0" y="1057655"/>
            <a:chExt cx="10058400" cy="178435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6CEE2E7D-EE9F-3E41-DB94-A9361BD0FB26}"/>
                </a:ext>
              </a:extLst>
            </p:cNvPr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ABB615AA-E098-3B49-5F0F-82754ACF42D1}"/>
                </a:ext>
              </a:extLst>
            </p:cNvPr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584717D6-504F-F0B4-D09F-F144AA12DB51}"/>
                </a:ext>
              </a:extLst>
            </p:cNvPr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36973C4-EE92-D66B-EB89-5F2B64CCC64A}"/>
                </a:ext>
              </a:extLst>
            </p:cNvPr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9">
            <a:extLst>
              <a:ext uri="{FF2B5EF4-FFF2-40B4-BE49-F238E27FC236}">
                <a16:creationId xmlns:a16="http://schemas.microsoft.com/office/drawing/2014/main" id="{185AC314-5C43-0ED4-2EE7-77496ECB825D}"/>
              </a:ext>
            </a:extLst>
          </p:cNvPr>
          <p:cNvSpPr txBox="1"/>
          <p:nvPr/>
        </p:nvSpPr>
        <p:spPr>
          <a:xfrm>
            <a:off x="486156" y="2968553"/>
            <a:ext cx="7201942" cy="2782435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that we are at the end of the CCA workshop series, we have included some additional time for parties to address any outstanding topics from the past workshops</a:t>
            </a: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participant in this workshop series, do you have any other points or concerns you would like to share?</a:t>
            </a:r>
          </a:p>
          <a:p>
            <a:pPr marL="467846" lvl="1">
              <a:spcBef>
                <a:spcPts val="4"/>
              </a:spcBef>
              <a:tabLst>
                <a:tab pos="261111" algn="l"/>
                <a:tab pos="261671" algn="l"/>
              </a:tabLst>
            </a:pPr>
            <a:endParaRPr lang="en-US" dirty="0">
              <a:solidFill>
                <a:srgbClr val="333333"/>
              </a:solidFill>
              <a:latin typeface="Franklin Gothic Book"/>
              <a:cs typeface="Franklin Gothic Book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dirty="0">
              <a:solidFill>
                <a:srgbClr val="333333"/>
              </a:solidFill>
              <a:cs typeface="Franklin Gothic Book"/>
            </a:endParaRPr>
          </a:p>
        </p:txBody>
      </p:sp>
      <p:pic>
        <p:nvPicPr>
          <p:cNvPr id="2050" name="Picture 2" descr="Diablo Lake, Washington : r/pics">
            <a:extLst>
              <a:ext uri="{FF2B5EF4-FFF2-40B4-BE49-F238E27FC236}">
                <a16:creationId xmlns:a16="http://schemas.microsoft.com/office/drawing/2014/main" id="{7FB13111-5CEC-1C98-7397-A1EE9C0F4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91" y="1531092"/>
            <a:ext cx="3445132" cy="459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8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0CBD8-9F2A-8EFE-949C-5B278E75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7" y="487087"/>
            <a:ext cx="5574965" cy="695761"/>
          </a:xfrm>
        </p:spPr>
        <p:txBody>
          <a:bodyPr anchor="b">
            <a:normAutofit fontScale="90000"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sp>
        <p:nvSpPr>
          <p:cNvPr id="8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AAFE1-2F6D-CD78-E157-602FB526B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441084"/>
            <a:ext cx="5955943" cy="5083533"/>
          </a:xfrm>
        </p:spPr>
        <p:txBody>
          <a:bodyPr anchor="t">
            <a:normAutofit fontScale="85000" lnSpcReduction="200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Welcome, Opening Remarks, and Introduction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of previous workshops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risk sharing mechanisms at the Commission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1: CCA Risk Sharing Discussion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Minute Break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2: CCA Dispatch Cost Modeling Discussion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Minute Break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Wrapping up the CCA Workshop Series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Closing Remarks &amp; Adjourn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966F37-E848-AD22-AD00-56291DACD2CB}"/>
              </a:ext>
            </a:extLst>
          </p:cNvPr>
          <p:cNvCxnSpPr/>
          <p:nvPr/>
        </p:nvCxnSpPr>
        <p:spPr>
          <a:xfrm>
            <a:off x="781877" y="1311966"/>
            <a:ext cx="3975652" cy="0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33555E9-E216-72DE-1796-098962EB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799C1C-FB08-2019-3CC4-A9854CED5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793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40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CBD8-9F2A-8EFE-949C-5B278E75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07" y="-136477"/>
            <a:ext cx="5754896" cy="1667569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Upcoming Rulemaking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7D2B5-FF30-BBA1-7AAF-476C66AF730A}"/>
              </a:ext>
            </a:extLst>
          </p:cNvPr>
          <p:cNvSpPr txBox="1"/>
          <p:nvPr/>
        </p:nvSpPr>
        <p:spPr>
          <a:xfrm>
            <a:off x="683307" y="2293252"/>
            <a:ext cx="9061194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Calibri"/>
              </a:rPr>
              <a:t>Considering release of either Policy Statement or change of rules to provide guidance on CCA related issues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Calibri"/>
              </a:rPr>
              <a:t>Issues being identified through workshop series and future discussions</a:t>
            </a:r>
          </a:p>
          <a:p>
            <a:pPr marL="800100" lvl="1" indent="-342900">
              <a:buFont typeface="Arial"/>
              <a:buChar char="•"/>
            </a:pPr>
            <a:endParaRPr lang="en-US" sz="2400" b="1" dirty="0">
              <a:latin typeface="Times New Roman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Calibri"/>
              </a:rPr>
              <a:t>Allows Commissioners to have substantive discussions with each other regarding guidance to be issued through this rulemaking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latin typeface="Times New Roman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Calibri"/>
              </a:rPr>
              <a:t>Future process or schedule for rulemaking have not been determined yet, waiting on receipt of public comments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cs typeface="Calibri"/>
            </a:endParaRPr>
          </a:p>
          <a:p>
            <a:pPr marL="800100" lvl="1" indent="-342900">
              <a:buFont typeface="Arial"/>
              <a:buChar char="•"/>
            </a:pPr>
            <a:endParaRPr lang="en-US" sz="24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endParaRPr lang="en-US" b="1" dirty="0">
              <a:cs typeface="Calibri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67C260-E69A-683E-B84C-68F93D97B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94EB09-75B1-816B-EE61-8680C487F7A0}"/>
              </a:ext>
            </a:extLst>
          </p:cNvPr>
          <p:cNvCxnSpPr>
            <a:cxnSpLocks/>
          </p:cNvCxnSpPr>
          <p:nvPr/>
        </p:nvCxnSpPr>
        <p:spPr>
          <a:xfrm>
            <a:off x="683307" y="1763862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C66E-4CC7-5834-F265-A876B6CB5A55}"/>
              </a:ext>
            </a:extLst>
          </p:cNvPr>
          <p:cNvSpPr/>
          <p:nvPr/>
        </p:nvSpPr>
        <p:spPr>
          <a:xfrm>
            <a:off x="1" y="625683"/>
            <a:ext cx="7156174" cy="146305"/>
          </a:xfrm>
          <a:prstGeom prst="rect">
            <a:avLst/>
          </a:prstGeom>
          <a:solidFill>
            <a:srgbClr val="4DB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5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AAFE1-2F6D-CD78-E157-602FB526B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1207" y="2752316"/>
            <a:ext cx="8309586" cy="2756848"/>
          </a:xfrm>
        </p:spPr>
        <p:txBody>
          <a:bodyPr>
            <a:normAutofit/>
          </a:bodyPr>
          <a:lstStyle/>
          <a:p>
            <a:pPr lvl="1"/>
            <a:endParaRPr lang="en-US" sz="1600" dirty="0"/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joining!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171D1B-8886-269E-4A6C-8E712C08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CBD8-9F2A-8EFE-949C-5B278E75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06" y="-136477"/>
            <a:ext cx="7529515" cy="1494357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CCA Workshop Series Work Plan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67C260-E69A-683E-B84C-68F93D97B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94EB09-75B1-816B-EE61-8680C487F7A0}"/>
              </a:ext>
            </a:extLst>
          </p:cNvPr>
          <p:cNvCxnSpPr>
            <a:cxnSpLocks/>
          </p:cNvCxnSpPr>
          <p:nvPr/>
        </p:nvCxnSpPr>
        <p:spPr>
          <a:xfrm>
            <a:off x="683307" y="1763862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object 3">
            <a:extLst>
              <a:ext uri="{FF2B5EF4-FFF2-40B4-BE49-F238E27FC236}">
                <a16:creationId xmlns:a16="http://schemas.microsoft.com/office/drawing/2014/main" id="{6D75C8EB-43AD-AA2F-157C-2BBC183F82E2}"/>
              </a:ext>
            </a:extLst>
          </p:cNvPr>
          <p:cNvGrpSpPr/>
          <p:nvPr/>
        </p:nvGrpSpPr>
        <p:grpSpPr>
          <a:xfrm>
            <a:off x="275183" y="424255"/>
            <a:ext cx="10640467" cy="157443"/>
            <a:chOff x="0" y="1057655"/>
            <a:chExt cx="10058400" cy="178435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5833CD06-B897-4C60-B356-40B299EA452C}"/>
                </a:ext>
              </a:extLst>
            </p:cNvPr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6AB8E4E4-A528-AC8A-8C5A-424CB3CA897B}"/>
                </a:ext>
              </a:extLst>
            </p:cNvPr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D4B55D7E-DF1D-625E-DB3B-B0767407922E}"/>
                </a:ext>
              </a:extLst>
            </p:cNvPr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35DB3C02-5C80-1E9B-83C7-27886EC65457}"/>
                </a:ext>
              </a:extLst>
            </p:cNvPr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77BF98-6C60-1D8B-0880-8CFB39EADA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557702"/>
              </p:ext>
            </p:extLst>
          </p:nvPr>
        </p:nvGraphicFramePr>
        <p:xfrm>
          <a:off x="658678" y="1376168"/>
          <a:ext cx="9844339" cy="52554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14556">
                  <a:extLst>
                    <a:ext uri="{9D8B030D-6E8A-4147-A177-3AD203B41FA5}">
                      <a16:colId xmlns:a16="http://schemas.microsoft.com/office/drawing/2014/main" val="1567749063"/>
                    </a:ext>
                  </a:extLst>
                </a:gridCol>
                <a:gridCol w="2729783">
                  <a:extLst>
                    <a:ext uri="{9D8B030D-6E8A-4147-A177-3AD203B41FA5}">
                      <a16:colId xmlns:a16="http://schemas.microsoft.com/office/drawing/2014/main" val="450900320"/>
                    </a:ext>
                  </a:extLst>
                </a:gridCol>
              </a:tblGrid>
              <a:tr h="58920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36461"/>
                  </a:ext>
                </a:extLst>
              </a:tr>
              <a:tr h="372566"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Notice of first workshop: CCA 101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March 15,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820606"/>
                  </a:ext>
                </a:extLst>
              </a:tr>
              <a:tr h="325788"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Notice of opportunity to file written comments on draft CCA work plan, action timeline, and future workshops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April 10,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728600"/>
                  </a:ext>
                </a:extLst>
              </a:tr>
              <a:tr h="390498"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First CCA workshop: CCA 101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April 10,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80050"/>
                  </a:ext>
                </a:extLst>
              </a:tr>
              <a:tr h="287857"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Written comments due – Proposed topics for discussion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10,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030652"/>
                  </a:ext>
                </a:extLst>
              </a:tr>
              <a:tr h="589203"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Notice of second workshop – Second CCA workshop topics (Auction revenues to benefit ratepayers, “low-income” definition, CCA cost recovery); issue final CCA work plan and action timeline.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 15,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710519"/>
                  </a:ext>
                </a:extLst>
              </a:tr>
              <a:tr h="589203"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Second CCA workshop: Second CCA workshop topics (Auction revenues to benefit ratepayers, defining “low-income,” cost recovery).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 26,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962068"/>
                  </a:ext>
                </a:extLst>
              </a:tr>
              <a:tr h="589203"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Third CCA Workshop: – Continuation of cost recovery and planning issues (Long-term utility planning forecasts and forecast adjustments). 	</a:t>
                      </a:r>
                    </a:p>
                  </a:txBody>
                  <a:tcP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 15, 2023</a:t>
                      </a:r>
                    </a:p>
                  </a:txBody>
                  <a:tcP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624880"/>
                  </a:ext>
                </a:extLst>
              </a:tr>
              <a:tr h="367685">
                <a:tc>
                  <a:txBody>
                    <a:bodyPr/>
                    <a:lstStyle/>
                    <a:p>
                      <a:r>
                        <a:rPr lang="en-US" sz="1600" b="1" i="0" u="none" strike="noStrike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Fourth CCA workshop: Risk sharing and dispatch modeling	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November 8, 2023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482601"/>
                  </a:ext>
                </a:extLst>
              </a:tr>
              <a:tr h="589203">
                <a:tc>
                  <a:txBody>
                    <a:bodyPr/>
                    <a:lstStyle/>
                    <a:p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Rulemaking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Timeline TBD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513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24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0101" y="476249"/>
            <a:ext cx="9733430" cy="171851"/>
            <a:chOff x="0" y="1057655"/>
            <a:chExt cx="10058400" cy="178435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569952" y="2123122"/>
            <a:ext cx="7621923" cy="4703501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261111" indent="-250465">
              <a:lnSpc>
                <a:spcPct val="100000"/>
              </a:lnSpc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Commitment Act is primarily regulated by the Department of Ecology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"/>
              </a:spcBef>
              <a:buClr>
                <a:srgbClr val="333333"/>
              </a:buClr>
              <a:buFont typeface="Arial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UTC is directly involved under two WACs:</a:t>
            </a:r>
          </a:p>
          <a:p>
            <a:pPr marL="718311" lvl="1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WAC 173-446-230</a:t>
            </a:r>
          </a:p>
          <a:p>
            <a:pPr marL="1175511" lvl="2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Approval of supply/demand forecasts for estimates of retail electric load and forecasted resource fuel types to deliver load 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(Only applicable for electric IOUs, not natural gas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175511" lvl="2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5511" lvl="2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UTC retains “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oversight and jurisdiction over the 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 of revenues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collected from an investor-owned utility through the consignment and auction of no cost allowances 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the benefit of ratepayers.”</a:t>
            </a:r>
            <a:endParaRPr lang="en-US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5511" lvl="2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8311" lvl="1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WAC 173-446-240</a:t>
            </a:r>
          </a:p>
          <a:p>
            <a:pPr marL="1175511" lvl="2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UTC “retains jurisdiction over the 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 of the revenues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collected by investor-owned utilities from allowances consigned 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the benefit of ratepayers.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5511" lvl="2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sz="1588" dirty="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96521" y="813552"/>
            <a:ext cx="8353288" cy="63082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404350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#1 Summary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201AD-3266-4C38-A8F5-18DD844A08AC}"/>
              </a:ext>
            </a:extLst>
          </p:cNvPr>
          <p:cNvSpPr txBox="1"/>
          <p:nvPr/>
        </p:nvSpPr>
        <p:spPr>
          <a:xfrm>
            <a:off x="3722352" y="1552919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 Jurisdiction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55B7491-4D3B-A63D-EF8C-F5750E603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569AB6-A141-BCF0-6A63-5AF98D8B5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648100"/>
            <a:ext cx="2433358" cy="56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3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75183" y="424255"/>
            <a:ext cx="10640467" cy="157443"/>
            <a:chOff x="0" y="1057655"/>
            <a:chExt cx="10058400" cy="178435"/>
          </a:xfrm>
        </p:grpSpPr>
        <p:sp>
          <p:nvSpPr>
            <p:cNvPr id="4" name="object 4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5183" y="739141"/>
            <a:ext cx="8707582" cy="63082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82105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#1 Summary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5183" y="2595864"/>
            <a:ext cx="7201942" cy="378014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RCW 70A.65- Cap and Invest Program Creation, Administration, and Enforcement</a:t>
            </a:r>
          </a:p>
          <a:p>
            <a:pPr marL="718311" lvl="1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Monitoring/oversight of sale/transfer of allowances </a:t>
            </a:r>
          </a:p>
          <a:p>
            <a:pPr marL="718311" lvl="1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Establishing and administering auctions</a:t>
            </a:r>
          </a:p>
          <a:p>
            <a:pPr marL="718311" lvl="1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RCW 70A.65.020 - Environmental Justice Review</a:t>
            </a:r>
          </a:p>
          <a:p>
            <a:pPr marL="10646">
              <a:lnSpc>
                <a:spcPct val="100000"/>
              </a:lnSpc>
              <a:spcBef>
                <a:spcPts val="4"/>
              </a:spcBef>
              <a:tabLst>
                <a:tab pos="261111" algn="l"/>
                <a:tab pos="261671" algn="l"/>
              </a:tabLs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RCW 70A.65.120 - Allocation of no-cost allocations to electric utilities</a:t>
            </a:r>
          </a:p>
          <a:p>
            <a:pPr marL="718311" lvl="1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WAC 173-446-230 - 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allowances to electric utilities.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RCW 70A.65.130 - Allocation of no-cost allocations to gas utilities</a:t>
            </a:r>
          </a:p>
          <a:p>
            <a:pPr marL="718311" lvl="1" indent="-250465"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WAC 173-446-240 – Distribution of allowances to gas utilities.</a:t>
            </a:r>
          </a:p>
          <a:p>
            <a:pPr marL="467846" lvl="1">
              <a:spcBef>
                <a:spcPts val="4"/>
              </a:spcBef>
              <a:tabLst>
                <a:tab pos="261111" algn="l"/>
                <a:tab pos="261671" algn="l"/>
              </a:tabLst>
            </a:pPr>
            <a:endParaRPr lang="en-US" sz="1400" dirty="0">
              <a:solidFill>
                <a:srgbClr val="333333"/>
              </a:solidFill>
              <a:latin typeface="Franklin Gothic Book"/>
              <a:cs typeface="Franklin Gothic Book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sz="1400" dirty="0">
              <a:solidFill>
                <a:srgbClr val="333333"/>
              </a:solidFill>
              <a:cs typeface="Franklin Gothic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8E47A-80D6-B2D7-EE4E-864671BD5A99}"/>
              </a:ext>
            </a:extLst>
          </p:cNvPr>
          <p:cNvSpPr txBox="1"/>
          <p:nvPr/>
        </p:nvSpPr>
        <p:spPr>
          <a:xfrm>
            <a:off x="393996" y="1453648"/>
            <a:ext cx="67694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Ecology Jurisdiction (highlights – non-exhaustive list)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37A5C56-AA8D-4C3C-9BF7-EEBC0D2B2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912672-BDCF-4468-AEA7-4EFEC88BD7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3758" y="581698"/>
            <a:ext cx="3325884" cy="54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0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2449" y="457200"/>
            <a:ext cx="10857674" cy="5468917"/>
            <a:chOff x="-1253491" y="1030943"/>
            <a:chExt cx="11311891" cy="5685323"/>
          </a:xfrm>
        </p:grpSpPr>
        <p:sp>
          <p:nvSpPr>
            <p:cNvPr id="3" name="object 3"/>
            <p:cNvSpPr/>
            <p:nvPr/>
          </p:nvSpPr>
          <p:spPr>
            <a:xfrm>
              <a:off x="-1253491" y="1030943"/>
              <a:ext cx="3768091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752" y="1232915"/>
              <a:ext cx="2517648" cy="548335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1670" y="822306"/>
            <a:ext cx="8707582" cy="63082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99773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#1 Summary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166867" y="1448561"/>
            <a:ext cx="7835317" cy="763622"/>
          </a:xfrm>
          <a:prstGeom prst="rect">
            <a:avLst/>
          </a:prstGeom>
        </p:spPr>
        <p:txBody>
          <a:bodyPr vert="horz" wrap="square" lIns="0" tIns="72278" rIns="0" bIns="0" rtlCol="0">
            <a:spAutoFit/>
          </a:bodyPr>
          <a:lstStyle/>
          <a:p>
            <a:pPr marR="1731961">
              <a:spcBef>
                <a:spcPts val="569"/>
              </a:spcBef>
              <a:tabLst>
                <a:tab pos="249905" algn="l"/>
                <a:tab pos="250465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Docket Scope</a:t>
            </a:r>
          </a:p>
          <a:p>
            <a:pPr marL="285750" marR="1731961" indent="-285750">
              <a:spcBef>
                <a:spcPts val="569"/>
              </a:spcBef>
              <a:buFont typeface="Arial" panose="020B0604020202020204" pitchFamily="34" charset="0"/>
              <a:buChar char="•"/>
              <a:tabLst>
                <a:tab pos="249905" algn="l"/>
                <a:tab pos="250465" algn="l"/>
              </a:tabLst>
            </a:pPr>
            <a:endParaRPr lang="en-US" sz="1588" dirty="0">
              <a:latin typeface="Franklin Gothic Book"/>
              <a:cs typeface="Franklin Gothic Book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93DCB6C-B50E-848E-A73F-963837B1F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A4463BF4-E69A-CE19-E793-D4D3389219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3745" y="2168748"/>
            <a:ext cx="7636780" cy="309021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0646">
              <a:lnSpc>
                <a:spcPct val="100000"/>
              </a:lnSpc>
              <a:spcBef>
                <a:spcPts val="1090"/>
              </a:spcBef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Solicit feedback and facilitate discussion on Commission scope, process, and content in development of Commission guidance on CCA matters</a:t>
            </a:r>
          </a:p>
          <a:p>
            <a:pPr marL="10646">
              <a:lnSpc>
                <a:spcPct val="100000"/>
              </a:lnSpc>
              <a:spcBef>
                <a:spcPts val="4"/>
              </a:spcBef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guidance on interested party and Commission identified CCA issues</a:t>
            </a: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Policy Statement or rule to issue Commission guidance on identified CCA issues</a:t>
            </a:r>
          </a:p>
        </p:txBody>
      </p:sp>
    </p:spTree>
    <p:extLst>
      <p:ext uri="{BB962C8B-B14F-4D97-AF65-F5344CB8AC3E}">
        <p14:creationId xmlns:p14="http://schemas.microsoft.com/office/powerpoint/2010/main" val="303215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0101" y="476249"/>
            <a:ext cx="9733430" cy="171851"/>
            <a:chOff x="0" y="1057655"/>
            <a:chExt cx="10058400" cy="178435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569952" y="2123122"/>
            <a:ext cx="7840171" cy="4813082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261111" indent="-250465">
              <a:lnSpc>
                <a:spcPct val="100000"/>
              </a:lnSpc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utilities satisfy their statutory obligation to eliminate impacts to low-income customers, how should utilities use the revenue from CCA allowances?</a:t>
            </a:r>
          </a:p>
          <a:p>
            <a:pPr marL="718311" lvl="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Statute provides some specific examples for gas but is vague for electric</a:t>
            </a:r>
          </a:p>
          <a:p>
            <a:pPr marL="718311" lvl="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this revenue be used to purchase offsets?</a:t>
            </a:r>
          </a:p>
          <a:p>
            <a:pPr marL="718311" lvl="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the revenue be used to purchase RNG or other alternative decarb strategies?</a:t>
            </a:r>
          </a:p>
          <a:p>
            <a:pPr marL="718311" lvl="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Utilities need clear but flexible guidance to make significant decarb investments</a:t>
            </a:r>
          </a:p>
          <a:p>
            <a:pPr marL="718311" lvl="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for prioritization of low-income focused programs and decarb efforts and guidance on reducing long-term compliance costs</a:t>
            </a:r>
          </a:p>
          <a:p>
            <a:pPr marL="718311" lvl="1" indent="-250465"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"/>
              </a:spcBef>
              <a:buClr>
                <a:srgbClr val="333333"/>
              </a:buClr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should the UTC, utilities, or Advisory Groups determine how CCA revenue is used to benefit customers? </a:t>
            </a:r>
          </a:p>
          <a:p>
            <a:pPr>
              <a:lnSpc>
                <a:spcPct val="100000"/>
              </a:lnSpc>
              <a:spcBef>
                <a:spcPts val="4"/>
              </a:spcBef>
              <a:buClr>
                <a:srgbClr val="333333"/>
              </a:buClr>
              <a:buFont typeface="Arial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"/>
              </a:spcBef>
              <a:buClr>
                <a:srgbClr val="333333"/>
              </a:buClr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for annual report detailing number of allowances received, consigned, use of revenue, etc. – however there are legal restrictions in ECY rules</a:t>
            </a: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96521" y="813552"/>
            <a:ext cx="8353288" cy="63082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404350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#2 Summary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201AD-3266-4C38-A8F5-18DD844A08AC}"/>
              </a:ext>
            </a:extLst>
          </p:cNvPr>
          <p:cNvSpPr txBox="1"/>
          <p:nvPr/>
        </p:nvSpPr>
        <p:spPr>
          <a:xfrm>
            <a:off x="3722352" y="1552919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Cost Allowances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55B7491-4D3B-A63D-EF8C-F5750E6032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DD8C4F-357A-A678-8407-477F69A43B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34" y="648099"/>
            <a:ext cx="2991524" cy="540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206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2449" y="457199"/>
            <a:ext cx="10857674" cy="197338"/>
            <a:chOff x="-1253491" y="1030943"/>
            <a:chExt cx="11311891" cy="205147"/>
          </a:xfrm>
        </p:grpSpPr>
        <p:sp>
          <p:nvSpPr>
            <p:cNvPr id="3" name="object 3"/>
            <p:cNvSpPr/>
            <p:nvPr/>
          </p:nvSpPr>
          <p:spPr>
            <a:xfrm>
              <a:off x="-1253491" y="1030943"/>
              <a:ext cx="3768091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1670" y="822306"/>
            <a:ext cx="8707582" cy="63082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99773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#2 Summary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166867" y="1448561"/>
            <a:ext cx="7835317" cy="763622"/>
          </a:xfrm>
          <a:prstGeom prst="rect">
            <a:avLst/>
          </a:prstGeom>
        </p:spPr>
        <p:txBody>
          <a:bodyPr vert="horz" wrap="square" lIns="0" tIns="72278" rIns="0" bIns="0" rtlCol="0">
            <a:spAutoFit/>
          </a:bodyPr>
          <a:lstStyle/>
          <a:p>
            <a:pPr marR="1731961">
              <a:spcBef>
                <a:spcPts val="569"/>
              </a:spcBef>
              <a:tabLst>
                <a:tab pos="249905" algn="l"/>
                <a:tab pos="250465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Defining Low-Income </a:t>
            </a:r>
          </a:p>
          <a:p>
            <a:pPr marL="285750" marR="1731961" indent="-285750">
              <a:spcBef>
                <a:spcPts val="569"/>
              </a:spcBef>
              <a:buFont typeface="Arial" panose="020B0604020202020204" pitchFamily="34" charset="0"/>
              <a:buChar char="•"/>
              <a:tabLst>
                <a:tab pos="249905" algn="l"/>
                <a:tab pos="250465" algn="l"/>
              </a:tabLst>
            </a:pPr>
            <a:endParaRPr lang="en-US" sz="1588" dirty="0">
              <a:latin typeface="Franklin Gothic Book"/>
              <a:cs typeface="Franklin Gothic Book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93DCB6C-B50E-848E-A73F-963837B1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A4463BF4-E69A-CE19-E793-D4D3389219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6966" y="1943881"/>
            <a:ext cx="8334027" cy="444442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CETA provides a clear definition of low-income. Should continue using it for consistency</a:t>
            </a: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arise around how to identify low-income customers (i.e. known low-income (KLI), what data is collected)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 provides a good baseline for identification</a:t>
            </a:r>
          </a:p>
          <a:p>
            <a:pPr marL="1267946" lvl="2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baseline, cannot have uniform approach right now as all utilities are not in same place regarding data on their customers,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rely on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low-income advisory groups</a:t>
            </a:r>
          </a:p>
          <a:p>
            <a:pPr marL="1267946" lvl="2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Helpful to have Commission guidance stating KLI is baseline and directing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IOUs to go beyond</a:t>
            </a: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identification for the purpose of outreach or automatic enrollment for this credit?</a:t>
            </a: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Guidance to utilities on automatic enrollment regarding equity and privacy concerns</a:t>
            </a: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Metrics: 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KLI over estimated amount of low-income, based on low-income needs assessment, 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Percent of KLI that are above a certain energy burden threshold, 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Metric related to CCA credit amount and how that relates to bill amount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06090D-AA60-B30D-AD8B-6FDB8E457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308" y="654537"/>
            <a:ext cx="2800815" cy="53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44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2449" y="457199"/>
            <a:ext cx="10857674" cy="197338"/>
            <a:chOff x="-1253491" y="1030943"/>
            <a:chExt cx="11311891" cy="205147"/>
          </a:xfrm>
        </p:grpSpPr>
        <p:sp>
          <p:nvSpPr>
            <p:cNvPr id="3" name="object 3"/>
            <p:cNvSpPr/>
            <p:nvPr/>
          </p:nvSpPr>
          <p:spPr>
            <a:xfrm>
              <a:off x="-1253491" y="1030943"/>
              <a:ext cx="3768091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1670" y="822306"/>
            <a:ext cx="8707582" cy="63082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99773">
              <a:lnSpc>
                <a:spcPct val="100000"/>
              </a:lnSpc>
              <a:spcBef>
                <a:spcPts val="119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#2 Summary</a:t>
            </a:r>
            <a:endParaRPr sz="4000" spc="-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166867" y="1448561"/>
            <a:ext cx="7835317" cy="763622"/>
          </a:xfrm>
          <a:prstGeom prst="rect">
            <a:avLst/>
          </a:prstGeom>
        </p:spPr>
        <p:txBody>
          <a:bodyPr vert="horz" wrap="square" lIns="0" tIns="72278" rIns="0" bIns="0" rtlCol="0">
            <a:spAutoFit/>
          </a:bodyPr>
          <a:lstStyle/>
          <a:p>
            <a:pPr marR="1731961">
              <a:spcBef>
                <a:spcPts val="569"/>
              </a:spcBef>
              <a:tabLst>
                <a:tab pos="249905" algn="l"/>
                <a:tab pos="250465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CCA Cost Recovery</a:t>
            </a:r>
          </a:p>
          <a:p>
            <a:pPr marL="285750" marR="1731961" indent="-285750">
              <a:spcBef>
                <a:spcPts val="569"/>
              </a:spcBef>
              <a:buFont typeface="Arial" panose="020B0604020202020204" pitchFamily="34" charset="0"/>
              <a:buChar char="•"/>
              <a:tabLst>
                <a:tab pos="249905" algn="l"/>
                <a:tab pos="250465" algn="l"/>
              </a:tabLst>
            </a:pPr>
            <a:endParaRPr lang="en-US" sz="1588" dirty="0">
              <a:latin typeface="Franklin Gothic Book"/>
              <a:cs typeface="Franklin Gothic Book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93DCB6C-B50E-848E-A73F-963837B1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A4463BF4-E69A-CE19-E793-D4D3389219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9186" y="2008105"/>
            <a:ext cx="8334027" cy="398276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tariff mechanism aligned with timing of PGA and using deferral as true-up mechanism for following year most appropriate. Concern about accuracy of forecasts due to market uncertainties</a:t>
            </a: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prudency of buying allowances vs decarbonizing?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cost-effective analysis pushes to a more allowance focused pathway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GRC may be a good place to determine prudency for CCA compliance costs 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Minimizing the number of dockets in which prudency is determined gives non-companies party more of a chance to weigh in in-depth without being spread as thin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3546" indent="-342900">
              <a:lnSpc>
                <a:spcPct val="10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of a Cost-Sharing or Risk-sharing mechanism 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Debate over appropriateness of NWEC proposed risk-sharing mechanism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Debate over Commission authority with cost-sharing </a:t>
            </a:r>
          </a:p>
          <a:p>
            <a:pPr marL="810746" lvl="1" indent="-342900"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1111" algn="l"/>
                <a:tab pos="261671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Concern about creating a mechanism that incentivizes non-cost-effective decisions</a:t>
            </a:r>
          </a:p>
          <a:p>
            <a:pPr marL="10646">
              <a:lnSpc>
                <a:spcPct val="100000"/>
              </a:lnSpc>
              <a:spcBef>
                <a:spcPts val="4"/>
              </a:spcBef>
              <a:tabLst>
                <a:tab pos="261111" algn="l"/>
                <a:tab pos="261671" algn="l"/>
              </a:tabLst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Bridal Veil Falls, Washington, United States - World Waterfall Database">
            <a:extLst>
              <a:ext uri="{FF2B5EF4-FFF2-40B4-BE49-F238E27FC236}">
                <a16:creationId xmlns:a16="http://schemas.microsoft.com/office/drawing/2014/main" id="{66CAA0D8-3013-4FA3-D541-0476E3CA5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71302" y="654537"/>
            <a:ext cx="2738821" cy="527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13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B306A76248FBD24CAB2891346FFAB9FD" ma:contentTypeVersion="24" ma:contentTypeDescription="" ma:contentTypeScope="" ma:versionID="fa4af7286d282b664d01e579fe98b97b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5371b12cbd0ca12feeca5b6edfa8e73e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</Prefix>
    <DocumentSetType xmlns="dc463f71-b30c-4ab2-9473-d307f9d35888">Presentation</DocumentSetType>
    <Visibility xmlns="dc463f71-b30c-4ab2-9473-d307f9d35888">Full Visibility</Visibility>
    <IsConfidential xmlns="dc463f71-b30c-4ab2-9473-d307f9d35888">false</IsConfidential>
    <AgendaOrder xmlns="dc463f71-b30c-4ab2-9473-d307f9d35888">false</AgendaOrder>
    <CaseType xmlns="dc463f71-b30c-4ab2-9473-d307f9d35888">Plan</CaseType>
    <IndustryCode xmlns="dc463f71-b30c-4ab2-9473-d307f9d35888">501</IndustryCode>
    <CaseStatus xmlns="dc463f71-b30c-4ab2-9473-d307f9d35888">Pending</CaseStatus>
    <OpenedDate xmlns="dc463f71-b30c-4ab2-9473-d307f9d35888">2023-03-10T08:00:00+00:00</OpenedDate>
    <SignificantOrder xmlns="dc463f71-b30c-4ab2-9473-d307f9d35888">false</SignificantOrder>
    <Date1 xmlns="dc463f71-b30c-4ab2-9473-d307f9d35888">2023-11-09T00:26:51+00:00</Date1>
    <IsDocumentOrder xmlns="dc463f71-b30c-4ab2-9473-d307f9d35888">false</IsDocumentOrder>
    <IsHighlyConfidential xmlns="dc463f71-b30c-4ab2-9473-d307f9d35888">false</IsHighlyConfidential>
    <CaseCompanyNames xmlns="dc463f71-b30c-4ab2-9473-d307f9d35888" xsi:nil="true"/>
    <Nickname xmlns="http://schemas.microsoft.com/sharepoint/v3" xsi:nil="true"/>
    <DocketNumber xmlns="dc463f71-b30c-4ab2-9473-d307f9d35888">230161</DocketNumber>
    <DelegatedOrder xmlns="dc463f71-b30c-4ab2-9473-d307f9d35888">false</DelegatedOrder>
  </documentManagement>
</p:properties>
</file>

<file path=customXml/itemProps1.xml><?xml version="1.0" encoding="utf-8"?>
<ds:datastoreItem xmlns:ds="http://schemas.openxmlformats.org/officeDocument/2006/customXml" ds:itemID="{AE26CBE3-951D-456C-A9A9-D2B7D059A230}"/>
</file>

<file path=customXml/itemProps2.xml><?xml version="1.0" encoding="utf-8"?>
<ds:datastoreItem xmlns:ds="http://schemas.openxmlformats.org/officeDocument/2006/customXml" ds:itemID="{C6D03A09-4EC8-4B57-AE20-FB1326CED7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2D5D19-0ACC-4ECB-8277-6D9B705C1384}"/>
</file>

<file path=customXml/itemProps4.xml><?xml version="1.0" encoding="utf-8"?>
<ds:datastoreItem xmlns:ds="http://schemas.openxmlformats.org/officeDocument/2006/customXml" ds:itemID="{80160299-0AD8-4276-978E-5A1481E929DB}">
  <ds:schemaRefs>
    <ds:schemaRef ds:uri="dc463f71-b30c-4ab2-9473-d307f9d358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8454</TotalTime>
  <Words>1903</Words>
  <Application>Microsoft Office PowerPoint</Application>
  <PresentationFormat>Widescreen</PresentationFormat>
  <Paragraphs>235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Franklin Gothic Book</vt:lpstr>
      <vt:lpstr>Franklin Gothic Medium</vt:lpstr>
      <vt:lpstr>Symbol</vt:lpstr>
      <vt:lpstr>Times New Roman</vt:lpstr>
      <vt:lpstr>Office Theme</vt:lpstr>
      <vt:lpstr>Climate Commitment Act Workshop Series</vt:lpstr>
      <vt:lpstr>Agenda</vt:lpstr>
      <vt:lpstr>CCA Workshop Series Work Plan</vt:lpstr>
      <vt:lpstr>Workshop #1 Summary</vt:lpstr>
      <vt:lpstr>Workshop #1 Summary</vt:lpstr>
      <vt:lpstr>Workshop #1 Summary</vt:lpstr>
      <vt:lpstr>Workshop #2 Summary</vt:lpstr>
      <vt:lpstr>Workshop #2 Summary</vt:lpstr>
      <vt:lpstr>Workshop #2 Summary</vt:lpstr>
      <vt:lpstr>Workshop #3 Summary</vt:lpstr>
      <vt:lpstr>Workshop #3 Summary</vt:lpstr>
      <vt:lpstr>Examples of Risk Sharing Mechanisms</vt:lpstr>
      <vt:lpstr>Discussion 1: CCA Risk Sharing Discussion</vt:lpstr>
      <vt:lpstr>Discussion 1: CCA Risk Sharing Discussion</vt:lpstr>
      <vt:lpstr>PowerPoint Presentation</vt:lpstr>
      <vt:lpstr>Discussion 2: CCA Tariffs and Cost Recovery</vt:lpstr>
      <vt:lpstr>Discussion 2: CCA Tariffs and Cost Recovery</vt:lpstr>
      <vt:lpstr>PowerPoint Presentation</vt:lpstr>
      <vt:lpstr>Time for additional comments, discussion</vt:lpstr>
      <vt:lpstr>Upcoming Rulemaking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Commitment Act Workshop Series</dc:title>
  <dc:creator>Quinata, Keith (UTC)</dc:creator>
  <cp:lastModifiedBy>Brewster, Stacey (UTC)</cp:lastModifiedBy>
  <cp:revision>15</cp:revision>
  <dcterms:created xsi:type="dcterms:W3CDTF">2023-04-04T20:33:38Z</dcterms:created>
  <dcterms:modified xsi:type="dcterms:W3CDTF">2023-11-09T00:09:18Z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0x0101006E56B4D1795A2E4DB2F0B01679ED314A00B306A76248FBD24CAB2891346FFAB9FD</vt:lpwstr>
  </property>
  <property fmtid="{D5CDD505-2E9C-101B-9397-08002B2CF9AE}" pid="3" name="_docset_NoMedatataSyncRequired">
    <vt:lpwstr>False</vt:lpwstr>
  </property>
</Properties>
</file>