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8.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2.xml" ContentType="application/vnd.openxmlformats-officedocument.presentationml.slideMaster+xml"/>
  <Override PartName="/ppt/slideLayouts/slideLayout17.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12"/>
  </p:notesMasterIdLst>
  <p:sldIdLst>
    <p:sldId id="256" r:id="rId3"/>
    <p:sldId id="278" r:id="rId4"/>
    <p:sldId id="276" r:id="rId5"/>
    <p:sldId id="268" r:id="rId6"/>
    <p:sldId id="272" r:id="rId7"/>
    <p:sldId id="270" r:id="rId8"/>
    <p:sldId id="275" r:id="rId9"/>
    <p:sldId id="271" r:id="rId10"/>
    <p:sldId id="277" r:id="rId11"/>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2" autoAdjust="0"/>
    <p:restoredTop sz="94660"/>
  </p:normalViewPr>
  <p:slideViewPr>
    <p:cSldViewPr>
      <p:cViewPr>
        <p:scale>
          <a:sx n="80" d="100"/>
          <a:sy n="80" d="100"/>
        </p:scale>
        <p:origin x="-11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tableStyles" Target="tableStyles.xml"/><Relationship Id="rId20"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customXml" Target="../customXml/item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smtClean="0">
                <a:latin typeface="+mn-lt"/>
              </a:defRPr>
            </a:lvl1pPr>
          </a:lstStyle>
          <a:p>
            <a:pPr>
              <a:defRPr/>
            </a:pPr>
            <a:fld id="{187F3C03-277D-4D9C-A28B-21E8C636A027}" type="datetimeFigureOut">
              <a:rPr lang="en-US"/>
              <a:pPr>
                <a:defRPr/>
              </a:pPr>
              <a:t>11/12/2013</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lIns="92958" tIns="46479" rIns="92958" bIns="46479" rtlCol="0" anchor="b"/>
          <a:lstStyle>
            <a:lvl1pPr algn="r" fontAlgn="auto">
              <a:spcBef>
                <a:spcPts val="0"/>
              </a:spcBef>
              <a:spcAft>
                <a:spcPts val="0"/>
              </a:spcAft>
              <a:defRPr sz="1200" smtClean="0">
                <a:latin typeface="+mn-lt"/>
              </a:defRPr>
            </a:lvl1pPr>
          </a:lstStyle>
          <a:p>
            <a:pPr>
              <a:defRPr/>
            </a:pPr>
            <a:fld id="{E4941961-2C01-4290-849D-D116EC6154E5}" type="slidenum">
              <a:rPr lang="en-US"/>
              <a:pPr>
                <a:defRPr/>
              </a:pPr>
              <a:t>‹#›</a:t>
            </a:fld>
            <a:endParaRPr lang="en-US"/>
          </a:p>
        </p:txBody>
      </p:sp>
    </p:spTree>
    <p:extLst>
      <p:ext uri="{BB962C8B-B14F-4D97-AF65-F5344CB8AC3E}">
        <p14:creationId xmlns:p14="http://schemas.microsoft.com/office/powerpoint/2010/main" val="10717098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A06938E-E0B7-4292-B4E1-EA7C7C6372FF}" type="slidenum">
              <a:rPr lang="en-US"/>
              <a:pPr fontAlgn="base">
                <a:spcBef>
                  <a:spcPct val="0"/>
                </a:spcBef>
                <a:spcAft>
                  <a:spcPct val="0"/>
                </a:spcAft>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B598F1-BABF-4EB7-874B-AC6A91BA5C88}" type="slidenum">
              <a:rPr lang="en-US"/>
              <a:pPr fontAlgn="base">
                <a:spcBef>
                  <a:spcPct val="0"/>
                </a:spcBef>
                <a:spcAft>
                  <a:spcPct val="0"/>
                </a:spcAft>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8" descr="title3"/>
          <p:cNvPicPr>
            <a:picLocks noChangeAspect="1" noChangeArrowheads="1"/>
          </p:cNvPicPr>
          <p:nvPr/>
        </p:nvPicPr>
        <p:blipFill>
          <a:blip r:embed="rId2"/>
          <a:srcRect/>
          <a:stretch>
            <a:fillRect/>
          </a:stretch>
        </p:blipFill>
        <p:spPr bwMode="auto">
          <a:xfrm>
            <a:off x="0" y="0"/>
            <a:ext cx="9145588" cy="6859588"/>
          </a:xfrm>
          <a:prstGeom prst="rect">
            <a:avLst/>
          </a:prstGeom>
          <a:noFill/>
          <a:ln w="9525">
            <a:noFill/>
            <a:miter lim="800000"/>
            <a:headEnd/>
            <a:tailEnd/>
          </a:ln>
        </p:spPr>
      </p:pic>
      <p:pic>
        <p:nvPicPr>
          <p:cNvPr id="5" name="Picture 22" descr="H_3CP_rgb_lg"/>
          <p:cNvPicPr>
            <a:picLocks noChangeAspect="1" noChangeArrowheads="1"/>
          </p:cNvPicPr>
          <p:nvPr/>
        </p:nvPicPr>
        <p:blipFill>
          <a:blip r:embed="rId3"/>
          <a:srcRect/>
          <a:stretch>
            <a:fillRect/>
          </a:stretch>
        </p:blipFill>
        <p:spPr bwMode="auto">
          <a:xfrm>
            <a:off x="5940425" y="266700"/>
            <a:ext cx="3117850" cy="869950"/>
          </a:xfrm>
          <a:prstGeom prst="rect">
            <a:avLst/>
          </a:prstGeom>
          <a:noFill/>
          <a:ln w="9525">
            <a:noFill/>
            <a:miter lim="800000"/>
            <a:headEnd/>
            <a:tailEnd/>
          </a:ln>
        </p:spPr>
      </p:pic>
      <p:sp>
        <p:nvSpPr>
          <p:cNvPr id="4098" name="Rectangle 2"/>
          <p:cNvSpPr>
            <a:spLocks noGrp="1" noChangeArrowheads="1"/>
          </p:cNvSpPr>
          <p:nvPr>
            <p:ph type="ctrTitle"/>
          </p:nvPr>
        </p:nvSpPr>
        <p:spPr>
          <a:xfrm>
            <a:off x="438150" y="1828800"/>
            <a:ext cx="8172450" cy="1143000"/>
          </a:xfrm>
        </p:spPr>
        <p:txBody>
          <a:bodyPr/>
          <a:lstStyle>
            <a:lvl1pPr>
              <a:defRPr sz="2400">
                <a:solidFill>
                  <a:srgbClr val="00853F"/>
                </a:solidFill>
              </a:defRPr>
            </a:lvl1pPr>
          </a:lstStyle>
          <a:p>
            <a:r>
              <a:rPr lang="en-US" dirty="0" smtClean="0"/>
              <a:t>Click to edit Master title style</a:t>
            </a:r>
            <a:endParaRPr lang="en-US" dirty="0"/>
          </a:p>
        </p:txBody>
      </p:sp>
      <p:sp>
        <p:nvSpPr>
          <p:cNvPr id="4099" name="Rectangle 3"/>
          <p:cNvSpPr>
            <a:spLocks noGrp="1" noChangeArrowheads="1"/>
          </p:cNvSpPr>
          <p:nvPr>
            <p:ph type="subTitle" idx="1"/>
          </p:nvPr>
        </p:nvSpPr>
        <p:spPr>
          <a:xfrm>
            <a:off x="447675" y="644525"/>
            <a:ext cx="1685925" cy="609600"/>
          </a:xfrm>
        </p:spPr>
        <p:txBody>
          <a:bodyPr/>
          <a:lstStyle>
            <a:lvl1pPr>
              <a:defRPr sz="1200" baseline="0">
                <a:solidFill>
                  <a:srgbClr val="00853F"/>
                </a:solidFill>
              </a:defRPr>
            </a:lvl1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CenturyLink Confidential - Not for external distribution</a:t>
            </a:r>
          </a:p>
        </p:txBody>
      </p:sp>
      <p:sp>
        <p:nvSpPr>
          <p:cNvPr id="6" name="Rectangle 6"/>
          <p:cNvSpPr>
            <a:spLocks noGrp="1" noChangeArrowheads="1"/>
          </p:cNvSpPr>
          <p:nvPr>
            <p:ph type="sldNum" sz="quarter" idx="11"/>
          </p:nvPr>
        </p:nvSpPr>
        <p:spPr>
          <a:ln/>
        </p:spPr>
        <p:txBody>
          <a:bodyPr/>
          <a:lstStyle>
            <a:lvl1pPr>
              <a:defRPr/>
            </a:lvl1pPr>
          </a:lstStyle>
          <a:p>
            <a:pPr>
              <a:defRPr/>
            </a:pPr>
            <a:fld id="{2A44B2A5-FF17-4099-8574-0671C823ACB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CenturyLink Confidential - Not for external distribution</a:t>
            </a:r>
          </a:p>
        </p:txBody>
      </p:sp>
      <p:sp>
        <p:nvSpPr>
          <p:cNvPr id="8" name="Rectangle 6"/>
          <p:cNvSpPr>
            <a:spLocks noGrp="1" noChangeArrowheads="1"/>
          </p:cNvSpPr>
          <p:nvPr>
            <p:ph type="sldNum" sz="quarter" idx="11"/>
          </p:nvPr>
        </p:nvSpPr>
        <p:spPr>
          <a:ln/>
        </p:spPr>
        <p:txBody>
          <a:bodyPr/>
          <a:lstStyle>
            <a:lvl1pPr>
              <a:defRPr/>
            </a:lvl1pPr>
          </a:lstStyle>
          <a:p>
            <a:pPr>
              <a:defRPr/>
            </a:pPr>
            <a:fld id="{F5EF554E-3830-4CEC-8D41-764A509603E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CenturyLink Confidential - Not for external distribution</a:t>
            </a:r>
          </a:p>
        </p:txBody>
      </p:sp>
      <p:sp>
        <p:nvSpPr>
          <p:cNvPr id="4" name="Rectangle 6"/>
          <p:cNvSpPr>
            <a:spLocks noGrp="1" noChangeArrowheads="1"/>
          </p:cNvSpPr>
          <p:nvPr>
            <p:ph type="sldNum" sz="quarter" idx="11"/>
          </p:nvPr>
        </p:nvSpPr>
        <p:spPr>
          <a:ln/>
        </p:spPr>
        <p:txBody>
          <a:bodyPr/>
          <a:lstStyle>
            <a:lvl1pPr>
              <a:defRPr/>
            </a:lvl1pPr>
          </a:lstStyle>
          <a:p>
            <a:pPr>
              <a:defRPr/>
            </a:pPr>
            <a:fld id="{6AE53186-1A7A-45B2-8A19-D206974BFA6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CenturyLink Confidential - Not for external distribution</a:t>
            </a:r>
          </a:p>
        </p:txBody>
      </p:sp>
      <p:sp>
        <p:nvSpPr>
          <p:cNvPr id="3" name="Rectangle 6"/>
          <p:cNvSpPr>
            <a:spLocks noGrp="1" noChangeArrowheads="1"/>
          </p:cNvSpPr>
          <p:nvPr>
            <p:ph type="sldNum" sz="quarter" idx="11"/>
          </p:nvPr>
        </p:nvSpPr>
        <p:spPr>
          <a:ln/>
        </p:spPr>
        <p:txBody>
          <a:bodyPr/>
          <a:lstStyle>
            <a:lvl1pPr>
              <a:defRPr/>
            </a:lvl1pPr>
          </a:lstStyle>
          <a:p>
            <a:pPr>
              <a:defRPr/>
            </a:pPr>
            <a:fld id="{1119B6C0-A6D6-42E5-917D-2D35F232A44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CenturyLink Confidential - Not for external distribution</a:t>
            </a:r>
          </a:p>
        </p:txBody>
      </p:sp>
      <p:sp>
        <p:nvSpPr>
          <p:cNvPr id="6" name="Rectangle 6"/>
          <p:cNvSpPr>
            <a:spLocks noGrp="1" noChangeArrowheads="1"/>
          </p:cNvSpPr>
          <p:nvPr>
            <p:ph type="sldNum" sz="quarter" idx="11"/>
          </p:nvPr>
        </p:nvSpPr>
        <p:spPr>
          <a:ln/>
        </p:spPr>
        <p:txBody>
          <a:bodyPr/>
          <a:lstStyle>
            <a:lvl1pPr>
              <a:defRPr/>
            </a:lvl1pPr>
          </a:lstStyle>
          <a:p>
            <a:pPr>
              <a:defRPr/>
            </a:pPr>
            <a:fld id="{80F71C75-1E4A-4DEB-B122-413E47258E4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prstTxWarp prst="textNoShape">
              <a:avLst/>
            </a:prstTxWarp>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CenturyLink Confidential - Not for external distribution</a:t>
            </a:r>
          </a:p>
        </p:txBody>
      </p:sp>
      <p:sp>
        <p:nvSpPr>
          <p:cNvPr id="6" name="Rectangle 6"/>
          <p:cNvSpPr>
            <a:spLocks noGrp="1" noChangeArrowheads="1"/>
          </p:cNvSpPr>
          <p:nvPr>
            <p:ph type="sldNum" sz="quarter" idx="11"/>
          </p:nvPr>
        </p:nvSpPr>
        <p:spPr>
          <a:ln/>
        </p:spPr>
        <p:txBody>
          <a:bodyPr/>
          <a:lstStyle>
            <a:lvl1pPr>
              <a:defRPr/>
            </a:lvl1pPr>
          </a:lstStyle>
          <a:p>
            <a:pPr>
              <a:defRPr/>
            </a:pPr>
            <a:fld id="{7C6E34D5-F572-4715-8B2D-6CF55C33E265}"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CenturyLink Confidential - Not for external distribution</a:t>
            </a:r>
          </a:p>
        </p:txBody>
      </p:sp>
      <p:sp>
        <p:nvSpPr>
          <p:cNvPr id="5" name="Rectangle 6"/>
          <p:cNvSpPr>
            <a:spLocks noGrp="1" noChangeArrowheads="1"/>
          </p:cNvSpPr>
          <p:nvPr>
            <p:ph type="sldNum" sz="quarter" idx="11"/>
          </p:nvPr>
        </p:nvSpPr>
        <p:spPr>
          <a:ln/>
        </p:spPr>
        <p:txBody>
          <a:bodyPr/>
          <a:lstStyle>
            <a:lvl1pPr>
              <a:defRPr/>
            </a:lvl1pPr>
          </a:lstStyle>
          <a:p>
            <a:pPr>
              <a:defRPr/>
            </a:pPr>
            <a:fld id="{93E63568-9A38-4886-8EF4-9D2D01D31B38}"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3988"/>
            <a:ext cx="2095500" cy="5256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3988"/>
            <a:ext cx="6134100" cy="5256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CenturyLink Confidential - Not for external distribution</a:t>
            </a:r>
          </a:p>
        </p:txBody>
      </p:sp>
      <p:sp>
        <p:nvSpPr>
          <p:cNvPr id="5" name="Rectangle 6"/>
          <p:cNvSpPr>
            <a:spLocks noGrp="1" noChangeArrowheads="1"/>
          </p:cNvSpPr>
          <p:nvPr>
            <p:ph type="sldNum" sz="quarter" idx="11"/>
          </p:nvPr>
        </p:nvSpPr>
        <p:spPr>
          <a:ln/>
        </p:spPr>
        <p:txBody>
          <a:bodyPr/>
          <a:lstStyle>
            <a:lvl1pPr>
              <a:defRPr/>
            </a:lvl1pPr>
          </a:lstStyle>
          <a:p>
            <a:pPr>
              <a:defRPr/>
            </a:pPr>
            <a:fld id="{9238B544-0BC3-4279-AE36-DF8F869D724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18" descr="title3"/>
          <p:cNvPicPr>
            <a:picLocks noChangeAspect="1" noChangeArrowheads="1"/>
          </p:cNvPicPr>
          <p:nvPr/>
        </p:nvPicPr>
        <p:blipFill>
          <a:blip r:embed="rId2"/>
          <a:srcRect/>
          <a:stretch>
            <a:fillRect/>
          </a:stretch>
        </p:blipFill>
        <p:spPr bwMode="auto">
          <a:xfrm>
            <a:off x="0" y="0"/>
            <a:ext cx="9145588" cy="6859588"/>
          </a:xfrm>
          <a:prstGeom prst="rect">
            <a:avLst/>
          </a:prstGeom>
          <a:noFill/>
          <a:ln w="9525">
            <a:noFill/>
            <a:miter lim="800000"/>
            <a:headEnd/>
            <a:tailEnd/>
          </a:ln>
        </p:spPr>
      </p:pic>
      <p:pic>
        <p:nvPicPr>
          <p:cNvPr id="5" name="Picture 22" descr="H_3CP_rgb_lg"/>
          <p:cNvPicPr>
            <a:picLocks noChangeAspect="1" noChangeArrowheads="1"/>
          </p:cNvPicPr>
          <p:nvPr/>
        </p:nvPicPr>
        <p:blipFill>
          <a:blip r:embed="rId3"/>
          <a:srcRect/>
          <a:stretch>
            <a:fillRect/>
          </a:stretch>
        </p:blipFill>
        <p:spPr bwMode="auto">
          <a:xfrm>
            <a:off x="5940425" y="266700"/>
            <a:ext cx="3117850" cy="869950"/>
          </a:xfrm>
          <a:prstGeom prst="rect">
            <a:avLst/>
          </a:prstGeom>
          <a:noFill/>
          <a:ln w="9525">
            <a:noFill/>
            <a:miter lim="800000"/>
            <a:headEnd/>
            <a:tailEnd/>
          </a:ln>
        </p:spPr>
      </p:pic>
      <p:sp>
        <p:nvSpPr>
          <p:cNvPr id="4098" name="Rectangle 2"/>
          <p:cNvSpPr>
            <a:spLocks noGrp="1" noChangeArrowheads="1"/>
          </p:cNvSpPr>
          <p:nvPr>
            <p:ph type="ctrTitle"/>
          </p:nvPr>
        </p:nvSpPr>
        <p:spPr>
          <a:xfrm>
            <a:off x="438150" y="1828800"/>
            <a:ext cx="8172450" cy="1143000"/>
          </a:xfrm>
        </p:spPr>
        <p:txBody>
          <a:bodyPr/>
          <a:lstStyle>
            <a:lvl1pPr>
              <a:defRPr sz="2400">
                <a:solidFill>
                  <a:srgbClr val="00853F"/>
                </a:solidFill>
              </a:defRPr>
            </a:lvl1pPr>
          </a:lstStyle>
          <a:p>
            <a:r>
              <a:rPr lang="en-US" dirty="0" smtClean="0"/>
              <a:t>Click to edit Master title style</a:t>
            </a:r>
            <a:endParaRPr lang="en-US" dirty="0"/>
          </a:p>
        </p:txBody>
      </p:sp>
      <p:sp>
        <p:nvSpPr>
          <p:cNvPr id="4099" name="Rectangle 3"/>
          <p:cNvSpPr>
            <a:spLocks noGrp="1" noChangeArrowheads="1"/>
          </p:cNvSpPr>
          <p:nvPr>
            <p:ph type="subTitle" idx="1"/>
          </p:nvPr>
        </p:nvSpPr>
        <p:spPr>
          <a:xfrm>
            <a:off x="447675" y="644525"/>
            <a:ext cx="1685925" cy="609600"/>
          </a:xfrm>
        </p:spPr>
        <p:txBody>
          <a:bodyPr/>
          <a:lstStyle>
            <a:lvl1pPr>
              <a:defRPr sz="1200" baseline="0">
                <a:solidFill>
                  <a:srgbClr val="00853F"/>
                </a:solidFill>
              </a:defRPr>
            </a:lvl1pPr>
          </a:lstStyle>
          <a:p>
            <a:r>
              <a:rPr lang="en-US" dirty="0" smtClean="0"/>
              <a:t>Click to edit Master subtitle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aseline="0"/>
            </a:lvl1pPr>
            <a:lvl2pPr>
              <a:defRPr baseline="0"/>
            </a:lvl2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Footer Placeholder 3"/>
          <p:cNvSpPr>
            <a:spLocks noGrp="1"/>
          </p:cNvSpPr>
          <p:nvPr>
            <p:ph type="ftr" sz="quarter" idx="10"/>
          </p:nvPr>
        </p:nvSpPr>
        <p:spPr>
          <a:xfrm>
            <a:off x="2590800" y="6400800"/>
            <a:ext cx="3429000" cy="231775"/>
          </a:xfrm>
        </p:spPr>
        <p:txBody>
          <a:bodyPr/>
          <a:lstStyle>
            <a:lvl1pPr>
              <a:defRPr sz="1000" dirty="0" smtClean="0"/>
            </a:lvl1pPr>
          </a:lstStyle>
          <a:p>
            <a:pPr>
              <a:defRPr/>
            </a:pPr>
            <a:r>
              <a:rPr lang="en-US"/>
              <a:t>CenturyLink Confidential - Not for external distribution</a:t>
            </a:r>
            <a:endParaRPr lang="en-US">
              <a:solidFill>
                <a:schemeClr val="tx1"/>
              </a:solidFill>
              <a:latin typeface="+mn-lt"/>
            </a:endParaRPr>
          </a:p>
        </p:txBody>
      </p:sp>
      <p:sp>
        <p:nvSpPr>
          <p:cNvPr id="5" name="Slide Number Placeholder 4"/>
          <p:cNvSpPr>
            <a:spLocks noGrp="1"/>
          </p:cNvSpPr>
          <p:nvPr>
            <p:ph type="sldNum" sz="quarter" idx="11"/>
          </p:nvPr>
        </p:nvSpPr>
        <p:spPr/>
        <p:txBody>
          <a:bodyPr/>
          <a:lstStyle>
            <a:lvl1pPr>
              <a:defRPr smtClean="0"/>
            </a:lvl1pPr>
          </a:lstStyle>
          <a:p>
            <a:pPr>
              <a:defRPr/>
            </a:pPr>
            <a:fld id="{10FB5A13-8E9B-4F12-A535-53EA26B0552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lvl1pPr>
              <a:defRPr dirty="0" smtClean="0">
                <a:solidFill>
                  <a:schemeClr val="tx1"/>
                </a:solidFill>
                <a:latin typeface="+mn-lt"/>
              </a:defRPr>
            </a:lvl1pPr>
          </a:lstStyle>
          <a:p>
            <a:pPr>
              <a:defRPr/>
            </a:pPr>
            <a:r>
              <a:rPr lang="en-US"/>
              <a:t>CenturyLink Confidential - Not for external distribution</a:t>
            </a:r>
          </a:p>
        </p:txBody>
      </p:sp>
      <p:sp>
        <p:nvSpPr>
          <p:cNvPr id="4" name="Slide Number Placeholder 3"/>
          <p:cNvSpPr>
            <a:spLocks noGrp="1"/>
          </p:cNvSpPr>
          <p:nvPr>
            <p:ph type="sldNum" sz="quarter" idx="11"/>
          </p:nvPr>
        </p:nvSpPr>
        <p:spPr/>
        <p:txBody>
          <a:bodyPr/>
          <a:lstStyle>
            <a:lvl1pPr>
              <a:defRPr smtClean="0"/>
            </a:lvl1pPr>
          </a:lstStyle>
          <a:p>
            <a:pPr>
              <a:defRPr/>
            </a:pPr>
            <a:fld id="{D4BF425A-6FD6-4DCD-A260-6EC2F426A46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a:defRPr smtClean="0">
                <a:solidFill>
                  <a:schemeClr val="tx1"/>
                </a:solidFill>
                <a:latin typeface="+mn-lt"/>
              </a:defRPr>
            </a:lvl1pPr>
          </a:lstStyle>
          <a:p>
            <a:pPr>
              <a:defRPr/>
            </a:pPr>
            <a:r>
              <a:rPr lang="en-US"/>
              <a:t>CenturyLink Confidential - Not for external distribution</a:t>
            </a:r>
          </a:p>
        </p:txBody>
      </p:sp>
      <p:sp>
        <p:nvSpPr>
          <p:cNvPr id="6" name="Rectangle 6"/>
          <p:cNvSpPr>
            <a:spLocks noGrp="1" noChangeArrowheads="1"/>
          </p:cNvSpPr>
          <p:nvPr>
            <p:ph type="sldNum" sz="quarter" idx="11"/>
          </p:nvPr>
        </p:nvSpPr>
        <p:spPr/>
        <p:txBody>
          <a:bodyPr/>
          <a:lstStyle>
            <a:lvl1pPr>
              <a:defRPr/>
            </a:lvl1pPr>
          </a:lstStyle>
          <a:p>
            <a:pPr>
              <a:defRPr/>
            </a:pPr>
            <a:fld id="{B07DD80D-EA13-438C-ADF7-C7429A3B787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8" descr="title3"/>
          <p:cNvPicPr>
            <a:picLocks noChangeAspect="1" noChangeArrowheads="1"/>
          </p:cNvPicPr>
          <p:nvPr/>
        </p:nvPicPr>
        <p:blipFill>
          <a:blip r:embed="rId2"/>
          <a:srcRect/>
          <a:stretch>
            <a:fillRect/>
          </a:stretch>
        </p:blipFill>
        <p:spPr bwMode="auto">
          <a:xfrm>
            <a:off x="0" y="0"/>
            <a:ext cx="9145588" cy="6859588"/>
          </a:xfrm>
          <a:prstGeom prst="rect">
            <a:avLst/>
          </a:prstGeom>
          <a:noFill/>
          <a:ln w="9525">
            <a:noFill/>
            <a:miter lim="800000"/>
            <a:headEnd/>
            <a:tailEnd/>
          </a:ln>
        </p:spPr>
      </p:pic>
      <p:pic>
        <p:nvPicPr>
          <p:cNvPr id="5" name="Picture 22" descr="H_3CP_rgb_lg"/>
          <p:cNvPicPr>
            <a:picLocks noChangeAspect="1" noChangeArrowheads="1"/>
          </p:cNvPicPr>
          <p:nvPr/>
        </p:nvPicPr>
        <p:blipFill>
          <a:blip r:embed="rId3"/>
          <a:srcRect/>
          <a:stretch>
            <a:fillRect/>
          </a:stretch>
        </p:blipFill>
        <p:spPr bwMode="auto">
          <a:xfrm>
            <a:off x="5940425" y="266700"/>
            <a:ext cx="3117850" cy="869950"/>
          </a:xfrm>
          <a:prstGeom prst="rect">
            <a:avLst/>
          </a:prstGeom>
          <a:noFill/>
          <a:ln w="9525">
            <a:noFill/>
            <a:miter lim="800000"/>
            <a:headEnd/>
            <a:tailEnd/>
          </a:ln>
        </p:spPr>
      </p:pic>
      <p:sp>
        <p:nvSpPr>
          <p:cNvPr id="4098" name="Rectangle 2"/>
          <p:cNvSpPr>
            <a:spLocks noGrp="1" noChangeArrowheads="1"/>
          </p:cNvSpPr>
          <p:nvPr>
            <p:ph type="ctrTitle"/>
          </p:nvPr>
        </p:nvSpPr>
        <p:spPr>
          <a:xfrm>
            <a:off x="438150" y="1828800"/>
            <a:ext cx="8172450" cy="1143000"/>
          </a:xfrm>
        </p:spPr>
        <p:txBody>
          <a:bodyPr/>
          <a:lstStyle>
            <a:lvl1pPr>
              <a:defRPr sz="2400">
                <a:solidFill>
                  <a:srgbClr val="00853F"/>
                </a:solidFill>
              </a:defRPr>
            </a:lvl1pPr>
          </a:lstStyle>
          <a:p>
            <a:r>
              <a:rPr lang="en-US" dirty="0" smtClean="0"/>
              <a:t>Click to edit Master title style</a:t>
            </a:r>
            <a:endParaRPr lang="en-US" dirty="0"/>
          </a:p>
        </p:txBody>
      </p:sp>
      <p:sp>
        <p:nvSpPr>
          <p:cNvPr id="4099" name="Rectangle 3"/>
          <p:cNvSpPr>
            <a:spLocks noGrp="1" noChangeArrowheads="1"/>
          </p:cNvSpPr>
          <p:nvPr>
            <p:ph type="subTitle" idx="1"/>
          </p:nvPr>
        </p:nvSpPr>
        <p:spPr>
          <a:xfrm>
            <a:off x="447675" y="644525"/>
            <a:ext cx="1685925" cy="609600"/>
          </a:xfrm>
        </p:spPr>
        <p:txBody>
          <a:bodyPr/>
          <a:lstStyle>
            <a:lvl1pPr>
              <a:defRPr sz="1200" baseline="0">
                <a:solidFill>
                  <a:srgbClr val="00853F"/>
                </a:solidFill>
              </a:defRPr>
            </a:lvl1pPr>
          </a:lstStyle>
          <a:p>
            <a:r>
              <a:rPr lang="en-US" dirty="0" smtClean="0"/>
              <a:t>Click to edit Master subtitle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18" descr="title3"/>
          <p:cNvPicPr>
            <a:picLocks noChangeAspect="1" noChangeArrowheads="1"/>
          </p:cNvPicPr>
          <p:nvPr/>
        </p:nvPicPr>
        <p:blipFill>
          <a:blip r:embed="rId2"/>
          <a:srcRect/>
          <a:stretch>
            <a:fillRect/>
          </a:stretch>
        </p:blipFill>
        <p:spPr bwMode="auto">
          <a:xfrm>
            <a:off x="0" y="0"/>
            <a:ext cx="9145588" cy="6859588"/>
          </a:xfrm>
          <a:prstGeom prst="rect">
            <a:avLst/>
          </a:prstGeom>
          <a:noFill/>
          <a:ln w="9525">
            <a:noFill/>
            <a:miter lim="800000"/>
            <a:headEnd/>
            <a:tailEnd/>
          </a:ln>
        </p:spPr>
      </p:pic>
      <p:pic>
        <p:nvPicPr>
          <p:cNvPr id="5" name="Picture 22" descr="H_3CP_rgb_lg"/>
          <p:cNvPicPr>
            <a:picLocks noChangeAspect="1" noChangeArrowheads="1"/>
          </p:cNvPicPr>
          <p:nvPr/>
        </p:nvPicPr>
        <p:blipFill>
          <a:blip r:embed="rId3"/>
          <a:srcRect/>
          <a:stretch>
            <a:fillRect/>
          </a:stretch>
        </p:blipFill>
        <p:spPr bwMode="auto">
          <a:xfrm>
            <a:off x="5940425" y="266700"/>
            <a:ext cx="3117850" cy="869950"/>
          </a:xfrm>
          <a:prstGeom prst="rect">
            <a:avLst/>
          </a:prstGeom>
          <a:noFill/>
          <a:ln w="9525">
            <a:noFill/>
            <a:miter lim="800000"/>
            <a:headEnd/>
            <a:tailEnd/>
          </a:ln>
        </p:spPr>
      </p:pic>
      <p:sp>
        <p:nvSpPr>
          <p:cNvPr id="4098" name="Rectangle 2"/>
          <p:cNvSpPr>
            <a:spLocks noGrp="1" noChangeArrowheads="1"/>
          </p:cNvSpPr>
          <p:nvPr>
            <p:ph type="ctrTitle"/>
          </p:nvPr>
        </p:nvSpPr>
        <p:spPr>
          <a:xfrm>
            <a:off x="438150" y="1828800"/>
            <a:ext cx="8172450" cy="1143000"/>
          </a:xfrm>
        </p:spPr>
        <p:txBody>
          <a:bodyPr/>
          <a:lstStyle>
            <a:lvl1pPr>
              <a:defRPr sz="2400">
                <a:solidFill>
                  <a:srgbClr val="00853F"/>
                </a:solidFill>
              </a:defRPr>
            </a:lvl1pPr>
          </a:lstStyle>
          <a:p>
            <a:r>
              <a:rPr lang="en-US" dirty="0" smtClean="0"/>
              <a:t>Click to edit Master title style</a:t>
            </a:r>
            <a:endParaRPr lang="en-US" dirty="0"/>
          </a:p>
        </p:txBody>
      </p:sp>
      <p:sp>
        <p:nvSpPr>
          <p:cNvPr id="4099" name="Rectangle 3"/>
          <p:cNvSpPr>
            <a:spLocks noGrp="1" noChangeArrowheads="1"/>
          </p:cNvSpPr>
          <p:nvPr>
            <p:ph type="subTitle" idx="1"/>
          </p:nvPr>
        </p:nvSpPr>
        <p:spPr>
          <a:xfrm>
            <a:off x="447675" y="644525"/>
            <a:ext cx="1685925" cy="609600"/>
          </a:xfrm>
        </p:spPr>
        <p:txBody>
          <a:bodyPr/>
          <a:lstStyle>
            <a:lvl1pPr>
              <a:defRPr sz="1200" baseline="0">
                <a:solidFill>
                  <a:srgbClr val="00853F"/>
                </a:solidFill>
              </a:defRPr>
            </a:lvl1pPr>
          </a:lstStyle>
          <a:p>
            <a:r>
              <a:rPr lang="en-US" dirty="0" smtClean="0"/>
              <a:t>Click to edit Master subtitle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aseline="0"/>
            </a:lvl1pPr>
            <a:lvl2pPr>
              <a:defRPr baseline="0"/>
            </a:lvl2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Footer Placeholder 3"/>
          <p:cNvSpPr>
            <a:spLocks noGrp="1"/>
          </p:cNvSpPr>
          <p:nvPr>
            <p:ph type="ftr" sz="quarter" idx="10"/>
          </p:nvPr>
        </p:nvSpPr>
        <p:spPr>
          <a:xfrm>
            <a:off x="2590800" y="6400800"/>
            <a:ext cx="3429000" cy="231775"/>
          </a:xfrm>
        </p:spPr>
        <p:txBody>
          <a:bodyPr/>
          <a:lstStyle>
            <a:lvl1pPr>
              <a:defRPr sz="1000" dirty="0" smtClean="0">
                <a:solidFill>
                  <a:srgbClr val="000000"/>
                </a:solidFill>
                <a:latin typeface="Helvetica"/>
              </a:defRPr>
            </a:lvl1pPr>
          </a:lstStyle>
          <a:p>
            <a:pPr>
              <a:defRPr/>
            </a:pPr>
            <a:r>
              <a:rPr lang="en-US"/>
              <a:t>CenturyLink Confidential - Not for external distribution</a:t>
            </a:r>
          </a:p>
        </p:txBody>
      </p:sp>
      <p:sp>
        <p:nvSpPr>
          <p:cNvPr id="5" name="Slide Number Placeholder 4"/>
          <p:cNvSpPr>
            <a:spLocks noGrp="1"/>
          </p:cNvSpPr>
          <p:nvPr>
            <p:ph type="sldNum" sz="quarter" idx="11"/>
          </p:nvPr>
        </p:nvSpPr>
        <p:spPr/>
        <p:txBody>
          <a:bodyPr/>
          <a:lstStyle>
            <a:lvl1pPr>
              <a:defRPr/>
            </a:lvl1pPr>
          </a:lstStyle>
          <a:p>
            <a:pPr>
              <a:defRPr/>
            </a:pPr>
            <a:fld id="{0DB6D763-F0C8-4676-87EF-D7FDB644B3B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CenturyLink Confidential - Not for external distribution</a:t>
            </a:r>
          </a:p>
        </p:txBody>
      </p:sp>
      <p:sp>
        <p:nvSpPr>
          <p:cNvPr id="5" name="Rectangle 6"/>
          <p:cNvSpPr>
            <a:spLocks noGrp="1" noChangeArrowheads="1"/>
          </p:cNvSpPr>
          <p:nvPr>
            <p:ph type="sldNum" sz="quarter" idx="11"/>
          </p:nvPr>
        </p:nvSpPr>
        <p:spPr>
          <a:ln/>
        </p:spPr>
        <p:txBody>
          <a:bodyPr/>
          <a:lstStyle>
            <a:lvl1pPr>
              <a:defRPr/>
            </a:lvl1pPr>
          </a:lstStyle>
          <a:p>
            <a:pPr>
              <a:defRPr/>
            </a:pPr>
            <a:fld id="{62D21A24-6380-4A85-9498-ABC51DA4202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2.pn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header3"/>
          <p:cNvPicPr>
            <a:picLocks noChangeAspect="1" noChangeArrowheads="1"/>
          </p:cNvPicPr>
          <p:nvPr/>
        </p:nvPicPr>
        <p:blipFill>
          <a:blip r:embed="rId7"/>
          <a:srcRect/>
          <a:stretch>
            <a:fillRect/>
          </a:stretch>
        </p:blipFill>
        <p:spPr bwMode="auto">
          <a:xfrm>
            <a:off x="0" y="0"/>
            <a:ext cx="9145588" cy="798513"/>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153988"/>
            <a:ext cx="8382000" cy="612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041400"/>
            <a:ext cx="8153400" cy="436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399213"/>
            <a:ext cx="3200400" cy="231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000" b="0" dirty="0" smtClean="0">
                <a:solidFill>
                  <a:srgbClr val="000000"/>
                </a:solidFill>
                <a:latin typeface="Helvetica"/>
              </a:defRPr>
            </a:lvl1pPr>
          </a:lstStyle>
          <a:p>
            <a:pPr>
              <a:defRPr/>
            </a:pPr>
            <a:r>
              <a:rPr lang="en-US"/>
              <a:t>CenturyLink Confidential - Not for external distribution</a:t>
            </a:r>
            <a:endParaRPr lang="en-US">
              <a:latin typeface="+mn-lt"/>
            </a:endParaRPr>
          </a:p>
        </p:txBody>
      </p:sp>
      <p:sp>
        <p:nvSpPr>
          <p:cNvPr id="1030" name="Rectangle 6"/>
          <p:cNvSpPr>
            <a:spLocks noGrp="1" noChangeArrowheads="1"/>
          </p:cNvSpPr>
          <p:nvPr>
            <p:ph type="sldNum" sz="quarter" idx="4"/>
          </p:nvPr>
        </p:nvSpPr>
        <p:spPr bwMode="auto">
          <a:xfrm>
            <a:off x="457200" y="6399213"/>
            <a:ext cx="457200" cy="242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000" b="0" smtClean="0">
                <a:latin typeface="+mn-lt"/>
              </a:defRPr>
            </a:lvl1pPr>
          </a:lstStyle>
          <a:p>
            <a:pPr>
              <a:defRPr/>
            </a:pPr>
            <a:fld id="{92045570-4913-41A8-9890-16F7600FD832}" type="slidenum">
              <a:rPr lang="en-US"/>
              <a:pPr>
                <a:defRPr/>
              </a:pPr>
              <a:t>‹#›</a:t>
            </a:fld>
            <a:endParaRPr lang="en-US"/>
          </a:p>
        </p:txBody>
      </p:sp>
      <p:pic>
        <p:nvPicPr>
          <p:cNvPr id="1031" name="Picture 15" descr="H_3CP_rgb_sm"/>
          <p:cNvPicPr>
            <a:picLocks noChangeAspect="1" noChangeArrowheads="1"/>
          </p:cNvPicPr>
          <p:nvPr/>
        </p:nvPicPr>
        <p:blipFill>
          <a:blip r:embed="rId8"/>
          <a:srcRect/>
          <a:stretch>
            <a:fillRect/>
          </a:stretch>
        </p:blipFill>
        <p:spPr bwMode="auto">
          <a:xfrm>
            <a:off x="6915150" y="6219825"/>
            <a:ext cx="2005013" cy="536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Lst>
  <p:timing>
    <p:tnLst>
      <p:par>
        <p:cTn id="1" dur="indefinite" restart="never" nodeType="tmRoot"/>
      </p:par>
    </p:tnLst>
  </p:timing>
  <p:hf hdr="0" ftr="0" dt="0"/>
  <p:txStyles>
    <p:titleStyle>
      <a:lvl1pPr algn="l" rtl="0" fontAlgn="base">
        <a:spcBef>
          <a:spcPct val="0"/>
        </a:spcBef>
        <a:spcAft>
          <a:spcPct val="0"/>
        </a:spcAft>
        <a:defRPr sz="2800">
          <a:solidFill>
            <a:schemeClr val="bg1"/>
          </a:solidFill>
          <a:latin typeface="+mj-lt"/>
          <a:ea typeface="+mj-ea"/>
          <a:cs typeface="+mj-cs"/>
        </a:defRPr>
      </a:lvl1pPr>
      <a:lvl2pPr algn="l" rtl="0" fontAlgn="base">
        <a:spcBef>
          <a:spcPct val="0"/>
        </a:spcBef>
        <a:spcAft>
          <a:spcPct val="0"/>
        </a:spcAft>
        <a:defRPr sz="2800">
          <a:solidFill>
            <a:schemeClr val="bg1"/>
          </a:solidFill>
          <a:latin typeface="Arial" charset="0"/>
        </a:defRPr>
      </a:lvl2pPr>
      <a:lvl3pPr algn="l" rtl="0" fontAlgn="base">
        <a:spcBef>
          <a:spcPct val="0"/>
        </a:spcBef>
        <a:spcAft>
          <a:spcPct val="0"/>
        </a:spcAft>
        <a:defRPr sz="2800">
          <a:solidFill>
            <a:schemeClr val="bg1"/>
          </a:solidFill>
          <a:latin typeface="Arial" charset="0"/>
        </a:defRPr>
      </a:lvl3pPr>
      <a:lvl4pPr algn="l" rtl="0" fontAlgn="base">
        <a:spcBef>
          <a:spcPct val="0"/>
        </a:spcBef>
        <a:spcAft>
          <a:spcPct val="0"/>
        </a:spcAft>
        <a:defRPr sz="2800">
          <a:solidFill>
            <a:schemeClr val="bg1"/>
          </a:solidFill>
          <a:latin typeface="Arial" charset="0"/>
        </a:defRPr>
      </a:lvl4pPr>
      <a:lvl5pPr algn="l" rtl="0" fontAlgn="base">
        <a:spcBef>
          <a:spcPct val="0"/>
        </a:spcBef>
        <a:spcAft>
          <a:spcPct val="0"/>
        </a:spcAft>
        <a:defRPr sz="2800">
          <a:solidFill>
            <a:schemeClr val="bg1"/>
          </a:solidFill>
          <a:latin typeface="Arial" charset="0"/>
        </a:defRPr>
      </a:lvl5pPr>
      <a:lvl6pPr marL="457200" algn="l" rtl="0" eaLnBrk="1" fontAlgn="base" hangingPunct="1">
        <a:spcBef>
          <a:spcPct val="0"/>
        </a:spcBef>
        <a:spcAft>
          <a:spcPct val="0"/>
        </a:spcAft>
        <a:defRPr sz="2800">
          <a:solidFill>
            <a:schemeClr val="bg1"/>
          </a:solidFill>
          <a:latin typeface="Arial" charset="0"/>
        </a:defRPr>
      </a:lvl6pPr>
      <a:lvl7pPr marL="914400" algn="l" rtl="0" eaLnBrk="1" fontAlgn="base" hangingPunct="1">
        <a:spcBef>
          <a:spcPct val="0"/>
        </a:spcBef>
        <a:spcAft>
          <a:spcPct val="0"/>
        </a:spcAft>
        <a:defRPr sz="2800">
          <a:solidFill>
            <a:schemeClr val="bg1"/>
          </a:solidFill>
          <a:latin typeface="Arial" charset="0"/>
        </a:defRPr>
      </a:lvl7pPr>
      <a:lvl8pPr marL="1371600" algn="l" rtl="0" eaLnBrk="1" fontAlgn="base" hangingPunct="1">
        <a:spcBef>
          <a:spcPct val="0"/>
        </a:spcBef>
        <a:spcAft>
          <a:spcPct val="0"/>
        </a:spcAft>
        <a:defRPr sz="2800">
          <a:solidFill>
            <a:schemeClr val="bg1"/>
          </a:solidFill>
          <a:latin typeface="Arial" charset="0"/>
        </a:defRPr>
      </a:lvl8pPr>
      <a:lvl9pPr marL="1828800" algn="l" rtl="0" eaLnBrk="1" fontAlgn="base" hangingPunct="1">
        <a:spcBef>
          <a:spcPct val="0"/>
        </a:spcBef>
        <a:spcAft>
          <a:spcPct val="0"/>
        </a:spcAft>
        <a:defRPr sz="2800">
          <a:solidFill>
            <a:schemeClr val="bg1"/>
          </a:solidFill>
          <a:latin typeface="Arial" charset="0"/>
        </a:defRPr>
      </a:lvl9pPr>
    </p:titleStyle>
    <p:bodyStyle>
      <a:lvl1pPr algn="l" rtl="0" fontAlgn="base">
        <a:spcBef>
          <a:spcPct val="20000"/>
        </a:spcBef>
        <a:spcAft>
          <a:spcPct val="0"/>
        </a:spcAft>
        <a:defRPr sz="2400">
          <a:solidFill>
            <a:schemeClr val="tx1"/>
          </a:solidFill>
          <a:latin typeface="+mn-lt"/>
          <a:ea typeface="+mn-ea"/>
          <a:cs typeface="+mn-cs"/>
        </a:defRPr>
      </a:lvl1pPr>
      <a:lvl2pPr marL="457200" indent="-165100" algn="l" rtl="0" fontAlgn="base">
        <a:spcBef>
          <a:spcPct val="20000"/>
        </a:spcBef>
        <a:spcAft>
          <a:spcPct val="0"/>
        </a:spcAft>
        <a:buFont typeface="Arial" charset="0"/>
        <a:buChar char="•"/>
        <a:defRPr sz="2400">
          <a:solidFill>
            <a:schemeClr val="tx1"/>
          </a:solidFill>
          <a:latin typeface="+mn-lt"/>
        </a:defRPr>
      </a:lvl2pPr>
      <a:lvl3pPr marL="800100" indent="-165100" algn="l" rtl="0" fontAlgn="base">
        <a:spcBef>
          <a:spcPct val="20000"/>
        </a:spcBef>
        <a:spcAft>
          <a:spcPct val="0"/>
        </a:spcAft>
        <a:buFont typeface="Arial" charset="0"/>
        <a:buChar char="-"/>
        <a:defRPr>
          <a:solidFill>
            <a:schemeClr val="tx1"/>
          </a:solidFill>
          <a:latin typeface="+mn-lt"/>
        </a:defRPr>
      </a:lvl3pPr>
      <a:lvl4pPr marL="1257300" indent="-228600" algn="l" rtl="0" fontAlgn="base">
        <a:spcBef>
          <a:spcPct val="20000"/>
        </a:spcBef>
        <a:spcAft>
          <a:spcPct val="0"/>
        </a:spcAft>
        <a:buFont typeface="Arial" charset="0"/>
        <a:buChar char="–"/>
        <a:defRPr>
          <a:solidFill>
            <a:schemeClr val="tx1"/>
          </a:solidFill>
          <a:latin typeface="+mn-lt"/>
        </a:defRPr>
      </a:lvl4pPr>
      <a:lvl5pPr marL="1600200" indent="-165100" algn="l" rtl="0" fontAlgn="base">
        <a:spcBef>
          <a:spcPct val="20000"/>
        </a:spcBef>
        <a:spcAft>
          <a:spcPct val="0"/>
        </a:spcAft>
        <a:buFont typeface="Arial" charset="0"/>
        <a:buChar char="▪"/>
        <a:defRPr sz="1200">
          <a:solidFill>
            <a:schemeClr val="tx1"/>
          </a:solidFill>
          <a:latin typeface="+mn-lt"/>
        </a:defRPr>
      </a:lvl5pPr>
      <a:lvl6pPr marL="2057400" indent="-165100" algn="l" rtl="0" eaLnBrk="1" fontAlgn="base" hangingPunct="1">
        <a:spcBef>
          <a:spcPct val="20000"/>
        </a:spcBef>
        <a:spcAft>
          <a:spcPct val="0"/>
        </a:spcAft>
        <a:buFont typeface="Arial" charset="0"/>
        <a:buChar char="▪"/>
        <a:defRPr sz="1200">
          <a:solidFill>
            <a:schemeClr val="tx1"/>
          </a:solidFill>
          <a:latin typeface="+mn-lt"/>
        </a:defRPr>
      </a:lvl6pPr>
      <a:lvl7pPr marL="2514600" indent="-165100" algn="l" rtl="0" eaLnBrk="1" fontAlgn="base" hangingPunct="1">
        <a:spcBef>
          <a:spcPct val="20000"/>
        </a:spcBef>
        <a:spcAft>
          <a:spcPct val="0"/>
        </a:spcAft>
        <a:buFont typeface="Arial" charset="0"/>
        <a:buChar char="▪"/>
        <a:defRPr sz="1200">
          <a:solidFill>
            <a:schemeClr val="tx1"/>
          </a:solidFill>
          <a:latin typeface="+mn-lt"/>
        </a:defRPr>
      </a:lvl7pPr>
      <a:lvl8pPr marL="2971800" indent="-165100" algn="l" rtl="0" eaLnBrk="1" fontAlgn="base" hangingPunct="1">
        <a:spcBef>
          <a:spcPct val="20000"/>
        </a:spcBef>
        <a:spcAft>
          <a:spcPct val="0"/>
        </a:spcAft>
        <a:buFont typeface="Arial" charset="0"/>
        <a:buChar char="▪"/>
        <a:defRPr sz="1200">
          <a:solidFill>
            <a:schemeClr val="tx1"/>
          </a:solidFill>
          <a:latin typeface="+mn-lt"/>
        </a:defRPr>
      </a:lvl8pPr>
      <a:lvl9pPr marL="3429000" indent="-165100" algn="l" rtl="0" eaLnBrk="1" fontAlgn="base" hangingPunct="1">
        <a:spcBef>
          <a:spcPct val="20000"/>
        </a:spcBef>
        <a:spcAft>
          <a:spcPct val="0"/>
        </a:spcAft>
        <a:buFont typeface="Arial" charset="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170" name="Picture 13" descr="header3"/>
          <p:cNvPicPr>
            <a:picLocks noChangeAspect="1" noChangeArrowheads="1"/>
          </p:cNvPicPr>
          <p:nvPr/>
        </p:nvPicPr>
        <p:blipFill>
          <a:blip r:embed="rId14"/>
          <a:srcRect/>
          <a:stretch>
            <a:fillRect/>
          </a:stretch>
        </p:blipFill>
        <p:spPr bwMode="auto">
          <a:xfrm>
            <a:off x="0" y="0"/>
            <a:ext cx="9145588" cy="798513"/>
          </a:xfrm>
          <a:prstGeom prst="rect">
            <a:avLst/>
          </a:prstGeom>
          <a:noFill/>
          <a:ln w="9525">
            <a:noFill/>
            <a:miter lim="800000"/>
            <a:headEnd/>
            <a:tailEnd/>
          </a:ln>
        </p:spPr>
      </p:pic>
      <p:sp>
        <p:nvSpPr>
          <p:cNvPr id="7171" name="Rectangle 2"/>
          <p:cNvSpPr>
            <a:spLocks noGrp="1" noChangeArrowheads="1"/>
          </p:cNvSpPr>
          <p:nvPr>
            <p:ph type="title"/>
          </p:nvPr>
        </p:nvSpPr>
        <p:spPr bwMode="auto">
          <a:xfrm>
            <a:off x="457200" y="153988"/>
            <a:ext cx="8382000" cy="612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p:txBody>
      </p:sp>
      <p:sp>
        <p:nvSpPr>
          <p:cNvPr id="1029" name="Rectangle 5"/>
          <p:cNvSpPr>
            <a:spLocks noGrp="1" noChangeArrowheads="1"/>
          </p:cNvSpPr>
          <p:nvPr>
            <p:ph type="ftr" sz="quarter" idx="3"/>
          </p:nvPr>
        </p:nvSpPr>
        <p:spPr bwMode="auto">
          <a:xfrm>
            <a:off x="3124200" y="6399213"/>
            <a:ext cx="2895600" cy="231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000" b="0" dirty="0" smtClean="0">
                <a:latin typeface="+mn-lt"/>
              </a:defRPr>
            </a:lvl1pPr>
          </a:lstStyle>
          <a:p>
            <a:pPr>
              <a:defRPr/>
            </a:pPr>
            <a:r>
              <a:rPr lang="en-US"/>
              <a:t>CenturyLink Confidential - Not for external distribution</a:t>
            </a:r>
          </a:p>
        </p:txBody>
      </p:sp>
      <p:sp>
        <p:nvSpPr>
          <p:cNvPr id="1030" name="Rectangle 6"/>
          <p:cNvSpPr>
            <a:spLocks noGrp="1" noChangeArrowheads="1"/>
          </p:cNvSpPr>
          <p:nvPr>
            <p:ph type="sldNum" sz="quarter" idx="4"/>
          </p:nvPr>
        </p:nvSpPr>
        <p:spPr bwMode="auto">
          <a:xfrm>
            <a:off x="457200" y="6399213"/>
            <a:ext cx="457200" cy="242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000" b="0">
                <a:latin typeface="+mn-lt"/>
              </a:defRPr>
            </a:lvl1pPr>
          </a:lstStyle>
          <a:p>
            <a:pPr>
              <a:defRPr/>
            </a:pPr>
            <a:fld id="{BDC5E3CD-5576-459E-BB76-A79F886A44CB}" type="slidenum">
              <a:rPr lang="en-US"/>
              <a:pPr>
                <a:defRPr/>
              </a:pPr>
              <a:t>‹#›</a:t>
            </a:fld>
            <a:endParaRPr lang="en-US"/>
          </a:p>
        </p:txBody>
      </p:sp>
      <p:pic>
        <p:nvPicPr>
          <p:cNvPr id="7175" name="Picture 15" descr="H_3CP_rgb_sm"/>
          <p:cNvPicPr>
            <a:picLocks noChangeAspect="1" noChangeArrowheads="1"/>
          </p:cNvPicPr>
          <p:nvPr/>
        </p:nvPicPr>
        <p:blipFill>
          <a:blip r:embed="rId15"/>
          <a:srcRect/>
          <a:stretch>
            <a:fillRect/>
          </a:stretch>
        </p:blipFill>
        <p:spPr bwMode="auto">
          <a:xfrm>
            <a:off x="6915150" y="6219825"/>
            <a:ext cx="2005013" cy="536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 id="2147483674" r:id="rId12"/>
  </p:sldLayoutIdLst>
  <p:timing>
    <p:tnLst>
      <p:par>
        <p:cTn id="1" dur="indefinite" restart="never" nodeType="tmRoot"/>
      </p:par>
    </p:tnLst>
  </p:timing>
  <p:hf hdr="0" ftr="0" dt="0"/>
  <p:txStyles>
    <p:titleStyle>
      <a:lvl1pPr algn="l" rtl="0" fontAlgn="base">
        <a:spcBef>
          <a:spcPct val="0"/>
        </a:spcBef>
        <a:spcAft>
          <a:spcPct val="0"/>
        </a:spcAft>
        <a:defRPr sz="2800">
          <a:solidFill>
            <a:schemeClr val="bg1"/>
          </a:solidFill>
          <a:latin typeface="+mj-lt"/>
          <a:ea typeface="+mj-ea"/>
          <a:cs typeface="+mj-cs"/>
        </a:defRPr>
      </a:lvl1pPr>
      <a:lvl2pPr algn="l" rtl="0" fontAlgn="base">
        <a:spcBef>
          <a:spcPct val="0"/>
        </a:spcBef>
        <a:spcAft>
          <a:spcPct val="0"/>
        </a:spcAft>
        <a:defRPr sz="2800">
          <a:solidFill>
            <a:schemeClr val="bg1"/>
          </a:solidFill>
          <a:latin typeface="Arial" charset="0"/>
        </a:defRPr>
      </a:lvl2pPr>
      <a:lvl3pPr algn="l" rtl="0" fontAlgn="base">
        <a:spcBef>
          <a:spcPct val="0"/>
        </a:spcBef>
        <a:spcAft>
          <a:spcPct val="0"/>
        </a:spcAft>
        <a:defRPr sz="2800">
          <a:solidFill>
            <a:schemeClr val="bg1"/>
          </a:solidFill>
          <a:latin typeface="Arial" charset="0"/>
        </a:defRPr>
      </a:lvl3pPr>
      <a:lvl4pPr algn="l" rtl="0" fontAlgn="base">
        <a:spcBef>
          <a:spcPct val="0"/>
        </a:spcBef>
        <a:spcAft>
          <a:spcPct val="0"/>
        </a:spcAft>
        <a:defRPr sz="2800">
          <a:solidFill>
            <a:schemeClr val="bg1"/>
          </a:solidFill>
          <a:latin typeface="Arial" charset="0"/>
        </a:defRPr>
      </a:lvl4pPr>
      <a:lvl5pPr algn="l" rtl="0" fontAlgn="base">
        <a:spcBef>
          <a:spcPct val="0"/>
        </a:spcBef>
        <a:spcAft>
          <a:spcPct val="0"/>
        </a:spcAft>
        <a:defRPr sz="2800">
          <a:solidFill>
            <a:schemeClr val="bg1"/>
          </a:solidFill>
          <a:latin typeface="Arial" charset="0"/>
        </a:defRPr>
      </a:lvl5pPr>
      <a:lvl6pPr marL="457200" algn="l" rtl="0" eaLnBrk="1" fontAlgn="base" hangingPunct="1">
        <a:spcBef>
          <a:spcPct val="0"/>
        </a:spcBef>
        <a:spcAft>
          <a:spcPct val="0"/>
        </a:spcAft>
        <a:defRPr sz="2800">
          <a:solidFill>
            <a:schemeClr val="bg1"/>
          </a:solidFill>
          <a:latin typeface="Arial" charset="0"/>
        </a:defRPr>
      </a:lvl6pPr>
      <a:lvl7pPr marL="914400" algn="l" rtl="0" eaLnBrk="1" fontAlgn="base" hangingPunct="1">
        <a:spcBef>
          <a:spcPct val="0"/>
        </a:spcBef>
        <a:spcAft>
          <a:spcPct val="0"/>
        </a:spcAft>
        <a:defRPr sz="2800">
          <a:solidFill>
            <a:schemeClr val="bg1"/>
          </a:solidFill>
          <a:latin typeface="Arial" charset="0"/>
        </a:defRPr>
      </a:lvl7pPr>
      <a:lvl8pPr marL="1371600" algn="l" rtl="0" eaLnBrk="1" fontAlgn="base" hangingPunct="1">
        <a:spcBef>
          <a:spcPct val="0"/>
        </a:spcBef>
        <a:spcAft>
          <a:spcPct val="0"/>
        </a:spcAft>
        <a:defRPr sz="2800">
          <a:solidFill>
            <a:schemeClr val="bg1"/>
          </a:solidFill>
          <a:latin typeface="Arial" charset="0"/>
        </a:defRPr>
      </a:lvl8pPr>
      <a:lvl9pPr marL="1828800" algn="l" rtl="0" eaLnBrk="1" fontAlgn="base" hangingPunct="1">
        <a:spcBef>
          <a:spcPct val="0"/>
        </a:spcBef>
        <a:spcAft>
          <a:spcPct val="0"/>
        </a:spcAft>
        <a:defRPr sz="2800">
          <a:solidFill>
            <a:schemeClr val="bg1"/>
          </a:solidFill>
          <a:latin typeface="Arial" charset="0"/>
        </a:defRPr>
      </a:lvl9pPr>
    </p:titleStyle>
    <p:bodyStyle>
      <a:lvl1pPr algn="l" rtl="0" fontAlgn="base">
        <a:spcBef>
          <a:spcPct val="20000"/>
        </a:spcBef>
        <a:spcAft>
          <a:spcPct val="0"/>
        </a:spcAft>
        <a:defRPr sz="2400">
          <a:solidFill>
            <a:schemeClr val="tx1"/>
          </a:solidFill>
          <a:latin typeface="+mn-lt"/>
          <a:ea typeface="+mn-ea"/>
          <a:cs typeface="+mn-cs"/>
        </a:defRPr>
      </a:lvl1pPr>
      <a:lvl2pPr marL="457200" indent="-165100" algn="l" rtl="0" fontAlgn="base">
        <a:spcBef>
          <a:spcPct val="20000"/>
        </a:spcBef>
        <a:spcAft>
          <a:spcPct val="0"/>
        </a:spcAft>
        <a:buFont typeface="Arial" charset="0"/>
        <a:buChar char="•"/>
        <a:defRPr sz="2400">
          <a:solidFill>
            <a:schemeClr val="tx1"/>
          </a:solidFill>
          <a:latin typeface="+mn-lt"/>
        </a:defRPr>
      </a:lvl2pPr>
      <a:lvl3pPr marL="800100" indent="-165100" algn="l" rtl="0" fontAlgn="base">
        <a:spcBef>
          <a:spcPct val="20000"/>
        </a:spcBef>
        <a:spcAft>
          <a:spcPct val="0"/>
        </a:spcAft>
        <a:buFont typeface="Arial" charset="0"/>
        <a:buChar char="-"/>
        <a:defRPr>
          <a:solidFill>
            <a:schemeClr val="tx1"/>
          </a:solidFill>
          <a:latin typeface="+mn-lt"/>
        </a:defRPr>
      </a:lvl3pPr>
      <a:lvl4pPr marL="1257300" indent="-228600" algn="l" rtl="0" fontAlgn="base">
        <a:spcBef>
          <a:spcPct val="20000"/>
        </a:spcBef>
        <a:spcAft>
          <a:spcPct val="0"/>
        </a:spcAft>
        <a:buFont typeface="Arial" charset="0"/>
        <a:buChar char="–"/>
        <a:defRPr>
          <a:solidFill>
            <a:schemeClr val="tx1"/>
          </a:solidFill>
          <a:latin typeface="+mn-lt"/>
        </a:defRPr>
      </a:lvl4pPr>
      <a:lvl5pPr marL="1600200" indent="-165100" algn="l" rtl="0" fontAlgn="base">
        <a:spcBef>
          <a:spcPct val="20000"/>
        </a:spcBef>
        <a:spcAft>
          <a:spcPct val="0"/>
        </a:spcAft>
        <a:buFont typeface="Arial" charset="0"/>
        <a:buChar char="▪"/>
        <a:defRPr sz="1200">
          <a:solidFill>
            <a:schemeClr val="tx1"/>
          </a:solidFill>
          <a:latin typeface="+mn-lt"/>
        </a:defRPr>
      </a:lvl5pPr>
      <a:lvl6pPr marL="2057400" indent="-165100" algn="l" rtl="0" eaLnBrk="1" fontAlgn="base" hangingPunct="1">
        <a:spcBef>
          <a:spcPct val="20000"/>
        </a:spcBef>
        <a:spcAft>
          <a:spcPct val="0"/>
        </a:spcAft>
        <a:buFont typeface="Arial" charset="0"/>
        <a:buChar char="▪"/>
        <a:defRPr sz="1200">
          <a:solidFill>
            <a:schemeClr val="tx1"/>
          </a:solidFill>
          <a:latin typeface="+mn-lt"/>
        </a:defRPr>
      </a:lvl6pPr>
      <a:lvl7pPr marL="2514600" indent="-165100" algn="l" rtl="0" eaLnBrk="1" fontAlgn="base" hangingPunct="1">
        <a:spcBef>
          <a:spcPct val="20000"/>
        </a:spcBef>
        <a:spcAft>
          <a:spcPct val="0"/>
        </a:spcAft>
        <a:buFont typeface="Arial" charset="0"/>
        <a:buChar char="▪"/>
        <a:defRPr sz="1200">
          <a:solidFill>
            <a:schemeClr val="tx1"/>
          </a:solidFill>
          <a:latin typeface="+mn-lt"/>
        </a:defRPr>
      </a:lvl7pPr>
      <a:lvl8pPr marL="2971800" indent="-165100" algn="l" rtl="0" eaLnBrk="1" fontAlgn="base" hangingPunct="1">
        <a:spcBef>
          <a:spcPct val="20000"/>
        </a:spcBef>
        <a:spcAft>
          <a:spcPct val="0"/>
        </a:spcAft>
        <a:buFont typeface="Arial" charset="0"/>
        <a:buChar char="▪"/>
        <a:defRPr sz="1200">
          <a:solidFill>
            <a:schemeClr val="tx1"/>
          </a:solidFill>
          <a:latin typeface="+mn-lt"/>
        </a:defRPr>
      </a:lvl8pPr>
      <a:lvl9pPr marL="3429000" indent="-165100" algn="l" rtl="0" eaLnBrk="1" fontAlgn="base" hangingPunct="1">
        <a:spcBef>
          <a:spcPct val="20000"/>
        </a:spcBef>
        <a:spcAft>
          <a:spcPct val="0"/>
        </a:spcAft>
        <a:buFont typeface="Arial" charset="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47800"/>
            <a:ext cx="7029450" cy="1676400"/>
          </a:xfrm>
        </p:spPr>
        <p:txBody>
          <a:bodyPr>
            <a:normAutofit fontScale="90000"/>
          </a:bodyPr>
          <a:lstStyle/>
          <a:p>
            <a:pPr>
              <a:defRPr/>
            </a:pPr>
            <a:r>
              <a:rPr lang="en-US" sz="3100" b="1" dirty="0" smtClean="0">
                <a:effectLst>
                  <a:outerShdw blurRad="38100" dist="38100" dir="2700000" algn="tl">
                    <a:srgbClr val="000000">
                      <a:alpha val="43137"/>
                    </a:srgbClr>
                  </a:outerShdw>
                </a:effectLst>
              </a:rPr>
              <a:t>TDM to IP Transition: The Industry Challenge and the Role of Regulation </a:t>
            </a:r>
            <a:br>
              <a:rPr lang="en-US" sz="3100" b="1" dirty="0" smtClean="0">
                <a:effectLst>
                  <a:outerShdw blurRad="38100" dist="38100" dir="2700000" algn="tl">
                    <a:srgbClr val="000000">
                      <a:alpha val="43137"/>
                    </a:srgbClr>
                  </a:outerShdw>
                </a:effectLst>
              </a:rPr>
            </a:br>
            <a:endParaRPr lang="en-US" sz="3100" b="1" dirty="0">
              <a:effectLst>
                <a:outerShdw blurRad="38100" dist="38100" dir="2700000" algn="tl">
                  <a:srgbClr val="000000">
                    <a:alpha val="43137"/>
                  </a:srgbClr>
                </a:outerShdw>
              </a:effectLst>
            </a:endParaRPr>
          </a:p>
        </p:txBody>
      </p:sp>
      <p:sp>
        <p:nvSpPr>
          <p:cNvPr id="21506" name="Subtitle 2"/>
          <p:cNvSpPr>
            <a:spLocks noGrp="1"/>
          </p:cNvSpPr>
          <p:nvPr>
            <p:ph type="subTitle" idx="1"/>
          </p:nvPr>
        </p:nvSpPr>
        <p:spPr>
          <a:xfrm>
            <a:off x="6553200" y="5715000"/>
            <a:ext cx="2057400" cy="609600"/>
          </a:xfrm>
        </p:spPr>
        <p:txBody>
          <a:bodyPr/>
          <a:lstStyle/>
          <a:p>
            <a:r>
              <a:rPr lang="en-US" sz="1400" b="1" smtClean="0">
                <a:solidFill>
                  <a:schemeClr val="tx1"/>
                </a:solidFill>
              </a:rPr>
              <a:t>November 12,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t>Outline</a:t>
            </a:r>
          </a:p>
        </p:txBody>
      </p:sp>
      <p:sp>
        <p:nvSpPr>
          <p:cNvPr id="22530" name="Content Placeholder 2"/>
          <p:cNvSpPr>
            <a:spLocks noGrp="1"/>
          </p:cNvSpPr>
          <p:nvPr>
            <p:ph idx="1"/>
          </p:nvPr>
        </p:nvSpPr>
        <p:spPr/>
        <p:txBody>
          <a:bodyPr/>
          <a:lstStyle/>
          <a:p>
            <a:pPr>
              <a:buFontTx/>
              <a:buChar char="•"/>
            </a:pPr>
            <a:r>
              <a:rPr lang="en-US" smtClean="0"/>
              <a:t>Background</a:t>
            </a:r>
          </a:p>
          <a:p>
            <a:pPr>
              <a:buFontTx/>
              <a:buChar char="•"/>
            </a:pPr>
            <a:r>
              <a:rPr lang="en-US" smtClean="0"/>
              <a:t>What is driving the change?</a:t>
            </a:r>
          </a:p>
          <a:p>
            <a:pPr>
              <a:buFontTx/>
              <a:buChar char="•"/>
            </a:pPr>
            <a:r>
              <a:rPr lang="en-US" smtClean="0"/>
              <a:t>Role of Regulation</a:t>
            </a:r>
          </a:p>
          <a:p>
            <a:pPr>
              <a:buFontTx/>
              <a:buChar char="•"/>
            </a:pPr>
            <a:r>
              <a:rPr lang="en-US" smtClean="0"/>
              <a:t>Key Takeaways</a:t>
            </a:r>
          </a:p>
          <a:p>
            <a:endParaRPr lang="en-US" smtClean="0"/>
          </a:p>
        </p:txBody>
      </p:sp>
      <p:sp>
        <p:nvSpPr>
          <p:cNvPr id="22531" name="Slide Number Placeholder 3"/>
          <p:cNvSpPr>
            <a:spLocks noGrp="1"/>
          </p:cNvSpPr>
          <p:nvPr>
            <p:ph type="sldNum" sz="quarter" idx="11"/>
          </p:nvPr>
        </p:nvSpPr>
        <p:spPr>
          <a:noFill/>
        </p:spPr>
        <p:txBody>
          <a:bodyPr/>
          <a:lstStyle/>
          <a:p>
            <a:pPr fontAlgn="base">
              <a:spcBef>
                <a:spcPct val="0"/>
              </a:spcBef>
              <a:spcAft>
                <a:spcPct val="0"/>
              </a:spcAft>
            </a:pPr>
            <a:fld id="{BF577CD0-286F-4910-8640-FEF93DB28651}" type="slidenum">
              <a:rPr lang="en-US"/>
              <a:pPr fontAlgn="base">
                <a:spcBef>
                  <a:spcPct val="0"/>
                </a:spcBef>
                <a:spcAft>
                  <a:spcPct val="0"/>
                </a:spcAft>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IP interconnection in the local market today</a:t>
            </a:r>
          </a:p>
        </p:txBody>
      </p:sp>
      <p:sp>
        <p:nvSpPr>
          <p:cNvPr id="23554" name="Content Placeholder 2"/>
          <p:cNvSpPr>
            <a:spLocks noGrp="1"/>
          </p:cNvSpPr>
          <p:nvPr>
            <p:ph idx="1"/>
          </p:nvPr>
        </p:nvSpPr>
        <p:spPr bwMode="auto">
          <a:xfrm>
            <a:off x="152400" y="838200"/>
            <a:ext cx="8763000" cy="6019800"/>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lvl="1"/>
            <a:r>
              <a:rPr lang="en-US" smtClean="0"/>
              <a:t>The vast majority of traffic today is still in TDM</a:t>
            </a:r>
          </a:p>
          <a:p>
            <a:pPr lvl="2">
              <a:buFont typeface="Arial" charset="0"/>
              <a:buChar char="•"/>
            </a:pPr>
            <a:r>
              <a:rPr lang="en-US" smtClean="0"/>
              <a:t>Until more customers are IP based, IP to IP connectivity simply can not happen</a:t>
            </a:r>
          </a:p>
          <a:p>
            <a:pPr lvl="1"/>
            <a:r>
              <a:rPr lang="en-US" smtClean="0"/>
              <a:t>Federal jurisdictional constructs require specific routing </a:t>
            </a:r>
          </a:p>
          <a:p>
            <a:pPr lvl="1"/>
            <a:r>
              <a:rPr lang="en-US" smtClean="0"/>
              <a:t>Standards body work essential</a:t>
            </a:r>
          </a:p>
          <a:p>
            <a:pPr lvl="2">
              <a:buFont typeface="Arial" charset="0"/>
              <a:buChar char="•"/>
            </a:pPr>
            <a:r>
              <a:rPr lang="en-US" smtClean="0"/>
              <a:t>Local IP calls bound for TDM networks today must convert to TDM for routing purposes today</a:t>
            </a:r>
          </a:p>
          <a:p>
            <a:pPr lvl="2">
              <a:buFont typeface="Arial" charset="0"/>
              <a:buChar char="•"/>
            </a:pPr>
            <a:r>
              <a:rPr lang="en-US" smtClean="0"/>
              <a:t>IP calls bound for IP also must convert to TDM for routing purposes unless the companies have a manual table process</a:t>
            </a:r>
          </a:p>
          <a:p>
            <a:pPr lvl="1"/>
            <a:r>
              <a:rPr lang="en-US" smtClean="0"/>
              <a:t>National (IXC and Data IP networks) exchange IP traffic today without regulatory intervention on how to connect</a:t>
            </a:r>
          </a:p>
          <a:p>
            <a:pPr lvl="2">
              <a:buFont typeface="Arial" charset="0"/>
              <a:buChar char="•"/>
            </a:pPr>
            <a:r>
              <a:rPr lang="en-US" smtClean="0"/>
              <a:t>Good faith negotiations take place when both parties are willing to give up regulatory leverage</a:t>
            </a:r>
          </a:p>
          <a:p>
            <a:pPr lvl="1"/>
            <a:r>
              <a:rPr lang="en-US" smtClean="0"/>
              <a:t>Unless and until the FCC relaxes jurisdictional and numbering rules, systemic challenges will remain</a:t>
            </a:r>
          </a:p>
          <a:p>
            <a:pPr lvl="1">
              <a:buFont typeface="Arial" charset="0"/>
              <a:buNone/>
            </a:pPr>
            <a:endParaRPr lang="en-US" sz="2000" smtClean="0"/>
          </a:p>
        </p:txBody>
      </p:sp>
      <p:sp>
        <p:nvSpPr>
          <p:cNvPr id="23555" name="Slide Number Placeholder 3"/>
          <p:cNvSpPr>
            <a:spLocks noGrp="1"/>
          </p:cNvSpPr>
          <p:nvPr>
            <p:ph type="sldNum" sz="quarter" idx="11"/>
          </p:nvPr>
        </p:nvSpPr>
        <p:spPr>
          <a:noFill/>
        </p:spPr>
        <p:txBody>
          <a:bodyPr/>
          <a:lstStyle/>
          <a:p>
            <a:pPr fontAlgn="base">
              <a:spcBef>
                <a:spcPct val="0"/>
              </a:spcBef>
              <a:spcAft>
                <a:spcPct val="0"/>
              </a:spcAft>
            </a:pPr>
            <a:fld id="{20BC4F77-17E3-4331-8DAD-CD057E0A5DBE}" type="slidenum">
              <a:rPr lang="en-US" smtClean="0"/>
              <a:pPr fontAlgn="base">
                <a:spcBef>
                  <a:spcPct val="0"/>
                </a:spcBef>
                <a:spcAft>
                  <a:spcPct val="0"/>
                </a:spcAft>
              </a:pPr>
              <a:t>3</a:t>
            </a:fld>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z="2400" b="1" smtClean="0"/>
              <a:t>The transition from TDM to IP</a:t>
            </a:r>
          </a:p>
        </p:txBody>
      </p:sp>
      <p:sp>
        <p:nvSpPr>
          <p:cNvPr id="24578" name="Content Placeholder 2"/>
          <p:cNvSpPr>
            <a:spLocks noGrp="1"/>
          </p:cNvSpPr>
          <p:nvPr>
            <p:ph idx="1"/>
          </p:nvPr>
        </p:nvSpPr>
        <p:spPr>
          <a:xfrm>
            <a:off x="381000" y="1295400"/>
            <a:ext cx="8229600" cy="5334000"/>
          </a:xfrm>
        </p:spPr>
        <p:txBody>
          <a:bodyPr/>
          <a:lstStyle/>
          <a:p>
            <a:r>
              <a:rPr lang="en-US" smtClean="0"/>
              <a:t>What we traditionally think of as “voice” communication has changed radically, as the industry has moved from one primary type of communicating (wired phone) to an array of communications platforms and functionality.</a:t>
            </a:r>
          </a:p>
          <a:p>
            <a:endParaRPr lang="en-US" smtClean="0"/>
          </a:p>
          <a:p>
            <a:r>
              <a:rPr lang="en-US" smtClean="0"/>
              <a:t>“Communications” is more than just a voice path.  It can include a video phone conversation.  It can be an instant message or a text.  It can be a managed service, or an over the top service.  </a:t>
            </a:r>
          </a:p>
          <a:p>
            <a:endParaRPr lang="en-US" sz="1800" smtClean="0"/>
          </a:p>
          <a:p>
            <a:endParaRPr lang="en-US" sz="1800" smtClean="0"/>
          </a:p>
          <a:p>
            <a:r>
              <a:rPr lang="en-US" sz="1800" smtClean="0"/>
              <a:t>	</a:t>
            </a:r>
          </a:p>
          <a:p>
            <a:endParaRPr lang="en-US" smtClean="0"/>
          </a:p>
        </p:txBody>
      </p:sp>
      <p:sp>
        <p:nvSpPr>
          <p:cNvPr id="24579" name="Slide Number Placeholder 4"/>
          <p:cNvSpPr>
            <a:spLocks noGrp="1"/>
          </p:cNvSpPr>
          <p:nvPr>
            <p:ph type="sldNum" sz="quarter" idx="11"/>
          </p:nvPr>
        </p:nvSpPr>
        <p:spPr>
          <a:noFill/>
        </p:spPr>
        <p:txBody>
          <a:bodyPr/>
          <a:lstStyle/>
          <a:p>
            <a:pPr fontAlgn="base">
              <a:spcBef>
                <a:spcPct val="0"/>
              </a:spcBef>
              <a:spcAft>
                <a:spcPct val="0"/>
              </a:spcAft>
            </a:pPr>
            <a:fld id="{C12FFDF4-C059-448C-B33B-7B7161D937D2}" type="slidenum">
              <a:rPr lang="en-US"/>
              <a:pPr fontAlgn="base">
                <a:spcBef>
                  <a:spcPct val="0"/>
                </a:spcBef>
                <a:spcAft>
                  <a:spcPct val="0"/>
                </a:spcAft>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6"/>
          <p:cNvSpPr>
            <a:spLocks noGrp="1"/>
          </p:cNvSpPr>
          <p:nvPr>
            <p:ph type="title"/>
          </p:nvPr>
        </p:nvSpPr>
        <p:spPr/>
        <p:txBody>
          <a:bodyPr/>
          <a:lstStyle/>
          <a:p>
            <a:r>
              <a:rPr lang="en-US" smtClean="0"/>
              <a:t>How are people communicating today?</a:t>
            </a:r>
          </a:p>
        </p:txBody>
      </p:sp>
      <p:sp>
        <p:nvSpPr>
          <p:cNvPr id="26626" name="Content Placeholder 7"/>
          <p:cNvSpPr>
            <a:spLocks noGrp="1"/>
          </p:cNvSpPr>
          <p:nvPr>
            <p:ph idx="1"/>
          </p:nvPr>
        </p:nvSpPr>
        <p:spPr>
          <a:xfrm>
            <a:off x="152400" y="1041400"/>
            <a:ext cx="8763000" cy="4368800"/>
          </a:xfrm>
        </p:spPr>
        <p:txBody>
          <a:bodyPr/>
          <a:lstStyle/>
          <a:p>
            <a:pPr lvl="1"/>
            <a:r>
              <a:rPr lang="en-US" smtClean="0"/>
              <a:t>Skype celebrated 10 years in service with an announcement that 70 million people used the online service simultaneously to communicate </a:t>
            </a:r>
          </a:p>
          <a:p>
            <a:pPr lvl="1"/>
            <a:r>
              <a:rPr lang="en-US" smtClean="0"/>
              <a:t>Skype has 500 million registered users</a:t>
            </a:r>
          </a:p>
          <a:p>
            <a:pPr lvl="1"/>
            <a:r>
              <a:rPr lang="en-US" smtClean="0"/>
              <a:t>AT&amp;T and Verizon, in 2</a:t>
            </a:r>
            <a:r>
              <a:rPr lang="en-US" baseline="30000" smtClean="0"/>
              <a:t>nd</a:t>
            </a:r>
            <a:r>
              <a:rPr lang="en-US" smtClean="0"/>
              <a:t> quarter SEC filings stated they had 13.9 and 7.2 million access lines, respectively</a:t>
            </a:r>
          </a:p>
          <a:p>
            <a:pPr lvl="1"/>
            <a:endParaRPr lang="en-US" smtClean="0"/>
          </a:p>
          <a:p>
            <a:pPr lvl="1">
              <a:buFont typeface="Arial" charset="0"/>
              <a:buNone/>
            </a:pPr>
            <a:r>
              <a:rPr lang="en-US" b="1" smtClean="0"/>
              <a:t>Skype had triple the number of users </a:t>
            </a:r>
            <a:r>
              <a:rPr lang="en-US" b="1" i="1" smtClean="0"/>
              <a:t>at one time </a:t>
            </a:r>
            <a:r>
              <a:rPr lang="en-US" b="1" smtClean="0"/>
              <a:t>as AT&amp;T and Verizon have total POTs customers  </a:t>
            </a:r>
          </a:p>
          <a:p>
            <a:pPr lvl="1">
              <a:buFont typeface="Arial" charset="0"/>
              <a:buNone/>
            </a:pPr>
            <a:endParaRPr lang="en-US" smtClean="0"/>
          </a:p>
          <a:p>
            <a:pPr lvl="1" algn="ctr">
              <a:buFont typeface="Arial" charset="0"/>
              <a:buNone/>
            </a:pPr>
            <a:r>
              <a:rPr lang="en-US" smtClean="0"/>
              <a:t>In the State of Washington, 17% of homes are connected to the incumbent wireline services</a:t>
            </a:r>
          </a:p>
          <a:p>
            <a:endParaRPr lang="en-US" smtClean="0"/>
          </a:p>
        </p:txBody>
      </p:sp>
      <p:sp>
        <p:nvSpPr>
          <p:cNvPr id="26627" name="Slide Number Placeholder 5"/>
          <p:cNvSpPr>
            <a:spLocks noGrp="1"/>
          </p:cNvSpPr>
          <p:nvPr>
            <p:ph type="sldNum" sz="quarter" idx="11"/>
          </p:nvPr>
        </p:nvSpPr>
        <p:spPr>
          <a:noFill/>
        </p:spPr>
        <p:txBody>
          <a:bodyPr/>
          <a:lstStyle/>
          <a:p>
            <a:pPr fontAlgn="base">
              <a:spcBef>
                <a:spcPct val="0"/>
              </a:spcBef>
              <a:spcAft>
                <a:spcPct val="0"/>
              </a:spcAft>
            </a:pPr>
            <a:fld id="{EBDFF03A-80BC-48E2-A0F4-881853399300}" type="slidenum">
              <a:rPr lang="en-US"/>
              <a:pPr fontAlgn="base">
                <a:spcBef>
                  <a:spcPct val="0"/>
                </a:spcBef>
                <a:spcAft>
                  <a:spcPct val="0"/>
                </a:spcAft>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304800" y="0"/>
            <a:ext cx="8382000" cy="609600"/>
          </a:xfrm>
        </p:spPr>
        <p:txBody>
          <a:bodyPr/>
          <a:lstStyle/>
          <a:p>
            <a:pPr marL="342900" indent="-342900"/>
            <a:r>
              <a:rPr lang="en-US" sz="2400" b="1" smtClean="0"/>
              <a:t>The telecommunications industry is undergoing a historic transformation</a:t>
            </a:r>
          </a:p>
        </p:txBody>
      </p:sp>
      <p:sp>
        <p:nvSpPr>
          <p:cNvPr id="58370" name="Content Placeholder 2"/>
          <p:cNvSpPr>
            <a:spLocks noGrp="1"/>
          </p:cNvSpPr>
          <p:nvPr>
            <p:ph sz="half" idx="1"/>
          </p:nvPr>
        </p:nvSpPr>
        <p:spPr>
          <a:xfrm>
            <a:off x="0" y="838200"/>
            <a:ext cx="3657600" cy="4368800"/>
          </a:xfrm>
        </p:spPr>
        <p:txBody>
          <a:bodyPr/>
          <a:lstStyle/>
          <a:p>
            <a:pPr marL="742950" lvl="1" indent="-285750">
              <a:buFont typeface="Arial" charset="0"/>
              <a:buNone/>
              <a:defRPr/>
            </a:pPr>
            <a:endParaRPr lang="en-US" sz="1400" dirty="0" smtClean="0"/>
          </a:p>
          <a:p>
            <a:pPr marL="628650" indent="-285750">
              <a:defRPr/>
            </a:pPr>
            <a:r>
              <a:rPr lang="en-US" sz="1600" dirty="0" smtClean="0"/>
              <a:t>Technology is </a:t>
            </a:r>
            <a:r>
              <a:rPr lang="en-US" sz="1600" b="1" u="sng" dirty="0" smtClean="0"/>
              <a:t>enabling</a:t>
            </a:r>
            <a:r>
              <a:rPr lang="en-US" sz="1600" dirty="0" smtClean="0"/>
              <a:t> the transformation</a:t>
            </a:r>
          </a:p>
          <a:p>
            <a:pPr marL="628650" indent="-285750">
              <a:defRPr/>
            </a:pPr>
            <a:r>
              <a:rPr lang="en-US" sz="1600" dirty="0" smtClean="0"/>
              <a:t>Consumers are </a:t>
            </a:r>
            <a:r>
              <a:rPr lang="en-US" sz="1600" b="1" u="sng" dirty="0" smtClean="0"/>
              <a:t>driving</a:t>
            </a:r>
            <a:r>
              <a:rPr lang="en-US" sz="1600" dirty="0" smtClean="0"/>
              <a:t> the transformation</a:t>
            </a:r>
          </a:p>
          <a:p>
            <a:pPr marL="628650" indent="-285750">
              <a:defRPr/>
            </a:pPr>
            <a:r>
              <a:rPr lang="en-US" sz="1600" dirty="0" smtClean="0"/>
              <a:t>Regulation cannot </a:t>
            </a:r>
            <a:r>
              <a:rPr lang="en-US" sz="1600" b="1" u="sng" dirty="0" smtClean="0"/>
              <a:t>control</a:t>
            </a:r>
            <a:r>
              <a:rPr lang="en-US" sz="1600" dirty="0" smtClean="0"/>
              <a:t> the transformation; it must be </a:t>
            </a:r>
          </a:p>
          <a:p>
            <a:pPr marL="628650" indent="-285750">
              <a:defRPr/>
            </a:pPr>
            <a:r>
              <a:rPr lang="en-US" sz="1600" dirty="0" smtClean="0"/>
              <a:t>	reformed</a:t>
            </a:r>
          </a:p>
          <a:p>
            <a:pPr marL="628650" indent="-285750">
              <a:buFont typeface="Arial" pitchFamily="34" charset="0"/>
              <a:buChar char="•"/>
              <a:defRPr/>
            </a:pPr>
            <a:endParaRPr lang="en-US" sz="1600" dirty="0" smtClean="0"/>
          </a:p>
          <a:p>
            <a:pPr>
              <a:buFont typeface="Arial" pitchFamily="34" charset="0"/>
              <a:buChar char="•"/>
              <a:defRPr/>
            </a:pPr>
            <a:r>
              <a:rPr lang="en-US" sz="1400" dirty="0" smtClean="0"/>
              <a:t>More than 1 in 3 homes are </a:t>
            </a:r>
            <a:r>
              <a:rPr lang="en-US" sz="1400" b="1" u="sng" dirty="0" smtClean="0"/>
              <a:t>wireless only </a:t>
            </a:r>
          </a:p>
          <a:p>
            <a:pPr>
              <a:buFont typeface="Arial" pitchFamily="34" charset="0"/>
              <a:buChar char="•"/>
              <a:defRPr/>
            </a:pPr>
            <a:endParaRPr lang="en-US" sz="1400" dirty="0" smtClean="0"/>
          </a:p>
          <a:p>
            <a:pPr>
              <a:buFont typeface="Arial" pitchFamily="34" charset="0"/>
              <a:buChar char="•"/>
              <a:defRPr/>
            </a:pPr>
            <a:r>
              <a:rPr lang="en-US" sz="1400" dirty="0" smtClean="0"/>
              <a:t>Nearly a third use VoIP</a:t>
            </a:r>
          </a:p>
          <a:p>
            <a:pPr>
              <a:buFont typeface="Arial" pitchFamily="34" charset="0"/>
              <a:buChar char="•"/>
              <a:defRPr/>
            </a:pPr>
            <a:endParaRPr lang="en-US" sz="1400" dirty="0" smtClean="0"/>
          </a:p>
          <a:p>
            <a:pPr>
              <a:buFont typeface="Arial" pitchFamily="34" charset="0"/>
              <a:buChar char="•"/>
              <a:defRPr/>
            </a:pPr>
            <a:r>
              <a:rPr lang="en-US" sz="1400" dirty="0" smtClean="0"/>
              <a:t>ILECs in the 37 states that CenturyLink serves have lost over </a:t>
            </a:r>
            <a:r>
              <a:rPr lang="en-US" sz="1400" b="1" u="sng" dirty="0" smtClean="0"/>
              <a:t>70%</a:t>
            </a:r>
            <a:r>
              <a:rPr lang="en-US" sz="1400" b="1" dirty="0" smtClean="0"/>
              <a:t>  </a:t>
            </a:r>
            <a:r>
              <a:rPr lang="en-US" sz="1400" dirty="0" smtClean="0"/>
              <a:t>of their Residential lines since 2000</a:t>
            </a:r>
          </a:p>
          <a:p>
            <a:pPr>
              <a:buFont typeface="Arial" pitchFamily="34" charset="0"/>
              <a:buChar char="•"/>
              <a:defRPr/>
            </a:pPr>
            <a:endParaRPr lang="en-US" sz="1400" dirty="0" smtClean="0"/>
          </a:p>
        </p:txBody>
      </p:sp>
      <p:sp>
        <p:nvSpPr>
          <p:cNvPr id="27651" name="Slide Number Placeholder 3"/>
          <p:cNvSpPr>
            <a:spLocks noGrp="1"/>
          </p:cNvSpPr>
          <p:nvPr>
            <p:ph type="sldNum" sz="quarter" idx="11"/>
          </p:nvPr>
        </p:nvSpPr>
        <p:spPr>
          <a:noFill/>
        </p:spPr>
        <p:txBody>
          <a:bodyPr/>
          <a:lstStyle/>
          <a:p>
            <a:pPr fontAlgn="base">
              <a:spcBef>
                <a:spcPct val="0"/>
              </a:spcBef>
              <a:spcAft>
                <a:spcPct val="0"/>
              </a:spcAft>
            </a:pPr>
            <a:fld id="{A0B68F41-2A41-49C0-9FF7-DF57B1A3DF31}" type="slidenum">
              <a:rPr lang="en-US" smtClean="0"/>
              <a:pPr fontAlgn="base">
                <a:spcBef>
                  <a:spcPct val="0"/>
                </a:spcBef>
                <a:spcAft>
                  <a:spcPct val="0"/>
                </a:spcAft>
              </a:pPr>
              <a:t>6</a:t>
            </a:fld>
            <a:endParaRPr lang="en-US" smtClean="0"/>
          </a:p>
        </p:txBody>
      </p:sp>
      <p:sp>
        <p:nvSpPr>
          <p:cNvPr id="8" name="Rounded Rectangle 7"/>
          <p:cNvSpPr/>
          <p:nvPr/>
        </p:nvSpPr>
        <p:spPr bwMode="auto">
          <a:xfrm>
            <a:off x="304800" y="1066800"/>
            <a:ext cx="3200400" cy="2057400"/>
          </a:xfrm>
          <a:prstGeom prst="roundRect">
            <a:avLst/>
          </a:prstGeom>
          <a:noFill/>
          <a:ln w="9525" cap="flat" cmpd="sng" algn="ctr">
            <a:solidFill>
              <a:schemeClr val="accent2">
                <a:lumMod val="75000"/>
              </a:schemeClr>
            </a:solidFill>
            <a:prstDash val="solid"/>
            <a:round/>
            <a:headEnd type="none" w="med" len="med"/>
            <a:tailEnd type="none" w="med" len="med"/>
          </a:ln>
          <a:effectLst/>
        </p:spPr>
        <p:txBody>
          <a:bodyPr wrap="none">
            <a:spAutoFit/>
          </a:bodyPr>
          <a:lstStyle/>
          <a:p>
            <a:pPr>
              <a:defRPr/>
            </a:pPr>
            <a:endParaRPr lang="en-US" sz="2400" dirty="0"/>
          </a:p>
        </p:txBody>
      </p:sp>
      <p:pic>
        <p:nvPicPr>
          <p:cNvPr id="27653" name="Picture 2"/>
          <p:cNvPicPr>
            <a:picLocks noGrp="1" noChangeAspect="1" noChangeArrowheads="1"/>
          </p:cNvPicPr>
          <p:nvPr>
            <p:ph sz="half" idx="2"/>
          </p:nvPr>
        </p:nvPicPr>
        <p:blipFill>
          <a:blip r:embed="rId3"/>
          <a:srcRect/>
          <a:stretch>
            <a:fillRect/>
          </a:stretch>
        </p:blipFill>
        <p:spPr>
          <a:xfrm>
            <a:off x="3733800" y="1600200"/>
            <a:ext cx="5257800" cy="4191000"/>
          </a:xfrm>
        </p:spPr>
      </p:pic>
      <p:sp>
        <p:nvSpPr>
          <p:cNvPr id="27654" name="Rectangle 14"/>
          <p:cNvSpPr>
            <a:spLocks noChangeArrowheads="1"/>
          </p:cNvSpPr>
          <p:nvPr/>
        </p:nvSpPr>
        <p:spPr bwMode="auto">
          <a:xfrm>
            <a:off x="3581400" y="990600"/>
            <a:ext cx="5562600" cy="646113"/>
          </a:xfrm>
          <a:prstGeom prst="rect">
            <a:avLst/>
          </a:prstGeom>
          <a:noFill/>
          <a:ln w="9525">
            <a:noFill/>
            <a:miter lim="800000"/>
            <a:headEnd/>
            <a:tailEnd/>
          </a:ln>
        </p:spPr>
        <p:txBody>
          <a:bodyPr>
            <a:spAutoFit/>
          </a:bodyPr>
          <a:lstStyle/>
          <a:p>
            <a:r>
              <a:rPr lang="en-US"/>
              <a:t>Chart:  ILEC Switched vs. Wireless-Only and Interconnected VoIP Households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457200" y="152400"/>
            <a:ext cx="8229600" cy="685800"/>
          </a:xfrm>
        </p:spPr>
        <p:txBody>
          <a:bodyPr/>
          <a:lstStyle/>
          <a:p>
            <a:r>
              <a:rPr lang="en-US" sz="2400" smtClean="0"/>
              <a:t>2 Distinct trends driving convergence</a:t>
            </a:r>
          </a:p>
        </p:txBody>
      </p:sp>
      <p:sp>
        <p:nvSpPr>
          <p:cNvPr id="4" name="Rectangle 3"/>
          <p:cNvSpPr/>
          <p:nvPr/>
        </p:nvSpPr>
        <p:spPr>
          <a:xfrm>
            <a:off x="4038600" y="4191000"/>
            <a:ext cx="1981200" cy="1447800"/>
          </a:xfrm>
          <a:prstGeom prst="rect">
            <a:avLst/>
          </a:prstGeom>
          <a:solidFill>
            <a:srgbClr val="92D05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accent3">
                    <a:lumMod val="50000"/>
                  </a:schemeClr>
                </a:solidFill>
              </a:rPr>
              <a:t>TDM network components</a:t>
            </a:r>
          </a:p>
        </p:txBody>
      </p:sp>
      <p:cxnSp>
        <p:nvCxnSpPr>
          <p:cNvPr id="8" name="Straight Arrow Connector 7"/>
          <p:cNvCxnSpPr>
            <a:stCxn id="6" idx="3"/>
            <a:endCxn id="4" idx="0"/>
          </p:cNvCxnSpPr>
          <p:nvPr/>
        </p:nvCxnSpPr>
        <p:spPr>
          <a:xfrm flipH="1">
            <a:off x="5029200" y="2667000"/>
            <a:ext cx="2549525" cy="15240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Content Placeholder 9"/>
          <p:cNvSpPr>
            <a:spLocks noGrp="1"/>
          </p:cNvSpPr>
          <p:nvPr>
            <p:ph idx="1"/>
          </p:nvPr>
        </p:nvSpPr>
        <p:spPr>
          <a:xfrm>
            <a:off x="5486400" y="914400"/>
            <a:ext cx="3352800" cy="609600"/>
          </a:xfr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normAutofit/>
          </a:bodyPr>
          <a:lstStyle/>
          <a:p>
            <a:pPr algn="ctr">
              <a:defRPr/>
            </a:pPr>
            <a:r>
              <a:rPr lang="en-US" sz="1600" b="1" dirty="0" smtClean="0">
                <a:solidFill>
                  <a:schemeClr val="tx1"/>
                </a:solidFill>
              </a:rPr>
              <a:t>Network Evolution</a:t>
            </a:r>
            <a:endParaRPr lang="en-US" sz="1600" b="1" dirty="0">
              <a:solidFill>
                <a:schemeClr val="tx1"/>
              </a:solidFill>
            </a:endParaRPr>
          </a:p>
        </p:txBody>
      </p:sp>
      <p:sp>
        <p:nvSpPr>
          <p:cNvPr id="5" name="Oval 4"/>
          <p:cNvSpPr/>
          <p:nvPr/>
        </p:nvSpPr>
        <p:spPr>
          <a:xfrm>
            <a:off x="6629400" y="1371600"/>
            <a:ext cx="1219200" cy="1143000"/>
          </a:xfrm>
          <a:prstGeom prst="ellipse">
            <a:avLst/>
          </a:prstGeom>
          <a:solidFill>
            <a:srgbClr val="92D05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accent3">
                    <a:lumMod val="50000"/>
                  </a:schemeClr>
                </a:solidFill>
              </a:rPr>
              <a:t>IXC POP</a:t>
            </a:r>
          </a:p>
        </p:txBody>
      </p:sp>
      <p:sp>
        <p:nvSpPr>
          <p:cNvPr id="6" name="Isosceles Triangle 5"/>
          <p:cNvSpPr/>
          <p:nvPr/>
        </p:nvSpPr>
        <p:spPr>
          <a:xfrm>
            <a:off x="7239000" y="2057400"/>
            <a:ext cx="679450" cy="609600"/>
          </a:xfrm>
          <a:prstGeom prst="triangle">
            <a:avLst/>
          </a:prstGeom>
          <a:solidFill>
            <a:schemeClr val="accent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wrap="none" anchorCtr="1"/>
          <a:lstStyle/>
          <a:p>
            <a:pPr algn="r" fontAlgn="auto">
              <a:spcBef>
                <a:spcPts val="0"/>
              </a:spcBef>
              <a:spcAft>
                <a:spcPts val="0"/>
              </a:spcAft>
              <a:defRPr/>
            </a:pPr>
            <a:r>
              <a:rPr lang="en-US" sz="1000" dirty="0">
                <a:solidFill>
                  <a:schemeClr val="tx1"/>
                </a:solidFill>
              </a:rPr>
              <a:t>Gateway or Session Border controller</a:t>
            </a:r>
          </a:p>
        </p:txBody>
      </p:sp>
      <p:sp>
        <p:nvSpPr>
          <p:cNvPr id="11" name="Content Placeholder 9"/>
          <p:cNvSpPr txBox="1">
            <a:spLocks/>
          </p:cNvSpPr>
          <p:nvPr/>
        </p:nvSpPr>
        <p:spPr>
          <a:xfrm>
            <a:off x="152400" y="914400"/>
            <a:ext cx="3352800" cy="609600"/>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marL="342900" indent="-342900" algn="ctr" fontAlgn="auto">
              <a:spcBef>
                <a:spcPct val="20000"/>
              </a:spcBef>
              <a:spcAft>
                <a:spcPts val="0"/>
              </a:spcAft>
              <a:buFont typeface="Arial" pitchFamily="34" charset="0"/>
              <a:buNone/>
              <a:defRPr/>
            </a:pPr>
            <a:r>
              <a:rPr lang="en-US" sz="1600" b="1" dirty="0">
                <a:solidFill>
                  <a:schemeClr val="tx1"/>
                </a:solidFill>
              </a:rPr>
              <a:t>Consumer Demand</a:t>
            </a:r>
          </a:p>
        </p:txBody>
      </p:sp>
      <p:sp>
        <p:nvSpPr>
          <p:cNvPr id="15" name="Oval 14"/>
          <p:cNvSpPr/>
          <p:nvPr/>
        </p:nvSpPr>
        <p:spPr>
          <a:xfrm>
            <a:off x="304800" y="1371600"/>
            <a:ext cx="3124200" cy="1143000"/>
          </a:xfrm>
          <a:prstGeom prst="ellipse">
            <a:avLst/>
          </a:prstGeom>
          <a:solidFill>
            <a:srgbClr val="CCFF9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tx1"/>
                </a:solidFill>
              </a:rPr>
              <a:t>Broadband, Text, Video, </a:t>
            </a:r>
            <a:r>
              <a:rPr lang="en-US" dirty="0" err="1">
                <a:solidFill>
                  <a:schemeClr val="tx1"/>
                </a:solidFill>
              </a:rPr>
              <a:t>WiFi</a:t>
            </a:r>
            <a:r>
              <a:rPr lang="en-US" dirty="0">
                <a:solidFill>
                  <a:schemeClr val="tx1"/>
                </a:solidFill>
              </a:rPr>
              <a:t> and wireless services</a:t>
            </a:r>
          </a:p>
        </p:txBody>
      </p:sp>
      <p:sp>
        <p:nvSpPr>
          <p:cNvPr id="9" name="Rectangle 8"/>
          <p:cNvSpPr/>
          <p:nvPr/>
        </p:nvSpPr>
        <p:spPr>
          <a:xfrm>
            <a:off x="5029200" y="5334000"/>
            <a:ext cx="3581400" cy="914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Move the SBC/Gateway equipment into the local network, or utilize the IXC network components to connect with other carriers in IP</a:t>
            </a:r>
          </a:p>
        </p:txBody>
      </p:sp>
      <p:sp>
        <p:nvSpPr>
          <p:cNvPr id="25" name="Rectangle 24"/>
          <p:cNvSpPr/>
          <p:nvPr/>
        </p:nvSpPr>
        <p:spPr>
          <a:xfrm>
            <a:off x="228600" y="3429000"/>
            <a:ext cx="3581400" cy="914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Bring more advanced services into the local network to respond to customer and product demands</a:t>
            </a:r>
          </a:p>
        </p:txBody>
      </p:sp>
      <p:cxnSp>
        <p:nvCxnSpPr>
          <p:cNvPr id="14" name="Straight Arrow Connector 13"/>
          <p:cNvCxnSpPr>
            <a:stCxn id="15" idx="4"/>
            <a:endCxn id="4" idx="0"/>
          </p:cNvCxnSpPr>
          <p:nvPr/>
        </p:nvCxnSpPr>
        <p:spPr>
          <a:xfrm>
            <a:off x="1866900" y="2514600"/>
            <a:ext cx="3162300" cy="1676400"/>
          </a:xfrm>
          <a:prstGeom prst="straightConnector1">
            <a:avLst/>
          </a:prstGeom>
          <a:ln w="412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708" name="Slide Number Placeholder 15"/>
          <p:cNvSpPr>
            <a:spLocks noGrp="1"/>
          </p:cNvSpPr>
          <p:nvPr>
            <p:ph type="sldNum" sz="quarter" idx="11"/>
          </p:nvPr>
        </p:nvSpPr>
        <p:spPr>
          <a:noFill/>
        </p:spPr>
        <p:txBody>
          <a:bodyPr/>
          <a:lstStyle/>
          <a:p>
            <a:pPr fontAlgn="base">
              <a:spcBef>
                <a:spcPct val="0"/>
              </a:spcBef>
              <a:spcAft>
                <a:spcPct val="0"/>
              </a:spcAft>
            </a:pPr>
            <a:fld id="{B84F15D9-BEBB-4234-B22D-757E70EF6FA7}" type="slidenum">
              <a:rPr lang="en-US" smtClean="0"/>
              <a:pPr fontAlgn="base">
                <a:spcBef>
                  <a:spcPct val="0"/>
                </a:spcBef>
                <a:spcAft>
                  <a:spcPct val="0"/>
                </a:spcAft>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The role of regulation in IP interconnection</a:t>
            </a:r>
          </a:p>
        </p:txBody>
      </p:sp>
      <p:sp>
        <p:nvSpPr>
          <p:cNvPr id="30722" name="Content Placeholder 2"/>
          <p:cNvSpPr>
            <a:spLocks noGrp="1"/>
          </p:cNvSpPr>
          <p:nvPr>
            <p:ph sz="half" idx="1"/>
          </p:nvPr>
        </p:nvSpPr>
        <p:spPr>
          <a:xfrm>
            <a:off x="457200" y="838200"/>
            <a:ext cx="8305800" cy="5486400"/>
          </a:xfrm>
        </p:spPr>
        <p:txBody>
          <a:bodyPr/>
          <a:lstStyle/>
          <a:p>
            <a:r>
              <a:rPr lang="en-US" smtClean="0"/>
              <a:t>What is the problem to be solved?</a:t>
            </a:r>
          </a:p>
          <a:p>
            <a:pPr lvl="1"/>
            <a:r>
              <a:rPr lang="en-US" smtClean="0"/>
              <a:t>The transition today is consumer and infrastructure need driven- not a mandate</a:t>
            </a:r>
          </a:p>
          <a:p>
            <a:pPr lvl="1"/>
            <a:r>
              <a:rPr lang="en-US" smtClean="0"/>
              <a:t>A one for one replacement of the TDM network is extraordinarily expensive</a:t>
            </a:r>
          </a:p>
          <a:p>
            <a:pPr lvl="1"/>
            <a:r>
              <a:rPr lang="en-US" smtClean="0"/>
              <a:t>Industry participants want to move to the most efficient technology and interface as possible</a:t>
            </a:r>
          </a:p>
          <a:p>
            <a:pPr lvl="1"/>
            <a:r>
              <a:rPr lang="en-US" smtClean="0"/>
              <a:t>In order to give value to customers, networks must be able to communicate</a:t>
            </a:r>
          </a:p>
          <a:p>
            <a:pPr lvl="1"/>
            <a:r>
              <a:rPr lang="en-US" smtClean="0"/>
              <a:t>Customer protection and Public safety?</a:t>
            </a:r>
          </a:p>
          <a:p>
            <a:pPr lvl="1"/>
            <a:r>
              <a:rPr lang="en-US" smtClean="0"/>
              <a:t>Picking and choosing the winners and losers?</a:t>
            </a:r>
          </a:p>
          <a:p>
            <a:pPr lvl="2">
              <a:buFont typeface="Arial" charset="0"/>
              <a:buChar char="•"/>
            </a:pPr>
            <a:r>
              <a:rPr lang="en-US" smtClean="0"/>
              <a:t>What is the value of extending 251 obligations on companies with a small market share and only one option of last mile capability?</a:t>
            </a:r>
          </a:p>
        </p:txBody>
      </p:sp>
      <p:sp>
        <p:nvSpPr>
          <p:cNvPr id="30723" name="Slide Number Placeholder 5"/>
          <p:cNvSpPr>
            <a:spLocks noGrp="1"/>
          </p:cNvSpPr>
          <p:nvPr>
            <p:ph type="sldNum" sz="quarter" idx="11"/>
          </p:nvPr>
        </p:nvSpPr>
        <p:spPr>
          <a:noFill/>
        </p:spPr>
        <p:txBody>
          <a:bodyPr/>
          <a:lstStyle/>
          <a:p>
            <a:pPr fontAlgn="base">
              <a:spcBef>
                <a:spcPct val="0"/>
              </a:spcBef>
              <a:spcAft>
                <a:spcPct val="0"/>
              </a:spcAft>
            </a:pPr>
            <a:fld id="{9606E903-D59C-4BC3-AC6B-9AF752263124}" type="slidenum">
              <a:rPr lang="en-US" smtClean="0"/>
              <a:pPr fontAlgn="base">
                <a:spcBef>
                  <a:spcPct val="0"/>
                </a:spcBef>
                <a:spcAft>
                  <a:spcPct val="0"/>
                </a:spcAft>
              </a:pPr>
              <a:t>8</a:t>
            </a:fld>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5"/>
          <p:cNvSpPr>
            <a:spLocks noGrp="1"/>
          </p:cNvSpPr>
          <p:nvPr>
            <p:ph type="title"/>
          </p:nvPr>
        </p:nvSpPr>
        <p:spPr/>
        <p:txBody>
          <a:bodyPr/>
          <a:lstStyle/>
          <a:p>
            <a:r>
              <a:rPr lang="en-US" smtClean="0"/>
              <a:t>Key Takeaways</a:t>
            </a:r>
          </a:p>
        </p:txBody>
      </p:sp>
      <p:sp>
        <p:nvSpPr>
          <p:cNvPr id="31746" name="Content Placeholder 6"/>
          <p:cNvSpPr>
            <a:spLocks noGrp="1"/>
          </p:cNvSpPr>
          <p:nvPr>
            <p:ph idx="1"/>
          </p:nvPr>
        </p:nvSpPr>
        <p:spPr>
          <a:xfrm>
            <a:off x="152400" y="838200"/>
            <a:ext cx="8763000" cy="4572000"/>
          </a:xfrm>
        </p:spPr>
        <p:txBody>
          <a:bodyPr/>
          <a:lstStyle/>
          <a:p>
            <a:r>
              <a:rPr lang="en-US" smtClean="0"/>
              <a:t>The communication landscape is rapidly changing due to the technological changes in transmission technologies and in end user device technologies</a:t>
            </a:r>
          </a:p>
          <a:p>
            <a:pPr lvl="1">
              <a:buFont typeface="Wingdings" pitchFamily="2" charset="2"/>
              <a:buChar char="§"/>
            </a:pPr>
            <a:r>
              <a:rPr lang="en-US" smtClean="0"/>
              <a:t> </a:t>
            </a:r>
            <a:r>
              <a:rPr lang="en-US" sz="2000" smtClean="0"/>
              <a:t>TDM only equipment is rapidly becoming obsolete, and are faced with end of life issues</a:t>
            </a:r>
          </a:p>
          <a:p>
            <a:pPr lvl="1">
              <a:buFont typeface="Wingdings" pitchFamily="2" charset="2"/>
              <a:buChar char="§"/>
            </a:pPr>
            <a:r>
              <a:rPr lang="en-US" sz="2000" smtClean="0"/>
              <a:t> While IP is deployed in national networks, there is not a ubiquitous deployment of IP in local markets.  In fact the use of VoIP in local markets is primarily driven by cable and wireless providers</a:t>
            </a:r>
          </a:p>
          <a:p>
            <a:pPr lvl="1">
              <a:buFont typeface="Wingdings" pitchFamily="2" charset="2"/>
              <a:buChar char="§"/>
            </a:pPr>
            <a:r>
              <a:rPr lang="en-US" smtClean="0"/>
              <a:t> </a:t>
            </a:r>
            <a:r>
              <a:rPr lang="en-US" sz="2000" smtClean="0"/>
              <a:t>The transition to IP is not going to occur quickly in all markets</a:t>
            </a:r>
            <a:endParaRPr lang="en-US" smtClean="0"/>
          </a:p>
          <a:p>
            <a:pPr lvl="2">
              <a:buFont typeface="Arial" charset="0"/>
              <a:buChar char="•"/>
            </a:pPr>
            <a:r>
              <a:rPr lang="en-US" smtClean="0"/>
              <a:t>Hybrid IP/TDM switch deployment rather than IP only</a:t>
            </a:r>
          </a:p>
          <a:p>
            <a:pPr lvl="2">
              <a:buFont typeface="Arial" charset="0"/>
              <a:buChar char="•"/>
            </a:pPr>
            <a:r>
              <a:rPr lang="en-US" smtClean="0"/>
              <a:t>Customer resistance to moving to VoIP</a:t>
            </a:r>
          </a:p>
          <a:p>
            <a:pPr lvl="2">
              <a:buFont typeface="Arial" charset="0"/>
              <a:buChar char="•"/>
            </a:pPr>
            <a:r>
              <a:rPr lang="en-US" smtClean="0"/>
              <a:t>Large carriers with wireless affiliates can transition faster to an all IP network through the use of 4G wireless technology</a:t>
            </a:r>
          </a:p>
          <a:p>
            <a:pPr lvl="2">
              <a:buFont typeface="Arial" charset="0"/>
              <a:buChar char="•"/>
            </a:pPr>
            <a:r>
              <a:rPr lang="en-US" smtClean="0"/>
              <a:t>COLR could keep TDM in use longer than is optimal</a:t>
            </a:r>
          </a:p>
          <a:p>
            <a:pPr lvl="1">
              <a:buFont typeface="Wingdings" pitchFamily="2" charset="2"/>
              <a:buChar char="§"/>
            </a:pPr>
            <a:r>
              <a:rPr lang="en-US" sz="2000" smtClean="0"/>
              <a:t> Connectivity is important between providers- not 251 style “Interconnection”</a:t>
            </a:r>
          </a:p>
          <a:p>
            <a:endParaRPr lang="en-US" smtClean="0"/>
          </a:p>
        </p:txBody>
      </p:sp>
      <p:sp>
        <p:nvSpPr>
          <p:cNvPr id="31747" name="Slide Number Placeholder 4"/>
          <p:cNvSpPr>
            <a:spLocks noGrp="1"/>
          </p:cNvSpPr>
          <p:nvPr>
            <p:ph type="sldNum" sz="quarter" idx="11"/>
          </p:nvPr>
        </p:nvSpPr>
        <p:spPr>
          <a:noFill/>
        </p:spPr>
        <p:txBody>
          <a:bodyPr/>
          <a:lstStyle/>
          <a:p>
            <a:pPr fontAlgn="base">
              <a:spcBef>
                <a:spcPct val="0"/>
              </a:spcBef>
              <a:spcAft>
                <a:spcPct val="0"/>
              </a:spcAft>
            </a:pPr>
            <a:fld id="{9026481A-D06D-4DBA-A3DE-D3305286DB5D}" type="slidenum">
              <a:rPr lang="en-US"/>
              <a:pPr fontAlgn="base">
                <a:spcBef>
                  <a:spcPct val="0"/>
                </a:spcBef>
                <a:spcAft>
                  <a:spcPct val="0"/>
                </a:spcAft>
              </a:pPr>
              <a:t>9</a:t>
            </a:fld>
            <a:endParaRPr lang="en-US"/>
          </a:p>
        </p:txBody>
      </p:sp>
    </p:spTree>
  </p:cSld>
  <p:clrMapOvr>
    <a:masterClrMapping/>
  </p:clrMapOvr>
</p:sld>
</file>

<file path=ppt/theme/theme1.xml><?xml version="1.0" encoding="utf-8"?>
<a:theme xmlns:a="http://schemas.openxmlformats.org/drawingml/2006/main" name="ThemeCTL">
  <a:themeElements>
    <a:clrScheme name="CL_template3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fontScheme name="CL_template3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L_template3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_template3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_template3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_template3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_template3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_template3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_template3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_template3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_template3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_template3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_template3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_template3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_template3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L_template3c">
  <a:themeElements>
    <a:clrScheme name="CL_template3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fontScheme name="CL_template3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L_template3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_template3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_template3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_template3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_template3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_template3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_template3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_template3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_template3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_template3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_template3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_template3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_template3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refix xmlns="dc463f71-b30c-4ab2-9473-d307f9d35888">UT</Prefix>
    <DocumentSetType xmlns="dc463f71-b30c-4ab2-9473-d307f9d35888">Document</DocumentSetType>
    <IsConfidential xmlns="dc463f71-b30c-4ab2-9473-d307f9d35888">false</IsConfidential>
    <AgendaOrder xmlns="dc463f71-b30c-4ab2-9473-d307f9d35888">false</AgendaOrder>
    <CaseType xmlns="dc463f71-b30c-4ab2-9473-d307f9d35888">Staff Investigation</CaseType>
    <IndustryCode xmlns="dc463f71-b30c-4ab2-9473-d307f9d35888">170</IndustryCode>
    <CaseStatus xmlns="dc463f71-b30c-4ab2-9473-d307f9d35888">Closed</CaseStatus>
    <OpenedDate xmlns="dc463f71-b30c-4ab2-9473-d307f9d35888">2013-10-25T07:00:00+00:00</OpenedDate>
    <Date1 xmlns="dc463f71-b30c-4ab2-9473-d307f9d35888">2013-11-12T08:00:00+00:00</Date1>
    <IsDocumentOrder xmlns="dc463f71-b30c-4ab2-9473-d307f9d35888" xsi:nil="true"/>
    <IsHighlyConfidential xmlns="dc463f71-b30c-4ab2-9473-d307f9d35888">false</IsHighlyConfidential>
    <CaseCompanyNames xmlns="dc463f71-b30c-4ab2-9473-d307f9d35888" xsi:nil="true"/>
    <DocketNumber xmlns="dc463f71-b30c-4ab2-9473-d307f9d35888">131989</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2.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CC487AD4221686458FFE45E7609FF2AF" ma:contentTypeVersion="135" ma:contentTypeDescription="" ma:contentTypeScope="" ma:versionID="74c88e36f45b2923292f3d2fb9c5211e">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015f1b76-b32e-440f-80a7-f0ca4d8a872c" ContentTypeId="0x0101006E56B4D1795A2E4DB2F0B01679ED314A" PreviousValue="true"/>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9252D5-2470-4E24-AA4C-5DFEE7DF45C6}"/>
</file>

<file path=customXml/itemProps2.xml><?xml version="1.0" encoding="utf-8"?>
<ds:datastoreItem xmlns:ds="http://schemas.openxmlformats.org/officeDocument/2006/customXml" ds:itemID="{B0D6C520-F6BE-4164-96DB-76ACA5E9941A}"/>
</file>

<file path=customXml/itemProps3.xml><?xml version="1.0" encoding="utf-8"?>
<ds:datastoreItem xmlns:ds="http://schemas.openxmlformats.org/officeDocument/2006/customXml" ds:itemID="{A0F4FDC6-C542-44F7-9BFF-A0DBEE5D3638}"/>
</file>

<file path=customXml/itemProps4.xml><?xml version="1.0" encoding="utf-8"?>
<ds:datastoreItem xmlns:ds="http://schemas.openxmlformats.org/officeDocument/2006/customXml" ds:itemID="{C8488250-AF86-4A7B-8102-C9D549BD10D2}"/>
</file>

<file path=docProps/app.xml><?xml version="1.0" encoding="utf-8"?>
<Properties xmlns="http://schemas.openxmlformats.org/officeDocument/2006/extended-properties" xmlns:vt="http://schemas.openxmlformats.org/officeDocument/2006/docPropsVTypes">
  <Template>ThemeCTL</Template>
  <TotalTime>2499</TotalTime>
  <Words>698</Words>
  <Application>Microsoft Office PowerPoint</Application>
  <PresentationFormat>On-screen Show (4:3)</PresentationFormat>
  <Paragraphs>83</Paragraphs>
  <Slides>9</Slides>
  <Notes>2</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ThemeCTL</vt:lpstr>
      <vt:lpstr>1_CL_template3c</vt:lpstr>
      <vt:lpstr>TDM to IP Transition: The Industry Challenge and the Role of Regulation  </vt:lpstr>
      <vt:lpstr>Outline</vt:lpstr>
      <vt:lpstr>IP interconnection in the local market today</vt:lpstr>
      <vt:lpstr>The transition from TDM to IP</vt:lpstr>
      <vt:lpstr>How are people communicating today?</vt:lpstr>
      <vt:lpstr>The telecommunications industry is undergoing a historic transformation</vt:lpstr>
      <vt:lpstr>2 Distinct trends driving convergence</vt:lpstr>
      <vt:lpstr>The role of regulation in IP interconnection</vt:lpstr>
      <vt:lpstr>Key Takeaways</vt:lpstr>
    </vt:vector>
  </TitlesOfParts>
  <Company>CenturyLink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FCC’s ICC/USF TransformationOrder Implications for State USF Plans</dc:title>
  <dc:creator>Al</dc:creator>
  <cp:lastModifiedBy>Walker, Kippi (UTC)</cp:lastModifiedBy>
  <cp:revision>165</cp:revision>
  <dcterms:created xsi:type="dcterms:W3CDTF">2012-02-07T21:52:27Z</dcterms:created>
  <dcterms:modified xsi:type="dcterms:W3CDTF">2013-11-12T15:44:15Z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0x0101006E56B4D1795A2E4DB2F0B01679ED314A00CC487AD4221686458FFE45E7609FF2AF</vt:lpwstr>
  </property>
  <property fmtid="{D5CDD505-2E9C-101B-9397-08002B2CF9AE}" pid="3" name="_docset_NoMedatataSyncRequired">
    <vt:lpwstr>False</vt:lpwstr>
  </property>
</Properties>
</file>