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9144000" cy="6858000" type="screen4x3"/>
  <p:notesSz cx="69469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0000"/>
    <a:srgbClr val="000000"/>
    <a:srgbClr val="B2B2B2"/>
    <a:srgbClr val="C0C0C0"/>
    <a:srgbClr val="79A6FF"/>
    <a:srgbClr val="DDDDDD"/>
    <a:srgbClr val="0038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64" autoAdjust="0"/>
    <p:restoredTop sz="97763" autoAdjust="0"/>
  </p:normalViewPr>
  <p:slideViewPr>
    <p:cSldViewPr>
      <p:cViewPr>
        <p:scale>
          <a:sx n="66" d="100"/>
          <a:sy n="66" d="100"/>
        </p:scale>
        <p:origin x="-179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1278304328434214"/>
          <c:y val="6.7695011477797287E-2"/>
          <c:w val="0.62539682539682562"/>
          <c:h val="0.7314148681055157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230 kV Project</c:v>
                </c:pt>
              </c:strCache>
            </c:strRef>
          </c:tx>
          <c:spPr>
            <a:solidFill>
              <a:srgbClr val="FF0000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Sheet1!$B$2:$I$2</c:f>
              <c:numCache>
                <c:formatCode>0.0</c:formatCode>
                <c:ptCount val="8"/>
                <c:pt idx="0" formatCode="General">
                  <c:v>25.6</c:v>
                </c:pt>
                <c:pt idx="1">
                  <c:v>30</c:v>
                </c:pt>
                <c:pt idx="2" formatCode="General">
                  <c:v>30.3</c:v>
                </c:pt>
                <c:pt idx="3" formatCode="_(&quot;$&quot;* #,##0.0_);_(&quot;$&quot;* \(#,##0.0\);_(&quot;$&quot;* &quot;-&quot;??_);_(@_)">
                  <c:v>0</c:v>
                </c:pt>
                <c:pt idx="4" formatCode="_(&quot;$&quot;* #,##0.0_);_(&quot;$&quot;* \(#,##0.0\);_(&quot;$&quot;* &quot;-&quot;??_);_(@_)">
                  <c:v>0</c:v>
                </c:pt>
                <c:pt idx="5" formatCode="_(&quot;$&quot;* #,##0.0_);_(&quot;$&quot;* \(#,##0.0\);_(&quot;$&quot;* &quot;-&quot;??_);_(@_)">
                  <c:v>0</c:v>
                </c:pt>
                <c:pt idx="6" formatCode="_(&quot;$&quot;* #,##0.0_);_(&quot;$&quot;* \(#,##0.0\);_(&quot;$&quot;* &quot;-&quot;??_);_(@_)">
                  <c:v>0</c:v>
                </c:pt>
                <c:pt idx="7" formatCode="_(&quot;$&quot;* #,##0.0_);_(&quot;$&quot;* \(#,##0.0\);_(&quot;$&quot;* &quot;-&quot;??_);_(@_)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Environmental</c:v>
                </c:pt>
              </c:strCache>
            </c:strRef>
          </c:tx>
          <c:spPr>
            <a:solidFill>
              <a:srgbClr val="FFFF00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Sheet1!$B$3:$I$3</c:f>
              <c:numCache>
                <c:formatCode>"$"#,##0.0_);[Red]\("$"#,##0.0\)</c:formatCode>
                <c:ptCount val="8"/>
                <c:pt idx="0">
                  <c:v>7.3</c:v>
                </c:pt>
                <c:pt idx="1">
                  <c:v>6</c:v>
                </c:pt>
                <c:pt idx="2">
                  <c:v>6</c:v>
                </c:pt>
                <c:pt idx="3" formatCode="_(* #,##0.0_);_(* \(#,##0.0\);_(* &quot;-&quot;??_);_(@_)">
                  <c:v>8.6</c:v>
                </c:pt>
                <c:pt idx="4" formatCode="_(* #,##0.0_);_(* \(#,##0.0\);_(* &quot;-&quot;??_);_(@_)">
                  <c:v>5.5</c:v>
                </c:pt>
                <c:pt idx="5" formatCode="_(* #,##0.0_);_(* \(#,##0.0\);_(* &quot;-&quot;??_);_(@_)">
                  <c:v>9.5</c:v>
                </c:pt>
                <c:pt idx="6" formatCode="_(* #,##0.0_);_(* \(#,##0.0\);_(* &quot;-&quot;??_);_(@_)">
                  <c:v>12.9</c:v>
                </c:pt>
                <c:pt idx="7" formatCode="_(* #,##0.0_);_(* \(#,##0.0\);_(* &quot;-&quot;??_);_(@_)">
                  <c:v>12.5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33CCCC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Sheet1!$B$4:$I$4</c:f>
              <c:numCache>
                <c:formatCode>"$"#,##0.0_);[Red]\("$"#,##0.0\)</c:formatCode>
                <c:ptCount val="8"/>
                <c:pt idx="0">
                  <c:v>10.5</c:v>
                </c:pt>
                <c:pt idx="1">
                  <c:v>10.6</c:v>
                </c:pt>
                <c:pt idx="2">
                  <c:v>15.9</c:v>
                </c:pt>
                <c:pt idx="3" formatCode="_(* #,##0.0_);_(* \(#,##0.0\);_(* &quot;-&quot;??_);_(@_)">
                  <c:v>20.5</c:v>
                </c:pt>
                <c:pt idx="4" formatCode="_(* #,##0.0_);_(* \(#,##0.0\);_(* &quot;-&quot;??_);_(@_)">
                  <c:v>21.3</c:v>
                </c:pt>
                <c:pt idx="5" formatCode="_(* #,##0.0_);_(* \(#,##0.0\);_(* &quot;-&quot;??_);_(@_)">
                  <c:v>16.5</c:v>
                </c:pt>
                <c:pt idx="6" formatCode="_(* #,##0.0_);_(* \(#,##0.0\);_(* &quot;-&quot;??_);_(@_)">
                  <c:v>14.5</c:v>
                </c:pt>
                <c:pt idx="7" formatCode="_(* #,##0.0_);_(* \(#,##0.0\);_(* &quot;-&quot;??_);_(@_)">
                  <c:v>21.3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Generation</c:v>
                </c:pt>
              </c:strCache>
            </c:strRef>
          </c:tx>
          <c:spPr>
            <a:pattFill prst="pct75">
              <a:fgClr>
                <a:srgbClr val="00FF00"/>
              </a:fgClr>
              <a:bgClr>
                <a:srgbClr val="000000"/>
              </a:bgClr>
            </a:patt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Sheet1!$B$5:$I$5</c:f>
              <c:numCache>
                <c:formatCode>"$"#,##0.0_);[Red]\("$"#,##0.0\)</c:formatCode>
                <c:ptCount val="8"/>
                <c:pt idx="0">
                  <c:v>17.5</c:v>
                </c:pt>
                <c:pt idx="1">
                  <c:v>20.9</c:v>
                </c:pt>
                <c:pt idx="2">
                  <c:v>22.7</c:v>
                </c:pt>
                <c:pt idx="3" formatCode="_(* #,##0.0_);_(* \(#,##0.0\);_(* &quot;-&quot;??_);_(@_)">
                  <c:v>23.4</c:v>
                </c:pt>
                <c:pt idx="4" formatCode="_(* #,##0.0_);_(* \(#,##0.0\);_(* &quot;-&quot;??_);_(@_)">
                  <c:v>31.2</c:v>
                </c:pt>
                <c:pt idx="5" formatCode="_(* #,##0.0_);_(* \(#,##0.0\);_(* &quot;-&quot;??_);_(@_)">
                  <c:v>35</c:v>
                </c:pt>
                <c:pt idx="6" formatCode="_(* #,##0.0_);_(* \(#,##0.0\);_(* &quot;-&quot;??_);_(@_)">
                  <c:v>46.6</c:v>
                </c:pt>
                <c:pt idx="7" formatCode="_(* #,##0.0_);_(* \(#,##0.0\);_(* &quot;-&quot;??_);_(@_)">
                  <c:v>33.6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chemeClr val="bg2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Sheet1!$B$6:$I$6</c:f>
              <c:numCache>
                <c:formatCode>General</c:formatCode>
                <c:ptCount val="8"/>
                <c:pt idx="0">
                  <c:v>38.9</c:v>
                </c:pt>
                <c:pt idx="1">
                  <c:v>49.3</c:v>
                </c:pt>
                <c:pt idx="2">
                  <c:v>61.7</c:v>
                </c:pt>
                <c:pt idx="3" formatCode="_(* #,##0.0_);_(* \(#,##0.0\);_(* &quot;-&quot;??_);_(@_)">
                  <c:v>52.8</c:v>
                </c:pt>
                <c:pt idx="4" formatCode="_(* #,##0.0_);_(* \(#,##0.0\);_(* &quot;-&quot;??_);_(@_)">
                  <c:v>34.5</c:v>
                </c:pt>
                <c:pt idx="5" formatCode="_(* #,##0.0_);_(* \(#,##0.0\);_(* &quot;-&quot;??_);_(@_)">
                  <c:v>43.3</c:v>
                </c:pt>
                <c:pt idx="6" formatCode="_(* #,##0.0_);_(* \(#,##0.0\);_(* &quot;-&quot;??_);_(@_)">
                  <c:v>41.7</c:v>
                </c:pt>
                <c:pt idx="7" formatCode="_(* #,##0.0_);_(* \(#,##0.0\);_(* &quot;-&quot;??_);_(@_)">
                  <c:v>46.3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IS/IT</c:v>
                </c:pt>
              </c:strCache>
            </c:strRef>
          </c:tx>
          <c:spPr>
            <a:solidFill>
              <a:schemeClr val="tx2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Sheet1!$B$7:$I$7</c:f>
              <c:numCache>
                <c:formatCode>General</c:formatCode>
                <c:ptCount val="8"/>
                <c:pt idx="0">
                  <c:v>6.7</c:v>
                </c:pt>
                <c:pt idx="1">
                  <c:v>7.5</c:v>
                </c:pt>
                <c:pt idx="2">
                  <c:v>12</c:v>
                </c:pt>
                <c:pt idx="3" formatCode="_(* #,##0.0_);_(* \(#,##0.0\);_(* &quot;-&quot;??_);_(@_)">
                  <c:v>15.4</c:v>
                </c:pt>
                <c:pt idx="4" formatCode="_(* #,##0.0_);_(* \(#,##0.0\);_(* &quot;-&quot;??_);_(@_)">
                  <c:v>18.899999999999999</c:v>
                </c:pt>
                <c:pt idx="5" formatCode="_(* #,##0.0_);_(* \(#,##0.0\);_(* &quot;-&quot;??_);_(@_)">
                  <c:v>22.9</c:v>
                </c:pt>
                <c:pt idx="6" formatCode="_(* #,##0.0_);_(* \(#,##0.0\);_(* &quot;-&quot;??_);_(@_)">
                  <c:v>20.399999999999999</c:v>
                </c:pt>
                <c:pt idx="7" formatCode="_(* #,##0.0_);_(* \(#,##0.0\);_(* &quot;-&quot;??_);_(@_)">
                  <c:v>18.899999999999999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08080"/>
            </a:solid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Sheet1!$B$8:$I$8</c:f>
              <c:numCache>
                <c:formatCode>General</c:formatCode>
                <c:ptCount val="8"/>
                <c:pt idx="0">
                  <c:v>5.2</c:v>
                </c:pt>
                <c:pt idx="1">
                  <c:v>6.7</c:v>
                </c:pt>
                <c:pt idx="2">
                  <c:v>13</c:v>
                </c:pt>
                <c:pt idx="3" formatCode="_(* #,##0.0_);_(* \(#,##0.0\);_(* &quot;-&quot;??_);_(@_)">
                  <c:v>31.3</c:v>
                </c:pt>
                <c:pt idx="4" formatCode="_(* #,##0.0_);_(* \(#,##0.0\);_(* &quot;-&quot;??_);_(@_)">
                  <c:v>24.1</c:v>
                </c:pt>
                <c:pt idx="5" formatCode="_(* #,##0.0_);_(* \(#,##0.0\);_(* &quot;-&quot;??_);_(@_)">
                  <c:v>26.099999999999991</c:v>
                </c:pt>
                <c:pt idx="6" formatCode="_(* #,##0.0_);_(* \(#,##0.0\);_(* &quot;-&quot;??_);_(@_)">
                  <c:v>18.8</c:v>
                </c:pt>
                <c:pt idx="7" formatCode="_(* #,##0.0_);_(* \(#,##0.0\);_(* &quot;-&quot;??_);_(@_)">
                  <c:v>17.899999999999999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Electric T&amp;D</c:v>
                </c:pt>
              </c:strCache>
            </c:strRef>
          </c:tx>
          <c:spPr>
            <a:pattFill prst="pct5">
              <a:fgClr>
                <a:srgbClr val="993300"/>
              </a:fgClr>
              <a:bgClr>
                <a:srgbClr val="993300"/>
              </a:bgClr>
            </a:pattFill>
            <a:ln w="31612">
              <a:noFill/>
            </a:ln>
          </c:spPr>
          <c:cat>
            <c:strRef>
              <c:f>Sheet1!$B$1:$I$1</c:f>
              <c:strCache>
                <c:ptCount val="8"/>
                <c:pt idx="0">
                  <c:v>2005**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 Budget</c:v>
                </c:pt>
                <c:pt idx="6">
                  <c:v>2011 Budget</c:v>
                </c:pt>
                <c:pt idx="7">
                  <c:v>2012 Budget</c:v>
                </c:pt>
              </c:strCache>
            </c:strRef>
          </c:cat>
          <c:val>
            <c:numRef>
              <c:f>Sheet1!$B$9:$I$9</c:f>
              <c:numCache>
                <c:formatCode>General</c:formatCode>
                <c:ptCount val="8"/>
                <c:pt idx="0">
                  <c:v>19.899999999999999</c:v>
                </c:pt>
                <c:pt idx="1">
                  <c:v>27.3</c:v>
                </c:pt>
                <c:pt idx="2">
                  <c:v>36.800000000000004</c:v>
                </c:pt>
                <c:pt idx="3" formatCode="_(* #,##0.0_);_(* \(#,##0.0\);_(* &quot;-&quot;??_);_(@_)">
                  <c:v>53.4</c:v>
                </c:pt>
                <c:pt idx="4" formatCode="_(* #,##0.0_);_(* \(#,##0.0\);_(* &quot;-&quot;??_);_(@_)">
                  <c:v>64.2</c:v>
                </c:pt>
                <c:pt idx="5" formatCode="_(* #,##0.0_);_(* \(#,##0.0\);_(* &quot;-&quot;??_);_(@_)">
                  <c:v>56.7</c:v>
                </c:pt>
                <c:pt idx="6" formatCode="_(* #,##0.0_);_(* \(#,##0.0\);_(* &quot;-&quot;??_);_(@_)">
                  <c:v>55.1</c:v>
                </c:pt>
                <c:pt idx="7" formatCode="_(* #,##0.0_);_(* \(#,##0.0\);_(* &quot;-&quot;??_);_(@_)">
                  <c:v>59.5</c:v>
                </c:pt>
              </c:numCache>
            </c:numRef>
          </c:val>
        </c:ser>
        <c:gapWidth val="70"/>
        <c:overlap val="100"/>
        <c:axId val="35134848"/>
        <c:axId val="35144832"/>
      </c:barChart>
      <c:catAx>
        <c:axId val="35134848"/>
        <c:scaling>
          <c:orientation val="minMax"/>
        </c:scaling>
        <c:axPos val="b"/>
        <c:numFmt formatCode="General" sourceLinked="1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44832"/>
        <c:crosses val="autoZero"/>
        <c:auto val="1"/>
        <c:lblAlgn val="ctr"/>
        <c:lblOffset val="100"/>
        <c:tickLblSkip val="1"/>
        <c:tickMarkSkip val="1"/>
      </c:catAx>
      <c:valAx>
        <c:axId val="35144832"/>
        <c:scaling>
          <c:orientation val="minMax"/>
          <c:max val="250"/>
          <c:min val="0"/>
        </c:scaling>
        <c:axPos val="l"/>
        <c:title>
          <c:tx>
            <c:rich>
              <a:bodyPr/>
              <a:lstStyle/>
              <a:p>
                <a:pPr>
                  <a:defRPr sz="1489" b="1" i="1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en-US"/>
                  <a:t>(in millions)</a:t>
                </a:r>
              </a:p>
            </c:rich>
          </c:tx>
          <c:layout>
            <c:manualLayout>
              <c:xMode val="edge"/>
              <c:yMode val="edge"/>
              <c:x val="7.1428561899902335E-2"/>
              <c:y val="0.33093532848623786"/>
            </c:manualLayout>
          </c:layout>
          <c:spPr>
            <a:noFill/>
            <a:ln w="31612">
              <a:noFill/>
            </a:ln>
          </c:spPr>
        </c:title>
        <c:numFmt formatCode="\$#,##0_);[Red]\(\$#,##0\)" sourceLinked="0"/>
        <c:tickLblPos val="nextTo"/>
        <c:spPr>
          <a:ln w="39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848"/>
        <c:crosses val="autoZero"/>
        <c:crossBetween val="between"/>
        <c:majorUnit val="50"/>
      </c:valAx>
      <c:spPr>
        <a:noFill/>
        <a:ln w="25390">
          <a:noFill/>
        </a:ln>
      </c:spPr>
    </c:plotArea>
    <c:legend>
      <c:legendPos val="r"/>
      <c:layout>
        <c:manualLayout>
          <c:xMode val="edge"/>
          <c:yMode val="edge"/>
          <c:x val="0.10634917141075287"/>
          <c:y val="0.88009593628382787"/>
          <c:w val="0.83650795238905185"/>
          <c:h val="9.8321416719461679E-2"/>
        </c:manualLayout>
      </c:layout>
      <c:spPr>
        <a:noFill/>
        <a:ln w="31612">
          <a:noFill/>
        </a:ln>
      </c:spPr>
      <c:txPr>
        <a:bodyPr/>
        <a:lstStyle/>
        <a:p>
          <a:pPr>
            <a:defRPr sz="114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 w="31612">
      <a:solidFill>
        <a:schemeClr val="tx1"/>
      </a:solidFill>
      <a:prstDash val="solid"/>
    </a:ln>
  </c:spPr>
  <c:txPr>
    <a:bodyPr/>
    <a:lstStyle/>
    <a:p>
      <a:pPr>
        <a:defRPr sz="224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52F1C4-68BD-4566-A8F7-DB2C6AC8B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4" tIns="46183" rIns="92364" bIns="46183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4" tIns="46183" rIns="92364" bIns="46183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79913"/>
            <a:ext cx="5556250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4" tIns="46183" rIns="92364" bIns="46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4" tIns="46183" rIns="92364" bIns="46183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64" tIns="46183" rIns="92364" bIns="46183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6B2E2670-F195-4ACA-8042-21980D43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87488-58C5-4444-AA24-7EC1FCFF364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379913"/>
            <a:ext cx="5095875" cy="41481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8A178-8C6F-494A-8C5D-C01D77D51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4DAD4-B441-4DB5-AB3B-DB1F8793D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54750" y="1377950"/>
            <a:ext cx="2060575" cy="5681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3" y="1377950"/>
            <a:ext cx="6034087" cy="5681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4153D-8C2D-4B53-AF73-B33DA1C4D9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9E136-91E8-4012-B9F8-7E1F68BB3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30EBF-A2F4-46C0-AE0B-99E46C939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" y="25336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76725" y="25336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C7CBD-5D3E-428B-BE82-9ECCC9621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D9EDA-513A-4FED-B06D-9E67C5B0F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6E9D0-66E3-44CB-918C-CB133A03D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89187-D1D5-4EB0-9662-5C7F3DE6B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BFB9-6820-4A85-A7DE-94A7AA507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F7B9-50B4-4B48-BAA6-F28DAD2D6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4763" y="0"/>
            <a:ext cx="91487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3" y="13779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" y="253365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550" y="66484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DE482D9-3220-4829-A45C-CD6CBBC77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chemeClr val="tx2"/>
          </a:solidFill>
          <a:latin typeface="Times New Roman" pitchFamily="18" charset="0"/>
        </a:defRPr>
      </a:lvl9pPr>
    </p:titleStyle>
    <p:bodyStyle>
      <a:lvl1pPr marL="233363" indent="-233363" algn="l" rtl="0" eaLnBrk="0" fontAlgn="base" hangingPunct="0">
        <a:spcBef>
          <a:spcPct val="0"/>
        </a:spcBef>
        <a:spcAft>
          <a:spcPct val="25000"/>
        </a:spcAft>
        <a:buClr>
          <a:srgbClr val="0038A9"/>
        </a:buClr>
        <a:buFont typeface="Symbol" pitchFamily="18" charset="2"/>
        <a:buChar char="·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66725" indent="-231775" algn="l" rtl="0" eaLnBrk="0" fontAlgn="base" hangingPunct="0">
        <a:spcBef>
          <a:spcPct val="0"/>
        </a:spcBef>
        <a:spcAft>
          <a:spcPct val="25000"/>
        </a:spcAft>
        <a:buClr>
          <a:srgbClr val="0038A9"/>
        </a:buClr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681038" indent="-212725" algn="l" rtl="0" eaLnBrk="0" fontAlgn="base" hangingPunct="0">
        <a:spcBef>
          <a:spcPct val="0"/>
        </a:spcBef>
        <a:spcAft>
          <a:spcPct val="0"/>
        </a:spcAft>
        <a:buClr>
          <a:srgbClr val="0038A9"/>
        </a:buClr>
        <a:buFont typeface="Webdings" pitchFamily="18" charset="2"/>
        <a:buChar char="4"/>
        <a:defRPr sz="1600">
          <a:solidFill>
            <a:schemeClr val="tx1"/>
          </a:solidFill>
          <a:latin typeface="+mn-lt"/>
        </a:defRPr>
      </a:lvl3pPr>
      <a:lvl4pPr marL="914400" indent="-2317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130300" indent="-2143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15875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0447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25019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2959100" indent="-21431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457200" y="685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>
                <a:latin typeface="Times New Roman" pitchFamily="18" charset="0"/>
              </a:rPr>
              <a:t> Capital Expenditures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1143000" y="1219200"/>
          <a:ext cx="7596188" cy="506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9"/>
          <p:cNvSpPr txBox="1">
            <a:spLocks noChangeArrowheads="1"/>
          </p:cNvSpPr>
          <p:nvPr/>
        </p:nvSpPr>
        <p:spPr bwMode="auto">
          <a:xfrm>
            <a:off x="2667000" y="3078163"/>
            <a:ext cx="7239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$132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3276600" y="2667000"/>
            <a:ext cx="6604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$158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3810000" y="2133600"/>
            <a:ext cx="762000" cy="274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$198</a:t>
            </a:r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4391025" y="1981200"/>
            <a:ext cx="762000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$205         </a:t>
            </a:r>
          </a:p>
        </p:txBody>
      </p:sp>
      <p:sp>
        <p:nvSpPr>
          <p:cNvPr id="2056" name="Text Box 13"/>
          <p:cNvSpPr txBox="1">
            <a:spLocks noChangeArrowheads="1"/>
          </p:cNvSpPr>
          <p:nvPr/>
        </p:nvSpPr>
        <p:spPr bwMode="auto">
          <a:xfrm>
            <a:off x="1066800" y="6308725"/>
            <a:ext cx="7372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231775" algn="l"/>
              </a:tabLst>
            </a:pPr>
            <a:r>
              <a:rPr lang="en-US" sz="1000" dirty="0" smtClean="0"/>
              <a:t>** </a:t>
            </a:r>
            <a:r>
              <a:rPr lang="en-US" sz="1000" dirty="0"/>
              <a:t>	2005 excludes $57.5 for the purchase of the second half of </a:t>
            </a:r>
            <a:r>
              <a:rPr lang="en-US" sz="1000" dirty="0" smtClean="0"/>
              <a:t>Coyote </a:t>
            </a:r>
            <a:r>
              <a:rPr lang="en-US" sz="1000" dirty="0"/>
              <a:t>Springs 2 and $17.8 for  the office building purchase</a:t>
            </a:r>
            <a:r>
              <a:rPr lang="en-US" sz="1000" dirty="0" smtClean="0"/>
              <a:t>.</a:t>
            </a:r>
          </a:p>
          <a:p>
            <a:pPr eaLnBrk="0" hangingPunct="0">
              <a:tabLst>
                <a:tab pos="231775" algn="l"/>
              </a:tabLst>
            </a:pPr>
            <a:r>
              <a:rPr lang="en-US" sz="1000" dirty="0" smtClean="0"/>
              <a:t>      2010, 2011 and 2012 excludes investment for Smart Grid projects.</a:t>
            </a:r>
            <a:endParaRPr lang="en-US" sz="1000" dirty="0"/>
          </a:p>
        </p:txBody>
      </p:sp>
      <p:sp>
        <p:nvSpPr>
          <p:cNvPr id="2057" name="Text Box 18"/>
          <p:cNvSpPr txBox="1">
            <a:spLocks noChangeArrowheads="1"/>
          </p:cNvSpPr>
          <p:nvPr/>
        </p:nvSpPr>
        <p:spPr bwMode="auto">
          <a:xfrm>
            <a:off x="5610225" y="1905000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$210       </a:t>
            </a:r>
          </a:p>
        </p:txBody>
      </p:sp>
      <p:sp>
        <p:nvSpPr>
          <p:cNvPr id="2059" name="Text Box 24"/>
          <p:cNvSpPr txBox="1">
            <a:spLocks noChangeArrowheads="1"/>
          </p:cNvSpPr>
          <p:nvPr/>
        </p:nvSpPr>
        <p:spPr bwMode="auto">
          <a:xfrm>
            <a:off x="6781800" y="1905000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$210       </a:t>
            </a:r>
          </a:p>
        </p:txBody>
      </p:sp>
      <p:sp>
        <p:nvSpPr>
          <p:cNvPr id="2060" name="Text Box 18"/>
          <p:cNvSpPr txBox="1">
            <a:spLocks noChangeArrowheads="1"/>
          </p:cNvSpPr>
          <p:nvPr/>
        </p:nvSpPr>
        <p:spPr bwMode="auto">
          <a:xfrm>
            <a:off x="6172200" y="1905000"/>
            <a:ext cx="7620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/>
              <a:t>$210       </a:t>
            </a:r>
          </a:p>
        </p:txBody>
      </p:sp>
      <p:sp>
        <p:nvSpPr>
          <p:cNvPr id="2061" name="Text Box 18"/>
          <p:cNvSpPr txBox="1">
            <a:spLocks noChangeArrowheads="1"/>
          </p:cNvSpPr>
          <p:nvPr/>
        </p:nvSpPr>
        <p:spPr bwMode="auto">
          <a:xfrm>
            <a:off x="4995863" y="2057400"/>
            <a:ext cx="762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$200       </a:t>
            </a:r>
            <a:endParaRPr lang="en-US" sz="12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7239000" y="0"/>
            <a:ext cx="190500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Exhibit No. ___(DBD-3)</a:t>
            </a:r>
            <a:endParaRPr lang="en-US" sz="1100" dirty="0" smtClean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162800" y="6553200"/>
            <a:ext cx="18288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Page 1 of 1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 Answer To You L">
  <a:themeElements>
    <a:clrScheme name="We Answer To You L 13">
      <a:dk1>
        <a:srgbClr val="000000"/>
      </a:dk1>
      <a:lt1>
        <a:srgbClr val="FFFFFF"/>
      </a:lt1>
      <a:dk2>
        <a:srgbClr val="000000"/>
      </a:dk2>
      <a:lt2>
        <a:srgbClr val="0038A9"/>
      </a:lt2>
      <a:accent1>
        <a:srgbClr val="BA5A2E"/>
      </a:accent1>
      <a:accent2>
        <a:srgbClr val="C29A3A"/>
      </a:accent2>
      <a:accent3>
        <a:srgbClr val="FFFFFF"/>
      </a:accent3>
      <a:accent4>
        <a:srgbClr val="000000"/>
      </a:accent4>
      <a:accent5>
        <a:srgbClr val="D9B5AD"/>
      </a:accent5>
      <a:accent6>
        <a:srgbClr val="B08B34"/>
      </a:accent6>
      <a:hlink>
        <a:srgbClr val="C9DBFF"/>
      </a:hlink>
      <a:folHlink>
        <a:srgbClr val="EFCEBF"/>
      </a:folHlink>
    </a:clrScheme>
    <a:fontScheme name="We Answer To You 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e Answer To You 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 Answer To You 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 Answer To You L 13">
        <a:dk1>
          <a:srgbClr val="000000"/>
        </a:dk1>
        <a:lt1>
          <a:srgbClr val="FFFFFF"/>
        </a:lt1>
        <a:dk2>
          <a:srgbClr val="000000"/>
        </a:dk2>
        <a:lt2>
          <a:srgbClr val="0038A9"/>
        </a:lt2>
        <a:accent1>
          <a:srgbClr val="BA5A2E"/>
        </a:accent1>
        <a:accent2>
          <a:srgbClr val="C29A3A"/>
        </a:accent2>
        <a:accent3>
          <a:srgbClr val="FFFFFF"/>
        </a:accent3>
        <a:accent4>
          <a:srgbClr val="000000"/>
        </a:accent4>
        <a:accent5>
          <a:srgbClr val="D9B5AD"/>
        </a:accent5>
        <a:accent6>
          <a:srgbClr val="B08B34"/>
        </a:accent6>
        <a:hlink>
          <a:srgbClr val="C9DBFF"/>
        </a:hlink>
        <a:folHlink>
          <a:srgbClr val="EFC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2530B3ED862F30408938449DB841F55F" ma:contentTypeVersion="131" ma:contentTypeDescription="" ma:contentTypeScope="" ma:versionID="0b4ab380bcce52aca8f4e79cc1e6ae61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2010-03-23T07:00:00+00:00</OpenedDate>
    <Date1 xmlns="dc463f71-b30c-4ab2-9473-d307f9d35888">2010-03-23T07:00:00+00:00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100467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60202C2F-29C0-4E59-8B93-7042FBE0679D}"/>
</file>

<file path=customXml/itemProps2.xml><?xml version="1.0" encoding="utf-8"?>
<ds:datastoreItem xmlns:ds="http://schemas.openxmlformats.org/officeDocument/2006/customXml" ds:itemID="{A705E0F3-30C3-4C69-AFC4-E10364B4954D}"/>
</file>

<file path=customXml/itemProps3.xml><?xml version="1.0" encoding="utf-8"?>
<ds:datastoreItem xmlns:ds="http://schemas.openxmlformats.org/officeDocument/2006/customXml" ds:itemID="{3123E69A-0A37-4876-813A-D737BCCF7471}"/>
</file>

<file path=customXml/itemProps4.xml><?xml version="1.0" encoding="utf-8"?>
<ds:datastoreItem xmlns:ds="http://schemas.openxmlformats.org/officeDocument/2006/customXml" ds:itemID="{DE14CAC5-B59B-48FC-B141-19D6D3CCA12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3634</TotalTime>
  <Words>35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We Answer To You L</vt:lpstr>
      <vt:lpstr>Slide 1</vt:lpstr>
    </vt:vector>
  </TitlesOfParts>
  <Company>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Karen Eastwood</dc:creator>
  <cp:lastModifiedBy>jpluth</cp:lastModifiedBy>
  <cp:revision>195</cp:revision>
  <dcterms:created xsi:type="dcterms:W3CDTF">2006-11-27T22:04:14Z</dcterms:created>
  <dcterms:modified xsi:type="dcterms:W3CDTF">2010-03-14T16:28:29Z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0x0101006E56B4D1795A2E4DB2F0B01679ED314A002530B3ED862F30408938449DB841F55F</vt:lpwstr>
  </property>
  <property fmtid="{D5CDD505-2E9C-101B-9397-08002B2CF9AE}" pid="3" name="_docset_NoMedatataSyncRequired">
    <vt:lpwstr>False</vt:lpwstr>
  </property>
</Properties>
</file>