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diagrams/data3.xml" ContentType="application/vnd.openxmlformats-officedocument.drawingml.diagramData+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diagrams/quickStyle1.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charts/colors1.xml" ContentType="application/vnd.ms-office.chartcolorstyl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quickStyle2.xml" ContentType="application/vnd.openxmlformats-officedocument.drawingml.diagram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4.xml" ContentType="application/vnd.openxmlformats-officedocument.theme+xml"/>
  <Override PartName="/ppt/charts/chart1.xml" ContentType="application/vnd.openxmlformats-officedocument.drawingml.chart+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65" r:id="rId2"/>
    <p:sldMasterId id="2147483713" r:id="rId3"/>
    <p:sldMasterId id="2147483726" r:id="rId4"/>
    <p:sldMasterId id="2147483752" r:id="rId5"/>
  </p:sldMasterIdLst>
  <p:notesMasterIdLst>
    <p:notesMasterId r:id="rId17"/>
  </p:notesMasterIdLst>
  <p:handoutMasterIdLst>
    <p:handoutMasterId r:id="rId18"/>
  </p:handoutMasterIdLst>
  <p:sldIdLst>
    <p:sldId id="256" r:id="rId6"/>
    <p:sldId id="272" r:id="rId7"/>
    <p:sldId id="259" r:id="rId8"/>
    <p:sldId id="301" r:id="rId9"/>
    <p:sldId id="291" r:id="rId10"/>
    <p:sldId id="288" r:id="rId11"/>
    <p:sldId id="274" r:id="rId12"/>
    <p:sldId id="292" r:id="rId13"/>
    <p:sldId id="296" r:id="rId14"/>
    <p:sldId id="299" r:id="rId15"/>
    <p:sldId id="300" r:id="rId16"/>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ill Assistance Program" id="{DA8E3C64-7CC4-43CE-8F99-4DAADE6F7AAF}">
          <p14:sldIdLst>
            <p14:sldId id="256"/>
            <p14:sldId id="272"/>
          </p14:sldIdLst>
        </p14:section>
        <p14:section name="Program Overview" id="{E9D374BD-8594-43EB-A07E-FE3A92139A31}">
          <p14:sldIdLst>
            <p14:sldId id="259"/>
            <p14:sldId id="301"/>
            <p14:sldId id="291"/>
            <p14:sldId id="288"/>
          </p14:sldIdLst>
        </p14:section>
        <p14:section name="Assistance Provided" id="{11DEA8D8-C7E1-43C8-952A-A045ED1D023F}">
          <p14:sldIdLst>
            <p14:sldId id="274"/>
          </p14:sldIdLst>
        </p14:section>
        <p14:section name="Outreach Update" id="{A71B6915-BC40-400D-9D6D-85970E101F75}">
          <p14:sldIdLst>
            <p14:sldId id="292"/>
            <p14:sldId id="296"/>
            <p14:sldId id="299"/>
            <p14:sldId id="30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cher, Pamela" initials="AP" lastIdx="8" clrIdx="0">
    <p:extLst>
      <p:ext uri="{19B8F6BF-5375-455C-9EA6-DF929625EA0E}">
        <p15:presenceInfo xmlns:p15="http://schemas.microsoft.com/office/powerpoint/2012/main" userId="S::Pamela.Archer@cngc.com::42bfed2e-979c-4551-aa30-e7db01e88f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2D28"/>
    <a:srgbClr val="D1D1D1"/>
    <a:srgbClr val="9FC0D5"/>
    <a:srgbClr val="95B9BF"/>
    <a:srgbClr val="2DB1C2"/>
    <a:srgbClr val="007E89"/>
    <a:srgbClr val="FFFFFF"/>
    <a:srgbClr val="008C98"/>
    <a:srgbClr val="737373"/>
    <a:srgbClr val="A2A2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57" autoAdjust="0"/>
  </p:normalViewPr>
  <p:slideViewPr>
    <p:cSldViewPr snapToGrid="0">
      <p:cViewPr varScale="1">
        <p:scale>
          <a:sx n="110" d="100"/>
          <a:sy n="110" d="100"/>
        </p:scale>
        <p:origin x="630" y="78"/>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 Id="rId27"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Outreach Reponse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agent</c:v>
                </c:pt>
                <c:pt idx="1">
                  <c:v>automated call</c:v>
                </c:pt>
                <c:pt idx="2">
                  <c:v>bill insert</c:v>
                </c:pt>
                <c:pt idx="3">
                  <c:v>door tag</c:v>
                </c:pt>
                <c:pt idx="4">
                  <c:v>email</c:v>
                </c:pt>
                <c:pt idx="5">
                  <c:v>letter</c:v>
                </c:pt>
                <c:pt idx="6">
                  <c:v>other</c:v>
                </c:pt>
                <c:pt idx="7">
                  <c:v>social/website</c:v>
                </c:pt>
                <c:pt idx="8">
                  <c:v>word of mouth</c:v>
                </c:pt>
              </c:strCache>
            </c:strRef>
          </c:cat>
          <c:val>
            <c:numRef>
              <c:f>Sheet1!$B$2:$B$10</c:f>
              <c:numCache>
                <c:formatCode>#,##0</c:formatCode>
                <c:ptCount val="9"/>
                <c:pt idx="0">
                  <c:v>786</c:v>
                </c:pt>
                <c:pt idx="1">
                  <c:v>354</c:v>
                </c:pt>
                <c:pt idx="2">
                  <c:v>480</c:v>
                </c:pt>
                <c:pt idx="3">
                  <c:v>115</c:v>
                </c:pt>
                <c:pt idx="4">
                  <c:v>163</c:v>
                </c:pt>
                <c:pt idx="5">
                  <c:v>926</c:v>
                </c:pt>
                <c:pt idx="6">
                  <c:v>260</c:v>
                </c:pt>
                <c:pt idx="7">
                  <c:v>41</c:v>
                </c:pt>
                <c:pt idx="8">
                  <c:v>65</c:v>
                </c:pt>
              </c:numCache>
            </c:numRef>
          </c:val>
          <c:extLst>
            <c:ext xmlns:c16="http://schemas.microsoft.com/office/drawing/2014/chart" uri="{C3380CC4-5D6E-409C-BE32-E72D297353CC}">
              <c16:uniqueId val="{00000000-F7ED-4FE8-8D80-0B9E33D1182F}"/>
            </c:ext>
          </c:extLst>
        </c:ser>
        <c:dLbls>
          <c:showLegendKey val="0"/>
          <c:showVal val="0"/>
          <c:showCatName val="0"/>
          <c:showSerName val="0"/>
          <c:showPercent val="0"/>
          <c:showBubbleSize val="0"/>
        </c:dLbls>
        <c:gapWidth val="150"/>
        <c:axId val="332320256"/>
        <c:axId val="332327800"/>
      </c:barChart>
      <c:catAx>
        <c:axId val="33232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2327800"/>
        <c:crosses val="autoZero"/>
        <c:auto val="1"/>
        <c:lblAlgn val="ctr"/>
        <c:lblOffset val="100"/>
        <c:noMultiLvlLbl val="0"/>
      </c:catAx>
      <c:valAx>
        <c:axId val="332327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2320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i="1" u="sng" dirty="0"/>
              <a:t>Assistance</a:t>
            </a:r>
            <a:r>
              <a:rPr lang="en-US" i="1" u="sng" baseline="0" dirty="0"/>
              <a:t> Provided by Grant Type</a:t>
            </a:r>
            <a:endParaRPr lang="en-US" i="1" u="sng" dirty="0"/>
          </a:p>
        </c:rich>
      </c:tx>
      <c:layout>
        <c:manualLayout>
          <c:xMode val="edge"/>
          <c:yMode val="edge"/>
          <c:x val="0.2039835242102421"/>
          <c:y val="2.6058642615565462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348246529340294"/>
          <c:y val="9.0834067386829059E-2"/>
          <c:w val="0.85196064851273512"/>
          <c:h val="0.76038175295873323"/>
        </c:manualLayout>
      </c:layout>
      <c:barChart>
        <c:barDir val="col"/>
        <c:grouping val="stacked"/>
        <c:varyColors val="0"/>
        <c:ser>
          <c:idx val="0"/>
          <c:order val="0"/>
          <c:tx>
            <c:strRef>
              <c:f>Sheet1!$B$1</c:f>
              <c:strCache>
                <c:ptCount val="1"/>
                <c:pt idx="0">
                  <c:v>BHG #1 (auto)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April 1 - July 29</c:v>
                </c:pt>
              </c:strCache>
            </c:strRef>
          </c:cat>
          <c:val>
            <c:numRef>
              <c:f>Sheet1!$B$2</c:f>
              <c:numCache>
                <c:formatCode>0.0%</c:formatCode>
                <c:ptCount val="1"/>
                <c:pt idx="0">
                  <c:v>0.245</c:v>
                </c:pt>
              </c:numCache>
            </c:numRef>
          </c:val>
          <c:extLst>
            <c:ext xmlns:c16="http://schemas.microsoft.com/office/drawing/2014/chart" uri="{C3380CC4-5D6E-409C-BE32-E72D297353CC}">
              <c16:uniqueId val="{00000000-EFBB-4BBD-B67A-B6E86DC1A0E4}"/>
            </c:ext>
          </c:extLst>
        </c:ser>
        <c:ser>
          <c:idx val="1"/>
          <c:order val="1"/>
          <c:tx>
            <c:strRef>
              <c:f>Sheet1!$C$1</c:f>
              <c:strCache>
                <c:ptCount val="1"/>
                <c:pt idx="0">
                  <c:v>BHG #2 (non-auto)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April 1 - July 29</c:v>
                </c:pt>
              </c:strCache>
            </c:strRef>
          </c:cat>
          <c:val>
            <c:numRef>
              <c:f>Sheet1!$C$2</c:f>
              <c:numCache>
                <c:formatCode>0.0%</c:formatCode>
                <c:ptCount val="1"/>
                <c:pt idx="0">
                  <c:v>0.504</c:v>
                </c:pt>
              </c:numCache>
            </c:numRef>
          </c:val>
          <c:extLst>
            <c:ext xmlns:c16="http://schemas.microsoft.com/office/drawing/2014/chart" uri="{C3380CC4-5D6E-409C-BE32-E72D297353CC}">
              <c16:uniqueId val="{00000001-EFBB-4BBD-B67A-B6E86DC1A0E4}"/>
            </c:ext>
          </c:extLst>
        </c:ser>
        <c:ser>
          <c:idx val="2"/>
          <c:order val="2"/>
          <c:tx>
            <c:strRef>
              <c:f>Sheet1!$D$1</c:f>
              <c:strCache>
                <c:ptCount val="1"/>
                <c:pt idx="0">
                  <c:v>BHG (not spent)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April 1 - July 29</c:v>
                </c:pt>
              </c:strCache>
            </c:strRef>
          </c:cat>
          <c:val>
            <c:numRef>
              <c:f>Sheet1!$D$2</c:f>
              <c:numCache>
                <c:formatCode>0.0%</c:formatCode>
                <c:ptCount val="1"/>
                <c:pt idx="0">
                  <c:v>0.251</c:v>
                </c:pt>
              </c:numCache>
            </c:numRef>
          </c:val>
          <c:extLst>
            <c:ext xmlns:c16="http://schemas.microsoft.com/office/drawing/2014/chart" uri="{C3380CC4-5D6E-409C-BE32-E72D297353CC}">
              <c16:uniqueId val="{00000001-046A-46E8-B617-C489D100E14F}"/>
            </c:ext>
          </c:extLst>
        </c:ser>
        <c:dLbls>
          <c:showLegendKey val="0"/>
          <c:showVal val="0"/>
          <c:showCatName val="0"/>
          <c:showSerName val="0"/>
          <c:showPercent val="0"/>
          <c:showBubbleSize val="0"/>
        </c:dLbls>
        <c:gapWidth val="219"/>
        <c:overlap val="100"/>
        <c:axId val="507923344"/>
        <c:axId val="507921376"/>
      </c:barChart>
      <c:catAx>
        <c:axId val="50792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7921376"/>
        <c:crosses val="autoZero"/>
        <c:auto val="1"/>
        <c:lblAlgn val="ctr"/>
        <c:lblOffset val="100"/>
        <c:noMultiLvlLbl val="1"/>
      </c:catAx>
      <c:valAx>
        <c:axId val="5079213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7923344"/>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0E233-3530-4094-903B-42BCCE341022}" type="doc">
      <dgm:prSet loTypeId="urn:microsoft.com/office/officeart/2008/layout/VerticalCurvedList" loCatId="list" qsTypeId="urn:microsoft.com/office/officeart/2005/8/quickstyle/simple2" qsCatId="simple" csTypeId="urn:microsoft.com/office/officeart/2005/8/colors/accent1_3" csCatId="accent1" phldr="1"/>
      <dgm:spPr/>
      <dgm:t>
        <a:bodyPr/>
        <a:lstStyle/>
        <a:p>
          <a:endParaRPr lang="en-US"/>
        </a:p>
      </dgm:t>
    </dgm:pt>
    <dgm:pt modelId="{12EFCA25-6C3C-4514-9A1B-C6F50F2FF04D}">
      <dgm:prSet phldrT="[Text]"/>
      <dgm:spPr/>
      <dgm:t>
        <a:bodyPr/>
        <a:lstStyle/>
        <a:p>
          <a:r>
            <a:rPr lang="en-US" dirty="0"/>
            <a:t>Outreach Efforts</a:t>
          </a:r>
        </a:p>
      </dgm:t>
    </dgm:pt>
    <dgm:pt modelId="{CCEF02A8-2BCA-4C5F-8535-464A7116AF69}" type="parTrans" cxnId="{6F13EA89-E6ED-4D4A-99B3-FDB96698D876}">
      <dgm:prSet/>
      <dgm:spPr/>
      <dgm:t>
        <a:bodyPr/>
        <a:lstStyle/>
        <a:p>
          <a:endParaRPr lang="en-US"/>
        </a:p>
      </dgm:t>
    </dgm:pt>
    <dgm:pt modelId="{99C4D950-BA82-43F3-9352-DCC362000221}" type="sibTrans" cxnId="{6F13EA89-E6ED-4D4A-99B3-FDB96698D876}">
      <dgm:prSet/>
      <dgm:spPr/>
      <dgm:t>
        <a:bodyPr/>
        <a:lstStyle/>
        <a:p>
          <a:endParaRPr lang="en-US"/>
        </a:p>
      </dgm:t>
    </dgm:pt>
    <dgm:pt modelId="{B7F536FE-634E-47E4-9736-520E0269D406}">
      <dgm:prSet phldrT="[Text]"/>
      <dgm:spPr/>
      <dgm:t>
        <a:bodyPr/>
        <a:lstStyle/>
        <a:p>
          <a:r>
            <a:rPr lang="en-US" dirty="0"/>
            <a:t>Assistance Provided</a:t>
          </a:r>
        </a:p>
      </dgm:t>
    </dgm:pt>
    <dgm:pt modelId="{72DDE129-FA50-4085-B424-6F0576B2131C}" type="parTrans" cxnId="{9155522A-430F-48C1-8361-B13AF77C6F4D}">
      <dgm:prSet/>
      <dgm:spPr/>
      <dgm:t>
        <a:bodyPr/>
        <a:lstStyle/>
        <a:p>
          <a:endParaRPr lang="en-US"/>
        </a:p>
      </dgm:t>
    </dgm:pt>
    <dgm:pt modelId="{849E98C5-7DBD-41D7-BCDB-C55D2FE5A978}" type="sibTrans" cxnId="{9155522A-430F-48C1-8361-B13AF77C6F4D}">
      <dgm:prSet/>
      <dgm:spPr/>
      <dgm:t>
        <a:bodyPr/>
        <a:lstStyle/>
        <a:p>
          <a:endParaRPr lang="en-US"/>
        </a:p>
      </dgm:t>
    </dgm:pt>
    <dgm:pt modelId="{DAAD88C5-82C3-4A2F-B0DA-7549911BAEAE}">
      <dgm:prSet phldrT="[Text]"/>
      <dgm:spPr/>
      <dgm:t>
        <a:bodyPr/>
        <a:lstStyle/>
        <a:p>
          <a:r>
            <a:rPr lang="en-US" dirty="0"/>
            <a:t>Disconnect Process</a:t>
          </a:r>
        </a:p>
      </dgm:t>
    </dgm:pt>
    <dgm:pt modelId="{C9AE2754-BF45-4789-8A54-D7A48B1DC835}" type="sibTrans" cxnId="{DEF0CED3-38AB-42F7-8FA9-EAA5619184B3}">
      <dgm:prSet/>
      <dgm:spPr/>
      <dgm:t>
        <a:bodyPr/>
        <a:lstStyle/>
        <a:p>
          <a:endParaRPr lang="en-US"/>
        </a:p>
      </dgm:t>
    </dgm:pt>
    <dgm:pt modelId="{0B838513-6B48-419E-B6C0-D057FF98547C}" type="parTrans" cxnId="{DEF0CED3-38AB-42F7-8FA9-EAA5619184B3}">
      <dgm:prSet/>
      <dgm:spPr/>
      <dgm:t>
        <a:bodyPr/>
        <a:lstStyle/>
        <a:p>
          <a:endParaRPr lang="en-US"/>
        </a:p>
      </dgm:t>
    </dgm:pt>
    <dgm:pt modelId="{566D9010-00DC-41F0-ACD1-AF9361AF61DF}" type="pres">
      <dgm:prSet presAssocID="{FDC0E233-3530-4094-903B-42BCCE341022}" presName="Name0" presStyleCnt="0">
        <dgm:presLayoutVars>
          <dgm:chMax val="7"/>
          <dgm:chPref val="7"/>
          <dgm:dir/>
        </dgm:presLayoutVars>
      </dgm:prSet>
      <dgm:spPr/>
    </dgm:pt>
    <dgm:pt modelId="{814F850A-49BD-42BB-B798-68FBA205E323}" type="pres">
      <dgm:prSet presAssocID="{FDC0E233-3530-4094-903B-42BCCE341022}" presName="Name1" presStyleCnt="0"/>
      <dgm:spPr/>
    </dgm:pt>
    <dgm:pt modelId="{0BAD3D12-3316-490D-8558-0EEF240B3568}" type="pres">
      <dgm:prSet presAssocID="{FDC0E233-3530-4094-903B-42BCCE341022}" presName="cycle" presStyleCnt="0"/>
      <dgm:spPr/>
    </dgm:pt>
    <dgm:pt modelId="{EA58796E-72D2-4081-9FCF-B61554EB05EC}" type="pres">
      <dgm:prSet presAssocID="{FDC0E233-3530-4094-903B-42BCCE341022}" presName="srcNode" presStyleLbl="node1" presStyleIdx="0" presStyleCnt="3"/>
      <dgm:spPr/>
    </dgm:pt>
    <dgm:pt modelId="{80853BD7-B656-4B53-8517-D2618D567673}" type="pres">
      <dgm:prSet presAssocID="{FDC0E233-3530-4094-903B-42BCCE341022}" presName="conn" presStyleLbl="parChTrans1D2" presStyleIdx="0" presStyleCnt="1"/>
      <dgm:spPr/>
    </dgm:pt>
    <dgm:pt modelId="{5BF5C082-2F1C-4902-82E6-EFD783F0665C}" type="pres">
      <dgm:prSet presAssocID="{FDC0E233-3530-4094-903B-42BCCE341022}" presName="extraNode" presStyleLbl="node1" presStyleIdx="0" presStyleCnt="3"/>
      <dgm:spPr/>
    </dgm:pt>
    <dgm:pt modelId="{045F4A15-6508-4179-AC2A-F2DFDC2780D4}" type="pres">
      <dgm:prSet presAssocID="{FDC0E233-3530-4094-903B-42BCCE341022}" presName="dstNode" presStyleLbl="node1" presStyleIdx="0" presStyleCnt="3"/>
      <dgm:spPr/>
    </dgm:pt>
    <dgm:pt modelId="{D534D754-EFA0-447A-B145-8056F4CB4743}" type="pres">
      <dgm:prSet presAssocID="{12EFCA25-6C3C-4514-9A1B-C6F50F2FF04D}" presName="text_1" presStyleLbl="node1" presStyleIdx="0" presStyleCnt="3">
        <dgm:presLayoutVars>
          <dgm:bulletEnabled val="1"/>
        </dgm:presLayoutVars>
      </dgm:prSet>
      <dgm:spPr/>
    </dgm:pt>
    <dgm:pt modelId="{50116BC3-B403-49D6-8DBE-1E33B52F2675}" type="pres">
      <dgm:prSet presAssocID="{12EFCA25-6C3C-4514-9A1B-C6F50F2FF04D}" presName="accent_1" presStyleCnt="0"/>
      <dgm:spPr/>
    </dgm:pt>
    <dgm:pt modelId="{72512140-07C6-4464-BD92-5405F0A1BEE7}" type="pres">
      <dgm:prSet presAssocID="{12EFCA25-6C3C-4514-9A1B-C6F50F2FF04D}" presName="accentRepeatNode" presStyleLbl="solidFgAcc1" presStyleIdx="0" presStyleCnt="3"/>
      <dgm:spPr/>
    </dgm:pt>
    <dgm:pt modelId="{0BDBD46A-15CF-447B-9CFF-95D88912A2A4}" type="pres">
      <dgm:prSet presAssocID="{B7F536FE-634E-47E4-9736-520E0269D406}" presName="text_2" presStyleLbl="node1" presStyleIdx="1" presStyleCnt="3">
        <dgm:presLayoutVars>
          <dgm:bulletEnabled val="1"/>
        </dgm:presLayoutVars>
      </dgm:prSet>
      <dgm:spPr/>
    </dgm:pt>
    <dgm:pt modelId="{7B31FCDB-CB06-4A72-83BD-CE2C7E35DAC5}" type="pres">
      <dgm:prSet presAssocID="{B7F536FE-634E-47E4-9736-520E0269D406}" presName="accent_2" presStyleCnt="0"/>
      <dgm:spPr/>
    </dgm:pt>
    <dgm:pt modelId="{01D26176-D682-4D81-B987-EA8A51A18D65}" type="pres">
      <dgm:prSet presAssocID="{B7F536FE-634E-47E4-9736-520E0269D406}" presName="accentRepeatNode" presStyleLbl="solidFgAcc1" presStyleIdx="1" presStyleCnt="3"/>
      <dgm:spPr/>
    </dgm:pt>
    <dgm:pt modelId="{305D5058-65AD-4B64-88B4-A6A5F4E70E58}" type="pres">
      <dgm:prSet presAssocID="{DAAD88C5-82C3-4A2F-B0DA-7549911BAEAE}" presName="text_3" presStyleLbl="node1" presStyleIdx="2" presStyleCnt="3">
        <dgm:presLayoutVars>
          <dgm:bulletEnabled val="1"/>
        </dgm:presLayoutVars>
      </dgm:prSet>
      <dgm:spPr/>
    </dgm:pt>
    <dgm:pt modelId="{A95ADA2D-CD49-4EEF-8BCB-CF2F1BCF9DB1}" type="pres">
      <dgm:prSet presAssocID="{DAAD88C5-82C3-4A2F-B0DA-7549911BAEAE}" presName="accent_3" presStyleCnt="0"/>
      <dgm:spPr/>
    </dgm:pt>
    <dgm:pt modelId="{CC7647CB-215E-4280-B70D-F4A91D4830AC}" type="pres">
      <dgm:prSet presAssocID="{DAAD88C5-82C3-4A2F-B0DA-7549911BAEAE}" presName="accentRepeatNode" presStyleLbl="solidFgAcc1" presStyleIdx="2" presStyleCnt="3"/>
      <dgm:spPr/>
    </dgm:pt>
  </dgm:ptLst>
  <dgm:cxnLst>
    <dgm:cxn modelId="{9155522A-430F-48C1-8361-B13AF77C6F4D}" srcId="{FDC0E233-3530-4094-903B-42BCCE341022}" destId="{B7F536FE-634E-47E4-9736-520E0269D406}" srcOrd="1" destOrd="0" parTransId="{72DDE129-FA50-4085-B424-6F0576B2131C}" sibTransId="{849E98C5-7DBD-41D7-BCDB-C55D2FE5A978}"/>
    <dgm:cxn modelId="{6313CA59-704E-4037-B238-64D11C1877A9}" type="presOf" srcId="{B7F536FE-634E-47E4-9736-520E0269D406}" destId="{0BDBD46A-15CF-447B-9CFF-95D88912A2A4}" srcOrd="0" destOrd="0" presId="urn:microsoft.com/office/officeart/2008/layout/VerticalCurvedList"/>
    <dgm:cxn modelId="{FEAB2B7D-5113-4E9A-99B2-0F01EA87F5D9}" type="presOf" srcId="{12EFCA25-6C3C-4514-9A1B-C6F50F2FF04D}" destId="{D534D754-EFA0-447A-B145-8056F4CB4743}" srcOrd="0" destOrd="0" presId="urn:microsoft.com/office/officeart/2008/layout/VerticalCurvedList"/>
    <dgm:cxn modelId="{29F2BB83-8904-4CF3-951A-9638E7342C06}" type="presOf" srcId="{DAAD88C5-82C3-4A2F-B0DA-7549911BAEAE}" destId="{305D5058-65AD-4B64-88B4-A6A5F4E70E58}" srcOrd="0" destOrd="0" presId="urn:microsoft.com/office/officeart/2008/layout/VerticalCurvedList"/>
    <dgm:cxn modelId="{6F13EA89-E6ED-4D4A-99B3-FDB96698D876}" srcId="{FDC0E233-3530-4094-903B-42BCCE341022}" destId="{12EFCA25-6C3C-4514-9A1B-C6F50F2FF04D}" srcOrd="0" destOrd="0" parTransId="{CCEF02A8-2BCA-4C5F-8535-464A7116AF69}" sibTransId="{99C4D950-BA82-43F3-9352-DCC362000221}"/>
    <dgm:cxn modelId="{548810CC-53FC-44E8-AF87-6F45ACAD7369}" type="presOf" srcId="{99C4D950-BA82-43F3-9352-DCC362000221}" destId="{80853BD7-B656-4B53-8517-D2618D567673}" srcOrd="0" destOrd="0" presId="urn:microsoft.com/office/officeart/2008/layout/VerticalCurvedList"/>
    <dgm:cxn modelId="{DEF0CED3-38AB-42F7-8FA9-EAA5619184B3}" srcId="{FDC0E233-3530-4094-903B-42BCCE341022}" destId="{DAAD88C5-82C3-4A2F-B0DA-7549911BAEAE}" srcOrd="2" destOrd="0" parTransId="{0B838513-6B48-419E-B6C0-D057FF98547C}" sibTransId="{C9AE2754-BF45-4789-8A54-D7A48B1DC835}"/>
    <dgm:cxn modelId="{FE55E4E0-92B8-4AD6-8E80-CA2DF7019BCB}" type="presOf" srcId="{FDC0E233-3530-4094-903B-42BCCE341022}" destId="{566D9010-00DC-41F0-ACD1-AF9361AF61DF}" srcOrd="0" destOrd="0" presId="urn:microsoft.com/office/officeart/2008/layout/VerticalCurvedList"/>
    <dgm:cxn modelId="{E38B1F63-D844-4BA3-9156-456DB93EE3FB}" type="presParOf" srcId="{566D9010-00DC-41F0-ACD1-AF9361AF61DF}" destId="{814F850A-49BD-42BB-B798-68FBA205E323}" srcOrd="0" destOrd="0" presId="urn:microsoft.com/office/officeart/2008/layout/VerticalCurvedList"/>
    <dgm:cxn modelId="{B8BE0BE0-95A6-4C1B-B3C4-8A6CC217682D}" type="presParOf" srcId="{814F850A-49BD-42BB-B798-68FBA205E323}" destId="{0BAD3D12-3316-490D-8558-0EEF240B3568}" srcOrd="0" destOrd="0" presId="urn:microsoft.com/office/officeart/2008/layout/VerticalCurvedList"/>
    <dgm:cxn modelId="{32DBE90F-1135-4846-B442-F5421CD3BB20}" type="presParOf" srcId="{0BAD3D12-3316-490D-8558-0EEF240B3568}" destId="{EA58796E-72D2-4081-9FCF-B61554EB05EC}" srcOrd="0" destOrd="0" presId="urn:microsoft.com/office/officeart/2008/layout/VerticalCurvedList"/>
    <dgm:cxn modelId="{3B19B422-1EDD-4BE8-88F5-3E4773C66655}" type="presParOf" srcId="{0BAD3D12-3316-490D-8558-0EEF240B3568}" destId="{80853BD7-B656-4B53-8517-D2618D567673}" srcOrd="1" destOrd="0" presId="urn:microsoft.com/office/officeart/2008/layout/VerticalCurvedList"/>
    <dgm:cxn modelId="{3DD88A9E-7052-4B89-9154-3A3081C7466B}" type="presParOf" srcId="{0BAD3D12-3316-490D-8558-0EEF240B3568}" destId="{5BF5C082-2F1C-4902-82E6-EFD783F0665C}" srcOrd="2" destOrd="0" presId="urn:microsoft.com/office/officeart/2008/layout/VerticalCurvedList"/>
    <dgm:cxn modelId="{FE8BC785-92C8-47B9-B1B8-C053FF078DF7}" type="presParOf" srcId="{0BAD3D12-3316-490D-8558-0EEF240B3568}" destId="{045F4A15-6508-4179-AC2A-F2DFDC2780D4}" srcOrd="3" destOrd="0" presId="urn:microsoft.com/office/officeart/2008/layout/VerticalCurvedList"/>
    <dgm:cxn modelId="{E68BB3CD-6569-4D2D-81D8-CF225F752EB6}" type="presParOf" srcId="{814F850A-49BD-42BB-B798-68FBA205E323}" destId="{D534D754-EFA0-447A-B145-8056F4CB4743}" srcOrd="1" destOrd="0" presId="urn:microsoft.com/office/officeart/2008/layout/VerticalCurvedList"/>
    <dgm:cxn modelId="{21075E11-069E-4FE8-A80D-B2DD62A25D08}" type="presParOf" srcId="{814F850A-49BD-42BB-B798-68FBA205E323}" destId="{50116BC3-B403-49D6-8DBE-1E33B52F2675}" srcOrd="2" destOrd="0" presId="urn:microsoft.com/office/officeart/2008/layout/VerticalCurvedList"/>
    <dgm:cxn modelId="{A5088048-ABFD-4D04-A8E3-0A64BA482C93}" type="presParOf" srcId="{50116BC3-B403-49D6-8DBE-1E33B52F2675}" destId="{72512140-07C6-4464-BD92-5405F0A1BEE7}" srcOrd="0" destOrd="0" presId="urn:microsoft.com/office/officeart/2008/layout/VerticalCurvedList"/>
    <dgm:cxn modelId="{48A8739D-C4B4-4635-86C6-DE850A14FCD6}" type="presParOf" srcId="{814F850A-49BD-42BB-B798-68FBA205E323}" destId="{0BDBD46A-15CF-447B-9CFF-95D88912A2A4}" srcOrd="3" destOrd="0" presId="urn:microsoft.com/office/officeart/2008/layout/VerticalCurvedList"/>
    <dgm:cxn modelId="{41674477-BB69-4BDD-9B89-FFD97B208C3B}" type="presParOf" srcId="{814F850A-49BD-42BB-B798-68FBA205E323}" destId="{7B31FCDB-CB06-4A72-83BD-CE2C7E35DAC5}" srcOrd="4" destOrd="0" presId="urn:microsoft.com/office/officeart/2008/layout/VerticalCurvedList"/>
    <dgm:cxn modelId="{BC4A4935-FCAB-451E-AF57-951328D6C9FA}" type="presParOf" srcId="{7B31FCDB-CB06-4A72-83BD-CE2C7E35DAC5}" destId="{01D26176-D682-4D81-B987-EA8A51A18D65}" srcOrd="0" destOrd="0" presId="urn:microsoft.com/office/officeart/2008/layout/VerticalCurvedList"/>
    <dgm:cxn modelId="{CD907376-253D-4843-B1E3-290C8FF4B173}" type="presParOf" srcId="{814F850A-49BD-42BB-B798-68FBA205E323}" destId="{305D5058-65AD-4B64-88B4-A6A5F4E70E58}" srcOrd="5" destOrd="0" presId="urn:microsoft.com/office/officeart/2008/layout/VerticalCurvedList"/>
    <dgm:cxn modelId="{C8E87D8B-FA65-41C1-942B-BD873C92F396}" type="presParOf" srcId="{814F850A-49BD-42BB-B798-68FBA205E323}" destId="{A95ADA2D-CD49-4EEF-8BCB-CF2F1BCF9DB1}" srcOrd="6" destOrd="0" presId="urn:microsoft.com/office/officeart/2008/layout/VerticalCurvedList"/>
    <dgm:cxn modelId="{D1114CC1-84F8-4A0B-93AB-1B7B5EA3DDBE}" type="presParOf" srcId="{A95ADA2D-CD49-4EEF-8BCB-CF2F1BCF9DB1}" destId="{CC7647CB-215E-4280-B70D-F4A91D4830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51AC99-A000-4060-BFF7-4CCE29277A17}"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9FEDB878-0BB3-4451-B74F-93EEF18ACB5B}">
      <dgm:prSet phldrT="[Text]"/>
      <dgm:spPr/>
      <dgm:t>
        <a:bodyPr/>
        <a:lstStyle/>
        <a:p>
          <a:r>
            <a:rPr lang="en-US" dirty="0"/>
            <a:t>Calls</a:t>
          </a:r>
        </a:p>
      </dgm:t>
    </dgm:pt>
    <dgm:pt modelId="{0635278D-60BD-413F-BAA5-C5455ED3B0C9}" type="parTrans" cxnId="{6B4C1E94-48DA-4F40-8AE0-20ECF9FF16F3}">
      <dgm:prSet/>
      <dgm:spPr/>
      <dgm:t>
        <a:bodyPr/>
        <a:lstStyle/>
        <a:p>
          <a:endParaRPr lang="en-US"/>
        </a:p>
      </dgm:t>
    </dgm:pt>
    <dgm:pt modelId="{1F0E5AC2-A96A-426A-B8F1-5FB5CAFAC830}" type="sibTrans" cxnId="{6B4C1E94-48DA-4F40-8AE0-20ECF9FF16F3}">
      <dgm:prSet/>
      <dgm:spPr/>
      <dgm:t>
        <a:bodyPr/>
        <a:lstStyle/>
        <a:p>
          <a:endParaRPr lang="en-US"/>
        </a:p>
      </dgm:t>
    </dgm:pt>
    <dgm:pt modelId="{7A3AD4D9-9260-4A51-8E33-C4137C93D644}">
      <dgm:prSet phldrT="[Text]"/>
      <dgm:spPr/>
      <dgm:t>
        <a:bodyPr/>
        <a:lstStyle/>
        <a:p>
          <a:r>
            <a:rPr lang="en-US" sz="1700" dirty="0">
              <a:solidFill>
                <a:srgbClr val="312D28"/>
              </a:solidFill>
            </a:rPr>
            <a:t>17,597Automated Calls placed</a:t>
          </a:r>
        </a:p>
      </dgm:t>
    </dgm:pt>
    <dgm:pt modelId="{B8EF87B6-A0CF-44FD-949D-325AC070F70A}" type="parTrans" cxnId="{445FE3F8-FE58-4EE9-95B7-A8F8A8323EDA}">
      <dgm:prSet/>
      <dgm:spPr/>
      <dgm:t>
        <a:bodyPr/>
        <a:lstStyle/>
        <a:p>
          <a:endParaRPr lang="en-US"/>
        </a:p>
      </dgm:t>
    </dgm:pt>
    <dgm:pt modelId="{CB8135EA-43A2-4DB3-81F9-372C8113A7B6}" type="sibTrans" cxnId="{445FE3F8-FE58-4EE9-95B7-A8F8A8323EDA}">
      <dgm:prSet/>
      <dgm:spPr/>
      <dgm:t>
        <a:bodyPr/>
        <a:lstStyle/>
        <a:p>
          <a:endParaRPr lang="en-US"/>
        </a:p>
      </dgm:t>
    </dgm:pt>
    <dgm:pt modelId="{7A0A7749-762A-468F-844C-F90D7694C705}">
      <dgm:prSet phldrT="[Text]"/>
      <dgm:spPr/>
      <dgm:t>
        <a:bodyPr/>
        <a:lstStyle/>
        <a:p>
          <a:r>
            <a:rPr lang="en-US" dirty="0"/>
            <a:t>Emails</a:t>
          </a:r>
        </a:p>
      </dgm:t>
    </dgm:pt>
    <dgm:pt modelId="{30BF8136-E251-4465-B1F3-289E135DB6DD}" type="parTrans" cxnId="{2B33EC63-218F-4D2E-8777-8724D88AB2B0}">
      <dgm:prSet/>
      <dgm:spPr/>
      <dgm:t>
        <a:bodyPr/>
        <a:lstStyle/>
        <a:p>
          <a:endParaRPr lang="en-US"/>
        </a:p>
      </dgm:t>
    </dgm:pt>
    <dgm:pt modelId="{A75A7A64-26D9-47D8-B294-6A1EE8569F49}" type="sibTrans" cxnId="{2B33EC63-218F-4D2E-8777-8724D88AB2B0}">
      <dgm:prSet/>
      <dgm:spPr/>
      <dgm:t>
        <a:bodyPr/>
        <a:lstStyle/>
        <a:p>
          <a:endParaRPr lang="en-US"/>
        </a:p>
      </dgm:t>
    </dgm:pt>
    <dgm:pt modelId="{BE592317-A711-4439-A8C3-4C1C1BC1CF42}">
      <dgm:prSet phldrT="[Text]"/>
      <dgm:spPr/>
      <dgm:t>
        <a:bodyPr/>
        <a:lstStyle/>
        <a:p>
          <a:r>
            <a:rPr lang="en-US" dirty="0">
              <a:solidFill>
                <a:srgbClr val="312D28"/>
              </a:solidFill>
            </a:rPr>
            <a:t>18,973 sent</a:t>
          </a:r>
        </a:p>
      </dgm:t>
    </dgm:pt>
    <dgm:pt modelId="{548655E5-5EF6-4676-BE4E-01BABEB326F0}" type="parTrans" cxnId="{F2FCC70D-C108-4420-B53E-D7A7B77AA213}">
      <dgm:prSet/>
      <dgm:spPr/>
      <dgm:t>
        <a:bodyPr/>
        <a:lstStyle/>
        <a:p>
          <a:endParaRPr lang="en-US"/>
        </a:p>
      </dgm:t>
    </dgm:pt>
    <dgm:pt modelId="{7B46B331-7D93-4283-959A-F3050A4D337E}" type="sibTrans" cxnId="{F2FCC70D-C108-4420-B53E-D7A7B77AA213}">
      <dgm:prSet/>
      <dgm:spPr/>
      <dgm:t>
        <a:bodyPr/>
        <a:lstStyle/>
        <a:p>
          <a:endParaRPr lang="en-US"/>
        </a:p>
      </dgm:t>
    </dgm:pt>
    <dgm:pt modelId="{449A9402-8B61-47F9-9269-B33DA3105CF8}">
      <dgm:prSet phldrT="[Text]"/>
      <dgm:spPr/>
      <dgm:t>
        <a:bodyPr/>
        <a:lstStyle/>
        <a:p>
          <a:r>
            <a:rPr lang="en-US" dirty="0"/>
            <a:t>Letters</a:t>
          </a:r>
        </a:p>
      </dgm:t>
    </dgm:pt>
    <dgm:pt modelId="{E427816E-9A7C-40DD-A153-7818ACD0FA12}" type="parTrans" cxnId="{735A15FC-AA81-4848-A36B-51350298FC08}">
      <dgm:prSet/>
      <dgm:spPr/>
      <dgm:t>
        <a:bodyPr/>
        <a:lstStyle/>
        <a:p>
          <a:endParaRPr lang="en-US"/>
        </a:p>
      </dgm:t>
    </dgm:pt>
    <dgm:pt modelId="{08CB83A0-D625-4359-9E7E-73597B85966C}" type="sibTrans" cxnId="{735A15FC-AA81-4848-A36B-51350298FC08}">
      <dgm:prSet/>
      <dgm:spPr/>
      <dgm:t>
        <a:bodyPr/>
        <a:lstStyle/>
        <a:p>
          <a:endParaRPr lang="en-US"/>
        </a:p>
      </dgm:t>
    </dgm:pt>
    <dgm:pt modelId="{048DDCF0-A911-4F60-8F92-F44832757C37}">
      <dgm:prSet phldrT="[Text]"/>
      <dgm:spPr/>
      <dgm:t>
        <a:bodyPr/>
        <a:lstStyle/>
        <a:p>
          <a:r>
            <a:rPr lang="en-US" dirty="0">
              <a:solidFill>
                <a:srgbClr val="312D28"/>
              </a:solidFill>
            </a:rPr>
            <a:t>56,001 mailed</a:t>
          </a:r>
        </a:p>
      </dgm:t>
    </dgm:pt>
    <dgm:pt modelId="{D8F41B90-EFD0-4EAE-9025-4378332024BE}" type="parTrans" cxnId="{8310C5A2-B8A5-4B77-BBC7-165B22C99213}">
      <dgm:prSet/>
      <dgm:spPr/>
      <dgm:t>
        <a:bodyPr/>
        <a:lstStyle/>
        <a:p>
          <a:endParaRPr lang="en-US"/>
        </a:p>
      </dgm:t>
    </dgm:pt>
    <dgm:pt modelId="{8635FE8C-25CC-4B20-8038-DD1E4486C1DC}" type="sibTrans" cxnId="{8310C5A2-B8A5-4B77-BBC7-165B22C99213}">
      <dgm:prSet/>
      <dgm:spPr/>
      <dgm:t>
        <a:bodyPr/>
        <a:lstStyle/>
        <a:p>
          <a:endParaRPr lang="en-US"/>
        </a:p>
      </dgm:t>
    </dgm:pt>
    <dgm:pt modelId="{A090E1BC-0580-4FD6-8267-77E0F4793505}">
      <dgm:prSet phldrT="[Text]"/>
      <dgm:spPr/>
      <dgm:t>
        <a:bodyPr/>
        <a:lstStyle/>
        <a:p>
          <a:r>
            <a:rPr lang="en-US" dirty="0"/>
            <a:t>Website</a:t>
          </a:r>
        </a:p>
      </dgm:t>
    </dgm:pt>
    <dgm:pt modelId="{7B5ED82D-4E38-4631-9B2E-C4793FDA0C62}" type="parTrans" cxnId="{233DCDEF-8907-4D87-99A7-07885F0902E1}">
      <dgm:prSet/>
      <dgm:spPr/>
      <dgm:t>
        <a:bodyPr/>
        <a:lstStyle/>
        <a:p>
          <a:endParaRPr lang="en-US"/>
        </a:p>
      </dgm:t>
    </dgm:pt>
    <dgm:pt modelId="{6A4E6E06-8F5C-40E4-8995-CC4D37C9A6EB}" type="sibTrans" cxnId="{233DCDEF-8907-4D87-99A7-07885F0902E1}">
      <dgm:prSet/>
      <dgm:spPr/>
      <dgm:t>
        <a:bodyPr/>
        <a:lstStyle/>
        <a:p>
          <a:endParaRPr lang="en-US"/>
        </a:p>
      </dgm:t>
    </dgm:pt>
    <dgm:pt modelId="{21140725-F4D2-43BE-B047-3201DCC762F6}">
      <dgm:prSet phldrT="[Text]"/>
      <dgm:spPr/>
      <dgm:t>
        <a:bodyPr/>
        <a:lstStyle/>
        <a:p>
          <a:r>
            <a:rPr lang="en-US" dirty="0"/>
            <a:t>Other</a:t>
          </a:r>
        </a:p>
      </dgm:t>
    </dgm:pt>
    <dgm:pt modelId="{CFA52896-EAF3-4E6B-B93D-57B3AC68DDC0}" type="parTrans" cxnId="{6429FCFC-B0A7-4152-AE93-64FB3942737C}">
      <dgm:prSet/>
      <dgm:spPr/>
      <dgm:t>
        <a:bodyPr/>
        <a:lstStyle/>
        <a:p>
          <a:endParaRPr lang="en-US"/>
        </a:p>
      </dgm:t>
    </dgm:pt>
    <dgm:pt modelId="{B52F183D-9C4F-4B5D-A296-E001225CD790}" type="sibTrans" cxnId="{6429FCFC-B0A7-4152-AE93-64FB3942737C}">
      <dgm:prSet/>
      <dgm:spPr/>
      <dgm:t>
        <a:bodyPr/>
        <a:lstStyle/>
        <a:p>
          <a:endParaRPr lang="en-US"/>
        </a:p>
      </dgm:t>
    </dgm:pt>
    <dgm:pt modelId="{2A16129F-2222-4045-ACCF-373EC24F1841}">
      <dgm:prSet phldrT="[Text]"/>
      <dgm:spPr/>
      <dgm:t>
        <a:bodyPr/>
        <a:lstStyle/>
        <a:p>
          <a:r>
            <a:rPr lang="en-US" dirty="0"/>
            <a:t>Social Media</a:t>
          </a:r>
        </a:p>
      </dgm:t>
    </dgm:pt>
    <dgm:pt modelId="{0565FA32-AD30-4208-AA69-68258978AC25}" type="parTrans" cxnId="{6EB43496-4EC7-41CF-9B11-15C523D07698}">
      <dgm:prSet/>
      <dgm:spPr/>
      <dgm:t>
        <a:bodyPr/>
        <a:lstStyle/>
        <a:p>
          <a:endParaRPr lang="en-US"/>
        </a:p>
      </dgm:t>
    </dgm:pt>
    <dgm:pt modelId="{B17509EC-D9CB-4EBD-847A-C13D9B3D600E}" type="sibTrans" cxnId="{6EB43496-4EC7-41CF-9B11-15C523D07698}">
      <dgm:prSet/>
      <dgm:spPr/>
      <dgm:t>
        <a:bodyPr/>
        <a:lstStyle/>
        <a:p>
          <a:endParaRPr lang="en-US"/>
        </a:p>
      </dgm:t>
    </dgm:pt>
    <dgm:pt modelId="{FBFB05AC-64F3-4A2D-A332-C18BB01DECF4}">
      <dgm:prSet phldrT="[Text]"/>
      <dgm:spPr/>
      <dgm:t>
        <a:bodyPr/>
        <a:lstStyle/>
        <a:p>
          <a:r>
            <a:rPr lang="en-US" sz="1700" dirty="0">
              <a:solidFill>
                <a:srgbClr val="312D28"/>
              </a:solidFill>
            </a:rPr>
            <a:t>24% (answered)</a:t>
          </a:r>
        </a:p>
      </dgm:t>
    </dgm:pt>
    <dgm:pt modelId="{60ABF768-5868-4E06-82DA-BCE40E04CD40}" type="parTrans" cxnId="{FA2A82EE-1799-4B7D-A040-3A45137171DA}">
      <dgm:prSet/>
      <dgm:spPr/>
      <dgm:t>
        <a:bodyPr/>
        <a:lstStyle/>
        <a:p>
          <a:endParaRPr lang="en-US"/>
        </a:p>
      </dgm:t>
    </dgm:pt>
    <dgm:pt modelId="{B9824E5E-F39D-4FA4-9AC5-DAF16F715A84}" type="sibTrans" cxnId="{FA2A82EE-1799-4B7D-A040-3A45137171DA}">
      <dgm:prSet/>
      <dgm:spPr/>
      <dgm:t>
        <a:bodyPr/>
        <a:lstStyle/>
        <a:p>
          <a:endParaRPr lang="en-US"/>
        </a:p>
      </dgm:t>
    </dgm:pt>
    <dgm:pt modelId="{99D93725-32FF-4E57-9D9E-FA046E95CD82}">
      <dgm:prSet phldrT="[Text]"/>
      <dgm:spPr/>
      <dgm:t>
        <a:bodyPr/>
        <a:lstStyle/>
        <a:p>
          <a:r>
            <a:rPr lang="en-US" sz="1700" dirty="0">
              <a:solidFill>
                <a:srgbClr val="312D28"/>
              </a:solidFill>
            </a:rPr>
            <a:t>44% (voicemail)</a:t>
          </a:r>
        </a:p>
      </dgm:t>
    </dgm:pt>
    <dgm:pt modelId="{9E0BABEF-2643-4CC6-B409-E309AA986B69}" type="parTrans" cxnId="{73963885-C05B-4B12-BAE0-A6CCC165440A}">
      <dgm:prSet/>
      <dgm:spPr/>
      <dgm:t>
        <a:bodyPr/>
        <a:lstStyle/>
        <a:p>
          <a:endParaRPr lang="en-US"/>
        </a:p>
      </dgm:t>
    </dgm:pt>
    <dgm:pt modelId="{348363DE-D1E5-4918-A920-46DF6F40CA75}" type="sibTrans" cxnId="{73963885-C05B-4B12-BAE0-A6CCC165440A}">
      <dgm:prSet/>
      <dgm:spPr/>
      <dgm:t>
        <a:bodyPr/>
        <a:lstStyle/>
        <a:p>
          <a:endParaRPr lang="en-US"/>
        </a:p>
      </dgm:t>
    </dgm:pt>
    <dgm:pt modelId="{C63F2C58-C04B-4C0D-BD6C-E4C1C62C38C1}">
      <dgm:prSet phldrT="[Text]"/>
      <dgm:spPr/>
      <dgm:t>
        <a:bodyPr/>
        <a:lstStyle/>
        <a:p>
          <a:r>
            <a:rPr lang="en-US" dirty="0">
              <a:solidFill>
                <a:srgbClr val="312D28"/>
              </a:solidFill>
            </a:rPr>
            <a:t>49% open rate</a:t>
          </a:r>
        </a:p>
      </dgm:t>
    </dgm:pt>
    <dgm:pt modelId="{CA0D60E6-520E-40A5-9FBF-DBDCFA9A848B}" type="parTrans" cxnId="{AAD49D95-D304-4052-8128-2791434DD9FA}">
      <dgm:prSet/>
      <dgm:spPr/>
      <dgm:t>
        <a:bodyPr/>
        <a:lstStyle/>
        <a:p>
          <a:endParaRPr lang="en-US"/>
        </a:p>
      </dgm:t>
    </dgm:pt>
    <dgm:pt modelId="{B9119603-68DD-4B70-AB5E-CD9E1C095540}" type="sibTrans" cxnId="{AAD49D95-D304-4052-8128-2791434DD9FA}">
      <dgm:prSet/>
      <dgm:spPr/>
      <dgm:t>
        <a:bodyPr/>
        <a:lstStyle/>
        <a:p>
          <a:endParaRPr lang="en-US"/>
        </a:p>
      </dgm:t>
    </dgm:pt>
    <dgm:pt modelId="{082B853D-54C4-4929-875E-A2F494FC559B}">
      <dgm:prSet phldrT="[Text]"/>
      <dgm:spPr/>
      <dgm:t>
        <a:bodyPr/>
        <a:lstStyle/>
        <a:p>
          <a:r>
            <a:rPr lang="en-US" dirty="0"/>
            <a:t>Door Tags (over 1400 placed)</a:t>
          </a:r>
        </a:p>
      </dgm:t>
    </dgm:pt>
    <dgm:pt modelId="{30662554-DE60-466C-911B-7F5EEC3F289D}" type="parTrans" cxnId="{79DC13E9-B1B0-4835-B61D-525919959175}">
      <dgm:prSet/>
      <dgm:spPr/>
      <dgm:t>
        <a:bodyPr/>
        <a:lstStyle/>
        <a:p>
          <a:endParaRPr lang="en-US"/>
        </a:p>
      </dgm:t>
    </dgm:pt>
    <dgm:pt modelId="{0DBC1B90-EF15-42E7-9278-D151B1EE94AB}" type="sibTrans" cxnId="{79DC13E9-B1B0-4835-B61D-525919959175}">
      <dgm:prSet/>
      <dgm:spPr/>
      <dgm:t>
        <a:bodyPr/>
        <a:lstStyle/>
        <a:p>
          <a:endParaRPr lang="en-US"/>
        </a:p>
      </dgm:t>
    </dgm:pt>
    <dgm:pt modelId="{939740AA-CEEF-4682-A966-575F40138C96}">
      <dgm:prSet phldrT="[Text]"/>
      <dgm:spPr/>
      <dgm:t>
        <a:bodyPr/>
        <a:lstStyle/>
        <a:p>
          <a:r>
            <a:rPr lang="en-US" dirty="0"/>
            <a:t>10,100 views of CNG Energy Assistance Page (approx. 8,300 directly to EA page)</a:t>
          </a:r>
        </a:p>
      </dgm:t>
    </dgm:pt>
    <dgm:pt modelId="{FD0B5AF5-D4CF-4E7D-B977-BF6CA48EAC78}" type="parTrans" cxnId="{9A58B039-0938-4C28-A971-2C25E5FEE0F8}">
      <dgm:prSet/>
      <dgm:spPr/>
      <dgm:t>
        <a:bodyPr/>
        <a:lstStyle/>
        <a:p>
          <a:endParaRPr lang="en-US"/>
        </a:p>
      </dgm:t>
    </dgm:pt>
    <dgm:pt modelId="{754301C1-AD62-4211-ADCF-20B4DFF2C15A}" type="sibTrans" cxnId="{9A58B039-0938-4C28-A971-2C25E5FEE0F8}">
      <dgm:prSet/>
      <dgm:spPr/>
      <dgm:t>
        <a:bodyPr/>
        <a:lstStyle/>
        <a:p>
          <a:endParaRPr lang="en-US"/>
        </a:p>
      </dgm:t>
    </dgm:pt>
    <dgm:pt modelId="{711B4614-D0B5-4CF5-94EE-E51479D97E2E}">
      <dgm:prSet phldrT="[Text]"/>
      <dgm:spPr/>
      <dgm:t>
        <a:bodyPr/>
        <a:lstStyle/>
        <a:p>
          <a:r>
            <a:rPr lang="en-US" dirty="0"/>
            <a:t>CBOs</a:t>
          </a:r>
        </a:p>
      </dgm:t>
    </dgm:pt>
    <dgm:pt modelId="{BBC9B3B0-B598-49E4-AD30-F52E4A5E6C5F}" type="parTrans" cxnId="{7F366139-AB88-4F68-8130-BEB16709F7E2}">
      <dgm:prSet/>
      <dgm:spPr/>
      <dgm:t>
        <a:bodyPr/>
        <a:lstStyle/>
        <a:p>
          <a:endParaRPr lang="en-US"/>
        </a:p>
      </dgm:t>
    </dgm:pt>
    <dgm:pt modelId="{A028954A-E8E0-4228-A039-D0424F6078BB}" type="sibTrans" cxnId="{7F366139-AB88-4F68-8130-BEB16709F7E2}">
      <dgm:prSet/>
      <dgm:spPr/>
      <dgm:t>
        <a:bodyPr/>
        <a:lstStyle/>
        <a:p>
          <a:endParaRPr lang="en-US"/>
        </a:p>
      </dgm:t>
    </dgm:pt>
    <dgm:pt modelId="{08FE6A24-4292-4079-977E-F5AAEB5A08FD}">
      <dgm:prSet phldrT="[Text]"/>
      <dgm:spPr/>
      <dgm:t>
        <a:bodyPr/>
        <a:lstStyle/>
        <a:p>
          <a:r>
            <a:rPr lang="en-US" sz="1700" dirty="0">
              <a:solidFill>
                <a:srgbClr val="312D28"/>
              </a:solidFill>
            </a:rPr>
            <a:t>33,037 Manual calls placed since 4/1/20 (14,510 customers called)</a:t>
          </a:r>
        </a:p>
      </dgm:t>
    </dgm:pt>
    <dgm:pt modelId="{B12A27AC-79BC-48A3-8C6E-CD2272B61332}" type="parTrans" cxnId="{B692C327-7691-41C4-84E2-CD11A7B5799F}">
      <dgm:prSet/>
      <dgm:spPr/>
      <dgm:t>
        <a:bodyPr/>
        <a:lstStyle/>
        <a:p>
          <a:endParaRPr lang="en-US"/>
        </a:p>
      </dgm:t>
    </dgm:pt>
    <dgm:pt modelId="{AF4D4A00-22A2-4A66-BC6E-ABABB1E45793}" type="sibTrans" cxnId="{B692C327-7691-41C4-84E2-CD11A7B5799F}">
      <dgm:prSet/>
      <dgm:spPr/>
      <dgm:t>
        <a:bodyPr/>
        <a:lstStyle/>
        <a:p>
          <a:endParaRPr lang="en-US"/>
        </a:p>
      </dgm:t>
    </dgm:pt>
    <dgm:pt modelId="{BA9DE25B-21D5-4137-921E-009F2B8F83C3}">
      <dgm:prSet phldrT="[Text]"/>
      <dgm:spPr/>
      <dgm:t>
        <a:bodyPr/>
        <a:lstStyle/>
        <a:p>
          <a:r>
            <a:rPr lang="en-US" sz="1700" dirty="0">
              <a:solidFill>
                <a:srgbClr val="312D28"/>
              </a:solidFill>
            </a:rPr>
            <a:t>6,706 Manual calls since 4/1/21</a:t>
          </a:r>
        </a:p>
      </dgm:t>
    </dgm:pt>
    <dgm:pt modelId="{01A68832-95EE-40BB-A355-7142D1189119}" type="parTrans" cxnId="{CFDC4B70-1875-4299-A7E9-D46C3E5AB92E}">
      <dgm:prSet/>
      <dgm:spPr/>
      <dgm:t>
        <a:bodyPr/>
        <a:lstStyle/>
        <a:p>
          <a:endParaRPr lang="en-US"/>
        </a:p>
      </dgm:t>
    </dgm:pt>
    <dgm:pt modelId="{B145C44B-CB09-454E-976E-5EAF83ABCC7C}" type="sibTrans" cxnId="{CFDC4B70-1875-4299-A7E9-D46C3E5AB92E}">
      <dgm:prSet/>
      <dgm:spPr/>
      <dgm:t>
        <a:bodyPr/>
        <a:lstStyle/>
        <a:p>
          <a:endParaRPr lang="en-US"/>
        </a:p>
      </dgm:t>
    </dgm:pt>
    <dgm:pt modelId="{A4CBD78A-47F3-4B30-99D8-8D6397BA5426}">
      <dgm:prSet phldrT="[Text]"/>
      <dgm:spPr/>
      <dgm:t>
        <a:bodyPr/>
        <a:lstStyle/>
        <a:p>
          <a:endParaRPr lang="en-US" dirty="0">
            <a:solidFill>
              <a:srgbClr val="312D28"/>
            </a:solidFill>
          </a:endParaRPr>
        </a:p>
      </dgm:t>
    </dgm:pt>
    <dgm:pt modelId="{1808685D-075A-4E05-A236-3E679784D3A4}" type="parTrans" cxnId="{2DD8925F-2EFB-4116-BC10-F0CD3F5396A1}">
      <dgm:prSet/>
      <dgm:spPr/>
      <dgm:t>
        <a:bodyPr/>
        <a:lstStyle/>
        <a:p>
          <a:endParaRPr lang="en-US"/>
        </a:p>
      </dgm:t>
    </dgm:pt>
    <dgm:pt modelId="{DAA80D81-37BC-4D06-898C-5A43EEE0782E}" type="sibTrans" cxnId="{2DD8925F-2EFB-4116-BC10-F0CD3F5396A1}">
      <dgm:prSet/>
      <dgm:spPr/>
      <dgm:t>
        <a:bodyPr/>
        <a:lstStyle/>
        <a:p>
          <a:endParaRPr lang="en-US"/>
        </a:p>
      </dgm:t>
    </dgm:pt>
    <dgm:pt modelId="{06363C24-D896-4605-AE7A-A934088D6A67}">
      <dgm:prSet phldrT="[Text]"/>
      <dgm:spPr/>
      <dgm:t>
        <a:bodyPr/>
        <a:lstStyle/>
        <a:p>
          <a:r>
            <a:rPr lang="en-US" dirty="0"/>
            <a:t>Radio</a:t>
          </a:r>
        </a:p>
      </dgm:t>
    </dgm:pt>
    <dgm:pt modelId="{140B4F60-C42F-4CD9-BF96-C8FC625795B5}" type="parTrans" cxnId="{467A18BC-1CD1-4799-8B90-52AB8C80B1B9}">
      <dgm:prSet/>
      <dgm:spPr/>
      <dgm:t>
        <a:bodyPr/>
        <a:lstStyle/>
        <a:p>
          <a:endParaRPr lang="en-US"/>
        </a:p>
      </dgm:t>
    </dgm:pt>
    <dgm:pt modelId="{CA5CE234-BD88-4C05-A9A7-A5AFB5A650C6}" type="sibTrans" cxnId="{467A18BC-1CD1-4799-8B90-52AB8C80B1B9}">
      <dgm:prSet/>
      <dgm:spPr/>
      <dgm:t>
        <a:bodyPr/>
        <a:lstStyle/>
        <a:p>
          <a:endParaRPr lang="en-US"/>
        </a:p>
      </dgm:t>
    </dgm:pt>
    <dgm:pt modelId="{8773038B-F75B-4C12-89B2-CB7463082157}">
      <dgm:prSet phldrT="[Text]" custT="1"/>
      <dgm:spPr/>
      <dgm:t>
        <a:bodyPr/>
        <a:lstStyle/>
        <a:p>
          <a:endParaRPr lang="en-US" sz="1200" dirty="0">
            <a:solidFill>
              <a:srgbClr val="312D28"/>
            </a:solidFill>
          </a:endParaRPr>
        </a:p>
      </dgm:t>
    </dgm:pt>
    <dgm:pt modelId="{F9DF2526-B558-4E12-85A0-8EDD670DE42A}" type="parTrans" cxnId="{670585A6-6328-4FAB-8CDF-C74DB7B40BA1}">
      <dgm:prSet/>
      <dgm:spPr/>
      <dgm:t>
        <a:bodyPr/>
        <a:lstStyle/>
        <a:p>
          <a:endParaRPr lang="en-US"/>
        </a:p>
      </dgm:t>
    </dgm:pt>
    <dgm:pt modelId="{CD2E2669-0903-43D4-9619-F9FDFFD37CB8}" type="sibTrans" cxnId="{670585A6-6328-4FAB-8CDF-C74DB7B40BA1}">
      <dgm:prSet/>
      <dgm:spPr/>
      <dgm:t>
        <a:bodyPr/>
        <a:lstStyle/>
        <a:p>
          <a:endParaRPr lang="en-US"/>
        </a:p>
      </dgm:t>
    </dgm:pt>
    <dgm:pt modelId="{185A08E4-60F9-43BC-914C-BF1E1116AF7B}">
      <dgm:prSet phldrT="[Text]"/>
      <dgm:spPr/>
      <dgm:t>
        <a:bodyPr/>
        <a:lstStyle/>
        <a:p>
          <a:r>
            <a:rPr lang="en-US" dirty="0"/>
            <a:t>Bill </a:t>
          </a:r>
          <a:r>
            <a:rPr lang="en-US" dirty="0" err="1"/>
            <a:t>Onserts</a:t>
          </a:r>
          <a:endParaRPr lang="en-US" dirty="0"/>
        </a:p>
      </dgm:t>
    </dgm:pt>
    <dgm:pt modelId="{0624ADE9-0824-462B-8279-54E317CB7D59}" type="parTrans" cxnId="{F256C354-211B-4622-A989-28816362366C}">
      <dgm:prSet/>
      <dgm:spPr/>
      <dgm:t>
        <a:bodyPr/>
        <a:lstStyle/>
        <a:p>
          <a:endParaRPr lang="en-US"/>
        </a:p>
      </dgm:t>
    </dgm:pt>
    <dgm:pt modelId="{21AADAE2-3F53-4D6D-A735-608087B0F217}" type="sibTrans" cxnId="{F256C354-211B-4622-A989-28816362366C}">
      <dgm:prSet/>
      <dgm:spPr/>
      <dgm:t>
        <a:bodyPr/>
        <a:lstStyle/>
        <a:p>
          <a:endParaRPr lang="en-US"/>
        </a:p>
      </dgm:t>
    </dgm:pt>
    <dgm:pt modelId="{80E88034-64E9-4C66-8AC2-0B3BBDD30B21}" type="pres">
      <dgm:prSet presAssocID="{A551AC99-A000-4060-BFF7-4CCE29277A17}" presName="Name0" presStyleCnt="0">
        <dgm:presLayoutVars>
          <dgm:dir/>
          <dgm:animLvl val="lvl"/>
          <dgm:resizeHandles val="exact"/>
        </dgm:presLayoutVars>
      </dgm:prSet>
      <dgm:spPr/>
    </dgm:pt>
    <dgm:pt modelId="{3EC5439B-26F7-4BFB-AB78-561712AE1D8C}" type="pres">
      <dgm:prSet presAssocID="{9FEDB878-0BB3-4451-B74F-93EEF18ACB5B}" presName="composite" presStyleCnt="0"/>
      <dgm:spPr/>
    </dgm:pt>
    <dgm:pt modelId="{EEF97EA3-5713-4064-9E51-83B8DEA7B0C6}" type="pres">
      <dgm:prSet presAssocID="{9FEDB878-0BB3-4451-B74F-93EEF18ACB5B}" presName="parTx" presStyleLbl="alignNode1" presStyleIdx="0" presStyleCnt="5" custLinFactNeighborY="-2561">
        <dgm:presLayoutVars>
          <dgm:chMax val="0"/>
          <dgm:chPref val="0"/>
          <dgm:bulletEnabled val="1"/>
        </dgm:presLayoutVars>
      </dgm:prSet>
      <dgm:spPr/>
    </dgm:pt>
    <dgm:pt modelId="{099AD0F5-B615-4EBF-967E-85CEAA6AD807}" type="pres">
      <dgm:prSet presAssocID="{9FEDB878-0BB3-4451-B74F-93EEF18ACB5B}" presName="desTx" presStyleLbl="alignAccFollowNode1" presStyleIdx="0" presStyleCnt="5">
        <dgm:presLayoutVars>
          <dgm:bulletEnabled val="1"/>
        </dgm:presLayoutVars>
      </dgm:prSet>
      <dgm:spPr/>
    </dgm:pt>
    <dgm:pt modelId="{990B0266-55F4-43FB-A996-59CE686444DF}" type="pres">
      <dgm:prSet presAssocID="{1F0E5AC2-A96A-426A-B8F1-5FB5CAFAC830}" presName="space" presStyleCnt="0"/>
      <dgm:spPr/>
    </dgm:pt>
    <dgm:pt modelId="{97EFF596-7E24-4945-BC26-D7C6149C0D81}" type="pres">
      <dgm:prSet presAssocID="{7A0A7749-762A-468F-844C-F90D7694C705}" presName="composite" presStyleCnt="0"/>
      <dgm:spPr/>
    </dgm:pt>
    <dgm:pt modelId="{2B42E3AD-866C-4030-B72A-FBD021A5364C}" type="pres">
      <dgm:prSet presAssocID="{7A0A7749-762A-468F-844C-F90D7694C705}" presName="parTx" presStyleLbl="alignNode1" presStyleIdx="1" presStyleCnt="5">
        <dgm:presLayoutVars>
          <dgm:chMax val="0"/>
          <dgm:chPref val="0"/>
          <dgm:bulletEnabled val="1"/>
        </dgm:presLayoutVars>
      </dgm:prSet>
      <dgm:spPr/>
    </dgm:pt>
    <dgm:pt modelId="{7465A256-AD98-49D1-A849-54E10F1F8B30}" type="pres">
      <dgm:prSet presAssocID="{7A0A7749-762A-468F-844C-F90D7694C705}" presName="desTx" presStyleLbl="alignAccFollowNode1" presStyleIdx="1" presStyleCnt="5">
        <dgm:presLayoutVars>
          <dgm:bulletEnabled val="1"/>
        </dgm:presLayoutVars>
      </dgm:prSet>
      <dgm:spPr/>
    </dgm:pt>
    <dgm:pt modelId="{E3D5C912-C6A2-4A66-AF87-DFC0CEC2F11B}" type="pres">
      <dgm:prSet presAssocID="{A75A7A64-26D9-47D8-B294-6A1EE8569F49}" presName="space" presStyleCnt="0"/>
      <dgm:spPr/>
    </dgm:pt>
    <dgm:pt modelId="{7B78D649-8F2F-413B-AFF7-E7CDE63C44B7}" type="pres">
      <dgm:prSet presAssocID="{449A9402-8B61-47F9-9269-B33DA3105CF8}" presName="composite" presStyleCnt="0"/>
      <dgm:spPr/>
    </dgm:pt>
    <dgm:pt modelId="{C701913F-5A78-40C5-9B2D-F55A9A7EA8F2}" type="pres">
      <dgm:prSet presAssocID="{449A9402-8B61-47F9-9269-B33DA3105CF8}" presName="parTx" presStyleLbl="alignNode1" presStyleIdx="2" presStyleCnt="5">
        <dgm:presLayoutVars>
          <dgm:chMax val="0"/>
          <dgm:chPref val="0"/>
          <dgm:bulletEnabled val="1"/>
        </dgm:presLayoutVars>
      </dgm:prSet>
      <dgm:spPr/>
    </dgm:pt>
    <dgm:pt modelId="{7D1E1ABE-911A-4847-84A8-C115AAECF762}" type="pres">
      <dgm:prSet presAssocID="{449A9402-8B61-47F9-9269-B33DA3105CF8}" presName="desTx" presStyleLbl="alignAccFollowNode1" presStyleIdx="2" presStyleCnt="5">
        <dgm:presLayoutVars>
          <dgm:bulletEnabled val="1"/>
        </dgm:presLayoutVars>
      </dgm:prSet>
      <dgm:spPr/>
    </dgm:pt>
    <dgm:pt modelId="{9C2429D4-FDB8-4714-A928-D2502A0A6AA0}" type="pres">
      <dgm:prSet presAssocID="{08CB83A0-D625-4359-9E7E-73597B85966C}" presName="space" presStyleCnt="0"/>
      <dgm:spPr/>
    </dgm:pt>
    <dgm:pt modelId="{AF7D7E31-9E88-4260-BDD5-F96913433E7E}" type="pres">
      <dgm:prSet presAssocID="{A090E1BC-0580-4FD6-8267-77E0F4793505}" presName="composite" presStyleCnt="0"/>
      <dgm:spPr/>
    </dgm:pt>
    <dgm:pt modelId="{4A004E8F-3B75-41EA-B933-3A842CDE2615}" type="pres">
      <dgm:prSet presAssocID="{A090E1BC-0580-4FD6-8267-77E0F4793505}" presName="parTx" presStyleLbl="alignNode1" presStyleIdx="3" presStyleCnt="5">
        <dgm:presLayoutVars>
          <dgm:chMax val="0"/>
          <dgm:chPref val="0"/>
          <dgm:bulletEnabled val="1"/>
        </dgm:presLayoutVars>
      </dgm:prSet>
      <dgm:spPr/>
    </dgm:pt>
    <dgm:pt modelId="{75C6015E-DCCE-45D1-AEF4-9A889CEE3204}" type="pres">
      <dgm:prSet presAssocID="{A090E1BC-0580-4FD6-8267-77E0F4793505}" presName="desTx" presStyleLbl="alignAccFollowNode1" presStyleIdx="3" presStyleCnt="5">
        <dgm:presLayoutVars>
          <dgm:bulletEnabled val="1"/>
        </dgm:presLayoutVars>
      </dgm:prSet>
      <dgm:spPr/>
    </dgm:pt>
    <dgm:pt modelId="{65CFFC36-497D-49D3-8A9C-9A8867003186}" type="pres">
      <dgm:prSet presAssocID="{6A4E6E06-8F5C-40E4-8995-CC4D37C9A6EB}" presName="space" presStyleCnt="0"/>
      <dgm:spPr/>
    </dgm:pt>
    <dgm:pt modelId="{191A4850-731E-4CF5-8323-32343DC19568}" type="pres">
      <dgm:prSet presAssocID="{21140725-F4D2-43BE-B047-3201DCC762F6}" presName="composite" presStyleCnt="0"/>
      <dgm:spPr/>
    </dgm:pt>
    <dgm:pt modelId="{DDDC4D7B-5583-43A6-A56C-764031A9E442}" type="pres">
      <dgm:prSet presAssocID="{21140725-F4D2-43BE-B047-3201DCC762F6}" presName="parTx" presStyleLbl="alignNode1" presStyleIdx="4" presStyleCnt="5">
        <dgm:presLayoutVars>
          <dgm:chMax val="0"/>
          <dgm:chPref val="0"/>
          <dgm:bulletEnabled val="1"/>
        </dgm:presLayoutVars>
      </dgm:prSet>
      <dgm:spPr/>
    </dgm:pt>
    <dgm:pt modelId="{CFCB52E2-5F9F-4833-8CAE-2270B7F4223F}" type="pres">
      <dgm:prSet presAssocID="{21140725-F4D2-43BE-B047-3201DCC762F6}" presName="desTx" presStyleLbl="alignAccFollowNode1" presStyleIdx="4" presStyleCnt="5">
        <dgm:presLayoutVars>
          <dgm:bulletEnabled val="1"/>
        </dgm:presLayoutVars>
      </dgm:prSet>
      <dgm:spPr/>
    </dgm:pt>
  </dgm:ptLst>
  <dgm:cxnLst>
    <dgm:cxn modelId="{45CAE80C-C997-4A1A-B189-627AAF7E698A}" type="presOf" srcId="{711B4614-D0B5-4CF5-94EE-E51479D97E2E}" destId="{CFCB52E2-5F9F-4833-8CAE-2270B7F4223F}" srcOrd="0" destOrd="4" presId="urn:microsoft.com/office/officeart/2005/8/layout/hList1"/>
    <dgm:cxn modelId="{F2FCC70D-C108-4420-B53E-D7A7B77AA213}" srcId="{7A0A7749-762A-468F-844C-F90D7694C705}" destId="{BE592317-A711-4439-A8C3-4C1C1BC1CF42}" srcOrd="0" destOrd="0" parTransId="{548655E5-5EF6-4676-BE4E-01BABEB326F0}" sibTransId="{7B46B331-7D93-4283-959A-F3050A4D337E}"/>
    <dgm:cxn modelId="{03F21E1B-B8DA-44CB-98B5-6B97F040E337}" type="presOf" srcId="{8773038B-F75B-4C12-89B2-CB7463082157}" destId="{099AD0F5-B615-4EBF-967E-85CEAA6AD807}" srcOrd="0" destOrd="3" presId="urn:microsoft.com/office/officeart/2005/8/layout/hList1"/>
    <dgm:cxn modelId="{B692C327-7691-41C4-84E2-CD11A7B5799F}" srcId="{9FEDB878-0BB3-4451-B74F-93EEF18ACB5B}" destId="{08FE6A24-4292-4079-977E-F5AAEB5A08FD}" srcOrd="5" destOrd="0" parTransId="{B12A27AC-79BC-48A3-8C6E-CD2272B61332}" sibTransId="{AF4D4A00-22A2-4A66-BC6E-ABABB1E45793}"/>
    <dgm:cxn modelId="{7F366139-AB88-4F68-8130-BEB16709F7E2}" srcId="{21140725-F4D2-43BE-B047-3201DCC762F6}" destId="{711B4614-D0B5-4CF5-94EE-E51479D97E2E}" srcOrd="4" destOrd="0" parTransId="{BBC9B3B0-B598-49E4-AD30-F52E4A5E6C5F}" sibTransId="{A028954A-E8E0-4228-A039-D0424F6078BB}"/>
    <dgm:cxn modelId="{9A58B039-0938-4C28-A971-2C25E5FEE0F8}" srcId="{A090E1BC-0580-4FD6-8267-77E0F4793505}" destId="{939740AA-CEEF-4682-A966-575F40138C96}" srcOrd="0" destOrd="0" parTransId="{FD0B5AF5-D4CF-4E7D-B977-BF6CA48EAC78}" sibTransId="{754301C1-AD62-4211-ADCF-20B4DFF2C15A}"/>
    <dgm:cxn modelId="{FAB7643D-0FF4-409C-99AE-1BD647F2184D}" type="presOf" srcId="{C63F2C58-C04B-4C0D-BD6C-E4C1C62C38C1}" destId="{7465A256-AD98-49D1-A849-54E10F1F8B30}" srcOrd="0" destOrd="2" presId="urn:microsoft.com/office/officeart/2005/8/layout/hList1"/>
    <dgm:cxn modelId="{59F13F3E-41E7-4676-A93E-C80EC2DCA300}" type="presOf" srcId="{FBFB05AC-64F3-4A2D-A332-C18BB01DECF4}" destId="{099AD0F5-B615-4EBF-967E-85CEAA6AD807}" srcOrd="0" destOrd="1" presId="urn:microsoft.com/office/officeart/2005/8/layout/hList1"/>
    <dgm:cxn modelId="{2DD8925F-2EFB-4116-BC10-F0CD3F5396A1}" srcId="{7A0A7749-762A-468F-844C-F90D7694C705}" destId="{A4CBD78A-47F3-4B30-99D8-8D6397BA5426}" srcOrd="1" destOrd="0" parTransId="{1808685D-075A-4E05-A236-3E679784D3A4}" sibTransId="{DAA80D81-37BC-4D06-898C-5A43EEE0782E}"/>
    <dgm:cxn modelId="{2B33EC63-218F-4D2E-8777-8724D88AB2B0}" srcId="{A551AC99-A000-4060-BFF7-4CCE29277A17}" destId="{7A0A7749-762A-468F-844C-F90D7694C705}" srcOrd="1" destOrd="0" parTransId="{30BF8136-E251-4465-B1F3-289E135DB6DD}" sibTransId="{A75A7A64-26D9-47D8-B294-6A1EE8569F49}"/>
    <dgm:cxn modelId="{7040DB44-BA58-4707-B530-0D514234DEE2}" type="presOf" srcId="{A551AC99-A000-4060-BFF7-4CCE29277A17}" destId="{80E88034-64E9-4C66-8AC2-0B3BBDD30B21}" srcOrd="0" destOrd="0" presId="urn:microsoft.com/office/officeart/2005/8/layout/hList1"/>
    <dgm:cxn modelId="{05903366-04CF-4AF5-BAAC-C99AA90E3D60}" type="presOf" srcId="{06363C24-D896-4605-AE7A-A934088D6A67}" destId="{CFCB52E2-5F9F-4833-8CAE-2270B7F4223F}" srcOrd="0" destOrd="3" presId="urn:microsoft.com/office/officeart/2005/8/layout/hList1"/>
    <dgm:cxn modelId="{06F65F4C-025B-4886-B2F5-33A1054D8E1C}" type="presOf" srcId="{08FE6A24-4292-4079-977E-F5AAEB5A08FD}" destId="{099AD0F5-B615-4EBF-967E-85CEAA6AD807}" srcOrd="0" destOrd="5" presId="urn:microsoft.com/office/officeart/2005/8/layout/hList1"/>
    <dgm:cxn modelId="{CFDC4B70-1875-4299-A7E9-D46C3E5AB92E}" srcId="{9FEDB878-0BB3-4451-B74F-93EEF18ACB5B}" destId="{BA9DE25B-21D5-4137-921E-009F2B8F83C3}" srcOrd="4" destOrd="0" parTransId="{01A68832-95EE-40BB-A355-7142D1189119}" sibTransId="{B145C44B-CB09-454E-976E-5EAF83ABCC7C}"/>
    <dgm:cxn modelId="{A888D053-40AB-42FE-8931-95C3DADB70B5}" type="presOf" srcId="{9FEDB878-0BB3-4451-B74F-93EEF18ACB5B}" destId="{EEF97EA3-5713-4064-9E51-83B8DEA7B0C6}" srcOrd="0" destOrd="0" presId="urn:microsoft.com/office/officeart/2005/8/layout/hList1"/>
    <dgm:cxn modelId="{F256C354-211B-4622-A989-28816362366C}" srcId="{21140725-F4D2-43BE-B047-3201DCC762F6}" destId="{185A08E4-60F9-43BC-914C-BF1E1116AF7B}" srcOrd="0" destOrd="0" parTransId="{0624ADE9-0824-462B-8279-54E317CB7D59}" sibTransId="{21AADAE2-3F53-4D6D-A735-608087B0F217}"/>
    <dgm:cxn modelId="{665A0780-4FC5-4BFD-AC2C-B02042ED394B}" type="presOf" srcId="{449A9402-8B61-47F9-9269-B33DA3105CF8}" destId="{C701913F-5A78-40C5-9B2D-F55A9A7EA8F2}" srcOrd="0" destOrd="0" presId="urn:microsoft.com/office/officeart/2005/8/layout/hList1"/>
    <dgm:cxn modelId="{9B410C83-F94F-4168-9AE1-1110367D31EF}" type="presOf" srcId="{A090E1BC-0580-4FD6-8267-77E0F4793505}" destId="{4A004E8F-3B75-41EA-B933-3A842CDE2615}" srcOrd="0" destOrd="0" presId="urn:microsoft.com/office/officeart/2005/8/layout/hList1"/>
    <dgm:cxn modelId="{1AB92E83-BB15-4D50-AD27-0091FEE2E0F2}" type="presOf" srcId="{7A0A7749-762A-468F-844C-F90D7694C705}" destId="{2B42E3AD-866C-4030-B72A-FBD021A5364C}" srcOrd="0" destOrd="0" presId="urn:microsoft.com/office/officeart/2005/8/layout/hList1"/>
    <dgm:cxn modelId="{73963885-C05B-4B12-BAE0-A6CCC165440A}" srcId="{9FEDB878-0BB3-4451-B74F-93EEF18ACB5B}" destId="{99D93725-32FF-4E57-9D9E-FA046E95CD82}" srcOrd="2" destOrd="0" parTransId="{9E0BABEF-2643-4CC6-B409-E309AA986B69}" sibTransId="{348363DE-D1E5-4918-A920-46DF6F40CA75}"/>
    <dgm:cxn modelId="{6B4C1E94-48DA-4F40-8AE0-20ECF9FF16F3}" srcId="{A551AC99-A000-4060-BFF7-4CCE29277A17}" destId="{9FEDB878-0BB3-4451-B74F-93EEF18ACB5B}" srcOrd="0" destOrd="0" parTransId="{0635278D-60BD-413F-BAA5-C5455ED3B0C9}" sibTransId="{1F0E5AC2-A96A-426A-B8F1-5FB5CAFAC830}"/>
    <dgm:cxn modelId="{AAD49D95-D304-4052-8128-2791434DD9FA}" srcId="{7A0A7749-762A-468F-844C-F90D7694C705}" destId="{C63F2C58-C04B-4C0D-BD6C-E4C1C62C38C1}" srcOrd="2" destOrd="0" parTransId="{CA0D60E6-520E-40A5-9FBF-DBDCFA9A848B}" sibTransId="{B9119603-68DD-4B70-AB5E-CD9E1C095540}"/>
    <dgm:cxn modelId="{6EB43496-4EC7-41CF-9B11-15C523D07698}" srcId="{21140725-F4D2-43BE-B047-3201DCC762F6}" destId="{2A16129F-2222-4045-ACCF-373EC24F1841}" srcOrd="1" destOrd="0" parTransId="{0565FA32-AD30-4208-AA69-68258978AC25}" sibTransId="{B17509EC-D9CB-4EBD-847A-C13D9B3D600E}"/>
    <dgm:cxn modelId="{EC63969B-CDDA-4C2D-9AEF-7A7C39C42EC0}" type="presOf" srcId="{939740AA-CEEF-4682-A966-575F40138C96}" destId="{75C6015E-DCCE-45D1-AEF4-9A889CEE3204}" srcOrd="0" destOrd="0" presId="urn:microsoft.com/office/officeart/2005/8/layout/hList1"/>
    <dgm:cxn modelId="{8310C5A2-B8A5-4B77-BBC7-165B22C99213}" srcId="{449A9402-8B61-47F9-9269-B33DA3105CF8}" destId="{048DDCF0-A911-4F60-8F92-F44832757C37}" srcOrd="0" destOrd="0" parTransId="{D8F41B90-EFD0-4EAE-9025-4378332024BE}" sibTransId="{8635FE8C-25CC-4B20-8038-DD1E4486C1DC}"/>
    <dgm:cxn modelId="{670585A6-6328-4FAB-8CDF-C74DB7B40BA1}" srcId="{9FEDB878-0BB3-4451-B74F-93EEF18ACB5B}" destId="{8773038B-F75B-4C12-89B2-CB7463082157}" srcOrd="3" destOrd="0" parTransId="{F9DF2526-B558-4E12-85A0-8EDD670DE42A}" sibTransId="{CD2E2669-0903-43D4-9619-F9FDFFD37CB8}"/>
    <dgm:cxn modelId="{0E71BBAD-31A9-4EA7-8DC1-9F169CD2744C}" type="presOf" srcId="{21140725-F4D2-43BE-B047-3201DCC762F6}" destId="{DDDC4D7B-5583-43A6-A56C-764031A9E442}" srcOrd="0" destOrd="0" presId="urn:microsoft.com/office/officeart/2005/8/layout/hList1"/>
    <dgm:cxn modelId="{BA6FDAAD-E8BF-42D3-9F3E-54705A579FC0}" type="presOf" srcId="{082B853D-54C4-4929-875E-A2F494FC559B}" destId="{CFCB52E2-5F9F-4833-8CAE-2270B7F4223F}" srcOrd="0" destOrd="2" presId="urn:microsoft.com/office/officeart/2005/8/layout/hList1"/>
    <dgm:cxn modelId="{44CD31BA-E554-44AF-B2A9-4EA2557FFF33}" type="presOf" srcId="{A4CBD78A-47F3-4B30-99D8-8D6397BA5426}" destId="{7465A256-AD98-49D1-A849-54E10F1F8B30}" srcOrd="0" destOrd="1" presId="urn:microsoft.com/office/officeart/2005/8/layout/hList1"/>
    <dgm:cxn modelId="{467A18BC-1CD1-4799-8B90-52AB8C80B1B9}" srcId="{21140725-F4D2-43BE-B047-3201DCC762F6}" destId="{06363C24-D896-4605-AE7A-A934088D6A67}" srcOrd="3" destOrd="0" parTransId="{140B4F60-C42F-4CD9-BF96-C8FC625795B5}" sibTransId="{CA5CE234-BD88-4C05-A9A7-A5AFB5A650C6}"/>
    <dgm:cxn modelId="{FC934ECA-6E01-4AD9-9C5A-C869D971115F}" type="presOf" srcId="{185A08E4-60F9-43BC-914C-BF1E1116AF7B}" destId="{CFCB52E2-5F9F-4833-8CAE-2270B7F4223F}" srcOrd="0" destOrd="0" presId="urn:microsoft.com/office/officeart/2005/8/layout/hList1"/>
    <dgm:cxn modelId="{E4447FD0-A127-41FA-9166-B342FBE4F5BE}" type="presOf" srcId="{99D93725-32FF-4E57-9D9E-FA046E95CD82}" destId="{099AD0F5-B615-4EBF-967E-85CEAA6AD807}" srcOrd="0" destOrd="2" presId="urn:microsoft.com/office/officeart/2005/8/layout/hList1"/>
    <dgm:cxn modelId="{6E227ED5-DF69-4359-8E98-A42273FC4E4F}" type="presOf" srcId="{2A16129F-2222-4045-ACCF-373EC24F1841}" destId="{CFCB52E2-5F9F-4833-8CAE-2270B7F4223F}" srcOrd="0" destOrd="1" presId="urn:microsoft.com/office/officeart/2005/8/layout/hList1"/>
    <dgm:cxn modelId="{BE7059D7-5407-4F7F-B2B6-A7728AB83427}" type="presOf" srcId="{7A3AD4D9-9260-4A51-8E33-C4137C93D644}" destId="{099AD0F5-B615-4EBF-967E-85CEAA6AD807}" srcOrd="0" destOrd="0" presId="urn:microsoft.com/office/officeart/2005/8/layout/hList1"/>
    <dgm:cxn modelId="{58041EE2-6C35-4F27-9C59-362A44DEF67D}" type="presOf" srcId="{048DDCF0-A911-4F60-8F92-F44832757C37}" destId="{7D1E1ABE-911A-4847-84A8-C115AAECF762}" srcOrd="0" destOrd="0" presId="urn:microsoft.com/office/officeart/2005/8/layout/hList1"/>
    <dgm:cxn modelId="{79DC13E9-B1B0-4835-B61D-525919959175}" srcId="{21140725-F4D2-43BE-B047-3201DCC762F6}" destId="{082B853D-54C4-4929-875E-A2F494FC559B}" srcOrd="2" destOrd="0" parTransId="{30662554-DE60-466C-911B-7F5EEC3F289D}" sibTransId="{0DBC1B90-EF15-42E7-9278-D151B1EE94AB}"/>
    <dgm:cxn modelId="{847ED4EB-35AB-40ED-944A-75B523012B35}" type="presOf" srcId="{BA9DE25B-21D5-4137-921E-009F2B8F83C3}" destId="{099AD0F5-B615-4EBF-967E-85CEAA6AD807}" srcOrd="0" destOrd="4" presId="urn:microsoft.com/office/officeart/2005/8/layout/hList1"/>
    <dgm:cxn modelId="{FA2A82EE-1799-4B7D-A040-3A45137171DA}" srcId="{9FEDB878-0BB3-4451-B74F-93EEF18ACB5B}" destId="{FBFB05AC-64F3-4A2D-A332-C18BB01DECF4}" srcOrd="1" destOrd="0" parTransId="{60ABF768-5868-4E06-82DA-BCE40E04CD40}" sibTransId="{B9824E5E-F39D-4FA4-9AC5-DAF16F715A84}"/>
    <dgm:cxn modelId="{233DCDEF-8907-4D87-99A7-07885F0902E1}" srcId="{A551AC99-A000-4060-BFF7-4CCE29277A17}" destId="{A090E1BC-0580-4FD6-8267-77E0F4793505}" srcOrd="3" destOrd="0" parTransId="{7B5ED82D-4E38-4631-9B2E-C4793FDA0C62}" sibTransId="{6A4E6E06-8F5C-40E4-8995-CC4D37C9A6EB}"/>
    <dgm:cxn modelId="{D42EBFF1-6529-4EC9-91D9-F14425BB7A6B}" type="presOf" srcId="{BE592317-A711-4439-A8C3-4C1C1BC1CF42}" destId="{7465A256-AD98-49D1-A849-54E10F1F8B30}" srcOrd="0" destOrd="0" presId="urn:microsoft.com/office/officeart/2005/8/layout/hList1"/>
    <dgm:cxn modelId="{445FE3F8-FE58-4EE9-95B7-A8F8A8323EDA}" srcId="{9FEDB878-0BB3-4451-B74F-93EEF18ACB5B}" destId="{7A3AD4D9-9260-4A51-8E33-C4137C93D644}" srcOrd="0" destOrd="0" parTransId="{B8EF87B6-A0CF-44FD-949D-325AC070F70A}" sibTransId="{CB8135EA-43A2-4DB3-81F9-372C8113A7B6}"/>
    <dgm:cxn modelId="{735A15FC-AA81-4848-A36B-51350298FC08}" srcId="{A551AC99-A000-4060-BFF7-4CCE29277A17}" destId="{449A9402-8B61-47F9-9269-B33DA3105CF8}" srcOrd="2" destOrd="0" parTransId="{E427816E-9A7C-40DD-A153-7818ACD0FA12}" sibTransId="{08CB83A0-D625-4359-9E7E-73597B85966C}"/>
    <dgm:cxn modelId="{6429FCFC-B0A7-4152-AE93-64FB3942737C}" srcId="{A551AC99-A000-4060-BFF7-4CCE29277A17}" destId="{21140725-F4D2-43BE-B047-3201DCC762F6}" srcOrd="4" destOrd="0" parTransId="{CFA52896-EAF3-4E6B-B93D-57B3AC68DDC0}" sibTransId="{B52F183D-9C4F-4B5D-A296-E001225CD790}"/>
    <dgm:cxn modelId="{996D2891-1B05-4C79-9B71-529DDED9A61E}" type="presParOf" srcId="{80E88034-64E9-4C66-8AC2-0B3BBDD30B21}" destId="{3EC5439B-26F7-4BFB-AB78-561712AE1D8C}" srcOrd="0" destOrd="0" presId="urn:microsoft.com/office/officeart/2005/8/layout/hList1"/>
    <dgm:cxn modelId="{22C03BDB-0BD6-4535-A798-6FCFFE6DF69F}" type="presParOf" srcId="{3EC5439B-26F7-4BFB-AB78-561712AE1D8C}" destId="{EEF97EA3-5713-4064-9E51-83B8DEA7B0C6}" srcOrd="0" destOrd="0" presId="urn:microsoft.com/office/officeart/2005/8/layout/hList1"/>
    <dgm:cxn modelId="{6753101A-ED82-4AC6-8EA8-F04048997422}" type="presParOf" srcId="{3EC5439B-26F7-4BFB-AB78-561712AE1D8C}" destId="{099AD0F5-B615-4EBF-967E-85CEAA6AD807}" srcOrd="1" destOrd="0" presId="urn:microsoft.com/office/officeart/2005/8/layout/hList1"/>
    <dgm:cxn modelId="{0D715BDB-D471-4716-B6E6-90EC227E0650}" type="presParOf" srcId="{80E88034-64E9-4C66-8AC2-0B3BBDD30B21}" destId="{990B0266-55F4-43FB-A996-59CE686444DF}" srcOrd="1" destOrd="0" presId="urn:microsoft.com/office/officeart/2005/8/layout/hList1"/>
    <dgm:cxn modelId="{B97957D8-1064-4011-A9BD-EC08CB763F4E}" type="presParOf" srcId="{80E88034-64E9-4C66-8AC2-0B3BBDD30B21}" destId="{97EFF596-7E24-4945-BC26-D7C6149C0D81}" srcOrd="2" destOrd="0" presId="urn:microsoft.com/office/officeart/2005/8/layout/hList1"/>
    <dgm:cxn modelId="{A1EAE61D-E37F-4E40-A853-E3424514D6A3}" type="presParOf" srcId="{97EFF596-7E24-4945-BC26-D7C6149C0D81}" destId="{2B42E3AD-866C-4030-B72A-FBD021A5364C}" srcOrd="0" destOrd="0" presId="urn:microsoft.com/office/officeart/2005/8/layout/hList1"/>
    <dgm:cxn modelId="{3B77D19B-F553-4076-8BF4-F195CD89B7CD}" type="presParOf" srcId="{97EFF596-7E24-4945-BC26-D7C6149C0D81}" destId="{7465A256-AD98-49D1-A849-54E10F1F8B30}" srcOrd="1" destOrd="0" presId="urn:microsoft.com/office/officeart/2005/8/layout/hList1"/>
    <dgm:cxn modelId="{FE85E84A-FB47-4B96-8D17-DA6D048C29CF}" type="presParOf" srcId="{80E88034-64E9-4C66-8AC2-0B3BBDD30B21}" destId="{E3D5C912-C6A2-4A66-AF87-DFC0CEC2F11B}" srcOrd="3" destOrd="0" presId="urn:microsoft.com/office/officeart/2005/8/layout/hList1"/>
    <dgm:cxn modelId="{82CA7DE6-F240-4DA3-98DA-5EF564DE3F2F}" type="presParOf" srcId="{80E88034-64E9-4C66-8AC2-0B3BBDD30B21}" destId="{7B78D649-8F2F-413B-AFF7-E7CDE63C44B7}" srcOrd="4" destOrd="0" presId="urn:microsoft.com/office/officeart/2005/8/layout/hList1"/>
    <dgm:cxn modelId="{005DFADF-D973-441C-8867-245902AFA270}" type="presParOf" srcId="{7B78D649-8F2F-413B-AFF7-E7CDE63C44B7}" destId="{C701913F-5A78-40C5-9B2D-F55A9A7EA8F2}" srcOrd="0" destOrd="0" presId="urn:microsoft.com/office/officeart/2005/8/layout/hList1"/>
    <dgm:cxn modelId="{D72EAFFF-62B2-4D80-9861-36AB64812C6E}" type="presParOf" srcId="{7B78D649-8F2F-413B-AFF7-E7CDE63C44B7}" destId="{7D1E1ABE-911A-4847-84A8-C115AAECF762}" srcOrd="1" destOrd="0" presId="urn:microsoft.com/office/officeart/2005/8/layout/hList1"/>
    <dgm:cxn modelId="{C9D26130-43D8-42B3-A244-D74B34EE2529}" type="presParOf" srcId="{80E88034-64E9-4C66-8AC2-0B3BBDD30B21}" destId="{9C2429D4-FDB8-4714-A928-D2502A0A6AA0}" srcOrd="5" destOrd="0" presId="urn:microsoft.com/office/officeart/2005/8/layout/hList1"/>
    <dgm:cxn modelId="{4F58F7A5-88C7-48E0-AB82-833402686A3F}" type="presParOf" srcId="{80E88034-64E9-4C66-8AC2-0B3BBDD30B21}" destId="{AF7D7E31-9E88-4260-BDD5-F96913433E7E}" srcOrd="6" destOrd="0" presId="urn:microsoft.com/office/officeart/2005/8/layout/hList1"/>
    <dgm:cxn modelId="{D2F8899F-4487-4EE1-B14C-3E3BBF010DD6}" type="presParOf" srcId="{AF7D7E31-9E88-4260-BDD5-F96913433E7E}" destId="{4A004E8F-3B75-41EA-B933-3A842CDE2615}" srcOrd="0" destOrd="0" presId="urn:microsoft.com/office/officeart/2005/8/layout/hList1"/>
    <dgm:cxn modelId="{947FD60D-1794-4E9B-A385-C52B99DEE8A4}" type="presParOf" srcId="{AF7D7E31-9E88-4260-BDD5-F96913433E7E}" destId="{75C6015E-DCCE-45D1-AEF4-9A889CEE3204}" srcOrd="1" destOrd="0" presId="urn:microsoft.com/office/officeart/2005/8/layout/hList1"/>
    <dgm:cxn modelId="{028270BC-D038-4A72-BC4A-A8BF84D6603A}" type="presParOf" srcId="{80E88034-64E9-4C66-8AC2-0B3BBDD30B21}" destId="{65CFFC36-497D-49D3-8A9C-9A8867003186}" srcOrd="7" destOrd="0" presId="urn:microsoft.com/office/officeart/2005/8/layout/hList1"/>
    <dgm:cxn modelId="{51144B3F-25ED-4BA0-9B0D-6A28814D04A5}" type="presParOf" srcId="{80E88034-64E9-4C66-8AC2-0B3BBDD30B21}" destId="{191A4850-731E-4CF5-8323-32343DC19568}" srcOrd="8" destOrd="0" presId="urn:microsoft.com/office/officeart/2005/8/layout/hList1"/>
    <dgm:cxn modelId="{AB5AA9B8-2D35-4B28-939E-DBF9FEA60DEA}" type="presParOf" srcId="{191A4850-731E-4CF5-8323-32343DC19568}" destId="{DDDC4D7B-5583-43A6-A56C-764031A9E442}" srcOrd="0" destOrd="0" presId="urn:microsoft.com/office/officeart/2005/8/layout/hList1"/>
    <dgm:cxn modelId="{3D84CF88-CF2E-48C6-82FC-C71893E76D1D}" type="presParOf" srcId="{191A4850-731E-4CF5-8323-32343DC19568}" destId="{CFCB52E2-5F9F-4833-8CAE-2270B7F4223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FCC3EE-2980-47AB-8D63-D145888D3EC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43BF49EB-4BAE-4792-9022-28BCE35E9056}">
      <dgm:prSet phldrT="[Text]"/>
      <dgm:spPr/>
      <dgm:t>
        <a:bodyPr/>
        <a:lstStyle/>
        <a:p>
          <a:pPr algn="ctr"/>
          <a:r>
            <a:rPr lang="en-US" dirty="0"/>
            <a:t>Self-Certify</a:t>
          </a:r>
        </a:p>
      </dgm:t>
    </dgm:pt>
    <dgm:pt modelId="{D8E60C1B-5A64-446D-8BC8-62AAE5F6541C}" type="parTrans" cxnId="{312EFAF2-4C3F-4373-8452-7388B6FBE79F}">
      <dgm:prSet/>
      <dgm:spPr/>
      <dgm:t>
        <a:bodyPr/>
        <a:lstStyle/>
        <a:p>
          <a:endParaRPr lang="en-US"/>
        </a:p>
      </dgm:t>
    </dgm:pt>
    <dgm:pt modelId="{1E01CB9C-72CB-4FE9-9381-1A45F675A5FA}" type="sibTrans" cxnId="{312EFAF2-4C3F-4373-8452-7388B6FBE79F}">
      <dgm:prSet/>
      <dgm:spPr/>
      <dgm:t>
        <a:bodyPr/>
        <a:lstStyle/>
        <a:p>
          <a:endParaRPr lang="en-US"/>
        </a:p>
      </dgm:t>
    </dgm:pt>
    <dgm:pt modelId="{3F614719-323D-4657-A201-80DCC116F505}">
      <dgm:prSet phldrT="[Text]"/>
      <dgm:spPr/>
      <dgm:t>
        <a:bodyPr/>
        <a:lstStyle/>
        <a:p>
          <a:pPr algn="ctr"/>
          <a:r>
            <a:rPr lang="en-US" dirty="0"/>
            <a:t>$2,500 Limit up to Total Amount Due</a:t>
          </a:r>
        </a:p>
      </dgm:t>
    </dgm:pt>
    <dgm:pt modelId="{B6B68481-02FB-4FF4-9E8D-EA818CB73E00}" type="parTrans" cxnId="{4248D827-AAE9-4539-AF81-D089B8961AE1}">
      <dgm:prSet/>
      <dgm:spPr/>
      <dgm:t>
        <a:bodyPr/>
        <a:lstStyle/>
        <a:p>
          <a:endParaRPr lang="en-US"/>
        </a:p>
      </dgm:t>
    </dgm:pt>
    <dgm:pt modelId="{A0DA6B11-CC40-43E1-ADFC-8A3AE4058FA6}" type="sibTrans" cxnId="{4248D827-AAE9-4539-AF81-D089B8961AE1}">
      <dgm:prSet/>
      <dgm:spPr/>
      <dgm:t>
        <a:bodyPr/>
        <a:lstStyle/>
        <a:p>
          <a:endParaRPr lang="en-US"/>
        </a:p>
      </dgm:t>
    </dgm:pt>
    <dgm:pt modelId="{C7651342-689E-45E2-B25C-4925E77A1184}">
      <dgm:prSet phldrT="[Text]"/>
      <dgm:spPr/>
      <dgm:t>
        <a:bodyPr/>
        <a:lstStyle/>
        <a:p>
          <a:pPr algn="ctr"/>
          <a:r>
            <a:rPr lang="en-US" dirty="0"/>
            <a:t>&lt;200% FPL</a:t>
          </a:r>
        </a:p>
      </dgm:t>
    </dgm:pt>
    <dgm:pt modelId="{60E15B29-94F6-4A38-9CF0-B17CB429C0BA}" type="parTrans" cxnId="{88EDB195-1305-451C-9A49-064427CB1895}">
      <dgm:prSet/>
      <dgm:spPr/>
      <dgm:t>
        <a:bodyPr/>
        <a:lstStyle/>
        <a:p>
          <a:endParaRPr lang="en-US"/>
        </a:p>
      </dgm:t>
    </dgm:pt>
    <dgm:pt modelId="{647C5E0D-4D64-45A3-8EE0-A87841795E7C}" type="sibTrans" cxnId="{88EDB195-1305-451C-9A49-064427CB1895}">
      <dgm:prSet/>
      <dgm:spPr/>
      <dgm:t>
        <a:bodyPr/>
        <a:lstStyle/>
        <a:p>
          <a:endParaRPr lang="en-US"/>
        </a:p>
      </dgm:t>
    </dgm:pt>
    <dgm:pt modelId="{54D1B1F4-4B8C-4808-9531-43009CB283BF}">
      <dgm:prSet phldrT="[Text]"/>
      <dgm:spPr/>
      <dgm:t>
        <a:bodyPr/>
        <a:lstStyle/>
        <a:p>
          <a:pPr algn="ctr"/>
          <a:r>
            <a:rPr lang="en-US" dirty="0"/>
            <a:t>Auto-Apply</a:t>
          </a:r>
        </a:p>
      </dgm:t>
    </dgm:pt>
    <dgm:pt modelId="{4D18B21C-F872-48F5-B698-C8A9DB84A54D}" type="parTrans" cxnId="{58F17E3B-7C0D-482E-9CC8-E323970C9CE0}">
      <dgm:prSet/>
      <dgm:spPr/>
      <dgm:t>
        <a:bodyPr/>
        <a:lstStyle/>
        <a:p>
          <a:endParaRPr lang="en-US"/>
        </a:p>
      </dgm:t>
    </dgm:pt>
    <dgm:pt modelId="{526BDC46-70DE-459A-A379-BA85E153B7AD}" type="sibTrans" cxnId="{58F17E3B-7C0D-482E-9CC8-E323970C9CE0}">
      <dgm:prSet/>
      <dgm:spPr/>
      <dgm:t>
        <a:bodyPr/>
        <a:lstStyle/>
        <a:p>
          <a:endParaRPr lang="en-US"/>
        </a:p>
      </dgm:t>
    </dgm:pt>
    <dgm:pt modelId="{B3B2512C-5088-4D8B-A720-09AF752F923C}">
      <dgm:prSet phldrT="[Text]"/>
      <dgm:spPr/>
      <dgm:t>
        <a:bodyPr/>
        <a:lstStyle/>
        <a:p>
          <a:pPr algn="ctr"/>
          <a:r>
            <a:rPr lang="en-US" dirty="0"/>
            <a:t>$2,473,250</a:t>
          </a:r>
        </a:p>
      </dgm:t>
    </dgm:pt>
    <dgm:pt modelId="{FC5ED2E4-D65B-4373-BC27-B549B4F44938}" type="parTrans" cxnId="{4A36A804-541D-492D-93DD-A6202AF745B5}">
      <dgm:prSet/>
      <dgm:spPr/>
      <dgm:t>
        <a:bodyPr/>
        <a:lstStyle/>
        <a:p>
          <a:endParaRPr lang="en-US"/>
        </a:p>
      </dgm:t>
    </dgm:pt>
    <dgm:pt modelId="{46A24FF2-9BC6-4DC7-B1AF-3E30A8B4E586}" type="sibTrans" cxnId="{4A36A804-541D-492D-93DD-A6202AF745B5}">
      <dgm:prSet/>
      <dgm:spPr/>
      <dgm:t>
        <a:bodyPr/>
        <a:lstStyle/>
        <a:p>
          <a:endParaRPr lang="en-US"/>
        </a:p>
      </dgm:t>
    </dgm:pt>
    <dgm:pt modelId="{F19D5C22-2247-4525-82C6-76A2D1EDBE05}">
      <dgm:prSet/>
      <dgm:spPr/>
      <dgm:t>
        <a:bodyPr/>
        <a:lstStyle/>
        <a:p>
          <a:r>
            <a:rPr lang="en-US" dirty="0"/>
            <a:t>Multiple Grants Available</a:t>
          </a:r>
        </a:p>
      </dgm:t>
    </dgm:pt>
    <dgm:pt modelId="{60394C2E-FD10-4024-8787-B1A98629D545}" type="parTrans" cxnId="{2E4580AF-6707-4483-BF78-5C115777C8E7}">
      <dgm:prSet/>
      <dgm:spPr/>
      <dgm:t>
        <a:bodyPr/>
        <a:lstStyle/>
        <a:p>
          <a:endParaRPr lang="en-US"/>
        </a:p>
      </dgm:t>
    </dgm:pt>
    <dgm:pt modelId="{11B4AB38-5219-4D41-B01E-0877B56DD42E}" type="sibTrans" cxnId="{2E4580AF-6707-4483-BF78-5C115777C8E7}">
      <dgm:prSet/>
      <dgm:spPr/>
      <dgm:t>
        <a:bodyPr/>
        <a:lstStyle/>
        <a:p>
          <a:endParaRPr lang="en-US"/>
        </a:p>
      </dgm:t>
    </dgm:pt>
    <dgm:pt modelId="{7329587E-5497-440B-A8EF-329ECA5E4B64}" type="pres">
      <dgm:prSet presAssocID="{00FCC3EE-2980-47AB-8D63-D145888D3ECB}" presName="linear" presStyleCnt="0">
        <dgm:presLayoutVars>
          <dgm:animLvl val="lvl"/>
          <dgm:resizeHandles val="exact"/>
        </dgm:presLayoutVars>
      </dgm:prSet>
      <dgm:spPr/>
    </dgm:pt>
    <dgm:pt modelId="{2EC8A3E2-4CC7-4CAD-8A06-DFBFB3D0B720}" type="pres">
      <dgm:prSet presAssocID="{43BF49EB-4BAE-4792-9022-28BCE35E9056}" presName="parentText" presStyleLbl="node1" presStyleIdx="0" presStyleCnt="6">
        <dgm:presLayoutVars>
          <dgm:chMax val="0"/>
          <dgm:bulletEnabled val="1"/>
        </dgm:presLayoutVars>
      </dgm:prSet>
      <dgm:spPr/>
    </dgm:pt>
    <dgm:pt modelId="{F8498B78-90D9-4FA5-AC69-B042438A98D2}" type="pres">
      <dgm:prSet presAssocID="{1E01CB9C-72CB-4FE9-9381-1A45F675A5FA}" presName="spacer" presStyleCnt="0"/>
      <dgm:spPr/>
    </dgm:pt>
    <dgm:pt modelId="{B281CAEC-2971-4242-A4AC-C502721E5C90}" type="pres">
      <dgm:prSet presAssocID="{3F614719-323D-4657-A201-80DCC116F505}" presName="parentText" presStyleLbl="node1" presStyleIdx="1" presStyleCnt="6">
        <dgm:presLayoutVars>
          <dgm:chMax val="0"/>
          <dgm:bulletEnabled val="1"/>
        </dgm:presLayoutVars>
      </dgm:prSet>
      <dgm:spPr/>
    </dgm:pt>
    <dgm:pt modelId="{5C02B84A-9DAD-4C3D-9C35-69D021521D6B}" type="pres">
      <dgm:prSet presAssocID="{A0DA6B11-CC40-43E1-ADFC-8A3AE4058FA6}" presName="spacer" presStyleCnt="0"/>
      <dgm:spPr/>
    </dgm:pt>
    <dgm:pt modelId="{0968BB96-C907-4DFA-A01F-AE4F84D082BC}" type="pres">
      <dgm:prSet presAssocID="{C7651342-689E-45E2-B25C-4925E77A1184}" presName="parentText" presStyleLbl="node1" presStyleIdx="2" presStyleCnt="6">
        <dgm:presLayoutVars>
          <dgm:chMax val="0"/>
          <dgm:bulletEnabled val="1"/>
        </dgm:presLayoutVars>
      </dgm:prSet>
      <dgm:spPr/>
    </dgm:pt>
    <dgm:pt modelId="{83948620-A77D-4B91-A147-0C1E5C939DDF}" type="pres">
      <dgm:prSet presAssocID="{647C5E0D-4D64-45A3-8EE0-A87841795E7C}" presName="spacer" presStyleCnt="0"/>
      <dgm:spPr/>
    </dgm:pt>
    <dgm:pt modelId="{997025B8-CD16-4217-A178-4A89E9DE9435}" type="pres">
      <dgm:prSet presAssocID="{54D1B1F4-4B8C-4808-9531-43009CB283BF}" presName="parentText" presStyleLbl="node1" presStyleIdx="3" presStyleCnt="6">
        <dgm:presLayoutVars>
          <dgm:chMax val="0"/>
          <dgm:bulletEnabled val="1"/>
        </dgm:presLayoutVars>
      </dgm:prSet>
      <dgm:spPr/>
    </dgm:pt>
    <dgm:pt modelId="{2030BA07-9986-47D1-8402-9688B80CECC3}" type="pres">
      <dgm:prSet presAssocID="{526BDC46-70DE-459A-A379-BA85E153B7AD}" presName="spacer" presStyleCnt="0"/>
      <dgm:spPr/>
    </dgm:pt>
    <dgm:pt modelId="{1E4400E9-9059-4716-96E5-7D59FF449241}" type="pres">
      <dgm:prSet presAssocID="{F19D5C22-2247-4525-82C6-76A2D1EDBE05}" presName="parentText" presStyleLbl="node1" presStyleIdx="4" presStyleCnt="6">
        <dgm:presLayoutVars>
          <dgm:chMax val="0"/>
          <dgm:bulletEnabled val="1"/>
        </dgm:presLayoutVars>
      </dgm:prSet>
      <dgm:spPr/>
    </dgm:pt>
    <dgm:pt modelId="{D60A580D-C012-4028-8780-A2A5BEA6B9B6}" type="pres">
      <dgm:prSet presAssocID="{11B4AB38-5219-4D41-B01E-0877B56DD42E}" presName="spacer" presStyleCnt="0"/>
      <dgm:spPr/>
    </dgm:pt>
    <dgm:pt modelId="{5E808EEA-2F56-4A95-B743-91E572587035}" type="pres">
      <dgm:prSet presAssocID="{B3B2512C-5088-4D8B-A720-09AF752F923C}" presName="parentText" presStyleLbl="node1" presStyleIdx="5" presStyleCnt="6" custLinFactNeighborY="13745">
        <dgm:presLayoutVars>
          <dgm:chMax val="0"/>
          <dgm:bulletEnabled val="1"/>
        </dgm:presLayoutVars>
      </dgm:prSet>
      <dgm:spPr/>
    </dgm:pt>
  </dgm:ptLst>
  <dgm:cxnLst>
    <dgm:cxn modelId="{4A36A804-541D-492D-93DD-A6202AF745B5}" srcId="{00FCC3EE-2980-47AB-8D63-D145888D3ECB}" destId="{B3B2512C-5088-4D8B-A720-09AF752F923C}" srcOrd="5" destOrd="0" parTransId="{FC5ED2E4-D65B-4373-BC27-B549B4F44938}" sibTransId="{46A24FF2-9BC6-4DC7-B1AF-3E30A8B4E586}"/>
    <dgm:cxn modelId="{4248D827-AAE9-4539-AF81-D089B8961AE1}" srcId="{00FCC3EE-2980-47AB-8D63-D145888D3ECB}" destId="{3F614719-323D-4657-A201-80DCC116F505}" srcOrd="1" destOrd="0" parTransId="{B6B68481-02FB-4FF4-9E8D-EA818CB73E00}" sibTransId="{A0DA6B11-CC40-43E1-ADFC-8A3AE4058FA6}"/>
    <dgm:cxn modelId="{58F17E3B-7C0D-482E-9CC8-E323970C9CE0}" srcId="{00FCC3EE-2980-47AB-8D63-D145888D3ECB}" destId="{54D1B1F4-4B8C-4808-9531-43009CB283BF}" srcOrd="3" destOrd="0" parTransId="{4D18B21C-F872-48F5-B698-C8A9DB84A54D}" sibTransId="{526BDC46-70DE-459A-A379-BA85E153B7AD}"/>
    <dgm:cxn modelId="{72DB0043-77CD-46E4-A338-C434DED64BEE}" type="presOf" srcId="{54D1B1F4-4B8C-4808-9531-43009CB283BF}" destId="{997025B8-CD16-4217-A178-4A89E9DE9435}" srcOrd="0" destOrd="0" presId="urn:microsoft.com/office/officeart/2005/8/layout/vList2"/>
    <dgm:cxn modelId="{15FA9266-9C00-42BA-A987-F3612ADA9544}" type="presOf" srcId="{00FCC3EE-2980-47AB-8D63-D145888D3ECB}" destId="{7329587E-5497-440B-A8EF-329ECA5E4B64}" srcOrd="0" destOrd="0" presId="urn:microsoft.com/office/officeart/2005/8/layout/vList2"/>
    <dgm:cxn modelId="{B5651D4D-0E81-4821-89ED-40E43A7AC39F}" type="presOf" srcId="{C7651342-689E-45E2-B25C-4925E77A1184}" destId="{0968BB96-C907-4DFA-A01F-AE4F84D082BC}" srcOrd="0" destOrd="0" presId="urn:microsoft.com/office/officeart/2005/8/layout/vList2"/>
    <dgm:cxn modelId="{0A341350-AC42-4F22-887F-4FFBC97942E0}" type="presOf" srcId="{B3B2512C-5088-4D8B-A720-09AF752F923C}" destId="{5E808EEA-2F56-4A95-B743-91E572587035}" srcOrd="0" destOrd="0" presId="urn:microsoft.com/office/officeart/2005/8/layout/vList2"/>
    <dgm:cxn modelId="{B31AD98E-129A-4DEB-94E5-7A9473F3964B}" type="presOf" srcId="{3F614719-323D-4657-A201-80DCC116F505}" destId="{B281CAEC-2971-4242-A4AC-C502721E5C90}" srcOrd="0" destOrd="0" presId="urn:microsoft.com/office/officeart/2005/8/layout/vList2"/>
    <dgm:cxn modelId="{88EDB195-1305-451C-9A49-064427CB1895}" srcId="{00FCC3EE-2980-47AB-8D63-D145888D3ECB}" destId="{C7651342-689E-45E2-B25C-4925E77A1184}" srcOrd="2" destOrd="0" parTransId="{60E15B29-94F6-4A38-9CF0-B17CB429C0BA}" sibTransId="{647C5E0D-4D64-45A3-8EE0-A87841795E7C}"/>
    <dgm:cxn modelId="{8EB05FA4-93AD-41DF-8D98-C8D9CC399E7B}" type="presOf" srcId="{43BF49EB-4BAE-4792-9022-28BCE35E9056}" destId="{2EC8A3E2-4CC7-4CAD-8A06-DFBFB3D0B720}" srcOrd="0" destOrd="0" presId="urn:microsoft.com/office/officeart/2005/8/layout/vList2"/>
    <dgm:cxn modelId="{2E4580AF-6707-4483-BF78-5C115777C8E7}" srcId="{00FCC3EE-2980-47AB-8D63-D145888D3ECB}" destId="{F19D5C22-2247-4525-82C6-76A2D1EDBE05}" srcOrd="4" destOrd="0" parTransId="{60394C2E-FD10-4024-8787-B1A98629D545}" sibTransId="{11B4AB38-5219-4D41-B01E-0877B56DD42E}"/>
    <dgm:cxn modelId="{BC1310E4-3DC9-4B4F-9B44-D05AAA70AB42}" type="presOf" srcId="{F19D5C22-2247-4525-82C6-76A2D1EDBE05}" destId="{1E4400E9-9059-4716-96E5-7D59FF449241}" srcOrd="0" destOrd="0" presId="urn:microsoft.com/office/officeart/2005/8/layout/vList2"/>
    <dgm:cxn modelId="{312EFAF2-4C3F-4373-8452-7388B6FBE79F}" srcId="{00FCC3EE-2980-47AB-8D63-D145888D3ECB}" destId="{43BF49EB-4BAE-4792-9022-28BCE35E9056}" srcOrd="0" destOrd="0" parTransId="{D8E60C1B-5A64-446D-8BC8-62AAE5F6541C}" sibTransId="{1E01CB9C-72CB-4FE9-9381-1A45F675A5FA}"/>
    <dgm:cxn modelId="{6C731F1E-4F36-4371-BDE0-7333E3175143}" type="presParOf" srcId="{7329587E-5497-440B-A8EF-329ECA5E4B64}" destId="{2EC8A3E2-4CC7-4CAD-8A06-DFBFB3D0B720}" srcOrd="0" destOrd="0" presId="urn:microsoft.com/office/officeart/2005/8/layout/vList2"/>
    <dgm:cxn modelId="{C0C1E072-6BC7-41F2-BDA2-B34C1C3EA1EE}" type="presParOf" srcId="{7329587E-5497-440B-A8EF-329ECA5E4B64}" destId="{F8498B78-90D9-4FA5-AC69-B042438A98D2}" srcOrd="1" destOrd="0" presId="urn:microsoft.com/office/officeart/2005/8/layout/vList2"/>
    <dgm:cxn modelId="{6C6A5DB5-BF20-48DE-BD32-3B50AD3A0925}" type="presParOf" srcId="{7329587E-5497-440B-A8EF-329ECA5E4B64}" destId="{B281CAEC-2971-4242-A4AC-C502721E5C90}" srcOrd="2" destOrd="0" presId="urn:microsoft.com/office/officeart/2005/8/layout/vList2"/>
    <dgm:cxn modelId="{DE96BDCF-0FD2-405B-9ABB-00B785F1C4D6}" type="presParOf" srcId="{7329587E-5497-440B-A8EF-329ECA5E4B64}" destId="{5C02B84A-9DAD-4C3D-9C35-69D021521D6B}" srcOrd="3" destOrd="0" presId="urn:microsoft.com/office/officeart/2005/8/layout/vList2"/>
    <dgm:cxn modelId="{CE106CA1-3A04-428D-A29D-9AF761BB31BB}" type="presParOf" srcId="{7329587E-5497-440B-A8EF-329ECA5E4B64}" destId="{0968BB96-C907-4DFA-A01F-AE4F84D082BC}" srcOrd="4" destOrd="0" presId="urn:microsoft.com/office/officeart/2005/8/layout/vList2"/>
    <dgm:cxn modelId="{43A51FEF-1A7C-4995-B78D-623889A3BEA0}" type="presParOf" srcId="{7329587E-5497-440B-A8EF-329ECA5E4B64}" destId="{83948620-A77D-4B91-A147-0C1E5C939DDF}" srcOrd="5" destOrd="0" presId="urn:microsoft.com/office/officeart/2005/8/layout/vList2"/>
    <dgm:cxn modelId="{3B3B2EFA-1233-4FEE-B732-8D051A97EAB8}" type="presParOf" srcId="{7329587E-5497-440B-A8EF-329ECA5E4B64}" destId="{997025B8-CD16-4217-A178-4A89E9DE9435}" srcOrd="6" destOrd="0" presId="urn:microsoft.com/office/officeart/2005/8/layout/vList2"/>
    <dgm:cxn modelId="{42F3D651-FFC0-4094-9C18-CC82E38F1F51}" type="presParOf" srcId="{7329587E-5497-440B-A8EF-329ECA5E4B64}" destId="{2030BA07-9986-47D1-8402-9688B80CECC3}" srcOrd="7" destOrd="0" presId="urn:microsoft.com/office/officeart/2005/8/layout/vList2"/>
    <dgm:cxn modelId="{7E0E87BA-1AF4-4D13-9F9D-542FCB2B81CF}" type="presParOf" srcId="{7329587E-5497-440B-A8EF-329ECA5E4B64}" destId="{1E4400E9-9059-4716-96E5-7D59FF449241}" srcOrd="8" destOrd="0" presId="urn:microsoft.com/office/officeart/2005/8/layout/vList2"/>
    <dgm:cxn modelId="{DC3B62BA-C58B-4FF0-AB3B-7E0E817AFC10}" type="presParOf" srcId="{7329587E-5497-440B-A8EF-329ECA5E4B64}" destId="{D60A580D-C012-4028-8780-A2A5BEA6B9B6}" srcOrd="9" destOrd="0" presId="urn:microsoft.com/office/officeart/2005/8/layout/vList2"/>
    <dgm:cxn modelId="{65F2DAD2-7589-4B03-A07C-A5D878F19508}" type="presParOf" srcId="{7329587E-5497-440B-A8EF-329ECA5E4B64}" destId="{5E808EEA-2F56-4A95-B743-91E57258703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853BD7-B656-4B53-8517-D2618D567673}">
      <dsp:nvSpPr>
        <dsp:cNvPr id="0" name=""/>
        <dsp:cNvSpPr/>
      </dsp:nvSpPr>
      <dsp:spPr>
        <a:xfrm>
          <a:off x="-5904397" y="-903787"/>
          <a:ext cx="7030755" cy="7030755"/>
        </a:xfrm>
        <a:prstGeom prst="blockArc">
          <a:avLst>
            <a:gd name="adj1" fmla="val 18900000"/>
            <a:gd name="adj2" fmla="val 2700000"/>
            <a:gd name="adj3" fmla="val 307"/>
          </a:avLst>
        </a:pr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34D754-EFA0-447A-B145-8056F4CB4743}">
      <dsp:nvSpPr>
        <dsp:cNvPr id="0" name=""/>
        <dsp:cNvSpPr/>
      </dsp:nvSpPr>
      <dsp:spPr>
        <a:xfrm>
          <a:off x="724977" y="522318"/>
          <a:ext cx="10569032" cy="1044636"/>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9180" tIns="106680" rIns="106680" bIns="106680" numCol="1" spcCol="1270" anchor="ctr" anchorCtr="0">
          <a:noAutofit/>
        </a:bodyPr>
        <a:lstStyle/>
        <a:p>
          <a:pPr marL="0" lvl="0" indent="0" algn="l" defTabSz="1866900">
            <a:lnSpc>
              <a:spcPct val="90000"/>
            </a:lnSpc>
            <a:spcBef>
              <a:spcPct val="0"/>
            </a:spcBef>
            <a:spcAft>
              <a:spcPct val="35000"/>
            </a:spcAft>
            <a:buNone/>
          </a:pPr>
          <a:r>
            <a:rPr lang="en-US" sz="4200" kern="1200" dirty="0"/>
            <a:t>Outreach Efforts</a:t>
          </a:r>
        </a:p>
      </dsp:txBody>
      <dsp:txXfrm>
        <a:off x="724977" y="522318"/>
        <a:ext cx="10569032" cy="1044636"/>
      </dsp:txXfrm>
    </dsp:sp>
    <dsp:sp modelId="{72512140-07C6-4464-BD92-5405F0A1BEE7}">
      <dsp:nvSpPr>
        <dsp:cNvPr id="0" name=""/>
        <dsp:cNvSpPr/>
      </dsp:nvSpPr>
      <dsp:spPr>
        <a:xfrm>
          <a:off x="72079" y="391738"/>
          <a:ext cx="1305795" cy="1305795"/>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DBD46A-15CF-447B-9CFF-95D88912A2A4}">
      <dsp:nvSpPr>
        <dsp:cNvPr id="0" name=""/>
        <dsp:cNvSpPr/>
      </dsp:nvSpPr>
      <dsp:spPr>
        <a:xfrm>
          <a:off x="1104702" y="2089272"/>
          <a:ext cx="10189307" cy="1044636"/>
        </a:xfrm>
        <a:prstGeom prst="rect">
          <a:avLst/>
        </a:prstGeom>
        <a:solidFill>
          <a:schemeClr val="accent1">
            <a:shade val="80000"/>
            <a:hueOff val="117248"/>
            <a:satOff val="-37692"/>
            <a:lumOff val="1984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9180" tIns="106680" rIns="106680" bIns="106680" numCol="1" spcCol="1270" anchor="ctr" anchorCtr="0">
          <a:noAutofit/>
        </a:bodyPr>
        <a:lstStyle/>
        <a:p>
          <a:pPr marL="0" lvl="0" indent="0" algn="l" defTabSz="1866900">
            <a:lnSpc>
              <a:spcPct val="90000"/>
            </a:lnSpc>
            <a:spcBef>
              <a:spcPct val="0"/>
            </a:spcBef>
            <a:spcAft>
              <a:spcPct val="35000"/>
            </a:spcAft>
            <a:buNone/>
          </a:pPr>
          <a:r>
            <a:rPr lang="en-US" sz="4200" kern="1200" dirty="0"/>
            <a:t>Assistance Provided</a:t>
          </a:r>
        </a:p>
      </dsp:txBody>
      <dsp:txXfrm>
        <a:off x="1104702" y="2089272"/>
        <a:ext cx="10189307" cy="1044636"/>
      </dsp:txXfrm>
    </dsp:sp>
    <dsp:sp modelId="{01D26176-D682-4D81-B987-EA8A51A18D65}">
      <dsp:nvSpPr>
        <dsp:cNvPr id="0" name=""/>
        <dsp:cNvSpPr/>
      </dsp:nvSpPr>
      <dsp:spPr>
        <a:xfrm>
          <a:off x="451805" y="1958692"/>
          <a:ext cx="1305795" cy="1305795"/>
        </a:xfrm>
        <a:prstGeom prst="ellipse">
          <a:avLst/>
        </a:prstGeom>
        <a:solidFill>
          <a:schemeClr val="lt1">
            <a:hueOff val="0"/>
            <a:satOff val="0"/>
            <a:lumOff val="0"/>
            <a:alphaOff val="0"/>
          </a:schemeClr>
        </a:solidFill>
        <a:ln w="12700" cap="flat" cmpd="sng" algn="ctr">
          <a:solidFill>
            <a:schemeClr val="accent1">
              <a:shade val="80000"/>
              <a:hueOff val="117248"/>
              <a:satOff val="-37692"/>
              <a:lumOff val="19845"/>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5D5058-65AD-4B64-88B4-A6A5F4E70E58}">
      <dsp:nvSpPr>
        <dsp:cNvPr id="0" name=""/>
        <dsp:cNvSpPr/>
      </dsp:nvSpPr>
      <dsp:spPr>
        <a:xfrm>
          <a:off x="724977" y="3656226"/>
          <a:ext cx="10569032" cy="1044636"/>
        </a:xfrm>
        <a:prstGeom prst="rect">
          <a:avLst/>
        </a:prstGeom>
        <a:solidFill>
          <a:schemeClr val="accent1">
            <a:shade val="80000"/>
            <a:hueOff val="234497"/>
            <a:satOff val="-75385"/>
            <a:lumOff val="396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9180" tIns="106680" rIns="106680" bIns="106680" numCol="1" spcCol="1270" anchor="ctr" anchorCtr="0">
          <a:noAutofit/>
        </a:bodyPr>
        <a:lstStyle/>
        <a:p>
          <a:pPr marL="0" lvl="0" indent="0" algn="l" defTabSz="1866900">
            <a:lnSpc>
              <a:spcPct val="90000"/>
            </a:lnSpc>
            <a:spcBef>
              <a:spcPct val="0"/>
            </a:spcBef>
            <a:spcAft>
              <a:spcPct val="35000"/>
            </a:spcAft>
            <a:buNone/>
          </a:pPr>
          <a:r>
            <a:rPr lang="en-US" sz="4200" kern="1200" dirty="0"/>
            <a:t>Disconnect Process</a:t>
          </a:r>
        </a:p>
      </dsp:txBody>
      <dsp:txXfrm>
        <a:off x="724977" y="3656226"/>
        <a:ext cx="10569032" cy="1044636"/>
      </dsp:txXfrm>
    </dsp:sp>
    <dsp:sp modelId="{CC7647CB-215E-4280-B70D-F4A91D4830AC}">
      <dsp:nvSpPr>
        <dsp:cNvPr id="0" name=""/>
        <dsp:cNvSpPr/>
      </dsp:nvSpPr>
      <dsp:spPr>
        <a:xfrm>
          <a:off x="72079" y="3525647"/>
          <a:ext cx="1305795" cy="1305795"/>
        </a:xfrm>
        <a:prstGeom prst="ellipse">
          <a:avLst/>
        </a:prstGeom>
        <a:solidFill>
          <a:schemeClr val="lt1">
            <a:hueOff val="0"/>
            <a:satOff val="0"/>
            <a:lumOff val="0"/>
            <a:alphaOff val="0"/>
          </a:schemeClr>
        </a:solidFill>
        <a:ln w="12700" cap="flat" cmpd="sng" algn="ctr">
          <a:solidFill>
            <a:schemeClr val="accent1">
              <a:shade val="80000"/>
              <a:hueOff val="234497"/>
              <a:satOff val="-75385"/>
              <a:lumOff val="3969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97EA3-5713-4064-9E51-83B8DEA7B0C6}">
      <dsp:nvSpPr>
        <dsp:cNvPr id="0" name=""/>
        <dsp:cNvSpPr/>
      </dsp:nvSpPr>
      <dsp:spPr>
        <a:xfrm>
          <a:off x="5285" y="12049"/>
          <a:ext cx="2026001" cy="633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Calls</a:t>
          </a:r>
        </a:p>
      </dsp:txBody>
      <dsp:txXfrm>
        <a:off x="5285" y="12049"/>
        <a:ext cx="2026001" cy="633600"/>
      </dsp:txXfrm>
    </dsp:sp>
    <dsp:sp modelId="{099AD0F5-B615-4EBF-967E-85CEAA6AD807}">
      <dsp:nvSpPr>
        <dsp:cNvPr id="0" name=""/>
        <dsp:cNvSpPr/>
      </dsp:nvSpPr>
      <dsp:spPr>
        <a:xfrm>
          <a:off x="5285" y="661876"/>
          <a:ext cx="2026001" cy="411029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71450" lvl="1" indent="-171450" algn="l" defTabSz="755650">
            <a:lnSpc>
              <a:spcPct val="90000"/>
            </a:lnSpc>
            <a:spcBef>
              <a:spcPct val="0"/>
            </a:spcBef>
            <a:spcAft>
              <a:spcPct val="15000"/>
            </a:spcAft>
            <a:buChar char="•"/>
          </a:pPr>
          <a:r>
            <a:rPr lang="en-US" sz="1700" kern="1200" dirty="0">
              <a:solidFill>
                <a:srgbClr val="312D28"/>
              </a:solidFill>
            </a:rPr>
            <a:t>17,597Automated Calls placed</a:t>
          </a:r>
        </a:p>
        <a:p>
          <a:pPr marL="171450" lvl="1" indent="-171450" algn="l" defTabSz="755650">
            <a:lnSpc>
              <a:spcPct val="90000"/>
            </a:lnSpc>
            <a:spcBef>
              <a:spcPct val="0"/>
            </a:spcBef>
            <a:spcAft>
              <a:spcPct val="15000"/>
            </a:spcAft>
            <a:buChar char="•"/>
          </a:pPr>
          <a:r>
            <a:rPr lang="en-US" sz="1700" kern="1200" dirty="0">
              <a:solidFill>
                <a:srgbClr val="312D28"/>
              </a:solidFill>
            </a:rPr>
            <a:t>24% (answered)</a:t>
          </a:r>
        </a:p>
        <a:p>
          <a:pPr marL="171450" lvl="1" indent="-171450" algn="l" defTabSz="755650">
            <a:lnSpc>
              <a:spcPct val="90000"/>
            </a:lnSpc>
            <a:spcBef>
              <a:spcPct val="0"/>
            </a:spcBef>
            <a:spcAft>
              <a:spcPct val="15000"/>
            </a:spcAft>
            <a:buChar char="•"/>
          </a:pPr>
          <a:r>
            <a:rPr lang="en-US" sz="1700" kern="1200" dirty="0">
              <a:solidFill>
                <a:srgbClr val="312D28"/>
              </a:solidFill>
            </a:rPr>
            <a:t>44% (voicemail)</a:t>
          </a:r>
        </a:p>
        <a:p>
          <a:pPr marL="114300" lvl="1" indent="-114300" algn="l" defTabSz="533400">
            <a:lnSpc>
              <a:spcPct val="90000"/>
            </a:lnSpc>
            <a:spcBef>
              <a:spcPct val="0"/>
            </a:spcBef>
            <a:spcAft>
              <a:spcPct val="15000"/>
            </a:spcAft>
            <a:buChar char="•"/>
          </a:pPr>
          <a:endParaRPr lang="en-US" sz="1200" kern="1200" dirty="0">
            <a:solidFill>
              <a:srgbClr val="312D28"/>
            </a:solidFill>
          </a:endParaRPr>
        </a:p>
        <a:p>
          <a:pPr marL="171450" lvl="1" indent="-171450" algn="l" defTabSz="755650">
            <a:lnSpc>
              <a:spcPct val="90000"/>
            </a:lnSpc>
            <a:spcBef>
              <a:spcPct val="0"/>
            </a:spcBef>
            <a:spcAft>
              <a:spcPct val="15000"/>
            </a:spcAft>
            <a:buChar char="•"/>
          </a:pPr>
          <a:r>
            <a:rPr lang="en-US" sz="1700" kern="1200" dirty="0">
              <a:solidFill>
                <a:srgbClr val="312D28"/>
              </a:solidFill>
            </a:rPr>
            <a:t>6,706 Manual calls since 4/1/21</a:t>
          </a:r>
        </a:p>
        <a:p>
          <a:pPr marL="171450" lvl="1" indent="-171450" algn="l" defTabSz="755650">
            <a:lnSpc>
              <a:spcPct val="90000"/>
            </a:lnSpc>
            <a:spcBef>
              <a:spcPct val="0"/>
            </a:spcBef>
            <a:spcAft>
              <a:spcPct val="15000"/>
            </a:spcAft>
            <a:buChar char="•"/>
          </a:pPr>
          <a:r>
            <a:rPr lang="en-US" sz="1700" kern="1200" dirty="0">
              <a:solidFill>
                <a:srgbClr val="312D28"/>
              </a:solidFill>
            </a:rPr>
            <a:t>33,037 Manual calls placed since 4/1/20 (14,510 customers called)</a:t>
          </a:r>
        </a:p>
      </dsp:txBody>
      <dsp:txXfrm>
        <a:off x="5285" y="661876"/>
        <a:ext cx="2026001" cy="4110294"/>
      </dsp:txXfrm>
    </dsp:sp>
    <dsp:sp modelId="{2B42E3AD-866C-4030-B72A-FBD021A5364C}">
      <dsp:nvSpPr>
        <dsp:cNvPr id="0" name=""/>
        <dsp:cNvSpPr/>
      </dsp:nvSpPr>
      <dsp:spPr>
        <a:xfrm>
          <a:off x="2314927" y="28276"/>
          <a:ext cx="2026001" cy="6336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Emails</a:t>
          </a:r>
        </a:p>
      </dsp:txBody>
      <dsp:txXfrm>
        <a:off x="2314927" y="28276"/>
        <a:ext cx="2026001" cy="633600"/>
      </dsp:txXfrm>
    </dsp:sp>
    <dsp:sp modelId="{7465A256-AD98-49D1-A849-54E10F1F8B30}">
      <dsp:nvSpPr>
        <dsp:cNvPr id="0" name=""/>
        <dsp:cNvSpPr/>
      </dsp:nvSpPr>
      <dsp:spPr>
        <a:xfrm>
          <a:off x="2314927" y="661876"/>
          <a:ext cx="2026001" cy="411029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312D28"/>
              </a:solidFill>
            </a:rPr>
            <a:t>18,973 sent</a:t>
          </a:r>
        </a:p>
        <a:p>
          <a:pPr marL="228600" lvl="1" indent="-228600" algn="l" defTabSz="977900">
            <a:lnSpc>
              <a:spcPct val="90000"/>
            </a:lnSpc>
            <a:spcBef>
              <a:spcPct val="0"/>
            </a:spcBef>
            <a:spcAft>
              <a:spcPct val="15000"/>
            </a:spcAft>
            <a:buChar char="•"/>
          </a:pPr>
          <a:endParaRPr lang="en-US" sz="2200" kern="1200" dirty="0">
            <a:solidFill>
              <a:srgbClr val="312D28"/>
            </a:solidFill>
          </a:endParaRPr>
        </a:p>
        <a:p>
          <a:pPr marL="228600" lvl="1" indent="-228600" algn="l" defTabSz="977900">
            <a:lnSpc>
              <a:spcPct val="90000"/>
            </a:lnSpc>
            <a:spcBef>
              <a:spcPct val="0"/>
            </a:spcBef>
            <a:spcAft>
              <a:spcPct val="15000"/>
            </a:spcAft>
            <a:buChar char="•"/>
          </a:pPr>
          <a:r>
            <a:rPr lang="en-US" sz="2200" kern="1200" dirty="0">
              <a:solidFill>
                <a:srgbClr val="312D28"/>
              </a:solidFill>
            </a:rPr>
            <a:t>49% open rate</a:t>
          </a:r>
        </a:p>
      </dsp:txBody>
      <dsp:txXfrm>
        <a:off x="2314927" y="661876"/>
        <a:ext cx="2026001" cy="4110294"/>
      </dsp:txXfrm>
    </dsp:sp>
    <dsp:sp modelId="{C701913F-5A78-40C5-9B2D-F55A9A7EA8F2}">
      <dsp:nvSpPr>
        <dsp:cNvPr id="0" name=""/>
        <dsp:cNvSpPr/>
      </dsp:nvSpPr>
      <dsp:spPr>
        <a:xfrm>
          <a:off x="4624569" y="28276"/>
          <a:ext cx="2026001" cy="6336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Letters</a:t>
          </a:r>
        </a:p>
      </dsp:txBody>
      <dsp:txXfrm>
        <a:off x="4624569" y="28276"/>
        <a:ext cx="2026001" cy="633600"/>
      </dsp:txXfrm>
    </dsp:sp>
    <dsp:sp modelId="{7D1E1ABE-911A-4847-84A8-C115AAECF762}">
      <dsp:nvSpPr>
        <dsp:cNvPr id="0" name=""/>
        <dsp:cNvSpPr/>
      </dsp:nvSpPr>
      <dsp:spPr>
        <a:xfrm>
          <a:off x="4624569" y="661876"/>
          <a:ext cx="2026001" cy="41102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312D28"/>
              </a:solidFill>
            </a:rPr>
            <a:t>56,001 mailed</a:t>
          </a:r>
        </a:p>
      </dsp:txBody>
      <dsp:txXfrm>
        <a:off x="4624569" y="661876"/>
        <a:ext cx="2026001" cy="4110294"/>
      </dsp:txXfrm>
    </dsp:sp>
    <dsp:sp modelId="{4A004E8F-3B75-41EA-B933-3A842CDE2615}">
      <dsp:nvSpPr>
        <dsp:cNvPr id="0" name=""/>
        <dsp:cNvSpPr/>
      </dsp:nvSpPr>
      <dsp:spPr>
        <a:xfrm>
          <a:off x="6934211" y="28276"/>
          <a:ext cx="2026001" cy="6336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Website</a:t>
          </a:r>
        </a:p>
      </dsp:txBody>
      <dsp:txXfrm>
        <a:off x="6934211" y="28276"/>
        <a:ext cx="2026001" cy="633600"/>
      </dsp:txXfrm>
    </dsp:sp>
    <dsp:sp modelId="{75C6015E-DCCE-45D1-AEF4-9A889CEE3204}">
      <dsp:nvSpPr>
        <dsp:cNvPr id="0" name=""/>
        <dsp:cNvSpPr/>
      </dsp:nvSpPr>
      <dsp:spPr>
        <a:xfrm>
          <a:off x="6934211" y="661876"/>
          <a:ext cx="2026001" cy="411029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10,100 views of CNG Energy Assistance Page (approx. 8,300 directly to EA page)</a:t>
          </a:r>
        </a:p>
      </dsp:txBody>
      <dsp:txXfrm>
        <a:off x="6934211" y="661876"/>
        <a:ext cx="2026001" cy="4110294"/>
      </dsp:txXfrm>
    </dsp:sp>
    <dsp:sp modelId="{DDDC4D7B-5583-43A6-A56C-764031A9E442}">
      <dsp:nvSpPr>
        <dsp:cNvPr id="0" name=""/>
        <dsp:cNvSpPr/>
      </dsp:nvSpPr>
      <dsp:spPr>
        <a:xfrm>
          <a:off x="9243853" y="28276"/>
          <a:ext cx="2026001" cy="6336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t>Other</a:t>
          </a:r>
        </a:p>
      </dsp:txBody>
      <dsp:txXfrm>
        <a:off x="9243853" y="28276"/>
        <a:ext cx="2026001" cy="633600"/>
      </dsp:txXfrm>
    </dsp:sp>
    <dsp:sp modelId="{CFCB52E2-5F9F-4833-8CAE-2270B7F4223F}">
      <dsp:nvSpPr>
        <dsp:cNvPr id="0" name=""/>
        <dsp:cNvSpPr/>
      </dsp:nvSpPr>
      <dsp:spPr>
        <a:xfrm>
          <a:off x="9243853" y="661876"/>
          <a:ext cx="2026001" cy="4110294"/>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Bill </a:t>
          </a:r>
          <a:r>
            <a:rPr lang="en-US" sz="2200" kern="1200" dirty="0" err="1"/>
            <a:t>Onserts</a:t>
          </a:r>
          <a:endParaRPr lang="en-US" sz="2200" kern="1200" dirty="0"/>
        </a:p>
        <a:p>
          <a:pPr marL="228600" lvl="1" indent="-228600" algn="l" defTabSz="977900">
            <a:lnSpc>
              <a:spcPct val="90000"/>
            </a:lnSpc>
            <a:spcBef>
              <a:spcPct val="0"/>
            </a:spcBef>
            <a:spcAft>
              <a:spcPct val="15000"/>
            </a:spcAft>
            <a:buChar char="•"/>
          </a:pPr>
          <a:r>
            <a:rPr lang="en-US" sz="2200" kern="1200" dirty="0"/>
            <a:t>Social Media</a:t>
          </a:r>
        </a:p>
        <a:p>
          <a:pPr marL="228600" lvl="1" indent="-228600" algn="l" defTabSz="977900">
            <a:lnSpc>
              <a:spcPct val="90000"/>
            </a:lnSpc>
            <a:spcBef>
              <a:spcPct val="0"/>
            </a:spcBef>
            <a:spcAft>
              <a:spcPct val="15000"/>
            </a:spcAft>
            <a:buChar char="•"/>
          </a:pPr>
          <a:r>
            <a:rPr lang="en-US" sz="2200" kern="1200" dirty="0"/>
            <a:t>Door Tags (over 1400 placed)</a:t>
          </a:r>
        </a:p>
        <a:p>
          <a:pPr marL="228600" lvl="1" indent="-228600" algn="l" defTabSz="977900">
            <a:lnSpc>
              <a:spcPct val="90000"/>
            </a:lnSpc>
            <a:spcBef>
              <a:spcPct val="0"/>
            </a:spcBef>
            <a:spcAft>
              <a:spcPct val="15000"/>
            </a:spcAft>
            <a:buChar char="•"/>
          </a:pPr>
          <a:r>
            <a:rPr lang="en-US" sz="2200" kern="1200" dirty="0"/>
            <a:t>Radio</a:t>
          </a:r>
        </a:p>
        <a:p>
          <a:pPr marL="228600" lvl="1" indent="-228600" algn="l" defTabSz="977900">
            <a:lnSpc>
              <a:spcPct val="90000"/>
            </a:lnSpc>
            <a:spcBef>
              <a:spcPct val="0"/>
            </a:spcBef>
            <a:spcAft>
              <a:spcPct val="15000"/>
            </a:spcAft>
            <a:buChar char="•"/>
          </a:pPr>
          <a:r>
            <a:rPr lang="en-US" sz="2200" kern="1200" dirty="0"/>
            <a:t>CBOs</a:t>
          </a:r>
        </a:p>
      </dsp:txBody>
      <dsp:txXfrm>
        <a:off x="9243853" y="661876"/>
        <a:ext cx="2026001" cy="4110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8A3E2-4CC7-4CAD-8A06-DFBFB3D0B720}">
      <dsp:nvSpPr>
        <dsp:cNvPr id="0" name=""/>
        <dsp:cNvSpPr/>
      </dsp:nvSpPr>
      <dsp:spPr>
        <a:xfrm>
          <a:off x="0" y="905232"/>
          <a:ext cx="3614056" cy="4867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Self-Certify</a:t>
          </a:r>
        </a:p>
      </dsp:txBody>
      <dsp:txXfrm>
        <a:off x="23760" y="928992"/>
        <a:ext cx="3566536" cy="439200"/>
      </dsp:txXfrm>
    </dsp:sp>
    <dsp:sp modelId="{B281CAEC-2971-4242-A4AC-C502721E5C90}">
      <dsp:nvSpPr>
        <dsp:cNvPr id="0" name=""/>
        <dsp:cNvSpPr/>
      </dsp:nvSpPr>
      <dsp:spPr>
        <a:xfrm>
          <a:off x="0" y="1438032"/>
          <a:ext cx="3614056" cy="4867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$2,500 Limit up to Total Amount Due</a:t>
          </a:r>
        </a:p>
      </dsp:txBody>
      <dsp:txXfrm>
        <a:off x="23760" y="1461792"/>
        <a:ext cx="3566536" cy="439200"/>
      </dsp:txXfrm>
    </dsp:sp>
    <dsp:sp modelId="{0968BB96-C907-4DFA-A01F-AE4F84D082BC}">
      <dsp:nvSpPr>
        <dsp:cNvPr id="0" name=""/>
        <dsp:cNvSpPr/>
      </dsp:nvSpPr>
      <dsp:spPr>
        <a:xfrm>
          <a:off x="0" y="1970832"/>
          <a:ext cx="3614056" cy="4867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&lt;200% FPL</a:t>
          </a:r>
        </a:p>
      </dsp:txBody>
      <dsp:txXfrm>
        <a:off x="23760" y="1994592"/>
        <a:ext cx="3566536" cy="439200"/>
      </dsp:txXfrm>
    </dsp:sp>
    <dsp:sp modelId="{997025B8-CD16-4217-A178-4A89E9DE9435}">
      <dsp:nvSpPr>
        <dsp:cNvPr id="0" name=""/>
        <dsp:cNvSpPr/>
      </dsp:nvSpPr>
      <dsp:spPr>
        <a:xfrm>
          <a:off x="0" y="2503632"/>
          <a:ext cx="3614056" cy="4867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Auto-Apply</a:t>
          </a:r>
        </a:p>
      </dsp:txBody>
      <dsp:txXfrm>
        <a:off x="23760" y="2527392"/>
        <a:ext cx="3566536" cy="439200"/>
      </dsp:txXfrm>
    </dsp:sp>
    <dsp:sp modelId="{1E4400E9-9059-4716-96E5-7D59FF449241}">
      <dsp:nvSpPr>
        <dsp:cNvPr id="0" name=""/>
        <dsp:cNvSpPr/>
      </dsp:nvSpPr>
      <dsp:spPr>
        <a:xfrm>
          <a:off x="0" y="3036432"/>
          <a:ext cx="3614056" cy="48672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Multiple Grants Available</a:t>
          </a:r>
        </a:p>
      </dsp:txBody>
      <dsp:txXfrm>
        <a:off x="23760" y="3060192"/>
        <a:ext cx="3566536" cy="439200"/>
      </dsp:txXfrm>
    </dsp:sp>
    <dsp:sp modelId="{5E808EEA-2F56-4A95-B743-91E572587035}">
      <dsp:nvSpPr>
        <dsp:cNvPr id="0" name=""/>
        <dsp:cNvSpPr/>
      </dsp:nvSpPr>
      <dsp:spPr>
        <a:xfrm>
          <a:off x="0" y="3575565"/>
          <a:ext cx="3614056" cy="4867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$2,473,250</a:t>
          </a:r>
        </a:p>
      </dsp:txBody>
      <dsp:txXfrm>
        <a:off x="23760" y="3599325"/>
        <a:ext cx="3566536" cy="4392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C17492-551A-4461-97CC-7A52F1271369}"/>
              </a:ext>
            </a:extLst>
          </p:cNvPr>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AF2BD5A-1E9C-415D-9F91-F06A5A81A5CD}"/>
              </a:ext>
            </a:extLst>
          </p:cNvPr>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34BEC9DE-A288-4A5D-BD36-6A5B36AB7601}" type="datetimeFigureOut">
              <a:rPr lang="en-US" smtClean="0"/>
              <a:t>8/5/2021</a:t>
            </a:fld>
            <a:endParaRPr lang="en-US"/>
          </a:p>
        </p:txBody>
      </p:sp>
      <p:sp>
        <p:nvSpPr>
          <p:cNvPr id="4" name="Footer Placeholder 3">
            <a:extLst>
              <a:ext uri="{FF2B5EF4-FFF2-40B4-BE49-F238E27FC236}">
                <a16:creationId xmlns:a16="http://schemas.microsoft.com/office/drawing/2014/main" id="{4851CF50-0BB8-4612-A413-7AF0B753B8F1}"/>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34C31D-B600-4FDB-B49D-600901288558}"/>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4A82F0F-4F58-4CDD-8262-92411204C643}" type="slidenum">
              <a:rPr lang="en-US" smtClean="0"/>
              <a:t>‹#›</a:t>
            </a:fld>
            <a:endParaRPr lang="en-US"/>
          </a:p>
        </p:txBody>
      </p:sp>
    </p:spTree>
    <p:extLst>
      <p:ext uri="{BB962C8B-B14F-4D97-AF65-F5344CB8AC3E}">
        <p14:creationId xmlns:p14="http://schemas.microsoft.com/office/powerpoint/2010/main" val="2372464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8AB22C38-F289-4132-8904-2B3B7FC63616}" type="datetimeFigureOut">
              <a:rPr lang="en-US" smtClean="0"/>
              <a:t>8/5/2021</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49190BB6-D562-4468-A27C-667268885B4C}" type="slidenum">
              <a:rPr lang="en-US" smtClean="0"/>
              <a:t>‹#›</a:t>
            </a:fld>
            <a:endParaRPr lang="en-US"/>
          </a:p>
        </p:txBody>
      </p:sp>
    </p:spTree>
    <p:extLst>
      <p:ext uri="{BB962C8B-B14F-4D97-AF65-F5344CB8AC3E}">
        <p14:creationId xmlns:p14="http://schemas.microsoft.com/office/powerpoint/2010/main" val="274814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49190BB6-D562-4468-A27C-667268885B4C}" type="slidenum">
              <a:rPr lang="en-US" smtClean="0"/>
              <a:t>3</a:t>
            </a:fld>
            <a:endParaRPr lang="en-US"/>
          </a:p>
        </p:txBody>
      </p:sp>
    </p:spTree>
    <p:extLst>
      <p:ext uri="{BB962C8B-B14F-4D97-AF65-F5344CB8AC3E}">
        <p14:creationId xmlns:p14="http://schemas.microsoft.com/office/powerpoint/2010/main" val="2438441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49190BB6-D562-4468-A27C-667268885B4C}" type="slidenum">
              <a:rPr lang="en-US" smtClean="0"/>
              <a:t>7</a:t>
            </a:fld>
            <a:endParaRPr lang="en-US"/>
          </a:p>
        </p:txBody>
      </p:sp>
    </p:spTree>
    <p:extLst>
      <p:ext uri="{BB962C8B-B14F-4D97-AF65-F5344CB8AC3E}">
        <p14:creationId xmlns:p14="http://schemas.microsoft.com/office/powerpoint/2010/main" val="8034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C87ADE8-E3DB-4A96-BB78-E03B5FDD3092}" type="datetime1">
              <a:rPr lang="en-US" smtClean="0"/>
              <a:t>8/5/2021</a:t>
            </a:fld>
            <a:endParaRPr lang="en-US" dirty="0"/>
          </a:p>
        </p:txBody>
      </p:sp>
    </p:spTree>
    <p:extLst>
      <p:ext uri="{BB962C8B-B14F-4D97-AF65-F5344CB8AC3E}">
        <p14:creationId xmlns:p14="http://schemas.microsoft.com/office/powerpoint/2010/main" val="371365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CC5612E9-131A-4F5E-9A54-9881DC442547}" type="datetime1">
              <a:rPr lang="en-US" smtClean="0"/>
              <a:t>8/5/2021</a:t>
            </a:fld>
            <a:endParaRPr lang="en-US" dirty="0"/>
          </a:p>
        </p:txBody>
      </p:sp>
    </p:spTree>
    <p:extLst>
      <p:ext uri="{BB962C8B-B14F-4D97-AF65-F5344CB8AC3E}">
        <p14:creationId xmlns:p14="http://schemas.microsoft.com/office/powerpoint/2010/main" val="103255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4E3BF41-FC7E-4117-B210-076732939D6B}" type="datetime1">
              <a:rPr lang="en-US" smtClean="0"/>
              <a:t>8/5/2021</a:t>
            </a:fld>
            <a:endParaRPr lang="en-US" dirty="0"/>
          </a:p>
        </p:txBody>
      </p:sp>
    </p:spTree>
    <p:extLst>
      <p:ext uri="{BB962C8B-B14F-4D97-AF65-F5344CB8AC3E}">
        <p14:creationId xmlns:p14="http://schemas.microsoft.com/office/powerpoint/2010/main" val="214767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351B17B-AC1E-41E2-B787-2A2953545DF2}" type="datetime1">
              <a:rPr lang="en-US" smtClean="0"/>
              <a:t>8/5/2021</a:t>
            </a:fld>
            <a:endParaRPr lang="en-US" dirty="0"/>
          </a:p>
        </p:txBody>
      </p:sp>
    </p:spTree>
    <p:extLst>
      <p:ext uri="{BB962C8B-B14F-4D97-AF65-F5344CB8AC3E}">
        <p14:creationId xmlns:p14="http://schemas.microsoft.com/office/powerpoint/2010/main" val="222788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A392AE0D-F9F6-4A58-9CEB-0269D136873E}" type="datetime1">
              <a:rPr lang="en-US" smtClean="0"/>
              <a:t>8/5/2021</a:t>
            </a:fld>
            <a:endParaRPr lang="en-US" dirty="0"/>
          </a:p>
        </p:txBody>
      </p:sp>
    </p:spTree>
    <p:extLst>
      <p:ext uri="{BB962C8B-B14F-4D97-AF65-F5344CB8AC3E}">
        <p14:creationId xmlns:p14="http://schemas.microsoft.com/office/powerpoint/2010/main" val="65960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BCF45BA-6027-4073-BB25-7C84FFD3734A}" type="datetime1">
              <a:rPr lang="en-US" smtClean="0"/>
              <a:t>8/5/2021</a:t>
            </a:fld>
            <a:endParaRPr lang="en-US" dirty="0"/>
          </a:p>
        </p:txBody>
      </p:sp>
    </p:spTree>
    <p:extLst>
      <p:ext uri="{BB962C8B-B14F-4D97-AF65-F5344CB8AC3E}">
        <p14:creationId xmlns:p14="http://schemas.microsoft.com/office/powerpoint/2010/main" val="304831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E50452-0BAC-4A5A-8E7E-6EE4C57226EF}" type="datetime1">
              <a:rPr lang="en-US" smtClean="0"/>
              <a:t>8/5/2021</a:t>
            </a:fld>
            <a:endParaRPr lang="en-US" dirty="0"/>
          </a:p>
        </p:txBody>
      </p:sp>
    </p:spTree>
    <p:extLst>
      <p:ext uri="{BB962C8B-B14F-4D97-AF65-F5344CB8AC3E}">
        <p14:creationId xmlns:p14="http://schemas.microsoft.com/office/powerpoint/2010/main" val="258069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F9AB1BE-84D5-4850-8C02-4842D67FB870}" type="datetime1">
              <a:rPr lang="en-US" smtClean="0"/>
              <a:t>8/5/2021</a:t>
            </a:fld>
            <a:endParaRPr lang="en-US" dirty="0"/>
          </a:p>
        </p:txBody>
      </p:sp>
    </p:spTree>
    <p:extLst>
      <p:ext uri="{BB962C8B-B14F-4D97-AF65-F5344CB8AC3E}">
        <p14:creationId xmlns:p14="http://schemas.microsoft.com/office/powerpoint/2010/main" val="37087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AAEAF65-C3CD-46EC-A061-FCDE9E8FA050}" type="datetime1">
              <a:rPr lang="en-US" smtClean="0"/>
              <a:t>8/5/2021</a:t>
            </a:fld>
            <a:endParaRPr lang="en-US" dirty="0"/>
          </a:p>
        </p:txBody>
      </p:sp>
    </p:spTree>
    <p:extLst>
      <p:ext uri="{BB962C8B-B14F-4D97-AF65-F5344CB8AC3E}">
        <p14:creationId xmlns:p14="http://schemas.microsoft.com/office/powerpoint/2010/main" val="251518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D93E9CA-9A8F-419A-8DF5-C7EE5349F24E}" type="datetime1">
              <a:rPr lang="en-US" smtClean="0"/>
              <a:t>8/5/2021</a:t>
            </a:fld>
            <a:endParaRPr lang="en-US" dirty="0"/>
          </a:p>
        </p:txBody>
      </p:sp>
    </p:spTree>
    <p:extLst>
      <p:ext uri="{BB962C8B-B14F-4D97-AF65-F5344CB8AC3E}">
        <p14:creationId xmlns:p14="http://schemas.microsoft.com/office/powerpoint/2010/main" val="166157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43156DF2-9BCC-48DD-88BA-27259C9BE1B1}" type="datetime1">
              <a:rPr lang="en-US" smtClean="0"/>
              <a:t>8/5/2021</a:t>
            </a:fld>
            <a:endParaRPr lang="en-US" dirty="0"/>
          </a:p>
        </p:txBody>
      </p:sp>
    </p:spTree>
    <p:extLst>
      <p:ext uri="{BB962C8B-B14F-4D97-AF65-F5344CB8AC3E}">
        <p14:creationId xmlns:p14="http://schemas.microsoft.com/office/powerpoint/2010/main" val="278635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9950744-D7BD-46FF-85DD-C92EA702DC22}" type="datetime1">
              <a:rPr lang="en-US" smtClean="0"/>
              <a:t>8/5/2021</a:t>
            </a:fld>
            <a:endParaRPr lang="en-US" dirty="0"/>
          </a:p>
        </p:txBody>
      </p:sp>
    </p:spTree>
    <p:extLst>
      <p:ext uri="{BB962C8B-B14F-4D97-AF65-F5344CB8AC3E}">
        <p14:creationId xmlns:p14="http://schemas.microsoft.com/office/powerpoint/2010/main" val="269010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1A2A9EA1-306A-4770-8EA8-1A20371613D7}" type="datetime1">
              <a:rPr lang="en-US" smtClean="0"/>
              <a:t>8/5/2021</a:t>
            </a:fld>
            <a:endParaRPr lang="en-US" dirty="0"/>
          </a:p>
        </p:txBody>
      </p:sp>
    </p:spTree>
    <p:extLst>
      <p:ext uri="{BB962C8B-B14F-4D97-AF65-F5344CB8AC3E}">
        <p14:creationId xmlns:p14="http://schemas.microsoft.com/office/powerpoint/2010/main" val="59108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2149F87-424E-4C12-B573-A842CC4A258B}" type="datetime1">
              <a:rPr lang="en-US" smtClean="0"/>
              <a:t>8/5/2021</a:t>
            </a:fld>
            <a:endParaRPr lang="en-US" dirty="0"/>
          </a:p>
        </p:txBody>
      </p:sp>
    </p:spTree>
    <p:extLst>
      <p:ext uri="{BB962C8B-B14F-4D97-AF65-F5344CB8AC3E}">
        <p14:creationId xmlns:p14="http://schemas.microsoft.com/office/powerpoint/2010/main" val="1187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FA952A6-165B-4DE8-9FB0-7EF7D33FF971}" type="datetime1">
              <a:rPr lang="en-US" smtClean="0"/>
              <a:t>8/5/2021</a:t>
            </a:fld>
            <a:endParaRPr lang="en-US" dirty="0"/>
          </a:p>
        </p:txBody>
      </p:sp>
    </p:spTree>
    <p:extLst>
      <p:ext uri="{BB962C8B-B14F-4D97-AF65-F5344CB8AC3E}">
        <p14:creationId xmlns:p14="http://schemas.microsoft.com/office/powerpoint/2010/main" val="276215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6883B6B-4341-4E89-A0B5-7424F5C6373A}" type="datetime1">
              <a:rPr lang="en-US" smtClean="0"/>
              <a:t>8/5/2021</a:t>
            </a:fld>
            <a:endParaRPr lang="en-US" dirty="0"/>
          </a:p>
        </p:txBody>
      </p:sp>
    </p:spTree>
    <p:extLst>
      <p:ext uri="{BB962C8B-B14F-4D97-AF65-F5344CB8AC3E}">
        <p14:creationId xmlns:p14="http://schemas.microsoft.com/office/powerpoint/2010/main" val="3651717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EBE8D41-15C4-42F2-BA3B-5EEAC2C82A95}" type="datetime1">
              <a:rPr lang="en-US" smtClean="0"/>
              <a:t>8/5/2021</a:t>
            </a:fld>
            <a:endParaRPr lang="en-US" dirty="0"/>
          </a:p>
        </p:txBody>
      </p:sp>
    </p:spTree>
    <p:extLst>
      <p:ext uri="{BB962C8B-B14F-4D97-AF65-F5344CB8AC3E}">
        <p14:creationId xmlns:p14="http://schemas.microsoft.com/office/powerpoint/2010/main" val="324146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44744F6-8B82-4281-AFC5-74D928D6B751}" type="datetime1">
              <a:rPr lang="en-US" smtClean="0"/>
              <a:t>8/5/2021</a:t>
            </a:fld>
            <a:endParaRPr lang="en-US" dirty="0"/>
          </a:p>
        </p:txBody>
      </p:sp>
    </p:spTree>
    <p:extLst>
      <p:ext uri="{BB962C8B-B14F-4D97-AF65-F5344CB8AC3E}">
        <p14:creationId xmlns:p14="http://schemas.microsoft.com/office/powerpoint/2010/main" val="4892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5520724-80F9-4566-9F6B-0D89BE550E5C}" type="datetime1">
              <a:rPr lang="en-US" smtClean="0"/>
              <a:t>8/5/2021</a:t>
            </a:fld>
            <a:endParaRPr lang="en-US" dirty="0"/>
          </a:p>
        </p:txBody>
      </p:sp>
    </p:spTree>
    <p:extLst>
      <p:ext uri="{BB962C8B-B14F-4D97-AF65-F5344CB8AC3E}">
        <p14:creationId xmlns:p14="http://schemas.microsoft.com/office/powerpoint/2010/main" val="275968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FDE37D6-A2A1-4D74-982F-55F56FAD2266}" type="datetime1">
              <a:rPr lang="en-US" smtClean="0"/>
              <a:t>8/5/2021</a:t>
            </a:fld>
            <a:endParaRPr lang="en-US" dirty="0"/>
          </a:p>
        </p:txBody>
      </p:sp>
    </p:spTree>
    <p:extLst>
      <p:ext uri="{BB962C8B-B14F-4D97-AF65-F5344CB8AC3E}">
        <p14:creationId xmlns:p14="http://schemas.microsoft.com/office/powerpoint/2010/main" val="256243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CA44C63-615F-4231-B2A1-22E621EC6625}" type="datetime1">
              <a:rPr lang="en-US" smtClean="0"/>
              <a:t>8/5/2021</a:t>
            </a:fld>
            <a:endParaRPr lang="en-US" dirty="0"/>
          </a:p>
        </p:txBody>
      </p:sp>
    </p:spTree>
    <p:extLst>
      <p:ext uri="{BB962C8B-B14F-4D97-AF65-F5344CB8AC3E}">
        <p14:creationId xmlns:p14="http://schemas.microsoft.com/office/powerpoint/2010/main" val="56824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544B71B-2F68-46A9-82B7-F5DA990009F8}" type="datetime1">
              <a:rPr lang="en-US" smtClean="0"/>
              <a:t>8/5/2021</a:t>
            </a:fld>
            <a:endParaRPr lang="en-US" dirty="0"/>
          </a:p>
        </p:txBody>
      </p:sp>
    </p:spTree>
    <p:extLst>
      <p:ext uri="{BB962C8B-B14F-4D97-AF65-F5344CB8AC3E}">
        <p14:creationId xmlns:p14="http://schemas.microsoft.com/office/powerpoint/2010/main" val="246691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60E78CE-4EF7-409E-B6A4-FF170190D9FE}" type="datetime1">
              <a:rPr lang="en-US" smtClean="0"/>
              <a:t>8/5/2021</a:t>
            </a:fld>
            <a:endParaRPr lang="en-US" dirty="0"/>
          </a:p>
        </p:txBody>
      </p:sp>
    </p:spTree>
    <p:extLst>
      <p:ext uri="{BB962C8B-B14F-4D97-AF65-F5344CB8AC3E}">
        <p14:creationId xmlns:p14="http://schemas.microsoft.com/office/powerpoint/2010/main" val="182772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2479CA3-BABA-43B5-B2BE-D3A9DA02A9D4}" type="datetime1">
              <a:rPr lang="en-US" smtClean="0"/>
              <a:t>8/5/2021</a:t>
            </a:fld>
            <a:endParaRPr lang="en-US" dirty="0"/>
          </a:p>
        </p:txBody>
      </p:sp>
    </p:spTree>
    <p:extLst>
      <p:ext uri="{BB962C8B-B14F-4D97-AF65-F5344CB8AC3E}">
        <p14:creationId xmlns:p14="http://schemas.microsoft.com/office/powerpoint/2010/main" val="76214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CECFFF5-9ADD-4F21-8A2C-DAE8F69CE37A}" type="datetime1">
              <a:rPr lang="en-US" smtClean="0"/>
              <a:t>8/5/2021</a:t>
            </a:fld>
            <a:endParaRPr lang="en-US" dirty="0"/>
          </a:p>
        </p:txBody>
      </p:sp>
    </p:spTree>
    <p:extLst>
      <p:ext uri="{BB962C8B-B14F-4D97-AF65-F5344CB8AC3E}">
        <p14:creationId xmlns:p14="http://schemas.microsoft.com/office/powerpoint/2010/main" val="60854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D1D1D1"/>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6C97ED9-DC65-4A4C-B045-E0922824FE53}" type="datetime1">
              <a:rPr lang="en-US" smtClean="0"/>
              <a:t>8/5/2021</a:t>
            </a:fld>
            <a:endParaRPr lang="en-US" dirty="0"/>
          </a:p>
        </p:txBody>
      </p:sp>
    </p:spTree>
    <p:extLst>
      <p:ext uri="{BB962C8B-B14F-4D97-AF65-F5344CB8AC3E}">
        <p14:creationId xmlns:p14="http://schemas.microsoft.com/office/powerpoint/2010/main" val="180998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70ED465-FC7F-47D5-8B67-7FA2BA06742C}" type="datetime1">
              <a:rPr lang="en-US" smtClean="0"/>
              <a:t>8/5/2021</a:t>
            </a:fld>
            <a:endParaRPr lang="en-US" dirty="0"/>
          </a:p>
        </p:txBody>
      </p:sp>
    </p:spTree>
    <p:extLst>
      <p:ext uri="{BB962C8B-B14F-4D97-AF65-F5344CB8AC3E}">
        <p14:creationId xmlns:p14="http://schemas.microsoft.com/office/powerpoint/2010/main" val="101385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A909C2E-C10F-4B16-A370-94654CC1E1C5}" type="datetime1">
              <a:rPr lang="en-US" smtClean="0"/>
              <a:t>8/5/2021</a:t>
            </a:fld>
            <a:endParaRPr lang="en-US" dirty="0"/>
          </a:p>
        </p:txBody>
      </p:sp>
    </p:spTree>
    <p:extLst>
      <p:ext uri="{BB962C8B-B14F-4D97-AF65-F5344CB8AC3E}">
        <p14:creationId xmlns:p14="http://schemas.microsoft.com/office/powerpoint/2010/main" val="237489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8FF17A2D-48AB-4F13-A51A-EBBAC60004BA}" type="datetime1">
              <a:rPr lang="en-US" smtClean="0"/>
              <a:t>8/5/2021</a:t>
            </a:fld>
            <a:endParaRPr lang="en-US" dirty="0"/>
          </a:p>
        </p:txBody>
      </p:sp>
    </p:spTree>
    <p:extLst>
      <p:ext uri="{BB962C8B-B14F-4D97-AF65-F5344CB8AC3E}">
        <p14:creationId xmlns:p14="http://schemas.microsoft.com/office/powerpoint/2010/main" val="417543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D1D1D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88FF1F1-C8CD-47C9-9782-5CACE8A31BA7}" type="datetime1">
              <a:rPr lang="en-US" smtClean="0"/>
              <a:t>8/5/2021</a:t>
            </a:fld>
            <a:endParaRPr lang="en-US" dirty="0"/>
          </a:p>
        </p:txBody>
      </p:sp>
    </p:spTree>
    <p:extLst>
      <p:ext uri="{BB962C8B-B14F-4D97-AF65-F5344CB8AC3E}">
        <p14:creationId xmlns:p14="http://schemas.microsoft.com/office/powerpoint/2010/main" val="1415369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 Sub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599400" y="432274"/>
            <a:ext cx="10993200" cy="475302"/>
          </a:xfrm>
        </p:spPr>
        <p:txBody>
          <a:bodyPr/>
          <a:lstStyle>
            <a:lvl1pPr>
              <a:defRPr sz="3800">
                <a:solidFill>
                  <a:schemeClr val="tx1">
                    <a:lumMod val="85000"/>
                    <a:lumOff val="15000"/>
                  </a:schemeClr>
                </a:solidFill>
              </a:defRPr>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600075" y="941245"/>
            <a:ext cx="10991850" cy="498475"/>
          </a:xfrm>
        </p:spPr>
        <p:txBody>
          <a:bodyPr/>
          <a:lstStyle>
            <a:lvl1pPr marL="0" indent="0" algn="ctr">
              <a:buFontTx/>
              <a:buNone/>
              <a:defRPr sz="2400"/>
            </a:lvl1pPr>
            <a:lvl2pPr marL="163703" indent="0">
              <a:buFontTx/>
              <a:buNone/>
              <a:defRPr/>
            </a:lvl2pPr>
            <a:lvl3pPr marL="347663" indent="0">
              <a:buFontTx/>
              <a:buNone/>
              <a:defRPr/>
            </a:lvl3pPr>
            <a:lvl4pPr marL="512064" indent="0">
              <a:buFontTx/>
              <a:buNone/>
              <a:defRPr/>
            </a:lvl4pPr>
            <a:lvl5pPr>
              <a:buFontTx/>
              <a:buNone/>
              <a:defRPr/>
            </a:lvl5pPr>
          </a:lstStyle>
          <a:p>
            <a:pPr lvl="0"/>
            <a:r>
              <a:rPr lang="en-US" dirty="0"/>
              <a:t>Click to edit Subtitle here</a:t>
            </a:r>
          </a:p>
        </p:txBody>
      </p:sp>
    </p:spTree>
    <p:extLst>
      <p:ext uri="{BB962C8B-B14F-4D97-AF65-F5344CB8AC3E}">
        <p14:creationId xmlns:p14="http://schemas.microsoft.com/office/powerpoint/2010/main" val="49956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BEB48987-DE6B-47E7-9513-3B0F0FE93740}" type="datetime1">
              <a:rPr lang="en-US" smtClean="0"/>
              <a:t>8/5/2021</a:t>
            </a:fld>
            <a:endParaRPr lang="en-US" dirty="0"/>
          </a:p>
        </p:txBody>
      </p:sp>
    </p:spTree>
    <p:extLst>
      <p:ext uri="{BB962C8B-B14F-4D97-AF65-F5344CB8AC3E}">
        <p14:creationId xmlns:p14="http://schemas.microsoft.com/office/powerpoint/2010/main" val="134850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AF60A89-3C8D-4836-920F-CE4F77FB1B8C}" type="datetime1">
              <a:rPr lang="en-US" smtClean="0"/>
              <a:t>8/5/2021</a:t>
            </a:fld>
            <a:endParaRPr lang="en-US" dirty="0"/>
          </a:p>
        </p:txBody>
      </p:sp>
    </p:spTree>
    <p:extLst>
      <p:ext uri="{BB962C8B-B14F-4D97-AF65-F5344CB8AC3E}">
        <p14:creationId xmlns:p14="http://schemas.microsoft.com/office/powerpoint/2010/main" val="809336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EF3C3B3F-5408-47DC-9A24-B209668AF2BD}" type="datetime1">
              <a:rPr lang="en-US" smtClean="0"/>
              <a:t>8/5/2021</a:t>
            </a:fld>
            <a:endParaRPr lang="en-US" dirty="0"/>
          </a:p>
        </p:txBody>
      </p:sp>
    </p:spTree>
    <p:extLst>
      <p:ext uri="{BB962C8B-B14F-4D97-AF65-F5344CB8AC3E}">
        <p14:creationId xmlns:p14="http://schemas.microsoft.com/office/powerpoint/2010/main" val="300871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F2E42AE-FA0D-4BAB-9174-F2306D6B5BB3}" type="datetime1">
              <a:rPr lang="en-US" smtClean="0"/>
              <a:t>8/5/2021</a:t>
            </a:fld>
            <a:endParaRPr lang="en-US" dirty="0"/>
          </a:p>
        </p:txBody>
      </p:sp>
    </p:spTree>
    <p:extLst>
      <p:ext uri="{BB962C8B-B14F-4D97-AF65-F5344CB8AC3E}">
        <p14:creationId xmlns:p14="http://schemas.microsoft.com/office/powerpoint/2010/main" val="412594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9935E845-D853-4D22-9909-5CA38A92DD3C}" type="datetime1">
              <a:rPr lang="en-US" smtClean="0"/>
              <a:t>8/5/2021</a:t>
            </a:fld>
            <a:endParaRPr lang="en-US" dirty="0"/>
          </a:p>
        </p:txBody>
      </p:sp>
    </p:spTree>
    <p:extLst>
      <p:ext uri="{BB962C8B-B14F-4D97-AF65-F5344CB8AC3E}">
        <p14:creationId xmlns:p14="http://schemas.microsoft.com/office/powerpoint/2010/main" val="419245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6E322CE-A131-4CC3-A56C-BA539F0097DB}" type="datetime1">
              <a:rPr lang="en-US" smtClean="0"/>
              <a:t>8/5/2021</a:t>
            </a:fld>
            <a:endParaRPr lang="en-US" dirty="0"/>
          </a:p>
        </p:txBody>
      </p:sp>
    </p:spTree>
    <p:extLst>
      <p:ext uri="{BB962C8B-B14F-4D97-AF65-F5344CB8AC3E}">
        <p14:creationId xmlns:p14="http://schemas.microsoft.com/office/powerpoint/2010/main" val="1616337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BD0076B-E5A7-47E3-B933-D955D3F32FF2}" type="datetime1">
              <a:rPr lang="en-US" smtClean="0"/>
              <a:t>8/5/2021</a:t>
            </a:fld>
            <a:endParaRPr lang="en-US" dirty="0"/>
          </a:p>
        </p:txBody>
      </p:sp>
    </p:spTree>
    <p:extLst>
      <p:ext uri="{BB962C8B-B14F-4D97-AF65-F5344CB8AC3E}">
        <p14:creationId xmlns:p14="http://schemas.microsoft.com/office/powerpoint/2010/main" val="13001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633236F-7D74-43F6-9BD6-C63B42C2CD2E}" type="datetime1">
              <a:rPr lang="en-US" smtClean="0"/>
              <a:t>8/5/2021</a:t>
            </a:fld>
            <a:endParaRPr lang="en-US" dirty="0"/>
          </a:p>
        </p:txBody>
      </p:sp>
    </p:spTree>
    <p:extLst>
      <p:ext uri="{BB962C8B-B14F-4D97-AF65-F5344CB8AC3E}">
        <p14:creationId xmlns:p14="http://schemas.microsoft.com/office/powerpoint/2010/main" val="327711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9FC0D5"/>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4F9EEF1-F703-4D89-9411-B76A091B882D}" type="datetime1">
              <a:rPr lang="en-US" smtClean="0"/>
              <a:t>8/5/2021</a:t>
            </a:fld>
            <a:endParaRPr lang="en-US" dirty="0"/>
          </a:p>
        </p:txBody>
      </p:sp>
    </p:spTree>
    <p:extLst>
      <p:ext uri="{BB962C8B-B14F-4D97-AF65-F5344CB8AC3E}">
        <p14:creationId xmlns:p14="http://schemas.microsoft.com/office/powerpoint/2010/main" val="363099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B2437B4-0F2E-4193-9678-62EC842494C2}" type="datetime1">
              <a:rPr lang="en-US" smtClean="0"/>
              <a:t>8/5/2021</a:t>
            </a:fld>
            <a:endParaRPr lang="en-US" dirty="0"/>
          </a:p>
        </p:txBody>
      </p:sp>
    </p:spTree>
    <p:extLst>
      <p:ext uri="{BB962C8B-B14F-4D97-AF65-F5344CB8AC3E}">
        <p14:creationId xmlns:p14="http://schemas.microsoft.com/office/powerpoint/2010/main" val="12616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D2FDEB9-AF23-4B5F-B8D7-B829F5AA4B15}" type="datetime1">
              <a:rPr lang="en-US" smtClean="0"/>
              <a:t>8/5/2021</a:t>
            </a:fld>
            <a:endParaRPr lang="en-US" dirty="0"/>
          </a:p>
        </p:txBody>
      </p:sp>
    </p:spTree>
    <p:extLst>
      <p:ext uri="{BB962C8B-B14F-4D97-AF65-F5344CB8AC3E}">
        <p14:creationId xmlns:p14="http://schemas.microsoft.com/office/powerpoint/2010/main" val="64956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506338F-4600-44B4-BD24-EC3DDACA54BF}" type="datetime1">
              <a:rPr lang="en-US" smtClean="0"/>
              <a:t>8/5/2021</a:t>
            </a:fld>
            <a:endParaRPr lang="en-US" dirty="0"/>
          </a:p>
        </p:txBody>
      </p:sp>
    </p:spTree>
    <p:extLst>
      <p:ext uri="{BB962C8B-B14F-4D97-AF65-F5344CB8AC3E}">
        <p14:creationId xmlns:p14="http://schemas.microsoft.com/office/powerpoint/2010/main" val="407098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9FC0D5"/>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A5736CB-B09C-42C0-9880-E2668AF48F02}" type="datetime1">
              <a:rPr lang="en-US" smtClean="0"/>
              <a:t>8/5/2021</a:t>
            </a:fld>
            <a:endParaRPr lang="en-US" dirty="0"/>
          </a:p>
        </p:txBody>
      </p:sp>
    </p:spTree>
    <p:extLst>
      <p:ext uri="{BB962C8B-B14F-4D97-AF65-F5344CB8AC3E}">
        <p14:creationId xmlns:p14="http://schemas.microsoft.com/office/powerpoint/2010/main" val="333542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447B947-6BF8-47A4-BAA5-C59B84838625}" type="datetime1">
              <a:rPr lang="en-US" smtClean="0"/>
              <a:t>8/5/2021</a:t>
            </a:fld>
            <a:endParaRPr lang="en-US" dirty="0"/>
          </a:p>
        </p:txBody>
      </p:sp>
    </p:spTree>
    <p:extLst>
      <p:ext uri="{BB962C8B-B14F-4D97-AF65-F5344CB8AC3E}">
        <p14:creationId xmlns:p14="http://schemas.microsoft.com/office/powerpoint/2010/main" val="163203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79A7A3F-09DE-4753-B876-B23F6440EA1C}" type="datetime1">
              <a:rPr lang="en-US" smtClean="0"/>
              <a:t>8/5/2021</a:t>
            </a:fld>
            <a:endParaRPr lang="en-US" dirty="0"/>
          </a:p>
        </p:txBody>
      </p:sp>
    </p:spTree>
    <p:extLst>
      <p:ext uri="{BB962C8B-B14F-4D97-AF65-F5344CB8AC3E}">
        <p14:creationId xmlns:p14="http://schemas.microsoft.com/office/powerpoint/2010/main" val="402217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2D4C774-A95E-46F7-B729-4E6D7B2A3431}" type="datetime1">
              <a:rPr lang="en-US" smtClean="0"/>
              <a:t>8/5/2021</a:t>
            </a:fld>
            <a:endParaRPr lang="en-US" dirty="0"/>
          </a:p>
        </p:txBody>
      </p:sp>
    </p:spTree>
    <p:extLst>
      <p:ext uri="{BB962C8B-B14F-4D97-AF65-F5344CB8AC3E}">
        <p14:creationId xmlns:p14="http://schemas.microsoft.com/office/powerpoint/2010/main" val="52541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7720771-39F4-47B5-ABF2-01F4429212B5}" type="datetime1">
              <a:rPr lang="en-US" smtClean="0"/>
              <a:t>8/5/2021</a:t>
            </a:fld>
            <a:endParaRPr lang="en-US" dirty="0"/>
          </a:p>
        </p:txBody>
      </p:sp>
    </p:spTree>
    <p:extLst>
      <p:ext uri="{BB962C8B-B14F-4D97-AF65-F5344CB8AC3E}">
        <p14:creationId xmlns:p14="http://schemas.microsoft.com/office/powerpoint/2010/main" val="197287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9096AB2-C664-47DD-8D28-7EE3AD955578}" type="datetime1">
              <a:rPr lang="en-US" smtClean="0"/>
              <a:t>8/5/2021</a:t>
            </a:fld>
            <a:endParaRPr lang="en-US" dirty="0"/>
          </a:p>
        </p:txBody>
      </p:sp>
    </p:spTree>
    <p:extLst>
      <p:ext uri="{BB962C8B-B14F-4D97-AF65-F5344CB8AC3E}">
        <p14:creationId xmlns:p14="http://schemas.microsoft.com/office/powerpoint/2010/main" val="287793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ADFCD5F-758A-439E-8B09-218363C40417}" type="datetime1">
              <a:rPr lang="en-US" smtClean="0"/>
              <a:t>8/5/2021</a:t>
            </a:fld>
            <a:endParaRPr lang="en-US" dirty="0"/>
          </a:p>
        </p:txBody>
      </p:sp>
    </p:spTree>
    <p:extLst>
      <p:ext uri="{BB962C8B-B14F-4D97-AF65-F5344CB8AC3E}">
        <p14:creationId xmlns:p14="http://schemas.microsoft.com/office/powerpoint/2010/main" val="255706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D969460-C660-4895-BD10-A17844EB6805}" type="datetime1">
              <a:rPr lang="en-US" smtClean="0"/>
              <a:t>8/5/2021</a:t>
            </a:fld>
            <a:endParaRPr lang="en-US" dirty="0"/>
          </a:p>
        </p:txBody>
      </p:sp>
    </p:spTree>
    <p:extLst>
      <p:ext uri="{BB962C8B-B14F-4D97-AF65-F5344CB8AC3E}">
        <p14:creationId xmlns:p14="http://schemas.microsoft.com/office/powerpoint/2010/main" val="349128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07868B4-B394-4F49-A69C-5141351F9C6A}" type="datetime1">
              <a:rPr lang="en-US" smtClean="0"/>
              <a:t>8/5/2021</a:t>
            </a:fld>
            <a:endParaRPr lang="en-US" dirty="0"/>
          </a:p>
        </p:txBody>
      </p:sp>
    </p:spTree>
    <p:extLst>
      <p:ext uri="{BB962C8B-B14F-4D97-AF65-F5344CB8AC3E}">
        <p14:creationId xmlns:p14="http://schemas.microsoft.com/office/powerpoint/2010/main" val="307427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4708EB8-6180-4B91-876C-1EEBC936B96E}" type="datetime1">
              <a:rPr lang="en-US" smtClean="0"/>
              <a:t>8/5/2021</a:t>
            </a:fld>
            <a:endParaRPr lang="en-US" dirty="0"/>
          </a:p>
        </p:txBody>
      </p:sp>
    </p:spTree>
    <p:extLst>
      <p:ext uri="{BB962C8B-B14F-4D97-AF65-F5344CB8AC3E}">
        <p14:creationId xmlns:p14="http://schemas.microsoft.com/office/powerpoint/2010/main" val="3962552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A2BFD9F-6B89-4EF4-9EC9-08A80032FD63}" type="datetime1">
              <a:rPr lang="en-US" smtClean="0"/>
              <a:t>8/5/2021</a:t>
            </a:fld>
            <a:endParaRPr lang="en-US" dirty="0"/>
          </a:p>
        </p:txBody>
      </p:sp>
    </p:spTree>
    <p:extLst>
      <p:ext uri="{BB962C8B-B14F-4D97-AF65-F5344CB8AC3E}">
        <p14:creationId xmlns:p14="http://schemas.microsoft.com/office/powerpoint/2010/main" val="29842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541BB6C-523A-4252-BDD2-DB7D1E7F036D}" type="datetime1">
              <a:rPr lang="en-US" smtClean="0"/>
              <a:t>8/5/2021</a:t>
            </a:fld>
            <a:endParaRPr lang="en-US" dirty="0"/>
          </a:p>
        </p:txBody>
      </p:sp>
    </p:spTree>
    <p:extLst>
      <p:ext uri="{BB962C8B-B14F-4D97-AF65-F5344CB8AC3E}">
        <p14:creationId xmlns:p14="http://schemas.microsoft.com/office/powerpoint/2010/main" val="365405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4824DC-A8D6-4866-8137-869CEC1B5690}" type="datetime1">
              <a:rPr lang="en-US" smtClean="0"/>
              <a:t>8/5/2021</a:t>
            </a:fld>
            <a:endParaRPr lang="en-US" dirty="0"/>
          </a:p>
        </p:txBody>
      </p:sp>
    </p:spTree>
    <p:extLst>
      <p:ext uri="{BB962C8B-B14F-4D97-AF65-F5344CB8AC3E}">
        <p14:creationId xmlns:p14="http://schemas.microsoft.com/office/powerpoint/2010/main" val="412260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032C277-1C1C-4959-B584-33FD20D48001}" type="datetime1">
              <a:rPr lang="en-US" smtClean="0"/>
              <a:t>8/5/2021</a:t>
            </a:fld>
            <a:endParaRPr lang="en-US" dirty="0"/>
          </a:p>
        </p:txBody>
      </p:sp>
    </p:spTree>
    <p:extLst>
      <p:ext uri="{BB962C8B-B14F-4D97-AF65-F5344CB8AC3E}">
        <p14:creationId xmlns:p14="http://schemas.microsoft.com/office/powerpoint/2010/main" val="246956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10DA241-A6E2-4FF2-8412-D3E17F4A3841}" type="datetime1">
              <a:rPr lang="en-US" smtClean="0"/>
              <a:t>8/5/2021</a:t>
            </a:fld>
            <a:endParaRPr lang="en-US" dirty="0"/>
          </a:p>
        </p:txBody>
      </p:sp>
    </p:spTree>
    <p:extLst>
      <p:ext uri="{BB962C8B-B14F-4D97-AF65-F5344CB8AC3E}">
        <p14:creationId xmlns:p14="http://schemas.microsoft.com/office/powerpoint/2010/main" val="146139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84FFC07-C0F8-4316-9F8A-0F615978F292}" type="datetime1">
              <a:rPr lang="en-US" smtClean="0"/>
              <a:t>8/5/2021</a:t>
            </a:fld>
            <a:endParaRPr lang="en-US" dirty="0"/>
          </a:p>
        </p:txBody>
      </p:sp>
    </p:spTree>
    <p:extLst>
      <p:ext uri="{BB962C8B-B14F-4D97-AF65-F5344CB8AC3E}">
        <p14:creationId xmlns:p14="http://schemas.microsoft.com/office/powerpoint/2010/main" val="107765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FBDFF5-9E71-4333-849F-21B061A2F3B7}" type="datetime1">
              <a:rPr lang="en-US" smtClean="0"/>
              <a:t>8/5/2021</a:t>
            </a:fld>
            <a:endParaRPr lang="en-US" dirty="0"/>
          </a:p>
        </p:txBody>
      </p:sp>
    </p:spTree>
    <p:extLst>
      <p:ext uri="{BB962C8B-B14F-4D97-AF65-F5344CB8AC3E}">
        <p14:creationId xmlns:p14="http://schemas.microsoft.com/office/powerpoint/2010/main" val="322179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53324017-F44C-4C60-82B7-323AB9BB1091}" type="datetime1">
              <a:rPr lang="en-US" smtClean="0"/>
              <a:t>8/5/2021</a:t>
            </a:fld>
            <a:endParaRPr lang="en-US" dirty="0"/>
          </a:p>
        </p:txBody>
      </p:sp>
    </p:spTree>
    <p:extLst>
      <p:ext uri="{BB962C8B-B14F-4D97-AF65-F5344CB8AC3E}">
        <p14:creationId xmlns:p14="http://schemas.microsoft.com/office/powerpoint/2010/main" val="91358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666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8B1A78-23B8-41C9-8924-05542C717F06}" type="datetime1">
              <a:rPr lang="en-US" smtClean="0"/>
              <a:t>8/5/2021</a:t>
            </a:fld>
            <a:endParaRPr lang="en-US" dirty="0"/>
          </a:p>
        </p:txBody>
      </p:sp>
    </p:spTree>
    <p:extLst>
      <p:ext uri="{BB962C8B-B14F-4D97-AF65-F5344CB8AC3E}">
        <p14:creationId xmlns:p14="http://schemas.microsoft.com/office/powerpoint/2010/main" val="1730114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780" r:id="rId9"/>
    <p:sldLayoutId id="2147483779" r:id="rId10"/>
    <p:sldLayoutId id="2147483778" r:id="rId11"/>
    <p:sldLayoutId id="2147483659"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DD7E438-F437-4F54-9656-39156BCC0D5C}" type="datetime1">
              <a:rPr lang="en-US" smtClean="0"/>
              <a:t>8/5/2021</a:t>
            </a:fld>
            <a:endParaRPr lang="en-US" dirty="0"/>
          </a:p>
        </p:txBody>
      </p:sp>
    </p:spTree>
    <p:extLst>
      <p:ext uri="{BB962C8B-B14F-4D97-AF65-F5344CB8AC3E}">
        <p14:creationId xmlns:p14="http://schemas.microsoft.com/office/powerpoint/2010/main" val="2278696026"/>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1D1D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5">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139DF-C02D-495E-9170-655EA7D34045}" type="datetime1">
              <a:rPr lang="en-US" smtClean="0"/>
              <a:t>8/5/2021</a:t>
            </a:fld>
            <a:endParaRPr lang="en-US" dirty="0"/>
          </a:p>
        </p:txBody>
      </p:sp>
    </p:spTree>
    <p:extLst>
      <p:ext uri="{BB962C8B-B14F-4D97-AF65-F5344CB8AC3E}">
        <p14:creationId xmlns:p14="http://schemas.microsoft.com/office/powerpoint/2010/main" val="319285369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81" r:id="rId13"/>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9FC0D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820B2-05B4-40A9-A353-93E4CB0AF63E}" type="datetime1">
              <a:rPr lang="en-US" smtClean="0"/>
              <a:t>8/5/2021</a:t>
            </a:fld>
            <a:endParaRPr lang="en-US" dirty="0"/>
          </a:p>
        </p:txBody>
      </p:sp>
    </p:spTree>
    <p:extLst>
      <p:ext uri="{BB962C8B-B14F-4D97-AF65-F5344CB8AC3E}">
        <p14:creationId xmlns:p14="http://schemas.microsoft.com/office/powerpoint/2010/main" val="323836367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05492" y="6025197"/>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C50B195-AF3C-4922-97F3-955E1FE68638}" type="datetime1">
              <a:rPr lang="en-US" smtClean="0"/>
              <a:t>8/5/2021</a:t>
            </a:fld>
            <a:endParaRPr lang="en-US" dirty="0"/>
          </a:p>
        </p:txBody>
      </p:sp>
    </p:spTree>
    <p:extLst>
      <p:ext uri="{BB962C8B-B14F-4D97-AF65-F5344CB8AC3E}">
        <p14:creationId xmlns:p14="http://schemas.microsoft.com/office/powerpoint/2010/main" val="156428208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image" Target="../media/image6.svg"/><Relationship Id="rId18" Type="http://schemas.openxmlformats.org/officeDocument/2006/relationships/image" Target="../media/image8.svg"/><Relationship Id="rId3" Type="http://schemas.openxmlformats.org/officeDocument/2006/relationships/diagramLayout" Target="../diagrams/layout1.xml"/><Relationship Id="rId21" Type="http://schemas.openxmlformats.org/officeDocument/2006/relationships/image" Target="../media/image8.svg"/><Relationship Id="rId7" Type="http://schemas.openxmlformats.org/officeDocument/2006/relationships/image" Target="../media/image3.png"/><Relationship Id="rId12" Type="http://schemas.openxmlformats.org/officeDocument/2006/relationships/image" Target="../media/image5.png"/><Relationship Id="rId17" Type="http://schemas.openxmlformats.org/officeDocument/2006/relationships/image" Target="../media/image7.png"/><Relationship Id="rId2" Type="http://schemas.openxmlformats.org/officeDocument/2006/relationships/diagramData" Target="../diagrams/data1.xml"/><Relationship Id="rId16" Type="http://schemas.openxmlformats.org/officeDocument/2006/relationships/image" Target="../media/image6.svg"/><Relationship Id="rId20" Type="http://schemas.openxmlformats.org/officeDocument/2006/relationships/image" Target="../media/image7.png"/><Relationship Id="rId1" Type="http://schemas.openxmlformats.org/officeDocument/2006/relationships/slideLayout" Target="../slideLayouts/slideLayout51.xml"/><Relationship Id="rId6" Type="http://schemas.microsoft.com/office/2007/relationships/diagramDrawing" Target="../diagrams/drawing1.xml"/><Relationship Id="rId11" Type="http://schemas.openxmlformats.org/officeDocument/2006/relationships/image" Target="../media/image4.svg"/><Relationship Id="rId5" Type="http://schemas.openxmlformats.org/officeDocument/2006/relationships/diagramColors" Target="../diagrams/colors1.xml"/><Relationship Id="rId15" Type="http://schemas.openxmlformats.org/officeDocument/2006/relationships/image" Target="../media/image5.png"/><Relationship Id="rId10" Type="http://schemas.openxmlformats.org/officeDocument/2006/relationships/image" Target="../media/image3.png"/><Relationship Id="rId19" Type="http://schemas.openxmlformats.org/officeDocument/2006/relationships/slide" Target="slide8.xml"/><Relationship Id="rId4" Type="http://schemas.openxmlformats.org/officeDocument/2006/relationships/diagramQuickStyle" Target="../diagrams/quickStyle1.xml"/><Relationship Id="rId9" Type="http://schemas.openxmlformats.org/officeDocument/2006/relationships/slide" Target="slide3.xml"/><Relationship Id="rId1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2000"/>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211FD2-18DA-4F05-9DDB-B4FE58446DD9}"/>
              </a:ext>
            </a:extLst>
          </p:cNvPr>
          <p:cNvSpPr>
            <a:spLocks noGrp="1"/>
          </p:cNvSpPr>
          <p:nvPr>
            <p:ph type="ctrTitle"/>
          </p:nvPr>
        </p:nvSpPr>
        <p:spPr>
          <a:xfrm>
            <a:off x="4862475" y="-64618"/>
            <a:ext cx="7451533" cy="2713703"/>
          </a:xfrm>
        </p:spPr>
        <p:txBody>
          <a:bodyPr>
            <a:normAutofit fontScale="90000"/>
          </a:bodyPr>
          <a:lstStyle/>
          <a:p>
            <a:r>
              <a:rPr lang="en-US" dirty="0">
                <a:solidFill>
                  <a:schemeClr val="bg1"/>
                </a:solidFill>
              </a:rPr>
              <a:t>Outreach, Assistance, and Disconnect Overview</a:t>
            </a:r>
          </a:p>
        </p:txBody>
      </p:sp>
    </p:spTree>
    <p:extLst>
      <p:ext uri="{BB962C8B-B14F-4D97-AF65-F5344CB8AC3E}">
        <p14:creationId xmlns:p14="http://schemas.microsoft.com/office/powerpoint/2010/main" val="16712691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412954" y="470264"/>
            <a:ext cx="11245643" cy="5217393"/>
          </a:xfrm>
        </p:spPr>
        <p:txBody>
          <a:bodyPr>
            <a:normAutofit fontScale="25000" lnSpcReduction="20000"/>
          </a:bodyPr>
          <a:lstStyle/>
          <a:p>
            <a:r>
              <a:rPr lang="en-US" sz="4000" dirty="0"/>
              <a:t>When a residential account meets the debt criteria of </a:t>
            </a:r>
            <a:r>
              <a:rPr lang="en-US" sz="4000" b="1" i="1" dirty="0"/>
              <a:t>$50.00 and 35 days </a:t>
            </a:r>
            <a:r>
              <a:rPr lang="en-US" sz="4000" dirty="0"/>
              <a:t>past due, the account enters into a collections process and the following events occur:</a:t>
            </a:r>
          </a:p>
          <a:p>
            <a:r>
              <a:rPr lang="en-US" sz="4000" b="1" dirty="0"/>
              <a:t>1. Automated call.  </a:t>
            </a:r>
            <a:endParaRPr lang="en-US" sz="4000" dirty="0"/>
          </a:p>
          <a:p>
            <a:r>
              <a:rPr lang="en-US" sz="4000" dirty="0"/>
              <a:t>With verification the customer can receive account balance information to avoid interruption of service or a message is left asking the customer to contact CNG Customer Service.</a:t>
            </a:r>
          </a:p>
          <a:p>
            <a:pPr>
              <a:spcBef>
                <a:spcPts val="0"/>
              </a:spcBef>
            </a:pPr>
            <a:endParaRPr lang="en-US" sz="3200" dirty="0"/>
          </a:p>
          <a:p>
            <a:r>
              <a:rPr lang="en-US" sz="4000" b="1" dirty="0"/>
              <a:t>2. Disconnection of Service notice </a:t>
            </a:r>
            <a:endParaRPr lang="en-US" sz="4000" dirty="0"/>
          </a:p>
          <a:p>
            <a:r>
              <a:rPr lang="en-US" sz="4000" dirty="0"/>
              <a:t>Written notice that serves as an initial past due notice.</a:t>
            </a:r>
          </a:p>
          <a:p>
            <a:pPr>
              <a:spcBef>
                <a:spcPts val="0"/>
              </a:spcBef>
            </a:pPr>
            <a:endParaRPr lang="en-US" sz="3200" dirty="0"/>
          </a:p>
          <a:p>
            <a:r>
              <a:rPr lang="en-US" sz="4000" b="1" dirty="0"/>
              <a:t>3. Urgent Notice </a:t>
            </a:r>
            <a:endParaRPr lang="en-US" sz="4000" dirty="0"/>
          </a:p>
          <a:p>
            <a:r>
              <a:rPr lang="en-US" sz="4000" dirty="0"/>
              <a:t>If no payment is received or payment arrangement (TPA) established, a second notice is mailed.</a:t>
            </a:r>
          </a:p>
          <a:p>
            <a:pPr>
              <a:spcBef>
                <a:spcPts val="0"/>
              </a:spcBef>
            </a:pPr>
            <a:endParaRPr lang="en-US" sz="4000" dirty="0"/>
          </a:p>
          <a:p>
            <a:r>
              <a:rPr lang="en-US" sz="4000" b="1" dirty="0"/>
              <a:t>4. Start Severance Process</a:t>
            </a:r>
          </a:p>
          <a:p>
            <a:r>
              <a:rPr lang="en-US" sz="4000" dirty="0"/>
              <a:t>If none of the above listed measures result in payment or TPA, CNG Credit agents manually review the accounts flagged for disconnection.</a:t>
            </a:r>
          </a:p>
          <a:p>
            <a:pPr>
              <a:spcBef>
                <a:spcPts val="600"/>
              </a:spcBef>
            </a:pPr>
            <a:endParaRPr lang="en-US" sz="4000" dirty="0"/>
          </a:p>
          <a:p>
            <a:r>
              <a:rPr lang="en-US" sz="4000" dirty="0"/>
              <a:t>Accounts are filtered based on a calculation that includes risk factors such as: </a:t>
            </a:r>
            <a:r>
              <a:rPr lang="en-US" sz="3600" dirty="0"/>
              <a:t>how long the account has been in service, how long it’s been since the account last received payment, and the % of account balance covered by the last payment.</a:t>
            </a:r>
          </a:p>
          <a:p>
            <a:r>
              <a:rPr lang="en-US" sz="4000" b="1" dirty="0">
                <a:solidFill>
                  <a:srgbClr val="FF0000"/>
                </a:solidFill>
              </a:rPr>
              <a:t>Only those accounts most at risk for write off based on these and other risk factors are considered for disconnection.</a:t>
            </a:r>
            <a:endParaRPr lang="en-US" sz="4000" dirty="0">
              <a:solidFill>
                <a:srgbClr val="FF0000"/>
              </a:solidFill>
            </a:endParaRPr>
          </a:p>
          <a:p>
            <a:pPr>
              <a:lnSpc>
                <a:spcPct val="120000"/>
              </a:lnSpc>
              <a:spcBef>
                <a:spcPts val="0"/>
              </a:spcBef>
            </a:pPr>
            <a:endParaRPr lang="en-US" sz="4000" b="1" dirty="0"/>
          </a:p>
          <a:p>
            <a:r>
              <a:rPr lang="en-US" sz="4000" b="1" dirty="0"/>
              <a:t>Payment Plans </a:t>
            </a:r>
            <a:r>
              <a:rPr lang="en-US" sz="4000" dirty="0"/>
              <a:t>can be initiated by our customers at any time through many self-service channels.  Customers can create pay plans online, through our telephone IVR or by talking with a Credit or Customer Service Representative.</a:t>
            </a:r>
          </a:p>
          <a:p>
            <a:pPr>
              <a:spcBef>
                <a:spcPts val="600"/>
              </a:spcBef>
            </a:pPr>
            <a:endParaRPr lang="en-US" sz="4000" dirty="0"/>
          </a:p>
          <a:p>
            <a:r>
              <a:rPr lang="en-US" sz="4000" b="1" dirty="0"/>
              <a:t>A manual call from a Credit agent </a:t>
            </a:r>
            <a:r>
              <a:rPr lang="en-US" sz="4000" dirty="0"/>
              <a:t>is made each time the terms of an arrangement are not kept.  </a:t>
            </a:r>
          </a:p>
          <a:p>
            <a:pPr marL="571500" indent="-571500">
              <a:buFont typeface="Arial" panose="020B0604020202020204" pitchFamily="34" charset="0"/>
              <a:buChar char="•"/>
            </a:pPr>
            <a:r>
              <a:rPr lang="en-US" sz="4000" dirty="0"/>
              <a:t>	allows the customer the opportunity for renegotiation </a:t>
            </a:r>
          </a:p>
          <a:p>
            <a:pPr marL="571500" indent="-571500">
              <a:buFont typeface="Arial" panose="020B0604020202020204" pitchFamily="34" charset="0"/>
              <a:buChar char="•"/>
            </a:pPr>
            <a:r>
              <a:rPr lang="en-US" sz="4000" dirty="0"/>
              <a:t>	provides the utility opportunity to discuss energy assistance options that may be available to the customer.</a:t>
            </a:r>
          </a:p>
          <a:p>
            <a:pPr>
              <a:spcBef>
                <a:spcPts val="600"/>
              </a:spcBef>
            </a:pPr>
            <a:endParaRPr lang="en-US" sz="4000" dirty="0"/>
          </a:p>
          <a:p>
            <a:r>
              <a:rPr lang="en-US" sz="4000" b="1" dirty="0"/>
              <a:t>A manual call from a Credit agent </a:t>
            </a:r>
            <a:r>
              <a:rPr lang="en-US" sz="4000" dirty="0"/>
              <a:t>is made on all accounts considered for disconnection which provides a level of thoroughness that is not achieved solely through unattended, automated calls.</a:t>
            </a:r>
          </a:p>
          <a:p>
            <a:r>
              <a:rPr lang="en-US" sz="4000" dirty="0"/>
              <a:t>This manual attempt is made at least a full business day before disconnection and our agents continue to work with customers to discuss assistance options, give them time to pay or make reasonable payment arrangements to avoid disconnection.</a:t>
            </a:r>
          </a:p>
          <a:p>
            <a:pPr>
              <a:spcBef>
                <a:spcPts val="0"/>
              </a:spcBef>
            </a:pPr>
            <a:endParaRPr lang="en-US" sz="4000" dirty="0"/>
          </a:p>
          <a:p>
            <a:r>
              <a:rPr lang="en-US" sz="4000" dirty="0"/>
              <a:t>CNGC does not utilize third-party collection services on active accounts.</a:t>
            </a:r>
          </a:p>
          <a:p>
            <a:r>
              <a:rPr lang="en-US" dirty="0"/>
              <a:t> </a:t>
            </a:r>
          </a:p>
          <a:p>
            <a:r>
              <a:rPr lang="en-US" dirty="0"/>
              <a:t> </a:t>
            </a: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10</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8720"/>
            <a:ext cx="11245643" cy="478984"/>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dirty="0"/>
              <a:t>Steps Taken to Avoid Disconnects</a:t>
            </a:r>
          </a:p>
        </p:txBody>
      </p:sp>
    </p:spTree>
    <p:extLst>
      <p:ext uri="{BB962C8B-B14F-4D97-AF65-F5344CB8AC3E}">
        <p14:creationId xmlns:p14="http://schemas.microsoft.com/office/powerpoint/2010/main" val="286256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342196" y="807924"/>
            <a:ext cx="11387159" cy="5166153"/>
          </a:xfrm>
        </p:spPr>
        <p:txBody>
          <a:bodyPr>
            <a:normAutofit lnSpcReduction="10000"/>
          </a:bodyPr>
          <a:lstStyle/>
          <a:p>
            <a:pPr marL="285750" indent="-285750">
              <a:buFont typeface="Arial" panose="020B0604020202020204" pitchFamily="34" charset="0"/>
              <a:buChar char="•"/>
            </a:pPr>
            <a:r>
              <a:rPr lang="en-US" sz="2000" dirty="0">
                <a:solidFill>
                  <a:schemeClr val="accent1"/>
                </a:solidFill>
              </a:rPr>
              <a:t>All automated collection processes were stopped. No disconnect notices were sent to past due customers and no services have been disconnected for non-payment.</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CNG Credit agents continued to make manual outbound call attempts to past due customers with the sole purpose of educating on assistance options that might be available to discuss extended payment arrangement options.</a:t>
            </a:r>
          </a:p>
          <a:p>
            <a:pPr marL="742950" lvl="1" indent="-285750">
              <a:buFont typeface="Arial" panose="020B0604020202020204" pitchFamily="34" charset="0"/>
              <a:buChar char="•"/>
            </a:pPr>
            <a:endParaRPr lang="en-US" sz="700" dirty="0">
              <a:solidFill>
                <a:schemeClr val="accent1"/>
              </a:solidFill>
            </a:endParaRPr>
          </a:p>
          <a:p>
            <a:pPr marL="742950" lvl="1" indent="-285750">
              <a:buFont typeface="Arial" panose="020B0604020202020204" pitchFamily="34" charset="0"/>
              <a:buChar char="•"/>
            </a:pPr>
            <a:r>
              <a:rPr lang="en-US" sz="1800" dirty="0">
                <a:solidFill>
                  <a:schemeClr val="accent1"/>
                </a:solidFill>
              </a:rPr>
              <a:t>33,037 manual outbound call attempts since 4/1/20 (14,510 Customers)</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All CNG Customer Experience Team employees were trained on new Federal and State assistance options and extended Payment Arrangement processes and directed to proactively offer these options to customers.</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CNG established a special task force, known as the CARES Team, to make outbound calls in response to emails from customers expressing concern about paying their bills due to COVID impacts.</a:t>
            </a:r>
          </a:p>
          <a:p>
            <a:pPr marL="285750" indent="-285750">
              <a:buFont typeface="Arial" panose="020B0604020202020204" pitchFamily="34" charset="0"/>
              <a:buChar char="•"/>
            </a:pPr>
            <a:endParaRPr lang="en-US" sz="800" dirty="0">
              <a:solidFill>
                <a:schemeClr val="accent1"/>
              </a:solidFill>
            </a:endParaRPr>
          </a:p>
          <a:p>
            <a:pPr marL="285750" indent="-285750">
              <a:buFont typeface="Arial" panose="020B0604020202020204" pitchFamily="34" charset="0"/>
              <a:buChar char="•"/>
            </a:pPr>
            <a:r>
              <a:rPr lang="en-US" sz="2000" dirty="0">
                <a:solidFill>
                  <a:schemeClr val="accent1"/>
                </a:solidFill>
              </a:rPr>
              <a:t>Heart Grant in place 4/28/20 – 3/31/21 and Big Heart established effective 4/1/21</a:t>
            </a:r>
          </a:p>
          <a:p>
            <a:pPr marL="285750" indent="-285750">
              <a:buFont typeface="Arial" panose="020B0604020202020204" pitchFamily="34" charset="0"/>
              <a:buChar char="•"/>
            </a:pPr>
            <a:endParaRPr lang="en-US" sz="900" dirty="0">
              <a:solidFill>
                <a:schemeClr val="accent1"/>
              </a:solidFill>
            </a:endParaRP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11</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84273"/>
            <a:ext cx="11245643" cy="58251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dirty="0"/>
              <a:t>COVID Variations to Collection &amp; Communication Processes</a:t>
            </a:r>
          </a:p>
        </p:txBody>
      </p:sp>
    </p:spTree>
    <p:extLst>
      <p:ext uri="{BB962C8B-B14F-4D97-AF65-F5344CB8AC3E}">
        <p14:creationId xmlns:p14="http://schemas.microsoft.com/office/powerpoint/2010/main" val="275446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68FFAF09-415C-4EC3-AC13-534161BB38FB}"/>
              </a:ext>
            </a:extLst>
          </p:cNvPr>
          <p:cNvGraphicFramePr>
            <a:graphicFrameLocks noGrp="1"/>
          </p:cNvGraphicFramePr>
          <p:nvPr>
            <p:ph idx="1"/>
            <p:extLst>
              <p:ext uri="{D42A27DB-BD31-4B8C-83A1-F6EECF244321}">
                <p14:modId xmlns:p14="http://schemas.microsoft.com/office/powerpoint/2010/main" val="1235553681"/>
              </p:ext>
            </p:extLst>
          </p:nvPr>
        </p:nvGraphicFramePr>
        <p:xfrm>
          <a:off x="412955" y="1133166"/>
          <a:ext cx="11366090" cy="5223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37349DD0-00C2-44A9-8F22-B0724719A3B5}"/>
              </a:ext>
            </a:extLst>
          </p:cNvPr>
          <p:cNvSpPr>
            <a:spLocks noGrp="1"/>
          </p:cNvSpPr>
          <p:nvPr>
            <p:ph type="title"/>
          </p:nvPr>
        </p:nvSpPr>
        <p:spPr>
          <a:xfrm>
            <a:off x="412955" y="365125"/>
            <a:ext cx="11366090" cy="1325563"/>
          </a:xfrm>
        </p:spPr>
        <p:txBody>
          <a:bodyPr>
            <a:normAutofit/>
          </a:bodyPr>
          <a:lstStyle/>
          <a:p>
            <a:r>
              <a:rPr lang="en-US" sz="5400" dirty="0"/>
              <a:t>Agenda</a:t>
            </a:r>
          </a:p>
        </p:txBody>
      </p:sp>
      <p:sp>
        <p:nvSpPr>
          <p:cNvPr id="4" name="Slide Number Placeholder 3">
            <a:extLst>
              <a:ext uri="{FF2B5EF4-FFF2-40B4-BE49-F238E27FC236}">
                <a16:creationId xmlns:a16="http://schemas.microsoft.com/office/drawing/2014/main" id="{3A9FA46E-A676-4B2F-9363-74D604D29662}"/>
              </a:ext>
            </a:extLst>
          </p:cNvPr>
          <p:cNvSpPr>
            <a:spLocks noGrp="1"/>
          </p:cNvSpPr>
          <p:nvPr>
            <p:ph type="sldNum" sz="quarter" idx="4"/>
          </p:nvPr>
        </p:nvSpPr>
        <p:spPr/>
        <p:txBody>
          <a:bodyPr/>
          <a:lstStyle/>
          <a:p>
            <a:fld id="{24F087FD-2E3A-464B-BCAB-4FA285FBA3B7}" type="slidenum">
              <a:rPr lang="en-US" smtClean="0"/>
              <a:pPr/>
              <a:t>2</a:t>
            </a:fld>
            <a:endParaRPr lang="en-US" dirty="0"/>
          </a:p>
        </p:txBody>
      </p:sp>
      <p:sp>
        <p:nvSpPr>
          <p:cNvPr id="5" name="Date Placeholder 4">
            <a:extLst>
              <a:ext uri="{FF2B5EF4-FFF2-40B4-BE49-F238E27FC236}">
                <a16:creationId xmlns:a16="http://schemas.microsoft.com/office/drawing/2014/main" id="{C4E00269-9812-4DA9-887E-584A7EF92DBB}"/>
              </a:ext>
            </a:extLst>
          </p:cNvPr>
          <p:cNvSpPr>
            <a:spLocks noGrp="1"/>
          </p:cNvSpPr>
          <p:nvPr>
            <p:ph type="dt" sz="half" idx="2"/>
          </p:nvPr>
        </p:nvSpPr>
        <p:spPr/>
        <p:txBody>
          <a:bodyPr/>
          <a:lstStyle/>
          <a:p>
            <a:r>
              <a:rPr lang="en-US" dirty="0"/>
              <a:t>8/3/21</a:t>
            </a:r>
          </a:p>
        </p:txBody>
      </p:sp>
      <mc:AlternateContent xmlns:mc="http://schemas.openxmlformats.org/markup-compatibility/2006" xmlns:psez="http://schemas.microsoft.com/office/powerpoint/2016/sectionzoom">
        <mc:Choice Requires="psez">
          <p:graphicFrame>
            <p:nvGraphicFramePr>
              <p:cNvPr id="34" name="Section Zoom 33">
                <a:extLst>
                  <a:ext uri="{FF2B5EF4-FFF2-40B4-BE49-F238E27FC236}">
                    <a16:creationId xmlns:a16="http://schemas.microsoft.com/office/drawing/2014/main" id="{09FB750C-590E-4B96-B5D9-9E957362FF1F}"/>
                  </a:ext>
                </a:extLst>
              </p:cNvPr>
              <p:cNvGraphicFramePr>
                <a:graphicFrameLocks noChangeAspect="1"/>
              </p:cNvGraphicFramePr>
              <p:nvPr>
                <p:extLst>
                  <p:ext uri="{D42A27DB-BD31-4B8C-83A1-F6EECF244321}">
                    <p14:modId xmlns:p14="http://schemas.microsoft.com/office/powerpoint/2010/main" val="3903439758"/>
                  </p:ext>
                </p:extLst>
              </p:nvPr>
            </p:nvGraphicFramePr>
            <p:xfrm>
              <a:off x="799487" y="1822703"/>
              <a:ext cx="695018" cy="695018"/>
            </p:xfrm>
            <a:graphic>
              <a:graphicData uri="http://schemas.microsoft.com/office/powerpoint/2016/sectionzoom">
                <psez:sectionZm>
                  <psez:sectionZmObj sectionId="{E9D374BD-8594-43EB-A07E-FE3A92139A31}">
                    <psez:zmPr id="{21872DA1-B910-41BA-9505-376045FB380A}" returnToParent="0" imageType="cover">
                      <p166:blipFill xmlns:p166="http://schemas.microsoft.com/office/powerpoint/2016/6/main">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166:blipFill>
                      <p166:spPr xmlns:p166="http://schemas.microsoft.com/office/powerpoint/2016/6/main">
                        <a:xfrm>
                          <a:off x="0" y="0"/>
                          <a:ext cx="695018" cy="695018"/>
                        </a:xfrm>
                        <a:prstGeom prst="rect">
                          <a:avLst/>
                        </a:prstGeom>
                        <a:ln w="3175">
                          <a:noFill/>
                        </a:ln>
                      </p166:spPr>
                    </psez:zmPr>
                  </psez:sectionZmObj>
                </psez:sectionZm>
              </a:graphicData>
            </a:graphic>
          </p:graphicFrame>
        </mc:Choice>
        <mc:Fallback xmlns="">
          <p:pic>
            <p:nvPicPr>
              <p:cNvPr id="34" name="Section Zoom 33">
                <a:hlinkClick r:id="rId9" action="ppaction://hlinksldjump"/>
                <a:extLst>
                  <a:ext uri="{FF2B5EF4-FFF2-40B4-BE49-F238E27FC236}">
                    <a16:creationId xmlns:a16="http://schemas.microsoft.com/office/drawing/2014/main" id="{09FB750C-590E-4B96-B5D9-9E957362FF1F}"/>
                  </a:ext>
                </a:extLst>
              </p:cNvPr>
              <p:cNvPicPr>
                <a:picLocks noGrp="1" noRot="1" noChangeAspect="1" noMove="1" noResize="1" noEditPoints="1" noAdjustHandles="1" noChangeArrowheads="1" noChangeShapeType="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99487" y="1822703"/>
                <a:ext cx="695018" cy="695018"/>
              </a:xfrm>
              <a:prstGeom prst="rect">
                <a:avLst/>
              </a:prstGeom>
              <a:ln w="3175">
                <a:noFill/>
              </a:ln>
            </p:spPr>
          </p:pic>
        </mc:Fallback>
      </mc:AlternateContent>
      <mc:AlternateContent xmlns:mc="http://schemas.openxmlformats.org/markup-compatibility/2006" xmlns:psez="http://schemas.microsoft.com/office/powerpoint/2016/sectionzoom">
        <mc:Choice Requires="psez">
          <p:graphicFrame>
            <p:nvGraphicFramePr>
              <p:cNvPr id="36" name="Section Zoom 35">
                <a:extLst>
                  <a:ext uri="{FF2B5EF4-FFF2-40B4-BE49-F238E27FC236}">
                    <a16:creationId xmlns:a16="http://schemas.microsoft.com/office/drawing/2014/main" id="{55A41C46-899B-4990-8973-FAA8AF29E43B}"/>
                  </a:ext>
                </a:extLst>
              </p:cNvPr>
              <p:cNvGraphicFramePr>
                <a:graphicFrameLocks noChangeAspect="1"/>
              </p:cNvGraphicFramePr>
              <p:nvPr>
                <p:extLst>
                  <p:ext uri="{D42A27DB-BD31-4B8C-83A1-F6EECF244321}">
                    <p14:modId xmlns:p14="http://schemas.microsoft.com/office/powerpoint/2010/main" val="2759942962"/>
                  </p:ext>
                </p:extLst>
              </p:nvPr>
            </p:nvGraphicFramePr>
            <p:xfrm>
              <a:off x="1176492" y="3388541"/>
              <a:ext cx="695018" cy="695018"/>
            </p:xfrm>
            <a:graphic>
              <a:graphicData uri="http://schemas.microsoft.com/office/powerpoint/2016/sectionzoom">
                <psez:sectionZm>
                  <psez:sectionZmObj sectionId="{11DEA8D8-C7E1-43C8-952A-A045ED1D023F}">
                    <psez:zmPr id="{A0DBD477-F98B-4B6D-9C2A-FB4F99BB86E6}" returnToParent="0" imageType="cover">
                      <p166:blipFill xmlns:p166="http://schemas.microsoft.com/office/powerpoint/2016/6/main">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166:blipFill>
                      <p166:spPr xmlns:p166="http://schemas.microsoft.com/office/powerpoint/2016/6/main">
                        <a:xfrm>
                          <a:off x="0" y="0"/>
                          <a:ext cx="695018" cy="695018"/>
                        </a:xfrm>
                        <a:prstGeom prst="rect">
                          <a:avLst/>
                        </a:prstGeom>
                        <a:ln w="3175">
                          <a:noFill/>
                        </a:ln>
                      </p166:spPr>
                    </psez:zmPr>
                  </psez:sectionZmObj>
                </psez:sectionZm>
              </a:graphicData>
            </a:graphic>
          </p:graphicFrame>
        </mc:Choice>
        <mc:Fallback xmlns="">
          <p:pic>
            <p:nvPicPr>
              <p:cNvPr id="36" name="Section Zoom 35">
                <a:hlinkClick r:id="rId14" action="ppaction://hlinksldjump"/>
                <a:extLst>
                  <a:ext uri="{FF2B5EF4-FFF2-40B4-BE49-F238E27FC236}">
                    <a16:creationId xmlns:a16="http://schemas.microsoft.com/office/drawing/2014/main" id="{55A41C46-899B-4990-8973-FAA8AF29E43B}"/>
                  </a:ext>
                </a:extLst>
              </p:cNvPr>
              <p:cNvPicPr>
                <a:picLocks noGrp="1" noRot="1" noChangeAspect="1" noMove="1" noResize="1" noEditPoints="1" noAdjustHandles="1" noChangeArrowheads="1" noChangeShapeType="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76492" y="3388541"/>
                <a:ext cx="695018" cy="695018"/>
              </a:xfrm>
              <a:prstGeom prst="rect">
                <a:avLst/>
              </a:prstGeom>
              <a:ln w="3175">
                <a:noFill/>
              </a:ln>
            </p:spPr>
          </p:pic>
        </mc:Fallback>
      </mc:AlternateContent>
      <mc:AlternateContent xmlns:mc="http://schemas.openxmlformats.org/markup-compatibility/2006" xmlns:psez="http://schemas.microsoft.com/office/powerpoint/2016/sectionzoom">
        <mc:Choice Requires="psez">
          <p:graphicFrame>
            <p:nvGraphicFramePr>
              <p:cNvPr id="38" name="Section Zoom 37">
                <a:extLst>
                  <a:ext uri="{FF2B5EF4-FFF2-40B4-BE49-F238E27FC236}">
                    <a16:creationId xmlns:a16="http://schemas.microsoft.com/office/drawing/2014/main" id="{5F8C45A0-5734-4840-A847-FBB472CD7145}"/>
                  </a:ext>
                </a:extLst>
              </p:cNvPr>
              <p:cNvGraphicFramePr>
                <a:graphicFrameLocks noChangeAspect="1"/>
              </p:cNvGraphicFramePr>
              <p:nvPr>
                <p:extLst>
                  <p:ext uri="{D42A27DB-BD31-4B8C-83A1-F6EECF244321}">
                    <p14:modId xmlns:p14="http://schemas.microsoft.com/office/powerpoint/2010/main" val="3159069865"/>
                  </p:ext>
                </p:extLst>
              </p:nvPr>
            </p:nvGraphicFramePr>
            <p:xfrm>
              <a:off x="799487" y="4967947"/>
              <a:ext cx="695018" cy="695018"/>
            </p:xfrm>
            <a:graphic>
              <a:graphicData uri="http://schemas.microsoft.com/office/powerpoint/2016/sectionzoom">
                <psez:sectionZm>
                  <psez:sectionZmObj sectionId="{A71B6915-BC40-400D-9D6D-85970E101F75}">
                    <psez:zmPr id="{CB9EDBCD-9B6A-45CC-A958-F385AE5BBE45}" returnToParent="0" imageType="cover">
                      <p166:blipFill xmlns:p166="http://schemas.microsoft.com/office/powerpoint/2016/6/main">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166:blipFill>
                      <p166:spPr xmlns:p166="http://schemas.microsoft.com/office/powerpoint/2016/6/main">
                        <a:xfrm>
                          <a:off x="0" y="0"/>
                          <a:ext cx="695018" cy="695018"/>
                        </a:xfrm>
                        <a:prstGeom prst="rect">
                          <a:avLst/>
                        </a:prstGeom>
                        <a:ln>
                          <a:noFill/>
                        </a:ln>
                      </p166:spPr>
                    </psez:zmPr>
                  </psez:sectionZmObj>
                </psez:sectionZm>
              </a:graphicData>
            </a:graphic>
          </p:graphicFrame>
        </mc:Choice>
        <mc:Fallback xmlns="">
          <p:pic>
            <p:nvPicPr>
              <p:cNvPr id="38" name="Section Zoom 37">
                <a:hlinkClick r:id="rId19" action="ppaction://hlinksldjump"/>
                <a:extLst>
                  <a:ext uri="{FF2B5EF4-FFF2-40B4-BE49-F238E27FC236}">
                    <a16:creationId xmlns:a16="http://schemas.microsoft.com/office/drawing/2014/main" id="{5F8C45A0-5734-4840-A847-FBB472CD7145}"/>
                  </a:ext>
                </a:extLst>
              </p:cNvPr>
              <p:cNvPicPr>
                <a:picLocks noGrp="1" noRot="1" noChangeAspect="1" noMove="1" noResize="1" noEditPoints="1" noAdjustHandles="1" noChangeArrowheads="1" noChangeShapeType="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799487" y="4967947"/>
                <a:ext cx="695018" cy="695018"/>
              </a:xfrm>
              <a:prstGeom prst="rect">
                <a:avLst/>
              </a:prstGeom>
              <a:ln>
                <a:noFill/>
              </a:ln>
            </p:spPr>
          </p:pic>
        </mc:Fallback>
      </mc:AlternateContent>
    </p:spTree>
    <p:extLst>
      <p:ext uri="{BB962C8B-B14F-4D97-AF65-F5344CB8AC3E}">
        <p14:creationId xmlns:p14="http://schemas.microsoft.com/office/powerpoint/2010/main" val="226304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9D3C-4259-41E4-8BCB-D35E7AF5DC07}"/>
              </a:ext>
            </a:extLst>
          </p:cNvPr>
          <p:cNvSpPr>
            <a:spLocks noGrp="1"/>
          </p:cNvSpPr>
          <p:nvPr>
            <p:ph type="title"/>
          </p:nvPr>
        </p:nvSpPr>
        <p:spPr>
          <a:xfrm>
            <a:off x="383458" y="-61598"/>
            <a:ext cx="10970342" cy="1325563"/>
          </a:xfrm>
        </p:spPr>
        <p:txBody>
          <a:bodyPr>
            <a:normAutofit/>
          </a:bodyPr>
          <a:lstStyle/>
          <a:p>
            <a:r>
              <a:rPr lang="en-US" sz="5400" dirty="0"/>
              <a:t>Outreach Update: April – July</a:t>
            </a:r>
          </a:p>
        </p:txBody>
      </p:sp>
      <p:sp>
        <p:nvSpPr>
          <p:cNvPr id="9" name="Slide Number Placeholder 8">
            <a:extLst>
              <a:ext uri="{FF2B5EF4-FFF2-40B4-BE49-F238E27FC236}">
                <a16:creationId xmlns:a16="http://schemas.microsoft.com/office/drawing/2014/main" id="{4E9A032A-C8CC-48B1-968B-AC36C87D0CCD}"/>
              </a:ext>
            </a:extLst>
          </p:cNvPr>
          <p:cNvSpPr>
            <a:spLocks noGrp="1"/>
          </p:cNvSpPr>
          <p:nvPr>
            <p:ph type="sldNum" sz="quarter" idx="4"/>
          </p:nvPr>
        </p:nvSpPr>
        <p:spPr/>
        <p:txBody>
          <a:bodyPr/>
          <a:lstStyle/>
          <a:p>
            <a:fld id="{24F087FD-2E3A-464B-BCAB-4FA285FBA3B7}" type="slidenum">
              <a:rPr lang="en-US" smtClean="0"/>
              <a:pPr/>
              <a:t>3</a:t>
            </a:fld>
            <a:endParaRPr lang="en-US" dirty="0"/>
          </a:p>
        </p:txBody>
      </p:sp>
      <p:sp>
        <p:nvSpPr>
          <p:cNvPr id="10" name="Date Placeholder 9">
            <a:extLst>
              <a:ext uri="{FF2B5EF4-FFF2-40B4-BE49-F238E27FC236}">
                <a16:creationId xmlns:a16="http://schemas.microsoft.com/office/drawing/2014/main" id="{FA7CD571-FAC2-4907-B99E-153B36F6118A}"/>
              </a:ext>
            </a:extLst>
          </p:cNvPr>
          <p:cNvSpPr>
            <a:spLocks noGrp="1"/>
          </p:cNvSpPr>
          <p:nvPr>
            <p:ph type="dt" sz="half" idx="2"/>
          </p:nvPr>
        </p:nvSpPr>
        <p:spPr/>
        <p:txBody>
          <a:bodyPr/>
          <a:lstStyle/>
          <a:p>
            <a:r>
              <a:rPr lang="en-US" dirty="0"/>
              <a:t>8/3/21</a:t>
            </a:r>
          </a:p>
        </p:txBody>
      </p:sp>
      <p:graphicFrame>
        <p:nvGraphicFramePr>
          <p:cNvPr id="8" name="Content Placeholder 7">
            <a:extLst>
              <a:ext uri="{FF2B5EF4-FFF2-40B4-BE49-F238E27FC236}">
                <a16:creationId xmlns:a16="http://schemas.microsoft.com/office/drawing/2014/main" id="{65C4E4BC-7185-45B2-AE49-228348528788}"/>
              </a:ext>
            </a:extLst>
          </p:cNvPr>
          <p:cNvGraphicFramePr>
            <a:graphicFrameLocks noGrp="1"/>
          </p:cNvGraphicFramePr>
          <p:nvPr>
            <p:ph idx="1"/>
            <p:extLst>
              <p:ext uri="{D42A27DB-BD31-4B8C-83A1-F6EECF244321}">
                <p14:modId xmlns:p14="http://schemas.microsoft.com/office/powerpoint/2010/main" val="1505012335"/>
              </p:ext>
            </p:extLst>
          </p:nvPr>
        </p:nvGraphicFramePr>
        <p:xfrm>
          <a:off x="383458" y="1106552"/>
          <a:ext cx="11275140" cy="4800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6946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412953" y="1294987"/>
            <a:ext cx="11245643" cy="4404851"/>
          </a:xfrm>
        </p:spPr>
        <p:txBody>
          <a:bodyPr>
            <a:normAutofit fontScale="92500" lnSpcReduction="20000"/>
          </a:bodyPr>
          <a:lstStyle/>
          <a:p>
            <a:pPr marL="285750" indent="-285750">
              <a:buFont typeface="Arial" panose="020B0604020202020204" pitchFamily="34" charset="0"/>
              <a:buChar char="•"/>
            </a:pPr>
            <a:r>
              <a:rPr lang="en-US" sz="2400" dirty="0">
                <a:solidFill>
                  <a:schemeClr val="accent1"/>
                </a:solidFill>
              </a:rPr>
              <a:t>Big Heart Automatic Grants totaling over $598k provided to over 2k customers who previously received Energy Assistance</a:t>
            </a:r>
          </a:p>
          <a:p>
            <a:pPr marL="285750" indent="-285750">
              <a:buFont typeface="Arial" panose="020B0604020202020204" pitchFamily="34" charset="0"/>
              <a:buChar char="•"/>
            </a:pPr>
            <a:endParaRPr lang="en-US" sz="700" dirty="0">
              <a:solidFill>
                <a:schemeClr val="accent1"/>
              </a:solidFill>
            </a:endParaRPr>
          </a:p>
          <a:p>
            <a:pPr marL="285750" indent="-285750">
              <a:buFont typeface="Arial" panose="020B0604020202020204" pitchFamily="34" charset="0"/>
              <a:buChar char="•"/>
            </a:pPr>
            <a:r>
              <a:rPr lang="en-US" sz="2400" dirty="0">
                <a:solidFill>
                  <a:schemeClr val="accent1"/>
                </a:solidFill>
              </a:rPr>
              <a:t>CNG partners with 6 Tribal Communities – Big Heart information provided to 3 who responded</a:t>
            </a:r>
          </a:p>
          <a:p>
            <a:pPr marL="285750" indent="-285750">
              <a:buFont typeface="Arial" panose="020B0604020202020204" pitchFamily="34" charset="0"/>
              <a:buChar char="•"/>
            </a:pPr>
            <a:endParaRPr lang="en-US" sz="700" dirty="0">
              <a:solidFill>
                <a:schemeClr val="accent1"/>
              </a:solidFill>
            </a:endParaRPr>
          </a:p>
          <a:p>
            <a:pPr marL="285750" indent="-285750">
              <a:buFont typeface="Arial" panose="020B0604020202020204" pitchFamily="34" charset="0"/>
              <a:buChar char="•"/>
            </a:pPr>
            <a:r>
              <a:rPr lang="en-US" sz="2400" dirty="0">
                <a:solidFill>
                  <a:schemeClr val="accent1"/>
                </a:solidFill>
              </a:rPr>
              <a:t>Big Heart information provided to the following Community Based Organizations</a:t>
            </a:r>
          </a:p>
          <a:p>
            <a:pPr marL="742950" lvl="1" indent="-285750">
              <a:buFont typeface="Arial" panose="020B0604020202020204" pitchFamily="34" charset="0"/>
              <a:buChar char="•"/>
            </a:pPr>
            <a:endParaRPr lang="en-US" sz="400" dirty="0">
              <a:solidFill>
                <a:schemeClr val="accent1"/>
              </a:solidFill>
            </a:endParaRPr>
          </a:p>
          <a:p>
            <a:pPr marL="742950" lvl="1" indent="-285750">
              <a:buFont typeface="Arial" panose="020B0604020202020204" pitchFamily="34" charset="0"/>
              <a:buChar char="•"/>
            </a:pPr>
            <a:r>
              <a:rPr lang="en-US" sz="2400" dirty="0">
                <a:solidFill>
                  <a:schemeClr val="accent1"/>
                </a:solidFill>
              </a:rPr>
              <a:t>Work Source</a:t>
            </a:r>
          </a:p>
          <a:p>
            <a:pPr marL="742950" lvl="1" indent="-285750">
              <a:buFont typeface="Arial" panose="020B0604020202020204" pitchFamily="34" charset="0"/>
              <a:buChar char="•"/>
            </a:pPr>
            <a:r>
              <a:rPr lang="en-US" sz="2400" dirty="0">
                <a:solidFill>
                  <a:schemeClr val="accent1"/>
                </a:solidFill>
              </a:rPr>
              <a:t>Adonai</a:t>
            </a:r>
          </a:p>
          <a:p>
            <a:pPr marL="742950" lvl="1" indent="-285750">
              <a:buFont typeface="Arial" panose="020B0604020202020204" pitchFamily="34" charset="0"/>
              <a:buChar char="•"/>
            </a:pPr>
            <a:r>
              <a:rPr lang="en-US" sz="2400" dirty="0">
                <a:solidFill>
                  <a:schemeClr val="accent1"/>
                </a:solidFill>
              </a:rPr>
              <a:t>Refugee &amp; Immigrant Service NW</a:t>
            </a:r>
          </a:p>
          <a:p>
            <a:pPr marL="742950" lvl="1" indent="-285750">
              <a:buFont typeface="Arial" panose="020B0604020202020204" pitchFamily="34" charset="0"/>
              <a:buChar char="•"/>
            </a:pPr>
            <a:r>
              <a:rPr lang="en-US" sz="2400" dirty="0">
                <a:solidFill>
                  <a:schemeClr val="accent1"/>
                </a:solidFill>
              </a:rPr>
              <a:t>People for People</a:t>
            </a:r>
          </a:p>
          <a:p>
            <a:pPr marL="742950" lvl="1" indent="-285750">
              <a:buFont typeface="Arial" panose="020B0604020202020204" pitchFamily="34" charset="0"/>
              <a:buChar char="•"/>
            </a:pPr>
            <a:r>
              <a:rPr lang="en-US" sz="2400" dirty="0">
                <a:solidFill>
                  <a:schemeClr val="accent1"/>
                </a:solidFill>
              </a:rPr>
              <a:t>Department of Youth, Children, and Families</a:t>
            </a:r>
          </a:p>
          <a:p>
            <a:pPr lvl="1"/>
            <a:endParaRPr lang="en-US" sz="800" dirty="0">
              <a:solidFill>
                <a:schemeClr val="accent1"/>
              </a:solidFill>
            </a:endParaRPr>
          </a:p>
          <a:p>
            <a:pPr marL="285750" indent="-285750">
              <a:buFont typeface="Arial" panose="020B0604020202020204" pitchFamily="34" charset="0"/>
              <a:buChar char="•"/>
            </a:pPr>
            <a:r>
              <a:rPr lang="en-US" sz="2600" dirty="0">
                <a:solidFill>
                  <a:schemeClr val="accent1"/>
                </a:solidFill>
              </a:rPr>
              <a:t>CNG Consumer Specialist continuing to attempt to develop partnerships with additional CBOs</a:t>
            </a: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4</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130626"/>
            <a:ext cx="11245643" cy="706922"/>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Outreach to Low-Income and Under Served Communities</a:t>
            </a:r>
          </a:p>
        </p:txBody>
      </p:sp>
    </p:spTree>
    <p:extLst>
      <p:ext uri="{BB962C8B-B14F-4D97-AF65-F5344CB8AC3E}">
        <p14:creationId xmlns:p14="http://schemas.microsoft.com/office/powerpoint/2010/main" val="419300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29FB4396-DCD9-432D-84B5-26255F643A72}"/>
              </a:ext>
            </a:extLst>
          </p:cNvPr>
          <p:cNvGraphicFramePr>
            <a:graphicFrameLocks noGrp="1"/>
          </p:cNvGraphicFramePr>
          <p:nvPr>
            <p:ph idx="1"/>
            <p:extLst>
              <p:ext uri="{D42A27DB-BD31-4B8C-83A1-F6EECF244321}">
                <p14:modId xmlns:p14="http://schemas.microsoft.com/office/powerpoint/2010/main" val="4011025252"/>
              </p:ext>
            </p:extLst>
          </p:nvPr>
        </p:nvGraphicFramePr>
        <p:xfrm>
          <a:off x="5183187" y="1690688"/>
          <a:ext cx="6475411" cy="459212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A6E4B37-353C-49C5-B3CF-7E6875F46AFB}"/>
              </a:ext>
            </a:extLst>
          </p:cNvPr>
          <p:cNvSpPr>
            <a:spLocks noGrp="1"/>
          </p:cNvSpPr>
          <p:nvPr>
            <p:ph type="body" sz="half" idx="2"/>
          </p:nvPr>
        </p:nvSpPr>
        <p:spPr>
          <a:xfrm>
            <a:off x="839788" y="1690687"/>
            <a:ext cx="4174664" cy="4365983"/>
          </a:xfrm>
        </p:spPr>
        <p:txBody>
          <a:bodyPr>
            <a:normAutofit/>
          </a:bodyPr>
          <a:lstStyle/>
          <a:p>
            <a:r>
              <a:rPr lang="en-US" sz="2400" dirty="0"/>
              <a:t>Response for BHG #2 (non-auto) by outreach type based on those willing to share.</a:t>
            </a:r>
          </a:p>
          <a:p>
            <a:endParaRPr lang="en-US" sz="800" dirty="0"/>
          </a:p>
          <a:p>
            <a:r>
              <a:rPr lang="en-US" sz="2400" i="1" u="sng" dirty="0"/>
              <a:t>Top 3</a:t>
            </a:r>
            <a:r>
              <a:rPr lang="en-US" sz="2400" dirty="0"/>
              <a:t> outreach types are:</a:t>
            </a:r>
          </a:p>
          <a:p>
            <a:pPr marL="342900" indent="-342900">
              <a:buFont typeface="Arial" panose="020B0604020202020204" pitchFamily="34" charset="0"/>
              <a:buChar char="•"/>
            </a:pPr>
            <a:r>
              <a:rPr lang="en-US" sz="2400" dirty="0"/>
              <a:t>Letter</a:t>
            </a:r>
          </a:p>
          <a:p>
            <a:pPr marL="342900" indent="-342900">
              <a:buFont typeface="Arial" panose="020B0604020202020204" pitchFamily="34" charset="0"/>
              <a:buChar char="•"/>
            </a:pPr>
            <a:r>
              <a:rPr lang="en-US" sz="2400" dirty="0"/>
              <a:t>Agent</a:t>
            </a:r>
          </a:p>
          <a:p>
            <a:pPr marL="342900" indent="-342900">
              <a:buFont typeface="Arial" panose="020B0604020202020204" pitchFamily="34" charset="0"/>
              <a:buChar char="•"/>
            </a:pPr>
            <a:r>
              <a:rPr lang="en-US" sz="2400" dirty="0"/>
              <a:t>Bill Insert/</a:t>
            </a:r>
            <a:r>
              <a:rPr lang="en-US" sz="2400" dirty="0" err="1"/>
              <a:t>Onsert</a:t>
            </a:r>
            <a:endParaRPr lang="en-US" sz="2200" dirty="0"/>
          </a:p>
          <a:p>
            <a:endParaRPr lang="en-US" sz="800" dirty="0"/>
          </a:p>
          <a:p>
            <a:r>
              <a:rPr lang="en-US" sz="2400" dirty="0"/>
              <a:t>This information is a manual process.</a:t>
            </a:r>
          </a:p>
        </p:txBody>
      </p:sp>
      <p:sp>
        <p:nvSpPr>
          <p:cNvPr id="5" name="Slide Number Placeholder 4">
            <a:extLst>
              <a:ext uri="{FF2B5EF4-FFF2-40B4-BE49-F238E27FC236}">
                <a16:creationId xmlns:a16="http://schemas.microsoft.com/office/drawing/2014/main" id="{8595363F-CC56-404C-972C-05313DDDB8A7}"/>
              </a:ext>
            </a:extLst>
          </p:cNvPr>
          <p:cNvSpPr>
            <a:spLocks noGrp="1"/>
          </p:cNvSpPr>
          <p:nvPr>
            <p:ph type="sldNum" sz="quarter" idx="4"/>
          </p:nvPr>
        </p:nvSpPr>
        <p:spPr/>
        <p:txBody>
          <a:bodyPr/>
          <a:lstStyle/>
          <a:p>
            <a:fld id="{24F087FD-2E3A-464B-BCAB-4FA285FBA3B7}" type="slidenum">
              <a:rPr lang="en-US" smtClean="0"/>
              <a:pPr/>
              <a:t>5</a:t>
            </a:fld>
            <a:endParaRPr lang="en-US" dirty="0"/>
          </a:p>
        </p:txBody>
      </p:sp>
      <p:sp>
        <p:nvSpPr>
          <p:cNvPr id="6" name="Date Placeholder 5">
            <a:extLst>
              <a:ext uri="{FF2B5EF4-FFF2-40B4-BE49-F238E27FC236}">
                <a16:creationId xmlns:a16="http://schemas.microsoft.com/office/drawing/2014/main" id="{0292C413-943F-4145-AD22-58B6CF25FE79}"/>
              </a:ext>
            </a:extLst>
          </p:cNvPr>
          <p:cNvSpPr>
            <a:spLocks noGrp="1"/>
          </p:cNvSpPr>
          <p:nvPr>
            <p:ph type="dt" sz="half" idx="10"/>
          </p:nvPr>
        </p:nvSpPr>
        <p:spPr/>
        <p:txBody>
          <a:bodyPr/>
          <a:lstStyle/>
          <a:p>
            <a:r>
              <a:rPr lang="en-US" dirty="0"/>
              <a:t>8/3/21</a:t>
            </a:r>
          </a:p>
        </p:txBody>
      </p:sp>
      <p:sp>
        <p:nvSpPr>
          <p:cNvPr id="7" name="Title 1">
            <a:extLst>
              <a:ext uri="{FF2B5EF4-FFF2-40B4-BE49-F238E27FC236}">
                <a16:creationId xmlns:a16="http://schemas.microsoft.com/office/drawing/2014/main" id="{90D4538A-A21E-4895-82D6-BA63E2B71D72}"/>
              </a:ext>
            </a:extLst>
          </p:cNvPr>
          <p:cNvSpPr txBox="1">
            <a:spLocks/>
          </p:cNvSpPr>
          <p:nvPr/>
        </p:nvSpPr>
        <p:spPr>
          <a:xfrm>
            <a:off x="383458" y="365125"/>
            <a:ext cx="1097034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Outreach Response</a:t>
            </a:r>
          </a:p>
        </p:txBody>
      </p:sp>
    </p:spTree>
    <p:extLst>
      <p:ext uri="{BB962C8B-B14F-4D97-AF65-F5344CB8AC3E}">
        <p14:creationId xmlns:p14="http://schemas.microsoft.com/office/powerpoint/2010/main" val="169731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A926F8D-F512-4F11-A8DA-D531FE7A76D4}"/>
              </a:ext>
            </a:extLst>
          </p:cNvPr>
          <p:cNvSpPr>
            <a:spLocks noGrp="1"/>
          </p:cNvSpPr>
          <p:nvPr>
            <p:ph type="body" sz="half" idx="2"/>
          </p:nvPr>
        </p:nvSpPr>
        <p:spPr>
          <a:xfrm>
            <a:off x="412955" y="1434944"/>
            <a:ext cx="7851479" cy="4404851"/>
          </a:xfrm>
        </p:spPr>
        <p:txBody>
          <a:bodyPr>
            <a:normAutofit/>
          </a:bodyPr>
          <a:lstStyle/>
          <a:p>
            <a:pPr marL="285750" indent="-285750">
              <a:buFont typeface="Arial" panose="020B0604020202020204" pitchFamily="34" charset="0"/>
              <a:buChar char="•"/>
            </a:pPr>
            <a:r>
              <a:rPr lang="en-US" sz="2800" dirty="0">
                <a:solidFill>
                  <a:schemeClr val="accent1"/>
                </a:solidFill>
              </a:rPr>
              <a:t>Minimum burden and barriers to participate.</a:t>
            </a:r>
          </a:p>
          <a:p>
            <a:pPr marL="285750" indent="-285750">
              <a:buFont typeface="Arial" panose="020B0604020202020204" pitchFamily="34" charset="0"/>
              <a:buChar char="•"/>
            </a:pPr>
            <a:r>
              <a:rPr lang="en-US" sz="2800" dirty="0">
                <a:solidFill>
                  <a:schemeClr val="accent1"/>
                </a:solidFill>
              </a:rPr>
              <a:t>Doesn’t disqualify customers from other assistance, nor ask for payment upfront.</a:t>
            </a:r>
          </a:p>
          <a:p>
            <a:pPr marL="285750" indent="-285750">
              <a:buFont typeface="Arial" panose="020B0604020202020204" pitchFamily="34" charset="0"/>
              <a:buChar char="•"/>
            </a:pPr>
            <a:r>
              <a:rPr lang="en-US" sz="2800" dirty="0">
                <a:solidFill>
                  <a:schemeClr val="accent1"/>
                </a:solidFill>
              </a:rPr>
              <a:t>Two types of grants: </a:t>
            </a:r>
            <a:r>
              <a:rPr lang="en-US" sz="2800" i="1" u="sng" dirty="0">
                <a:solidFill>
                  <a:schemeClr val="accent1"/>
                </a:solidFill>
              </a:rPr>
              <a:t>Automatic Hardship</a:t>
            </a:r>
            <a:r>
              <a:rPr lang="en-US" sz="2800" dirty="0">
                <a:solidFill>
                  <a:schemeClr val="accent1"/>
                </a:solidFill>
              </a:rPr>
              <a:t> and </a:t>
            </a:r>
            <a:r>
              <a:rPr lang="en-US" sz="2800" i="1" u="sng" dirty="0">
                <a:solidFill>
                  <a:schemeClr val="accent1"/>
                </a:solidFill>
              </a:rPr>
              <a:t>Financial Hardship</a:t>
            </a:r>
            <a:r>
              <a:rPr lang="en-US" sz="2800" dirty="0">
                <a:solidFill>
                  <a:schemeClr val="accent1"/>
                </a:solidFill>
              </a:rPr>
              <a:t> (Customers who verbally express hardship receive assistance based on benefit curve to determine grant amount).</a:t>
            </a:r>
          </a:p>
          <a:p>
            <a:pPr marL="285750" indent="-285750">
              <a:buFont typeface="Arial" panose="020B0604020202020204" pitchFamily="34" charset="0"/>
              <a:buChar char="•"/>
            </a:pPr>
            <a:r>
              <a:rPr lang="en-US" sz="2800" dirty="0">
                <a:solidFill>
                  <a:schemeClr val="accent1"/>
                </a:solidFill>
              </a:rPr>
              <a:t>Time Payment Arrangements (TPAs) for outstanding balances (18-months for Residential; 12-months for Commercial).</a:t>
            </a:r>
          </a:p>
        </p:txBody>
      </p:sp>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6</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graphicFrame>
        <p:nvGraphicFramePr>
          <p:cNvPr id="7" name="Content Placeholder 7">
            <a:extLst>
              <a:ext uri="{FF2B5EF4-FFF2-40B4-BE49-F238E27FC236}">
                <a16:creationId xmlns:a16="http://schemas.microsoft.com/office/drawing/2014/main" id="{6014FF84-7FE7-4BF6-937B-2177E60968B9}"/>
              </a:ext>
            </a:extLst>
          </p:cNvPr>
          <p:cNvGraphicFramePr>
            <a:graphicFrameLocks noGrp="1"/>
          </p:cNvGraphicFramePr>
          <p:nvPr>
            <p:ph idx="1"/>
            <p:extLst>
              <p:ext uri="{D42A27DB-BD31-4B8C-83A1-F6EECF244321}">
                <p14:modId xmlns:p14="http://schemas.microsoft.com/office/powerpoint/2010/main" val="798022563"/>
              </p:ext>
            </p:extLst>
          </p:nvPr>
        </p:nvGraphicFramePr>
        <p:xfrm>
          <a:off x="8462132" y="1044078"/>
          <a:ext cx="3614056" cy="496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130625"/>
            <a:ext cx="11245643" cy="106149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Big Heart Program Overview</a:t>
            </a:r>
          </a:p>
        </p:txBody>
      </p:sp>
    </p:spTree>
    <p:extLst>
      <p:ext uri="{BB962C8B-B14F-4D97-AF65-F5344CB8AC3E}">
        <p14:creationId xmlns:p14="http://schemas.microsoft.com/office/powerpoint/2010/main" val="400371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83BF699D-6E03-41B3-864C-43503FCA4B36}"/>
              </a:ext>
            </a:extLst>
          </p:cNvPr>
          <p:cNvGraphicFramePr>
            <a:graphicFrameLocks noGrp="1"/>
          </p:cNvGraphicFramePr>
          <p:nvPr>
            <p:ph idx="1"/>
            <p:extLst>
              <p:ext uri="{D42A27DB-BD31-4B8C-83A1-F6EECF244321}">
                <p14:modId xmlns:p14="http://schemas.microsoft.com/office/powerpoint/2010/main" val="2925453875"/>
              </p:ext>
            </p:extLst>
          </p:nvPr>
        </p:nvGraphicFramePr>
        <p:xfrm>
          <a:off x="5663381" y="1462090"/>
          <a:ext cx="5688832" cy="487362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E78FF292-564C-4272-BA17-E122F0DFD49D}"/>
              </a:ext>
            </a:extLst>
          </p:cNvPr>
          <p:cNvSpPr>
            <a:spLocks noGrp="1"/>
          </p:cNvSpPr>
          <p:nvPr>
            <p:ph type="body" sz="half" idx="2"/>
          </p:nvPr>
        </p:nvSpPr>
        <p:spPr>
          <a:xfrm>
            <a:off x="533401" y="1625600"/>
            <a:ext cx="4825179" cy="4461164"/>
          </a:xfrm>
        </p:spPr>
        <p:txBody>
          <a:bodyPr>
            <a:normAutofit/>
          </a:bodyPr>
          <a:lstStyle/>
          <a:p>
            <a:r>
              <a:rPr lang="en-US" sz="2000" dirty="0">
                <a:solidFill>
                  <a:schemeClr val="tx2"/>
                </a:solidFill>
              </a:rPr>
              <a:t>BHG #1 (auto) funds spent - $598,105; grants issued - 2,132; average payout - $280.54.</a:t>
            </a:r>
          </a:p>
          <a:p>
            <a:endParaRPr lang="en-US" sz="900" dirty="0">
              <a:solidFill>
                <a:schemeClr val="tx2"/>
              </a:solidFill>
            </a:endParaRPr>
          </a:p>
          <a:p>
            <a:r>
              <a:rPr lang="en-US" sz="2000" dirty="0">
                <a:solidFill>
                  <a:schemeClr val="tx2"/>
                </a:solidFill>
              </a:rPr>
              <a:t>BHG #2 (non-auto) funds spent - $1,228,532; grants issued – 3,393; average payout - $362.08.</a:t>
            </a:r>
          </a:p>
          <a:p>
            <a:endParaRPr lang="en-US" sz="900" dirty="0">
              <a:solidFill>
                <a:schemeClr val="tx2"/>
              </a:solidFill>
            </a:endParaRPr>
          </a:p>
          <a:p>
            <a:r>
              <a:rPr lang="en-US" sz="2000" dirty="0">
                <a:solidFill>
                  <a:schemeClr val="tx2"/>
                </a:solidFill>
              </a:rPr>
              <a:t>Total funds spent $1,826,638; total grants issued – 5,525; average payout - $330.61; 75% of total assistance funds spent.</a:t>
            </a:r>
          </a:p>
        </p:txBody>
      </p:sp>
      <p:sp>
        <p:nvSpPr>
          <p:cNvPr id="4" name="Slide Number Placeholder 3">
            <a:extLst>
              <a:ext uri="{FF2B5EF4-FFF2-40B4-BE49-F238E27FC236}">
                <a16:creationId xmlns:a16="http://schemas.microsoft.com/office/drawing/2014/main" id="{5A526926-5760-453D-BAAC-317E4615421D}"/>
              </a:ext>
            </a:extLst>
          </p:cNvPr>
          <p:cNvSpPr>
            <a:spLocks noGrp="1"/>
          </p:cNvSpPr>
          <p:nvPr>
            <p:ph type="sldNum" sz="quarter" idx="4"/>
          </p:nvPr>
        </p:nvSpPr>
        <p:spPr/>
        <p:txBody>
          <a:bodyPr/>
          <a:lstStyle/>
          <a:p>
            <a:fld id="{24F087FD-2E3A-464B-BCAB-4FA285FBA3B7}" type="slidenum">
              <a:rPr lang="en-US" smtClean="0"/>
              <a:pPr/>
              <a:t>7</a:t>
            </a:fld>
            <a:endParaRPr lang="en-US" dirty="0"/>
          </a:p>
        </p:txBody>
      </p:sp>
      <p:sp>
        <p:nvSpPr>
          <p:cNvPr id="5" name="Date Placeholder 4">
            <a:extLst>
              <a:ext uri="{FF2B5EF4-FFF2-40B4-BE49-F238E27FC236}">
                <a16:creationId xmlns:a16="http://schemas.microsoft.com/office/drawing/2014/main" id="{F8DB714F-E37D-4363-86BB-24957D75543E}"/>
              </a:ext>
            </a:extLst>
          </p:cNvPr>
          <p:cNvSpPr>
            <a:spLocks noGrp="1"/>
          </p:cNvSpPr>
          <p:nvPr>
            <p:ph type="dt" sz="half" idx="10"/>
          </p:nvPr>
        </p:nvSpPr>
        <p:spPr/>
        <p:txBody>
          <a:bodyPr/>
          <a:lstStyle/>
          <a:p>
            <a:r>
              <a:rPr lang="en-US" dirty="0"/>
              <a:t>8/3/21</a:t>
            </a:r>
          </a:p>
        </p:txBody>
      </p:sp>
      <p:sp>
        <p:nvSpPr>
          <p:cNvPr id="7" name="Title 1">
            <a:extLst>
              <a:ext uri="{FF2B5EF4-FFF2-40B4-BE49-F238E27FC236}">
                <a16:creationId xmlns:a16="http://schemas.microsoft.com/office/drawing/2014/main" id="{EAB9A687-CA95-444D-BB57-C20D1E2F5884}"/>
              </a:ext>
            </a:extLst>
          </p:cNvPr>
          <p:cNvSpPr txBox="1">
            <a:spLocks/>
          </p:cNvSpPr>
          <p:nvPr/>
        </p:nvSpPr>
        <p:spPr>
          <a:xfrm>
            <a:off x="412955" y="136527"/>
            <a:ext cx="11245643"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Assistance Provided</a:t>
            </a:r>
          </a:p>
        </p:txBody>
      </p:sp>
    </p:spTree>
    <p:extLst>
      <p:ext uri="{BB962C8B-B14F-4D97-AF65-F5344CB8AC3E}">
        <p14:creationId xmlns:p14="http://schemas.microsoft.com/office/powerpoint/2010/main" val="31071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527C8335-B46C-4EAF-A995-413534DEA818}"/>
              </a:ext>
            </a:extLst>
          </p:cNvPr>
          <p:cNvSpPr>
            <a:spLocks noGrp="1"/>
          </p:cNvSpPr>
          <p:nvPr>
            <p:ph type="body" idx="1"/>
          </p:nvPr>
        </p:nvSpPr>
        <p:spPr>
          <a:xfrm>
            <a:off x="701040" y="1465435"/>
            <a:ext cx="5394960" cy="624350"/>
          </a:xfrm>
        </p:spPr>
        <p:txBody>
          <a:bodyPr>
            <a:normAutofit/>
          </a:bodyPr>
          <a:lstStyle/>
          <a:p>
            <a:r>
              <a:rPr lang="en-US" dirty="0"/>
              <a:t>Residential</a:t>
            </a:r>
          </a:p>
        </p:txBody>
      </p:sp>
      <p:graphicFrame>
        <p:nvGraphicFramePr>
          <p:cNvPr id="3" name="Table 6">
            <a:extLst>
              <a:ext uri="{FF2B5EF4-FFF2-40B4-BE49-F238E27FC236}">
                <a16:creationId xmlns:a16="http://schemas.microsoft.com/office/drawing/2014/main" id="{8B4735E6-7C59-44FC-99EB-CD1B2E5CE2A7}"/>
              </a:ext>
            </a:extLst>
          </p:cNvPr>
          <p:cNvGraphicFramePr>
            <a:graphicFrameLocks noGrp="1"/>
          </p:cNvGraphicFramePr>
          <p:nvPr>
            <p:ph sz="half" idx="2"/>
            <p:extLst>
              <p:ext uri="{D42A27DB-BD31-4B8C-83A1-F6EECF244321}">
                <p14:modId xmlns:p14="http://schemas.microsoft.com/office/powerpoint/2010/main" val="3302584019"/>
              </p:ext>
            </p:extLst>
          </p:nvPr>
        </p:nvGraphicFramePr>
        <p:xfrm>
          <a:off x="861858" y="2089785"/>
          <a:ext cx="5394960" cy="330278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4225278003"/>
                    </a:ext>
                  </a:extLst>
                </a:gridCol>
                <a:gridCol w="1280160">
                  <a:extLst>
                    <a:ext uri="{9D8B030D-6E8A-4147-A177-3AD203B41FA5}">
                      <a16:colId xmlns:a16="http://schemas.microsoft.com/office/drawing/2014/main" val="3406095677"/>
                    </a:ext>
                  </a:extLst>
                </a:gridCol>
                <a:gridCol w="1280160">
                  <a:extLst>
                    <a:ext uri="{9D8B030D-6E8A-4147-A177-3AD203B41FA5}">
                      <a16:colId xmlns:a16="http://schemas.microsoft.com/office/drawing/2014/main" val="3023832490"/>
                    </a:ext>
                  </a:extLst>
                </a:gridCol>
                <a:gridCol w="1280160">
                  <a:extLst>
                    <a:ext uri="{9D8B030D-6E8A-4147-A177-3AD203B41FA5}">
                      <a16:colId xmlns:a16="http://schemas.microsoft.com/office/drawing/2014/main" val="3037351289"/>
                    </a:ext>
                  </a:extLst>
                </a:gridCol>
              </a:tblGrid>
              <a:tr h="757915">
                <a:tc>
                  <a:txBody>
                    <a:bodyPr/>
                    <a:lstStyle/>
                    <a:p>
                      <a:pPr algn="ctr"/>
                      <a:endParaRPr lang="en-US" dirty="0"/>
                    </a:p>
                  </a:txBody>
                  <a:tcPr anchor="b"/>
                </a:tc>
                <a:tc>
                  <a:txBody>
                    <a:bodyPr/>
                    <a:lstStyle/>
                    <a:p>
                      <a:pPr algn="ctr"/>
                      <a:r>
                        <a:rPr lang="en-US" dirty="0"/>
                        <a:t>May</a:t>
                      </a:r>
                    </a:p>
                    <a:p>
                      <a:pPr algn="ctr"/>
                      <a:r>
                        <a:rPr lang="en-US" dirty="0"/>
                        <a:t>2021</a:t>
                      </a:r>
                    </a:p>
                  </a:txBody>
                  <a:tcPr anchor="b"/>
                </a:tc>
                <a:tc>
                  <a:txBody>
                    <a:bodyPr/>
                    <a:lstStyle/>
                    <a:p>
                      <a:pPr algn="ctr"/>
                      <a:r>
                        <a:rPr lang="en-US" dirty="0"/>
                        <a:t>June</a:t>
                      </a:r>
                    </a:p>
                    <a:p>
                      <a:pPr algn="ctr"/>
                      <a:r>
                        <a:rPr lang="en-US" dirty="0"/>
                        <a:t>2021</a:t>
                      </a:r>
                    </a:p>
                  </a:txBody>
                  <a:tcPr anchor="b"/>
                </a:tc>
                <a:tc>
                  <a:txBody>
                    <a:bodyPr/>
                    <a:lstStyle/>
                    <a:p>
                      <a:pPr algn="ctr"/>
                      <a:r>
                        <a:rPr lang="en-US" dirty="0"/>
                        <a:t>July </a:t>
                      </a:r>
                    </a:p>
                    <a:p>
                      <a:pPr algn="ctr"/>
                      <a:r>
                        <a:rPr lang="en-US" dirty="0"/>
                        <a:t>2021</a:t>
                      </a:r>
                    </a:p>
                  </a:txBody>
                  <a:tcPr anchor="b"/>
                </a:tc>
                <a:extLst>
                  <a:ext uri="{0D108BD9-81ED-4DB2-BD59-A6C34878D82A}">
                    <a16:rowId xmlns:a16="http://schemas.microsoft.com/office/drawing/2014/main" val="711321657"/>
                  </a:ext>
                </a:extLst>
              </a:tr>
              <a:tr h="508973">
                <a:tc>
                  <a:txBody>
                    <a:bodyPr/>
                    <a:lstStyle/>
                    <a:p>
                      <a:r>
                        <a:rPr lang="en-US" dirty="0"/>
                        <a:t># of Accts</a:t>
                      </a:r>
                    </a:p>
                  </a:txBody>
                  <a:tcPr anchor="ctr"/>
                </a:tc>
                <a:tc>
                  <a:txBody>
                    <a:bodyPr/>
                    <a:lstStyle/>
                    <a:p>
                      <a:pPr algn="ctr"/>
                      <a:r>
                        <a:rPr lang="en-US" dirty="0">
                          <a:solidFill>
                            <a:schemeClr val="tx1"/>
                          </a:solidFill>
                        </a:rPr>
                        <a:t>16,353</a:t>
                      </a:r>
                    </a:p>
                  </a:txBody>
                  <a:tcPr anchor="ctr"/>
                </a:tc>
                <a:tc>
                  <a:txBody>
                    <a:bodyPr/>
                    <a:lstStyle/>
                    <a:p>
                      <a:pPr algn="ctr"/>
                      <a:r>
                        <a:rPr lang="en-US" dirty="0">
                          <a:solidFill>
                            <a:schemeClr val="tx1"/>
                          </a:solidFill>
                        </a:rPr>
                        <a:t>16,051</a:t>
                      </a:r>
                    </a:p>
                  </a:txBody>
                  <a:tcPr anchor="ctr"/>
                </a:tc>
                <a:tc>
                  <a:txBody>
                    <a:bodyPr/>
                    <a:lstStyle/>
                    <a:p>
                      <a:pPr algn="ctr"/>
                      <a:r>
                        <a:rPr lang="en-US" dirty="0">
                          <a:solidFill>
                            <a:schemeClr val="tx1"/>
                          </a:solidFill>
                        </a:rPr>
                        <a:t>15,742</a:t>
                      </a:r>
                    </a:p>
                  </a:txBody>
                  <a:tcPr anchor="ctr"/>
                </a:tc>
                <a:extLst>
                  <a:ext uri="{0D108BD9-81ED-4DB2-BD59-A6C34878D82A}">
                    <a16:rowId xmlns:a16="http://schemas.microsoft.com/office/drawing/2014/main" val="3163595780"/>
                  </a:ext>
                </a:extLst>
              </a:tr>
              <a:tr h="508973">
                <a:tc>
                  <a:txBody>
                    <a:bodyPr/>
                    <a:lstStyle/>
                    <a:p>
                      <a:r>
                        <a:rPr lang="en-US" dirty="0"/>
                        <a:t>Total Arrears</a:t>
                      </a:r>
                    </a:p>
                  </a:txBody>
                  <a:tcPr anchor="ctr"/>
                </a:tc>
                <a:tc>
                  <a:txBody>
                    <a:bodyPr/>
                    <a:lstStyle/>
                    <a:p>
                      <a:pPr algn="ctr"/>
                      <a:r>
                        <a:rPr lang="en-US" dirty="0">
                          <a:solidFill>
                            <a:schemeClr val="tx1"/>
                          </a:solidFill>
                        </a:rPr>
                        <a:t>$2,993,433</a:t>
                      </a:r>
                    </a:p>
                  </a:txBody>
                  <a:tcPr anchor="ctr"/>
                </a:tc>
                <a:tc>
                  <a:txBody>
                    <a:bodyPr/>
                    <a:lstStyle/>
                    <a:p>
                      <a:pPr algn="ctr"/>
                      <a:r>
                        <a:rPr lang="en-US" dirty="0">
                          <a:solidFill>
                            <a:schemeClr val="tx1"/>
                          </a:solidFill>
                        </a:rPr>
                        <a:t>$2,576,711</a:t>
                      </a:r>
                    </a:p>
                  </a:txBody>
                  <a:tcPr anchor="ctr"/>
                </a:tc>
                <a:tc>
                  <a:txBody>
                    <a:bodyPr/>
                    <a:lstStyle/>
                    <a:p>
                      <a:pPr algn="ctr"/>
                      <a:r>
                        <a:rPr lang="en-US" dirty="0">
                          <a:solidFill>
                            <a:schemeClr val="tx1"/>
                          </a:solidFill>
                        </a:rPr>
                        <a:t>$2,233,306</a:t>
                      </a:r>
                    </a:p>
                  </a:txBody>
                  <a:tcPr anchor="ctr"/>
                </a:tc>
                <a:extLst>
                  <a:ext uri="{0D108BD9-81ED-4DB2-BD59-A6C34878D82A}">
                    <a16:rowId xmlns:a16="http://schemas.microsoft.com/office/drawing/2014/main" val="1744587491"/>
                  </a:ext>
                </a:extLst>
              </a:tr>
              <a:tr h="508973">
                <a:tc>
                  <a:txBody>
                    <a:bodyPr/>
                    <a:lstStyle/>
                    <a:p>
                      <a:r>
                        <a:rPr lang="en-US" dirty="0"/>
                        <a:t>31-60 Days</a:t>
                      </a:r>
                    </a:p>
                  </a:txBody>
                  <a:tcPr anchor="ctr"/>
                </a:tc>
                <a:tc>
                  <a:txBody>
                    <a:bodyPr/>
                    <a:lstStyle/>
                    <a:p>
                      <a:pPr algn="ctr"/>
                      <a:r>
                        <a:rPr lang="en-US" dirty="0">
                          <a:solidFill>
                            <a:schemeClr val="tx1"/>
                          </a:solidFill>
                        </a:rPr>
                        <a:t>$931,204</a:t>
                      </a:r>
                    </a:p>
                  </a:txBody>
                  <a:tcPr anchor="ctr"/>
                </a:tc>
                <a:tc>
                  <a:txBody>
                    <a:bodyPr/>
                    <a:lstStyle/>
                    <a:p>
                      <a:pPr algn="ctr"/>
                      <a:r>
                        <a:rPr lang="en-US" dirty="0">
                          <a:solidFill>
                            <a:schemeClr val="tx1"/>
                          </a:solidFill>
                        </a:rPr>
                        <a:t>$486,054</a:t>
                      </a:r>
                    </a:p>
                  </a:txBody>
                  <a:tcPr anchor="ctr"/>
                </a:tc>
                <a:tc>
                  <a:txBody>
                    <a:bodyPr/>
                    <a:lstStyle/>
                    <a:p>
                      <a:pPr algn="ctr"/>
                      <a:r>
                        <a:rPr lang="en-US" dirty="0">
                          <a:solidFill>
                            <a:schemeClr val="tx1"/>
                          </a:solidFill>
                        </a:rPr>
                        <a:t>$413,185</a:t>
                      </a:r>
                    </a:p>
                  </a:txBody>
                  <a:tcPr anchor="ctr"/>
                </a:tc>
                <a:extLst>
                  <a:ext uri="{0D108BD9-81ED-4DB2-BD59-A6C34878D82A}">
                    <a16:rowId xmlns:a16="http://schemas.microsoft.com/office/drawing/2014/main" val="2277600693"/>
                  </a:ext>
                </a:extLst>
              </a:tr>
              <a:tr h="508973">
                <a:tc>
                  <a:txBody>
                    <a:bodyPr/>
                    <a:lstStyle/>
                    <a:p>
                      <a:r>
                        <a:rPr lang="en-US" dirty="0"/>
                        <a:t>61-90 Days</a:t>
                      </a:r>
                    </a:p>
                  </a:txBody>
                  <a:tcPr anchor="ctr"/>
                </a:tc>
                <a:tc>
                  <a:txBody>
                    <a:bodyPr/>
                    <a:lstStyle/>
                    <a:p>
                      <a:pPr algn="ctr"/>
                      <a:r>
                        <a:rPr lang="en-US" dirty="0">
                          <a:solidFill>
                            <a:schemeClr val="tx1"/>
                          </a:solidFill>
                        </a:rPr>
                        <a:t>$546,388</a:t>
                      </a:r>
                    </a:p>
                  </a:txBody>
                  <a:tcPr anchor="ctr"/>
                </a:tc>
                <a:tc>
                  <a:txBody>
                    <a:bodyPr/>
                    <a:lstStyle/>
                    <a:p>
                      <a:pPr algn="ctr"/>
                      <a:r>
                        <a:rPr lang="en-US" dirty="0">
                          <a:solidFill>
                            <a:schemeClr val="tx1"/>
                          </a:solidFill>
                        </a:rPr>
                        <a:t>$522,134</a:t>
                      </a:r>
                    </a:p>
                  </a:txBody>
                  <a:tcPr anchor="ctr"/>
                </a:tc>
                <a:tc>
                  <a:txBody>
                    <a:bodyPr/>
                    <a:lstStyle/>
                    <a:p>
                      <a:pPr algn="ctr"/>
                      <a:r>
                        <a:rPr lang="en-US" dirty="0">
                          <a:solidFill>
                            <a:schemeClr val="tx1"/>
                          </a:solidFill>
                        </a:rPr>
                        <a:t>$251,273</a:t>
                      </a:r>
                    </a:p>
                  </a:txBody>
                  <a:tcPr anchor="ctr"/>
                </a:tc>
                <a:extLst>
                  <a:ext uri="{0D108BD9-81ED-4DB2-BD59-A6C34878D82A}">
                    <a16:rowId xmlns:a16="http://schemas.microsoft.com/office/drawing/2014/main" val="3982392057"/>
                  </a:ext>
                </a:extLst>
              </a:tr>
              <a:tr h="508973">
                <a:tc>
                  <a:txBody>
                    <a:bodyPr/>
                    <a:lstStyle/>
                    <a:p>
                      <a:r>
                        <a:rPr lang="en-US" dirty="0"/>
                        <a:t>&gt; 90 Days</a:t>
                      </a:r>
                    </a:p>
                  </a:txBody>
                  <a:tcPr anchor="ctr"/>
                </a:tc>
                <a:tc>
                  <a:txBody>
                    <a:bodyPr/>
                    <a:lstStyle/>
                    <a:p>
                      <a:pPr algn="ctr"/>
                      <a:r>
                        <a:rPr lang="en-US" dirty="0">
                          <a:solidFill>
                            <a:schemeClr val="tx1"/>
                          </a:solidFill>
                        </a:rPr>
                        <a:t>$1,515,842</a:t>
                      </a:r>
                    </a:p>
                  </a:txBody>
                  <a:tcPr anchor="ctr"/>
                </a:tc>
                <a:tc>
                  <a:txBody>
                    <a:bodyPr/>
                    <a:lstStyle/>
                    <a:p>
                      <a:pPr algn="ctr"/>
                      <a:r>
                        <a:rPr lang="en-US" dirty="0">
                          <a:solidFill>
                            <a:schemeClr val="tx1"/>
                          </a:solidFill>
                        </a:rPr>
                        <a:t>$1,568,524</a:t>
                      </a:r>
                    </a:p>
                  </a:txBody>
                  <a:tcPr anchor="ctr"/>
                </a:tc>
                <a:tc>
                  <a:txBody>
                    <a:bodyPr/>
                    <a:lstStyle/>
                    <a:p>
                      <a:pPr algn="ctr"/>
                      <a:r>
                        <a:rPr lang="en-US" dirty="0">
                          <a:solidFill>
                            <a:schemeClr val="tx1"/>
                          </a:solidFill>
                        </a:rPr>
                        <a:t>$1,568,847</a:t>
                      </a:r>
                    </a:p>
                  </a:txBody>
                  <a:tcPr anchor="ctr"/>
                </a:tc>
                <a:extLst>
                  <a:ext uri="{0D108BD9-81ED-4DB2-BD59-A6C34878D82A}">
                    <a16:rowId xmlns:a16="http://schemas.microsoft.com/office/drawing/2014/main" val="321687087"/>
                  </a:ext>
                </a:extLst>
              </a:tr>
            </a:tbl>
          </a:graphicData>
        </a:graphic>
      </p:graphicFrame>
      <p:sp>
        <p:nvSpPr>
          <p:cNvPr id="10" name="Text Placeholder 9">
            <a:extLst>
              <a:ext uri="{FF2B5EF4-FFF2-40B4-BE49-F238E27FC236}">
                <a16:creationId xmlns:a16="http://schemas.microsoft.com/office/drawing/2014/main" id="{54C2407F-3A0C-439E-8126-947058AEB978}"/>
              </a:ext>
            </a:extLst>
          </p:cNvPr>
          <p:cNvSpPr>
            <a:spLocks noGrp="1"/>
          </p:cNvSpPr>
          <p:nvPr>
            <p:ph type="body" sz="quarter" idx="3"/>
          </p:nvPr>
        </p:nvSpPr>
        <p:spPr>
          <a:xfrm>
            <a:off x="7035501" y="1462090"/>
            <a:ext cx="3683595" cy="624350"/>
          </a:xfrm>
        </p:spPr>
        <p:txBody>
          <a:bodyPr>
            <a:normAutofit/>
          </a:bodyPr>
          <a:lstStyle/>
          <a:p>
            <a:r>
              <a:rPr lang="en-US" dirty="0"/>
              <a:t>Commercial/Industrial</a:t>
            </a:r>
          </a:p>
        </p:txBody>
      </p:sp>
      <p:graphicFrame>
        <p:nvGraphicFramePr>
          <p:cNvPr id="7" name="Table 11">
            <a:extLst>
              <a:ext uri="{FF2B5EF4-FFF2-40B4-BE49-F238E27FC236}">
                <a16:creationId xmlns:a16="http://schemas.microsoft.com/office/drawing/2014/main" id="{25EB2267-F275-415C-9BF1-4CA364E36611}"/>
              </a:ext>
            </a:extLst>
          </p:cNvPr>
          <p:cNvGraphicFramePr>
            <a:graphicFrameLocks noGrp="1"/>
          </p:cNvGraphicFramePr>
          <p:nvPr>
            <p:ph sz="quarter" idx="4"/>
            <p:extLst>
              <p:ext uri="{D42A27DB-BD31-4B8C-83A1-F6EECF244321}">
                <p14:modId xmlns:p14="http://schemas.microsoft.com/office/powerpoint/2010/main" val="3254175758"/>
              </p:ext>
            </p:extLst>
          </p:nvPr>
        </p:nvGraphicFramePr>
        <p:xfrm>
          <a:off x="7202649" y="2083095"/>
          <a:ext cx="2570616" cy="3309470"/>
        </p:xfrm>
        <a:graphic>
          <a:graphicData uri="http://schemas.openxmlformats.org/drawingml/2006/table">
            <a:tbl>
              <a:tblPr firstRow="1" bandRow="1">
                <a:tableStyleId>{5C22544A-7EE6-4342-B048-85BDC9FD1C3A}</a:tableStyleId>
              </a:tblPr>
              <a:tblGrid>
                <a:gridCol w="1285308">
                  <a:extLst>
                    <a:ext uri="{9D8B030D-6E8A-4147-A177-3AD203B41FA5}">
                      <a16:colId xmlns:a16="http://schemas.microsoft.com/office/drawing/2014/main" val="1243758581"/>
                    </a:ext>
                  </a:extLst>
                </a:gridCol>
                <a:gridCol w="1285308">
                  <a:extLst>
                    <a:ext uri="{9D8B030D-6E8A-4147-A177-3AD203B41FA5}">
                      <a16:colId xmlns:a16="http://schemas.microsoft.com/office/drawing/2014/main" val="4057308322"/>
                    </a:ext>
                  </a:extLst>
                </a:gridCol>
              </a:tblGrid>
              <a:tr h="759450">
                <a:tc>
                  <a:txBody>
                    <a:bodyPr/>
                    <a:lstStyle/>
                    <a:p>
                      <a:pPr algn="ctr"/>
                      <a:r>
                        <a:rPr lang="en-US" dirty="0"/>
                        <a:t>June </a:t>
                      </a:r>
                    </a:p>
                    <a:p>
                      <a:pPr algn="ctr"/>
                      <a:r>
                        <a:rPr lang="en-US" dirty="0"/>
                        <a:t>2021</a:t>
                      </a:r>
                    </a:p>
                  </a:txBody>
                  <a:tcPr anchor="b"/>
                </a:tc>
                <a:tc>
                  <a:txBody>
                    <a:bodyPr/>
                    <a:lstStyle/>
                    <a:p>
                      <a:pPr algn="ctr"/>
                      <a:r>
                        <a:rPr lang="en-US" dirty="0"/>
                        <a:t>July</a:t>
                      </a:r>
                    </a:p>
                    <a:p>
                      <a:pPr algn="ctr"/>
                      <a:r>
                        <a:rPr lang="en-US" dirty="0"/>
                        <a:t>2021</a:t>
                      </a:r>
                    </a:p>
                  </a:txBody>
                  <a:tcPr anchor="b"/>
                </a:tc>
                <a:extLst>
                  <a:ext uri="{0D108BD9-81ED-4DB2-BD59-A6C34878D82A}">
                    <a16:rowId xmlns:a16="http://schemas.microsoft.com/office/drawing/2014/main" val="888101382"/>
                  </a:ext>
                </a:extLst>
              </a:tr>
              <a:tr h="510004">
                <a:tc>
                  <a:txBody>
                    <a:bodyPr/>
                    <a:lstStyle/>
                    <a:p>
                      <a:pPr algn="ctr"/>
                      <a:r>
                        <a:rPr lang="en-US" dirty="0">
                          <a:solidFill>
                            <a:schemeClr val="tx1"/>
                          </a:solidFill>
                        </a:rPr>
                        <a:t>1,859</a:t>
                      </a:r>
                    </a:p>
                  </a:txBody>
                  <a:tcPr anchor="ctr"/>
                </a:tc>
                <a:tc>
                  <a:txBody>
                    <a:bodyPr/>
                    <a:lstStyle/>
                    <a:p>
                      <a:pPr algn="ctr"/>
                      <a:r>
                        <a:rPr lang="en-US" dirty="0">
                          <a:solidFill>
                            <a:schemeClr val="tx1"/>
                          </a:solidFill>
                        </a:rPr>
                        <a:t>1,919</a:t>
                      </a:r>
                    </a:p>
                  </a:txBody>
                  <a:tcPr anchor="ctr"/>
                </a:tc>
                <a:extLst>
                  <a:ext uri="{0D108BD9-81ED-4DB2-BD59-A6C34878D82A}">
                    <a16:rowId xmlns:a16="http://schemas.microsoft.com/office/drawing/2014/main" val="188224957"/>
                  </a:ext>
                </a:extLst>
              </a:tr>
              <a:tr h="510004">
                <a:tc>
                  <a:txBody>
                    <a:bodyPr/>
                    <a:lstStyle/>
                    <a:p>
                      <a:pPr algn="ctr"/>
                      <a:r>
                        <a:rPr lang="en-US" dirty="0">
                          <a:solidFill>
                            <a:schemeClr val="tx1"/>
                          </a:solidFill>
                        </a:rPr>
                        <a:t>$1,241,735</a:t>
                      </a:r>
                    </a:p>
                  </a:txBody>
                  <a:tcPr anchor="ctr"/>
                </a:tc>
                <a:tc>
                  <a:txBody>
                    <a:bodyPr/>
                    <a:lstStyle/>
                    <a:p>
                      <a:pPr algn="ctr"/>
                      <a:r>
                        <a:rPr lang="en-US" dirty="0">
                          <a:solidFill>
                            <a:schemeClr val="tx1"/>
                          </a:solidFill>
                        </a:rPr>
                        <a:t>$1,236,148</a:t>
                      </a:r>
                    </a:p>
                  </a:txBody>
                  <a:tcPr anchor="ctr"/>
                </a:tc>
                <a:extLst>
                  <a:ext uri="{0D108BD9-81ED-4DB2-BD59-A6C34878D82A}">
                    <a16:rowId xmlns:a16="http://schemas.microsoft.com/office/drawing/2014/main" val="3841420947"/>
                  </a:ext>
                </a:extLst>
              </a:tr>
              <a:tr h="510004">
                <a:tc>
                  <a:txBody>
                    <a:bodyPr/>
                    <a:lstStyle/>
                    <a:p>
                      <a:pPr algn="ctr"/>
                      <a:r>
                        <a:rPr lang="en-US" dirty="0">
                          <a:solidFill>
                            <a:schemeClr val="tx1"/>
                          </a:solidFill>
                        </a:rPr>
                        <a:t>$210,855</a:t>
                      </a:r>
                    </a:p>
                  </a:txBody>
                  <a:tcPr anchor="ctr"/>
                </a:tc>
                <a:tc>
                  <a:txBody>
                    <a:bodyPr/>
                    <a:lstStyle/>
                    <a:p>
                      <a:pPr algn="ctr"/>
                      <a:r>
                        <a:rPr lang="en-US" dirty="0">
                          <a:solidFill>
                            <a:schemeClr val="tx1"/>
                          </a:solidFill>
                        </a:rPr>
                        <a:t>$211,679</a:t>
                      </a:r>
                    </a:p>
                  </a:txBody>
                  <a:tcPr anchor="ctr"/>
                </a:tc>
                <a:extLst>
                  <a:ext uri="{0D108BD9-81ED-4DB2-BD59-A6C34878D82A}">
                    <a16:rowId xmlns:a16="http://schemas.microsoft.com/office/drawing/2014/main" val="551796056"/>
                  </a:ext>
                </a:extLst>
              </a:tr>
              <a:tr h="510004">
                <a:tc>
                  <a:txBody>
                    <a:bodyPr/>
                    <a:lstStyle/>
                    <a:p>
                      <a:pPr algn="ctr"/>
                      <a:r>
                        <a:rPr lang="en-US" dirty="0">
                          <a:solidFill>
                            <a:schemeClr val="tx1"/>
                          </a:solidFill>
                        </a:rPr>
                        <a:t>$206,856</a:t>
                      </a:r>
                    </a:p>
                  </a:txBody>
                  <a:tcPr anchor="ctr"/>
                </a:tc>
                <a:tc>
                  <a:txBody>
                    <a:bodyPr/>
                    <a:lstStyle/>
                    <a:p>
                      <a:pPr algn="ctr"/>
                      <a:r>
                        <a:rPr lang="en-US" dirty="0">
                          <a:solidFill>
                            <a:schemeClr val="tx1"/>
                          </a:solidFill>
                        </a:rPr>
                        <a:t>$115,597</a:t>
                      </a:r>
                    </a:p>
                  </a:txBody>
                  <a:tcPr anchor="ctr"/>
                </a:tc>
                <a:extLst>
                  <a:ext uri="{0D108BD9-81ED-4DB2-BD59-A6C34878D82A}">
                    <a16:rowId xmlns:a16="http://schemas.microsoft.com/office/drawing/2014/main" val="739244136"/>
                  </a:ext>
                </a:extLst>
              </a:tr>
              <a:tr h="510004">
                <a:tc>
                  <a:txBody>
                    <a:bodyPr/>
                    <a:lstStyle/>
                    <a:p>
                      <a:pPr algn="ctr"/>
                      <a:r>
                        <a:rPr lang="en-US" dirty="0">
                          <a:solidFill>
                            <a:schemeClr val="tx1"/>
                          </a:solidFill>
                        </a:rPr>
                        <a:t>$824,022</a:t>
                      </a:r>
                    </a:p>
                  </a:txBody>
                  <a:tcPr anchor="ctr"/>
                </a:tc>
                <a:tc>
                  <a:txBody>
                    <a:bodyPr/>
                    <a:lstStyle/>
                    <a:p>
                      <a:pPr algn="ctr"/>
                      <a:r>
                        <a:rPr lang="en-US" dirty="0">
                          <a:solidFill>
                            <a:schemeClr val="tx1"/>
                          </a:solidFill>
                        </a:rPr>
                        <a:t>$908,872</a:t>
                      </a:r>
                    </a:p>
                  </a:txBody>
                  <a:tcPr anchor="ctr"/>
                </a:tc>
                <a:extLst>
                  <a:ext uri="{0D108BD9-81ED-4DB2-BD59-A6C34878D82A}">
                    <a16:rowId xmlns:a16="http://schemas.microsoft.com/office/drawing/2014/main" val="1987516577"/>
                  </a:ext>
                </a:extLst>
              </a:tr>
            </a:tbl>
          </a:graphicData>
        </a:graphic>
      </p:graphicFrame>
      <p:sp>
        <p:nvSpPr>
          <p:cNvPr id="4" name="Slide Number Placeholder 3">
            <a:extLst>
              <a:ext uri="{FF2B5EF4-FFF2-40B4-BE49-F238E27FC236}">
                <a16:creationId xmlns:a16="http://schemas.microsoft.com/office/drawing/2014/main" id="{64F92414-27BE-4581-BD8E-AAC108D5FD18}"/>
              </a:ext>
            </a:extLst>
          </p:cNvPr>
          <p:cNvSpPr>
            <a:spLocks noGrp="1"/>
          </p:cNvSpPr>
          <p:nvPr>
            <p:ph type="sldNum" sz="quarter" idx="11"/>
          </p:nvPr>
        </p:nvSpPr>
        <p:spPr/>
        <p:txBody>
          <a:bodyPr/>
          <a:lstStyle/>
          <a:p>
            <a:fld id="{24F087FD-2E3A-464B-BCAB-4FA285FBA3B7}" type="slidenum">
              <a:rPr lang="en-US" smtClean="0"/>
              <a:pPr/>
              <a:t>8</a:t>
            </a:fld>
            <a:endParaRPr lang="en-US" dirty="0"/>
          </a:p>
        </p:txBody>
      </p:sp>
      <p:sp>
        <p:nvSpPr>
          <p:cNvPr id="5" name="Date Placeholder 4">
            <a:extLst>
              <a:ext uri="{FF2B5EF4-FFF2-40B4-BE49-F238E27FC236}">
                <a16:creationId xmlns:a16="http://schemas.microsoft.com/office/drawing/2014/main" id="{4B482EBC-11C5-43CF-B792-96E236B19DA6}"/>
              </a:ext>
            </a:extLst>
          </p:cNvPr>
          <p:cNvSpPr>
            <a:spLocks noGrp="1"/>
          </p:cNvSpPr>
          <p:nvPr>
            <p:ph type="dt" sz="half" idx="12"/>
          </p:nvPr>
        </p:nvSpPr>
        <p:spPr/>
        <p:txBody>
          <a:bodyPr/>
          <a:lstStyle/>
          <a:p>
            <a:r>
              <a:rPr lang="en-US" dirty="0"/>
              <a:t>8/3/21</a:t>
            </a:r>
          </a:p>
        </p:txBody>
      </p:sp>
      <p:sp>
        <p:nvSpPr>
          <p:cNvPr id="6" name="Title 1">
            <a:extLst>
              <a:ext uri="{FF2B5EF4-FFF2-40B4-BE49-F238E27FC236}">
                <a16:creationId xmlns:a16="http://schemas.microsoft.com/office/drawing/2014/main" id="{8B57E34D-BA1E-4EA9-BB79-A9473CC47397}"/>
              </a:ext>
            </a:extLst>
          </p:cNvPr>
          <p:cNvSpPr txBox="1">
            <a:spLocks/>
          </p:cNvSpPr>
          <p:nvPr/>
        </p:nvSpPr>
        <p:spPr>
          <a:xfrm>
            <a:off x="412955" y="136527"/>
            <a:ext cx="11245643"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5400" dirty="0"/>
              <a:t>Arrears by the Numbers</a:t>
            </a:r>
          </a:p>
        </p:txBody>
      </p:sp>
    </p:spTree>
    <p:extLst>
      <p:ext uri="{BB962C8B-B14F-4D97-AF65-F5344CB8AC3E}">
        <p14:creationId xmlns:p14="http://schemas.microsoft.com/office/powerpoint/2010/main" val="133430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23F8B3-E048-4AD4-9A90-8D28CDFCA8E3}"/>
              </a:ext>
            </a:extLst>
          </p:cNvPr>
          <p:cNvSpPr>
            <a:spLocks noGrp="1"/>
          </p:cNvSpPr>
          <p:nvPr>
            <p:ph type="sldNum" sz="quarter" idx="4"/>
          </p:nvPr>
        </p:nvSpPr>
        <p:spPr/>
        <p:txBody>
          <a:bodyPr/>
          <a:lstStyle/>
          <a:p>
            <a:fld id="{24F087FD-2E3A-464B-BCAB-4FA285FBA3B7}" type="slidenum">
              <a:rPr lang="en-US" smtClean="0"/>
              <a:pPr/>
              <a:t>9</a:t>
            </a:fld>
            <a:endParaRPr lang="en-US" dirty="0"/>
          </a:p>
        </p:txBody>
      </p:sp>
      <p:sp>
        <p:nvSpPr>
          <p:cNvPr id="6" name="Date Placeholder 5">
            <a:extLst>
              <a:ext uri="{FF2B5EF4-FFF2-40B4-BE49-F238E27FC236}">
                <a16:creationId xmlns:a16="http://schemas.microsoft.com/office/drawing/2014/main" id="{9195EC32-DB03-41C4-A4EE-77906F56439A}"/>
              </a:ext>
            </a:extLst>
          </p:cNvPr>
          <p:cNvSpPr>
            <a:spLocks noGrp="1"/>
          </p:cNvSpPr>
          <p:nvPr>
            <p:ph type="dt" sz="half" idx="10"/>
          </p:nvPr>
        </p:nvSpPr>
        <p:spPr/>
        <p:txBody>
          <a:bodyPr/>
          <a:lstStyle/>
          <a:p>
            <a:r>
              <a:rPr lang="en-US" dirty="0"/>
              <a:t>8/3/21</a:t>
            </a:r>
          </a:p>
        </p:txBody>
      </p:sp>
      <p:sp>
        <p:nvSpPr>
          <p:cNvPr id="8" name="Title 1">
            <a:extLst>
              <a:ext uri="{FF2B5EF4-FFF2-40B4-BE49-F238E27FC236}">
                <a16:creationId xmlns:a16="http://schemas.microsoft.com/office/drawing/2014/main" id="{D8C4B345-78E3-45FD-9D0E-1F11B1A79171}"/>
              </a:ext>
            </a:extLst>
          </p:cNvPr>
          <p:cNvSpPr txBox="1">
            <a:spLocks/>
          </p:cNvSpPr>
          <p:nvPr/>
        </p:nvSpPr>
        <p:spPr>
          <a:xfrm>
            <a:off x="412955" y="-269980"/>
            <a:ext cx="11245643" cy="106149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4400" dirty="0"/>
              <a:t>CNG Normal Collections Process</a:t>
            </a:r>
          </a:p>
        </p:txBody>
      </p:sp>
      <p:pic>
        <p:nvPicPr>
          <p:cNvPr id="12" name="Picture 11">
            <a:extLst>
              <a:ext uri="{FF2B5EF4-FFF2-40B4-BE49-F238E27FC236}">
                <a16:creationId xmlns:a16="http://schemas.microsoft.com/office/drawing/2014/main" id="{F32F3C98-06CA-4F61-9A84-F87F46406E34}"/>
              </a:ext>
            </a:extLst>
          </p:cNvPr>
          <p:cNvPicPr>
            <a:picLocks noChangeAspect="1"/>
          </p:cNvPicPr>
          <p:nvPr/>
        </p:nvPicPr>
        <p:blipFill>
          <a:blip r:embed="rId2"/>
          <a:stretch>
            <a:fillRect/>
          </a:stretch>
        </p:blipFill>
        <p:spPr>
          <a:xfrm>
            <a:off x="2162929" y="1015831"/>
            <a:ext cx="7452126" cy="5041144"/>
          </a:xfrm>
          <a:prstGeom prst="rect">
            <a:avLst/>
          </a:prstGeom>
        </p:spPr>
      </p:pic>
    </p:spTree>
    <p:extLst>
      <p:ext uri="{BB962C8B-B14F-4D97-AF65-F5344CB8AC3E}">
        <p14:creationId xmlns:p14="http://schemas.microsoft.com/office/powerpoint/2010/main" val="184095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ark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A6974293-3350-4597-AEA6-DE103B8B6798}"/>
    </a:ext>
  </a:extLst>
</a:theme>
</file>

<file path=ppt/theme/theme2.xml><?xml version="1.0" encoding="utf-8"?>
<a:theme xmlns:a="http://schemas.openxmlformats.org/drawingml/2006/main" name="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3D648288-D1AD-4734-AC1D-21D1EAA97DA9}"/>
    </a:ext>
  </a:extLst>
</a:theme>
</file>

<file path=ppt/theme/theme3.xml><?xml version="1.0" encoding="utf-8"?>
<a:theme xmlns:a="http://schemas.openxmlformats.org/drawingml/2006/main" name="Light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24F163FE-ABE7-4248-BF40-19A405B52140}"/>
    </a:ext>
  </a:extLst>
</a:theme>
</file>

<file path=ppt/theme/theme4.xml><?xml version="1.0" encoding="utf-8"?>
<a:theme xmlns:a="http://schemas.openxmlformats.org/drawingml/2006/main" name="Light 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995CAC81-1EE5-4B41-B9F4-85CCF213E73C}"/>
    </a:ext>
  </a:extLst>
</a:theme>
</file>

<file path=ppt/theme/theme5.xml><?xml version="1.0" encoding="utf-8"?>
<a:theme xmlns:a="http://schemas.openxmlformats.org/drawingml/2006/main" name="Whit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C248BB9-FA3C-451F-9164-B955E56F7838}" vid="{5D7BFD53-C763-4C19-B656-3F766C3D2C37}"/>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2BA66D152C5244F9D6378BECD2888A1" ma:contentTypeVersion="44" ma:contentTypeDescription="" ma:contentTypeScope="" ma:versionID="cd41782c9e3381072e04c772e1f02218">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9af6b0a9aa2de783aac4f3d36dbacc3c"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Closed</CaseStatus>
    <OpenedDate xmlns="dc463f71-b30c-4ab2-9473-d307f9d35888">2020-03-27T07:00:00+00:00</OpenedDate>
    <SignificantOrder xmlns="dc463f71-b30c-4ab2-9473-d307f9d35888">false</SignificantOrder>
    <Date1 xmlns="dc463f71-b30c-4ab2-9473-d307f9d35888">2021-08-05T07:00:00+00:00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 xsi:nil="true"/>
    <DocketNumber xmlns="dc463f71-b30c-4ab2-9473-d307f9d35888">200281</DocketNumber>
    <DelegatedOrder xmlns="dc463f71-b30c-4ab2-9473-d307f9d35888">false</DelegatedOrder>
  </documentManagement>
</p:properties>
</file>

<file path=customXml/itemProps1.xml><?xml version="1.0" encoding="utf-8"?>
<ds:datastoreItem xmlns:ds="http://schemas.openxmlformats.org/officeDocument/2006/customXml" ds:itemID="{0A299BCB-7E67-4A70-9C9E-A946CEA763B4}"/>
</file>

<file path=customXml/itemProps2.xml><?xml version="1.0" encoding="utf-8"?>
<ds:datastoreItem xmlns:ds="http://schemas.openxmlformats.org/officeDocument/2006/customXml" ds:itemID="{36D154E5-DE67-4BB7-8007-E96118C01FC6}"/>
</file>

<file path=customXml/itemProps3.xml><?xml version="1.0" encoding="utf-8"?>
<ds:datastoreItem xmlns:ds="http://schemas.openxmlformats.org/officeDocument/2006/customXml" ds:itemID="{0A78F096-F6E3-4D8B-8D71-0A76A698DB66}"/>
</file>

<file path=customXml/itemProps4.xml><?xml version="1.0" encoding="utf-8"?>
<ds:datastoreItem xmlns:ds="http://schemas.openxmlformats.org/officeDocument/2006/customXml" ds:itemID="{13C5C283-EDCA-4CE7-AA5C-D4B6A697F21E}"/>
</file>

<file path=docProps/app.xml><?xml version="1.0" encoding="utf-8"?>
<Properties xmlns="http://schemas.openxmlformats.org/officeDocument/2006/extended-properties" xmlns:vt="http://schemas.openxmlformats.org/officeDocument/2006/docPropsVTypes">
  <Template>CNG Template</Template>
  <TotalTime>11471</TotalTime>
  <Words>1006</Words>
  <Application>Microsoft Office PowerPoint</Application>
  <PresentationFormat>Widescreen</PresentationFormat>
  <Paragraphs>173</Paragraphs>
  <Slides>11</Slides>
  <Notes>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11</vt:i4>
      </vt:variant>
    </vt:vector>
  </HeadingPairs>
  <TitlesOfParts>
    <vt:vector size="20" baseType="lpstr">
      <vt:lpstr>Yu Mincho Demibold</vt:lpstr>
      <vt:lpstr>Yu Mincho Light</vt:lpstr>
      <vt:lpstr>Arial</vt:lpstr>
      <vt:lpstr>Calibri</vt:lpstr>
      <vt:lpstr>Dark Gray Theme</vt:lpstr>
      <vt:lpstr>Blue Theme</vt:lpstr>
      <vt:lpstr>Light Gray Theme</vt:lpstr>
      <vt:lpstr>Light Blue Theme</vt:lpstr>
      <vt:lpstr>White Theme</vt:lpstr>
      <vt:lpstr>Outreach, Assistance, and Disconnect Overview</vt:lpstr>
      <vt:lpstr>Agenda</vt:lpstr>
      <vt:lpstr>Outreach Update: April – July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Mickelson, Christopher</dc:creator>
  <cp:keywords>Cascade Natural Gas Presentation Template</cp:keywords>
  <cp:lastModifiedBy>Tillis, Daniel</cp:lastModifiedBy>
  <cp:revision>435</cp:revision>
  <cp:lastPrinted>2021-05-09T20:01:00Z</cp:lastPrinted>
  <dcterms:created xsi:type="dcterms:W3CDTF">2021-01-12T23:27:36Z</dcterms:created>
  <dcterms:modified xsi:type="dcterms:W3CDTF">2021-08-05T18:56:41Z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0x0101006E56B4D1795A2E4DB2F0B01679ED314A0042BA66D152C5244F9D6378BECD2888A1</vt:lpwstr>
  </property>
  <property fmtid="{D5CDD505-2E9C-101B-9397-08002B2CF9AE}" pid="3" name="_docset_NoMedatataSyncRequired">
    <vt:lpwstr>False</vt:lpwstr>
  </property>
  <property fmtid="{D5CDD505-2E9C-101B-9397-08002B2CF9AE}" pid="4" name="IsEFSEC">
    <vt:bool>false</vt:bool>
  </property>
</Properties>
</file>