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0000"/>
    <a:srgbClr val="000000"/>
    <a:srgbClr val="B2B2B2"/>
    <a:srgbClr val="C0C0C0"/>
    <a:srgbClr val="79A6FF"/>
    <a:srgbClr val="DDDDDD"/>
    <a:srgbClr val="0038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64" autoAdjust="0"/>
    <p:restoredTop sz="97763" autoAdjust="0"/>
  </p:normalViewPr>
  <p:slideViewPr>
    <p:cSldViewPr>
      <p:cViewPr>
        <p:scale>
          <a:sx n="100" d="100"/>
          <a:sy n="100" d="100"/>
        </p:scale>
        <p:origin x="-160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179214188391617"/>
          <c:y val="6.0341979311409624E-2"/>
          <c:w val="0.83921192622392993"/>
          <c:h val="0.7314148681055157"/>
        </c:manualLayout>
      </c:layout>
      <c:barChart>
        <c:barDir val="col"/>
        <c:grouping val="stacked"/>
        <c:ser>
          <c:idx val="0"/>
          <c:order val="0"/>
          <c:tx>
            <c:strRef>
              <c:f>Sheet1!$A$3</c:f>
              <c:strCache>
                <c:ptCount val="1"/>
                <c:pt idx="0">
                  <c:v>230 kV Project</c:v>
                </c:pt>
              </c:strCache>
            </c:strRef>
          </c:tx>
          <c:spPr>
            <a:solidFill>
              <a:srgbClr val="FF0000"/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Sheet1!$B$3:$P$3</c:f>
              <c:numCache>
                <c:formatCode>0.0</c:formatCode>
                <c:ptCount val="15"/>
                <c:pt idx="0" formatCode="General">
                  <c:v>25.6</c:v>
                </c:pt>
                <c:pt idx="1">
                  <c:v>30</c:v>
                </c:pt>
                <c:pt idx="2" formatCode="General">
                  <c:v>30.3</c:v>
                </c:pt>
                <c:pt idx="3" formatCode="_(&quot;$&quot;* #,##0.0_);_(&quot;$&quot;* \(#,##0.0\);_(&quot;$&quot;* &quot;-&quot;??_);_(@_)">
                  <c:v>0</c:v>
                </c:pt>
                <c:pt idx="4" formatCode="_(&quot;$&quot;* #,##0.0_);_(&quot;$&quot;* \(#,##0.0\);_(&quot;$&quot;* &quot;-&quot;??_);_(@_)">
                  <c:v>0</c:v>
                </c:pt>
                <c:pt idx="5" formatCode="_(&quot;$&quot;* #,##0.0_);_(&quot;$&quot;* \(#,##0.0\);_(&quot;$&quot;* &quot;-&quot;??_);_(@_)">
                  <c:v>0</c:v>
                </c:pt>
                <c:pt idx="6" formatCode="_(&quot;$&quot;* #,##0.0_);_(&quot;$&quot;* \(#,##0.0\);_(&quot;$&quot;* &quot;-&quot;??_);_(@_)">
                  <c:v>0</c:v>
                </c:pt>
                <c:pt idx="7" formatCode="_(&quot;$&quot;* #,##0.0_);_(&quot;$&quot;* \(#,##0.0\);_(&quot;$&quot;* &quot;-&quot;??_);_(@_)">
                  <c:v>0</c:v>
                </c:pt>
                <c:pt idx="8" formatCode="_(&quot;$&quot;* #,##0.0_);_(&quot;$&quot;* \(#,##0.0\);_(&quot;$&quot;* &quot;-&quot;??_);_(@_)">
                  <c:v>0</c:v>
                </c:pt>
                <c:pt idx="9" formatCode="_(&quot;$&quot;* #,##0.0_);_(&quot;$&quot;* \(#,##0.0\);_(&quot;$&quot;* &quot;-&quot;??_);_(@_)">
                  <c:v>0</c:v>
                </c:pt>
                <c:pt idx="10" formatCode="_(&quot;$&quot;* #,##0.0_);_(&quot;$&quot;* \(#,##0.0\);_(&quot;$&quot;* &quot;-&quot;??_);_(@_)">
                  <c:v>0</c:v>
                </c:pt>
                <c:pt idx="11" formatCode="_(&quot;$&quot;* #,##0.0_);_(&quot;$&quot;* \(#,##0.0\);_(&quot;$&quot;* &quot;-&quot;??_);_(@_)">
                  <c:v>0</c:v>
                </c:pt>
                <c:pt idx="12" formatCode="General">
                  <c:v>0</c:v>
                </c:pt>
                <c:pt idx="13" formatCode="General">
                  <c:v>0</c:v>
                </c:pt>
                <c:pt idx="14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Environmental</c:v>
                </c:pt>
              </c:strCache>
            </c:strRef>
          </c:tx>
          <c:spPr>
            <a:solidFill>
              <a:srgbClr val="FFFF00"/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Sheet1!$B$4:$P$4</c:f>
              <c:numCache>
                <c:formatCode>"$"#,##0.0_);[Red]\("$"#,##0.0\)</c:formatCode>
                <c:ptCount val="15"/>
                <c:pt idx="0">
                  <c:v>7.3</c:v>
                </c:pt>
                <c:pt idx="1">
                  <c:v>6</c:v>
                </c:pt>
                <c:pt idx="2">
                  <c:v>6</c:v>
                </c:pt>
                <c:pt idx="3" formatCode="_(* #,##0.0_);_(* \(#,##0.0\);_(* &quot;-&quot;??_);_(@_)">
                  <c:v>8.6</c:v>
                </c:pt>
                <c:pt idx="4" formatCode="_(* #,##0.0_);_(* \(#,##0.0\);_(* &quot;-&quot;??_);_(@_)">
                  <c:v>5.5</c:v>
                </c:pt>
                <c:pt idx="5" formatCode="_(* #,##0.0_);_(* \(#,##0.0\);_(* &quot;-&quot;??_);_(@_)">
                  <c:v>7.7</c:v>
                </c:pt>
                <c:pt idx="6" formatCode="_(* #,##0.0_);_(* \(#,##0.0\);_(* &quot;-&quot;??_);_(@_)">
                  <c:v>7.6</c:v>
                </c:pt>
                <c:pt idx="7" formatCode="_(* #,##0.0_);_(* \(#,##0.0\);_(* &quot;-&quot;??_);_(@_)">
                  <c:v>7.2290000000000001</c:v>
                </c:pt>
                <c:pt idx="8" formatCode="_(* #,##0.0_);_(* \(#,##0.0\);_(* &quot;-&quot;??_);_(@_)">
                  <c:v>7.8001003599999992</c:v>
                </c:pt>
                <c:pt idx="9" formatCode="_(* #,##0.0_);_(* \(#,##0.0\);_(* &quot;-&quot;??_);_(@_)">
                  <c:v>11.740365000000001</c:v>
                </c:pt>
                <c:pt idx="10" formatCode="_(* #,##0.0_);_(* \(#,##0.0\);_(* &quot;-&quot;??_);_(@_)">
                  <c:v>21.8</c:v>
                </c:pt>
                <c:pt idx="11" formatCode="_(* #,##0.0_);_(* \(#,##0.0\);_(* &quot;-&quot;??_);_(@_)">
                  <c:v>18.5</c:v>
                </c:pt>
                <c:pt idx="12" formatCode="General">
                  <c:v>16.899999999999999</c:v>
                </c:pt>
                <c:pt idx="13" formatCode="General">
                  <c:v>14.4</c:v>
                </c:pt>
                <c:pt idx="14" formatCode="General">
                  <c:v>6.2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33CCCC"/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Sheet1!$B$5:$P$5</c:f>
              <c:numCache>
                <c:formatCode>"$"#,##0.0_);[Red]\("$"#,##0.0\)</c:formatCode>
                <c:ptCount val="15"/>
                <c:pt idx="0">
                  <c:v>10.5</c:v>
                </c:pt>
                <c:pt idx="1">
                  <c:v>10.6</c:v>
                </c:pt>
                <c:pt idx="2">
                  <c:v>15.9</c:v>
                </c:pt>
                <c:pt idx="3" formatCode="_(* #,##0.0_);_(* \(#,##0.0\);_(* &quot;-&quot;??_);_(@_)">
                  <c:v>20.5</c:v>
                </c:pt>
                <c:pt idx="4" formatCode="_(* #,##0.0_);_(* \(#,##0.0\);_(* &quot;-&quot;??_);_(@_)">
                  <c:v>21.3</c:v>
                </c:pt>
                <c:pt idx="5" formatCode="_(* #,##0.0_);_(* \(#,##0.0\);_(* &quot;-&quot;??_);_(@_)">
                  <c:v>16.7</c:v>
                </c:pt>
                <c:pt idx="6" formatCode="_(* #,##0.0_);_(* \(#,##0.0\);_(* &quot;-&quot;??_);_(@_)">
                  <c:v>25.1</c:v>
                </c:pt>
                <c:pt idx="7" formatCode="_(* #,##0.0_);_(* \(#,##0.0\);_(* &quot;-&quot;??_);_(@_)">
                  <c:v>23.876999999999999</c:v>
                </c:pt>
                <c:pt idx="8" formatCode="_(* #,##0.0_);_(* \(#,##0.0\);_(* &quot;-&quot;??_);_(@_)">
                  <c:v>34.693403020000005</c:v>
                </c:pt>
                <c:pt idx="9" formatCode="_(* #,##0.0_);_(* \(#,##0.0\);_(* &quot;-&quot;??_);_(@_)">
                  <c:v>42.597966</c:v>
                </c:pt>
                <c:pt idx="10" formatCode="_(* #,##0.0_);_(* \(#,##0.0\);_(* &quot;-&quot;??_);_(@_)">
                  <c:v>47.5</c:v>
                </c:pt>
                <c:pt idx="11" formatCode="_(* #,##0.0_);_(* \(#,##0.0\);_(* &quot;-&quot;??_);_(@_)">
                  <c:v>47.7</c:v>
                </c:pt>
                <c:pt idx="12" formatCode="General">
                  <c:v>49.9</c:v>
                </c:pt>
                <c:pt idx="13" formatCode="General">
                  <c:v>43</c:v>
                </c:pt>
                <c:pt idx="14" formatCode="General">
                  <c:v>42</c:v>
                </c:pt>
              </c:numCache>
            </c:numRef>
          </c:val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Generation</c:v>
                </c:pt>
              </c:strCache>
            </c:strRef>
          </c:tx>
          <c:spPr>
            <a:pattFill prst="pct75">
              <a:fgClr>
                <a:srgbClr val="00FF00"/>
              </a:fgClr>
              <a:bgClr>
                <a:srgbClr val="000000"/>
              </a:bgClr>
            </a:patt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Sheet1!$B$6:$P$6</c:f>
              <c:numCache>
                <c:formatCode>"$"#,##0.0_);[Red]\("$"#,##0.0\)</c:formatCode>
                <c:ptCount val="15"/>
                <c:pt idx="0">
                  <c:v>17.5</c:v>
                </c:pt>
                <c:pt idx="1">
                  <c:v>20.9</c:v>
                </c:pt>
                <c:pt idx="2">
                  <c:v>22.7</c:v>
                </c:pt>
                <c:pt idx="3" formatCode="_(* #,##0.0_);_(* \(#,##0.0\);_(* &quot;-&quot;??_);_(@_)">
                  <c:v>23.4</c:v>
                </c:pt>
                <c:pt idx="4" formatCode="_(* #,##0.0_);_(* \(#,##0.0\);_(* &quot;-&quot;??_);_(@_)">
                  <c:v>31.2</c:v>
                </c:pt>
                <c:pt idx="5" formatCode="_(* #,##0.0_);_(* \(#,##0.0\);_(* &quot;-&quot;??_);_(@_)">
                  <c:v>27.7</c:v>
                </c:pt>
                <c:pt idx="6" formatCode="_(* #,##0.0_);_(* \(#,##0.0\);_(* &quot;-&quot;??_);_(@_)">
                  <c:v>29</c:v>
                </c:pt>
                <c:pt idx="7" formatCode="_(* #,##0.0_);_(* \(#,##0.0\);_(* &quot;-&quot;??_);_(@_)">
                  <c:v>31.347999999999999</c:v>
                </c:pt>
                <c:pt idx="8" formatCode="_(* #,##0.0_);_(* \(#,##0.0\);_(* &quot;-&quot;??_);_(@_)">
                  <c:v>33.617318359999999</c:v>
                </c:pt>
                <c:pt idx="9" formatCode="_(* #,##0.0_);_(* \(#,##0.0\);_(* &quot;-&quot;??_);_(@_)">
                  <c:v>62.764657999999997</c:v>
                </c:pt>
                <c:pt idx="10" formatCode="_(* #,##0.0_);_(* \(#,##0.0\);_(* &quot;-&quot;??_);_(@_)">
                  <c:v>53.4</c:v>
                </c:pt>
                <c:pt idx="11" formatCode="_(* #,##0.0_);_(* \(#,##0.0\);_(* &quot;-&quot;??_);_(@_)">
                  <c:v>41.3</c:v>
                </c:pt>
                <c:pt idx="12" formatCode="General">
                  <c:v>50.7</c:v>
                </c:pt>
                <c:pt idx="13" formatCode="General">
                  <c:v>35.5</c:v>
                </c:pt>
                <c:pt idx="14" formatCode="General">
                  <c:v>35.299999999999997</c:v>
                </c:pt>
              </c:numCache>
            </c:numRef>
          </c:val>
        </c:ser>
        <c:ser>
          <c:idx val="4"/>
          <c:order val="4"/>
          <c:tx>
            <c:strRef>
              <c:f>Sheet1!$A$7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Sheet1!$B$7:$P$7</c:f>
              <c:numCache>
                <c:formatCode>General</c:formatCode>
                <c:ptCount val="15"/>
                <c:pt idx="0">
                  <c:v>38.9</c:v>
                </c:pt>
                <c:pt idx="1">
                  <c:v>49.3</c:v>
                </c:pt>
                <c:pt idx="2">
                  <c:v>61.7</c:v>
                </c:pt>
                <c:pt idx="3" formatCode="_(* #,##0.0_);_(* \(#,##0.0\);_(* &quot;-&quot;??_);_(@_)">
                  <c:v>52.8</c:v>
                </c:pt>
                <c:pt idx="4" formatCode="_(* #,##0.0_);_(* \(#,##0.0\);_(* &quot;-&quot;??_);_(@_)">
                  <c:v>34.5</c:v>
                </c:pt>
                <c:pt idx="5" formatCode="_(* #,##0.0_);_(* \(#,##0.0\);_(* &quot;-&quot;??_);_(@_)">
                  <c:v>31</c:v>
                </c:pt>
                <c:pt idx="6" formatCode="_(* #,##0.0_);_(* \(#,##0.0\);_(* &quot;-&quot;??_);_(@_)">
                  <c:v>23.6</c:v>
                </c:pt>
                <c:pt idx="7" formatCode="_(* #,##0.0_);_(* \(#,##0.0\);_(* &quot;-&quot;??_);_(@_)">
                  <c:v>32.134</c:v>
                </c:pt>
                <c:pt idx="8" formatCode="_(* #,##0.0_);_(* \(#,##0.0\);_(* &quot;-&quot;??_);_(@_)">
                  <c:v>41.102731739999996</c:v>
                </c:pt>
                <c:pt idx="9" formatCode="_(* #,##0.0_);_(* \(#,##0.0\);_(* &quot;-&quot;??_);_(@_)">
                  <c:v>46.157518000000003</c:v>
                </c:pt>
                <c:pt idx="10" formatCode="_(* #,##0.0_);_(* \(#,##0.0\);_(* &quot;-&quot;??_);_(@_)">
                  <c:v>38.5</c:v>
                </c:pt>
                <c:pt idx="11" formatCode="_(* #,##0.0_);_(* \(#,##0.0\);_(* &quot;-&quot;??_);_(@_)">
                  <c:v>41.4</c:v>
                </c:pt>
                <c:pt idx="12">
                  <c:v>40.799999999999997</c:v>
                </c:pt>
                <c:pt idx="13">
                  <c:v>40.700000000000003</c:v>
                </c:pt>
                <c:pt idx="14">
                  <c:v>42</c:v>
                </c:pt>
              </c:numCache>
            </c:numRef>
          </c:val>
        </c:ser>
        <c:ser>
          <c:idx val="5"/>
          <c:order val="5"/>
          <c:tx>
            <c:strRef>
              <c:f>Sheet1!$A$8</c:f>
              <c:strCache>
                <c:ptCount val="1"/>
                <c:pt idx="0">
                  <c:v>ET</c:v>
                </c:pt>
              </c:strCache>
            </c:strRef>
          </c:tx>
          <c:spPr>
            <a:solidFill>
              <a:schemeClr val="tx2"/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Sheet1!$B$8:$P$8</c:f>
              <c:numCache>
                <c:formatCode>General</c:formatCode>
                <c:ptCount val="15"/>
                <c:pt idx="0">
                  <c:v>6.7</c:v>
                </c:pt>
                <c:pt idx="1">
                  <c:v>7.5</c:v>
                </c:pt>
                <c:pt idx="2">
                  <c:v>12</c:v>
                </c:pt>
                <c:pt idx="3" formatCode="_(* #,##0.0_);_(* \(#,##0.0\);_(* &quot;-&quot;??_);_(@_)">
                  <c:v>15.4</c:v>
                </c:pt>
                <c:pt idx="4" formatCode="_(* #,##0.0_);_(* \(#,##0.0\);_(* &quot;-&quot;??_);_(@_)">
                  <c:v>18.899999999999999</c:v>
                </c:pt>
                <c:pt idx="5" formatCode="_(* #,##0.0_);_(* \(#,##0.0\);_(* &quot;-&quot;??_);_(@_)">
                  <c:v>23</c:v>
                </c:pt>
                <c:pt idx="6" formatCode="_(* #,##0.0_);_(* \(#,##0.0\);_(* &quot;-&quot;??_);_(@_)">
                  <c:v>27.5</c:v>
                </c:pt>
                <c:pt idx="7" formatCode="_(* #,##0.0_);_(* \(#,##0.0\);_(* &quot;-&quot;??_);_(@_)">
                  <c:v>43.779000000000003</c:v>
                </c:pt>
                <c:pt idx="8" formatCode="_(* #,##0.0_);_(* \(#,##0.0\);_(* &quot;-&quot;??_);_(@_)">
                  <c:v>58.001734139999996</c:v>
                </c:pt>
                <c:pt idx="9" formatCode="_(* #,##0.0_);_(* \(#,##0.0\);_(* &quot;-&quot;??_);_(@_)">
                  <c:v>71.378733999999994</c:v>
                </c:pt>
                <c:pt idx="10" formatCode="_(* #,##0.0_);_(* \(#,##0.0\);_(* &quot;-&quot;??_);_(@_)">
                  <c:v>57</c:v>
                </c:pt>
                <c:pt idx="11" formatCode="_(* #,##0.0_);_(* \(#,##0.0\);_(* &quot;-&quot;??_);_(@_)">
                  <c:v>36.1</c:v>
                </c:pt>
                <c:pt idx="12">
                  <c:v>34.6</c:v>
                </c:pt>
                <c:pt idx="13">
                  <c:v>41.6</c:v>
                </c:pt>
                <c:pt idx="14">
                  <c:v>36.299999999999997</c:v>
                </c:pt>
              </c:numCache>
            </c:numRef>
          </c:val>
        </c:ser>
        <c:ser>
          <c:idx val="6"/>
          <c:order val="6"/>
          <c:tx>
            <c:strRef>
              <c:f>Sheet1!$A$9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08080"/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Sheet1!$B$9:$P$9</c:f>
              <c:numCache>
                <c:formatCode>General</c:formatCode>
                <c:ptCount val="15"/>
                <c:pt idx="0">
                  <c:v>5.2</c:v>
                </c:pt>
                <c:pt idx="1">
                  <c:v>6.7</c:v>
                </c:pt>
                <c:pt idx="2">
                  <c:v>13</c:v>
                </c:pt>
                <c:pt idx="3" formatCode="_(* #,##0.0_);_(* \(#,##0.0\);_(* &quot;-&quot;??_);_(@_)">
                  <c:v>31.3</c:v>
                </c:pt>
                <c:pt idx="4" formatCode="_(* #,##0.0_);_(* \(#,##0.0\);_(* &quot;-&quot;??_);_(@_)">
                  <c:v>24.1</c:v>
                </c:pt>
                <c:pt idx="5" formatCode="_(* #,##0.0_);_(* \(#,##0.0\);_(* &quot;-&quot;??_);_(@_)">
                  <c:v>28.3</c:v>
                </c:pt>
                <c:pt idx="6" formatCode="_(* #,##0.0_);_(* \(#,##0.0\);_(* &quot;-&quot;??_);_(@_)">
                  <c:v>36.4</c:v>
                </c:pt>
                <c:pt idx="7" formatCode="_(* #,##0.0_);_(* \(#,##0.0\);_(* &quot;-&quot;??_);_(@_)">
                  <c:v>36.884999999999991</c:v>
                </c:pt>
                <c:pt idx="8" formatCode="_(* #,##0.0_);_(* \(#,##0.0\);_(* &quot;-&quot;??_);_(@_)">
                  <c:v>38.02509439</c:v>
                </c:pt>
                <c:pt idx="9" formatCode="_(* #,##0.0_);_(* \(#,##0.0\);_(* &quot;-&quot;??_);_(@_)">
                  <c:v>23.361802000000004</c:v>
                </c:pt>
                <c:pt idx="10" formatCode="_(* #,##0.0_);_(* \(#,##0.0\);_(* &quot;-&quot;??_);_(@_)">
                  <c:v>37.500000000000007</c:v>
                </c:pt>
                <c:pt idx="11" formatCode="_(* #,##0.0_);_(* \(#,##0.0\);_(* &quot;-&quot;??_);_(@_)">
                  <c:v>26.4</c:v>
                </c:pt>
                <c:pt idx="12">
                  <c:v>23.8</c:v>
                </c:pt>
                <c:pt idx="13">
                  <c:v>30.099999999999998</c:v>
                </c:pt>
                <c:pt idx="14">
                  <c:v>34.700000000000003</c:v>
                </c:pt>
              </c:numCache>
            </c:numRef>
          </c:val>
        </c:ser>
        <c:ser>
          <c:idx val="7"/>
          <c:order val="7"/>
          <c:tx>
            <c:strRef>
              <c:f>Sheet1!$A$10</c:f>
              <c:strCache>
                <c:ptCount val="1"/>
                <c:pt idx="0">
                  <c:v>Electric T&amp;D</c:v>
                </c:pt>
              </c:strCache>
            </c:strRef>
          </c:tx>
          <c:spPr>
            <a:pattFill prst="pct5">
              <a:fgClr>
                <a:srgbClr val="993300"/>
              </a:fgClr>
              <a:bgClr>
                <a:srgbClr val="993300"/>
              </a:bgClr>
            </a:patt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Sheet1!$B$10:$P$10</c:f>
              <c:numCache>
                <c:formatCode>General</c:formatCode>
                <c:ptCount val="15"/>
                <c:pt idx="0">
                  <c:v>19.899999999999999</c:v>
                </c:pt>
                <c:pt idx="1">
                  <c:v>27.3</c:v>
                </c:pt>
                <c:pt idx="2">
                  <c:v>36.799999999999997</c:v>
                </c:pt>
                <c:pt idx="3" formatCode="_(* #,##0.0_);_(* \(#,##0.0\);_(* &quot;-&quot;??_);_(@_)">
                  <c:v>53.4</c:v>
                </c:pt>
                <c:pt idx="4" formatCode="_(* #,##0.0_);_(* \(#,##0.0\);_(* &quot;-&quot;??_);_(@_)">
                  <c:v>64.2</c:v>
                </c:pt>
                <c:pt idx="5" formatCode="_(* #,##0.0_);_(* \(#,##0.0\);_(* &quot;-&quot;??_);_(@_)">
                  <c:v>72.400000000000006</c:v>
                </c:pt>
                <c:pt idx="6" formatCode="_(* #,##0.0_);_(* \(#,##0.0\);_(* &quot;-&quot;??_);_(@_)">
                  <c:v>97.8</c:v>
                </c:pt>
                <c:pt idx="7" formatCode="_(* #,##0.0_);_(* \(#,##0.0\);_(* &quot;-&quot;??_);_(@_)">
                  <c:v>86.741</c:v>
                </c:pt>
                <c:pt idx="8" formatCode="_(* #,##0.0_);_(* \(#,##0.0\);_(* &quot;-&quot;??_);_(@_)">
                  <c:v>82.623247640000017</c:v>
                </c:pt>
                <c:pt idx="9" formatCode="_(* #,##0.0_);_(* \(#,##0.0\);_(* &quot;-&quot;??_);_(@_)">
                  <c:v>93.552938999999995</c:v>
                </c:pt>
                <c:pt idx="10" formatCode="_(* #,##0.0_);_(* \(#,##0.0\);_(* &quot;-&quot;??_);_(@_)">
                  <c:v>120.6</c:v>
                </c:pt>
                <c:pt idx="11" formatCode="_(* #,##0.0_);_(* \(#,##0.0\);_(* &quot;-&quot;??_);_(@_)">
                  <c:v>138.6</c:v>
                </c:pt>
                <c:pt idx="12" formatCode="_(* #,##0.0_);_(* \(#,##0.0\);_(* &quot;-&quot;??_);_(@_)">
                  <c:v>133.30000000000001</c:v>
                </c:pt>
                <c:pt idx="13" formatCode="_(* #,##0.0_);_(* \(#,##0.0\);_(* &quot;-&quot;??_);_(@_)">
                  <c:v>144.69999999999999</c:v>
                </c:pt>
                <c:pt idx="14" formatCode="_(* #,##0.0_);_(* \(#,##0.0\);_(* &quot;-&quot;??_);_(@_)">
                  <c:v>153.5</c:v>
                </c:pt>
              </c:numCache>
            </c:numRef>
          </c:val>
        </c:ser>
        <c:ser>
          <c:idx val="9"/>
          <c:order val="8"/>
          <c:tx>
            <c:strRef>
              <c:f>Sheet1!$A$12</c:f>
              <c:strCache>
                <c:ptCount val="1"/>
              </c:strCache>
            </c:strRef>
          </c:tx>
          <c:spPr>
            <a:noFill/>
          </c:spPr>
          <c:dLbls>
            <c:numFmt formatCode="&quot;$&quot;#,##0" sourceLinked="0"/>
            <c:txPr>
              <a:bodyPr/>
              <a:lstStyle/>
              <a:p>
                <a:pPr>
                  <a:defRPr sz="800" b="1"/>
                </a:pPr>
                <a:endParaRPr lang="en-US"/>
              </a:p>
            </c:txPr>
            <c:dLblPos val="inBase"/>
            <c:showVal val="1"/>
          </c:dLbls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Sheet1!$B$12:$P$12</c:f>
              <c:numCache>
                <c:formatCode>_("$"* #,##0.0_);_("$"* \(#,##0.0\);_("$"* "-"??_);_(@_)</c:formatCode>
                <c:ptCount val="15"/>
                <c:pt idx="0">
                  <c:v>131.6</c:v>
                </c:pt>
                <c:pt idx="1">
                  <c:v>158.30000000000001</c:v>
                </c:pt>
                <c:pt idx="2">
                  <c:v>198.39999999999998</c:v>
                </c:pt>
                <c:pt idx="3">
                  <c:v>205.4</c:v>
                </c:pt>
                <c:pt idx="4">
                  <c:v>199.7</c:v>
                </c:pt>
                <c:pt idx="5">
                  <c:v>206.8</c:v>
                </c:pt>
                <c:pt idx="6">
                  <c:v>247</c:v>
                </c:pt>
                <c:pt idx="7">
                  <c:v>261.99299999999999</c:v>
                </c:pt>
                <c:pt idx="8">
                  <c:v>295.86362965000001</c:v>
                </c:pt>
                <c:pt idx="9">
                  <c:v>351.55398199999996</c:v>
                </c:pt>
                <c:pt idx="10">
                  <c:v>376.29999999999995</c:v>
                </c:pt>
                <c:pt idx="11">
                  <c:v>350</c:v>
                </c:pt>
                <c:pt idx="12">
                  <c:v>350</c:v>
                </c:pt>
                <c:pt idx="13">
                  <c:v>350</c:v>
                </c:pt>
                <c:pt idx="14">
                  <c:v>350</c:v>
                </c:pt>
              </c:numCache>
            </c:numRef>
          </c:val>
        </c:ser>
        <c:gapWidth val="70"/>
        <c:overlap val="100"/>
        <c:axId val="109507328"/>
        <c:axId val="109509632"/>
      </c:barChart>
      <c:catAx>
        <c:axId val="109507328"/>
        <c:scaling>
          <c:orientation val="minMax"/>
        </c:scaling>
        <c:axPos val="b"/>
        <c:numFmt formatCode="General" sourceLinked="1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509632"/>
        <c:crosses val="autoZero"/>
        <c:auto val="1"/>
        <c:lblAlgn val="ctr"/>
        <c:lblOffset val="100"/>
        <c:tickLblSkip val="1"/>
        <c:tickMarkSkip val="1"/>
      </c:catAx>
      <c:valAx>
        <c:axId val="109509632"/>
        <c:scaling>
          <c:orientation val="minMax"/>
          <c:max val="400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1489" b="1" i="1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(in millions)</a:t>
                </a:r>
              </a:p>
            </c:rich>
          </c:tx>
          <c:layout>
            <c:manualLayout>
              <c:xMode val="edge"/>
              <c:yMode val="edge"/>
              <c:x val="1.1198915677106626E-2"/>
              <c:y val="0.33828817353713292"/>
            </c:manualLayout>
          </c:layout>
          <c:spPr>
            <a:noFill/>
            <a:ln w="31612">
              <a:noFill/>
            </a:ln>
          </c:spPr>
        </c:title>
        <c:numFmt formatCode="\$#,##0_);[Red]\(\$#,##0\)" sourceLinked="0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507328"/>
        <c:crosses val="autoZero"/>
        <c:crossBetween val="between"/>
        <c:majorUnit val="50"/>
      </c:valAx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10634917141075292"/>
          <c:y val="0.88009593628383509"/>
          <c:w val="0.81467499479511762"/>
          <c:h val="0.11990408368071642"/>
        </c:manualLayout>
      </c:layout>
      <c:spPr>
        <a:noFill/>
        <a:ln w="31612">
          <a:noFill/>
        </a:ln>
      </c:spPr>
      <c:txPr>
        <a:bodyPr/>
        <a:lstStyle/>
        <a:p>
          <a:pPr>
            <a:defRPr sz="11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31612">
      <a:solidFill>
        <a:schemeClr val="tx1"/>
      </a:solidFill>
      <a:prstDash val="solid"/>
    </a:ln>
  </c:spPr>
  <c:txPr>
    <a:bodyPr/>
    <a:lstStyle/>
    <a:p>
      <a:pPr>
        <a:defRPr sz="22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0.65951</cdr:x>
      <cdr:y>0.80882</cdr:y>
    </cdr:from>
    <cdr:to>
      <cdr:x>0.95765</cdr:x>
      <cdr:y>0.89706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62600" y="4190982"/>
          <a:ext cx="2514592" cy="457224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 anchor="b" anchorCtr="0"/>
        <a:lstStyle xmlns:a="http://schemas.openxmlformats.org/drawingml/2006/main"/>
        <a:p xmlns:a="http://schemas.openxmlformats.org/drawingml/2006/main">
          <a:pPr algn="ctr"/>
          <a:r>
            <a:rPr lang="en-US" sz="1100" b="1" dirty="0" smtClean="0"/>
            <a:t>Planned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0.67758</cdr:x>
      <cdr:y>0.82693</cdr:y>
    </cdr:from>
    <cdr:to>
      <cdr:x>0.96126</cdr:x>
      <cdr:y>0.88915</cdr:y>
    </cdr:to>
    <cdr:grpSp>
      <cdr:nvGrpSpPr>
        <cdr:cNvPr id="6" name="Group 5"/>
        <cdr:cNvGrpSpPr/>
      </cdr:nvGrpSpPr>
      <cdr:grpSpPr>
        <a:xfrm xmlns:a="http://schemas.openxmlformats.org/drawingml/2006/main">
          <a:off x="5714973" y="4284820"/>
          <a:ext cx="2392667" cy="322400"/>
          <a:chOff x="5715000" y="4361021"/>
          <a:chExt cx="2392680" cy="322420"/>
        </a:xfrm>
      </cdr:grpSpPr>
      <cdr:sp macro="" textlink="">
        <cdr:nvSpPr>
          <cdr:cNvPr id="7" name="Elbow Connector 6"/>
          <cdr:cNvSpPr/>
        </cdr:nvSpPr>
        <cdr:spPr bwMode="auto">
          <a:xfrm xmlns:a="http://schemas.openxmlformats.org/drawingml/2006/main">
            <a:off x="5715000" y="4361021"/>
            <a:ext cx="2133620" cy="322420"/>
          </a:xfrm>
          <a:prstGeom xmlns:a="http://schemas.openxmlformats.org/drawingml/2006/main" prst="bentConnector3">
            <a:avLst>
              <a:gd name="adj1" fmla="val -450"/>
            </a:avLst>
          </a:prstGeom>
          <a:solidFill xmlns:a="http://schemas.openxmlformats.org/drawingml/2006/main">
            <a:schemeClr val="accent1"/>
          </a:solidFill>
          <a:ln xmlns:a="http://schemas.openxmlformats.org/drawingml/2006/main"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 xmlns:a="http://schemas.openxmlformats.org/drawingml/2006/main"/>
        </cdr:spPr>
        <cdr:txBody>
          <a:bodyPr xmlns:a="http://schemas.openxmlformats.org/drawingml/2006/main" vertOverflow="clip" vert="horz" wrap="square" lIns="91440" tIns="45720" rIns="91440" bIns="45720" numCol="1" anchor="t" anchorCtr="0" compatLnSpc="1">
            <a:prstTxWarp prst="textNoShape">
              <a:avLst/>
            </a:prstTxWarp>
          </a:bodyPr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8" name="Elbow Connector 7"/>
          <cdr:cNvSpPr/>
        </cdr:nvSpPr>
        <cdr:spPr bwMode="auto">
          <a:xfrm xmlns:a="http://schemas.openxmlformats.org/drawingml/2006/main" flipV="1">
            <a:off x="5867400" y="4361021"/>
            <a:ext cx="2240280" cy="322399"/>
          </a:xfrm>
          <a:prstGeom xmlns:a="http://schemas.openxmlformats.org/drawingml/2006/main" prst="bentConnector3">
            <a:avLst>
              <a:gd name="adj1" fmla="val 99936"/>
            </a:avLst>
          </a:prstGeom>
          <a:solidFill xmlns:a="http://schemas.openxmlformats.org/drawingml/2006/main">
            <a:srgbClr val="BA5A2E"/>
          </a:solidFill>
          <a:ln xmlns:a="http://schemas.openxmlformats.org/drawingml/2006/main"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 xmlns:a="http://schemas.openxmlformats.org/drawingml/2006/main"/>
        </cdr:spPr>
        <cdr:txBody>
          <a:bodyPr xmlns:a="http://schemas.openxmlformats.org/drawingml/2006/main" vert="horz" wrap="square" lIns="91440" tIns="45720" rIns="91440" bIns="45720" numCol="1" anchor="t" anchorCtr="0" compatLnSpc="1">
            <a:prstTxWarp prst="textNoShape">
              <a:avLst/>
            </a:prstTxWarp>
          </a:bodyPr>
          <a:lstStyle xmlns:a="http://schemas.openxmlformats.org/drawingml/2006/main">
            <a:lvl1pPr marL="0" indent="0">
              <a:defRPr sz="1100">
                <a:latin typeface="Arial"/>
              </a:defRPr>
            </a:lvl1pPr>
            <a:lvl2pPr marL="457200" indent="0">
              <a:defRPr sz="1100">
                <a:latin typeface="Arial"/>
              </a:defRPr>
            </a:lvl2pPr>
            <a:lvl3pPr marL="914400" indent="0">
              <a:defRPr sz="1100">
                <a:latin typeface="Arial"/>
              </a:defRPr>
            </a:lvl3pPr>
            <a:lvl4pPr marL="1371600" indent="0">
              <a:defRPr sz="1100">
                <a:latin typeface="Arial"/>
              </a:defRPr>
            </a:lvl4pPr>
            <a:lvl5pPr marL="1828800" indent="0">
              <a:defRPr sz="1100">
                <a:latin typeface="Arial"/>
              </a:defRPr>
            </a:lvl5pPr>
            <a:lvl6pPr marL="2286000" indent="0">
              <a:defRPr sz="1100">
                <a:latin typeface="Arial"/>
              </a:defRPr>
            </a:lvl6pPr>
            <a:lvl7pPr marL="2743200" indent="0">
              <a:defRPr sz="1100">
                <a:latin typeface="Arial"/>
              </a:defRPr>
            </a:lvl7pPr>
            <a:lvl8pPr marL="3200400" indent="0">
              <a:defRPr sz="1100">
                <a:latin typeface="Arial"/>
              </a:defRPr>
            </a:lvl8pPr>
            <a:lvl9pPr marL="3657600" indent="0">
              <a:defRPr sz="1100">
                <a:latin typeface="Arial"/>
              </a:defRPr>
            </a:lvl9pPr>
          </a:lstStyle>
          <a:p xmlns:a="http://schemas.openxmlformats.org/drawingml/2006/main">
            <a:endParaRPr lang="en-US"/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997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997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52F1C4-68BD-4566-A8F7-DB2C6AC8B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>
            <a:lvl1pPr algn="l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997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>
            <a:lvl1pPr algn="r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9" y="4410079"/>
            <a:ext cx="5586723" cy="4176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b" anchorCtr="0" compatLnSpc="1">
            <a:prstTxWarp prst="textNoShape">
              <a:avLst/>
            </a:prstTxWarp>
          </a:bodyPr>
          <a:lstStyle>
            <a:lvl1pPr algn="l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997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b" anchorCtr="0" compatLnSpc="1">
            <a:prstTxWarp prst="textNoShape">
              <a:avLst/>
            </a:prstTxWarp>
          </a:bodyPr>
          <a:lstStyle>
            <a:lvl1pPr algn="r" defTabSz="929635">
              <a:defRPr sz="1200"/>
            </a:lvl1pPr>
          </a:lstStyle>
          <a:p>
            <a:pPr>
              <a:defRPr/>
            </a:pPr>
            <a:fld id="{6B2E2670-F195-4ACA-8042-21980D43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87488-58C5-4444-AA24-7EC1FCFF364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90" y="4410079"/>
            <a:ext cx="5123823" cy="417670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046" y="3557791"/>
            <a:ext cx="8420469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046" y="5027816"/>
            <a:ext cx="8420470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15807"/>
            <a:ext cx="8229600" cy="5326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41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</a:rPr>
              <a:t>          </a:t>
            </a:r>
            <a:r>
              <a:rPr lang="en-US" sz="2800" b="1" i="1" dirty="0">
                <a:latin typeface="Times New Roman" pitchFamily="18" charset="0"/>
              </a:rPr>
              <a:t>Capital Expenditures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304800" y="515779"/>
          <a:ext cx="8434388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1066800" y="5697379"/>
            <a:ext cx="73723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231775" algn="l"/>
              </a:tabLst>
            </a:pPr>
            <a:r>
              <a:rPr lang="en-US" sz="1000" dirty="0" smtClean="0"/>
              <a:t>** </a:t>
            </a:r>
            <a:r>
              <a:rPr lang="en-US" sz="1000" dirty="0"/>
              <a:t>	2005 excludes $57.5 for the purchase of the second half of </a:t>
            </a:r>
            <a:r>
              <a:rPr lang="en-US" sz="1000" dirty="0" smtClean="0"/>
              <a:t>Coyote </a:t>
            </a:r>
            <a:r>
              <a:rPr lang="en-US" sz="1000" dirty="0"/>
              <a:t>Springs 2 and $17.8 for  the office building </a:t>
            </a:r>
            <a:r>
              <a:rPr lang="en-US" sz="1000" dirty="0" smtClean="0"/>
              <a:t>purchase.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239000" y="0"/>
            <a:ext cx="1905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Exhibit No. </a:t>
            </a:r>
            <a:r>
              <a:rPr lang="en-US" sz="1100" dirty="0" smtClean="0"/>
              <a:t>__(KKS-2)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8600" y="6553200"/>
            <a:ext cx="18288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Page 1 of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ista Bright Green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5A7FDE4436DDBF4D82FDD1C15667C2E2" ma:contentTypeVersion="119" ma:contentTypeDescription="" ma:contentTypeScope="" ma:versionID="c032a4c147a26dcdd45af4d4b25597c8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Closed</CaseStatus>
    <OpenedDate xmlns="dc463f71-b30c-4ab2-9473-d307f9d35888">2015-02-09T08:00:00+00:00</OpenedDate>
    <Date1 xmlns="dc463f71-b30c-4ab2-9473-d307f9d35888">2015-02-09T08:00:00+00:00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150205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745BF479-13DE-4067-A963-2B2240B8DEDA}"/>
</file>

<file path=customXml/itemProps2.xml><?xml version="1.0" encoding="utf-8"?>
<ds:datastoreItem xmlns:ds="http://schemas.openxmlformats.org/officeDocument/2006/customXml" ds:itemID="{B247A5EB-4C91-4151-A8D2-D367AC6E8C2C}"/>
</file>

<file path=customXml/itemProps3.xml><?xml version="1.0" encoding="utf-8"?>
<ds:datastoreItem xmlns:ds="http://schemas.openxmlformats.org/officeDocument/2006/customXml" ds:itemID="{96CA0CB6-D444-47B6-B8BD-E620DE7375BB}"/>
</file>

<file path=customXml/itemProps4.xml><?xml version="1.0" encoding="utf-8"?>
<ds:datastoreItem xmlns:ds="http://schemas.openxmlformats.org/officeDocument/2006/customXml" ds:itemID="{FF063F73-8095-4E79-A409-900322C55383}"/>
</file>

<file path=docProps/app.xml><?xml version="1.0" encoding="utf-8"?>
<Properties xmlns="http://schemas.openxmlformats.org/officeDocument/2006/extended-properties" xmlns:vt="http://schemas.openxmlformats.org/officeDocument/2006/docPropsVTypes">
  <Template>Avista Bright Green</Template>
  <TotalTime>4712</TotalTime>
  <Words>20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Avista Bright Green</vt:lpstr>
      <vt:lpstr>Slide 1</vt:lpstr>
    </vt:vector>
  </TitlesOfParts>
  <Company>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Eastwood</dc:creator>
  <cp:lastModifiedBy>fzx7qm</cp:lastModifiedBy>
  <cp:revision>248</cp:revision>
  <dcterms:created xsi:type="dcterms:W3CDTF">2006-11-27T22:04:14Z</dcterms:created>
  <dcterms:modified xsi:type="dcterms:W3CDTF">2015-01-28T16:42:38Z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0x0101006E56B4D1795A2E4DB2F0B01679ED314A005A7FDE4436DDBF4D82FDD1C15667C2E2</vt:lpwstr>
  </property>
  <property fmtid="{D5CDD505-2E9C-101B-9397-08002B2CF9AE}" pid="3" name="_docset_NoMedatataSyncRequired">
    <vt:lpwstr>False</vt:lpwstr>
  </property>
</Properties>
</file>