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61" r:id="rId5"/>
    <p:sldId id="265" r:id="rId6"/>
    <p:sldId id="263" r:id="rId7"/>
    <p:sldId id="264" r:id="rId8"/>
    <p:sldId id="268" r:id="rId9"/>
    <p:sldId id="269" r:id="rId10"/>
    <p:sldId id="266" r:id="rId11"/>
    <p:sldId id="27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5B93"/>
    <a:srgbClr val="4472C4"/>
    <a:srgbClr val="3BBAC3"/>
    <a:srgbClr val="2DE5E5"/>
    <a:srgbClr val="404042"/>
    <a:srgbClr val="4141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81" autoAdjust="0"/>
    <p:restoredTop sz="85099" autoAdjust="0"/>
  </p:normalViewPr>
  <p:slideViewPr>
    <p:cSldViewPr snapToGrid="0">
      <p:cViewPr varScale="1">
        <p:scale>
          <a:sx n="63" d="100"/>
          <a:sy n="63" d="100"/>
        </p:scale>
        <p:origin x="6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customXml" Target="../customXml/item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7B9429-0BBF-4A15-8F9A-F3695211EC4C}" type="datetimeFigureOut">
              <a:rPr lang="en-US" smtClean="0"/>
              <a:t>2/25/2021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D0F3A7-29AF-40BF-809C-6D5F0910738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695112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0F8074-97E9-4734-AC0F-ED4F4D06E675}" type="datetimeFigureOut">
              <a:rPr lang="en-US" smtClean="0"/>
              <a:t>2/25/2021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D528DD-485B-4383-8AEF-0EFA343DCEA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36967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Presenter’s Name, Title</a:t>
            </a:r>
          </a:p>
          <a:p>
            <a:r>
              <a:rPr lang="en-US" dirty="0"/>
              <a:t>Date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739-34FF-4324-A8B5-A09AC28BBE5E}" type="datetime1">
              <a:rPr lang="en-US" smtClean="0"/>
              <a:t>2/25/2021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1453" y="-311"/>
            <a:ext cx="3869094" cy="2583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532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9542D-B616-4311-843D-1B7B1B587587}" type="datetime1">
              <a:rPr lang="en-US" smtClean="0"/>
              <a:t>2/25/2021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E79DE-E2CD-4409-97EA-8D66D2239F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717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1A6A1-68AF-4AC2-A229-9E2F406BD753}" type="datetime1">
              <a:rPr lang="en-US" smtClean="0"/>
              <a:t>2/25/2021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E79DE-E2CD-4409-97EA-8D66D2239F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132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D5DB5-A6CF-467D-AB94-F7555B18546F}" type="datetime1">
              <a:rPr lang="en-US" smtClean="0"/>
              <a:t>2/25/2021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Content Placeholder 6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0082" y="5648098"/>
            <a:ext cx="1211918" cy="1209902"/>
          </a:xfrm>
          <a:prstGeom prst="rect">
            <a:avLst/>
          </a:prstGeom>
        </p:spPr>
      </p:pic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37966" y="6356349"/>
            <a:ext cx="415834" cy="365125"/>
          </a:xfrm>
        </p:spPr>
        <p:txBody>
          <a:bodyPr/>
          <a:lstStyle/>
          <a:p>
            <a:fld id="{DDAE79DE-E2CD-4409-97EA-8D66D2239F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942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8F943-0BC9-4191-A19C-7073F5B2A1DD}" type="datetime1">
              <a:rPr lang="en-US" smtClean="0"/>
              <a:t>2/25/2021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Content Placeholder 6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0082" y="5648098"/>
            <a:ext cx="1211918" cy="120990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153400" y="63148"/>
            <a:ext cx="3865199" cy="2584928"/>
          </a:xfrm>
          <a:prstGeom prst="rect">
            <a:avLst/>
          </a:prstGeom>
        </p:spPr>
      </p:pic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31616" y="6481717"/>
            <a:ext cx="415834" cy="365125"/>
          </a:xfrm>
        </p:spPr>
        <p:txBody>
          <a:bodyPr/>
          <a:lstStyle/>
          <a:p>
            <a:fld id="{DDAE79DE-E2CD-4409-97EA-8D66D2239F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833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A9281-0B57-49A2-AA8A-CB4ABFD265A8}" type="datetime1">
              <a:rPr lang="en-US" smtClean="0"/>
              <a:t>2/25/2021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564248" y="6356349"/>
            <a:ext cx="415834" cy="365125"/>
          </a:xfrm>
        </p:spPr>
        <p:txBody>
          <a:bodyPr/>
          <a:lstStyle/>
          <a:p>
            <a:fld id="{DDAE79DE-E2CD-4409-97EA-8D66D2239F8B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Content Placeholder 6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0082" y="5648098"/>
            <a:ext cx="1211918" cy="1209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751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B1395-14D9-4383-8D90-5809A8DD6A96}" type="datetime1">
              <a:rPr lang="en-US" smtClean="0"/>
              <a:t>2/25/2021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" name="Content Placeholder 6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0082" y="5648098"/>
            <a:ext cx="1211918" cy="1209902"/>
          </a:xfrm>
          <a:prstGeom prst="rect">
            <a:avLst/>
          </a:prstGeom>
        </p:spPr>
      </p:pic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72165" y="6356350"/>
            <a:ext cx="415834" cy="365125"/>
          </a:xfrm>
        </p:spPr>
        <p:txBody>
          <a:bodyPr/>
          <a:lstStyle/>
          <a:p>
            <a:fld id="{DDAE79DE-E2CD-4409-97EA-8D66D2239F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705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35149-E96D-45ED-B7F7-DF43F04EAE86}" type="datetime1">
              <a:rPr lang="en-US" smtClean="0"/>
              <a:t>2/25/2021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Content Placeholder 6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0082" y="5648098"/>
            <a:ext cx="1211918" cy="1209902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8297" y="6362609"/>
            <a:ext cx="415834" cy="365125"/>
          </a:xfrm>
        </p:spPr>
        <p:txBody>
          <a:bodyPr/>
          <a:lstStyle/>
          <a:p>
            <a:fld id="{DDAE79DE-E2CD-4409-97EA-8D66D2239F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021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39106-2D1C-474B-89B2-CE2A1E049451}" type="datetime1">
              <a:rPr lang="en-US" smtClean="0"/>
              <a:t>2/25/2021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6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0082" y="5648098"/>
            <a:ext cx="1211918" cy="1209902"/>
          </a:xfrm>
          <a:prstGeom prst="rect">
            <a:avLst/>
          </a:prstGeom>
        </p:spPr>
      </p:pic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50880" y="6371318"/>
            <a:ext cx="415834" cy="365125"/>
          </a:xfrm>
        </p:spPr>
        <p:txBody>
          <a:bodyPr/>
          <a:lstStyle/>
          <a:p>
            <a:fld id="{DDAE79DE-E2CD-4409-97EA-8D66D2239F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21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43F23-2BA5-4BF5-901A-F625C8785BA9}" type="datetime1">
              <a:rPr lang="en-US" smtClean="0"/>
              <a:t>2/25/2021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8" name="Content Placeholder 6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0082" y="5648098"/>
            <a:ext cx="1211918" cy="1209902"/>
          </a:xfrm>
          <a:prstGeom prst="rect">
            <a:avLst/>
          </a:prstGeom>
        </p:spPr>
      </p:pic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41577" y="6415768"/>
            <a:ext cx="415834" cy="365125"/>
          </a:xfrm>
        </p:spPr>
        <p:txBody>
          <a:bodyPr/>
          <a:lstStyle/>
          <a:p>
            <a:fld id="{DDAE79DE-E2CD-4409-97EA-8D66D2239F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200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23655-0805-427A-A6EB-29E10CC42AE3}" type="datetime1">
              <a:rPr lang="en-US" smtClean="0"/>
              <a:t>2/25/2021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8" name="Content Placeholder 6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0082" y="5648098"/>
            <a:ext cx="1211918" cy="1209902"/>
          </a:xfrm>
          <a:prstGeom prst="rect">
            <a:avLst/>
          </a:prstGeom>
        </p:spPr>
      </p:pic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39554" y="6424477"/>
            <a:ext cx="415834" cy="365125"/>
          </a:xfrm>
        </p:spPr>
        <p:txBody>
          <a:bodyPr/>
          <a:lstStyle/>
          <a:p>
            <a:fld id="{DDAE79DE-E2CD-4409-97EA-8D66D2239F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939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7E084-BF64-4A6B-A2FB-B2E5F77A2332}" type="datetime1">
              <a:rPr lang="en-US" smtClean="0"/>
              <a:t>2/25/2021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E79DE-E2CD-4409-97EA-8D66D2239F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948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tc.wa.gov/translat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Recessed Open Meeting</a:t>
            </a:r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2021Draft Electric and Natural Gas Integrated Resource Plan</a:t>
            </a:r>
          </a:p>
          <a:p>
            <a:r>
              <a:rPr lang="en-US" dirty="0"/>
              <a:t>Dockets UE-200304, UG-200305</a:t>
            </a:r>
          </a:p>
          <a:p>
            <a:endParaRPr lang="en-US" dirty="0"/>
          </a:p>
          <a:p>
            <a:r>
              <a:rPr lang="en-US" dirty="0"/>
              <a:t>Feb. 26, 2021</a:t>
            </a:r>
          </a:p>
        </p:txBody>
      </p:sp>
    </p:spTree>
    <p:extLst>
      <p:ext uri="{BB962C8B-B14F-4D97-AF65-F5344CB8AC3E}">
        <p14:creationId xmlns:p14="http://schemas.microsoft.com/office/powerpoint/2010/main" val="4058581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B24C7E-2D5E-4C4E-9CD5-D61F243C9D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9072643-A0EC-42FB-B66A-24C0E6FFDC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2" y="1846371"/>
            <a:ext cx="12048829" cy="3165257"/>
            <a:chOff x="143163" y="5763486"/>
            <a:chExt cx="12048829" cy="739555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45065" y="5763486"/>
              <a:ext cx="11546927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5FB1B595-4E0E-4913-822E-EB9B401637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434108" y="5763486"/>
              <a:ext cx="1" cy="739555"/>
            </a:xfrm>
            <a:prstGeom prst="line">
              <a:avLst/>
            </a:prstGeom>
            <a:ln w="1524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524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3C48EA58-53D6-4E4A-9BDB-087D346178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0752" y="389517"/>
            <a:ext cx="6686629" cy="60586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AC027B3-C835-4B60-9DF9-256C62BE6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5964" y="968432"/>
            <a:ext cx="5597236" cy="492113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7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Commissioner </a:t>
            </a:r>
            <a:br>
              <a:rPr lang="en-US" sz="47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7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Opening Remarks</a:t>
            </a:r>
            <a:br>
              <a:rPr lang="en-US" sz="47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47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6899BD-602D-4134-B1F5-F3A1B2829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9224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DAE79DE-E2CD-4409-97EA-8D66D2239F8B}" type="slidenum">
              <a:rPr lang="en-US" smtClean="0"/>
              <a:pPr>
                <a:spcAft>
                  <a:spcPts val="600"/>
                </a:spcAft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431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741871" y="1483743"/>
            <a:ext cx="11171207" cy="50982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10:30	   Call to Order - Commissioner Opening Remarks</a:t>
            </a:r>
          </a:p>
          <a:p>
            <a:pPr marL="0" indent="0">
              <a:buNone/>
            </a:pPr>
            <a:r>
              <a:rPr lang="en-US" dirty="0"/>
              <a:t>10:35	   Overview of Agenda and Instructions for Participation</a:t>
            </a:r>
          </a:p>
          <a:p>
            <a:pPr marL="0" indent="0">
              <a:buNone/>
            </a:pPr>
            <a:r>
              <a:rPr lang="en-US" dirty="0"/>
              <a:t>10:40	   Commission Staff Remarks </a:t>
            </a:r>
          </a:p>
          <a:p>
            <a:pPr marL="0" indent="0">
              <a:buNone/>
            </a:pPr>
            <a:r>
              <a:rPr lang="en-US" dirty="0"/>
              <a:t>10:45	   2021 Draft Electric and Natural Gas IRP Presentation by PSE</a:t>
            </a:r>
          </a:p>
          <a:p>
            <a:pPr marL="0" indent="0">
              <a:buNone/>
            </a:pPr>
            <a:r>
              <a:rPr lang="en-US" dirty="0"/>
              <a:t>11:30	   Public Comments                                                       </a:t>
            </a:r>
          </a:p>
          <a:p>
            <a:pPr marL="0" indent="0">
              <a:buNone/>
            </a:pPr>
            <a:r>
              <a:rPr lang="en-US" dirty="0"/>
              <a:t>Noon	   Lunch Break (1 hour)</a:t>
            </a:r>
          </a:p>
          <a:p>
            <a:pPr marL="0" indent="0">
              <a:buNone/>
            </a:pPr>
            <a:r>
              <a:rPr lang="en-US" dirty="0"/>
              <a:t>1:00	   Additional Public Comments </a:t>
            </a:r>
          </a:p>
          <a:p>
            <a:pPr marL="0" indent="0">
              <a:buNone/>
            </a:pPr>
            <a:r>
              <a:rPr lang="en-US" dirty="0"/>
              <a:t>	   </a:t>
            </a:r>
          </a:p>
          <a:p>
            <a:pPr>
              <a:buFontTx/>
              <a:buChar char="-"/>
            </a:pPr>
            <a:r>
              <a:rPr lang="en-US" sz="1800" i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Note: Agenda denotes the order of the meeting items; the times listed here are Staff estimates. The Commission will adjust time allotted to each item as needed.</a:t>
            </a:r>
            <a:endParaRPr lang="en-US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E79DE-E2CD-4409-97EA-8D66D2239F8B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396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08CDB7-1B12-4D33-ADF0-F09CC1FD6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en-US" sz="5400"/>
              <a:t>Participant Instructions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3A69EE-85D1-4C97-94FE-883CCC6595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408903"/>
            <a:ext cx="10143668" cy="3626137"/>
          </a:xfrm>
        </p:spPr>
        <p:txBody>
          <a:bodyPr anchor="ctr">
            <a:normAutofit lnSpcReduction="10000"/>
          </a:bodyPr>
          <a:lstStyle/>
          <a:p>
            <a:r>
              <a:rPr lang="en-US" sz="2400" dirty="0"/>
              <a:t>Please mute your computer microphone or phone (Press *6 to mute/unmute)</a:t>
            </a:r>
          </a:p>
          <a:p>
            <a:r>
              <a:rPr lang="en-US" sz="2400" dirty="0"/>
              <a:t>Wait to be called on for comment and do not interrupt other speakers</a:t>
            </a:r>
          </a:p>
          <a:p>
            <a:r>
              <a:rPr lang="en-US" sz="2400" dirty="0"/>
              <a:t>Only use video during the time you are directly addressing the commission (video is not required for participants)</a:t>
            </a:r>
          </a:p>
          <a:p>
            <a:r>
              <a:rPr lang="en-US" sz="2400" dirty="0"/>
              <a:t>The “Chat” feature should only be used to report technical difficulties </a:t>
            </a:r>
          </a:p>
          <a:p>
            <a:r>
              <a:rPr lang="en-US" sz="2400" dirty="0"/>
              <a:t>Language Access: </a:t>
            </a:r>
            <a:r>
              <a:rPr lang="en-US" sz="2400" dirty="0">
                <a:hlinkClick r:id="rId2"/>
              </a:rPr>
              <a:t>www.utc.wa.gov/translate</a:t>
            </a:r>
            <a:r>
              <a:rPr lang="en-US" sz="2400" dirty="0"/>
              <a:t> </a:t>
            </a:r>
          </a:p>
          <a:p>
            <a:r>
              <a:rPr lang="en-US" sz="2400" dirty="0"/>
              <a:t>Contact information for technical difficulties (2 options)</a:t>
            </a:r>
          </a:p>
          <a:p>
            <a:pPr lvl="1"/>
            <a:r>
              <a:rPr lang="en-US" dirty="0"/>
              <a:t>Use the chat feature in Teams</a:t>
            </a:r>
          </a:p>
          <a:p>
            <a:pPr lvl="1"/>
            <a:r>
              <a:rPr lang="en-US" dirty="0"/>
              <a:t>Call Ryan Smith at (360) 915-3646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2766C7-5D29-455D-888D-4A66D6E11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9224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DDAE79DE-E2CD-4409-97EA-8D66D2239F8B}" type="slidenum">
              <a:rPr lang="en-US" smtClean="0"/>
              <a:pPr>
                <a:spcAft>
                  <a:spcPts val="600"/>
                </a:spcAft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634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D24BFD5-D814-402B-B6C4-EEF6AE14B0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4CBD0A-1529-41FD-BE8B-4435F47DE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22362"/>
            <a:ext cx="6281928" cy="413543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Commission Staff Remarks</a:t>
            </a:r>
            <a:br>
              <a:rPr lang="en-US" sz="4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41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id="{36FED7E8-9A97-475F-9FA4-113410D443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06139" y="1031284"/>
            <a:ext cx="3647661" cy="4436126"/>
          </a:xfrm>
          <a:custGeom>
            <a:avLst/>
            <a:gdLst>
              <a:gd name="connsiteX0" fmla="*/ 0 w 3647661"/>
              <a:gd name="connsiteY0" fmla="*/ 0 h 4436126"/>
              <a:gd name="connsiteX1" fmla="*/ 498514 w 3647661"/>
              <a:gd name="connsiteY1" fmla="*/ 0 h 4436126"/>
              <a:gd name="connsiteX2" fmla="*/ 1069981 w 3647661"/>
              <a:gd name="connsiteY2" fmla="*/ 0 h 4436126"/>
              <a:gd name="connsiteX3" fmla="*/ 1714401 w 3647661"/>
              <a:gd name="connsiteY3" fmla="*/ 0 h 4436126"/>
              <a:gd name="connsiteX4" fmla="*/ 2285868 w 3647661"/>
              <a:gd name="connsiteY4" fmla="*/ 0 h 4436126"/>
              <a:gd name="connsiteX5" fmla="*/ 2784381 w 3647661"/>
              <a:gd name="connsiteY5" fmla="*/ 0 h 4436126"/>
              <a:gd name="connsiteX6" fmla="*/ 3647661 w 3647661"/>
              <a:gd name="connsiteY6" fmla="*/ 0 h 4436126"/>
              <a:gd name="connsiteX7" fmla="*/ 3647661 w 3647661"/>
              <a:gd name="connsiteY7" fmla="*/ 633732 h 4436126"/>
              <a:gd name="connsiteX8" fmla="*/ 3647661 w 3647661"/>
              <a:gd name="connsiteY8" fmla="*/ 1267465 h 4436126"/>
              <a:gd name="connsiteX9" fmla="*/ 3647661 w 3647661"/>
              <a:gd name="connsiteY9" fmla="*/ 1768113 h 4436126"/>
              <a:gd name="connsiteX10" fmla="*/ 3647661 w 3647661"/>
              <a:gd name="connsiteY10" fmla="*/ 2446207 h 4436126"/>
              <a:gd name="connsiteX11" fmla="*/ 3647661 w 3647661"/>
              <a:gd name="connsiteY11" fmla="*/ 2946855 h 4436126"/>
              <a:gd name="connsiteX12" fmla="*/ 3647661 w 3647661"/>
              <a:gd name="connsiteY12" fmla="*/ 3580587 h 4436126"/>
              <a:gd name="connsiteX13" fmla="*/ 3647661 w 3647661"/>
              <a:gd name="connsiteY13" fmla="*/ 4436126 h 4436126"/>
              <a:gd name="connsiteX14" fmla="*/ 3039718 w 3647661"/>
              <a:gd name="connsiteY14" fmla="*/ 4436126 h 4436126"/>
              <a:gd name="connsiteX15" fmla="*/ 2431774 w 3647661"/>
              <a:gd name="connsiteY15" fmla="*/ 4436126 h 4436126"/>
              <a:gd name="connsiteX16" fmla="*/ 1823831 w 3647661"/>
              <a:gd name="connsiteY16" fmla="*/ 4436126 h 4436126"/>
              <a:gd name="connsiteX17" fmla="*/ 1288840 w 3647661"/>
              <a:gd name="connsiteY17" fmla="*/ 4436126 h 4436126"/>
              <a:gd name="connsiteX18" fmla="*/ 607943 w 3647661"/>
              <a:gd name="connsiteY18" fmla="*/ 4436126 h 4436126"/>
              <a:gd name="connsiteX19" fmla="*/ 0 w 3647661"/>
              <a:gd name="connsiteY19" fmla="*/ 4436126 h 4436126"/>
              <a:gd name="connsiteX20" fmla="*/ 0 w 3647661"/>
              <a:gd name="connsiteY20" fmla="*/ 3758032 h 4436126"/>
              <a:gd name="connsiteX21" fmla="*/ 0 w 3647661"/>
              <a:gd name="connsiteY21" fmla="*/ 3035578 h 4436126"/>
              <a:gd name="connsiteX22" fmla="*/ 0 w 3647661"/>
              <a:gd name="connsiteY22" fmla="*/ 2401845 h 4436126"/>
              <a:gd name="connsiteX23" fmla="*/ 0 w 3647661"/>
              <a:gd name="connsiteY23" fmla="*/ 1768113 h 4436126"/>
              <a:gd name="connsiteX24" fmla="*/ 0 w 3647661"/>
              <a:gd name="connsiteY24" fmla="*/ 1178742 h 4436126"/>
              <a:gd name="connsiteX25" fmla="*/ 0 w 3647661"/>
              <a:gd name="connsiteY25" fmla="*/ 589371 h 4436126"/>
              <a:gd name="connsiteX26" fmla="*/ 0 w 3647661"/>
              <a:gd name="connsiteY26" fmla="*/ 0 h 4436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3647661" h="4436126" fill="none" extrusionOk="0">
                <a:moveTo>
                  <a:pt x="0" y="0"/>
                </a:moveTo>
                <a:cubicBezTo>
                  <a:pt x="116158" y="-16963"/>
                  <a:pt x="364681" y="-4006"/>
                  <a:pt x="498514" y="0"/>
                </a:cubicBezTo>
                <a:cubicBezTo>
                  <a:pt x="632347" y="4006"/>
                  <a:pt x="950865" y="15164"/>
                  <a:pt x="1069981" y="0"/>
                </a:cubicBezTo>
                <a:cubicBezTo>
                  <a:pt x="1189097" y="-15164"/>
                  <a:pt x="1556518" y="-23132"/>
                  <a:pt x="1714401" y="0"/>
                </a:cubicBezTo>
                <a:cubicBezTo>
                  <a:pt x="1872284" y="23132"/>
                  <a:pt x="2015985" y="9364"/>
                  <a:pt x="2285868" y="0"/>
                </a:cubicBezTo>
                <a:cubicBezTo>
                  <a:pt x="2555751" y="-9364"/>
                  <a:pt x="2555148" y="14141"/>
                  <a:pt x="2784381" y="0"/>
                </a:cubicBezTo>
                <a:cubicBezTo>
                  <a:pt x="3013614" y="-14141"/>
                  <a:pt x="3216105" y="-3763"/>
                  <a:pt x="3647661" y="0"/>
                </a:cubicBezTo>
                <a:cubicBezTo>
                  <a:pt x="3623206" y="221859"/>
                  <a:pt x="3622213" y="458853"/>
                  <a:pt x="3647661" y="633732"/>
                </a:cubicBezTo>
                <a:cubicBezTo>
                  <a:pt x="3673109" y="808611"/>
                  <a:pt x="3674779" y="1138417"/>
                  <a:pt x="3647661" y="1267465"/>
                </a:cubicBezTo>
                <a:cubicBezTo>
                  <a:pt x="3620543" y="1396513"/>
                  <a:pt x="3664792" y="1625185"/>
                  <a:pt x="3647661" y="1768113"/>
                </a:cubicBezTo>
                <a:cubicBezTo>
                  <a:pt x="3630530" y="1911041"/>
                  <a:pt x="3671056" y="2135008"/>
                  <a:pt x="3647661" y="2446207"/>
                </a:cubicBezTo>
                <a:cubicBezTo>
                  <a:pt x="3624266" y="2757406"/>
                  <a:pt x="3642702" y="2713342"/>
                  <a:pt x="3647661" y="2946855"/>
                </a:cubicBezTo>
                <a:cubicBezTo>
                  <a:pt x="3652620" y="3180368"/>
                  <a:pt x="3664319" y="3290221"/>
                  <a:pt x="3647661" y="3580587"/>
                </a:cubicBezTo>
                <a:cubicBezTo>
                  <a:pt x="3631003" y="3870953"/>
                  <a:pt x="3617531" y="4259425"/>
                  <a:pt x="3647661" y="4436126"/>
                </a:cubicBezTo>
                <a:cubicBezTo>
                  <a:pt x="3523929" y="4410412"/>
                  <a:pt x="3241413" y="4436068"/>
                  <a:pt x="3039718" y="4436126"/>
                </a:cubicBezTo>
                <a:cubicBezTo>
                  <a:pt x="2838023" y="4436184"/>
                  <a:pt x="2630387" y="4431142"/>
                  <a:pt x="2431774" y="4436126"/>
                </a:cubicBezTo>
                <a:cubicBezTo>
                  <a:pt x="2233161" y="4441110"/>
                  <a:pt x="2003296" y="4449826"/>
                  <a:pt x="1823831" y="4436126"/>
                </a:cubicBezTo>
                <a:cubicBezTo>
                  <a:pt x="1644366" y="4422426"/>
                  <a:pt x="1399453" y="4442442"/>
                  <a:pt x="1288840" y="4436126"/>
                </a:cubicBezTo>
                <a:cubicBezTo>
                  <a:pt x="1178227" y="4429810"/>
                  <a:pt x="793482" y="4411099"/>
                  <a:pt x="607943" y="4436126"/>
                </a:cubicBezTo>
                <a:cubicBezTo>
                  <a:pt x="422404" y="4461153"/>
                  <a:pt x="158703" y="4453091"/>
                  <a:pt x="0" y="4436126"/>
                </a:cubicBezTo>
                <a:cubicBezTo>
                  <a:pt x="8129" y="4099466"/>
                  <a:pt x="23502" y="4014012"/>
                  <a:pt x="0" y="3758032"/>
                </a:cubicBezTo>
                <a:cubicBezTo>
                  <a:pt x="-23502" y="3502052"/>
                  <a:pt x="8018" y="3295661"/>
                  <a:pt x="0" y="3035578"/>
                </a:cubicBezTo>
                <a:cubicBezTo>
                  <a:pt x="-8018" y="2775495"/>
                  <a:pt x="-8720" y="2595880"/>
                  <a:pt x="0" y="2401845"/>
                </a:cubicBezTo>
                <a:cubicBezTo>
                  <a:pt x="8720" y="2207810"/>
                  <a:pt x="9279" y="1982551"/>
                  <a:pt x="0" y="1768113"/>
                </a:cubicBezTo>
                <a:cubicBezTo>
                  <a:pt x="-9279" y="1553675"/>
                  <a:pt x="7090" y="1354447"/>
                  <a:pt x="0" y="1178742"/>
                </a:cubicBezTo>
                <a:cubicBezTo>
                  <a:pt x="-7090" y="1003037"/>
                  <a:pt x="-23786" y="768334"/>
                  <a:pt x="0" y="589371"/>
                </a:cubicBezTo>
                <a:cubicBezTo>
                  <a:pt x="23786" y="410408"/>
                  <a:pt x="-16955" y="242082"/>
                  <a:pt x="0" y="0"/>
                </a:cubicBezTo>
                <a:close/>
              </a:path>
              <a:path w="3647661" h="4436126" stroke="0" extrusionOk="0">
                <a:moveTo>
                  <a:pt x="0" y="0"/>
                </a:moveTo>
                <a:cubicBezTo>
                  <a:pt x="171149" y="-7244"/>
                  <a:pt x="374684" y="2591"/>
                  <a:pt x="534990" y="0"/>
                </a:cubicBezTo>
                <a:cubicBezTo>
                  <a:pt x="695296" y="-2591"/>
                  <a:pt x="907320" y="7483"/>
                  <a:pt x="1069981" y="0"/>
                </a:cubicBezTo>
                <a:cubicBezTo>
                  <a:pt x="1232642" y="-7483"/>
                  <a:pt x="1543604" y="-26203"/>
                  <a:pt x="1677924" y="0"/>
                </a:cubicBezTo>
                <a:cubicBezTo>
                  <a:pt x="1812244" y="26203"/>
                  <a:pt x="2140632" y="31361"/>
                  <a:pt x="2322344" y="0"/>
                </a:cubicBezTo>
                <a:cubicBezTo>
                  <a:pt x="2504056" y="-31361"/>
                  <a:pt x="2658834" y="3381"/>
                  <a:pt x="2893811" y="0"/>
                </a:cubicBezTo>
                <a:cubicBezTo>
                  <a:pt x="3128788" y="-3381"/>
                  <a:pt x="3338741" y="-10376"/>
                  <a:pt x="3647661" y="0"/>
                </a:cubicBezTo>
                <a:cubicBezTo>
                  <a:pt x="3628986" y="244498"/>
                  <a:pt x="3624774" y="362520"/>
                  <a:pt x="3647661" y="545010"/>
                </a:cubicBezTo>
                <a:cubicBezTo>
                  <a:pt x="3670549" y="727500"/>
                  <a:pt x="3619543" y="968439"/>
                  <a:pt x="3647661" y="1134381"/>
                </a:cubicBezTo>
                <a:cubicBezTo>
                  <a:pt x="3675779" y="1300323"/>
                  <a:pt x="3670065" y="1646297"/>
                  <a:pt x="3647661" y="1856836"/>
                </a:cubicBezTo>
                <a:cubicBezTo>
                  <a:pt x="3625257" y="2067375"/>
                  <a:pt x="3632904" y="2315399"/>
                  <a:pt x="3647661" y="2490568"/>
                </a:cubicBezTo>
                <a:cubicBezTo>
                  <a:pt x="3662418" y="2665737"/>
                  <a:pt x="3616073" y="2880164"/>
                  <a:pt x="3647661" y="3124300"/>
                </a:cubicBezTo>
                <a:cubicBezTo>
                  <a:pt x="3679249" y="3368436"/>
                  <a:pt x="3677361" y="3519722"/>
                  <a:pt x="3647661" y="3758032"/>
                </a:cubicBezTo>
                <a:cubicBezTo>
                  <a:pt x="3617961" y="3996342"/>
                  <a:pt x="3615180" y="4147465"/>
                  <a:pt x="3647661" y="4436126"/>
                </a:cubicBezTo>
                <a:cubicBezTo>
                  <a:pt x="3506685" y="4421969"/>
                  <a:pt x="3266652" y="4433618"/>
                  <a:pt x="3149147" y="4436126"/>
                </a:cubicBezTo>
                <a:cubicBezTo>
                  <a:pt x="3031642" y="4438634"/>
                  <a:pt x="2832267" y="4432536"/>
                  <a:pt x="2650634" y="4436126"/>
                </a:cubicBezTo>
                <a:cubicBezTo>
                  <a:pt x="2469001" y="4439716"/>
                  <a:pt x="2324677" y="4416284"/>
                  <a:pt x="2042690" y="4436126"/>
                </a:cubicBezTo>
                <a:cubicBezTo>
                  <a:pt x="1760703" y="4455968"/>
                  <a:pt x="1686949" y="4416099"/>
                  <a:pt x="1398270" y="4436126"/>
                </a:cubicBezTo>
                <a:cubicBezTo>
                  <a:pt x="1109591" y="4456153"/>
                  <a:pt x="1071585" y="4455485"/>
                  <a:pt x="899756" y="4436126"/>
                </a:cubicBezTo>
                <a:cubicBezTo>
                  <a:pt x="727927" y="4416767"/>
                  <a:pt x="344407" y="4430463"/>
                  <a:pt x="0" y="4436126"/>
                </a:cubicBezTo>
                <a:cubicBezTo>
                  <a:pt x="5440" y="4303018"/>
                  <a:pt x="91" y="4161914"/>
                  <a:pt x="0" y="3891116"/>
                </a:cubicBezTo>
                <a:cubicBezTo>
                  <a:pt x="-91" y="3620318"/>
                  <a:pt x="-11601" y="3462294"/>
                  <a:pt x="0" y="3301745"/>
                </a:cubicBezTo>
                <a:cubicBezTo>
                  <a:pt x="11601" y="3141196"/>
                  <a:pt x="22776" y="2916996"/>
                  <a:pt x="0" y="2756735"/>
                </a:cubicBezTo>
                <a:cubicBezTo>
                  <a:pt x="-22776" y="2596474"/>
                  <a:pt x="5257" y="2440491"/>
                  <a:pt x="0" y="2256087"/>
                </a:cubicBezTo>
                <a:cubicBezTo>
                  <a:pt x="-5257" y="2071683"/>
                  <a:pt x="20189" y="1902567"/>
                  <a:pt x="0" y="1666716"/>
                </a:cubicBezTo>
                <a:cubicBezTo>
                  <a:pt x="-20189" y="1430865"/>
                  <a:pt x="-21241" y="1161108"/>
                  <a:pt x="0" y="988622"/>
                </a:cubicBezTo>
                <a:cubicBezTo>
                  <a:pt x="21241" y="816136"/>
                  <a:pt x="17108" y="40674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57150">
            <a:solidFill>
              <a:schemeClr val="accent2"/>
            </a:solidFill>
            <a:extLst>
              <a:ext uri="{C807C97D-BFC1-408E-A445-0C87EB9F89A2}">
                <ask:lineSketchStyleProps xmlns:ask="http://schemas.microsoft.com/office/drawing/2018/sketchyshapes" sd="68728339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2A39B854-4B6C-4F7F-A602-6F97770CED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5439978"/>
            <a:ext cx="6281928" cy="18288"/>
          </a:xfrm>
          <a:custGeom>
            <a:avLst/>
            <a:gdLst>
              <a:gd name="connsiteX0" fmla="*/ 0 w 6281928"/>
              <a:gd name="connsiteY0" fmla="*/ 0 h 18288"/>
              <a:gd name="connsiteX1" fmla="*/ 572353 w 6281928"/>
              <a:gd name="connsiteY1" fmla="*/ 0 h 18288"/>
              <a:gd name="connsiteX2" fmla="*/ 1207526 w 6281928"/>
              <a:gd name="connsiteY2" fmla="*/ 0 h 18288"/>
              <a:gd name="connsiteX3" fmla="*/ 1779880 w 6281928"/>
              <a:gd name="connsiteY3" fmla="*/ 0 h 18288"/>
              <a:gd name="connsiteX4" fmla="*/ 2540691 w 6281928"/>
              <a:gd name="connsiteY4" fmla="*/ 0 h 18288"/>
              <a:gd name="connsiteX5" fmla="*/ 3238683 w 6281928"/>
              <a:gd name="connsiteY5" fmla="*/ 0 h 18288"/>
              <a:gd name="connsiteX6" fmla="*/ 3936675 w 6281928"/>
              <a:gd name="connsiteY6" fmla="*/ 0 h 18288"/>
              <a:gd name="connsiteX7" fmla="*/ 4760305 w 6281928"/>
              <a:gd name="connsiteY7" fmla="*/ 0 h 18288"/>
              <a:gd name="connsiteX8" fmla="*/ 5521117 w 6281928"/>
              <a:gd name="connsiteY8" fmla="*/ 0 h 18288"/>
              <a:gd name="connsiteX9" fmla="*/ 6281928 w 6281928"/>
              <a:gd name="connsiteY9" fmla="*/ 0 h 18288"/>
              <a:gd name="connsiteX10" fmla="*/ 6281928 w 6281928"/>
              <a:gd name="connsiteY10" fmla="*/ 18288 h 18288"/>
              <a:gd name="connsiteX11" fmla="*/ 5772394 w 6281928"/>
              <a:gd name="connsiteY11" fmla="*/ 18288 h 18288"/>
              <a:gd name="connsiteX12" fmla="*/ 5200040 w 6281928"/>
              <a:gd name="connsiteY12" fmla="*/ 18288 h 18288"/>
              <a:gd name="connsiteX13" fmla="*/ 4439229 w 6281928"/>
              <a:gd name="connsiteY13" fmla="*/ 18288 h 18288"/>
              <a:gd name="connsiteX14" fmla="*/ 3615599 w 6281928"/>
              <a:gd name="connsiteY14" fmla="*/ 18288 h 18288"/>
              <a:gd name="connsiteX15" fmla="*/ 2980426 w 6281928"/>
              <a:gd name="connsiteY15" fmla="*/ 18288 h 18288"/>
              <a:gd name="connsiteX16" fmla="*/ 2156795 w 6281928"/>
              <a:gd name="connsiteY16" fmla="*/ 18288 h 18288"/>
              <a:gd name="connsiteX17" fmla="*/ 1584442 w 6281928"/>
              <a:gd name="connsiteY17" fmla="*/ 18288 h 18288"/>
              <a:gd name="connsiteX18" fmla="*/ 1074908 w 6281928"/>
              <a:gd name="connsiteY18" fmla="*/ 18288 h 18288"/>
              <a:gd name="connsiteX19" fmla="*/ 0 w 6281928"/>
              <a:gd name="connsiteY19" fmla="*/ 18288 h 18288"/>
              <a:gd name="connsiteX20" fmla="*/ 0 w 6281928"/>
              <a:gd name="connsiteY20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6281928" h="18288" fill="none" extrusionOk="0">
                <a:moveTo>
                  <a:pt x="0" y="0"/>
                </a:moveTo>
                <a:cubicBezTo>
                  <a:pt x="205960" y="24870"/>
                  <a:pt x="343550" y="5918"/>
                  <a:pt x="572353" y="0"/>
                </a:cubicBezTo>
                <a:cubicBezTo>
                  <a:pt x="801156" y="-5918"/>
                  <a:pt x="1015649" y="-11381"/>
                  <a:pt x="1207526" y="0"/>
                </a:cubicBezTo>
                <a:cubicBezTo>
                  <a:pt x="1399403" y="11381"/>
                  <a:pt x="1549725" y="7866"/>
                  <a:pt x="1779880" y="0"/>
                </a:cubicBezTo>
                <a:cubicBezTo>
                  <a:pt x="2010035" y="-7866"/>
                  <a:pt x="2190674" y="12826"/>
                  <a:pt x="2540691" y="0"/>
                </a:cubicBezTo>
                <a:cubicBezTo>
                  <a:pt x="2890708" y="-12826"/>
                  <a:pt x="3025718" y="-18534"/>
                  <a:pt x="3238683" y="0"/>
                </a:cubicBezTo>
                <a:cubicBezTo>
                  <a:pt x="3451648" y="18534"/>
                  <a:pt x="3603947" y="14884"/>
                  <a:pt x="3936675" y="0"/>
                </a:cubicBezTo>
                <a:cubicBezTo>
                  <a:pt x="4269403" y="-14884"/>
                  <a:pt x="4480718" y="-24607"/>
                  <a:pt x="4760305" y="0"/>
                </a:cubicBezTo>
                <a:cubicBezTo>
                  <a:pt x="5039892" y="24607"/>
                  <a:pt x="5359549" y="-31311"/>
                  <a:pt x="5521117" y="0"/>
                </a:cubicBezTo>
                <a:cubicBezTo>
                  <a:pt x="5682685" y="31311"/>
                  <a:pt x="5986067" y="-12593"/>
                  <a:pt x="6281928" y="0"/>
                </a:cubicBezTo>
                <a:cubicBezTo>
                  <a:pt x="6282307" y="7355"/>
                  <a:pt x="6282212" y="10249"/>
                  <a:pt x="6281928" y="18288"/>
                </a:cubicBezTo>
                <a:cubicBezTo>
                  <a:pt x="6078981" y="8428"/>
                  <a:pt x="5961061" y="2290"/>
                  <a:pt x="5772394" y="18288"/>
                </a:cubicBezTo>
                <a:cubicBezTo>
                  <a:pt x="5583727" y="34286"/>
                  <a:pt x="5329968" y="24208"/>
                  <a:pt x="5200040" y="18288"/>
                </a:cubicBezTo>
                <a:cubicBezTo>
                  <a:pt x="5070112" y="12368"/>
                  <a:pt x="4793288" y="21070"/>
                  <a:pt x="4439229" y="18288"/>
                </a:cubicBezTo>
                <a:cubicBezTo>
                  <a:pt x="4085170" y="15506"/>
                  <a:pt x="3813765" y="-16466"/>
                  <a:pt x="3615599" y="18288"/>
                </a:cubicBezTo>
                <a:cubicBezTo>
                  <a:pt x="3417433" y="53042"/>
                  <a:pt x="3133643" y="20727"/>
                  <a:pt x="2980426" y="18288"/>
                </a:cubicBezTo>
                <a:cubicBezTo>
                  <a:pt x="2827209" y="15849"/>
                  <a:pt x="2380685" y="51850"/>
                  <a:pt x="2156795" y="18288"/>
                </a:cubicBezTo>
                <a:cubicBezTo>
                  <a:pt x="1932905" y="-15274"/>
                  <a:pt x="1716744" y="-1398"/>
                  <a:pt x="1584442" y="18288"/>
                </a:cubicBezTo>
                <a:cubicBezTo>
                  <a:pt x="1452140" y="37974"/>
                  <a:pt x="1280887" y="12750"/>
                  <a:pt x="1074908" y="18288"/>
                </a:cubicBezTo>
                <a:cubicBezTo>
                  <a:pt x="868929" y="23826"/>
                  <a:pt x="318124" y="-17878"/>
                  <a:pt x="0" y="18288"/>
                </a:cubicBezTo>
                <a:cubicBezTo>
                  <a:pt x="-384" y="12702"/>
                  <a:pt x="-513" y="4636"/>
                  <a:pt x="0" y="0"/>
                </a:cubicBezTo>
                <a:close/>
              </a:path>
              <a:path w="6281928" h="18288" stroke="0" extrusionOk="0">
                <a:moveTo>
                  <a:pt x="0" y="0"/>
                </a:moveTo>
                <a:cubicBezTo>
                  <a:pt x="135290" y="27650"/>
                  <a:pt x="488372" y="4391"/>
                  <a:pt x="635173" y="0"/>
                </a:cubicBezTo>
                <a:cubicBezTo>
                  <a:pt x="781974" y="-4391"/>
                  <a:pt x="992816" y="14310"/>
                  <a:pt x="1144707" y="0"/>
                </a:cubicBezTo>
                <a:cubicBezTo>
                  <a:pt x="1296598" y="-14310"/>
                  <a:pt x="1796462" y="-1258"/>
                  <a:pt x="1968337" y="0"/>
                </a:cubicBezTo>
                <a:cubicBezTo>
                  <a:pt x="2140212" y="1258"/>
                  <a:pt x="2343376" y="-12852"/>
                  <a:pt x="2603510" y="0"/>
                </a:cubicBezTo>
                <a:cubicBezTo>
                  <a:pt x="2863644" y="12852"/>
                  <a:pt x="2935073" y="-10591"/>
                  <a:pt x="3238683" y="0"/>
                </a:cubicBezTo>
                <a:cubicBezTo>
                  <a:pt x="3542293" y="10591"/>
                  <a:pt x="3731676" y="3538"/>
                  <a:pt x="4062313" y="0"/>
                </a:cubicBezTo>
                <a:cubicBezTo>
                  <a:pt x="4392950" y="-3538"/>
                  <a:pt x="4440715" y="28126"/>
                  <a:pt x="4634667" y="0"/>
                </a:cubicBezTo>
                <a:cubicBezTo>
                  <a:pt x="4828619" y="-28126"/>
                  <a:pt x="5052661" y="8974"/>
                  <a:pt x="5458297" y="0"/>
                </a:cubicBezTo>
                <a:cubicBezTo>
                  <a:pt x="5863933" y="-8974"/>
                  <a:pt x="5906900" y="-24516"/>
                  <a:pt x="6281928" y="0"/>
                </a:cubicBezTo>
                <a:cubicBezTo>
                  <a:pt x="6282268" y="5688"/>
                  <a:pt x="6281759" y="13142"/>
                  <a:pt x="6281928" y="18288"/>
                </a:cubicBezTo>
                <a:cubicBezTo>
                  <a:pt x="6036108" y="15339"/>
                  <a:pt x="5743611" y="10415"/>
                  <a:pt x="5583936" y="18288"/>
                </a:cubicBezTo>
                <a:cubicBezTo>
                  <a:pt x="5424261" y="26161"/>
                  <a:pt x="5250533" y="-179"/>
                  <a:pt x="4948763" y="18288"/>
                </a:cubicBezTo>
                <a:cubicBezTo>
                  <a:pt x="4646993" y="36755"/>
                  <a:pt x="4354673" y="7565"/>
                  <a:pt x="4125133" y="18288"/>
                </a:cubicBezTo>
                <a:cubicBezTo>
                  <a:pt x="3895593" y="29012"/>
                  <a:pt x="3570246" y="29209"/>
                  <a:pt x="3301502" y="18288"/>
                </a:cubicBezTo>
                <a:cubicBezTo>
                  <a:pt x="3032758" y="7367"/>
                  <a:pt x="2955340" y="11905"/>
                  <a:pt x="2729149" y="18288"/>
                </a:cubicBezTo>
                <a:cubicBezTo>
                  <a:pt x="2502958" y="24671"/>
                  <a:pt x="2269423" y="3142"/>
                  <a:pt x="2031157" y="18288"/>
                </a:cubicBezTo>
                <a:cubicBezTo>
                  <a:pt x="1792891" y="33434"/>
                  <a:pt x="1484731" y="22122"/>
                  <a:pt x="1207526" y="18288"/>
                </a:cubicBezTo>
                <a:cubicBezTo>
                  <a:pt x="930321" y="14454"/>
                  <a:pt x="560231" y="-33402"/>
                  <a:pt x="0" y="18288"/>
                </a:cubicBezTo>
                <a:cubicBezTo>
                  <a:pt x="-478" y="10520"/>
                  <a:pt x="210" y="504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3FE821B-B476-4AE9-B0F3-66AC7C4C7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DAE79DE-E2CD-4409-97EA-8D66D2239F8B}" type="slidenum">
              <a:rPr lang="en-US" smtClean="0"/>
              <a:pPr>
                <a:spcAft>
                  <a:spcPts val="600"/>
                </a:spcAft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679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D24BFD5-D814-402B-B6C4-EEF6AE14B0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EA50BC-F94E-49EA-B148-69ED055F3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22362"/>
            <a:ext cx="6281928" cy="413543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Electric and Natural Gas Draft IRP Presentation</a:t>
            </a:r>
            <a:b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by</a:t>
            </a:r>
            <a:b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Puget Sound Energy</a:t>
            </a:r>
            <a:b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id="{36FED7E8-9A97-475F-9FA4-113410D443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06139" y="1031284"/>
            <a:ext cx="3647661" cy="4436126"/>
          </a:xfrm>
          <a:custGeom>
            <a:avLst/>
            <a:gdLst>
              <a:gd name="connsiteX0" fmla="*/ 0 w 3647661"/>
              <a:gd name="connsiteY0" fmla="*/ 0 h 4436126"/>
              <a:gd name="connsiteX1" fmla="*/ 498514 w 3647661"/>
              <a:gd name="connsiteY1" fmla="*/ 0 h 4436126"/>
              <a:gd name="connsiteX2" fmla="*/ 1069981 w 3647661"/>
              <a:gd name="connsiteY2" fmla="*/ 0 h 4436126"/>
              <a:gd name="connsiteX3" fmla="*/ 1714401 w 3647661"/>
              <a:gd name="connsiteY3" fmla="*/ 0 h 4436126"/>
              <a:gd name="connsiteX4" fmla="*/ 2285868 w 3647661"/>
              <a:gd name="connsiteY4" fmla="*/ 0 h 4436126"/>
              <a:gd name="connsiteX5" fmla="*/ 2784381 w 3647661"/>
              <a:gd name="connsiteY5" fmla="*/ 0 h 4436126"/>
              <a:gd name="connsiteX6" fmla="*/ 3647661 w 3647661"/>
              <a:gd name="connsiteY6" fmla="*/ 0 h 4436126"/>
              <a:gd name="connsiteX7" fmla="*/ 3647661 w 3647661"/>
              <a:gd name="connsiteY7" fmla="*/ 633732 h 4436126"/>
              <a:gd name="connsiteX8" fmla="*/ 3647661 w 3647661"/>
              <a:gd name="connsiteY8" fmla="*/ 1267465 h 4436126"/>
              <a:gd name="connsiteX9" fmla="*/ 3647661 w 3647661"/>
              <a:gd name="connsiteY9" fmla="*/ 1768113 h 4436126"/>
              <a:gd name="connsiteX10" fmla="*/ 3647661 w 3647661"/>
              <a:gd name="connsiteY10" fmla="*/ 2446207 h 4436126"/>
              <a:gd name="connsiteX11" fmla="*/ 3647661 w 3647661"/>
              <a:gd name="connsiteY11" fmla="*/ 2946855 h 4436126"/>
              <a:gd name="connsiteX12" fmla="*/ 3647661 w 3647661"/>
              <a:gd name="connsiteY12" fmla="*/ 3580587 h 4436126"/>
              <a:gd name="connsiteX13" fmla="*/ 3647661 w 3647661"/>
              <a:gd name="connsiteY13" fmla="*/ 4436126 h 4436126"/>
              <a:gd name="connsiteX14" fmla="*/ 3039718 w 3647661"/>
              <a:gd name="connsiteY14" fmla="*/ 4436126 h 4436126"/>
              <a:gd name="connsiteX15" fmla="*/ 2431774 w 3647661"/>
              <a:gd name="connsiteY15" fmla="*/ 4436126 h 4436126"/>
              <a:gd name="connsiteX16" fmla="*/ 1823831 w 3647661"/>
              <a:gd name="connsiteY16" fmla="*/ 4436126 h 4436126"/>
              <a:gd name="connsiteX17" fmla="*/ 1288840 w 3647661"/>
              <a:gd name="connsiteY17" fmla="*/ 4436126 h 4436126"/>
              <a:gd name="connsiteX18" fmla="*/ 607943 w 3647661"/>
              <a:gd name="connsiteY18" fmla="*/ 4436126 h 4436126"/>
              <a:gd name="connsiteX19" fmla="*/ 0 w 3647661"/>
              <a:gd name="connsiteY19" fmla="*/ 4436126 h 4436126"/>
              <a:gd name="connsiteX20" fmla="*/ 0 w 3647661"/>
              <a:gd name="connsiteY20" fmla="*/ 3758032 h 4436126"/>
              <a:gd name="connsiteX21" fmla="*/ 0 w 3647661"/>
              <a:gd name="connsiteY21" fmla="*/ 3035578 h 4436126"/>
              <a:gd name="connsiteX22" fmla="*/ 0 w 3647661"/>
              <a:gd name="connsiteY22" fmla="*/ 2401845 h 4436126"/>
              <a:gd name="connsiteX23" fmla="*/ 0 w 3647661"/>
              <a:gd name="connsiteY23" fmla="*/ 1768113 h 4436126"/>
              <a:gd name="connsiteX24" fmla="*/ 0 w 3647661"/>
              <a:gd name="connsiteY24" fmla="*/ 1178742 h 4436126"/>
              <a:gd name="connsiteX25" fmla="*/ 0 w 3647661"/>
              <a:gd name="connsiteY25" fmla="*/ 589371 h 4436126"/>
              <a:gd name="connsiteX26" fmla="*/ 0 w 3647661"/>
              <a:gd name="connsiteY26" fmla="*/ 0 h 4436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3647661" h="4436126" fill="none" extrusionOk="0">
                <a:moveTo>
                  <a:pt x="0" y="0"/>
                </a:moveTo>
                <a:cubicBezTo>
                  <a:pt x="116158" y="-16963"/>
                  <a:pt x="364681" y="-4006"/>
                  <a:pt x="498514" y="0"/>
                </a:cubicBezTo>
                <a:cubicBezTo>
                  <a:pt x="632347" y="4006"/>
                  <a:pt x="950865" y="15164"/>
                  <a:pt x="1069981" y="0"/>
                </a:cubicBezTo>
                <a:cubicBezTo>
                  <a:pt x="1189097" y="-15164"/>
                  <a:pt x="1556518" y="-23132"/>
                  <a:pt x="1714401" y="0"/>
                </a:cubicBezTo>
                <a:cubicBezTo>
                  <a:pt x="1872284" y="23132"/>
                  <a:pt x="2015985" y="9364"/>
                  <a:pt x="2285868" y="0"/>
                </a:cubicBezTo>
                <a:cubicBezTo>
                  <a:pt x="2555751" y="-9364"/>
                  <a:pt x="2555148" y="14141"/>
                  <a:pt x="2784381" y="0"/>
                </a:cubicBezTo>
                <a:cubicBezTo>
                  <a:pt x="3013614" y="-14141"/>
                  <a:pt x="3216105" y="-3763"/>
                  <a:pt x="3647661" y="0"/>
                </a:cubicBezTo>
                <a:cubicBezTo>
                  <a:pt x="3623206" y="221859"/>
                  <a:pt x="3622213" y="458853"/>
                  <a:pt x="3647661" y="633732"/>
                </a:cubicBezTo>
                <a:cubicBezTo>
                  <a:pt x="3673109" y="808611"/>
                  <a:pt x="3674779" y="1138417"/>
                  <a:pt x="3647661" y="1267465"/>
                </a:cubicBezTo>
                <a:cubicBezTo>
                  <a:pt x="3620543" y="1396513"/>
                  <a:pt x="3664792" y="1625185"/>
                  <a:pt x="3647661" y="1768113"/>
                </a:cubicBezTo>
                <a:cubicBezTo>
                  <a:pt x="3630530" y="1911041"/>
                  <a:pt x="3671056" y="2135008"/>
                  <a:pt x="3647661" y="2446207"/>
                </a:cubicBezTo>
                <a:cubicBezTo>
                  <a:pt x="3624266" y="2757406"/>
                  <a:pt x="3642702" y="2713342"/>
                  <a:pt x="3647661" y="2946855"/>
                </a:cubicBezTo>
                <a:cubicBezTo>
                  <a:pt x="3652620" y="3180368"/>
                  <a:pt x="3664319" y="3290221"/>
                  <a:pt x="3647661" y="3580587"/>
                </a:cubicBezTo>
                <a:cubicBezTo>
                  <a:pt x="3631003" y="3870953"/>
                  <a:pt x="3617531" y="4259425"/>
                  <a:pt x="3647661" y="4436126"/>
                </a:cubicBezTo>
                <a:cubicBezTo>
                  <a:pt x="3523929" y="4410412"/>
                  <a:pt x="3241413" y="4436068"/>
                  <a:pt x="3039718" y="4436126"/>
                </a:cubicBezTo>
                <a:cubicBezTo>
                  <a:pt x="2838023" y="4436184"/>
                  <a:pt x="2630387" y="4431142"/>
                  <a:pt x="2431774" y="4436126"/>
                </a:cubicBezTo>
                <a:cubicBezTo>
                  <a:pt x="2233161" y="4441110"/>
                  <a:pt x="2003296" y="4449826"/>
                  <a:pt x="1823831" y="4436126"/>
                </a:cubicBezTo>
                <a:cubicBezTo>
                  <a:pt x="1644366" y="4422426"/>
                  <a:pt x="1399453" y="4442442"/>
                  <a:pt x="1288840" y="4436126"/>
                </a:cubicBezTo>
                <a:cubicBezTo>
                  <a:pt x="1178227" y="4429810"/>
                  <a:pt x="793482" y="4411099"/>
                  <a:pt x="607943" y="4436126"/>
                </a:cubicBezTo>
                <a:cubicBezTo>
                  <a:pt x="422404" y="4461153"/>
                  <a:pt x="158703" y="4453091"/>
                  <a:pt x="0" y="4436126"/>
                </a:cubicBezTo>
                <a:cubicBezTo>
                  <a:pt x="8129" y="4099466"/>
                  <a:pt x="23502" y="4014012"/>
                  <a:pt x="0" y="3758032"/>
                </a:cubicBezTo>
                <a:cubicBezTo>
                  <a:pt x="-23502" y="3502052"/>
                  <a:pt x="8018" y="3295661"/>
                  <a:pt x="0" y="3035578"/>
                </a:cubicBezTo>
                <a:cubicBezTo>
                  <a:pt x="-8018" y="2775495"/>
                  <a:pt x="-8720" y="2595880"/>
                  <a:pt x="0" y="2401845"/>
                </a:cubicBezTo>
                <a:cubicBezTo>
                  <a:pt x="8720" y="2207810"/>
                  <a:pt x="9279" y="1982551"/>
                  <a:pt x="0" y="1768113"/>
                </a:cubicBezTo>
                <a:cubicBezTo>
                  <a:pt x="-9279" y="1553675"/>
                  <a:pt x="7090" y="1354447"/>
                  <a:pt x="0" y="1178742"/>
                </a:cubicBezTo>
                <a:cubicBezTo>
                  <a:pt x="-7090" y="1003037"/>
                  <a:pt x="-23786" y="768334"/>
                  <a:pt x="0" y="589371"/>
                </a:cubicBezTo>
                <a:cubicBezTo>
                  <a:pt x="23786" y="410408"/>
                  <a:pt x="-16955" y="242082"/>
                  <a:pt x="0" y="0"/>
                </a:cubicBezTo>
                <a:close/>
              </a:path>
              <a:path w="3647661" h="4436126" stroke="0" extrusionOk="0">
                <a:moveTo>
                  <a:pt x="0" y="0"/>
                </a:moveTo>
                <a:cubicBezTo>
                  <a:pt x="171149" y="-7244"/>
                  <a:pt x="374684" y="2591"/>
                  <a:pt x="534990" y="0"/>
                </a:cubicBezTo>
                <a:cubicBezTo>
                  <a:pt x="695296" y="-2591"/>
                  <a:pt x="907320" y="7483"/>
                  <a:pt x="1069981" y="0"/>
                </a:cubicBezTo>
                <a:cubicBezTo>
                  <a:pt x="1232642" y="-7483"/>
                  <a:pt x="1543604" y="-26203"/>
                  <a:pt x="1677924" y="0"/>
                </a:cubicBezTo>
                <a:cubicBezTo>
                  <a:pt x="1812244" y="26203"/>
                  <a:pt x="2140632" y="31361"/>
                  <a:pt x="2322344" y="0"/>
                </a:cubicBezTo>
                <a:cubicBezTo>
                  <a:pt x="2504056" y="-31361"/>
                  <a:pt x="2658834" y="3381"/>
                  <a:pt x="2893811" y="0"/>
                </a:cubicBezTo>
                <a:cubicBezTo>
                  <a:pt x="3128788" y="-3381"/>
                  <a:pt x="3338741" y="-10376"/>
                  <a:pt x="3647661" y="0"/>
                </a:cubicBezTo>
                <a:cubicBezTo>
                  <a:pt x="3628986" y="244498"/>
                  <a:pt x="3624774" y="362520"/>
                  <a:pt x="3647661" y="545010"/>
                </a:cubicBezTo>
                <a:cubicBezTo>
                  <a:pt x="3670549" y="727500"/>
                  <a:pt x="3619543" y="968439"/>
                  <a:pt x="3647661" y="1134381"/>
                </a:cubicBezTo>
                <a:cubicBezTo>
                  <a:pt x="3675779" y="1300323"/>
                  <a:pt x="3670065" y="1646297"/>
                  <a:pt x="3647661" y="1856836"/>
                </a:cubicBezTo>
                <a:cubicBezTo>
                  <a:pt x="3625257" y="2067375"/>
                  <a:pt x="3632904" y="2315399"/>
                  <a:pt x="3647661" y="2490568"/>
                </a:cubicBezTo>
                <a:cubicBezTo>
                  <a:pt x="3662418" y="2665737"/>
                  <a:pt x="3616073" y="2880164"/>
                  <a:pt x="3647661" y="3124300"/>
                </a:cubicBezTo>
                <a:cubicBezTo>
                  <a:pt x="3679249" y="3368436"/>
                  <a:pt x="3677361" y="3519722"/>
                  <a:pt x="3647661" y="3758032"/>
                </a:cubicBezTo>
                <a:cubicBezTo>
                  <a:pt x="3617961" y="3996342"/>
                  <a:pt x="3615180" y="4147465"/>
                  <a:pt x="3647661" y="4436126"/>
                </a:cubicBezTo>
                <a:cubicBezTo>
                  <a:pt x="3506685" y="4421969"/>
                  <a:pt x="3266652" y="4433618"/>
                  <a:pt x="3149147" y="4436126"/>
                </a:cubicBezTo>
                <a:cubicBezTo>
                  <a:pt x="3031642" y="4438634"/>
                  <a:pt x="2832267" y="4432536"/>
                  <a:pt x="2650634" y="4436126"/>
                </a:cubicBezTo>
                <a:cubicBezTo>
                  <a:pt x="2469001" y="4439716"/>
                  <a:pt x="2324677" y="4416284"/>
                  <a:pt x="2042690" y="4436126"/>
                </a:cubicBezTo>
                <a:cubicBezTo>
                  <a:pt x="1760703" y="4455968"/>
                  <a:pt x="1686949" y="4416099"/>
                  <a:pt x="1398270" y="4436126"/>
                </a:cubicBezTo>
                <a:cubicBezTo>
                  <a:pt x="1109591" y="4456153"/>
                  <a:pt x="1071585" y="4455485"/>
                  <a:pt x="899756" y="4436126"/>
                </a:cubicBezTo>
                <a:cubicBezTo>
                  <a:pt x="727927" y="4416767"/>
                  <a:pt x="344407" y="4430463"/>
                  <a:pt x="0" y="4436126"/>
                </a:cubicBezTo>
                <a:cubicBezTo>
                  <a:pt x="5440" y="4303018"/>
                  <a:pt x="91" y="4161914"/>
                  <a:pt x="0" y="3891116"/>
                </a:cubicBezTo>
                <a:cubicBezTo>
                  <a:pt x="-91" y="3620318"/>
                  <a:pt x="-11601" y="3462294"/>
                  <a:pt x="0" y="3301745"/>
                </a:cubicBezTo>
                <a:cubicBezTo>
                  <a:pt x="11601" y="3141196"/>
                  <a:pt x="22776" y="2916996"/>
                  <a:pt x="0" y="2756735"/>
                </a:cubicBezTo>
                <a:cubicBezTo>
                  <a:pt x="-22776" y="2596474"/>
                  <a:pt x="5257" y="2440491"/>
                  <a:pt x="0" y="2256087"/>
                </a:cubicBezTo>
                <a:cubicBezTo>
                  <a:pt x="-5257" y="2071683"/>
                  <a:pt x="20189" y="1902567"/>
                  <a:pt x="0" y="1666716"/>
                </a:cubicBezTo>
                <a:cubicBezTo>
                  <a:pt x="-20189" y="1430865"/>
                  <a:pt x="-21241" y="1161108"/>
                  <a:pt x="0" y="988622"/>
                </a:cubicBezTo>
                <a:cubicBezTo>
                  <a:pt x="21241" y="816136"/>
                  <a:pt x="17108" y="40674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57150">
            <a:solidFill>
              <a:schemeClr val="accent2"/>
            </a:solidFill>
            <a:extLst>
              <a:ext uri="{C807C97D-BFC1-408E-A445-0C87EB9F89A2}">
                <ask:lineSketchStyleProps xmlns:ask="http://schemas.microsoft.com/office/drawing/2018/sketchyshapes" sd="68728339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2A39B854-4B6C-4F7F-A602-6F97770CED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5439978"/>
            <a:ext cx="6281928" cy="18288"/>
          </a:xfrm>
          <a:custGeom>
            <a:avLst/>
            <a:gdLst>
              <a:gd name="connsiteX0" fmla="*/ 0 w 6281928"/>
              <a:gd name="connsiteY0" fmla="*/ 0 h 18288"/>
              <a:gd name="connsiteX1" fmla="*/ 572353 w 6281928"/>
              <a:gd name="connsiteY1" fmla="*/ 0 h 18288"/>
              <a:gd name="connsiteX2" fmla="*/ 1207526 w 6281928"/>
              <a:gd name="connsiteY2" fmla="*/ 0 h 18288"/>
              <a:gd name="connsiteX3" fmla="*/ 1779880 w 6281928"/>
              <a:gd name="connsiteY3" fmla="*/ 0 h 18288"/>
              <a:gd name="connsiteX4" fmla="*/ 2540691 w 6281928"/>
              <a:gd name="connsiteY4" fmla="*/ 0 h 18288"/>
              <a:gd name="connsiteX5" fmla="*/ 3238683 w 6281928"/>
              <a:gd name="connsiteY5" fmla="*/ 0 h 18288"/>
              <a:gd name="connsiteX6" fmla="*/ 3936675 w 6281928"/>
              <a:gd name="connsiteY6" fmla="*/ 0 h 18288"/>
              <a:gd name="connsiteX7" fmla="*/ 4760305 w 6281928"/>
              <a:gd name="connsiteY7" fmla="*/ 0 h 18288"/>
              <a:gd name="connsiteX8" fmla="*/ 5521117 w 6281928"/>
              <a:gd name="connsiteY8" fmla="*/ 0 h 18288"/>
              <a:gd name="connsiteX9" fmla="*/ 6281928 w 6281928"/>
              <a:gd name="connsiteY9" fmla="*/ 0 h 18288"/>
              <a:gd name="connsiteX10" fmla="*/ 6281928 w 6281928"/>
              <a:gd name="connsiteY10" fmla="*/ 18288 h 18288"/>
              <a:gd name="connsiteX11" fmla="*/ 5772394 w 6281928"/>
              <a:gd name="connsiteY11" fmla="*/ 18288 h 18288"/>
              <a:gd name="connsiteX12" fmla="*/ 5200040 w 6281928"/>
              <a:gd name="connsiteY12" fmla="*/ 18288 h 18288"/>
              <a:gd name="connsiteX13" fmla="*/ 4439229 w 6281928"/>
              <a:gd name="connsiteY13" fmla="*/ 18288 h 18288"/>
              <a:gd name="connsiteX14" fmla="*/ 3615599 w 6281928"/>
              <a:gd name="connsiteY14" fmla="*/ 18288 h 18288"/>
              <a:gd name="connsiteX15" fmla="*/ 2980426 w 6281928"/>
              <a:gd name="connsiteY15" fmla="*/ 18288 h 18288"/>
              <a:gd name="connsiteX16" fmla="*/ 2156795 w 6281928"/>
              <a:gd name="connsiteY16" fmla="*/ 18288 h 18288"/>
              <a:gd name="connsiteX17" fmla="*/ 1584442 w 6281928"/>
              <a:gd name="connsiteY17" fmla="*/ 18288 h 18288"/>
              <a:gd name="connsiteX18" fmla="*/ 1074908 w 6281928"/>
              <a:gd name="connsiteY18" fmla="*/ 18288 h 18288"/>
              <a:gd name="connsiteX19" fmla="*/ 0 w 6281928"/>
              <a:gd name="connsiteY19" fmla="*/ 18288 h 18288"/>
              <a:gd name="connsiteX20" fmla="*/ 0 w 6281928"/>
              <a:gd name="connsiteY20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6281928" h="18288" fill="none" extrusionOk="0">
                <a:moveTo>
                  <a:pt x="0" y="0"/>
                </a:moveTo>
                <a:cubicBezTo>
                  <a:pt x="205960" y="24870"/>
                  <a:pt x="343550" y="5918"/>
                  <a:pt x="572353" y="0"/>
                </a:cubicBezTo>
                <a:cubicBezTo>
                  <a:pt x="801156" y="-5918"/>
                  <a:pt x="1015649" y="-11381"/>
                  <a:pt x="1207526" y="0"/>
                </a:cubicBezTo>
                <a:cubicBezTo>
                  <a:pt x="1399403" y="11381"/>
                  <a:pt x="1549725" y="7866"/>
                  <a:pt x="1779880" y="0"/>
                </a:cubicBezTo>
                <a:cubicBezTo>
                  <a:pt x="2010035" y="-7866"/>
                  <a:pt x="2190674" y="12826"/>
                  <a:pt x="2540691" y="0"/>
                </a:cubicBezTo>
                <a:cubicBezTo>
                  <a:pt x="2890708" y="-12826"/>
                  <a:pt x="3025718" y="-18534"/>
                  <a:pt x="3238683" y="0"/>
                </a:cubicBezTo>
                <a:cubicBezTo>
                  <a:pt x="3451648" y="18534"/>
                  <a:pt x="3603947" y="14884"/>
                  <a:pt x="3936675" y="0"/>
                </a:cubicBezTo>
                <a:cubicBezTo>
                  <a:pt x="4269403" y="-14884"/>
                  <a:pt x="4480718" y="-24607"/>
                  <a:pt x="4760305" y="0"/>
                </a:cubicBezTo>
                <a:cubicBezTo>
                  <a:pt x="5039892" y="24607"/>
                  <a:pt x="5359549" y="-31311"/>
                  <a:pt x="5521117" y="0"/>
                </a:cubicBezTo>
                <a:cubicBezTo>
                  <a:pt x="5682685" y="31311"/>
                  <a:pt x="5986067" y="-12593"/>
                  <a:pt x="6281928" y="0"/>
                </a:cubicBezTo>
                <a:cubicBezTo>
                  <a:pt x="6282307" y="7355"/>
                  <a:pt x="6282212" y="10249"/>
                  <a:pt x="6281928" y="18288"/>
                </a:cubicBezTo>
                <a:cubicBezTo>
                  <a:pt x="6078981" y="8428"/>
                  <a:pt x="5961061" y="2290"/>
                  <a:pt x="5772394" y="18288"/>
                </a:cubicBezTo>
                <a:cubicBezTo>
                  <a:pt x="5583727" y="34286"/>
                  <a:pt x="5329968" y="24208"/>
                  <a:pt x="5200040" y="18288"/>
                </a:cubicBezTo>
                <a:cubicBezTo>
                  <a:pt x="5070112" y="12368"/>
                  <a:pt x="4793288" y="21070"/>
                  <a:pt x="4439229" y="18288"/>
                </a:cubicBezTo>
                <a:cubicBezTo>
                  <a:pt x="4085170" y="15506"/>
                  <a:pt x="3813765" y="-16466"/>
                  <a:pt x="3615599" y="18288"/>
                </a:cubicBezTo>
                <a:cubicBezTo>
                  <a:pt x="3417433" y="53042"/>
                  <a:pt x="3133643" y="20727"/>
                  <a:pt x="2980426" y="18288"/>
                </a:cubicBezTo>
                <a:cubicBezTo>
                  <a:pt x="2827209" y="15849"/>
                  <a:pt x="2380685" y="51850"/>
                  <a:pt x="2156795" y="18288"/>
                </a:cubicBezTo>
                <a:cubicBezTo>
                  <a:pt x="1932905" y="-15274"/>
                  <a:pt x="1716744" y="-1398"/>
                  <a:pt x="1584442" y="18288"/>
                </a:cubicBezTo>
                <a:cubicBezTo>
                  <a:pt x="1452140" y="37974"/>
                  <a:pt x="1280887" y="12750"/>
                  <a:pt x="1074908" y="18288"/>
                </a:cubicBezTo>
                <a:cubicBezTo>
                  <a:pt x="868929" y="23826"/>
                  <a:pt x="318124" y="-17878"/>
                  <a:pt x="0" y="18288"/>
                </a:cubicBezTo>
                <a:cubicBezTo>
                  <a:pt x="-384" y="12702"/>
                  <a:pt x="-513" y="4636"/>
                  <a:pt x="0" y="0"/>
                </a:cubicBezTo>
                <a:close/>
              </a:path>
              <a:path w="6281928" h="18288" stroke="0" extrusionOk="0">
                <a:moveTo>
                  <a:pt x="0" y="0"/>
                </a:moveTo>
                <a:cubicBezTo>
                  <a:pt x="135290" y="27650"/>
                  <a:pt x="488372" y="4391"/>
                  <a:pt x="635173" y="0"/>
                </a:cubicBezTo>
                <a:cubicBezTo>
                  <a:pt x="781974" y="-4391"/>
                  <a:pt x="992816" y="14310"/>
                  <a:pt x="1144707" y="0"/>
                </a:cubicBezTo>
                <a:cubicBezTo>
                  <a:pt x="1296598" y="-14310"/>
                  <a:pt x="1796462" y="-1258"/>
                  <a:pt x="1968337" y="0"/>
                </a:cubicBezTo>
                <a:cubicBezTo>
                  <a:pt x="2140212" y="1258"/>
                  <a:pt x="2343376" y="-12852"/>
                  <a:pt x="2603510" y="0"/>
                </a:cubicBezTo>
                <a:cubicBezTo>
                  <a:pt x="2863644" y="12852"/>
                  <a:pt x="2935073" y="-10591"/>
                  <a:pt x="3238683" y="0"/>
                </a:cubicBezTo>
                <a:cubicBezTo>
                  <a:pt x="3542293" y="10591"/>
                  <a:pt x="3731676" y="3538"/>
                  <a:pt x="4062313" y="0"/>
                </a:cubicBezTo>
                <a:cubicBezTo>
                  <a:pt x="4392950" y="-3538"/>
                  <a:pt x="4440715" y="28126"/>
                  <a:pt x="4634667" y="0"/>
                </a:cubicBezTo>
                <a:cubicBezTo>
                  <a:pt x="4828619" y="-28126"/>
                  <a:pt x="5052661" y="8974"/>
                  <a:pt x="5458297" y="0"/>
                </a:cubicBezTo>
                <a:cubicBezTo>
                  <a:pt x="5863933" y="-8974"/>
                  <a:pt x="5906900" y="-24516"/>
                  <a:pt x="6281928" y="0"/>
                </a:cubicBezTo>
                <a:cubicBezTo>
                  <a:pt x="6282268" y="5688"/>
                  <a:pt x="6281759" y="13142"/>
                  <a:pt x="6281928" y="18288"/>
                </a:cubicBezTo>
                <a:cubicBezTo>
                  <a:pt x="6036108" y="15339"/>
                  <a:pt x="5743611" y="10415"/>
                  <a:pt x="5583936" y="18288"/>
                </a:cubicBezTo>
                <a:cubicBezTo>
                  <a:pt x="5424261" y="26161"/>
                  <a:pt x="5250533" y="-179"/>
                  <a:pt x="4948763" y="18288"/>
                </a:cubicBezTo>
                <a:cubicBezTo>
                  <a:pt x="4646993" y="36755"/>
                  <a:pt x="4354673" y="7565"/>
                  <a:pt x="4125133" y="18288"/>
                </a:cubicBezTo>
                <a:cubicBezTo>
                  <a:pt x="3895593" y="29012"/>
                  <a:pt x="3570246" y="29209"/>
                  <a:pt x="3301502" y="18288"/>
                </a:cubicBezTo>
                <a:cubicBezTo>
                  <a:pt x="3032758" y="7367"/>
                  <a:pt x="2955340" y="11905"/>
                  <a:pt x="2729149" y="18288"/>
                </a:cubicBezTo>
                <a:cubicBezTo>
                  <a:pt x="2502958" y="24671"/>
                  <a:pt x="2269423" y="3142"/>
                  <a:pt x="2031157" y="18288"/>
                </a:cubicBezTo>
                <a:cubicBezTo>
                  <a:pt x="1792891" y="33434"/>
                  <a:pt x="1484731" y="22122"/>
                  <a:pt x="1207526" y="18288"/>
                </a:cubicBezTo>
                <a:cubicBezTo>
                  <a:pt x="930321" y="14454"/>
                  <a:pt x="560231" y="-33402"/>
                  <a:pt x="0" y="18288"/>
                </a:cubicBezTo>
                <a:cubicBezTo>
                  <a:pt x="-478" y="10520"/>
                  <a:pt x="210" y="504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D15CB9A-61AA-4B91-86D6-888FC29A3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DAE79DE-E2CD-4409-97EA-8D66D2239F8B}" type="slidenum">
              <a:rPr lang="en-US" smtClean="0"/>
              <a:pPr>
                <a:spcAft>
                  <a:spcPts val="600"/>
                </a:spcAft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4981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12E7CC5-C78B-4EBD-9565-3FA00FAA6C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A4529A5-F675-429F-8044-01372BB134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0"/>
            <a:ext cx="7562008" cy="6858000"/>
          </a:xfrm>
          <a:custGeom>
            <a:avLst/>
            <a:gdLst>
              <a:gd name="connsiteX0" fmla="*/ 7529613 w 7529613"/>
              <a:gd name="connsiteY0" fmla="*/ 0 h 6858000"/>
              <a:gd name="connsiteX1" fmla="*/ 1222331 w 7529613"/>
              <a:gd name="connsiteY1" fmla="*/ 0 h 6858000"/>
              <a:gd name="connsiteX2" fmla="*/ 1126483 w 7529613"/>
              <a:gd name="connsiteY2" fmla="*/ 148742 h 6858000"/>
              <a:gd name="connsiteX3" fmla="*/ 767554 w 7529613"/>
              <a:gd name="connsiteY3" fmla="*/ 819975 h 6858000"/>
              <a:gd name="connsiteX4" fmla="*/ 742103 w 7529613"/>
              <a:gd name="connsiteY4" fmla="*/ 854514 h 6858000"/>
              <a:gd name="connsiteX5" fmla="*/ 785881 w 7529613"/>
              <a:gd name="connsiteY5" fmla="*/ 750263 h 6858000"/>
              <a:gd name="connsiteX6" fmla="*/ 978978 w 7529613"/>
              <a:gd name="connsiteY6" fmla="*/ 331786 h 6858000"/>
              <a:gd name="connsiteX7" fmla="*/ 1155717 w 7529613"/>
              <a:gd name="connsiteY7" fmla="*/ 0 h 6858000"/>
              <a:gd name="connsiteX8" fmla="*/ 1098249 w 7529613"/>
              <a:gd name="connsiteY8" fmla="*/ 0 h 6858000"/>
              <a:gd name="connsiteX9" fmla="*/ 991458 w 7529613"/>
              <a:gd name="connsiteY9" fmla="*/ 196614 h 6858000"/>
              <a:gd name="connsiteX10" fmla="*/ 493941 w 7529613"/>
              <a:gd name="connsiteY10" fmla="*/ 1371196 h 6858000"/>
              <a:gd name="connsiteX11" fmla="*/ 46485 w 7529613"/>
              <a:gd name="connsiteY11" fmla="*/ 3331516 h 6858000"/>
              <a:gd name="connsiteX12" fmla="*/ 12252 w 7529613"/>
              <a:gd name="connsiteY12" fmla="*/ 4357388 h 6858000"/>
              <a:gd name="connsiteX13" fmla="*/ 170821 w 7529613"/>
              <a:gd name="connsiteY13" fmla="*/ 5552906 h 6858000"/>
              <a:gd name="connsiteX14" fmla="*/ 537265 w 7529613"/>
              <a:gd name="connsiteY14" fmla="*/ 6828295 h 6858000"/>
              <a:gd name="connsiteX15" fmla="*/ 549692 w 7529613"/>
              <a:gd name="connsiteY15" fmla="*/ 6858000 h 6858000"/>
              <a:gd name="connsiteX16" fmla="*/ 602234 w 7529613"/>
              <a:gd name="connsiteY16" fmla="*/ 6858000 h 6858000"/>
              <a:gd name="connsiteX17" fmla="*/ 595414 w 7529613"/>
              <a:gd name="connsiteY17" fmla="*/ 6841549 h 6858000"/>
              <a:gd name="connsiteX18" fmla="*/ 364260 w 7529613"/>
              <a:gd name="connsiteY18" fmla="*/ 6142729 h 6858000"/>
              <a:gd name="connsiteX19" fmla="*/ 213071 w 7529613"/>
              <a:gd name="connsiteY19" fmla="*/ 5513923 h 6858000"/>
              <a:gd name="connsiteX20" fmla="*/ 211290 w 7529613"/>
              <a:gd name="connsiteY20" fmla="*/ 5480401 h 6858000"/>
              <a:gd name="connsiteX21" fmla="*/ 311446 w 7529613"/>
              <a:gd name="connsiteY21" fmla="*/ 5830359 h 6858000"/>
              <a:gd name="connsiteX22" fmla="*/ 622963 w 7529613"/>
              <a:gd name="connsiteY22" fmla="*/ 6670527 h 6858000"/>
              <a:gd name="connsiteX23" fmla="*/ 710464 w 7529613"/>
              <a:gd name="connsiteY23" fmla="*/ 6858000 h 6858000"/>
              <a:gd name="connsiteX24" fmla="*/ 7529613 w 752961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529613" h="6858000">
                <a:moveTo>
                  <a:pt x="7529613" y="0"/>
                </a:moveTo>
                <a:lnTo>
                  <a:pt x="1222331" y="0"/>
                </a:lnTo>
                <a:lnTo>
                  <a:pt x="1126483" y="148742"/>
                </a:lnTo>
                <a:cubicBezTo>
                  <a:pt x="995323" y="365513"/>
                  <a:pt x="876174" y="589569"/>
                  <a:pt x="767554" y="819975"/>
                </a:cubicBezTo>
                <a:cubicBezTo>
                  <a:pt x="762210" y="833492"/>
                  <a:pt x="753441" y="845393"/>
                  <a:pt x="742103" y="854514"/>
                </a:cubicBezTo>
                <a:cubicBezTo>
                  <a:pt x="756737" y="819849"/>
                  <a:pt x="770991" y="784928"/>
                  <a:pt x="785881" y="750263"/>
                </a:cubicBezTo>
                <a:cubicBezTo>
                  <a:pt x="846713" y="608712"/>
                  <a:pt x="910948" y="469145"/>
                  <a:pt x="978978" y="331786"/>
                </a:cubicBezTo>
                <a:lnTo>
                  <a:pt x="1155717" y="0"/>
                </a:lnTo>
                <a:lnTo>
                  <a:pt x="1098249" y="0"/>
                </a:lnTo>
                <a:lnTo>
                  <a:pt x="991458" y="196614"/>
                </a:lnTo>
                <a:cubicBezTo>
                  <a:pt x="797017" y="573253"/>
                  <a:pt x="633548" y="966066"/>
                  <a:pt x="493941" y="1371196"/>
                </a:cubicBezTo>
                <a:cubicBezTo>
                  <a:pt x="276630" y="2007265"/>
                  <a:pt x="126659" y="2664286"/>
                  <a:pt x="46485" y="3331516"/>
                </a:cubicBezTo>
                <a:cubicBezTo>
                  <a:pt x="4488" y="3672965"/>
                  <a:pt x="-14219" y="4013908"/>
                  <a:pt x="12252" y="4357388"/>
                </a:cubicBezTo>
                <a:cubicBezTo>
                  <a:pt x="43558" y="4758899"/>
                  <a:pt x="90773" y="5157998"/>
                  <a:pt x="170821" y="5552906"/>
                </a:cubicBezTo>
                <a:cubicBezTo>
                  <a:pt x="259109" y="5988893"/>
                  <a:pt x="378967" y="6414594"/>
                  <a:pt x="537265" y="6828295"/>
                </a:cubicBezTo>
                <a:lnTo>
                  <a:pt x="549692" y="6858000"/>
                </a:lnTo>
                <a:lnTo>
                  <a:pt x="602234" y="6858000"/>
                </a:lnTo>
                <a:lnTo>
                  <a:pt x="595414" y="6841549"/>
                </a:lnTo>
                <a:cubicBezTo>
                  <a:pt x="507884" y="6614016"/>
                  <a:pt x="431296" y="6380817"/>
                  <a:pt x="364260" y="6142729"/>
                </a:cubicBezTo>
                <a:cubicBezTo>
                  <a:pt x="305974" y="5935370"/>
                  <a:pt x="262958" y="5723695"/>
                  <a:pt x="213071" y="5513923"/>
                </a:cubicBezTo>
                <a:cubicBezTo>
                  <a:pt x="211892" y="5502788"/>
                  <a:pt x="211299" y="5491601"/>
                  <a:pt x="211290" y="5480401"/>
                </a:cubicBezTo>
                <a:cubicBezTo>
                  <a:pt x="247814" y="5607635"/>
                  <a:pt x="276958" y="5719759"/>
                  <a:pt x="311446" y="5830359"/>
                </a:cubicBezTo>
                <a:cubicBezTo>
                  <a:pt x="401357" y="6118381"/>
                  <a:pt x="505060" y="6398531"/>
                  <a:pt x="622963" y="6670527"/>
                </a:cubicBezTo>
                <a:lnTo>
                  <a:pt x="710464" y="6858000"/>
                </a:lnTo>
                <a:lnTo>
                  <a:pt x="7529613" y="6858000"/>
                </a:ln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F06E37-DB78-44D8-8F53-5CB051BBA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037" y="1298448"/>
            <a:ext cx="5895178" cy="409964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Public Comments</a:t>
            </a:r>
            <a:br>
              <a:rPr lang="en-US" sz="4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en-US" sz="4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4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3 minutes per person</a:t>
            </a:r>
            <a:br>
              <a:rPr lang="en-US" sz="4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en-US" sz="4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endParaRPr lang="en-US" sz="46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2" name="sketch line 1">
            <a:extLst>
              <a:ext uri="{FF2B5EF4-FFF2-40B4-BE49-F238E27FC236}">
                <a16:creationId xmlns:a16="http://schemas.microsoft.com/office/drawing/2014/main" id="{32C5B66D-E390-4A14-AB60-69626CBF29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5626353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ketch line">
            <a:extLst>
              <a:ext uri="{FF2B5EF4-FFF2-40B4-BE49-F238E27FC236}">
                <a16:creationId xmlns:a16="http://schemas.microsoft.com/office/drawing/2014/main" id="{646273DA-F933-4D17-A5FE-B1EF87FD7A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0653" y="5626353"/>
            <a:ext cx="3479619" cy="18288"/>
          </a:xfrm>
          <a:custGeom>
            <a:avLst/>
            <a:gdLst>
              <a:gd name="connsiteX0" fmla="*/ 0 w 3479619"/>
              <a:gd name="connsiteY0" fmla="*/ 0 h 18288"/>
              <a:gd name="connsiteX1" fmla="*/ 661128 w 3479619"/>
              <a:gd name="connsiteY1" fmla="*/ 0 h 18288"/>
              <a:gd name="connsiteX2" fmla="*/ 1357051 w 3479619"/>
              <a:gd name="connsiteY2" fmla="*/ 0 h 18288"/>
              <a:gd name="connsiteX3" fmla="*/ 2087771 w 3479619"/>
              <a:gd name="connsiteY3" fmla="*/ 0 h 18288"/>
              <a:gd name="connsiteX4" fmla="*/ 2818491 w 3479619"/>
              <a:gd name="connsiteY4" fmla="*/ 0 h 18288"/>
              <a:gd name="connsiteX5" fmla="*/ 3479619 w 3479619"/>
              <a:gd name="connsiteY5" fmla="*/ 0 h 18288"/>
              <a:gd name="connsiteX6" fmla="*/ 3479619 w 3479619"/>
              <a:gd name="connsiteY6" fmla="*/ 18288 h 18288"/>
              <a:gd name="connsiteX7" fmla="*/ 2714103 w 3479619"/>
              <a:gd name="connsiteY7" fmla="*/ 18288 h 18288"/>
              <a:gd name="connsiteX8" fmla="*/ 1948587 w 3479619"/>
              <a:gd name="connsiteY8" fmla="*/ 18288 h 18288"/>
              <a:gd name="connsiteX9" fmla="*/ 1252663 w 3479619"/>
              <a:gd name="connsiteY9" fmla="*/ 18288 h 18288"/>
              <a:gd name="connsiteX10" fmla="*/ 0 w 3479619"/>
              <a:gd name="connsiteY10" fmla="*/ 18288 h 18288"/>
              <a:gd name="connsiteX11" fmla="*/ 0 w 3479619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79619" h="18288" fill="none" extrusionOk="0">
                <a:moveTo>
                  <a:pt x="0" y="0"/>
                </a:moveTo>
                <a:cubicBezTo>
                  <a:pt x="178395" y="-3637"/>
                  <a:pt x="368619" y="-28254"/>
                  <a:pt x="661128" y="0"/>
                </a:cubicBezTo>
                <a:cubicBezTo>
                  <a:pt x="953637" y="28254"/>
                  <a:pt x="1022982" y="-4416"/>
                  <a:pt x="1357051" y="0"/>
                </a:cubicBezTo>
                <a:cubicBezTo>
                  <a:pt x="1691120" y="4416"/>
                  <a:pt x="1729558" y="27777"/>
                  <a:pt x="2087771" y="0"/>
                </a:cubicBezTo>
                <a:cubicBezTo>
                  <a:pt x="2445984" y="-27777"/>
                  <a:pt x="2592094" y="4429"/>
                  <a:pt x="2818491" y="0"/>
                </a:cubicBezTo>
                <a:cubicBezTo>
                  <a:pt x="3044888" y="-4429"/>
                  <a:pt x="3204567" y="26471"/>
                  <a:pt x="3479619" y="0"/>
                </a:cubicBezTo>
                <a:cubicBezTo>
                  <a:pt x="3478910" y="8157"/>
                  <a:pt x="3479206" y="12125"/>
                  <a:pt x="3479619" y="18288"/>
                </a:cubicBezTo>
                <a:cubicBezTo>
                  <a:pt x="3315855" y="-2963"/>
                  <a:pt x="3094885" y="26965"/>
                  <a:pt x="2714103" y="18288"/>
                </a:cubicBezTo>
                <a:cubicBezTo>
                  <a:pt x="2333321" y="9611"/>
                  <a:pt x="2260528" y="-15335"/>
                  <a:pt x="1948587" y="18288"/>
                </a:cubicBezTo>
                <a:cubicBezTo>
                  <a:pt x="1636646" y="51911"/>
                  <a:pt x="1489816" y="46369"/>
                  <a:pt x="1252663" y="18288"/>
                </a:cubicBezTo>
                <a:cubicBezTo>
                  <a:pt x="1015510" y="-9793"/>
                  <a:pt x="519812" y="-12177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479619" h="18288" stroke="0" extrusionOk="0">
                <a:moveTo>
                  <a:pt x="0" y="0"/>
                </a:moveTo>
                <a:cubicBezTo>
                  <a:pt x="326045" y="25020"/>
                  <a:pt x="425411" y="-17676"/>
                  <a:pt x="661128" y="0"/>
                </a:cubicBezTo>
                <a:cubicBezTo>
                  <a:pt x="896845" y="17676"/>
                  <a:pt x="1124825" y="1478"/>
                  <a:pt x="1252663" y="0"/>
                </a:cubicBezTo>
                <a:cubicBezTo>
                  <a:pt x="1380502" y="-1478"/>
                  <a:pt x="1694914" y="11788"/>
                  <a:pt x="2018179" y="0"/>
                </a:cubicBezTo>
                <a:cubicBezTo>
                  <a:pt x="2341444" y="-11788"/>
                  <a:pt x="2451167" y="12596"/>
                  <a:pt x="2679307" y="0"/>
                </a:cubicBezTo>
                <a:cubicBezTo>
                  <a:pt x="2907447" y="-12596"/>
                  <a:pt x="3094555" y="23821"/>
                  <a:pt x="3479619" y="0"/>
                </a:cubicBezTo>
                <a:cubicBezTo>
                  <a:pt x="3479355" y="4493"/>
                  <a:pt x="3480003" y="9472"/>
                  <a:pt x="3479619" y="18288"/>
                </a:cubicBezTo>
                <a:cubicBezTo>
                  <a:pt x="3311729" y="36782"/>
                  <a:pt x="3015946" y="7938"/>
                  <a:pt x="2783695" y="18288"/>
                </a:cubicBezTo>
                <a:cubicBezTo>
                  <a:pt x="2551444" y="28638"/>
                  <a:pt x="2398767" y="-13940"/>
                  <a:pt x="2018179" y="18288"/>
                </a:cubicBezTo>
                <a:cubicBezTo>
                  <a:pt x="1637591" y="50516"/>
                  <a:pt x="1634873" y="-6356"/>
                  <a:pt x="1426644" y="18288"/>
                </a:cubicBezTo>
                <a:cubicBezTo>
                  <a:pt x="1218415" y="42932"/>
                  <a:pt x="1006973" y="4094"/>
                  <a:pt x="730720" y="18288"/>
                </a:cubicBezTo>
                <a:cubicBezTo>
                  <a:pt x="454467" y="32482"/>
                  <a:pt x="291313" y="3910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6F73A7D-D6F4-4E8C-8B64-C801A181D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20400" y="6356350"/>
            <a:ext cx="533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DAE79DE-E2CD-4409-97EA-8D66D2239F8B}" type="slidenum">
              <a:rPr lang="en-US" smtClean="0"/>
              <a:pPr>
                <a:spcAft>
                  <a:spcPts val="600"/>
                </a:spcAft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186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9">
            <a:extLst>
              <a:ext uri="{FF2B5EF4-FFF2-40B4-BE49-F238E27FC236}">
                <a16:creationId xmlns:a16="http://schemas.microsoft.com/office/drawing/2014/main" id="{D8386171-E87D-46AB-8718-4CE2A8874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26">
            <a:extLst>
              <a:ext uri="{FF2B5EF4-FFF2-40B4-BE49-F238E27FC236}">
                <a16:creationId xmlns:a16="http://schemas.microsoft.com/office/drawing/2014/main" id="{207CB456-8849-413C-8210-B663779A32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6745" y="640080"/>
            <a:ext cx="10920415" cy="557781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13">
            <a:extLst>
              <a:ext uri="{FF2B5EF4-FFF2-40B4-BE49-F238E27FC236}">
                <a16:creationId xmlns:a16="http://schemas.microsoft.com/office/drawing/2014/main" id="{E513936D-D1EB-4E42-A97F-942BA1F3DF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8024" y="960109"/>
            <a:ext cx="10277856" cy="49377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FAD593E7-A741-4F30-A5B3-FA9588356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337641"/>
            <a:ext cx="9144000" cy="233000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The meeting has concluded</a:t>
            </a:r>
          </a:p>
        </p:txBody>
      </p:sp>
      <p:cxnSp>
        <p:nvCxnSpPr>
          <p:cNvPr id="28" name="Straight Connector 15">
            <a:extLst>
              <a:ext uri="{FF2B5EF4-FFF2-40B4-BE49-F238E27FC236}">
                <a16:creationId xmlns:a16="http://schemas.microsoft.com/office/drawing/2014/main" id="{AFA75EE9-0DE4-4982-A870-290AD61EA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352800" y="3806097"/>
            <a:ext cx="54864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13AF470-D02B-4BA6-8E82-F76DE5F23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DAE79DE-E2CD-4409-97EA-8D66D2239F8B}" type="slidenum">
              <a:rPr lang="en-US">
                <a:solidFill>
                  <a:srgbClr val="898989"/>
                </a:solidFill>
              </a:rPr>
              <a:pPr>
                <a:spcAft>
                  <a:spcPts val="600"/>
                </a:spcAft>
              </a:pPr>
              <a:t>8</a:t>
            </a:fld>
            <a:endParaRPr lang="en-US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6261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w Cen MT">
      <a:majorFont>
        <a:latin typeface="Tw Cen MT" panose="020B0602020104020603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fix xmlns="dc463f71-b30c-4ab2-9473-d307f9d35888">UE</Prefix>
    <DocumentSetType xmlns="dc463f71-b30c-4ab2-9473-d307f9d35888">Presentation</DocumentSetType>
    <Visibility xmlns="dc463f71-b30c-4ab2-9473-d307f9d35888">Full Visibility</Visibility>
    <IsConfidential xmlns="dc463f71-b30c-4ab2-9473-d307f9d35888">false</IsConfidential>
    <AgendaOrder xmlns="dc463f71-b30c-4ab2-9473-d307f9d35888">false</AgendaOrder>
    <CaseType xmlns="dc463f71-b30c-4ab2-9473-d307f9d35888">Plan</CaseType>
    <IndustryCode xmlns="dc463f71-b30c-4ab2-9473-d307f9d35888">140</IndustryCode>
    <CaseStatus xmlns="dc463f71-b30c-4ab2-9473-d307f9d35888">Pending</CaseStatus>
    <OpenedDate xmlns="dc463f71-b30c-4ab2-9473-d307f9d35888">2020-04-01T07:00:00+00:00</OpenedDate>
    <SignificantOrder xmlns="dc463f71-b30c-4ab2-9473-d307f9d35888">false</SignificantOrder>
    <Date1 xmlns="dc463f71-b30c-4ab2-9473-d307f9d35888">2021-02-25T08:00:00+00:00</Date1>
    <IsDocumentOrder xmlns="dc463f71-b30c-4ab2-9473-d307f9d35888">false</IsDocumentOrder>
    <IsHighlyConfidential xmlns="dc463f71-b30c-4ab2-9473-d307f9d35888">false</IsHighlyConfidential>
    <CaseCompanyNames xmlns="dc463f71-b30c-4ab2-9473-d307f9d35888">Puget Sound Energy</CaseCompanyNames>
    <Nickname xmlns="http://schemas.microsoft.com/sharepoint/v3" xsi:nil="true"/>
    <DocketNumber xmlns="dc463f71-b30c-4ab2-9473-d307f9d35888">200304</DocketNumber>
    <DelegatedOrder xmlns="dc463f71-b30c-4ab2-9473-d307f9d35888">false</DelegatedOrder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Filed Document" ma:contentTypeID="0x0101006E56B4D1795A2E4DB2F0B01679ED314A00505698CA04C43D45AEDAF50110BA23A2" ma:contentTypeVersion="52" ma:contentTypeDescription="" ma:contentTypeScope="" ma:versionID="e22b57e6843e6109cbbb6b70f1963938">
  <xsd:schema xmlns:xsd="http://www.w3.org/2001/XMLSchema" xmlns:xs="http://www.w3.org/2001/XMLSchema" xmlns:p="http://schemas.microsoft.com/office/2006/metadata/properties" xmlns:ns1="http://schemas.microsoft.com/sharepoint/v3" xmlns:ns2="dc463f71-b30c-4ab2-9473-d307f9d35888" targetNamespace="http://schemas.microsoft.com/office/2006/metadata/properties" ma:root="true" ma:fieldsID="9af6b0a9aa2de783aac4f3d36dbacc3c" ns1:_="" ns2:_="">
    <xsd:import namespace="http://schemas.microsoft.com/sharepoint/v3"/>
    <xsd:import namespace="dc463f71-b30c-4ab2-9473-d307f9d35888"/>
    <xsd:element name="properties">
      <xsd:complexType>
        <xsd:sequence>
          <xsd:element name="documentManagement">
            <xsd:complexType>
              <xsd:all>
                <xsd:element ref="ns2:IsConfidential" minOccurs="0"/>
                <xsd:element ref="ns2:IsHighlyConfidential" minOccurs="0"/>
                <xsd:element ref="ns2:Date1" minOccurs="0"/>
                <xsd:element ref="ns2:DocketNumber" minOccurs="0"/>
                <xsd:element ref="ns2:DocumentSetType" minOccurs="0"/>
                <xsd:element ref="ns2:IndustryCode" minOccurs="0"/>
                <xsd:element ref="ns2:CaseType" minOccurs="0"/>
                <xsd:element ref="ns2:CaseStatus" minOccurs="0"/>
                <xsd:element ref="ns2:AgendaOrder" minOccurs="0"/>
                <xsd:element ref="ns2:DelegatedOrder" minOccurs="0"/>
                <xsd:element ref="ns2:IsDocumentOrder" minOccurs="0"/>
                <xsd:element ref="ns2:CaseCompanyNames" minOccurs="0"/>
                <xsd:element ref="ns2:OpenedDate" minOccurs="0"/>
                <xsd:element ref="ns2:Prefix" minOccurs="0"/>
                <xsd:element ref="ns2:Visibility" minOccurs="0"/>
                <xsd:element ref="ns1:Nickname" minOccurs="0"/>
                <xsd:element ref="ns2:SignificantOrde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Nickname" ma:index="17" nillable="true" ma:displayName="Nickname" ma:internalName="Nicknam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463f71-b30c-4ab2-9473-d307f9d35888" elementFormDefault="qualified">
    <xsd:import namespace="http://schemas.microsoft.com/office/2006/documentManagement/types"/>
    <xsd:import namespace="http://schemas.microsoft.com/office/infopath/2007/PartnerControls"/>
    <xsd:element name="IsConfidential" ma:index="2" nillable="true" ma:displayName="Is Confidential" ma:default="0" ma:internalName="IsConfidential" ma:readOnly="false">
      <xsd:simpleType>
        <xsd:restriction base="dms:Boolean"/>
      </xsd:simpleType>
    </xsd:element>
    <xsd:element name="IsHighlyConfidential" ma:index="3" nillable="true" ma:displayName="Is Highly Confidential" ma:default="0" ma:internalName="IsHighlyConfidential" ma:readOnly="false">
      <xsd:simpleType>
        <xsd:restriction base="dms:Boolean"/>
      </xsd:simpleType>
    </xsd:element>
    <xsd:element name="Date1" ma:index="4" nillable="true" ma:displayName="Date" ma:default="[today]" ma:description="Date the document set was requested" ma:format="DateOnly" ma:internalName="Date1" ma:readOnly="false">
      <xsd:simpleType>
        <xsd:restriction base="dms:DateTime"/>
      </xsd:simpleType>
    </xsd:element>
    <xsd:element name="DocketNumber" ma:index="5" nillable="true" ma:displayName="Docket Number" ma:internalName="DocketNumber" ma:readOnly="false">
      <xsd:simpleType>
        <xsd:restriction base="dms:Text">
          <xsd:maxLength value="255"/>
        </xsd:restriction>
      </xsd:simpleType>
    </xsd:element>
    <xsd:element name="DocumentSetType" ma:index="6" nillable="true" ma:displayName="Document Set Type" ma:internalName="DocumentSetType" ma:readOnly="false">
      <xsd:simpleType>
        <xsd:restriction base="dms:Text">
          <xsd:maxLength value="255"/>
        </xsd:restriction>
      </xsd:simpleType>
    </xsd:element>
    <xsd:element name="IndustryCode" ma:index="7" nillable="true" ma:displayName="Industry Code" ma:internalName="IndustryCode" ma:readOnly="false">
      <xsd:simpleType>
        <xsd:restriction base="dms:Text">
          <xsd:maxLength value="255"/>
        </xsd:restriction>
      </xsd:simpleType>
    </xsd:element>
    <xsd:element name="CaseType" ma:index="8" nillable="true" ma:displayName="CaseType" ma:internalName="CaseType" ma:readOnly="false">
      <xsd:simpleType>
        <xsd:restriction base="dms:Text">
          <xsd:maxLength value="255"/>
        </xsd:restriction>
      </xsd:simpleType>
    </xsd:element>
    <xsd:element name="CaseStatus" ma:index="9" nillable="true" ma:displayName="CaseStatus" ma:internalName="CaseStatus" ma:readOnly="false">
      <xsd:simpleType>
        <xsd:restriction base="dms:Text">
          <xsd:maxLength value="255"/>
        </xsd:restriction>
      </xsd:simpleType>
    </xsd:element>
    <xsd:element name="AgendaOrder" ma:index="10" nillable="true" ma:displayName="Agenda Order" ma:default="0" ma:internalName="AgendaOrder" ma:readOnly="false">
      <xsd:simpleType>
        <xsd:restriction base="dms:Boolean"/>
      </xsd:simpleType>
    </xsd:element>
    <xsd:element name="DelegatedOrder" ma:index="11" nillable="true" ma:displayName="DelegatedOrder" ma:default="0" ma:description="Is this a delegated order?" ma:internalName="DelegatedOrder" ma:readOnly="false">
      <xsd:simpleType>
        <xsd:restriction base="dms:Boolean"/>
      </xsd:simpleType>
    </xsd:element>
    <xsd:element name="IsDocumentOrder" ma:index="12" nillable="true" ma:displayName="IsDocumentOrder" ma:default="0" ma:internalName="IsDocumentOrder" ma:readOnly="false">
      <xsd:simpleType>
        <xsd:restriction base="dms:Boolean"/>
      </xsd:simpleType>
    </xsd:element>
    <xsd:element name="CaseCompanyNames" ma:index="13" nillable="true" ma:displayName="Company Names" ma:description="Company names delimited by ;" ma:internalName="CaseCompanyNames" ma:readOnly="false">
      <xsd:simpleType>
        <xsd:restriction base="dms:Note">
          <xsd:maxLength value="255"/>
        </xsd:restriction>
      </xsd:simpleType>
    </xsd:element>
    <xsd:element name="OpenedDate" ma:index="14" nillable="true" ma:displayName="OpenedDate" ma:format="DateOnly" ma:internalName="OpenedDate">
      <xsd:simpleType>
        <xsd:restriction base="dms:DateTime"/>
      </xsd:simpleType>
    </xsd:element>
    <xsd:element name="Prefix" ma:index="15" nillable="true" ma:displayName="Prefix" ma:description="Docket number prefix" ma:internalName="Prefix">
      <xsd:simpleType>
        <xsd:restriction base="dms:Text">
          <xsd:maxLength value="255"/>
        </xsd:restriction>
      </xsd:simpleType>
    </xsd:element>
    <xsd:element name="Visibility" ma:index="16" nillable="true" ma:displayName="Visibility" ma:default="Full Visibility" ma:format="Dropdown" ma:internalName="Visibility" ma:readOnly="false">
      <xsd:simpleType>
        <xsd:restriction base="dms:Choice">
          <xsd:enumeration value="Full Visibility"/>
        </xsd:restriction>
      </xsd:simpleType>
    </xsd:element>
    <xsd:element name="SignificantOrder" ma:index="24" nillable="true" ma:displayName="SignificantOrder" ma:default="0" ma:description="Whether this document set contains a significant order" ma:internalName="SignificantOrder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0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haredContentType xmlns="Microsoft.SharePoint.Taxonomy.ContentTypeSync" SourceId="015f1b76-b32e-440f-80a7-f0ca4d8a872c" ContentTypeId="0x0101006E56B4D1795A2E4DB2F0B01679ED314A" PreviousValue="true"/>
</file>

<file path=customXml/itemProps1.xml><?xml version="1.0" encoding="utf-8"?>
<ds:datastoreItem xmlns:ds="http://schemas.openxmlformats.org/officeDocument/2006/customXml" ds:itemID="{7F8F7298-1B2B-4C3C-97C7-EB004EC4B8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E42038F-05B4-4CAB-B789-481994CDD08C}">
  <ds:schemaRefs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275211B9-55FD-4243-AE14-6E94329338AF"/>
    <ds:schemaRef ds:uri="751276d0-61bc-4dad-b75c-21dfd12630ad"/>
  </ds:schemaRefs>
</ds:datastoreItem>
</file>

<file path=customXml/itemProps3.xml><?xml version="1.0" encoding="utf-8"?>
<ds:datastoreItem xmlns:ds="http://schemas.openxmlformats.org/officeDocument/2006/customXml" ds:itemID="{10A46F3C-2805-4729-800A-CAD1518414C8}"/>
</file>

<file path=customXml/itemProps4.xml><?xml version="1.0" encoding="utf-8"?>
<ds:datastoreItem xmlns:ds="http://schemas.openxmlformats.org/officeDocument/2006/customXml" ds:itemID="{1152BEC9-FE26-496D-AF77-9204B18E0F02}"/>
</file>

<file path=docProps/app.xml><?xml version="1.0" encoding="utf-8"?>
<Properties xmlns="http://schemas.openxmlformats.org/officeDocument/2006/extended-properties" xmlns:vt="http://schemas.openxmlformats.org/officeDocument/2006/docPropsVTypes">
  <TotalTime>694</TotalTime>
  <Words>256</Words>
  <Application>Microsoft Office PowerPoint</Application>
  <PresentationFormat>Widescreen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Tw Cen MT</vt:lpstr>
      <vt:lpstr>Office Theme</vt:lpstr>
      <vt:lpstr>Recessed Open Meeting</vt:lpstr>
      <vt:lpstr>Commissioner  Opening Remarks </vt:lpstr>
      <vt:lpstr>Agenda</vt:lpstr>
      <vt:lpstr>Participant Instructions</vt:lpstr>
      <vt:lpstr>Commission Staff Remarks </vt:lpstr>
      <vt:lpstr>Electric and Natural Gas Draft IRP Presentation by Puget Sound Energy </vt:lpstr>
      <vt:lpstr>Public Comments  3 minutes per person  </vt:lpstr>
      <vt:lpstr>The meeting has concluded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Recessed Open Meeting</dc:title>
  <dc:creator>Maxwell, Amanda (UTC)</dc:creator>
  <cp:lastModifiedBy>Feeser, Bridgit (UTC)</cp:lastModifiedBy>
  <cp:revision>10</cp:revision>
  <dcterms:created xsi:type="dcterms:W3CDTF">2021-02-16T18:29:41Z</dcterms:created>
  <dcterms:modified xsi:type="dcterms:W3CDTF">2021-02-25T21:29:33Z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0x0101006E56B4D1795A2E4DB2F0B01679ED314A00505698CA04C43D45AEDAF50110BA23A2</vt:lpwstr>
  </property>
  <property fmtid="{D5CDD505-2E9C-101B-9397-08002B2CF9AE}" pid="3" name="ItemID">
    <vt:lpwstr>D01</vt:lpwstr>
  </property>
  <property fmtid="{D5CDD505-2E9C-101B-9397-08002B2CF9AE}" pid="4" name="_docset_NoMedatataSyncRequired">
    <vt:lpwstr>False</vt:lpwstr>
  </property>
  <property fmtid="{D5CDD505-2E9C-101B-9397-08002B2CF9AE}" pid="5" name="IsEFSEC">
    <vt:bool>false</vt:bool>
  </property>
</Properties>
</file>