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72" r:id="rId4"/>
    <p:sldMasterId id="2147483789" r:id="rId5"/>
    <p:sldMasterId id="2147483801" r:id="rId6"/>
    <p:sldMasterId id="2147483807" r:id="rId7"/>
  </p:sldMasterIdLst>
  <p:notesMasterIdLst>
    <p:notesMasterId r:id="rId23"/>
  </p:notesMasterIdLst>
  <p:handoutMasterIdLst>
    <p:handoutMasterId r:id="rId24"/>
  </p:handoutMasterIdLst>
  <p:sldIdLst>
    <p:sldId id="1254" r:id="rId8"/>
    <p:sldId id="1309" r:id="rId9"/>
    <p:sldId id="1305" r:id="rId10"/>
    <p:sldId id="1310" r:id="rId11"/>
    <p:sldId id="1289" r:id="rId12"/>
    <p:sldId id="1284" r:id="rId13"/>
    <p:sldId id="1241" r:id="rId14"/>
    <p:sldId id="1311" r:id="rId15"/>
    <p:sldId id="1285" r:id="rId16"/>
    <p:sldId id="1290" r:id="rId17"/>
    <p:sldId id="1291" r:id="rId18"/>
    <p:sldId id="1292" r:id="rId19"/>
    <p:sldId id="1293" r:id="rId20"/>
    <p:sldId id="1312" r:id="rId21"/>
    <p:sldId id="1308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rm, Steve" initials="STS" lastIdx="21" clrIdx="0"/>
  <p:cmAuthor id="1" name="NWN User" initials="TSL" lastIdx="4" clrIdx="1"/>
  <p:cmAuthor id="2" name="Elaine Prause" initials="EP" lastIdx="2" clrIdx="2"/>
  <p:cmAuthor id="5" name="Steve Storm" initials="STS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7635"/>
    <a:srgbClr val="A9470B"/>
    <a:srgbClr val="3399FF"/>
    <a:srgbClr val="CC99FF"/>
    <a:srgbClr val="9999FF"/>
    <a:srgbClr val="CC0099"/>
    <a:srgbClr val="C05B08"/>
    <a:srgbClr val="A54E07"/>
    <a:srgbClr val="A83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1" autoAdjust="0"/>
    <p:restoredTop sz="89486" autoAdjust="0"/>
  </p:normalViewPr>
  <p:slideViewPr>
    <p:cSldViewPr snapToGrid="0" snapToObjects="1">
      <p:cViewPr>
        <p:scale>
          <a:sx n="100" d="100"/>
          <a:sy n="100" d="100"/>
        </p:scale>
        <p:origin x="-193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04" y="-96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37735" cy="464504"/>
          </a:xfrm>
          <a:prstGeom prst="rect">
            <a:avLst/>
          </a:prstGeom>
        </p:spPr>
        <p:txBody>
          <a:bodyPr vert="horz" lIns="93150" tIns="46574" rIns="93150" bIns="46574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6" y="1"/>
            <a:ext cx="3037735" cy="464504"/>
          </a:xfrm>
          <a:prstGeom prst="rect">
            <a:avLst/>
          </a:prstGeom>
        </p:spPr>
        <p:txBody>
          <a:bodyPr vert="horz" lIns="93150" tIns="46574" rIns="93150" bIns="46574" rtlCol="0"/>
          <a:lstStyle>
            <a:lvl1pPr algn="r">
              <a:defRPr sz="1200"/>
            </a:lvl1pPr>
          </a:lstStyle>
          <a:p>
            <a:pPr>
              <a:defRPr/>
            </a:pPr>
            <a:fld id="{E54E07D6-D04A-4336-B66A-49DD7793E158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0313"/>
            <a:ext cx="3037735" cy="464504"/>
          </a:xfrm>
          <a:prstGeom prst="rect">
            <a:avLst/>
          </a:prstGeom>
        </p:spPr>
        <p:txBody>
          <a:bodyPr vert="horz" lIns="93150" tIns="46574" rIns="93150" bIns="4657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6" y="8830313"/>
            <a:ext cx="3037735" cy="464504"/>
          </a:xfrm>
          <a:prstGeom prst="rect">
            <a:avLst/>
          </a:prstGeom>
        </p:spPr>
        <p:txBody>
          <a:bodyPr vert="horz" lIns="93150" tIns="46574" rIns="93150" bIns="46574" rtlCol="0" anchor="b"/>
          <a:lstStyle>
            <a:lvl1pPr algn="r">
              <a:defRPr sz="1200"/>
            </a:lvl1pPr>
          </a:lstStyle>
          <a:p>
            <a:pPr>
              <a:defRPr/>
            </a:pPr>
            <a:fld id="{E59DBA48-42A0-48D1-B2DB-F4ED556DE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88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475" cy="465137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4"/>
            <a:ext cx="3038475" cy="465137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6E775F57-3A76-41DD-AC59-40F8B8C43A6A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8" rIns="91414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4"/>
          </a:xfrm>
          <a:prstGeom prst="rect">
            <a:avLst/>
          </a:prstGeom>
        </p:spPr>
        <p:txBody>
          <a:bodyPr vert="horz" lIns="91414" tIns="45708" rIns="91414" bIns="457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9"/>
            <a:ext cx="3038475" cy="465137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9"/>
            <a:ext cx="3038475" cy="465137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7016286D-2694-4AA9-8B9E-1C4E2A1DF4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286D-2694-4AA9-8B9E-1C4E2A1DF4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4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286D-2694-4AA9-8B9E-1C4E2A1DF4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1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286D-2694-4AA9-8B9E-1C4E2A1DF4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1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286D-2694-4AA9-8B9E-1C4E2A1DF4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2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286D-2694-4AA9-8B9E-1C4E2A1DF4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2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758" y="624490"/>
            <a:ext cx="5467864" cy="487620"/>
          </a:xfrm>
        </p:spPr>
        <p:txBody>
          <a:bodyPr/>
          <a:lstStyle>
            <a:lvl1pPr algn="l">
              <a:defRPr sz="32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3758" y="1066802"/>
            <a:ext cx="5467864" cy="28832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781C-F4F7-4980-B449-0B7C44C951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7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4A0C-62D8-473A-A179-0FCC0FD19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4A0C-62D8-473A-A179-0FCC0FD19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4A0C-62D8-473A-A179-0FCC0FD19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6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4A0C-62D8-473A-A179-0FCC0FD19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9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758" y="624490"/>
            <a:ext cx="5467864" cy="487620"/>
          </a:xfrm>
        </p:spPr>
        <p:txBody>
          <a:bodyPr/>
          <a:lstStyle>
            <a:lvl1pPr algn="l">
              <a:defRPr sz="32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3758" y="1066802"/>
            <a:ext cx="5467864" cy="28832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781C-F4F7-4980-B449-0B7C44C951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7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2b\Desktop\Slide 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400">
                <a:latin typeface="Arial Narrow" pitchFamily="34" charset="0"/>
              </a:defRPr>
            </a:lvl4pPr>
            <a:lvl5pPr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13320" cy="883602"/>
          </a:xfrm>
        </p:spPr>
        <p:txBody>
          <a:bodyPr/>
          <a:lstStyle>
            <a:lvl1pPr algn="l">
              <a:defRPr sz="28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" cy="365125"/>
          </a:xfrm>
        </p:spPr>
        <p:txBody>
          <a:bodyPr/>
          <a:lstStyle>
            <a:lvl1pPr algn="l">
              <a:defRPr sz="1000">
                <a:latin typeface="Arial Narrow" pitchFamily="34" charset="0"/>
              </a:defRPr>
            </a:lvl1pPr>
          </a:lstStyle>
          <a:p>
            <a:pPr>
              <a:defRPr/>
            </a:pPr>
            <a:fld id="{9C249240-AA33-44D6-A291-CFDD0D47A7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5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22D5-5F77-43D6-BDEF-F1940FBE1CA4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FFEC-C9E6-40B5-90E8-B5B8376827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227909" y="2664823"/>
            <a:ext cx="700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2">
                    <a:alpha val="48000"/>
                  </a:schemeClr>
                </a:solidFill>
              </a:rPr>
              <a:t>DRAFT</a:t>
            </a:r>
            <a:endParaRPr lang="en-US" sz="9600" dirty="0">
              <a:solidFill>
                <a:schemeClr val="tx2">
                  <a:alpha val="48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7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758" y="624490"/>
            <a:ext cx="5467864" cy="487620"/>
          </a:xfrm>
        </p:spPr>
        <p:txBody>
          <a:bodyPr/>
          <a:lstStyle>
            <a:lvl1pPr algn="l">
              <a:defRPr sz="32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3758" y="1066802"/>
            <a:ext cx="5467864" cy="28832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781C-F4F7-4980-B449-0B7C44C951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7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2b\Desktop\Slide 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400">
                <a:latin typeface="Arial Narrow" pitchFamily="34" charset="0"/>
              </a:defRPr>
            </a:lvl4pPr>
            <a:lvl5pPr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13320" cy="883602"/>
          </a:xfrm>
        </p:spPr>
        <p:txBody>
          <a:bodyPr/>
          <a:lstStyle>
            <a:lvl1pPr algn="l">
              <a:defRPr sz="28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" cy="365125"/>
          </a:xfrm>
        </p:spPr>
        <p:txBody>
          <a:bodyPr/>
          <a:lstStyle>
            <a:lvl1pPr algn="l">
              <a:defRPr sz="1000">
                <a:latin typeface="Arial Narrow" pitchFamily="34" charset="0"/>
              </a:defRPr>
            </a:lvl1pPr>
          </a:lstStyle>
          <a:p>
            <a:pPr>
              <a:defRPr/>
            </a:pPr>
            <a:fld id="{9C249240-AA33-44D6-A291-CFDD0D47A7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57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22D5-5F77-43D6-BDEF-F1940FBE1CA4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FFEC-C9E6-40B5-90E8-B5B837682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7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2b\Desktop\Slide 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400">
                <a:latin typeface="Arial Narrow" pitchFamily="34" charset="0"/>
              </a:defRPr>
            </a:lvl4pPr>
            <a:lvl5pPr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13320" cy="883602"/>
          </a:xfrm>
        </p:spPr>
        <p:txBody>
          <a:bodyPr/>
          <a:lstStyle>
            <a:lvl1pPr algn="l">
              <a:defRPr sz="28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" cy="365125"/>
          </a:xfrm>
        </p:spPr>
        <p:txBody>
          <a:bodyPr/>
          <a:lstStyle>
            <a:lvl1pPr algn="l">
              <a:defRPr sz="1000">
                <a:latin typeface="Arial Narrow" pitchFamily="34" charset="0"/>
              </a:defRPr>
            </a:lvl1pPr>
          </a:lstStyle>
          <a:p>
            <a:pPr>
              <a:defRPr/>
            </a:pPr>
            <a:fld id="{9C249240-AA33-44D6-A291-CFDD0D47A7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5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4A0C-62D8-473A-A179-0FCC0FD19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7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4A0C-62D8-473A-A179-0FCC0FD19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1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4A0C-62D8-473A-A179-0FCC0FD19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9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4A0C-62D8-473A-A179-0FCC0FD19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2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4A0C-62D8-473A-A179-0FCC0FD19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1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4A0C-62D8-473A-A179-0FCC0FD19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8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4A0C-62D8-473A-A179-0FCC0FD19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2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249240-AA33-44D6-A291-CFDD0D47A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Forecast Materials – Strictly for IRP Use – Not for Use for Investment Purposes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4A0C-62D8-473A-A179-0FCC0FD198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4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249240-AA33-44D6-A291-CFDD0D47A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249240-AA33-44D6-A291-CFDD0D47A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93758" y="152400"/>
            <a:ext cx="5467864" cy="1352550"/>
          </a:xfrm>
        </p:spPr>
        <p:txBody>
          <a:bodyPr/>
          <a:lstStyle/>
          <a:p>
            <a:r>
              <a:rPr lang="en-US" sz="2400" b="1" dirty="0">
                <a:latin typeface="Arial Narrow" pitchFamily="34" charset="0"/>
              </a:rPr>
              <a:t>WUTC IRP Rulemaking Workshop</a:t>
            </a:r>
            <a:endParaRPr lang="en-US" b="1" dirty="0"/>
          </a:p>
          <a:p>
            <a:r>
              <a:rPr lang="en-US" sz="2400" b="1" dirty="0">
                <a:latin typeface="Arial Narrow" pitchFamily="34" charset="0"/>
              </a:rPr>
              <a:t>on Transmission and Distribution Planning</a:t>
            </a:r>
            <a:endParaRPr lang="en-US" b="1" dirty="0"/>
          </a:p>
          <a:p>
            <a:r>
              <a:rPr lang="en-US" sz="2400" b="1" dirty="0">
                <a:latin typeface="Arial Narrow" pitchFamily="34" charset="0"/>
              </a:rPr>
              <a:t>March 10, 2017</a:t>
            </a:r>
            <a:endParaRPr lang="en-US" b="1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Doing something different in a specific location compared to what is done in the state as a whole to acquire more DSM/EE (or at least acquire DSM/EE faster) than would take place in the location with state-wide programs.</a:t>
            </a:r>
          </a:p>
          <a:p>
            <a:endParaRPr lang="en-US" dirty="0"/>
          </a:p>
          <a:p>
            <a:r>
              <a:rPr lang="en-US" dirty="0"/>
              <a:t>This can be achieved by either “Accelerating” or “Enhancing,” or Accelerating </a:t>
            </a:r>
            <a:r>
              <a:rPr lang="en-US" i="1" dirty="0"/>
              <a:t>and</a:t>
            </a:r>
            <a:r>
              <a:rPr lang="en-US" dirty="0"/>
              <a:t> Enhancing, DSM program offerings for the location in question.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“Targeted” DSM and how is it different than typical Energy Efficiency?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49240-AA33-44D6-A291-CFDD0D47A77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3962"/>
            <a:ext cx="8382000" cy="50205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“Accelerated” DSM/EE is speeding up the timeline to acquire savings which meet current </a:t>
            </a:r>
            <a:r>
              <a:rPr lang="en-US" dirty="0" smtClean="0"/>
              <a:t>cost-effectiveness </a:t>
            </a:r>
            <a:r>
              <a:rPr lang="en-US" dirty="0"/>
              <a:t>requirements (based on state-wide avoided costs) in a local area with location specific targeted marketing and/or increased incentives.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Acquiring DSM/EE savings that would be acquired eventually through state-wide operations faster in the locality in question.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“Enhanced” DSM/EE savings are savings that do not meet current </a:t>
            </a:r>
            <a:r>
              <a:rPr lang="en-US" dirty="0" smtClean="0"/>
              <a:t>cost-effectiveness </a:t>
            </a:r>
            <a:r>
              <a:rPr lang="en-US" dirty="0"/>
              <a:t>requirements (based on state-wide avoided costs) but are cost-effective if location-specific avoided costs are used to represent the value of achieving peak hour savings from DSM/EE in the local area that is experiencing </a:t>
            </a:r>
            <a:r>
              <a:rPr lang="en-US" dirty="0" smtClean="0"/>
              <a:t>a distribution </a:t>
            </a:r>
            <a:r>
              <a:rPr lang="en-US" dirty="0"/>
              <a:t>system weakness.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Acquiring DSM/EE savings in the local area that are cost-effective using local avoided costs that are not cost-effective under current state level planning using state-wide avoided costs.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“Accelerated” and “Enhanced” DSM/EE?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49240-AA33-44D6-A291-CFDD0D47A77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185185"/>
            <a:ext cx="8658226" cy="883602"/>
          </a:xfrm>
        </p:spPr>
        <p:txBody>
          <a:bodyPr/>
          <a:lstStyle/>
          <a:p>
            <a:r>
              <a:rPr lang="en-US" dirty="0" smtClean="0"/>
              <a:t>How is Area for Targeted DSM Program Determined?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49240-AA33-44D6-A291-CFDD0D47A77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460"/>
            <a:ext cx="9175484" cy="518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6978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 smtClean="0"/>
              <a:t>What amount of peak day hour savings do different measures provide?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DSM measures should be considered for targeted DSM initiatives?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firm/reliable and long lasting are Targeted DSM peak hour savings?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fast can Targeted DSM savings be achieved?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cost-effectiveness framework is appropriate for evaluating Targeted DSM initiatives?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much do Targeted DSM peak hour savings cost?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viable is it to run location specific DSM programs?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do customers respond to offerings available to some customers but not others?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is the likelihood changes in load ultimately render Targeted DSM expenditures unnecessary or inadequate to delay/avoid a supply-side project?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are the appropriate funding mechanisms for Targeted DSM programs?</a:t>
            </a:r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DSM Pilot Research Questions: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pPr>
              <a:defRPr/>
            </a:pPr>
            <a:fld id="{9C249240-AA33-44D6-A291-CFDD0D47A77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4525963"/>
          </a:xfrm>
        </p:spPr>
        <p:txBody>
          <a:bodyPr/>
          <a:lstStyle/>
          <a:p>
            <a:r>
              <a:rPr lang="en-US" dirty="0"/>
              <a:t>High frequency metering throughout our distribution system is limited</a:t>
            </a:r>
          </a:p>
          <a:p>
            <a:pPr lvl="1"/>
            <a:r>
              <a:rPr lang="en-US" dirty="0"/>
              <a:t>Peak hour load is forecasted from gate </a:t>
            </a:r>
            <a:r>
              <a:rPr lang="en-US" dirty="0" smtClean="0"/>
              <a:t>stations </a:t>
            </a:r>
            <a:r>
              <a:rPr lang="en-US" dirty="0"/>
              <a:t>(Northwest Pipeline interconnection </a:t>
            </a:r>
            <a:r>
              <a:rPr lang="en-US" dirty="0" smtClean="0"/>
              <a:t>points) </a:t>
            </a:r>
            <a:r>
              <a:rPr lang="en-US" dirty="0"/>
              <a:t>and large industrial customer flows as opposed to individual </a:t>
            </a:r>
            <a:r>
              <a:rPr lang="en-US" dirty="0" smtClean="0"/>
              <a:t>customer </a:t>
            </a:r>
            <a:r>
              <a:rPr lang="en-US" dirty="0"/>
              <a:t>usages</a:t>
            </a:r>
          </a:p>
          <a:p>
            <a:r>
              <a:rPr lang="en-US" dirty="0"/>
              <a:t>Lack of appropriate metering capability for residential customers</a:t>
            </a:r>
          </a:p>
          <a:p>
            <a:pPr lvl="1"/>
            <a:r>
              <a:rPr lang="en-US" dirty="0"/>
              <a:t>Smallest increment meter in service today measures usage in 1 therm </a:t>
            </a:r>
            <a:r>
              <a:rPr lang="en-US" dirty="0" smtClean="0"/>
              <a:t>increments </a:t>
            </a:r>
            <a:r>
              <a:rPr lang="en-US" dirty="0"/>
              <a:t>but average residential customers use far less than 1 therm per hour under normal conditions</a:t>
            </a:r>
          </a:p>
          <a:p>
            <a:r>
              <a:rPr lang="en-US" dirty="0"/>
              <a:t>Forecasting changes in </a:t>
            </a:r>
            <a:r>
              <a:rPr lang="en-US" dirty="0" smtClean="0"/>
              <a:t>distribution </a:t>
            </a:r>
            <a:r>
              <a:rPr lang="en-US" dirty="0"/>
              <a:t>system requirements is difficult and uncertain</a:t>
            </a:r>
          </a:p>
          <a:p>
            <a:pPr lvl="1"/>
            <a:r>
              <a:rPr lang="en-US" dirty="0" smtClean="0"/>
              <a:t>Identifying specific </a:t>
            </a:r>
            <a:r>
              <a:rPr lang="en-US" dirty="0"/>
              <a:t>locations where </a:t>
            </a:r>
            <a:r>
              <a:rPr lang="en-US" dirty="0" smtClean="0"/>
              <a:t>customer </a:t>
            </a:r>
            <a:r>
              <a:rPr lang="en-US" dirty="0"/>
              <a:t>growth will occur is </a:t>
            </a:r>
            <a:r>
              <a:rPr lang="en-US" dirty="0" smtClean="0"/>
              <a:t>challenging</a:t>
            </a:r>
            <a:endParaRPr lang="en-US" dirty="0"/>
          </a:p>
          <a:p>
            <a:pPr lvl="1"/>
            <a:r>
              <a:rPr lang="en-US" dirty="0"/>
              <a:t>Uncertainty regarding peak </a:t>
            </a:r>
            <a:r>
              <a:rPr lang="en-US" dirty="0" smtClean="0"/>
              <a:t>hour </a:t>
            </a:r>
            <a:r>
              <a:rPr lang="en-US" dirty="0"/>
              <a:t>load forecasting generally </a:t>
            </a:r>
            <a:r>
              <a:rPr lang="en-US" dirty="0" smtClean="0"/>
              <a:t>increases </a:t>
            </a:r>
            <a:r>
              <a:rPr lang="en-US" dirty="0"/>
              <a:t>as the size </a:t>
            </a:r>
            <a:r>
              <a:rPr lang="en-US" dirty="0" smtClean="0"/>
              <a:t>of </a:t>
            </a:r>
            <a:r>
              <a:rPr lang="en-US" dirty="0"/>
              <a:t>the area </a:t>
            </a:r>
            <a:r>
              <a:rPr lang="en-US" dirty="0" smtClean="0"/>
              <a:t>being </a:t>
            </a:r>
            <a:r>
              <a:rPr lang="en-US" dirty="0"/>
              <a:t>forecast decreases</a:t>
            </a:r>
          </a:p>
          <a:p>
            <a:r>
              <a:rPr lang="en-US" dirty="0"/>
              <a:t>Demand-side capacity options for natural gas distribution systems are not well </a:t>
            </a:r>
            <a:r>
              <a:rPr lang="en-US" dirty="0" smtClean="0"/>
              <a:t>studied</a:t>
            </a:r>
          </a:p>
          <a:p>
            <a:pPr lvl="1"/>
            <a:r>
              <a:rPr lang="en-US" dirty="0" smtClean="0"/>
              <a:t>Costs and risks not fully developed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4103"/>
            <a:ext cx="8908610" cy="883602"/>
          </a:xfrm>
        </p:spPr>
        <p:txBody>
          <a:bodyPr/>
          <a:lstStyle/>
          <a:p>
            <a:r>
              <a:rPr lang="en-US" dirty="0" smtClean="0"/>
              <a:t>Current Limitations in Distribution System Planning: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49240-AA33-44D6-A291-CFDD0D47A77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808832"/>
            <a:ext cx="7513320" cy="883602"/>
          </a:xfrm>
        </p:spPr>
        <p:txBody>
          <a:bodyPr/>
          <a:lstStyle/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49240-AA33-44D6-A291-CFDD0D47A77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System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49240-AA33-44D6-A291-CFDD0D47A77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48358"/>
              </p:ext>
            </p:extLst>
          </p:nvPr>
        </p:nvGraphicFramePr>
        <p:xfrm>
          <a:off x="1911350" y="2419756"/>
          <a:ext cx="5321300" cy="3829050"/>
        </p:xfrm>
        <a:graphic>
          <a:graphicData uri="http://schemas.openxmlformats.org/drawingml/2006/table">
            <a:tbl>
              <a:tblPr/>
              <a:tblGrid>
                <a:gridCol w="1104900"/>
                <a:gridCol w="1104900"/>
                <a:gridCol w="1016000"/>
                <a:gridCol w="1041400"/>
                <a:gridCol w="10541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Facility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Interstate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Pipeline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(Transmission)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Pressure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Feeders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(Distribution)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Pressure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Feeders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(Distribution)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Pressure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Services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(Distribution)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Interstate Pipeline Company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Distribution Company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Distribution Company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Distribution Company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 Area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Utility Service Territory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Multiple Neighborhoods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Neighborhood/</a:t>
                      </a:r>
                      <a:b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Building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Planning and Construction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1-5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months -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weeks to months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$$$$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(&gt;$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million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$$$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(&lt;$50 million)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$$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(&lt;$5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(&lt;$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thousand)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Demand Driver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Planned Loads (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Customer Contracts)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and Existing Neighborhood Growth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Existing Neighborhood Growth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Residential or Commercial Customer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94759" y="1135389"/>
            <a:ext cx="5954483" cy="1284367"/>
            <a:chOff x="1836204" y="1014619"/>
            <a:chExt cx="5954483" cy="1284367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334" y="1384705"/>
              <a:ext cx="5106353" cy="91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C:\Users\dpl\AppData\Local\Microsoft\Windows\Temporary Internet Files\Content.IE5\0KWKKMDA\sonda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204" y="1014619"/>
              <a:ext cx="848129" cy="1200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05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075" y="1335024"/>
            <a:ext cx="8705850" cy="502805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Supply</a:t>
            </a:r>
            <a:r>
              <a:rPr lang="en-US" sz="2000" dirty="0"/>
              <a:t>: Model distribution system based on actual pipe placement and specifications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Demand</a:t>
            </a:r>
            <a:r>
              <a:rPr lang="en-US" sz="2000" dirty="0"/>
              <a:t>: Forecast peak hour usage for the area in question 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Simulate </a:t>
            </a:r>
            <a:r>
              <a:rPr lang="en-US" sz="2000" dirty="0" smtClean="0"/>
              <a:t>system </a:t>
            </a:r>
            <a:r>
              <a:rPr lang="en-US" sz="2000" dirty="0"/>
              <a:t>under peak conditions and/or use </a:t>
            </a:r>
            <a:r>
              <a:rPr lang="en-US" sz="2000" dirty="0" smtClean="0"/>
              <a:t>field </a:t>
            </a:r>
            <a:r>
              <a:rPr lang="en-US" sz="2000" dirty="0"/>
              <a:t>measurements during cold periods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Apply system planning criteria to identify areas of </a:t>
            </a:r>
            <a:r>
              <a:rPr lang="en-US" sz="2000" dirty="0" smtClean="0"/>
              <a:t>concern</a:t>
            </a:r>
          </a:p>
          <a:p>
            <a:pPr lvl="2">
              <a:buFont typeface="Arial Narrow" panose="020B0606020202030204" pitchFamily="34" charset="0"/>
              <a:buChar char="–"/>
            </a:pPr>
            <a:r>
              <a:rPr lang="en-US" dirty="0" smtClean="0"/>
              <a:t>Ongoing field monitoring of pressures and customer growth informs which areas to investigate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Develop </a:t>
            </a:r>
            <a:r>
              <a:rPr lang="en-US" sz="2000" dirty="0"/>
              <a:t>alternatives </a:t>
            </a:r>
            <a:r>
              <a:rPr lang="en-US" sz="2000" dirty="0" smtClean="0"/>
              <a:t>to </a:t>
            </a:r>
            <a:r>
              <a:rPr lang="en-US" sz="2000" dirty="0"/>
              <a:t>address issue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Determine </a:t>
            </a:r>
            <a:r>
              <a:rPr lang="en-US" sz="2000" dirty="0"/>
              <a:t>the lowest-cost/risk alternative </a:t>
            </a:r>
            <a:r>
              <a:rPr lang="en-US" sz="2000" dirty="0" smtClean="0"/>
              <a:t>to </a:t>
            </a:r>
            <a:r>
              <a:rPr lang="en-US" sz="2000" dirty="0"/>
              <a:t>meet customer needs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075" y="274638"/>
            <a:ext cx="8432555" cy="883602"/>
          </a:xfrm>
        </p:spPr>
        <p:txBody>
          <a:bodyPr/>
          <a:lstStyle/>
          <a:p>
            <a:r>
              <a:rPr lang="en-US" dirty="0" smtClean="0"/>
              <a:t>Forward-Looking Distribution System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02500"/>
            <a:ext cx="914400" cy="365125"/>
          </a:xfrm>
        </p:spPr>
        <p:txBody>
          <a:bodyPr/>
          <a:lstStyle/>
          <a:p>
            <a:pPr>
              <a:defRPr/>
            </a:pPr>
            <a:fld id="{9C249240-AA33-44D6-A291-CFDD0D47A77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" y="168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07" y="274638"/>
            <a:ext cx="8675621" cy="872237"/>
          </a:xfrm>
        </p:spPr>
        <p:txBody>
          <a:bodyPr/>
          <a:lstStyle/>
          <a:p>
            <a:pPr algn="l"/>
            <a:r>
              <a:rPr lang="en-US" sz="2800" b="1" dirty="0">
                <a:latin typeface="Arial Narrow" panose="020B0606020202030204" pitchFamily="34" charset="0"/>
              </a:rPr>
              <a:t>1. Supply: Model Distribution System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pPr algn="l">
              <a:defRPr/>
            </a:pPr>
            <a:fld id="{9C249240-AA33-44D6-A291-CFDD0D47A777}" type="slidenum">
              <a:rPr lang="en-US" sz="1000" smtClean="0">
                <a:latin typeface="Arial Narrow" pitchFamily="34" charset="0"/>
              </a:rPr>
              <a:pPr algn="l">
                <a:defRPr/>
              </a:pPr>
              <a:t>4</a:t>
            </a:fld>
            <a:endParaRPr lang="en-US" sz="1000" dirty="0"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8" y="1600200"/>
            <a:ext cx="77406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4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185185"/>
            <a:ext cx="8658226" cy="883602"/>
          </a:xfrm>
        </p:spPr>
        <p:txBody>
          <a:bodyPr/>
          <a:lstStyle/>
          <a:p>
            <a:r>
              <a:rPr lang="en-US" dirty="0" smtClean="0"/>
              <a:t>2. Demand: Forecasting Peak Hour Load for the local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49240-AA33-44D6-A291-CFDD0D47A77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5802" y="6147305"/>
            <a:ext cx="6862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Load forecast incorporates all expected savings from energy efficiency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1245755"/>
            <a:ext cx="8596745" cy="496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" y="168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07" y="274638"/>
            <a:ext cx="8675621" cy="872237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Arial Narrow" panose="020B0606020202030204" pitchFamily="34" charset="0"/>
              </a:rPr>
              <a:t>3</a:t>
            </a:r>
            <a:r>
              <a:rPr lang="en-US" sz="2800" b="1" dirty="0">
                <a:latin typeface="Arial Narrow" panose="020B0606020202030204" pitchFamily="34" charset="0"/>
              </a:rPr>
              <a:t>. </a:t>
            </a:r>
            <a:r>
              <a:rPr lang="en-US" sz="2800" b="1" dirty="0" smtClean="0">
                <a:latin typeface="Arial Narrow" panose="020B0606020202030204" pitchFamily="34" charset="0"/>
              </a:rPr>
              <a:t>Simulate Distribution System Under Peak Hour Usage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pPr algn="l">
              <a:defRPr/>
            </a:pPr>
            <a:fld id="{9C249240-AA33-44D6-A291-CFDD0D47A777}" type="slidenum">
              <a:rPr lang="en-US" sz="1000" smtClean="0">
                <a:latin typeface="Arial Narrow" pitchFamily="34" charset="0"/>
              </a:rPr>
              <a:pPr algn="l">
                <a:defRPr/>
              </a:pPr>
              <a:t>6</a:t>
            </a:fld>
            <a:endParaRPr lang="en-US" sz="1000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3" y="1611060"/>
            <a:ext cx="78160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277178"/>
            <a:ext cx="8801100" cy="5066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 Narrow" panose="020B0606020202030204" pitchFamily="34" charset="0"/>
              </a:rPr>
              <a:t>Transmission and High Pressure Distribution Systems:</a:t>
            </a:r>
            <a:endParaRPr lang="en-US" sz="1800" dirty="0">
              <a:latin typeface="Arial Narrow" panose="020B0606020202030204" pitchFamily="34" charset="0"/>
            </a:endParaRPr>
          </a:p>
          <a:p>
            <a:pPr marL="457200" lvl="1" indent="-228600"/>
            <a:r>
              <a:rPr lang="en-US" sz="1600" dirty="0">
                <a:latin typeface="Arial Narrow" panose="020B0606020202030204" pitchFamily="34" charset="0"/>
              </a:rPr>
              <a:t>Design parameters set to Peak Hour </a:t>
            </a:r>
            <a:r>
              <a:rPr lang="en-US" sz="1600" dirty="0" smtClean="0">
                <a:latin typeface="Arial Narrow" panose="020B0606020202030204" pitchFamily="34" charset="0"/>
              </a:rPr>
              <a:t>load </a:t>
            </a:r>
            <a:r>
              <a:rPr lang="en-US" sz="1600" dirty="0">
                <a:latin typeface="Arial Narrow" panose="020B0606020202030204" pitchFamily="34" charset="0"/>
              </a:rPr>
              <a:t>requirements.</a:t>
            </a:r>
          </a:p>
          <a:p>
            <a:pPr marL="457200" lvl="1" indent="-228600"/>
            <a:r>
              <a:rPr lang="en-US" sz="1600" dirty="0">
                <a:latin typeface="Arial Narrow" panose="020B0606020202030204" pitchFamily="34" charset="0"/>
              </a:rPr>
              <a:t>Experience at least a 30% pressure drop: investigation to be initiated. </a:t>
            </a:r>
          </a:p>
          <a:p>
            <a:pPr marL="457200" lvl="1" indent="-228600"/>
            <a:r>
              <a:rPr lang="en-US" sz="1600" dirty="0">
                <a:latin typeface="Arial Narrow" panose="020B0606020202030204" pitchFamily="34" charset="0"/>
              </a:rPr>
              <a:t>Experience or </a:t>
            </a:r>
            <a:r>
              <a:rPr lang="en-US" sz="1600" dirty="0" smtClean="0">
                <a:latin typeface="Arial Narrow" panose="020B0606020202030204" pitchFamily="34" charset="0"/>
              </a:rPr>
              <a:t>model indicates a </a:t>
            </a:r>
            <a:r>
              <a:rPr lang="en-US" sz="1600" dirty="0">
                <a:latin typeface="Arial Narrow" panose="020B0606020202030204" pitchFamily="34" charset="0"/>
              </a:rPr>
              <a:t>40% pressure drop: reinforcement critical (40% pressure drop = 80% decline in capacity).</a:t>
            </a:r>
          </a:p>
          <a:p>
            <a:pPr marL="457200" lvl="1" indent="-228600"/>
            <a:r>
              <a:rPr lang="en-US" sz="1600" dirty="0">
                <a:latin typeface="Arial Narrow" panose="020B0606020202030204" pitchFamily="34" charset="0"/>
              </a:rPr>
              <a:t>For pipelines feeding other high pressure systems: consider minimum inlet pressure requirements for proper regulator function in addition to total pressure drop.</a:t>
            </a:r>
          </a:p>
          <a:p>
            <a:pPr marL="457200" lvl="1" indent="-228600"/>
            <a:r>
              <a:rPr lang="en-US" sz="1600" dirty="0">
                <a:latin typeface="Arial Narrow" panose="020B0606020202030204" pitchFamily="34" charset="0"/>
              </a:rPr>
              <a:t>Reinforce systems where near-term growth is anticipated or identified by leading indicators (e.g. new road construction, subdivision or planned industrial development).</a:t>
            </a:r>
          </a:p>
          <a:p>
            <a:pPr marL="457200" lvl="1" indent="-228600"/>
            <a:r>
              <a:rPr lang="en-US" sz="1600" dirty="0">
                <a:latin typeface="Arial Narrow" panose="020B0606020202030204" pitchFamily="34" charset="0"/>
              </a:rPr>
              <a:t>Meet pressure requirements of firm service customers.</a:t>
            </a:r>
          </a:p>
          <a:p>
            <a:pPr marL="457200" lvl="1" indent="-228600"/>
            <a:r>
              <a:rPr lang="en-US" sz="1600" dirty="0">
                <a:latin typeface="Arial Narrow" panose="020B0606020202030204" pitchFamily="34" charset="0"/>
              </a:rPr>
              <a:t>IRP identifies supply requirements or needs.</a:t>
            </a:r>
            <a:endParaRPr lang="en-US" sz="1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 Narrow" panose="020B0606020202030204" pitchFamily="34" charset="0"/>
              </a:rPr>
              <a:t>Distribution Systems:</a:t>
            </a:r>
            <a:endParaRPr lang="en-US" sz="1800" dirty="0">
              <a:latin typeface="Arial Narrow" panose="020B0606020202030204" pitchFamily="34" charset="0"/>
            </a:endParaRPr>
          </a:p>
          <a:p>
            <a:pPr marL="457200" lvl="1"/>
            <a:r>
              <a:rPr lang="en-US" sz="1600" dirty="0">
                <a:latin typeface="Arial Narrow" panose="020B0606020202030204" pitchFamily="34" charset="0"/>
              </a:rPr>
              <a:t>Design parameters set to Peak Hour </a:t>
            </a:r>
            <a:r>
              <a:rPr lang="en-US" sz="1600" dirty="0" smtClean="0">
                <a:latin typeface="Arial Narrow" panose="020B0606020202030204" pitchFamily="34" charset="0"/>
              </a:rPr>
              <a:t>load </a:t>
            </a:r>
            <a:r>
              <a:rPr lang="en-US" sz="1600" dirty="0">
                <a:latin typeface="Arial Narrow" panose="020B0606020202030204" pitchFamily="34" charset="0"/>
              </a:rPr>
              <a:t>requirements.</a:t>
            </a:r>
          </a:p>
          <a:p>
            <a:pPr marL="457200" lvl="1"/>
            <a:r>
              <a:rPr lang="en-US" sz="1600" dirty="0">
                <a:latin typeface="Arial Narrow" panose="020B0606020202030204" pitchFamily="34" charset="0"/>
              </a:rPr>
              <a:t>Experience minimum distribution pressures of 15 psig: initiate investigation. </a:t>
            </a:r>
          </a:p>
          <a:p>
            <a:pPr marL="457200" lvl="1"/>
            <a:r>
              <a:rPr lang="en-US" sz="1600" dirty="0">
                <a:latin typeface="Arial Narrow" panose="020B0606020202030204" pitchFamily="34" charset="0"/>
              </a:rPr>
              <a:t>Experience or model minimum distribution pressures of 10 psig: reinforcement is critical.</a:t>
            </a:r>
          </a:p>
          <a:p>
            <a:pPr marL="457200" lvl="1"/>
            <a:r>
              <a:rPr lang="en-US" sz="1600" dirty="0">
                <a:latin typeface="Arial Narrow" panose="020B0606020202030204" pitchFamily="34" charset="0"/>
              </a:rPr>
              <a:t>Reinforce systems where near-term growth is anticipated or identified by leading indicators (e.g. new road construction, subdivision or planned industrial development).</a:t>
            </a:r>
          </a:p>
          <a:p>
            <a:pPr marL="457200" lvl="1"/>
            <a:r>
              <a:rPr lang="en-US" sz="1600" dirty="0">
                <a:latin typeface="Arial Narrow" panose="020B0606020202030204" pitchFamily="34" charset="0"/>
              </a:rPr>
              <a:t>Meeting pressure requirements of firm service customers</a:t>
            </a:r>
            <a:r>
              <a:rPr lang="en-US" sz="1800" dirty="0">
                <a:latin typeface="Arial Narrow" panose="020B0606020202030204" pitchFamily="34" charset="0"/>
              </a:rPr>
              <a:t>.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pPr algn="l">
              <a:defRPr/>
            </a:pPr>
            <a:fld id="{9C249240-AA33-44D6-A291-CFDD0D47A777}" type="slidenum">
              <a:rPr lang="en-US" sz="1000" smtClean="0">
                <a:latin typeface="Arial Narrow" pitchFamily="34" charset="0"/>
              </a:rPr>
              <a:pPr algn="l">
                <a:defRPr/>
              </a:pPr>
              <a:t>7</a:t>
            </a:fld>
            <a:endParaRPr lang="en-US" sz="1000" dirty="0">
              <a:latin typeface="Arial Narrow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851797"/>
          </a:xfrm>
        </p:spPr>
        <p:txBody>
          <a:bodyPr/>
          <a:lstStyle/>
          <a:p>
            <a:pPr algn="l"/>
            <a:r>
              <a:rPr lang="en-US" sz="2800" b="1" smtClean="0">
                <a:latin typeface="Arial Narrow" panose="020B0606020202030204" pitchFamily="34" charset="0"/>
              </a:rPr>
              <a:t>4. </a:t>
            </a:r>
            <a:r>
              <a:rPr lang="en-US" sz="2800" b="1">
                <a:latin typeface="Arial Narrow" panose="020B0606020202030204" pitchFamily="34" charset="0"/>
              </a:rPr>
              <a:t>Apply </a:t>
            </a:r>
            <a:r>
              <a:rPr lang="en-US" sz="2800" b="1" smtClean="0">
                <a:latin typeface="Arial Narrow" panose="020B0606020202030204" pitchFamily="34" charset="0"/>
              </a:rPr>
              <a:t>System </a:t>
            </a:r>
            <a:r>
              <a:rPr lang="en-US" sz="2800" b="1" dirty="0">
                <a:latin typeface="Arial Narrow" panose="020B0606020202030204" pitchFamily="34" charset="0"/>
              </a:rPr>
              <a:t>Reinforcement Criteria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645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Supply-side alternatives</a:t>
            </a:r>
          </a:p>
          <a:p>
            <a:pPr lvl="1"/>
            <a:r>
              <a:rPr lang="en-US" sz="1800" dirty="0" smtClean="0">
                <a:latin typeface="Arial Narrow" panose="020B0606020202030204" pitchFamily="34" charset="0"/>
              </a:rPr>
              <a:t>Additional </a:t>
            </a:r>
            <a:r>
              <a:rPr lang="en-US" sz="1800" dirty="0">
                <a:latin typeface="Arial Narrow" panose="020B0606020202030204" pitchFamily="34" charset="0"/>
              </a:rPr>
              <a:t>pipeline infrastructure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Increase </a:t>
            </a:r>
            <a:r>
              <a:rPr lang="en-US" sz="1800" dirty="0" smtClean="0">
                <a:latin typeface="Arial Narrow" panose="020B0606020202030204" pitchFamily="34" charset="0"/>
              </a:rPr>
              <a:t>capacity of existing </a:t>
            </a:r>
            <a:r>
              <a:rPr lang="en-US" sz="1800" dirty="0">
                <a:latin typeface="Arial Narrow" panose="020B0606020202030204" pitchFamily="34" charset="0"/>
              </a:rPr>
              <a:t>pipeline </a:t>
            </a:r>
            <a:r>
              <a:rPr lang="en-US" sz="1800" dirty="0" smtClean="0">
                <a:latin typeface="Arial Narrow" panose="020B0606020202030204" pitchFamily="34" charset="0"/>
              </a:rPr>
              <a:t>infrastructure (uprating)</a:t>
            </a:r>
            <a:endParaRPr lang="en-US" sz="1800" dirty="0">
              <a:latin typeface="Arial Narrow" panose="020B0606020202030204" pitchFamily="34" charset="0"/>
            </a:endParaRPr>
          </a:p>
          <a:p>
            <a:pPr lvl="1"/>
            <a:r>
              <a:rPr lang="en-US" sz="1800" dirty="0" smtClean="0">
                <a:latin typeface="Arial Narrow" panose="020B0606020202030204" pitchFamily="34" charset="0"/>
              </a:rPr>
              <a:t>Mobile/Fixed LNG storage</a:t>
            </a:r>
            <a:endParaRPr lang="en-US" sz="1800" dirty="0">
              <a:latin typeface="Arial Narrow" panose="020B0606020202030204" pitchFamily="34" charset="0"/>
            </a:endParaRP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Mobile/Fixed </a:t>
            </a:r>
            <a:r>
              <a:rPr lang="en-US" sz="1800" dirty="0" smtClean="0">
                <a:latin typeface="Arial Narrow" panose="020B0606020202030204" pitchFamily="34" charset="0"/>
              </a:rPr>
              <a:t>CNG storage</a:t>
            </a:r>
          </a:p>
          <a:p>
            <a:pPr lvl="1"/>
            <a:r>
              <a:rPr lang="en-US" sz="1800" dirty="0" smtClean="0">
                <a:latin typeface="Arial Narrow" panose="020B0606020202030204" pitchFamily="34" charset="0"/>
              </a:rPr>
              <a:t>Other storage solutions?</a:t>
            </a:r>
          </a:p>
          <a:p>
            <a:pPr lvl="1"/>
            <a:r>
              <a:rPr lang="en-US" sz="1800" dirty="0" smtClean="0">
                <a:latin typeface="Arial Narrow" panose="020B0606020202030204" pitchFamily="34" charset="0"/>
              </a:rPr>
              <a:t>RNG (if ideally located)</a:t>
            </a:r>
            <a:endParaRPr lang="en-US" sz="1800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Demand-side alternatives</a:t>
            </a:r>
          </a:p>
          <a:p>
            <a:pPr lvl="1"/>
            <a:r>
              <a:rPr lang="en-US" sz="1800" dirty="0" smtClean="0">
                <a:latin typeface="Arial Narrow" panose="020B0606020202030204" pitchFamily="34" charset="0"/>
              </a:rPr>
              <a:t>Customer-specific </a:t>
            </a:r>
            <a:r>
              <a:rPr lang="en-US" sz="1800" dirty="0">
                <a:latin typeface="Arial Narrow" panose="020B0606020202030204" pitchFamily="34" charset="0"/>
              </a:rPr>
              <a:t>and geographically-focused </a:t>
            </a:r>
            <a:r>
              <a:rPr lang="en-US" sz="1800" dirty="0" err="1">
                <a:latin typeface="Arial Narrow" panose="020B0606020202030204" pitchFamily="34" charset="0"/>
              </a:rPr>
              <a:t>interruptibility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smtClean="0">
                <a:latin typeface="Arial Narrow" panose="020B0606020202030204" pitchFamily="34" charset="0"/>
              </a:rPr>
              <a:t>agreements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en-US" sz="1800" dirty="0" smtClean="0">
                <a:latin typeface="Arial Narrow" panose="020B0606020202030204" pitchFamily="34" charset="0"/>
              </a:rPr>
              <a:t>Targeted </a:t>
            </a:r>
            <a:r>
              <a:rPr lang="en-US" sz="1800" dirty="0">
                <a:latin typeface="Arial Narrow" panose="020B0606020202030204" pitchFamily="34" charset="0"/>
              </a:rPr>
              <a:t>Energy </a:t>
            </a:r>
            <a:r>
              <a:rPr lang="en-US" sz="1800" dirty="0" smtClean="0">
                <a:latin typeface="Arial Narrow" panose="020B0606020202030204" pitchFamily="34" charset="0"/>
              </a:rPr>
              <a:t>Efficiency (more on this later)</a:t>
            </a:r>
            <a:endParaRPr lang="en-US" sz="1800" dirty="0">
              <a:latin typeface="Arial Narrow" panose="020B0606020202030204" pitchFamily="34" charset="0"/>
            </a:endParaRPr>
          </a:p>
          <a:p>
            <a:pPr lvl="1"/>
            <a:r>
              <a:rPr lang="en-US" sz="1800" dirty="0" smtClean="0">
                <a:latin typeface="Arial Narrow" panose="020B0606020202030204" pitchFamily="34" charset="0"/>
              </a:rPr>
              <a:t>Direct </a:t>
            </a:r>
            <a:r>
              <a:rPr lang="en-US" sz="1800" dirty="0">
                <a:latin typeface="Arial Narrow" panose="020B0606020202030204" pitchFamily="34" charset="0"/>
              </a:rPr>
              <a:t>load control?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Time of use pricing?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lvl="1"/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790915" cy="872237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Arial Narrow" panose="020B0606020202030204" pitchFamily="34" charset="0"/>
              </a:rPr>
              <a:t>5. Develop alternatives to address issue  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pPr algn="l">
              <a:defRPr/>
            </a:pPr>
            <a:fld id="{9C249240-AA33-44D6-A291-CFDD0D47A777}" type="slidenum">
              <a:rPr lang="en-US" sz="1000" smtClean="0">
                <a:latin typeface="Arial Narrow" pitchFamily="34" charset="0"/>
              </a:rPr>
              <a:pPr algn="l">
                <a:defRPr/>
              </a:pPr>
              <a:t>8</a:t>
            </a:fld>
            <a:endParaRPr lang="en-US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790915" cy="872237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Arial Narrow" panose="020B0606020202030204" pitchFamily="34" charset="0"/>
              </a:rPr>
              <a:t>5. Example Supply-side solution  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pPr algn="l">
              <a:defRPr/>
            </a:pPr>
            <a:fld id="{9C249240-AA33-44D6-A291-CFDD0D47A777}" type="slidenum">
              <a:rPr lang="en-US" sz="1000" smtClean="0">
                <a:latin typeface="Arial Narrow" pitchFamily="34" charset="0"/>
              </a:rPr>
              <a:pPr algn="l">
                <a:defRPr/>
              </a:pPr>
              <a:t>9</a:t>
            </a:fld>
            <a:endParaRPr lang="en-US" sz="1000" dirty="0"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3" y="1600200"/>
            <a:ext cx="78160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81454" y="2496710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Camas Loop Reinforcement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86039" y="3065583"/>
            <a:ext cx="469126" cy="5233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385494873D7724999268C978D4EEA56" ma:contentTypeVersion="104" ma:contentTypeDescription="" ma:contentTypeScope="" ma:versionID="bc16ed271db9f9cfd2184be8ba8092f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 xsi:nil="true"/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501</IndustryCode>
    <CaseStatus xmlns="dc463f71-b30c-4ab2-9473-d307f9d35888">Closed</CaseStatus>
    <OpenedDate xmlns="dc463f71-b30c-4ab2-9473-d307f9d35888">2016-08-23T07:00:00+00:00</OpenedDate>
    <Date1 xmlns="dc463f71-b30c-4ab2-9473-d307f9d35888">2017-03-08T08:00:00+00:00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161024</DocketNumber>
    <DelegatedOrder xmlns="dc463f71-b30c-4ab2-9473-d307f9d35888">false</DelegatedOrder>
    <SignificantOrder xmlns="dc463f71-b30c-4ab2-9473-d307f9d35888">false</Significant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B09D9BAD-D741-4574-B511-55DD877728FF}"/>
</file>

<file path=customXml/itemProps2.xml><?xml version="1.0" encoding="utf-8"?>
<ds:datastoreItem xmlns:ds="http://schemas.openxmlformats.org/officeDocument/2006/customXml" ds:itemID="{960C69F7-97B1-4ED0-BA4A-A4863E52A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BB4A6E-AC7C-4D50-8AE2-C82DE32EC259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509dabc4-d23f-4744-85d3-d64973dc3703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983C9BE7-10A3-4010-B043-8100A12C2B9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41377</TotalTime>
  <Words>1003</Words>
  <Application>Microsoft Office PowerPoint</Application>
  <PresentationFormat>On-screen Show (4:3)</PresentationFormat>
  <Paragraphs>142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Custom Design</vt:lpstr>
      <vt:lpstr>1_Custom Design</vt:lpstr>
      <vt:lpstr>2_Custom Design</vt:lpstr>
      <vt:lpstr>3_Custom Design</vt:lpstr>
      <vt:lpstr>PowerPoint Presentation</vt:lpstr>
      <vt:lpstr>Levels of System Planning</vt:lpstr>
      <vt:lpstr>Forward-Looking Distribution System Planning</vt:lpstr>
      <vt:lpstr>1. Supply: Model Distribution System</vt:lpstr>
      <vt:lpstr>2. Demand: Forecasting Peak Hour Load for the local area</vt:lpstr>
      <vt:lpstr>3. Simulate Distribution System Under Peak Hour Usage</vt:lpstr>
      <vt:lpstr>4. Apply System Reinforcement Criteria</vt:lpstr>
      <vt:lpstr>5. Develop alternatives to address issue  </vt:lpstr>
      <vt:lpstr>5. Example Supply-side solution  </vt:lpstr>
      <vt:lpstr>What is “Targeted” DSM and how is it different than typical Energy Efficiency?</vt:lpstr>
      <vt:lpstr>What are “Accelerated” and “Enhanced” DSM/EE?</vt:lpstr>
      <vt:lpstr>How is Area for Targeted DSM Program Determined?</vt:lpstr>
      <vt:lpstr>Targeted DSM Pilot Research Questions:</vt:lpstr>
      <vt:lpstr>Current Limitations in Distribution System Planning: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Leong</dc:creator>
  <cp:lastModifiedBy>Lenar, David P.</cp:lastModifiedBy>
  <cp:revision>1164</cp:revision>
  <cp:lastPrinted>2013-12-06T22:42:08Z</cp:lastPrinted>
  <dcterms:created xsi:type="dcterms:W3CDTF">2012-04-30T16:27:40Z</dcterms:created>
  <dcterms:modified xsi:type="dcterms:W3CDTF">2017-03-08T19:40:28Z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0x0101006E56B4D1795A2E4DB2F0B01679ED314A004385494873D7724999268C978D4EEA56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