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drawings/drawing1.xml" ContentType="application/vnd.openxmlformats-officedocument.drawingml.chartshapes+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28.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xml" ContentType="application/vnd.openxmlformats-officedocument.presentationml.notesSlide+xml"/>
  <Override PartName="/ppt/notesSlides/notesSlide18.xml" ContentType="application/vnd.openxmlformats-officedocument.presentationml.notesSlide+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notesSlides/notesSlide21.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slideLayouts/slideLayout8.xml" ContentType="application/vnd.openxmlformats-officedocument.presentationml.slideLayou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6.xml" ContentType="application/vnd.openxmlformats-officedocument.presentationml.slideLayout+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chart3.xml" ContentType="application/vnd.openxmlformats-officedocument.drawingml.chart+xml"/>
  <Override PartName="/ppt/charts/chart2.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1" r:id="rId2"/>
    <p:sldId id="260" r:id="rId3"/>
    <p:sldId id="262" r:id="rId4"/>
    <p:sldId id="257" r:id="rId5"/>
    <p:sldId id="263" r:id="rId6"/>
    <p:sldId id="270" r:id="rId7"/>
    <p:sldId id="294" r:id="rId8"/>
    <p:sldId id="269" r:id="rId9"/>
    <p:sldId id="271" r:id="rId10"/>
    <p:sldId id="272" r:id="rId11"/>
    <p:sldId id="273" r:id="rId12"/>
    <p:sldId id="274" r:id="rId13"/>
    <p:sldId id="275" r:id="rId14"/>
    <p:sldId id="281" r:id="rId15"/>
    <p:sldId id="276" r:id="rId16"/>
    <p:sldId id="277" r:id="rId17"/>
    <p:sldId id="278" r:id="rId18"/>
    <p:sldId id="280" r:id="rId19"/>
    <p:sldId id="279" r:id="rId20"/>
    <p:sldId id="282" r:id="rId21"/>
    <p:sldId id="283" r:id="rId22"/>
    <p:sldId id="284" r:id="rId23"/>
    <p:sldId id="295" r:id="rId24"/>
    <p:sldId id="292" r:id="rId25"/>
    <p:sldId id="286" r:id="rId26"/>
    <p:sldId id="287" r:id="rId27"/>
    <p:sldId id="288" r:id="rId28"/>
    <p:sldId id="289" r:id="rId29"/>
    <p:sldId id="290" r:id="rId30"/>
    <p:sldId id="293" r:id="rId31"/>
    <p:sldId id="291" r:id="rId32"/>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40" autoAdjust="0"/>
  </p:normalViewPr>
  <p:slideViewPr>
    <p:cSldViewPr>
      <p:cViewPr varScale="1">
        <p:scale>
          <a:sx n="99" d="100"/>
          <a:sy n="99" d="100"/>
        </p:scale>
        <p:origin x="-240" y="-102"/>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opsnt01\groups\Regulatory_Affairs\S7S%20June%202011\2011%20IRP\Customer%20Forecast\I-Customer%20Forecasts%20All%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opsnt01\groups\Regulatory_Affairs\S7S%20June%202011\2011%20IRP\Customer%20Forecast\I-Customer%20Forecasts%20All%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opsnt01\groups\Regulatory_Affairs\S7S%20June%202011\2011%20IRP\Customer%20Forecast\I-Customer%20Forecasts%20All%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Historic and Forecast </a:t>
            </a:r>
          </a:p>
          <a:p>
            <a:pPr>
              <a:defRPr/>
            </a:pPr>
            <a:r>
              <a:rPr lang="en-US"/>
              <a:t>Customers &amp; Growth Rates</a:t>
            </a:r>
          </a:p>
        </c:rich>
      </c:tx>
      <c:layout/>
      <c:overlay val="0"/>
    </c:title>
    <c:autoTitleDeleted val="0"/>
    <c:plotArea>
      <c:layout/>
      <c:barChart>
        <c:barDir val="col"/>
        <c:grouping val="stacked"/>
        <c:varyColors val="0"/>
        <c:ser>
          <c:idx val="0"/>
          <c:order val="0"/>
          <c:tx>
            <c:strRef>
              <c:f>Summary!$B$161</c:f>
              <c:strCache>
                <c:ptCount val="1"/>
                <c:pt idx="0">
                  <c:v>OR Customers</c:v>
                </c:pt>
              </c:strCache>
            </c:strRef>
          </c:tx>
          <c:spPr>
            <a:solidFill>
              <a:schemeClr val="accent6">
                <a:lumMod val="75000"/>
              </a:schemeClr>
            </a:solidFill>
          </c:spPr>
          <c:invertIfNegative val="0"/>
          <c:cat>
            <c:numRef>
              <c:f>Summary!$C$1:$AF$1</c:f>
              <c:numCache>
                <c:formatCode>General</c:formatCode>
                <c:ptCount val="3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pt idx="26">
                  <c:v>2027</c:v>
                </c:pt>
                <c:pt idx="27">
                  <c:v>2028</c:v>
                </c:pt>
                <c:pt idx="28">
                  <c:v>2029</c:v>
                </c:pt>
                <c:pt idx="29">
                  <c:v>2030</c:v>
                </c:pt>
              </c:numCache>
            </c:numRef>
          </c:cat>
          <c:val>
            <c:numRef>
              <c:f>Summary!$C$161:$AF$161</c:f>
              <c:numCache>
                <c:formatCode>#,##0</c:formatCode>
                <c:ptCount val="30"/>
                <c:pt idx="0">
                  <c:v>495153</c:v>
                </c:pt>
                <c:pt idx="1">
                  <c:v>510466</c:v>
                </c:pt>
                <c:pt idx="2">
                  <c:v>524769</c:v>
                </c:pt>
                <c:pt idx="3">
                  <c:v>539330</c:v>
                </c:pt>
                <c:pt idx="4">
                  <c:v>556103</c:v>
                </c:pt>
                <c:pt idx="5">
                  <c:v>572551</c:v>
                </c:pt>
                <c:pt idx="6">
                  <c:v>585728</c:v>
                </c:pt>
                <c:pt idx="7">
                  <c:v>594642</c:v>
                </c:pt>
                <c:pt idx="8">
                  <c:v>599211</c:v>
                </c:pt>
                <c:pt idx="9">
                  <c:v>604376.30727999937</c:v>
                </c:pt>
                <c:pt idx="10">
                  <c:v>611892.22519999905</c:v>
                </c:pt>
                <c:pt idx="11">
                  <c:v>621029.23336000019</c:v>
                </c:pt>
                <c:pt idx="12">
                  <c:v>631339.92403200001</c:v>
                </c:pt>
                <c:pt idx="13">
                  <c:v>642445.78335200017</c:v>
                </c:pt>
                <c:pt idx="14">
                  <c:v>654490.75364000001</c:v>
                </c:pt>
                <c:pt idx="15">
                  <c:v>667350.44739850296</c:v>
                </c:pt>
                <c:pt idx="16">
                  <c:v>681114.08483455691</c:v>
                </c:pt>
                <c:pt idx="17">
                  <c:v>695028.89592724619</c:v>
                </c:pt>
                <c:pt idx="18">
                  <c:v>709165.21626226895</c:v>
                </c:pt>
                <c:pt idx="19">
                  <c:v>723195.9017090241</c:v>
                </c:pt>
                <c:pt idx="20">
                  <c:v>737120.4684096144</c:v>
                </c:pt>
                <c:pt idx="21">
                  <c:v>750915.63637265423</c:v>
                </c:pt>
                <c:pt idx="22">
                  <c:v>764570.69153251185</c:v>
                </c:pt>
                <c:pt idx="23">
                  <c:v>778245.2888114393</c:v>
                </c:pt>
                <c:pt idx="24">
                  <c:v>791945.30652939458</c:v>
                </c:pt>
                <c:pt idx="25">
                  <c:v>805637.08576610708</c:v>
                </c:pt>
                <c:pt idx="26">
                  <c:v>819265.68302337173</c:v>
                </c:pt>
                <c:pt idx="27">
                  <c:v>832689.42018000723</c:v>
                </c:pt>
                <c:pt idx="28">
                  <c:v>845884.50235344504</c:v>
                </c:pt>
                <c:pt idx="29">
                  <c:v>859117.72566101491</c:v>
                </c:pt>
              </c:numCache>
            </c:numRef>
          </c:val>
        </c:ser>
        <c:ser>
          <c:idx val="1"/>
          <c:order val="1"/>
          <c:tx>
            <c:strRef>
              <c:f>Summary!$B$162</c:f>
              <c:strCache>
                <c:ptCount val="1"/>
                <c:pt idx="0">
                  <c:v>WA Customers</c:v>
                </c:pt>
              </c:strCache>
            </c:strRef>
          </c:tx>
          <c:spPr>
            <a:solidFill>
              <a:schemeClr val="accent4">
                <a:lumMod val="75000"/>
              </a:schemeClr>
            </a:solidFill>
          </c:spPr>
          <c:invertIfNegative val="0"/>
          <c:cat>
            <c:numRef>
              <c:f>Summary!$C$1:$AF$1</c:f>
              <c:numCache>
                <c:formatCode>General</c:formatCode>
                <c:ptCount val="3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pt idx="26">
                  <c:v>2027</c:v>
                </c:pt>
                <c:pt idx="27">
                  <c:v>2028</c:v>
                </c:pt>
                <c:pt idx="28">
                  <c:v>2029</c:v>
                </c:pt>
                <c:pt idx="29">
                  <c:v>2030</c:v>
                </c:pt>
              </c:numCache>
            </c:numRef>
          </c:cat>
          <c:val>
            <c:numRef>
              <c:f>Summary!$C$162:$AF$162</c:f>
              <c:numCache>
                <c:formatCode>#,##0</c:formatCode>
                <c:ptCount val="30"/>
                <c:pt idx="0">
                  <c:v>45521</c:v>
                </c:pt>
                <c:pt idx="1">
                  <c:v>49332</c:v>
                </c:pt>
                <c:pt idx="2">
                  <c:v>53107</c:v>
                </c:pt>
                <c:pt idx="3">
                  <c:v>57028</c:v>
                </c:pt>
                <c:pt idx="4">
                  <c:v>60772</c:v>
                </c:pt>
                <c:pt idx="5">
                  <c:v>63718</c:v>
                </c:pt>
                <c:pt idx="6">
                  <c:v>65970</c:v>
                </c:pt>
                <c:pt idx="7">
                  <c:v>67382</c:v>
                </c:pt>
                <c:pt idx="8">
                  <c:v>68245</c:v>
                </c:pt>
                <c:pt idx="9">
                  <c:v>69294.692719999977</c:v>
                </c:pt>
                <c:pt idx="10">
                  <c:v>70778.774800000014</c:v>
                </c:pt>
                <c:pt idx="11">
                  <c:v>72587.7666399999</c:v>
                </c:pt>
                <c:pt idx="12">
                  <c:v>74626.075968000107</c:v>
                </c:pt>
                <c:pt idx="13">
                  <c:v>76819.216647999885</c:v>
                </c:pt>
                <c:pt idx="14">
                  <c:v>79188.246359999917</c:v>
                </c:pt>
                <c:pt idx="15">
                  <c:v>81738.472592424238</c:v>
                </c:pt>
                <c:pt idx="16">
                  <c:v>84476.202604082908</c:v>
                </c:pt>
                <c:pt idx="17">
                  <c:v>87231.364291719263</c:v>
                </c:pt>
                <c:pt idx="18">
                  <c:v>90014.185418538851</c:v>
                </c:pt>
                <c:pt idx="19">
                  <c:v>92774.759300594407</c:v>
                </c:pt>
                <c:pt idx="20">
                  <c:v>95508.033329340047</c:v>
                </c:pt>
                <c:pt idx="21">
                  <c:v>98213.610768878687</c:v>
                </c:pt>
                <c:pt idx="22">
                  <c:v>100888.0115323269</c:v>
                </c:pt>
                <c:pt idx="23">
                  <c:v>103566.27056031005</c:v>
                </c:pt>
                <c:pt idx="24">
                  <c:v>106258.35158542039</c:v>
                </c:pt>
                <c:pt idx="25">
                  <c:v>108950.14525483899</c:v>
                </c:pt>
                <c:pt idx="26">
                  <c:v>111616.06173374408</c:v>
                </c:pt>
                <c:pt idx="27">
                  <c:v>114229.52281350605</c:v>
                </c:pt>
                <c:pt idx="28">
                  <c:v>116802.01555988073</c:v>
                </c:pt>
                <c:pt idx="29">
                  <c:v>119383.92483854733</c:v>
                </c:pt>
              </c:numCache>
            </c:numRef>
          </c:val>
        </c:ser>
        <c:dLbls>
          <c:showLegendKey val="0"/>
          <c:showVal val="0"/>
          <c:showCatName val="0"/>
          <c:showSerName val="0"/>
          <c:showPercent val="0"/>
          <c:showBubbleSize val="0"/>
        </c:dLbls>
        <c:gapWidth val="150"/>
        <c:overlap val="100"/>
        <c:axId val="75955200"/>
        <c:axId val="76428416"/>
      </c:barChart>
      <c:lineChart>
        <c:grouping val="standard"/>
        <c:varyColors val="0"/>
        <c:ser>
          <c:idx val="3"/>
          <c:order val="2"/>
          <c:tx>
            <c:strRef>
              <c:f>Summary!$B$172</c:f>
              <c:strCache>
                <c:ptCount val="1"/>
                <c:pt idx="0">
                  <c:v>WA Growth Rate</c:v>
                </c:pt>
              </c:strCache>
            </c:strRef>
          </c:tx>
          <c:spPr>
            <a:ln>
              <a:solidFill>
                <a:srgbClr val="C00000"/>
              </a:solidFill>
            </a:ln>
          </c:spPr>
          <c:marker>
            <c:symbol val="circle"/>
            <c:size val="6"/>
            <c:spPr>
              <a:solidFill>
                <a:srgbClr val="C00000"/>
              </a:solidFill>
              <a:ln>
                <a:solidFill>
                  <a:srgbClr val="C00000"/>
                </a:solidFill>
              </a:ln>
            </c:spPr>
          </c:marker>
          <c:val>
            <c:numRef>
              <c:f>Summary!$C$172:$AF$172</c:f>
              <c:numCache>
                <c:formatCode>0.00</c:formatCode>
                <c:ptCount val="30"/>
                <c:pt idx="1">
                  <c:v>8.3719601941960811</c:v>
                </c:pt>
                <c:pt idx="2">
                  <c:v>7.6522338441579452</c:v>
                </c:pt>
                <c:pt idx="3">
                  <c:v>7.3832074867719903</c:v>
                </c:pt>
                <c:pt idx="4">
                  <c:v>6.5651960440485375</c:v>
                </c:pt>
                <c:pt idx="5">
                  <c:v>4.8476271967353384</c:v>
                </c:pt>
                <c:pt idx="6">
                  <c:v>3.5343231112087627</c:v>
                </c:pt>
                <c:pt idx="7">
                  <c:v>2.1403668334091237</c:v>
                </c:pt>
                <c:pt idx="8">
                  <c:v>1.2807574723219861</c:v>
                </c:pt>
                <c:pt idx="9">
                  <c:v>1.5381239944317946</c:v>
                </c:pt>
                <c:pt idx="10">
                  <c:v>2.1416966029372189</c:v>
                </c:pt>
                <c:pt idx="11">
                  <c:v>2.5558394378988321</c:v>
                </c:pt>
                <c:pt idx="12">
                  <c:v>2.8080617745260192</c:v>
                </c:pt>
                <c:pt idx="13">
                  <c:v>2.9388396100853877</c:v>
                </c:pt>
                <c:pt idx="14">
                  <c:v>3.0839024600515712</c:v>
                </c:pt>
                <c:pt idx="15">
                  <c:v>3.2204605476810748</c:v>
                </c:pt>
                <c:pt idx="16">
                  <c:v>3.3493775022074632</c:v>
                </c:pt>
                <c:pt idx="17">
                  <c:v>3.2614648891701243</c:v>
                </c:pt>
                <c:pt idx="18">
                  <c:v>3.1901611873373859</c:v>
                </c:pt>
                <c:pt idx="19">
                  <c:v>3.0668209340781707</c:v>
                </c:pt>
                <c:pt idx="20">
                  <c:v>2.9461397144559212</c:v>
                </c:pt>
                <c:pt idx="21">
                  <c:v>2.8328270881769457</c:v>
                </c:pt>
                <c:pt idx="22">
                  <c:v>2.7230449451063037</c:v>
                </c:pt>
                <c:pt idx="23">
                  <c:v>2.654685117988357</c:v>
                </c:pt>
                <c:pt idx="24">
                  <c:v>2.5993800979274559</c:v>
                </c:pt>
                <c:pt idx="25">
                  <c:v>2.5332537435935238</c:v>
                </c:pt>
                <c:pt idx="26">
                  <c:v>2.4469141116512625</c:v>
                </c:pt>
                <c:pt idx="27">
                  <c:v>2.3414740129394356</c:v>
                </c:pt>
                <c:pt idx="28">
                  <c:v>2.2520384249302232</c:v>
                </c:pt>
                <c:pt idx="29">
                  <c:v>2.2105006204648383</c:v>
                </c:pt>
              </c:numCache>
            </c:numRef>
          </c:val>
          <c:smooth val="0"/>
        </c:ser>
        <c:ser>
          <c:idx val="4"/>
          <c:order val="3"/>
          <c:tx>
            <c:strRef>
              <c:f>Summary!$B$173</c:f>
              <c:strCache>
                <c:ptCount val="1"/>
                <c:pt idx="0">
                  <c:v>System Growth Rate</c:v>
                </c:pt>
              </c:strCache>
            </c:strRef>
          </c:tx>
          <c:spPr>
            <a:ln>
              <a:solidFill>
                <a:schemeClr val="tx1"/>
              </a:solidFill>
            </a:ln>
          </c:spPr>
          <c:marker>
            <c:symbol val="diamond"/>
            <c:size val="6"/>
            <c:spPr>
              <a:solidFill>
                <a:schemeClr val="tx1"/>
              </a:solidFill>
              <a:ln>
                <a:solidFill>
                  <a:schemeClr val="tx1"/>
                </a:solidFill>
              </a:ln>
            </c:spPr>
          </c:marker>
          <c:val>
            <c:numRef>
              <c:f>Summary!$C$173:$AF$173</c:f>
              <c:numCache>
                <c:formatCode>0.00</c:formatCode>
                <c:ptCount val="30"/>
                <c:pt idx="1">
                  <c:v>3.5370666982322065</c:v>
                </c:pt>
                <c:pt idx="2">
                  <c:v>3.2293791689145039</c:v>
                </c:pt>
                <c:pt idx="3">
                  <c:v>3.1982639874298266</c:v>
                </c:pt>
                <c:pt idx="4">
                  <c:v>3.440383125572223</c:v>
                </c:pt>
                <c:pt idx="5">
                  <c:v>3.143910840932123</c:v>
                </c:pt>
                <c:pt idx="6">
                  <c:v>2.424917762770153</c:v>
                </c:pt>
                <c:pt idx="7">
                  <c:v>1.5844762451319476</c:v>
                </c:pt>
                <c:pt idx="8">
                  <c:v>0.82051405991323556</c:v>
                </c:pt>
                <c:pt idx="9">
                  <c:v>0.93114752133472212</c:v>
                </c:pt>
                <c:pt idx="10">
                  <c:v>1.3359636974131435</c:v>
                </c:pt>
                <c:pt idx="11">
                  <c:v>1.6034077908685491</c:v>
                </c:pt>
                <c:pt idx="12">
                  <c:v>1.7803773552262669</c:v>
                </c:pt>
                <c:pt idx="13">
                  <c:v>1.8838017694903317</c:v>
                </c:pt>
                <c:pt idx="14">
                  <c:v>2.0039901844243611</c:v>
                </c:pt>
                <c:pt idx="15">
                  <c:v>2.1003626914396087</c:v>
                </c:pt>
                <c:pt idx="16">
                  <c:v>2.2028582999081769</c:v>
                </c:pt>
                <c:pt idx="17">
                  <c:v>2.1774012881087952</c:v>
                </c:pt>
                <c:pt idx="18">
                  <c:v>2.1628532500305004</c:v>
                </c:pt>
                <c:pt idx="19">
                  <c:v>2.1010625766249476</c:v>
                </c:pt>
                <c:pt idx="20">
                  <c:v>2.0414754506889867</c:v>
                </c:pt>
                <c:pt idx="21">
                  <c:v>1.981765621536774</c:v>
                </c:pt>
                <c:pt idx="22">
                  <c:v>1.9230824963662521</c:v>
                </c:pt>
                <c:pt idx="23">
                  <c:v>1.8895016306382462</c:v>
                </c:pt>
                <c:pt idx="24">
                  <c:v>1.8589117560155366</c:v>
                </c:pt>
                <c:pt idx="25">
                  <c:v>1.8240376509395886</c:v>
                </c:pt>
                <c:pt idx="26">
                  <c:v>1.7816248886375194</c:v>
                </c:pt>
                <c:pt idx="27">
                  <c:v>1.7227965127387761</c:v>
                </c:pt>
                <c:pt idx="28">
                  <c:v>1.6651451569831481</c:v>
                </c:pt>
                <c:pt idx="29">
                  <c:v>1.6428123061821411</c:v>
                </c:pt>
              </c:numCache>
            </c:numRef>
          </c:val>
          <c:smooth val="0"/>
        </c:ser>
        <c:dLbls>
          <c:showLegendKey val="0"/>
          <c:showVal val="0"/>
          <c:showCatName val="0"/>
          <c:showSerName val="0"/>
          <c:showPercent val="0"/>
          <c:showBubbleSize val="0"/>
        </c:dLbls>
        <c:marker val="1"/>
        <c:smooth val="0"/>
        <c:axId val="76444800"/>
        <c:axId val="76430336"/>
      </c:lineChart>
      <c:catAx>
        <c:axId val="7595520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76428416"/>
        <c:crosses val="autoZero"/>
        <c:auto val="1"/>
        <c:lblAlgn val="ctr"/>
        <c:lblOffset val="100"/>
        <c:noMultiLvlLbl val="0"/>
      </c:catAx>
      <c:valAx>
        <c:axId val="76428416"/>
        <c:scaling>
          <c:orientation val="minMax"/>
          <c:min val="0"/>
        </c:scaling>
        <c:delete val="0"/>
        <c:axPos val="l"/>
        <c:title>
          <c:tx>
            <c:rich>
              <a:bodyPr rot="-5400000" vert="horz"/>
              <a:lstStyle/>
              <a:p>
                <a:pPr>
                  <a:defRPr/>
                </a:pPr>
                <a:r>
                  <a:rPr lang="en-US"/>
                  <a:t>Customer Number</a:t>
                </a:r>
              </a:p>
            </c:rich>
          </c:tx>
          <c:layout/>
          <c:overlay val="0"/>
        </c:title>
        <c:numFmt formatCode="#,##0" sourceLinked="1"/>
        <c:majorTickMark val="out"/>
        <c:minorTickMark val="none"/>
        <c:tickLblPos val="nextTo"/>
        <c:crossAx val="75955200"/>
        <c:crosses val="autoZero"/>
        <c:crossBetween val="between"/>
      </c:valAx>
      <c:valAx>
        <c:axId val="76430336"/>
        <c:scaling>
          <c:orientation val="minMax"/>
        </c:scaling>
        <c:delete val="0"/>
        <c:axPos val="r"/>
        <c:title>
          <c:tx>
            <c:rich>
              <a:bodyPr rot="-5400000" vert="horz"/>
              <a:lstStyle/>
              <a:p>
                <a:pPr>
                  <a:defRPr/>
                </a:pPr>
                <a:r>
                  <a:rPr lang="en-US"/>
                  <a:t>Growth Rate %</a:t>
                </a:r>
              </a:p>
            </c:rich>
          </c:tx>
          <c:layout/>
          <c:overlay val="0"/>
        </c:title>
        <c:numFmt formatCode="0.00" sourceLinked="1"/>
        <c:majorTickMark val="out"/>
        <c:minorTickMark val="none"/>
        <c:tickLblPos val="nextTo"/>
        <c:crossAx val="76444800"/>
        <c:crosses val="max"/>
        <c:crossBetween val="between"/>
      </c:valAx>
      <c:catAx>
        <c:axId val="76444800"/>
        <c:scaling>
          <c:orientation val="minMax"/>
        </c:scaling>
        <c:delete val="1"/>
        <c:axPos val="b"/>
        <c:majorTickMark val="out"/>
        <c:minorTickMark val="none"/>
        <c:tickLblPos val="none"/>
        <c:crossAx val="76430336"/>
        <c:crosses val="autoZero"/>
        <c:auto val="1"/>
        <c:lblAlgn val="ctr"/>
        <c:lblOffset val="100"/>
        <c:noMultiLvlLbl val="0"/>
      </c:catAx>
    </c:plotArea>
    <c:legend>
      <c:legendPos val="b"/>
      <c:layout/>
      <c:overlay val="0"/>
    </c:legend>
    <c:plotVisOnly val="1"/>
    <c:dispBlanksAs val="gap"/>
    <c:showDLblsOverMax val="0"/>
  </c:chart>
  <c:txPr>
    <a:bodyPr/>
    <a:lstStyle/>
    <a:p>
      <a:pPr>
        <a:defRPr sz="1000">
          <a:latin typeface="Arial" pitchFamily="34" charset="0"/>
          <a:cs typeface="Arial"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WA</a:t>
            </a:r>
            <a:r>
              <a:rPr lang="en-US" sz="1200" baseline="0"/>
              <a:t> Customer Scenarios</a:t>
            </a:r>
            <a:endParaRPr lang="en-US" sz="1200"/>
          </a:p>
        </c:rich>
      </c:tx>
      <c:layout/>
      <c:overlay val="0"/>
    </c:title>
    <c:autoTitleDeleted val="0"/>
    <c:plotArea>
      <c:layout/>
      <c:barChart>
        <c:barDir val="col"/>
        <c:grouping val="clustered"/>
        <c:varyColors val="0"/>
        <c:ser>
          <c:idx val="0"/>
          <c:order val="0"/>
          <c:tx>
            <c:strRef>
              <c:f>Summary!$B$186</c:f>
              <c:strCache>
                <c:ptCount val="1"/>
                <c:pt idx="0">
                  <c:v>WA Historic</c:v>
                </c:pt>
              </c:strCache>
            </c:strRef>
          </c:tx>
          <c:spPr>
            <a:solidFill>
              <a:srgbClr val="C00000"/>
            </a:solidFill>
          </c:spPr>
          <c:invertIfNegative val="0"/>
          <c:cat>
            <c:numRef>
              <c:f>Summary!$C$1:$AF$1</c:f>
              <c:numCache>
                <c:formatCode>General</c:formatCode>
                <c:ptCount val="3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pt idx="26">
                  <c:v>2027</c:v>
                </c:pt>
                <c:pt idx="27">
                  <c:v>2028</c:v>
                </c:pt>
                <c:pt idx="28">
                  <c:v>2029</c:v>
                </c:pt>
                <c:pt idx="29">
                  <c:v>2030</c:v>
                </c:pt>
              </c:numCache>
            </c:numRef>
          </c:cat>
          <c:val>
            <c:numRef>
              <c:f>Summary!$C$186:$AF$186</c:f>
              <c:numCache>
                <c:formatCode>#,##0</c:formatCode>
                <c:ptCount val="30"/>
                <c:pt idx="0">
                  <c:v>45521</c:v>
                </c:pt>
                <c:pt idx="1">
                  <c:v>49332</c:v>
                </c:pt>
                <c:pt idx="2">
                  <c:v>53107</c:v>
                </c:pt>
                <c:pt idx="3">
                  <c:v>57028</c:v>
                </c:pt>
                <c:pt idx="4">
                  <c:v>60772</c:v>
                </c:pt>
                <c:pt idx="5">
                  <c:v>63718</c:v>
                </c:pt>
                <c:pt idx="6">
                  <c:v>65970</c:v>
                </c:pt>
                <c:pt idx="7">
                  <c:v>67382</c:v>
                </c:pt>
                <c:pt idx="8">
                  <c:v>68245</c:v>
                </c:pt>
              </c:numCache>
            </c:numRef>
          </c:val>
        </c:ser>
        <c:ser>
          <c:idx val="1"/>
          <c:order val="1"/>
          <c:tx>
            <c:strRef>
              <c:f>Summary!$B$187</c:f>
              <c:strCache>
                <c:ptCount val="1"/>
                <c:pt idx="0">
                  <c:v>WA Base Case</c:v>
                </c:pt>
              </c:strCache>
            </c:strRef>
          </c:tx>
          <c:spPr>
            <a:solidFill>
              <a:srgbClr val="7030A0"/>
            </a:solidFill>
          </c:spPr>
          <c:invertIfNegative val="0"/>
          <c:cat>
            <c:numRef>
              <c:f>Summary!$C$1:$AF$1</c:f>
              <c:numCache>
                <c:formatCode>General</c:formatCode>
                <c:ptCount val="3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pt idx="26">
                  <c:v>2027</c:v>
                </c:pt>
                <c:pt idx="27">
                  <c:v>2028</c:v>
                </c:pt>
                <c:pt idx="28">
                  <c:v>2029</c:v>
                </c:pt>
                <c:pt idx="29">
                  <c:v>2030</c:v>
                </c:pt>
              </c:numCache>
            </c:numRef>
          </c:cat>
          <c:val>
            <c:numRef>
              <c:f>Summary!$C$187:$AF$187</c:f>
              <c:numCache>
                <c:formatCode>General</c:formatCode>
                <c:ptCount val="30"/>
                <c:pt idx="9" formatCode="#,##0">
                  <c:v>69294.692719999977</c:v>
                </c:pt>
                <c:pt idx="10" formatCode="#,##0">
                  <c:v>70778.774800000014</c:v>
                </c:pt>
                <c:pt idx="11" formatCode="#,##0">
                  <c:v>72587.7666399999</c:v>
                </c:pt>
                <c:pt idx="12" formatCode="#,##0">
                  <c:v>74626.075968000107</c:v>
                </c:pt>
                <c:pt idx="13" formatCode="#,##0">
                  <c:v>76819.216647999885</c:v>
                </c:pt>
                <c:pt idx="14" formatCode="#,##0">
                  <c:v>79188.246359999917</c:v>
                </c:pt>
                <c:pt idx="15" formatCode="#,##0">
                  <c:v>81738.472592424238</c:v>
                </c:pt>
                <c:pt idx="16" formatCode="#,##0">
                  <c:v>84476.202604082908</c:v>
                </c:pt>
                <c:pt idx="17" formatCode="#,##0">
                  <c:v>87231.364291719263</c:v>
                </c:pt>
                <c:pt idx="18" formatCode="#,##0">
                  <c:v>90014.185418538851</c:v>
                </c:pt>
                <c:pt idx="19" formatCode="#,##0">
                  <c:v>92774.759300594407</c:v>
                </c:pt>
                <c:pt idx="20" formatCode="#,##0">
                  <c:v>95508.033329340047</c:v>
                </c:pt>
                <c:pt idx="21" formatCode="#,##0">
                  <c:v>98213.610768878687</c:v>
                </c:pt>
                <c:pt idx="22" formatCode="#,##0">
                  <c:v>100888.0115323269</c:v>
                </c:pt>
                <c:pt idx="23" formatCode="#,##0">
                  <c:v>103566.27056031005</c:v>
                </c:pt>
                <c:pt idx="24" formatCode="#,##0">
                  <c:v>106258.35158542039</c:v>
                </c:pt>
                <c:pt idx="25" formatCode="#,##0">
                  <c:v>108950.14525483899</c:v>
                </c:pt>
                <c:pt idx="26" formatCode="#,##0">
                  <c:v>111616.06173374408</c:v>
                </c:pt>
                <c:pt idx="27" formatCode="#,##0">
                  <c:v>114229.52281350605</c:v>
                </c:pt>
                <c:pt idx="28" formatCode="#,##0">
                  <c:v>116802.01555988073</c:v>
                </c:pt>
                <c:pt idx="29" formatCode="#,##0">
                  <c:v>119383.92483854733</c:v>
                </c:pt>
              </c:numCache>
            </c:numRef>
          </c:val>
        </c:ser>
        <c:dLbls>
          <c:showLegendKey val="0"/>
          <c:showVal val="0"/>
          <c:showCatName val="0"/>
          <c:showSerName val="0"/>
          <c:showPercent val="0"/>
          <c:showBubbleSize val="0"/>
        </c:dLbls>
        <c:gapWidth val="150"/>
        <c:axId val="76771712"/>
        <c:axId val="76773248"/>
      </c:barChart>
      <c:lineChart>
        <c:grouping val="standard"/>
        <c:varyColors val="0"/>
        <c:ser>
          <c:idx val="2"/>
          <c:order val="2"/>
          <c:tx>
            <c:strRef>
              <c:f>Summary!$B$188</c:f>
              <c:strCache>
                <c:ptCount val="1"/>
                <c:pt idx="0">
                  <c:v>WA High</c:v>
                </c:pt>
              </c:strCache>
            </c:strRef>
          </c:tx>
          <c:spPr>
            <a:ln>
              <a:solidFill>
                <a:srgbClr val="FF33CC"/>
              </a:solidFill>
            </a:ln>
          </c:spPr>
          <c:marker>
            <c:symbol val="none"/>
          </c:marker>
          <c:cat>
            <c:numRef>
              <c:f>Summary!$C$1:$AF$1</c:f>
              <c:numCache>
                <c:formatCode>General</c:formatCode>
                <c:ptCount val="3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pt idx="26">
                  <c:v>2027</c:v>
                </c:pt>
                <c:pt idx="27">
                  <c:v>2028</c:v>
                </c:pt>
                <c:pt idx="28">
                  <c:v>2029</c:v>
                </c:pt>
                <c:pt idx="29">
                  <c:v>2030</c:v>
                </c:pt>
              </c:numCache>
            </c:numRef>
          </c:cat>
          <c:val>
            <c:numRef>
              <c:f>Summary!$C$188:$AF$188</c:f>
              <c:numCache>
                <c:formatCode>General</c:formatCode>
                <c:ptCount val="30"/>
                <c:pt idx="9" formatCode="#,##0">
                  <c:v>69425.261991999971</c:v>
                </c:pt>
                <c:pt idx="10" formatCode="#,##0">
                  <c:v>71257.360488000006</c:v>
                </c:pt>
                <c:pt idx="11" formatCode="#,##0">
                  <c:v>73582.350288000001</c:v>
                </c:pt>
                <c:pt idx="12" formatCode="#,##0">
                  <c:v>76308.352414400026</c:v>
                </c:pt>
                <c:pt idx="13" formatCode="#,##0">
                  <c:v>79235.935298399971</c:v>
                </c:pt>
                <c:pt idx="14" formatCode="#,##0">
                  <c:v>82260.9724384</c:v>
                </c:pt>
                <c:pt idx="15" formatCode="#,##0">
                  <c:v>85456.630704282026</c:v>
                </c:pt>
                <c:pt idx="16" formatCode="#,##0">
                  <c:v>88733.232118039145</c:v>
                </c:pt>
                <c:pt idx="17" formatCode="#,##0">
                  <c:v>91940.068058820951</c:v>
                </c:pt>
                <c:pt idx="18" formatCode="#,##0">
                  <c:v>95087.54772085858</c:v>
                </c:pt>
                <c:pt idx="19" formatCode="#,##0">
                  <c:v>98149.778991119732</c:v>
                </c:pt>
                <c:pt idx="20" formatCode="#,##0">
                  <c:v>101092.3022018776</c:v>
                </c:pt>
                <c:pt idx="21" formatCode="#,##0">
                  <c:v>103945.95851339327</c:v>
                </c:pt>
                <c:pt idx="22" formatCode="#,##0">
                  <c:v>106766.87931501408</c:v>
                </c:pt>
                <c:pt idx="23" formatCode="#,##0">
                  <c:v>109591.85129439631</c:v>
                </c:pt>
                <c:pt idx="24" formatCode="#,##0">
                  <c:v>112431.33637076207</c:v>
                </c:pt>
                <c:pt idx="25" formatCode="#,##0">
                  <c:v>115270.51972365152</c:v>
                </c:pt>
                <c:pt idx="26" formatCode="#,##0">
                  <c:v>118082.53202650198</c:v>
                </c:pt>
                <c:pt idx="27" formatCode="#,##0">
                  <c:v>120839.46616025214</c:v>
                </c:pt>
                <c:pt idx="28" formatCode="#,##0">
                  <c:v>123553.38354394547</c:v>
                </c:pt>
                <c:pt idx="29" formatCode="#,##0">
                  <c:v>126277.18828654542</c:v>
                </c:pt>
              </c:numCache>
            </c:numRef>
          </c:val>
          <c:smooth val="0"/>
        </c:ser>
        <c:ser>
          <c:idx val="3"/>
          <c:order val="3"/>
          <c:tx>
            <c:strRef>
              <c:f>Summary!$B$189</c:f>
              <c:strCache>
                <c:ptCount val="1"/>
                <c:pt idx="0">
                  <c:v>WA Low</c:v>
                </c:pt>
              </c:strCache>
            </c:strRef>
          </c:tx>
          <c:spPr>
            <a:ln>
              <a:solidFill>
                <a:srgbClr val="006600"/>
              </a:solidFill>
            </a:ln>
          </c:spPr>
          <c:marker>
            <c:symbol val="none"/>
          </c:marker>
          <c:cat>
            <c:numRef>
              <c:f>Summary!$C$1:$AF$1</c:f>
              <c:numCache>
                <c:formatCode>General</c:formatCode>
                <c:ptCount val="3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pt idx="26">
                  <c:v>2027</c:v>
                </c:pt>
                <c:pt idx="27">
                  <c:v>2028</c:v>
                </c:pt>
                <c:pt idx="28">
                  <c:v>2029</c:v>
                </c:pt>
                <c:pt idx="29">
                  <c:v>2030</c:v>
                </c:pt>
              </c:numCache>
            </c:numRef>
          </c:cat>
          <c:val>
            <c:numRef>
              <c:f>Summary!$C$189:$AF$189</c:f>
              <c:numCache>
                <c:formatCode>General</c:formatCode>
                <c:ptCount val="30"/>
                <c:pt idx="9" formatCode="#,##0">
                  <c:v>69098.838811999973</c:v>
                </c:pt>
                <c:pt idx="10" formatCode="#,##0">
                  <c:v>70060.896267999968</c:v>
                </c:pt>
                <c:pt idx="11" formatCode="#,##0">
                  <c:v>71147.490963999968</c:v>
                </c:pt>
                <c:pt idx="12" formatCode="#,##0">
                  <c:v>72429.338213759998</c:v>
                </c:pt>
                <c:pt idx="13" formatCode="#,##0">
                  <c:v>73863.555282959991</c:v>
                </c:pt>
                <c:pt idx="14" formatCode="#,##0">
                  <c:v>75497.856675599978</c:v>
                </c:pt>
                <c:pt idx="15" formatCode="#,##0">
                  <c:v>77374.588612242442</c:v>
                </c:pt>
                <c:pt idx="16" formatCode="#,##0">
                  <c:v>79543.509921686025</c:v>
                </c:pt>
                <c:pt idx="17" formatCode="#,##0">
                  <c:v>81907.220589929493</c:v>
                </c:pt>
                <c:pt idx="18" formatCode="#,##0">
                  <c:v>84477.324237871508</c:v>
                </c:pt>
                <c:pt idx="19" formatCode="#,##0">
                  <c:v>87087.069425824477</c:v>
                </c:pt>
                <c:pt idx="20" formatCode="#,##0">
                  <c:v>89730.665233707812</c:v>
                </c:pt>
                <c:pt idx="21" formatCode="#,##0">
                  <c:v>92347.395350060266</c:v>
                </c:pt>
                <c:pt idx="22" formatCode="#,##0">
                  <c:v>94933.884090605265</c:v>
                </c:pt>
                <c:pt idx="23" formatCode="#,##0">
                  <c:v>97524.115347748724</c:v>
                </c:pt>
                <c:pt idx="24" formatCode="#,##0">
                  <c:v>100127.7539421058</c:v>
                </c:pt>
                <c:pt idx="25" formatCode="#,##0">
                  <c:v>102731.11380144164</c:v>
                </c:pt>
                <c:pt idx="26" formatCode="#,##0">
                  <c:v>105309.37278597971</c:v>
                </c:pt>
                <c:pt idx="27" formatCode="#,##0">
                  <c:v>107836.75003334894</c:v>
                </c:pt>
                <c:pt idx="28" formatCode="#,##0">
                  <c:v>110324.38799733226</c:v>
                </c:pt>
                <c:pt idx="29" formatCode="#,##0">
                  <c:v>112821.15999763903</c:v>
                </c:pt>
              </c:numCache>
            </c:numRef>
          </c:val>
          <c:smooth val="0"/>
        </c:ser>
        <c:ser>
          <c:idx val="4"/>
          <c:order val="4"/>
          <c:tx>
            <c:strRef>
              <c:f>Summary!$B$190</c:f>
              <c:strCache>
                <c:ptCount val="1"/>
                <c:pt idx="0">
                  <c:v>WA Low II</c:v>
                </c:pt>
              </c:strCache>
            </c:strRef>
          </c:tx>
          <c:spPr>
            <a:ln>
              <a:solidFill>
                <a:srgbClr val="FFC000"/>
              </a:solidFill>
            </a:ln>
          </c:spPr>
          <c:marker>
            <c:symbol val="none"/>
          </c:marker>
          <c:cat>
            <c:numRef>
              <c:f>Summary!$C$1:$AF$1</c:f>
              <c:numCache>
                <c:formatCode>General</c:formatCode>
                <c:ptCount val="3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pt idx="26">
                  <c:v>2027</c:v>
                </c:pt>
                <c:pt idx="27">
                  <c:v>2028</c:v>
                </c:pt>
                <c:pt idx="28">
                  <c:v>2029</c:v>
                </c:pt>
                <c:pt idx="29">
                  <c:v>2030</c:v>
                </c:pt>
              </c:numCache>
            </c:numRef>
          </c:cat>
          <c:val>
            <c:numRef>
              <c:f>Summary!$C$190:$AF$190</c:f>
              <c:numCache>
                <c:formatCode>General</c:formatCode>
                <c:ptCount val="30"/>
                <c:pt idx="9" formatCode="#,##0">
                  <c:v>69294.692719999977</c:v>
                </c:pt>
                <c:pt idx="10" formatCode="#,##0">
                  <c:v>70743.973158399982</c:v>
                </c:pt>
                <c:pt idx="11" formatCode="#,##0">
                  <c:v>72444.645406400057</c:v>
                </c:pt>
                <c:pt idx="12" formatCode="#,##0">
                  <c:v>74289.227588159978</c:v>
                </c:pt>
                <c:pt idx="13" formatCode="#,##0">
                  <c:v>76172.92213856001</c:v>
                </c:pt>
                <c:pt idx="14" formatCode="#,##0">
                  <c:v>78101.004463680103</c:v>
                </c:pt>
                <c:pt idx="15" formatCode="#,##0">
                  <c:v>80035.278501675988</c:v>
                </c:pt>
                <c:pt idx="16" formatCode="#,##0">
                  <c:v>81932.40383085527</c:v>
                </c:pt>
                <c:pt idx="17" formatCode="#,##0">
                  <c:v>83655.81863065339</c:v>
                </c:pt>
                <c:pt idx="18" formatCode="#,##0">
                  <c:v>85179.166505208399</c:v>
                </c:pt>
                <c:pt idx="19" formatCode="#,##0">
                  <c:v>86441.841226310047</c:v>
                </c:pt>
                <c:pt idx="20" formatCode="#,##0">
                  <c:v>87415.166487152048</c:v>
                </c:pt>
                <c:pt idx="21" formatCode="#,##0">
                  <c:v>88074.183219250743</c:v>
                </c:pt>
                <c:pt idx="22" formatCode="#,##0">
                  <c:v>88628.633548877246</c:v>
                </c:pt>
                <c:pt idx="23" formatCode="#,##0">
                  <c:v>89089.720189036438</c:v>
                </c:pt>
                <c:pt idx="24" formatCode="#,##0">
                  <c:v>89488.953881969835</c:v>
                </c:pt>
                <c:pt idx="25" formatCode="#,##0">
                  <c:v>89881.360004713642</c:v>
                </c:pt>
                <c:pt idx="26" formatCode="#,##0">
                  <c:v>90260.40598393674</c:v>
                </c:pt>
                <c:pt idx="27" formatCode="#,##0">
                  <c:v>90619.309450564106</c:v>
                </c:pt>
                <c:pt idx="28" formatCode="#,##0">
                  <c:v>90960.801597778132</c:v>
                </c:pt>
                <c:pt idx="29" formatCode="#,##0">
                  <c:v>91297.335257277649</c:v>
                </c:pt>
              </c:numCache>
            </c:numRef>
          </c:val>
          <c:smooth val="0"/>
        </c:ser>
        <c:dLbls>
          <c:showLegendKey val="0"/>
          <c:showVal val="0"/>
          <c:showCatName val="0"/>
          <c:showSerName val="0"/>
          <c:showPercent val="0"/>
          <c:showBubbleSize val="0"/>
        </c:dLbls>
        <c:marker val="1"/>
        <c:smooth val="0"/>
        <c:axId val="76771712"/>
        <c:axId val="76773248"/>
      </c:lineChart>
      <c:catAx>
        <c:axId val="76771712"/>
        <c:scaling>
          <c:orientation val="minMax"/>
        </c:scaling>
        <c:delete val="0"/>
        <c:axPos val="b"/>
        <c:numFmt formatCode="General" sourceLinked="1"/>
        <c:majorTickMark val="none"/>
        <c:minorTickMark val="none"/>
        <c:tickLblPos val="nextTo"/>
        <c:txPr>
          <a:bodyPr rot="-5400000" vert="horz"/>
          <a:lstStyle/>
          <a:p>
            <a:pPr>
              <a:defRPr/>
            </a:pPr>
            <a:endParaRPr lang="en-US"/>
          </a:p>
        </c:txPr>
        <c:crossAx val="76773248"/>
        <c:crosses val="autoZero"/>
        <c:auto val="1"/>
        <c:lblAlgn val="ctr"/>
        <c:lblOffset val="100"/>
        <c:noMultiLvlLbl val="0"/>
      </c:catAx>
      <c:valAx>
        <c:axId val="76773248"/>
        <c:scaling>
          <c:orientation val="minMax"/>
        </c:scaling>
        <c:delete val="0"/>
        <c:axPos val="l"/>
        <c:title>
          <c:tx>
            <c:rich>
              <a:bodyPr rot="-5400000" vert="horz"/>
              <a:lstStyle/>
              <a:p>
                <a:pPr>
                  <a:defRPr/>
                </a:pPr>
                <a:r>
                  <a:rPr lang="en-US"/>
                  <a:t>Customers</a:t>
                </a:r>
              </a:p>
            </c:rich>
          </c:tx>
          <c:layout/>
          <c:overlay val="0"/>
        </c:title>
        <c:numFmt formatCode="#,##0" sourceLinked="1"/>
        <c:majorTickMark val="out"/>
        <c:minorTickMark val="none"/>
        <c:tickLblPos val="nextTo"/>
        <c:crossAx val="76771712"/>
        <c:crosses val="autoZero"/>
        <c:crossBetween val="between"/>
      </c:valAx>
    </c:plotArea>
    <c:legend>
      <c:legendPos val="b"/>
      <c:layout/>
      <c:overlay val="0"/>
    </c:legend>
    <c:plotVisOnly val="1"/>
    <c:dispBlanksAs val="gap"/>
    <c:showDLblsOverMax val="0"/>
  </c:chart>
  <c:txPr>
    <a:bodyPr/>
    <a:lstStyle/>
    <a:p>
      <a:pPr>
        <a:defRPr>
          <a:latin typeface="Arial" pitchFamily="34" charset="0"/>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latin typeface="Arial" pitchFamily="34" charset="0"/>
                <a:cs typeface="Arial" pitchFamily="34" charset="0"/>
              </a:defRPr>
            </a:pPr>
            <a:r>
              <a:rPr lang="en-US" sz="1200">
                <a:latin typeface="Arial" pitchFamily="34" charset="0"/>
                <a:cs typeface="Arial" pitchFamily="34" charset="0"/>
              </a:rPr>
              <a:t>WA Customer Growth Rate % Scenarios</a:t>
            </a:r>
          </a:p>
        </c:rich>
      </c:tx>
      <c:layout/>
      <c:overlay val="0"/>
    </c:title>
    <c:autoTitleDeleted val="0"/>
    <c:plotArea>
      <c:layout/>
      <c:barChart>
        <c:barDir val="col"/>
        <c:grouping val="clustered"/>
        <c:varyColors val="0"/>
        <c:ser>
          <c:idx val="1"/>
          <c:order val="0"/>
          <c:tx>
            <c:v>WA Historic</c:v>
          </c:tx>
          <c:invertIfNegative val="0"/>
          <c:val>
            <c:numRef>
              <c:f>Summary!$D$116:$AF$116</c:f>
              <c:numCache>
                <c:formatCode>#,##0.00</c:formatCode>
                <c:ptCount val="29"/>
                <c:pt idx="0">
                  <c:v>8.3719601941960811</c:v>
                </c:pt>
                <c:pt idx="1">
                  <c:v>7.6522338441579452</c:v>
                </c:pt>
                <c:pt idx="2">
                  <c:v>7.3832074867719903</c:v>
                </c:pt>
                <c:pt idx="3">
                  <c:v>6.5651960440485375</c:v>
                </c:pt>
                <c:pt idx="4">
                  <c:v>4.8476271967353384</c:v>
                </c:pt>
                <c:pt idx="5">
                  <c:v>3.5343231112087627</c:v>
                </c:pt>
                <c:pt idx="6">
                  <c:v>2.1403668334091237</c:v>
                </c:pt>
                <c:pt idx="7">
                  <c:v>1.2807574723219861</c:v>
                </c:pt>
              </c:numCache>
            </c:numRef>
          </c:val>
        </c:ser>
        <c:ser>
          <c:idx val="0"/>
          <c:order val="1"/>
          <c:tx>
            <c:v>WA Base Case</c:v>
          </c:tx>
          <c:spPr>
            <a:solidFill>
              <a:srgbClr val="7030A0"/>
            </a:solidFill>
          </c:spPr>
          <c:invertIfNegative val="0"/>
          <c:cat>
            <c:numRef>
              <c:f>Summary!$D$1:$AF$1</c:f>
              <c:numCache>
                <c:formatCode>General</c:formatCode>
                <c:ptCount val="2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pt idx="23">
                  <c:v>2025</c:v>
                </c:pt>
                <c:pt idx="24">
                  <c:v>2026</c:v>
                </c:pt>
                <c:pt idx="25">
                  <c:v>2027</c:v>
                </c:pt>
                <c:pt idx="26">
                  <c:v>2028</c:v>
                </c:pt>
                <c:pt idx="27">
                  <c:v>2029</c:v>
                </c:pt>
                <c:pt idx="28">
                  <c:v>2030</c:v>
                </c:pt>
              </c:numCache>
            </c:numRef>
          </c:cat>
          <c:val>
            <c:numRef>
              <c:f>Summary!$D$126:$AF$126</c:f>
              <c:numCache>
                <c:formatCode>General</c:formatCode>
                <c:ptCount val="29"/>
                <c:pt idx="8" formatCode="#,##0.00">
                  <c:v>1.5381239944317946</c:v>
                </c:pt>
                <c:pt idx="9" formatCode="#,##0.00">
                  <c:v>2.1416966029372189</c:v>
                </c:pt>
                <c:pt idx="10" formatCode="#,##0.00">
                  <c:v>2.5558394378988321</c:v>
                </c:pt>
                <c:pt idx="11" formatCode="#,##0.00">
                  <c:v>2.8080617745260192</c:v>
                </c:pt>
                <c:pt idx="12" formatCode="#,##0.00">
                  <c:v>2.9388396100853877</c:v>
                </c:pt>
                <c:pt idx="13" formatCode="#,##0.00">
                  <c:v>3.0839024600515712</c:v>
                </c:pt>
                <c:pt idx="14" formatCode="#,##0.00">
                  <c:v>3.2204605476810748</c:v>
                </c:pt>
                <c:pt idx="15" formatCode="#,##0.00">
                  <c:v>3.3493775022074632</c:v>
                </c:pt>
                <c:pt idx="16" formatCode="#,##0.00">
                  <c:v>3.2614648891701243</c:v>
                </c:pt>
                <c:pt idx="17" formatCode="#,##0.00">
                  <c:v>3.1901611873373859</c:v>
                </c:pt>
                <c:pt idx="18" formatCode="#,##0.00">
                  <c:v>3.0668209340781707</c:v>
                </c:pt>
                <c:pt idx="19" formatCode="#,##0.00">
                  <c:v>2.9461397144559212</c:v>
                </c:pt>
                <c:pt idx="20" formatCode="#,##0.00">
                  <c:v>2.8328270881769457</c:v>
                </c:pt>
                <c:pt idx="21" formatCode="#,##0.00">
                  <c:v>2.7230449451063037</c:v>
                </c:pt>
                <c:pt idx="22" formatCode="#,##0.00">
                  <c:v>2.654685117988357</c:v>
                </c:pt>
                <c:pt idx="23" formatCode="#,##0.00">
                  <c:v>2.5993800979274559</c:v>
                </c:pt>
                <c:pt idx="24" formatCode="#,##0.00">
                  <c:v>2.5332537435935238</c:v>
                </c:pt>
                <c:pt idx="25" formatCode="#,##0.00">
                  <c:v>2.4469141116512625</c:v>
                </c:pt>
                <c:pt idx="26" formatCode="#,##0.00">
                  <c:v>2.3414740129394356</c:v>
                </c:pt>
                <c:pt idx="27" formatCode="#,##0.00">
                  <c:v>2.2520384249302232</c:v>
                </c:pt>
                <c:pt idx="28" formatCode="#,##0.00">
                  <c:v>2.2105006204648383</c:v>
                </c:pt>
              </c:numCache>
            </c:numRef>
          </c:val>
        </c:ser>
        <c:dLbls>
          <c:showLegendKey val="0"/>
          <c:showVal val="0"/>
          <c:showCatName val="0"/>
          <c:showSerName val="0"/>
          <c:showPercent val="0"/>
          <c:showBubbleSize val="0"/>
        </c:dLbls>
        <c:gapWidth val="75"/>
        <c:overlap val="-25"/>
        <c:axId val="76818304"/>
        <c:axId val="76819840"/>
      </c:barChart>
      <c:lineChart>
        <c:grouping val="standard"/>
        <c:varyColors val="0"/>
        <c:ser>
          <c:idx val="3"/>
          <c:order val="2"/>
          <c:tx>
            <c:v>WA High</c:v>
          </c:tx>
          <c:spPr>
            <a:ln>
              <a:solidFill>
                <a:srgbClr val="FF33CC"/>
              </a:solidFill>
            </a:ln>
          </c:spPr>
          <c:marker>
            <c:symbol val="none"/>
          </c:marker>
          <c:val>
            <c:numRef>
              <c:f>Summary!$D$156:$AF$156</c:f>
              <c:numCache>
                <c:formatCode>General</c:formatCode>
                <c:ptCount val="29"/>
                <c:pt idx="8" formatCode="#,##0.00">
                  <c:v>1.7294482995090983</c:v>
                </c:pt>
                <c:pt idx="9" formatCode="#,##0.00">
                  <c:v>2.6389507845301861</c:v>
                </c:pt>
                <c:pt idx="10" formatCode="#,##0.00">
                  <c:v>3.2628065144112828</c:v>
                </c:pt>
                <c:pt idx="11" formatCode="#,##0.00">
                  <c:v>3.704695644717094</c:v>
                </c:pt>
                <c:pt idx="12" formatCode="#,##0.00">
                  <c:v>3.8365169622604971</c:v>
                </c:pt>
                <c:pt idx="13" formatCode="#,##0.00">
                  <c:v>3.8177591122106667</c:v>
                </c:pt>
                <c:pt idx="14" formatCode="#,##0.00">
                  <c:v>3.884780560155574</c:v>
                </c:pt>
                <c:pt idx="15" formatCode="#,##0.00">
                  <c:v>3.8342272410619089</c:v>
                </c:pt>
                <c:pt idx="16" formatCode="#,##0.00">
                  <c:v>3.6140190819555058</c:v>
                </c:pt>
                <c:pt idx="17" formatCode="#,##0.00">
                  <c:v>3.4234036677283632</c:v>
                </c:pt>
                <c:pt idx="18" formatCode="#,##0.00">
                  <c:v>3.220433530635161</c:v>
                </c:pt>
                <c:pt idx="19" formatCode="#,##0.00">
                  <c:v>2.9979927015669987</c:v>
                </c:pt>
                <c:pt idx="20" formatCode="#,##0.00">
                  <c:v>2.8228225585533644</c:v>
                </c:pt>
                <c:pt idx="21" formatCode="#,##0.00">
                  <c:v>2.7138340364212432</c:v>
                </c:pt>
                <c:pt idx="22" formatCode="#,##0.00">
                  <c:v>2.6459254007482476</c:v>
                </c:pt>
                <c:pt idx="23" formatCode="#,##0.00">
                  <c:v>2.5909636919429682</c:v>
                </c:pt>
                <c:pt idx="24" formatCode="#,##0.00">
                  <c:v>2.5252598114876439</c:v>
                </c:pt>
                <c:pt idx="25" formatCode="#,##0.00">
                  <c:v>2.4394895673169112</c:v>
                </c:pt>
                <c:pt idx="26" formatCode="#,##0.00">
                  <c:v>2.3347518777217742</c:v>
                </c:pt>
                <c:pt idx="27" formatCode="#,##0.00">
                  <c:v>2.2458866047076471</c:v>
                </c:pt>
                <c:pt idx="28" formatCode="#,##0.00">
                  <c:v>2.2045569813400712</c:v>
                </c:pt>
              </c:numCache>
            </c:numRef>
          </c:val>
          <c:smooth val="0"/>
        </c:ser>
        <c:ser>
          <c:idx val="2"/>
          <c:order val="3"/>
          <c:tx>
            <c:v>WA Low</c:v>
          </c:tx>
          <c:spPr>
            <a:ln>
              <a:solidFill>
                <a:srgbClr val="006600"/>
              </a:solidFill>
            </a:ln>
          </c:spPr>
          <c:marker>
            <c:symbol val="none"/>
          </c:marker>
          <c:val>
            <c:numRef>
              <c:f>Summary!$D$136:$AF$136</c:f>
              <c:numCache>
                <c:formatCode>General</c:formatCode>
                <c:ptCount val="29"/>
                <c:pt idx="8" formatCode="#,##0.00">
                  <c:v>1.2511375368158661</c:v>
                </c:pt>
                <c:pt idx="9" formatCode="#,##0.00">
                  <c:v>1.3922917845515741</c:v>
                </c:pt>
                <c:pt idx="10" formatCode="#,##0.00">
                  <c:v>1.5509289116763461</c:v>
                </c:pt>
                <c:pt idx="11" formatCode="#,##0.00">
                  <c:v>1.8016759725351659</c:v>
                </c:pt>
                <c:pt idx="12" formatCode="#,##0.00">
                  <c:v>1.9801603943518071</c:v>
                </c:pt>
                <c:pt idx="13" formatCode="#,##0.00">
                  <c:v>2.2125950834335577</c:v>
                </c:pt>
                <c:pt idx="14" formatCode="#,##0.00">
                  <c:v>2.4858082325521185</c:v>
                </c:pt>
                <c:pt idx="15" formatCode="#,##0.00">
                  <c:v>2.8031442213062081</c:v>
                </c:pt>
                <c:pt idx="16" formatCode="#,##0.00">
                  <c:v>2.9715946286137389</c:v>
                </c:pt>
                <c:pt idx="17" formatCode="#,##0.00">
                  <c:v>3.137823050801881</c:v>
                </c:pt>
                <c:pt idx="18" formatCode="#,##0.00">
                  <c:v>3.0892848601647831</c:v>
                </c:pt>
                <c:pt idx="19" formatCode="#,##0.00">
                  <c:v>3.0355778708743988</c:v>
                </c:pt>
                <c:pt idx="20" formatCode="#,##0.00">
                  <c:v>2.9162049668717374</c:v>
                </c:pt>
                <c:pt idx="21" formatCode="#,##0.00">
                  <c:v>2.8008247885501691</c:v>
                </c:pt>
                <c:pt idx="22" formatCode="#,##0.00">
                  <c:v>2.7284581074039087</c:v>
                </c:pt>
                <c:pt idx="23" formatCode="#,##0.00">
                  <c:v>2.6697382335364952</c:v>
                </c:pt>
                <c:pt idx="24" formatCode="#,##0.00">
                  <c:v>2.6000382080288782</c:v>
                </c:pt>
                <c:pt idx="25" formatCode="#,##0.00">
                  <c:v>2.509715790214504</c:v>
                </c:pt>
                <c:pt idx="26" formatCode="#,##0.00">
                  <c:v>2.3999547053666603</c:v>
                </c:pt>
                <c:pt idx="27" formatCode="#,##0.00">
                  <c:v>2.3068554673745281</c:v>
                </c:pt>
                <c:pt idx="28" formatCode="#,##0.00">
                  <c:v>2.2631188313204258</c:v>
                </c:pt>
              </c:numCache>
            </c:numRef>
          </c:val>
          <c:smooth val="0"/>
        </c:ser>
        <c:ser>
          <c:idx val="4"/>
          <c:order val="4"/>
          <c:tx>
            <c:v>WA Low II</c:v>
          </c:tx>
          <c:spPr>
            <a:ln>
              <a:solidFill>
                <a:srgbClr val="FFC000"/>
              </a:solidFill>
            </a:ln>
          </c:spPr>
          <c:marker>
            <c:symbol val="none"/>
          </c:marker>
          <c:val>
            <c:numRef>
              <c:f>Summary!$D$146:$AF$146</c:f>
              <c:numCache>
                <c:formatCode>General</c:formatCode>
                <c:ptCount val="29"/>
                <c:pt idx="8" formatCode="#,##0.00">
                  <c:v>1.5381239944317946</c:v>
                </c:pt>
                <c:pt idx="9" formatCode="#,##0.00">
                  <c:v>2.0914739376305937</c:v>
                </c:pt>
                <c:pt idx="10" formatCode="#,##0.00">
                  <c:v>2.4039818122628094</c:v>
                </c:pt>
                <c:pt idx="11" formatCode="#,##0.00">
                  <c:v>2.5461953349515913</c:v>
                </c:pt>
                <c:pt idx="12" formatCode="#,##0.00">
                  <c:v>2.5356227431017877</c:v>
                </c:pt>
                <c:pt idx="13" formatCode="#,##0.00">
                  <c:v>2.5311912304122801</c:v>
                </c:pt>
                <c:pt idx="14" formatCode="#,##0.00">
                  <c:v>2.4766314483131877</c:v>
                </c:pt>
                <c:pt idx="15" formatCode="#,##0.00">
                  <c:v>2.3703613765016636</c:v>
                </c:pt>
                <c:pt idx="16" formatCode="#,##0.00">
                  <c:v>2.1034593386958647</c:v>
                </c:pt>
                <c:pt idx="17" formatCode="#,##0.00">
                  <c:v>1.8209706144658055</c:v>
                </c:pt>
                <c:pt idx="18" formatCode="#,##0.00">
                  <c:v>1.4823750606017339</c:v>
                </c:pt>
                <c:pt idx="19" formatCode="#,##0.00">
                  <c:v>1.1259885803378367</c:v>
                </c:pt>
                <c:pt idx="20" formatCode="#,##0.00">
                  <c:v>0.7538928982026879</c:v>
                </c:pt>
                <c:pt idx="21" formatCode="#,##0.00">
                  <c:v>0.62952650749680761</c:v>
                </c:pt>
                <c:pt idx="22" formatCode="#,##0.00">
                  <c:v>0.52024568324746701</c:v>
                </c:pt>
                <c:pt idx="23" formatCode="#,##0.00">
                  <c:v>0.44812543140373429</c:v>
                </c:pt>
                <c:pt idx="24" formatCode="#,##0.00">
                  <c:v>0.43849671464615031</c:v>
                </c:pt>
                <c:pt idx="25" formatCode="#,##0.00">
                  <c:v>0.42171811730843822</c:v>
                </c:pt>
                <c:pt idx="26" formatCode="#,##0.00">
                  <c:v>0.39763112376332121</c:v>
                </c:pt>
                <c:pt idx="27" formatCode="#,##0.00">
                  <c:v>0.3768425838649882</c:v>
                </c:pt>
                <c:pt idx="28" formatCode="#,##0.00">
                  <c:v>0.36997657627035757</c:v>
                </c:pt>
              </c:numCache>
            </c:numRef>
          </c:val>
          <c:smooth val="0"/>
        </c:ser>
        <c:dLbls>
          <c:showLegendKey val="0"/>
          <c:showVal val="0"/>
          <c:showCatName val="0"/>
          <c:showSerName val="0"/>
          <c:showPercent val="0"/>
          <c:showBubbleSize val="0"/>
        </c:dLbls>
        <c:marker val="1"/>
        <c:smooth val="0"/>
        <c:axId val="76818304"/>
        <c:axId val="76819840"/>
      </c:lineChart>
      <c:catAx>
        <c:axId val="76818304"/>
        <c:scaling>
          <c:orientation val="minMax"/>
        </c:scaling>
        <c:delete val="0"/>
        <c:axPos val="b"/>
        <c:numFmt formatCode="General" sourceLinked="1"/>
        <c:majorTickMark val="none"/>
        <c:minorTickMark val="none"/>
        <c:tickLblPos val="low"/>
        <c:txPr>
          <a:bodyPr rot="-5400000" vert="horz"/>
          <a:lstStyle/>
          <a:p>
            <a:pPr>
              <a:defRPr/>
            </a:pPr>
            <a:endParaRPr lang="en-US"/>
          </a:p>
        </c:txPr>
        <c:crossAx val="76819840"/>
        <c:crosses val="autoZero"/>
        <c:auto val="1"/>
        <c:lblAlgn val="ctr"/>
        <c:lblOffset val="100"/>
        <c:tickLblSkip val="2"/>
        <c:noMultiLvlLbl val="0"/>
      </c:catAx>
      <c:valAx>
        <c:axId val="76819840"/>
        <c:scaling>
          <c:orientation val="minMax"/>
          <c:max val="10"/>
          <c:min val="0"/>
        </c:scaling>
        <c:delete val="0"/>
        <c:axPos val="l"/>
        <c:title>
          <c:tx>
            <c:rich>
              <a:bodyPr rot="-5400000" vert="horz"/>
              <a:lstStyle/>
              <a:p>
                <a:pPr>
                  <a:defRPr/>
                </a:pPr>
                <a:r>
                  <a:rPr lang="en-US"/>
                  <a:t>%</a:t>
                </a:r>
              </a:p>
            </c:rich>
          </c:tx>
          <c:layout/>
          <c:overlay val="0"/>
        </c:title>
        <c:numFmt formatCode="#,##0" sourceLinked="0"/>
        <c:majorTickMark val="out"/>
        <c:minorTickMark val="none"/>
        <c:tickLblPos val="low"/>
        <c:crossAx val="76818304"/>
        <c:crosses val="autoZero"/>
        <c:crossBetween val="between"/>
        <c:majorUnit val="1"/>
      </c:valAx>
    </c:plotArea>
    <c:legend>
      <c:legendPos val="b"/>
      <c:layout/>
      <c:overlay val="0"/>
    </c:legend>
    <c:plotVisOnly val="1"/>
    <c:dispBlanksAs val="gap"/>
    <c:showDLblsOverMax val="0"/>
  </c:chart>
  <c:txPr>
    <a:bodyPr/>
    <a:lstStyle/>
    <a:p>
      <a:pPr>
        <a:defRPr>
          <a:latin typeface="Tahoma" pitchFamily="34" charset="0"/>
          <a:cs typeface="Tahoma" pitchFamily="34" charset="0"/>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0.42453</cdr:x>
      <cdr:y>0.18462</cdr:y>
    </cdr:from>
    <cdr:to>
      <cdr:x>0.50943</cdr:x>
      <cdr:y>0.27692</cdr:y>
    </cdr:to>
    <cdr:sp macro="" textlink="">
      <cdr:nvSpPr>
        <cdr:cNvPr id="2" name="TextBox 1"/>
        <cdr:cNvSpPr txBox="1"/>
      </cdr:nvSpPr>
      <cdr:spPr>
        <a:xfrm xmlns:a="http://schemas.openxmlformats.org/drawingml/2006/main">
          <a:off x="3429000" y="914400"/>
          <a:ext cx="6858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Forecast</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fontAlgn="auto">
              <a:spcBef>
                <a:spcPts val="0"/>
              </a:spcBef>
              <a:spcAft>
                <a:spcPts val="0"/>
              </a:spcAft>
              <a:defRPr sz="1200" smtClean="0">
                <a:latin typeface="+mn-lt"/>
                <a:cs typeface="+mn-cs"/>
              </a:defRPr>
            </a:lvl1pPr>
          </a:lstStyle>
          <a:p>
            <a:pPr>
              <a:defRPr/>
            </a:pP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fontAlgn="auto">
              <a:spcBef>
                <a:spcPts val="0"/>
              </a:spcBef>
              <a:spcAft>
                <a:spcPts val="0"/>
              </a:spcAft>
              <a:defRPr sz="1200" smtClean="0">
                <a:latin typeface="+mn-lt"/>
                <a:cs typeface="+mn-cs"/>
              </a:defRPr>
            </a:lvl1pPr>
          </a:lstStyle>
          <a:p>
            <a:pPr>
              <a:defRPr/>
            </a:pPr>
            <a:fld id="{3BC5B92B-6436-4BA3-854D-7842931617EF}" type="datetimeFigureOut">
              <a:rPr lang="en-US"/>
              <a:pPr>
                <a:defRPr/>
              </a:pPr>
              <a:t>10/12/2011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pPr lvl="0"/>
            <a:endParaRPr lang="en-US" noProof="0" dirty="0" smtClean="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fontAlgn="auto">
              <a:spcBef>
                <a:spcPts val="0"/>
              </a:spcBef>
              <a:spcAft>
                <a:spcPts val="0"/>
              </a:spcAft>
              <a:defRPr sz="1200" smtClean="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fontAlgn="auto">
              <a:spcBef>
                <a:spcPts val="0"/>
              </a:spcBef>
              <a:spcAft>
                <a:spcPts val="0"/>
              </a:spcAft>
              <a:defRPr sz="1200" smtClean="0">
                <a:latin typeface="+mn-lt"/>
                <a:cs typeface="+mn-cs"/>
              </a:defRPr>
            </a:lvl1pPr>
          </a:lstStyle>
          <a:p>
            <a:pPr>
              <a:defRPr/>
            </a:pPr>
            <a:fld id="{0A34547C-25D8-403A-963C-D6E8CF9F5967}" type="slidenum">
              <a:rPr lang="en-US"/>
              <a:pPr>
                <a:defRPr/>
              </a:pPr>
              <a:t>‹#›</a:t>
            </a:fld>
            <a:endParaRPr lang="en-US" dirty="0"/>
          </a:p>
        </p:txBody>
      </p:sp>
    </p:spTree>
    <p:extLst>
      <p:ext uri="{BB962C8B-B14F-4D97-AF65-F5344CB8AC3E}">
        <p14:creationId xmlns:p14="http://schemas.microsoft.com/office/powerpoint/2010/main" val="34470185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78132" y="8842030"/>
            <a:ext cx="3043343" cy="465455"/>
          </a:xfrm>
          <a:prstGeom prst="rect">
            <a:avLst/>
          </a:prstGeom>
          <a:noFill/>
          <a:ln w="9525">
            <a:noFill/>
            <a:miter lim="800000"/>
            <a:headEnd/>
            <a:tailEnd/>
          </a:ln>
          <a:effectLst/>
        </p:spPr>
        <p:txBody>
          <a:bodyPr lIns="92368" tIns="46182" rIns="92368" bIns="46182" anchor="b"/>
          <a:lstStyle/>
          <a:p>
            <a:pPr algn="r" defTabSz="976914"/>
            <a:fld id="{41893384-A5CF-4A81-82A2-B25EF4C57B38}" type="slidenum">
              <a:rPr lang="en-US" sz="1200">
                <a:latin typeface="Arial" pitchFamily="34" charset="0"/>
                <a:ea typeface="ヒラギノ角ゴ Pro W3"/>
                <a:cs typeface="ヒラギノ角ゴ Pro W3"/>
              </a:rPr>
              <a:pPr algn="r" defTabSz="976914"/>
              <a:t>1</a:t>
            </a:fld>
            <a:endParaRPr lang="en-US" sz="1200" dirty="0">
              <a:latin typeface="Arial" pitchFamily="34" charset="0"/>
              <a:ea typeface="ヒラギノ角ゴ Pro W3"/>
              <a:cs typeface="ヒラギノ角ゴ Pro W3"/>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xfrm>
            <a:off x="702310" y="4423442"/>
            <a:ext cx="5618480" cy="4534954"/>
          </a:xfrm>
          <a:noFill/>
        </p:spPr>
        <p:txBody>
          <a:bodyPr wrap="square" numCol="1" anchor="t" anchorCtr="0" compatLnSpc="1">
            <a:prstTxWarp prst="textNoShape">
              <a:avLst/>
            </a:prstTxWarp>
          </a:bodyPr>
          <a:lstStyle/>
          <a:p>
            <a:pPr marL="217092" indent="-217092">
              <a:lnSpc>
                <a:spcPct val="80000"/>
              </a:lnSpc>
              <a:spcBef>
                <a:spcPct val="0"/>
              </a:spcBef>
              <a:buFont typeface="Univers"/>
              <a:buChar char="&gt;"/>
            </a:pPr>
            <a:endParaRPr lang="en-US" sz="900" b="1" dirty="0" smtClean="0">
              <a:latin typeface="Arial" pitchFamily="34" charset="0"/>
              <a:ea typeface="ヒラギノ角ゴ Pro W3"/>
              <a:cs typeface="ヒラギノ角ゴ Pro W3"/>
            </a:endParaRPr>
          </a:p>
          <a:p>
            <a:pPr marL="217092" indent="-217092">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712840" lvl="1" indent="-272175">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78132" y="8842030"/>
            <a:ext cx="3043343" cy="465455"/>
          </a:xfrm>
          <a:prstGeom prst="rect">
            <a:avLst/>
          </a:prstGeom>
          <a:noFill/>
          <a:ln w="9525">
            <a:noFill/>
            <a:miter lim="800000"/>
            <a:headEnd/>
            <a:tailEnd/>
          </a:ln>
          <a:effectLst/>
        </p:spPr>
        <p:txBody>
          <a:bodyPr lIns="92368" tIns="46182" rIns="92368" bIns="46182" anchor="b"/>
          <a:lstStyle/>
          <a:p>
            <a:pPr algn="r" defTabSz="976914"/>
            <a:fld id="{41893384-A5CF-4A81-82A2-B25EF4C57B38}" type="slidenum">
              <a:rPr lang="en-US" sz="1200">
                <a:latin typeface="Arial" pitchFamily="34" charset="0"/>
                <a:ea typeface="ヒラギノ角ゴ Pro W3"/>
                <a:cs typeface="ヒラギノ角ゴ Pro W3"/>
              </a:rPr>
              <a:pPr algn="r" defTabSz="976914"/>
              <a:t>10</a:t>
            </a:fld>
            <a:endParaRPr lang="en-US" sz="1200" dirty="0">
              <a:latin typeface="Arial" pitchFamily="34" charset="0"/>
              <a:ea typeface="ヒラギノ角ゴ Pro W3"/>
              <a:cs typeface="ヒラギノ角ゴ Pro W3"/>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xfrm>
            <a:off x="702310" y="4423442"/>
            <a:ext cx="5618480" cy="4534954"/>
          </a:xfrm>
          <a:noFill/>
        </p:spPr>
        <p:txBody>
          <a:bodyPr wrap="square" numCol="1" anchor="t" anchorCtr="0" compatLnSpc="1">
            <a:prstTxWarp prst="textNoShape">
              <a:avLst/>
            </a:prstTxWarp>
          </a:bodyPr>
          <a:lstStyle/>
          <a:p>
            <a:pPr marL="217092" indent="-217092">
              <a:lnSpc>
                <a:spcPct val="80000"/>
              </a:lnSpc>
              <a:spcBef>
                <a:spcPct val="0"/>
              </a:spcBef>
              <a:buFont typeface="Univers"/>
              <a:buChar char="&gt;"/>
            </a:pPr>
            <a:endParaRPr lang="en-US" sz="900" b="1" dirty="0" smtClean="0">
              <a:latin typeface="Arial" pitchFamily="34" charset="0"/>
              <a:ea typeface="ヒラギノ角ゴ Pro W3"/>
              <a:cs typeface="ヒラギノ角ゴ Pro W3"/>
            </a:endParaRPr>
          </a:p>
          <a:p>
            <a:pPr marL="217092" indent="-217092">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712840" lvl="1" indent="-272175">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78132" y="8842030"/>
            <a:ext cx="3043343" cy="465455"/>
          </a:xfrm>
          <a:prstGeom prst="rect">
            <a:avLst/>
          </a:prstGeom>
          <a:noFill/>
          <a:ln w="9525">
            <a:noFill/>
            <a:miter lim="800000"/>
            <a:headEnd/>
            <a:tailEnd/>
          </a:ln>
          <a:effectLst/>
        </p:spPr>
        <p:txBody>
          <a:bodyPr lIns="92368" tIns="46182" rIns="92368" bIns="46182" anchor="b"/>
          <a:lstStyle/>
          <a:p>
            <a:pPr algn="r" defTabSz="976914"/>
            <a:fld id="{41893384-A5CF-4A81-82A2-B25EF4C57B38}" type="slidenum">
              <a:rPr lang="en-US" sz="1200">
                <a:latin typeface="Arial" pitchFamily="34" charset="0"/>
                <a:ea typeface="ヒラギノ角ゴ Pro W3"/>
                <a:cs typeface="ヒラギノ角ゴ Pro W3"/>
              </a:rPr>
              <a:pPr algn="r" defTabSz="976914"/>
              <a:t>11</a:t>
            </a:fld>
            <a:endParaRPr lang="en-US" sz="1200" dirty="0">
              <a:latin typeface="Arial" pitchFamily="34" charset="0"/>
              <a:ea typeface="ヒラギノ角ゴ Pro W3"/>
              <a:cs typeface="ヒラギノ角ゴ Pro W3"/>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xfrm>
            <a:off x="702310" y="4423442"/>
            <a:ext cx="5618480" cy="4534954"/>
          </a:xfrm>
          <a:noFill/>
        </p:spPr>
        <p:txBody>
          <a:bodyPr wrap="square" numCol="1" anchor="t" anchorCtr="0" compatLnSpc="1">
            <a:prstTxWarp prst="textNoShape">
              <a:avLst/>
            </a:prstTxWarp>
          </a:bodyPr>
          <a:lstStyle/>
          <a:p>
            <a:pPr marL="217092" indent="-217092">
              <a:lnSpc>
                <a:spcPct val="80000"/>
              </a:lnSpc>
              <a:spcBef>
                <a:spcPct val="0"/>
              </a:spcBef>
              <a:buFont typeface="Univers"/>
              <a:buChar char="&gt;"/>
            </a:pPr>
            <a:endParaRPr lang="en-US" sz="900" b="1" dirty="0" smtClean="0">
              <a:latin typeface="Arial" pitchFamily="34" charset="0"/>
              <a:ea typeface="ヒラギノ角ゴ Pro W3"/>
              <a:cs typeface="ヒラギノ角ゴ Pro W3"/>
            </a:endParaRPr>
          </a:p>
          <a:p>
            <a:pPr marL="217092" indent="-217092">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712840" lvl="1" indent="-272175">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78132" y="8842030"/>
            <a:ext cx="3043343" cy="465455"/>
          </a:xfrm>
          <a:prstGeom prst="rect">
            <a:avLst/>
          </a:prstGeom>
          <a:noFill/>
          <a:ln w="9525">
            <a:noFill/>
            <a:miter lim="800000"/>
            <a:headEnd/>
            <a:tailEnd/>
          </a:ln>
          <a:effectLst/>
        </p:spPr>
        <p:txBody>
          <a:bodyPr lIns="92368" tIns="46182" rIns="92368" bIns="46182" anchor="b"/>
          <a:lstStyle/>
          <a:p>
            <a:pPr algn="r" defTabSz="976914"/>
            <a:fld id="{41893384-A5CF-4A81-82A2-B25EF4C57B38}" type="slidenum">
              <a:rPr lang="en-US" sz="1200">
                <a:latin typeface="Arial" pitchFamily="34" charset="0"/>
                <a:ea typeface="ヒラギノ角ゴ Pro W3"/>
                <a:cs typeface="ヒラギノ角ゴ Pro W3"/>
              </a:rPr>
              <a:pPr algn="r" defTabSz="976914"/>
              <a:t>12</a:t>
            </a:fld>
            <a:endParaRPr lang="en-US" sz="1200" dirty="0">
              <a:latin typeface="Arial" pitchFamily="34" charset="0"/>
              <a:ea typeface="ヒラギノ角ゴ Pro W3"/>
              <a:cs typeface="ヒラギノ角ゴ Pro W3"/>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xfrm>
            <a:off x="702310" y="4423442"/>
            <a:ext cx="5618480" cy="4534954"/>
          </a:xfrm>
          <a:noFill/>
        </p:spPr>
        <p:txBody>
          <a:bodyPr wrap="square" numCol="1" anchor="t" anchorCtr="0" compatLnSpc="1">
            <a:prstTxWarp prst="textNoShape">
              <a:avLst/>
            </a:prstTxWarp>
          </a:bodyPr>
          <a:lstStyle/>
          <a:p>
            <a:pPr marL="217092" indent="-217092">
              <a:lnSpc>
                <a:spcPct val="80000"/>
              </a:lnSpc>
              <a:spcBef>
                <a:spcPct val="0"/>
              </a:spcBef>
              <a:buFont typeface="Univers"/>
              <a:buChar char="&gt;"/>
            </a:pPr>
            <a:endParaRPr lang="en-US" sz="900" b="1" dirty="0" smtClean="0">
              <a:latin typeface="Arial" pitchFamily="34" charset="0"/>
              <a:ea typeface="ヒラギノ角ゴ Pro W3"/>
              <a:cs typeface="ヒラギノ角ゴ Pro W3"/>
            </a:endParaRPr>
          </a:p>
          <a:p>
            <a:pPr marL="217092" indent="-217092">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712840" lvl="1" indent="-272175">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78132" y="8842030"/>
            <a:ext cx="3043343" cy="465455"/>
          </a:xfrm>
          <a:prstGeom prst="rect">
            <a:avLst/>
          </a:prstGeom>
          <a:noFill/>
          <a:ln w="9525">
            <a:noFill/>
            <a:miter lim="800000"/>
            <a:headEnd/>
            <a:tailEnd/>
          </a:ln>
          <a:effectLst/>
        </p:spPr>
        <p:txBody>
          <a:bodyPr lIns="92368" tIns="46182" rIns="92368" bIns="46182" anchor="b"/>
          <a:lstStyle/>
          <a:p>
            <a:pPr algn="r" defTabSz="976914"/>
            <a:fld id="{41893384-A5CF-4A81-82A2-B25EF4C57B38}" type="slidenum">
              <a:rPr lang="en-US" sz="1200">
                <a:latin typeface="Arial" pitchFamily="34" charset="0"/>
                <a:ea typeface="ヒラギノ角ゴ Pro W3"/>
                <a:cs typeface="ヒラギノ角ゴ Pro W3"/>
              </a:rPr>
              <a:pPr algn="r" defTabSz="976914"/>
              <a:t>13</a:t>
            </a:fld>
            <a:endParaRPr lang="en-US" sz="1200" dirty="0">
              <a:latin typeface="Arial" pitchFamily="34" charset="0"/>
              <a:ea typeface="ヒラギノ角ゴ Pro W3"/>
              <a:cs typeface="ヒラギノ角ゴ Pro W3"/>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xfrm>
            <a:off x="702310" y="4423442"/>
            <a:ext cx="5618480" cy="4534954"/>
          </a:xfrm>
          <a:noFill/>
        </p:spPr>
        <p:txBody>
          <a:bodyPr wrap="square" numCol="1" anchor="t" anchorCtr="0" compatLnSpc="1">
            <a:prstTxWarp prst="textNoShape">
              <a:avLst/>
            </a:prstTxWarp>
          </a:bodyPr>
          <a:lstStyle/>
          <a:p>
            <a:pPr marL="217092" indent="-217092">
              <a:lnSpc>
                <a:spcPct val="80000"/>
              </a:lnSpc>
              <a:spcBef>
                <a:spcPct val="0"/>
              </a:spcBef>
              <a:buFont typeface="Univers"/>
              <a:buChar char="&gt;"/>
            </a:pPr>
            <a:endParaRPr lang="en-US" sz="900" b="1" dirty="0" smtClean="0">
              <a:latin typeface="Arial" pitchFamily="34" charset="0"/>
              <a:ea typeface="ヒラギノ角ゴ Pro W3"/>
              <a:cs typeface="ヒラギノ角ゴ Pro W3"/>
            </a:endParaRPr>
          </a:p>
          <a:p>
            <a:pPr marL="217092" indent="-217092">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712840" lvl="1" indent="-272175">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78132" y="8842030"/>
            <a:ext cx="3043343" cy="465455"/>
          </a:xfrm>
          <a:prstGeom prst="rect">
            <a:avLst/>
          </a:prstGeom>
          <a:noFill/>
          <a:ln w="9525">
            <a:noFill/>
            <a:miter lim="800000"/>
            <a:headEnd/>
            <a:tailEnd/>
          </a:ln>
          <a:effectLst/>
        </p:spPr>
        <p:txBody>
          <a:bodyPr lIns="92368" tIns="46182" rIns="92368" bIns="46182" anchor="b"/>
          <a:lstStyle/>
          <a:p>
            <a:pPr algn="r" defTabSz="976914"/>
            <a:fld id="{41893384-A5CF-4A81-82A2-B25EF4C57B38}" type="slidenum">
              <a:rPr lang="en-US" sz="1200">
                <a:latin typeface="Arial" pitchFamily="34" charset="0"/>
                <a:ea typeface="ヒラギノ角ゴ Pro W3"/>
                <a:cs typeface="ヒラギノ角ゴ Pro W3"/>
              </a:rPr>
              <a:pPr algn="r" defTabSz="976914"/>
              <a:t>14</a:t>
            </a:fld>
            <a:endParaRPr lang="en-US" sz="1200" dirty="0">
              <a:latin typeface="Arial" pitchFamily="34" charset="0"/>
              <a:ea typeface="ヒラギノ角ゴ Pro W3"/>
              <a:cs typeface="ヒラギノ角ゴ Pro W3"/>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xfrm>
            <a:off x="702310" y="4423442"/>
            <a:ext cx="5618480" cy="4534954"/>
          </a:xfrm>
          <a:noFill/>
        </p:spPr>
        <p:txBody>
          <a:bodyPr wrap="square" numCol="1" anchor="t" anchorCtr="0" compatLnSpc="1">
            <a:prstTxWarp prst="textNoShape">
              <a:avLst/>
            </a:prstTxWarp>
          </a:bodyPr>
          <a:lstStyle/>
          <a:p>
            <a:pPr marL="217092" indent="-217092">
              <a:lnSpc>
                <a:spcPct val="80000"/>
              </a:lnSpc>
              <a:spcBef>
                <a:spcPct val="0"/>
              </a:spcBef>
              <a:buFont typeface="Univers"/>
              <a:buChar char="&gt;"/>
            </a:pPr>
            <a:endParaRPr lang="en-US" sz="900" b="1" dirty="0" smtClean="0">
              <a:latin typeface="Arial" pitchFamily="34" charset="0"/>
              <a:ea typeface="ヒラギノ角ゴ Pro W3"/>
              <a:cs typeface="ヒラギノ角ゴ Pro W3"/>
            </a:endParaRPr>
          </a:p>
          <a:p>
            <a:pPr marL="217092" indent="-217092">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712840" lvl="1" indent="-272175">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78132" y="8842030"/>
            <a:ext cx="3043343" cy="465455"/>
          </a:xfrm>
          <a:prstGeom prst="rect">
            <a:avLst/>
          </a:prstGeom>
          <a:noFill/>
          <a:ln w="9525">
            <a:noFill/>
            <a:miter lim="800000"/>
            <a:headEnd/>
            <a:tailEnd/>
          </a:ln>
          <a:effectLst/>
        </p:spPr>
        <p:txBody>
          <a:bodyPr lIns="92368" tIns="46182" rIns="92368" bIns="46182" anchor="b"/>
          <a:lstStyle/>
          <a:p>
            <a:pPr algn="r" defTabSz="976914"/>
            <a:fld id="{41893384-A5CF-4A81-82A2-B25EF4C57B38}" type="slidenum">
              <a:rPr lang="en-US" sz="1200">
                <a:latin typeface="Arial" pitchFamily="34" charset="0"/>
                <a:ea typeface="ヒラギノ角ゴ Pro W3"/>
                <a:cs typeface="ヒラギノ角ゴ Pro W3"/>
              </a:rPr>
              <a:pPr algn="r" defTabSz="976914"/>
              <a:t>15</a:t>
            </a:fld>
            <a:endParaRPr lang="en-US" sz="1200" dirty="0">
              <a:latin typeface="Arial" pitchFamily="34" charset="0"/>
              <a:ea typeface="ヒラギノ角ゴ Pro W3"/>
              <a:cs typeface="ヒラギノ角ゴ Pro W3"/>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xfrm>
            <a:off x="702310" y="4423442"/>
            <a:ext cx="5618480" cy="4534954"/>
          </a:xfrm>
          <a:noFill/>
        </p:spPr>
        <p:txBody>
          <a:bodyPr wrap="square" numCol="1" anchor="t" anchorCtr="0" compatLnSpc="1">
            <a:prstTxWarp prst="textNoShape">
              <a:avLst/>
            </a:prstTxWarp>
          </a:bodyPr>
          <a:lstStyle/>
          <a:p>
            <a:pPr marL="217092" indent="-217092">
              <a:lnSpc>
                <a:spcPct val="80000"/>
              </a:lnSpc>
              <a:spcBef>
                <a:spcPct val="0"/>
              </a:spcBef>
              <a:buFont typeface="Univers"/>
              <a:buChar char="&gt;"/>
            </a:pPr>
            <a:endParaRPr lang="en-US" sz="900" b="1" dirty="0" smtClean="0">
              <a:latin typeface="Arial" pitchFamily="34" charset="0"/>
              <a:ea typeface="ヒラギノ角ゴ Pro W3"/>
              <a:cs typeface="ヒラギノ角ゴ Pro W3"/>
            </a:endParaRPr>
          </a:p>
          <a:p>
            <a:pPr marL="217092" indent="-217092">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712840" lvl="1" indent="-272175">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78132" y="8842030"/>
            <a:ext cx="3043343" cy="465455"/>
          </a:xfrm>
          <a:prstGeom prst="rect">
            <a:avLst/>
          </a:prstGeom>
          <a:noFill/>
          <a:ln w="9525">
            <a:noFill/>
            <a:miter lim="800000"/>
            <a:headEnd/>
            <a:tailEnd/>
          </a:ln>
          <a:effectLst/>
        </p:spPr>
        <p:txBody>
          <a:bodyPr lIns="92368" tIns="46182" rIns="92368" bIns="46182" anchor="b"/>
          <a:lstStyle/>
          <a:p>
            <a:pPr algn="r" defTabSz="976914"/>
            <a:fld id="{41893384-A5CF-4A81-82A2-B25EF4C57B38}" type="slidenum">
              <a:rPr lang="en-US" sz="1200">
                <a:latin typeface="Arial" pitchFamily="34" charset="0"/>
                <a:ea typeface="ヒラギノ角ゴ Pro W3"/>
                <a:cs typeface="ヒラギノ角ゴ Pro W3"/>
              </a:rPr>
              <a:pPr algn="r" defTabSz="976914"/>
              <a:t>16</a:t>
            </a:fld>
            <a:endParaRPr lang="en-US" sz="1200" dirty="0">
              <a:latin typeface="Arial" pitchFamily="34" charset="0"/>
              <a:ea typeface="ヒラギノ角ゴ Pro W3"/>
              <a:cs typeface="ヒラギノ角ゴ Pro W3"/>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xfrm>
            <a:off x="702310" y="4423442"/>
            <a:ext cx="5618480" cy="4534954"/>
          </a:xfrm>
          <a:noFill/>
        </p:spPr>
        <p:txBody>
          <a:bodyPr wrap="square" numCol="1" anchor="t" anchorCtr="0" compatLnSpc="1">
            <a:prstTxWarp prst="textNoShape">
              <a:avLst/>
            </a:prstTxWarp>
          </a:bodyPr>
          <a:lstStyle/>
          <a:p>
            <a:pPr marL="217092" indent="-217092">
              <a:lnSpc>
                <a:spcPct val="80000"/>
              </a:lnSpc>
              <a:spcBef>
                <a:spcPct val="0"/>
              </a:spcBef>
              <a:buFont typeface="Univers"/>
              <a:buChar char="&gt;"/>
            </a:pPr>
            <a:endParaRPr lang="en-US" sz="900" b="1" dirty="0" smtClean="0">
              <a:latin typeface="Arial" pitchFamily="34" charset="0"/>
              <a:ea typeface="ヒラギノ角ゴ Pro W3"/>
              <a:cs typeface="ヒラギノ角ゴ Pro W3"/>
            </a:endParaRPr>
          </a:p>
          <a:p>
            <a:pPr marL="217092" indent="-217092">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712840" lvl="1" indent="-272175">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78132" y="8842030"/>
            <a:ext cx="3043343" cy="465455"/>
          </a:xfrm>
          <a:prstGeom prst="rect">
            <a:avLst/>
          </a:prstGeom>
          <a:noFill/>
          <a:ln w="9525">
            <a:noFill/>
            <a:miter lim="800000"/>
            <a:headEnd/>
            <a:tailEnd/>
          </a:ln>
          <a:effectLst/>
        </p:spPr>
        <p:txBody>
          <a:bodyPr lIns="92368" tIns="46182" rIns="92368" bIns="46182" anchor="b"/>
          <a:lstStyle/>
          <a:p>
            <a:pPr algn="r" defTabSz="976914"/>
            <a:fld id="{41893384-A5CF-4A81-82A2-B25EF4C57B38}" type="slidenum">
              <a:rPr lang="en-US" sz="1200">
                <a:latin typeface="Arial" pitchFamily="34" charset="0"/>
                <a:ea typeface="ヒラギノ角ゴ Pro W3"/>
                <a:cs typeface="ヒラギノ角ゴ Pro W3"/>
              </a:rPr>
              <a:pPr algn="r" defTabSz="976914"/>
              <a:t>17</a:t>
            </a:fld>
            <a:endParaRPr lang="en-US" sz="1200" dirty="0">
              <a:latin typeface="Arial" pitchFamily="34" charset="0"/>
              <a:ea typeface="ヒラギノ角ゴ Pro W3"/>
              <a:cs typeface="ヒラギノ角ゴ Pro W3"/>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xfrm>
            <a:off x="702310" y="4423442"/>
            <a:ext cx="5618480" cy="4534954"/>
          </a:xfrm>
          <a:noFill/>
        </p:spPr>
        <p:txBody>
          <a:bodyPr wrap="square" numCol="1" anchor="t" anchorCtr="0" compatLnSpc="1">
            <a:prstTxWarp prst="textNoShape">
              <a:avLst/>
            </a:prstTxWarp>
          </a:bodyPr>
          <a:lstStyle/>
          <a:p>
            <a:pPr marL="217092" indent="-217092">
              <a:lnSpc>
                <a:spcPct val="80000"/>
              </a:lnSpc>
              <a:spcBef>
                <a:spcPct val="0"/>
              </a:spcBef>
              <a:buFont typeface="Univers"/>
              <a:buChar char="&gt;"/>
            </a:pPr>
            <a:endParaRPr lang="en-US" sz="900" b="1" dirty="0" smtClean="0">
              <a:latin typeface="Arial" pitchFamily="34" charset="0"/>
              <a:ea typeface="ヒラギノ角ゴ Pro W3"/>
              <a:cs typeface="ヒラギノ角ゴ Pro W3"/>
            </a:endParaRPr>
          </a:p>
          <a:p>
            <a:pPr marL="217092" indent="-217092">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712840" lvl="1" indent="-272175">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78132" y="8842030"/>
            <a:ext cx="3043343" cy="465455"/>
          </a:xfrm>
          <a:prstGeom prst="rect">
            <a:avLst/>
          </a:prstGeom>
          <a:noFill/>
          <a:ln w="9525">
            <a:noFill/>
            <a:miter lim="800000"/>
            <a:headEnd/>
            <a:tailEnd/>
          </a:ln>
          <a:effectLst/>
        </p:spPr>
        <p:txBody>
          <a:bodyPr lIns="92368" tIns="46182" rIns="92368" bIns="46182" anchor="b"/>
          <a:lstStyle/>
          <a:p>
            <a:pPr algn="r" defTabSz="976914"/>
            <a:fld id="{41893384-A5CF-4A81-82A2-B25EF4C57B38}" type="slidenum">
              <a:rPr lang="en-US" sz="1200">
                <a:latin typeface="Arial" pitchFamily="34" charset="0"/>
                <a:ea typeface="ヒラギノ角ゴ Pro W3"/>
                <a:cs typeface="ヒラギノ角ゴ Pro W3"/>
              </a:rPr>
              <a:pPr algn="r" defTabSz="976914"/>
              <a:t>18</a:t>
            </a:fld>
            <a:endParaRPr lang="en-US" sz="1200" dirty="0">
              <a:latin typeface="Arial" pitchFamily="34" charset="0"/>
              <a:ea typeface="ヒラギノ角ゴ Pro W3"/>
              <a:cs typeface="ヒラギノ角ゴ Pro W3"/>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xfrm>
            <a:off x="702310" y="4423442"/>
            <a:ext cx="5618480" cy="4534954"/>
          </a:xfrm>
          <a:noFill/>
        </p:spPr>
        <p:txBody>
          <a:bodyPr wrap="square" numCol="1" anchor="t" anchorCtr="0" compatLnSpc="1">
            <a:prstTxWarp prst="textNoShape">
              <a:avLst/>
            </a:prstTxWarp>
          </a:bodyPr>
          <a:lstStyle/>
          <a:p>
            <a:pPr marL="217092" indent="-217092">
              <a:lnSpc>
                <a:spcPct val="80000"/>
              </a:lnSpc>
              <a:spcBef>
                <a:spcPct val="0"/>
              </a:spcBef>
              <a:buFont typeface="Univers"/>
              <a:buChar char="&gt;"/>
            </a:pPr>
            <a:endParaRPr lang="en-US" sz="900" b="1" dirty="0" smtClean="0">
              <a:latin typeface="Arial" pitchFamily="34" charset="0"/>
              <a:ea typeface="ヒラギノ角ゴ Pro W3"/>
              <a:cs typeface="ヒラギノ角ゴ Pro W3"/>
            </a:endParaRPr>
          </a:p>
          <a:p>
            <a:pPr marL="217092" indent="-217092">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712840" lvl="1" indent="-272175">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78132" y="8842030"/>
            <a:ext cx="3043343" cy="465455"/>
          </a:xfrm>
          <a:prstGeom prst="rect">
            <a:avLst/>
          </a:prstGeom>
          <a:noFill/>
          <a:ln w="9525">
            <a:noFill/>
            <a:miter lim="800000"/>
            <a:headEnd/>
            <a:tailEnd/>
          </a:ln>
          <a:effectLst/>
        </p:spPr>
        <p:txBody>
          <a:bodyPr lIns="92368" tIns="46182" rIns="92368" bIns="46182" anchor="b"/>
          <a:lstStyle/>
          <a:p>
            <a:pPr algn="r" defTabSz="976914"/>
            <a:fld id="{41893384-A5CF-4A81-82A2-B25EF4C57B38}" type="slidenum">
              <a:rPr lang="en-US" sz="1200">
                <a:latin typeface="Arial" pitchFamily="34" charset="0"/>
                <a:ea typeface="ヒラギノ角ゴ Pro W3"/>
                <a:cs typeface="ヒラギノ角ゴ Pro W3"/>
              </a:rPr>
              <a:pPr algn="r" defTabSz="976914"/>
              <a:t>19</a:t>
            </a:fld>
            <a:endParaRPr lang="en-US" sz="1200" dirty="0">
              <a:latin typeface="Arial" pitchFamily="34" charset="0"/>
              <a:ea typeface="ヒラギノ角ゴ Pro W3"/>
              <a:cs typeface="ヒラギノ角ゴ Pro W3"/>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xfrm>
            <a:off x="702310" y="4423442"/>
            <a:ext cx="5618480" cy="4534954"/>
          </a:xfrm>
          <a:noFill/>
        </p:spPr>
        <p:txBody>
          <a:bodyPr wrap="square" numCol="1" anchor="t" anchorCtr="0" compatLnSpc="1">
            <a:prstTxWarp prst="textNoShape">
              <a:avLst/>
            </a:prstTxWarp>
          </a:bodyPr>
          <a:lstStyle/>
          <a:p>
            <a:pPr marL="217092" indent="-217092">
              <a:lnSpc>
                <a:spcPct val="80000"/>
              </a:lnSpc>
              <a:spcBef>
                <a:spcPct val="0"/>
              </a:spcBef>
              <a:buFont typeface="Univers"/>
              <a:buChar char="&gt;"/>
            </a:pPr>
            <a:endParaRPr lang="en-US" sz="900" b="1" dirty="0" smtClean="0">
              <a:latin typeface="Arial" pitchFamily="34" charset="0"/>
              <a:ea typeface="ヒラギノ角ゴ Pro W3"/>
              <a:cs typeface="ヒラギノ角ゴ Pro W3"/>
            </a:endParaRPr>
          </a:p>
          <a:p>
            <a:pPr marL="217092" indent="-217092">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712840" lvl="1" indent="-272175">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78132" y="8842030"/>
            <a:ext cx="3043343" cy="465455"/>
          </a:xfrm>
          <a:prstGeom prst="rect">
            <a:avLst/>
          </a:prstGeom>
          <a:noFill/>
          <a:ln w="9525">
            <a:noFill/>
            <a:miter lim="800000"/>
            <a:headEnd/>
            <a:tailEnd/>
          </a:ln>
          <a:effectLst/>
        </p:spPr>
        <p:txBody>
          <a:bodyPr lIns="92368" tIns="46182" rIns="92368" bIns="46182" anchor="b"/>
          <a:lstStyle/>
          <a:p>
            <a:pPr algn="r" defTabSz="976914"/>
            <a:fld id="{41893384-A5CF-4A81-82A2-B25EF4C57B38}" type="slidenum">
              <a:rPr lang="en-US" sz="1200">
                <a:latin typeface="Arial" pitchFamily="34" charset="0"/>
                <a:ea typeface="ヒラギノ角ゴ Pro W3"/>
                <a:cs typeface="ヒラギノ角ゴ Pro W3"/>
              </a:rPr>
              <a:pPr algn="r" defTabSz="976914"/>
              <a:t>2</a:t>
            </a:fld>
            <a:endParaRPr lang="en-US" sz="1200" dirty="0">
              <a:latin typeface="Arial" pitchFamily="34" charset="0"/>
              <a:ea typeface="ヒラギノ角ゴ Pro W3"/>
              <a:cs typeface="ヒラギノ角ゴ Pro W3"/>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xfrm>
            <a:off x="702310" y="4423442"/>
            <a:ext cx="5618480" cy="4534954"/>
          </a:xfrm>
          <a:noFill/>
        </p:spPr>
        <p:txBody>
          <a:bodyPr wrap="square" numCol="1" anchor="t" anchorCtr="0" compatLnSpc="1">
            <a:prstTxWarp prst="textNoShape">
              <a:avLst/>
            </a:prstTxWarp>
          </a:bodyPr>
          <a:lstStyle/>
          <a:p>
            <a:pPr marL="217092" indent="-217092">
              <a:lnSpc>
                <a:spcPct val="80000"/>
              </a:lnSpc>
              <a:spcBef>
                <a:spcPct val="0"/>
              </a:spcBef>
              <a:buFont typeface="Univers"/>
              <a:buChar char="&gt;"/>
            </a:pPr>
            <a:endParaRPr lang="en-US" sz="900" b="1" dirty="0" smtClean="0">
              <a:latin typeface="Arial" pitchFamily="34" charset="0"/>
              <a:ea typeface="ヒラギノ角ゴ Pro W3"/>
              <a:cs typeface="ヒラギノ角ゴ Pro W3"/>
            </a:endParaRPr>
          </a:p>
          <a:p>
            <a:pPr marL="217092" indent="-217092">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712840" lvl="1" indent="-272175">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78132" y="8842030"/>
            <a:ext cx="3043343" cy="465455"/>
          </a:xfrm>
          <a:prstGeom prst="rect">
            <a:avLst/>
          </a:prstGeom>
          <a:noFill/>
          <a:ln w="9525">
            <a:noFill/>
            <a:miter lim="800000"/>
            <a:headEnd/>
            <a:tailEnd/>
          </a:ln>
          <a:effectLst/>
        </p:spPr>
        <p:txBody>
          <a:bodyPr lIns="92368" tIns="46182" rIns="92368" bIns="46182" anchor="b"/>
          <a:lstStyle/>
          <a:p>
            <a:pPr algn="r" defTabSz="976914"/>
            <a:fld id="{41893384-A5CF-4A81-82A2-B25EF4C57B38}" type="slidenum">
              <a:rPr lang="en-US" sz="1200">
                <a:latin typeface="Arial" pitchFamily="34" charset="0"/>
                <a:ea typeface="ヒラギノ角ゴ Pro W3"/>
                <a:cs typeface="ヒラギノ角ゴ Pro W3"/>
              </a:rPr>
              <a:pPr algn="r" defTabSz="976914"/>
              <a:t>20</a:t>
            </a:fld>
            <a:endParaRPr lang="en-US" sz="1200" dirty="0">
              <a:latin typeface="Arial" pitchFamily="34" charset="0"/>
              <a:ea typeface="ヒラギノ角ゴ Pro W3"/>
              <a:cs typeface="ヒラギノ角ゴ Pro W3"/>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xfrm>
            <a:off x="702310" y="4423442"/>
            <a:ext cx="5618480" cy="4534954"/>
          </a:xfrm>
          <a:noFill/>
        </p:spPr>
        <p:txBody>
          <a:bodyPr wrap="square" numCol="1" anchor="t" anchorCtr="0" compatLnSpc="1">
            <a:prstTxWarp prst="textNoShape">
              <a:avLst/>
            </a:prstTxWarp>
          </a:bodyPr>
          <a:lstStyle/>
          <a:p>
            <a:pPr marL="217092" indent="-217092">
              <a:lnSpc>
                <a:spcPct val="80000"/>
              </a:lnSpc>
              <a:spcBef>
                <a:spcPct val="0"/>
              </a:spcBef>
              <a:buFont typeface="Univers"/>
              <a:buChar char="&gt;"/>
            </a:pPr>
            <a:endParaRPr lang="en-US" sz="900" b="1" dirty="0" smtClean="0">
              <a:latin typeface="Arial" pitchFamily="34" charset="0"/>
              <a:ea typeface="ヒラギノ角ゴ Pro W3"/>
              <a:cs typeface="ヒラギノ角ゴ Pro W3"/>
            </a:endParaRPr>
          </a:p>
          <a:p>
            <a:pPr marL="217092" indent="-217092">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712840" lvl="1" indent="-272175">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78132" y="8842030"/>
            <a:ext cx="3043343" cy="465455"/>
          </a:xfrm>
          <a:prstGeom prst="rect">
            <a:avLst/>
          </a:prstGeom>
          <a:noFill/>
          <a:ln w="9525">
            <a:noFill/>
            <a:miter lim="800000"/>
            <a:headEnd/>
            <a:tailEnd/>
          </a:ln>
          <a:effectLst/>
        </p:spPr>
        <p:txBody>
          <a:bodyPr lIns="92368" tIns="46182" rIns="92368" bIns="46182" anchor="b"/>
          <a:lstStyle/>
          <a:p>
            <a:pPr algn="r" defTabSz="976914"/>
            <a:fld id="{41893384-A5CF-4A81-82A2-B25EF4C57B38}" type="slidenum">
              <a:rPr lang="en-US" sz="1200">
                <a:latin typeface="Arial" pitchFamily="34" charset="0"/>
                <a:ea typeface="ヒラギノ角ゴ Pro W3"/>
                <a:cs typeface="ヒラギノ角ゴ Pro W3"/>
              </a:rPr>
              <a:pPr algn="r" defTabSz="976914"/>
              <a:t>21</a:t>
            </a:fld>
            <a:endParaRPr lang="en-US" sz="1200" dirty="0">
              <a:latin typeface="Arial" pitchFamily="34" charset="0"/>
              <a:ea typeface="ヒラギノ角ゴ Pro W3"/>
              <a:cs typeface="ヒラギノ角ゴ Pro W3"/>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xfrm>
            <a:off x="702310" y="4423442"/>
            <a:ext cx="5618480" cy="4534954"/>
          </a:xfrm>
          <a:noFill/>
        </p:spPr>
        <p:txBody>
          <a:bodyPr wrap="square" numCol="1" anchor="t" anchorCtr="0" compatLnSpc="1">
            <a:prstTxWarp prst="textNoShape">
              <a:avLst/>
            </a:prstTxWarp>
          </a:bodyPr>
          <a:lstStyle/>
          <a:p>
            <a:pPr marL="217092" indent="-217092">
              <a:lnSpc>
                <a:spcPct val="80000"/>
              </a:lnSpc>
              <a:spcBef>
                <a:spcPct val="0"/>
              </a:spcBef>
              <a:buFont typeface="Univers"/>
              <a:buChar char="&gt;"/>
            </a:pPr>
            <a:endParaRPr lang="en-US" sz="900" b="1" dirty="0" smtClean="0">
              <a:latin typeface="Arial" pitchFamily="34" charset="0"/>
              <a:ea typeface="ヒラギノ角ゴ Pro W3"/>
              <a:cs typeface="ヒラギノ角ゴ Pro W3"/>
            </a:endParaRPr>
          </a:p>
          <a:p>
            <a:pPr marL="217092" indent="-217092">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712840" lvl="1" indent="-272175">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78132" y="8842030"/>
            <a:ext cx="3043343" cy="465455"/>
          </a:xfrm>
          <a:prstGeom prst="rect">
            <a:avLst/>
          </a:prstGeom>
          <a:noFill/>
          <a:ln w="9525">
            <a:noFill/>
            <a:miter lim="800000"/>
            <a:headEnd/>
            <a:tailEnd/>
          </a:ln>
          <a:effectLst/>
        </p:spPr>
        <p:txBody>
          <a:bodyPr lIns="92368" tIns="46182" rIns="92368" bIns="46182" anchor="b"/>
          <a:lstStyle/>
          <a:p>
            <a:pPr algn="r" defTabSz="976914"/>
            <a:fld id="{41893384-A5CF-4A81-82A2-B25EF4C57B38}" type="slidenum">
              <a:rPr lang="en-US" sz="1200">
                <a:latin typeface="Arial" pitchFamily="34" charset="0"/>
                <a:ea typeface="ヒラギノ角ゴ Pro W3"/>
                <a:cs typeface="ヒラギノ角ゴ Pro W3"/>
              </a:rPr>
              <a:pPr algn="r" defTabSz="976914"/>
              <a:t>22</a:t>
            </a:fld>
            <a:endParaRPr lang="en-US" sz="1200" dirty="0">
              <a:latin typeface="Arial" pitchFamily="34" charset="0"/>
              <a:ea typeface="ヒラギノ角ゴ Pro W3"/>
              <a:cs typeface="ヒラギノ角ゴ Pro W3"/>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xfrm>
            <a:off x="702310" y="4423442"/>
            <a:ext cx="5618480" cy="4534954"/>
          </a:xfrm>
          <a:noFill/>
        </p:spPr>
        <p:txBody>
          <a:bodyPr wrap="square" numCol="1" anchor="t" anchorCtr="0" compatLnSpc="1">
            <a:prstTxWarp prst="textNoShape">
              <a:avLst/>
            </a:prstTxWarp>
          </a:bodyPr>
          <a:lstStyle/>
          <a:p>
            <a:pPr marL="217092" indent="-217092">
              <a:lnSpc>
                <a:spcPct val="80000"/>
              </a:lnSpc>
              <a:spcBef>
                <a:spcPct val="0"/>
              </a:spcBef>
              <a:buFont typeface="Univers"/>
              <a:buChar char="&gt;"/>
            </a:pPr>
            <a:endParaRPr lang="en-US" sz="900" b="1" dirty="0" smtClean="0">
              <a:latin typeface="Arial" pitchFamily="34" charset="0"/>
              <a:ea typeface="ヒラギノ角ゴ Pro W3"/>
              <a:cs typeface="ヒラギノ角ゴ Pro W3"/>
            </a:endParaRPr>
          </a:p>
          <a:p>
            <a:pPr marL="217092" indent="-217092">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712840" lvl="1" indent="-272175">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78132" y="8842030"/>
            <a:ext cx="3043343" cy="465455"/>
          </a:xfrm>
          <a:prstGeom prst="rect">
            <a:avLst/>
          </a:prstGeom>
          <a:noFill/>
          <a:ln w="9525">
            <a:noFill/>
            <a:miter lim="800000"/>
            <a:headEnd/>
            <a:tailEnd/>
          </a:ln>
          <a:effectLst/>
        </p:spPr>
        <p:txBody>
          <a:bodyPr lIns="92368" tIns="46182" rIns="92368" bIns="46182" anchor="b"/>
          <a:lstStyle/>
          <a:p>
            <a:pPr algn="r" defTabSz="976914"/>
            <a:fld id="{41893384-A5CF-4A81-82A2-B25EF4C57B38}" type="slidenum">
              <a:rPr lang="en-US" sz="1200">
                <a:latin typeface="Arial" pitchFamily="34" charset="0"/>
                <a:ea typeface="ヒラギノ角ゴ Pro W3"/>
                <a:cs typeface="ヒラギノ角ゴ Pro W3"/>
              </a:rPr>
              <a:pPr algn="r" defTabSz="976914"/>
              <a:t>23</a:t>
            </a:fld>
            <a:endParaRPr lang="en-US" sz="1200" dirty="0">
              <a:latin typeface="Arial" pitchFamily="34" charset="0"/>
              <a:ea typeface="ヒラギノ角ゴ Pro W3"/>
              <a:cs typeface="ヒラギノ角ゴ Pro W3"/>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xfrm>
            <a:off x="702310" y="4423442"/>
            <a:ext cx="5618480" cy="4534954"/>
          </a:xfrm>
          <a:noFill/>
        </p:spPr>
        <p:txBody>
          <a:bodyPr wrap="square" numCol="1" anchor="t" anchorCtr="0" compatLnSpc="1">
            <a:prstTxWarp prst="textNoShape">
              <a:avLst/>
            </a:prstTxWarp>
          </a:bodyPr>
          <a:lstStyle/>
          <a:p>
            <a:pPr marL="217092" indent="-217092">
              <a:lnSpc>
                <a:spcPct val="80000"/>
              </a:lnSpc>
              <a:spcBef>
                <a:spcPct val="0"/>
              </a:spcBef>
              <a:buFont typeface="Univers"/>
              <a:buChar char="&gt;"/>
            </a:pPr>
            <a:endParaRPr lang="en-US" sz="900" b="1" dirty="0" smtClean="0">
              <a:latin typeface="Arial" pitchFamily="34" charset="0"/>
              <a:ea typeface="ヒラギノ角ゴ Pro W3"/>
              <a:cs typeface="ヒラギノ角ゴ Pro W3"/>
            </a:endParaRPr>
          </a:p>
          <a:p>
            <a:pPr marL="217092" indent="-217092">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712840" lvl="1" indent="-272175">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78132" y="8842030"/>
            <a:ext cx="3043343" cy="465455"/>
          </a:xfrm>
          <a:prstGeom prst="rect">
            <a:avLst/>
          </a:prstGeom>
          <a:noFill/>
          <a:ln w="9525">
            <a:noFill/>
            <a:miter lim="800000"/>
            <a:headEnd/>
            <a:tailEnd/>
          </a:ln>
          <a:effectLst/>
        </p:spPr>
        <p:txBody>
          <a:bodyPr lIns="92368" tIns="46182" rIns="92368" bIns="46182" anchor="b"/>
          <a:lstStyle/>
          <a:p>
            <a:pPr algn="r" defTabSz="976914"/>
            <a:fld id="{41893384-A5CF-4A81-82A2-B25EF4C57B38}" type="slidenum">
              <a:rPr lang="en-US" sz="1200">
                <a:latin typeface="Arial" pitchFamily="34" charset="0"/>
                <a:ea typeface="ヒラギノ角ゴ Pro W3"/>
                <a:cs typeface="ヒラギノ角ゴ Pro W3"/>
              </a:rPr>
              <a:pPr algn="r" defTabSz="976914"/>
              <a:t>24</a:t>
            </a:fld>
            <a:endParaRPr lang="en-US" sz="1200" dirty="0">
              <a:latin typeface="Arial" pitchFamily="34" charset="0"/>
              <a:ea typeface="ヒラギノ角ゴ Pro W3"/>
              <a:cs typeface="ヒラギノ角ゴ Pro W3"/>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xfrm>
            <a:off x="702310" y="4423442"/>
            <a:ext cx="5618480" cy="4534954"/>
          </a:xfrm>
          <a:noFill/>
        </p:spPr>
        <p:txBody>
          <a:bodyPr wrap="square" numCol="1" anchor="t" anchorCtr="0" compatLnSpc="1">
            <a:prstTxWarp prst="textNoShape">
              <a:avLst/>
            </a:prstTxWarp>
          </a:bodyPr>
          <a:lstStyle/>
          <a:p>
            <a:pPr marL="217092" indent="-217092">
              <a:lnSpc>
                <a:spcPct val="80000"/>
              </a:lnSpc>
              <a:spcBef>
                <a:spcPct val="0"/>
              </a:spcBef>
              <a:buFont typeface="Univers"/>
              <a:buChar char="&gt;"/>
            </a:pPr>
            <a:endParaRPr lang="en-US" sz="900" b="1" dirty="0" smtClean="0">
              <a:latin typeface="Arial" pitchFamily="34" charset="0"/>
              <a:ea typeface="ヒラギノ角ゴ Pro W3"/>
              <a:cs typeface="ヒラギノ角ゴ Pro W3"/>
            </a:endParaRPr>
          </a:p>
          <a:p>
            <a:pPr marL="217092" indent="-217092">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712840" lvl="1" indent="-272175">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78132" y="8842030"/>
            <a:ext cx="3043343" cy="465455"/>
          </a:xfrm>
          <a:prstGeom prst="rect">
            <a:avLst/>
          </a:prstGeom>
          <a:noFill/>
          <a:ln w="9525">
            <a:noFill/>
            <a:miter lim="800000"/>
            <a:headEnd/>
            <a:tailEnd/>
          </a:ln>
          <a:effectLst/>
        </p:spPr>
        <p:txBody>
          <a:bodyPr lIns="92368" tIns="46182" rIns="92368" bIns="46182" anchor="b"/>
          <a:lstStyle/>
          <a:p>
            <a:pPr algn="r" defTabSz="976914"/>
            <a:fld id="{41893384-A5CF-4A81-82A2-B25EF4C57B38}" type="slidenum">
              <a:rPr lang="en-US" sz="1200">
                <a:latin typeface="Arial" pitchFamily="34" charset="0"/>
                <a:ea typeface="ヒラギノ角ゴ Pro W3"/>
                <a:cs typeface="ヒラギノ角ゴ Pro W3"/>
              </a:rPr>
              <a:pPr algn="r" defTabSz="976914"/>
              <a:t>25</a:t>
            </a:fld>
            <a:endParaRPr lang="en-US" sz="1200" dirty="0">
              <a:latin typeface="Arial" pitchFamily="34" charset="0"/>
              <a:ea typeface="ヒラギノ角ゴ Pro W3"/>
              <a:cs typeface="ヒラギノ角ゴ Pro W3"/>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xfrm>
            <a:off x="702310" y="4423442"/>
            <a:ext cx="5618480" cy="4534954"/>
          </a:xfrm>
          <a:noFill/>
        </p:spPr>
        <p:txBody>
          <a:bodyPr wrap="square" numCol="1" anchor="t" anchorCtr="0" compatLnSpc="1">
            <a:prstTxWarp prst="textNoShape">
              <a:avLst/>
            </a:prstTxWarp>
          </a:bodyPr>
          <a:lstStyle/>
          <a:p>
            <a:pPr marL="217092" indent="-217092">
              <a:lnSpc>
                <a:spcPct val="80000"/>
              </a:lnSpc>
              <a:spcBef>
                <a:spcPct val="0"/>
              </a:spcBef>
              <a:buFont typeface="Univers"/>
              <a:buChar char="&gt;"/>
            </a:pPr>
            <a:endParaRPr lang="en-US" sz="900" b="1" dirty="0" smtClean="0">
              <a:latin typeface="Arial" pitchFamily="34" charset="0"/>
              <a:ea typeface="ヒラギノ角ゴ Pro W3"/>
              <a:cs typeface="ヒラギノ角ゴ Pro W3"/>
            </a:endParaRPr>
          </a:p>
          <a:p>
            <a:pPr marL="217092" indent="-217092">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712840" lvl="1" indent="-272175">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78132" y="8842030"/>
            <a:ext cx="3043343" cy="465455"/>
          </a:xfrm>
          <a:prstGeom prst="rect">
            <a:avLst/>
          </a:prstGeom>
          <a:noFill/>
          <a:ln w="9525">
            <a:noFill/>
            <a:miter lim="800000"/>
            <a:headEnd/>
            <a:tailEnd/>
          </a:ln>
          <a:effectLst/>
        </p:spPr>
        <p:txBody>
          <a:bodyPr lIns="92368" tIns="46182" rIns="92368" bIns="46182" anchor="b"/>
          <a:lstStyle/>
          <a:p>
            <a:pPr algn="r" defTabSz="976914"/>
            <a:fld id="{41893384-A5CF-4A81-82A2-B25EF4C57B38}" type="slidenum">
              <a:rPr lang="en-US" sz="1200">
                <a:latin typeface="Arial" pitchFamily="34" charset="0"/>
                <a:ea typeface="ヒラギノ角ゴ Pro W3"/>
                <a:cs typeface="ヒラギノ角ゴ Pro W3"/>
              </a:rPr>
              <a:pPr algn="r" defTabSz="976914"/>
              <a:t>26</a:t>
            </a:fld>
            <a:endParaRPr lang="en-US" sz="1200" dirty="0">
              <a:latin typeface="Arial" pitchFamily="34" charset="0"/>
              <a:ea typeface="ヒラギノ角ゴ Pro W3"/>
              <a:cs typeface="ヒラギノ角ゴ Pro W3"/>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xfrm>
            <a:off x="702310" y="4423442"/>
            <a:ext cx="5618480" cy="4534954"/>
          </a:xfrm>
          <a:noFill/>
        </p:spPr>
        <p:txBody>
          <a:bodyPr wrap="square" numCol="1" anchor="t" anchorCtr="0" compatLnSpc="1">
            <a:prstTxWarp prst="textNoShape">
              <a:avLst/>
            </a:prstTxWarp>
          </a:bodyPr>
          <a:lstStyle/>
          <a:p>
            <a:pPr marL="217092" indent="-217092">
              <a:lnSpc>
                <a:spcPct val="80000"/>
              </a:lnSpc>
              <a:spcBef>
                <a:spcPct val="0"/>
              </a:spcBef>
              <a:buFont typeface="Univers"/>
              <a:buChar char="&gt;"/>
            </a:pPr>
            <a:endParaRPr lang="en-US" sz="900" b="1" dirty="0" smtClean="0">
              <a:latin typeface="Arial" pitchFamily="34" charset="0"/>
              <a:ea typeface="ヒラギノ角ゴ Pro W3"/>
              <a:cs typeface="ヒラギノ角ゴ Pro W3"/>
            </a:endParaRPr>
          </a:p>
          <a:p>
            <a:pPr marL="217092" indent="-217092">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712840" lvl="1" indent="-272175">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78132" y="8842030"/>
            <a:ext cx="3043343" cy="465455"/>
          </a:xfrm>
          <a:prstGeom prst="rect">
            <a:avLst/>
          </a:prstGeom>
          <a:noFill/>
          <a:ln w="9525">
            <a:noFill/>
            <a:miter lim="800000"/>
            <a:headEnd/>
            <a:tailEnd/>
          </a:ln>
          <a:effectLst/>
        </p:spPr>
        <p:txBody>
          <a:bodyPr lIns="92368" tIns="46182" rIns="92368" bIns="46182" anchor="b"/>
          <a:lstStyle/>
          <a:p>
            <a:pPr algn="r" defTabSz="976914"/>
            <a:fld id="{41893384-A5CF-4A81-82A2-B25EF4C57B38}" type="slidenum">
              <a:rPr lang="en-US" sz="1200">
                <a:latin typeface="Arial" pitchFamily="34" charset="0"/>
                <a:ea typeface="ヒラギノ角ゴ Pro W3"/>
                <a:cs typeface="ヒラギノ角ゴ Pro W3"/>
              </a:rPr>
              <a:pPr algn="r" defTabSz="976914"/>
              <a:t>27</a:t>
            </a:fld>
            <a:endParaRPr lang="en-US" sz="1200" dirty="0">
              <a:latin typeface="Arial" pitchFamily="34" charset="0"/>
              <a:ea typeface="ヒラギノ角ゴ Pro W3"/>
              <a:cs typeface="ヒラギノ角ゴ Pro W3"/>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xfrm>
            <a:off x="702310" y="4423442"/>
            <a:ext cx="5618480" cy="4534954"/>
          </a:xfrm>
          <a:noFill/>
        </p:spPr>
        <p:txBody>
          <a:bodyPr wrap="square" numCol="1" anchor="t" anchorCtr="0" compatLnSpc="1">
            <a:prstTxWarp prst="textNoShape">
              <a:avLst/>
            </a:prstTxWarp>
          </a:bodyPr>
          <a:lstStyle/>
          <a:p>
            <a:pPr marL="217092" indent="-217092">
              <a:lnSpc>
                <a:spcPct val="80000"/>
              </a:lnSpc>
              <a:spcBef>
                <a:spcPct val="0"/>
              </a:spcBef>
              <a:buFont typeface="Univers"/>
              <a:buChar char="&gt;"/>
            </a:pPr>
            <a:endParaRPr lang="en-US" sz="900" b="1" dirty="0" smtClean="0">
              <a:latin typeface="Arial" pitchFamily="34" charset="0"/>
              <a:ea typeface="ヒラギノ角ゴ Pro W3"/>
              <a:cs typeface="ヒラギノ角ゴ Pro W3"/>
            </a:endParaRPr>
          </a:p>
          <a:p>
            <a:pPr marL="217092" indent="-217092">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712840" lvl="1" indent="-272175">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78132" y="8842030"/>
            <a:ext cx="3043343" cy="465455"/>
          </a:xfrm>
          <a:prstGeom prst="rect">
            <a:avLst/>
          </a:prstGeom>
          <a:noFill/>
          <a:ln w="9525">
            <a:noFill/>
            <a:miter lim="800000"/>
            <a:headEnd/>
            <a:tailEnd/>
          </a:ln>
          <a:effectLst/>
        </p:spPr>
        <p:txBody>
          <a:bodyPr lIns="92368" tIns="46182" rIns="92368" bIns="46182" anchor="b"/>
          <a:lstStyle/>
          <a:p>
            <a:pPr algn="r" defTabSz="976914"/>
            <a:fld id="{41893384-A5CF-4A81-82A2-B25EF4C57B38}" type="slidenum">
              <a:rPr lang="en-US" sz="1200">
                <a:latin typeface="Arial" pitchFamily="34" charset="0"/>
                <a:ea typeface="ヒラギノ角ゴ Pro W3"/>
                <a:cs typeface="ヒラギノ角ゴ Pro W3"/>
              </a:rPr>
              <a:pPr algn="r" defTabSz="976914"/>
              <a:t>28</a:t>
            </a:fld>
            <a:endParaRPr lang="en-US" sz="1200" dirty="0">
              <a:latin typeface="Arial" pitchFamily="34" charset="0"/>
              <a:ea typeface="ヒラギノ角ゴ Pro W3"/>
              <a:cs typeface="ヒラギノ角ゴ Pro W3"/>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xfrm>
            <a:off x="702310" y="4423442"/>
            <a:ext cx="5618480" cy="4534954"/>
          </a:xfrm>
          <a:noFill/>
        </p:spPr>
        <p:txBody>
          <a:bodyPr wrap="square" numCol="1" anchor="t" anchorCtr="0" compatLnSpc="1">
            <a:prstTxWarp prst="textNoShape">
              <a:avLst/>
            </a:prstTxWarp>
          </a:bodyPr>
          <a:lstStyle/>
          <a:p>
            <a:pPr marL="217092" indent="-217092">
              <a:lnSpc>
                <a:spcPct val="80000"/>
              </a:lnSpc>
              <a:spcBef>
                <a:spcPct val="0"/>
              </a:spcBef>
              <a:buFont typeface="Univers"/>
              <a:buChar char="&gt;"/>
            </a:pPr>
            <a:endParaRPr lang="en-US" sz="900" b="1" dirty="0" smtClean="0">
              <a:latin typeface="Arial" pitchFamily="34" charset="0"/>
              <a:ea typeface="ヒラギノ角ゴ Pro W3"/>
              <a:cs typeface="ヒラギノ角ゴ Pro W3"/>
            </a:endParaRPr>
          </a:p>
          <a:p>
            <a:pPr marL="217092" indent="-217092">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712840" lvl="1" indent="-272175">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78132" y="8842030"/>
            <a:ext cx="3043343" cy="465455"/>
          </a:xfrm>
          <a:prstGeom prst="rect">
            <a:avLst/>
          </a:prstGeom>
          <a:noFill/>
          <a:ln w="9525">
            <a:noFill/>
            <a:miter lim="800000"/>
            <a:headEnd/>
            <a:tailEnd/>
          </a:ln>
          <a:effectLst/>
        </p:spPr>
        <p:txBody>
          <a:bodyPr lIns="92368" tIns="46182" rIns="92368" bIns="46182" anchor="b"/>
          <a:lstStyle/>
          <a:p>
            <a:pPr algn="r" defTabSz="976914"/>
            <a:fld id="{41893384-A5CF-4A81-82A2-B25EF4C57B38}" type="slidenum">
              <a:rPr lang="en-US" sz="1200">
                <a:latin typeface="Arial" pitchFamily="34" charset="0"/>
                <a:ea typeface="ヒラギノ角ゴ Pro W3"/>
                <a:cs typeface="ヒラギノ角ゴ Pro W3"/>
              </a:rPr>
              <a:pPr algn="r" defTabSz="976914"/>
              <a:t>29</a:t>
            </a:fld>
            <a:endParaRPr lang="en-US" sz="1200" dirty="0">
              <a:latin typeface="Arial" pitchFamily="34" charset="0"/>
              <a:ea typeface="ヒラギノ角ゴ Pro W3"/>
              <a:cs typeface="ヒラギノ角ゴ Pro W3"/>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xfrm>
            <a:off x="702310" y="4423442"/>
            <a:ext cx="5618480" cy="4534954"/>
          </a:xfrm>
          <a:noFill/>
        </p:spPr>
        <p:txBody>
          <a:bodyPr wrap="square" numCol="1" anchor="t" anchorCtr="0" compatLnSpc="1">
            <a:prstTxWarp prst="textNoShape">
              <a:avLst/>
            </a:prstTxWarp>
          </a:bodyPr>
          <a:lstStyle/>
          <a:p>
            <a:pPr marL="217092" indent="-217092">
              <a:lnSpc>
                <a:spcPct val="80000"/>
              </a:lnSpc>
              <a:spcBef>
                <a:spcPct val="0"/>
              </a:spcBef>
              <a:buFont typeface="Univers"/>
              <a:buChar char="&gt;"/>
            </a:pPr>
            <a:endParaRPr lang="en-US" sz="900" b="1" dirty="0" smtClean="0">
              <a:latin typeface="Arial" pitchFamily="34" charset="0"/>
              <a:ea typeface="ヒラギノ角ゴ Pro W3"/>
              <a:cs typeface="ヒラギノ角ゴ Pro W3"/>
            </a:endParaRPr>
          </a:p>
          <a:p>
            <a:pPr marL="217092" indent="-217092">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712840" lvl="1" indent="-272175">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78132" y="8842030"/>
            <a:ext cx="3043343" cy="465455"/>
          </a:xfrm>
          <a:prstGeom prst="rect">
            <a:avLst/>
          </a:prstGeom>
          <a:noFill/>
          <a:ln w="9525">
            <a:noFill/>
            <a:miter lim="800000"/>
            <a:headEnd/>
            <a:tailEnd/>
          </a:ln>
          <a:effectLst/>
        </p:spPr>
        <p:txBody>
          <a:bodyPr lIns="92368" tIns="46182" rIns="92368" bIns="46182" anchor="b"/>
          <a:lstStyle/>
          <a:p>
            <a:pPr algn="r" defTabSz="976914"/>
            <a:fld id="{41893384-A5CF-4A81-82A2-B25EF4C57B38}" type="slidenum">
              <a:rPr lang="en-US" sz="1200">
                <a:latin typeface="Arial" pitchFamily="34" charset="0"/>
                <a:ea typeface="ヒラギノ角ゴ Pro W3"/>
                <a:cs typeface="ヒラギノ角ゴ Pro W3"/>
              </a:rPr>
              <a:pPr algn="r" defTabSz="976914"/>
              <a:t>3</a:t>
            </a:fld>
            <a:endParaRPr lang="en-US" sz="1200" dirty="0">
              <a:latin typeface="Arial" pitchFamily="34" charset="0"/>
              <a:ea typeface="ヒラギノ角ゴ Pro W3"/>
              <a:cs typeface="ヒラギノ角ゴ Pro W3"/>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xfrm>
            <a:off x="702310" y="4423442"/>
            <a:ext cx="5618480" cy="4534954"/>
          </a:xfrm>
          <a:noFill/>
        </p:spPr>
        <p:txBody>
          <a:bodyPr wrap="square" numCol="1" anchor="t" anchorCtr="0" compatLnSpc="1">
            <a:prstTxWarp prst="textNoShape">
              <a:avLst/>
            </a:prstTxWarp>
          </a:bodyPr>
          <a:lstStyle/>
          <a:p>
            <a:pPr marL="217092" indent="-217092">
              <a:lnSpc>
                <a:spcPct val="80000"/>
              </a:lnSpc>
              <a:spcBef>
                <a:spcPct val="0"/>
              </a:spcBef>
              <a:buFont typeface="Univers"/>
              <a:buChar char="&gt;"/>
            </a:pPr>
            <a:endParaRPr lang="en-US" sz="900" b="1" dirty="0" smtClean="0">
              <a:latin typeface="Arial" pitchFamily="34" charset="0"/>
              <a:ea typeface="ヒラギノ角ゴ Pro W3"/>
              <a:cs typeface="ヒラギノ角ゴ Pro W3"/>
            </a:endParaRPr>
          </a:p>
          <a:p>
            <a:pPr marL="217092" indent="-217092">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712840" lvl="1" indent="-272175">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78132" y="8842030"/>
            <a:ext cx="3043343" cy="465455"/>
          </a:xfrm>
          <a:prstGeom prst="rect">
            <a:avLst/>
          </a:prstGeom>
          <a:noFill/>
          <a:ln w="9525">
            <a:noFill/>
            <a:miter lim="800000"/>
            <a:headEnd/>
            <a:tailEnd/>
          </a:ln>
          <a:effectLst/>
        </p:spPr>
        <p:txBody>
          <a:bodyPr lIns="92368" tIns="46182" rIns="92368" bIns="46182" anchor="b"/>
          <a:lstStyle/>
          <a:p>
            <a:pPr algn="r" defTabSz="976914"/>
            <a:fld id="{41893384-A5CF-4A81-82A2-B25EF4C57B38}" type="slidenum">
              <a:rPr lang="en-US" sz="1200">
                <a:latin typeface="Arial" pitchFamily="34" charset="0"/>
                <a:ea typeface="ヒラギノ角ゴ Pro W3"/>
                <a:cs typeface="ヒラギノ角ゴ Pro W3"/>
              </a:rPr>
              <a:pPr algn="r" defTabSz="976914"/>
              <a:t>30</a:t>
            </a:fld>
            <a:endParaRPr lang="en-US" sz="1200" dirty="0">
              <a:latin typeface="Arial" pitchFamily="34" charset="0"/>
              <a:ea typeface="ヒラギノ角ゴ Pro W3"/>
              <a:cs typeface="ヒラギノ角ゴ Pro W3"/>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xfrm>
            <a:off x="702310" y="4423442"/>
            <a:ext cx="5618480" cy="4534954"/>
          </a:xfrm>
          <a:noFill/>
        </p:spPr>
        <p:txBody>
          <a:bodyPr wrap="square" numCol="1" anchor="t" anchorCtr="0" compatLnSpc="1">
            <a:prstTxWarp prst="textNoShape">
              <a:avLst/>
            </a:prstTxWarp>
          </a:bodyPr>
          <a:lstStyle/>
          <a:p>
            <a:pPr marL="217092" indent="-217092">
              <a:lnSpc>
                <a:spcPct val="80000"/>
              </a:lnSpc>
              <a:spcBef>
                <a:spcPct val="0"/>
              </a:spcBef>
              <a:buFont typeface="Univers"/>
              <a:buChar char="&gt;"/>
            </a:pPr>
            <a:endParaRPr lang="en-US" sz="900" b="1" dirty="0" smtClean="0">
              <a:latin typeface="Arial" pitchFamily="34" charset="0"/>
              <a:ea typeface="ヒラギノ角ゴ Pro W3"/>
              <a:cs typeface="ヒラギノ角ゴ Pro W3"/>
            </a:endParaRPr>
          </a:p>
          <a:p>
            <a:pPr marL="217092" indent="-217092">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712840" lvl="1" indent="-272175">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78132" y="8842030"/>
            <a:ext cx="3043343" cy="465455"/>
          </a:xfrm>
          <a:prstGeom prst="rect">
            <a:avLst/>
          </a:prstGeom>
          <a:noFill/>
          <a:ln w="9525">
            <a:noFill/>
            <a:miter lim="800000"/>
            <a:headEnd/>
            <a:tailEnd/>
          </a:ln>
          <a:effectLst/>
        </p:spPr>
        <p:txBody>
          <a:bodyPr lIns="92368" tIns="46182" rIns="92368" bIns="46182" anchor="b"/>
          <a:lstStyle/>
          <a:p>
            <a:pPr algn="r" defTabSz="976914"/>
            <a:fld id="{41893384-A5CF-4A81-82A2-B25EF4C57B38}" type="slidenum">
              <a:rPr lang="en-US" sz="1200">
                <a:latin typeface="Arial" pitchFamily="34" charset="0"/>
                <a:ea typeface="ヒラギノ角ゴ Pro W3"/>
                <a:cs typeface="ヒラギノ角ゴ Pro W3"/>
              </a:rPr>
              <a:pPr algn="r" defTabSz="976914"/>
              <a:t>31</a:t>
            </a:fld>
            <a:endParaRPr lang="en-US" sz="1200" dirty="0">
              <a:latin typeface="Arial" pitchFamily="34" charset="0"/>
              <a:ea typeface="ヒラギノ角ゴ Pro W3"/>
              <a:cs typeface="ヒラギノ角ゴ Pro W3"/>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xfrm>
            <a:off x="702310" y="4423442"/>
            <a:ext cx="5618480" cy="4534954"/>
          </a:xfrm>
          <a:noFill/>
        </p:spPr>
        <p:txBody>
          <a:bodyPr wrap="square" numCol="1" anchor="t" anchorCtr="0" compatLnSpc="1">
            <a:prstTxWarp prst="textNoShape">
              <a:avLst/>
            </a:prstTxWarp>
          </a:bodyPr>
          <a:lstStyle/>
          <a:p>
            <a:pPr marL="217092" indent="-217092">
              <a:lnSpc>
                <a:spcPct val="80000"/>
              </a:lnSpc>
              <a:spcBef>
                <a:spcPct val="0"/>
              </a:spcBef>
              <a:buFont typeface="Univers"/>
              <a:buChar char="&gt;"/>
            </a:pPr>
            <a:endParaRPr lang="en-US" sz="900" b="1" dirty="0" smtClean="0">
              <a:latin typeface="Arial" pitchFamily="34" charset="0"/>
              <a:ea typeface="ヒラギノ角ゴ Pro W3"/>
              <a:cs typeface="ヒラギノ角ゴ Pro W3"/>
            </a:endParaRPr>
          </a:p>
          <a:p>
            <a:pPr marL="217092" indent="-217092">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712840" lvl="1" indent="-272175">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978132" y="8842030"/>
            <a:ext cx="3043343" cy="465455"/>
          </a:xfrm>
          <a:prstGeom prst="rect">
            <a:avLst/>
          </a:prstGeom>
          <a:noFill/>
          <a:ln w="9525">
            <a:noFill/>
            <a:miter lim="800000"/>
            <a:headEnd/>
            <a:tailEnd/>
          </a:ln>
          <a:effectLst/>
        </p:spPr>
        <p:txBody>
          <a:bodyPr lIns="92368" tIns="46182" rIns="92368" bIns="46182" anchor="b"/>
          <a:lstStyle/>
          <a:p>
            <a:pPr algn="r" defTabSz="976914"/>
            <a:fld id="{66DD4001-D948-49E1-95B5-6B2B0FBD6C92}" type="slidenum">
              <a:rPr lang="en-US" sz="1200">
                <a:latin typeface="Arial" pitchFamily="34" charset="0"/>
                <a:ea typeface="ヒラギノ角ゴ Pro W3"/>
                <a:cs typeface="ヒラギノ角ゴ Pro W3"/>
              </a:rPr>
              <a:pPr algn="r" defTabSz="976914"/>
              <a:t>4</a:t>
            </a:fld>
            <a:endParaRPr lang="en-US" sz="1200" dirty="0">
              <a:latin typeface="Arial" pitchFamily="34" charset="0"/>
              <a:ea typeface="ヒラギノ角ゴ Pro W3"/>
              <a:cs typeface="ヒラギノ角ゴ Pro W3"/>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72" name="Rectangle 3"/>
          <p:cNvSpPr>
            <a:spLocks noGrp="1" noChangeArrowheads="1"/>
          </p:cNvSpPr>
          <p:nvPr>
            <p:ph type="body" idx="1"/>
          </p:nvPr>
        </p:nvSpPr>
        <p:spPr bwMode="auto">
          <a:xfrm>
            <a:off x="702310" y="4423442"/>
            <a:ext cx="5618480" cy="4534954"/>
          </a:xfrm>
          <a:noFill/>
        </p:spPr>
        <p:txBody>
          <a:bodyPr wrap="square" numCol="1" anchor="t" anchorCtr="0" compatLnSpc="1">
            <a:prstTxWarp prst="textNoShape">
              <a:avLst/>
            </a:prstTxWarp>
          </a:bodyPr>
          <a:lstStyle/>
          <a:p>
            <a:pPr marL="217092" indent="-217092">
              <a:lnSpc>
                <a:spcPct val="80000"/>
              </a:lnSpc>
              <a:spcBef>
                <a:spcPct val="0"/>
              </a:spcBef>
              <a:buFont typeface="Univers"/>
              <a:buChar char="&gt;"/>
            </a:pPr>
            <a:endParaRPr lang="en-US" sz="900" b="1" dirty="0" smtClean="0">
              <a:latin typeface="Arial" pitchFamily="34" charset="0"/>
              <a:ea typeface="ヒラギノ角ゴ Pro W3"/>
              <a:cs typeface="ヒラギノ角ゴ Pro W3"/>
            </a:endParaRPr>
          </a:p>
          <a:p>
            <a:pPr marL="217092" indent="-217092">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712840" lvl="1" indent="-272175">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78132" y="8842030"/>
            <a:ext cx="3043343" cy="465455"/>
          </a:xfrm>
          <a:prstGeom prst="rect">
            <a:avLst/>
          </a:prstGeom>
          <a:noFill/>
          <a:ln w="9525">
            <a:noFill/>
            <a:miter lim="800000"/>
            <a:headEnd/>
            <a:tailEnd/>
          </a:ln>
          <a:effectLst/>
        </p:spPr>
        <p:txBody>
          <a:bodyPr lIns="92368" tIns="46182" rIns="92368" bIns="46182" anchor="b"/>
          <a:lstStyle/>
          <a:p>
            <a:pPr algn="r" defTabSz="976914"/>
            <a:fld id="{41893384-A5CF-4A81-82A2-B25EF4C57B38}" type="slidenum">
              <a:rPr lang="en-US" sz="1200">
                <a:latin typeface="Arial" pitchFamily="34" charset="0"/>
                <a:ea typeface="ヒラギノ角ゴ Pro W3"/>
                <a:cs typeface="ヒラギノ角ゴ Pro W3"/>
              </a:rPr>
              <a:pPr algn="r" defTabSz="976914"/>
              <a:t>5</a:t>
            </a:fld>
            <a:endParaRPr lang="en-US" sz="1200" dirty="0">
              <a:latin typeface="Arial" pitchFamily="34" charset="0"/>
              <a:ea typeface="ヒラギノ角ゴ Pro W3"/>
              <a:cs typeface="ヒラギノ角ゴ Pro W3"/>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xfrm>
            <a:off x="702310" y="4423442"/>
            <a:ext cx="5618480" cy="4534954"/>
          </a:xfrm>
          <a:noFill/>
        </p:spPr>
        <p:txBody>
          <a:bodyPr wrap="square" numCol="1" anchor="t" anchorCtr="0" compatLnSpc="1">
            <a:prstTxWarp prst="textNoShape">
              <a:avLst/>
            </a:prstTxWarp>
          </a:bodyPr>
          <a:lstStyle/>
          <a:p>
            <a:pPr marL="217092" indent="-217092">
              <a:lnSpc>
                <a:spcPct val="80000"/>
              </a:lnSpc>
              <a:spcBef>
                <a:spcPct val="0"/>
              </a:spcBef>
              <a:buFont typeface="Univers"/>
              <a:buChar char="&gt;"/>
            </a:pPr>
            <a:endParaRPr lang="en-US" sz="900" b="1" dirty="0" smtClean="0">
              <a:latin typeface="Arial" pitchFamily="34" charset="0"/>
              <a:ea typeface="ヒラギノ角ゴ Pro W3"/>
              <a:cs typeface="ヒラギノ角ゴ Pro W3"/>
            </a:endParaRPr>
          </a:p>
          <a:p>
            <a:pPr marL="217092" indent="-217092">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712840" lvl="1" indent="-272175">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78132" y="8842030"/>
            <a:ext cx="3043343" cy="465455"/>
          </a:xfrm>
          <a:prstGeom prst="rect">
            <a:avLst/>
          </a:prstGeom>
          <a:noFill/>
          <a:ln w="9525">
            <a:noFill/>
            <a:miter lim="800000"/>
            <a:headEnd/>
            <a:tailEnd/>
          </a:ln>
          <a:effectLst/>
        </p:spPr>
        <p:txBody>
          <a:bodyPr lIns="92368" tIns="46182" rIns="92368" bIns="46182" anchor="b"/>
          <a:lstStyle/>
          <a:p>
            <a:pPr algn="r" defTabSz="976914"/>
            <a:fld id="{41893384-A5CF-4A81-82A2-B25EF4C57B38}" type="slidenum">
              <a:rPr lang="en-US" sz="1200">
                <a:latin typeface="Arial" pitchFamily="34" charset="0"/>
                <a:ea typeface="ヒラギノ角ゴ Pro W3"/>
                <a:cs typeface="ヒラギノ角ゴ Pro W3"/>
              </a:rPr>
              <a:pPr algn="r" defTabSz="976914"/>
              <a:t>6</a:t>
            </a:fld>
            <a:endParaRPr lang="en-US" sz="1200" dirty="0">
              <a:latin typeface="Arial" pitchFamily="34" charset="0"/>
              <a:ea typeface="ヒラギノ角ゴ Pro W3"/>
              <a:cs typeface="ヒラギノ角ゴ Pro W3"/>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xfrm>
            <a:off x="702310" y="4423442"/>
            <a:ext cx="5618480" cy="4534954"/>
          </a:xfrm>
          <a:noFill/>
        </p:spPr>
        <p:txBody>
          <a:bodyPr wrap="square" numCol="1" anchor="t" anchorCtr="0" compatLnSpc="1">
            <a:prstTxWarp prst="textNoShape">
              <a:avLst/>
            </a:prstTxWarp>
          </a:bodyPr>
          <a:lstStyle/>
          <a:p>
            <a:pPr marL="217092" indent="-217092">
              <a:lnSpc>
                <a:spcPct val="80000"/>
              </a:lnSpc>
              <a:spcBef>
                <a:spcPct val="0"/>
              </a:spcBef>
              <a:buFont typeface="Univers"/>
              <a:buChar char="&gt;"/>
            </a:pPr>
            <a:endParaRPr lang="en-US" sz="900" b="1" dirty="0" smtClean="0">
              <a:latin typeface="Arial" pitchFamily="34" charset="0"/>
              <a:ea typeface="ヒラギノ角ゴ Pro W3"/>
              <a:cs typeface="ヒラギノ角ゴ Pro W3"/>
            </a:endParaRPr>
          </a:p>
          <a:p>
            <a:pPr marL="217092" indent="-217092">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712840" lvl="1" indent="-272175">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78132" y="8842030"/>
            <a:ext cx="3043343" cy="465455"/>
          </a:xfrm>
          <a:prstGeom prst="rect">
            <a:avLst/>
          </a:prstGeom>
          <a:noFill/>
          <a:ln w="9525">
            <a:noFill/>
            <a:miter lim="800000"/>
            <a:headEnd/>
            <a:tailEnd/>
          </a:ln>
          <a:effectLst/>
        </p:spPr>
        <p:txBody>
          <a:bodyPr lIns="92368" tIns="46182" rIns="92368" bIns="46182" anchor="b"/>
          <a:lstStyle/>
          <a:p>
            <a:pPr algn="r" defTabSz="976914"/>
            <a:fld id="{41893384-A5CF-4A81-82A2-B25EF4C57B38}" type="slidenum">
              <a:rPr lang="en-US" sz="1200">
                <a:latin typeface="Arial" pitchFamily="34" charset="0"/>
                <a:ea typeface="ヒラギノ角ゴ Pro W3"/>
                <a:cs typeface="ヒラギノ角ゴ Pro W3"/>
              </a:rPr>
              <a:pPr algn="r" defTabSz="976914"/>
              <a:t>7</a:t>
            </a:fld>
            <a:endParaRPr lang="en-US" sz="1200" dirty="0">
              <a:latin typeface="Arial" pitchFamily="34" charset="0"/>
              <a:ea typeface="ヒラギノ角ゴ Pro W3"/>
              <a:cs typeface="ヒラギノ角ゴ Pro W3"/>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xfrm>
            <a:off x="702310" y="4423442"/>
            <a:ext cx="5618480" cy="4534954"/>
          </a:xfrm>
          <a:noFill/>
        </p:spPr>
        <p:txBody>
          <a:bodyPr wrap="square" numCol="1" anchor="t" anchorCtr="0" compatLnSpc="1">
            <a:prstTxWarp prst="textNoShape">
              <a:avLst/>
            </a:prstTxWarp>
          </a:bodyPr>
          <a:lstStyle/>
          <a:p>
            <a:pPr marL="217092" indent="-217092">
              <a:lnSpc>
                <a:spcPct val="80000"/>
              </a:lnSpc>
              <a:spcBef>
                <a:spcPct val="0"/>
              </a:spcBef>
              <a:buFont typeface="Univers"/>
              <a:buChar char="&gt;"/>
            </a:pPr>
            <a:endParaRPr lang="en-US" sz="900" b="1" dirty="0" smtClean="0">
              <a:latin typeface="Arial" pitchFamily="34" charset="0"/>
              <a:ea typeface="ヒラギノ角ゴ Pro W3"/>
              <a:cs typeface="ヒラギノ角ゴ Pro W3"/>
            </a:endParaRPr>
          </a:p>
          <a:p>
            <a:pPr marL="217092" indent="-217092">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712840" lvl="1" indent="-272175">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78132" y="8842030"/>
            <a:ext cx="3043343" cy="465455"/>
          </a:xfrm>
          <a:prstGeom prst="rect">
            <a:avLst/>
          </a:prstGeom>
          <a:noFill/>
          <a:ln w="9525">
            <a:noFill/>
            <a:miter lim="800000"/>
            <a:headEnd/>
            <a:tailEnd/>
          </a:ln>
          <a:effectLst/>
        </p:spPr>
        <p:txBody>
          <a:bodyPr lIns="92368" tIns="46182" rIns="92368" bIns="46182" anchor="b"/>
          <a:lstStyle/>
          <a:p>
            <a:pPr algn="r" defTabSz="976914"/>
            <a:fld id="{41893384-A5CF-4A81-82A2-B25EF4C57B38}" type="slidenum">
              <a:rPr lang="en-US" sz="1200">
                <a:latin typeface="Arial" pitchFamily="34" charset="0"/>
                <a:ea typeface="ヒラギノ角ゴ Pro W3"/>
                <a:cs typeface="ヒラギノ角ゴ Pro W3"/>
              </a:rPr>
              <a:pPr algn="r" defTabSz="976914"/>
              <a:t>8</a:t>
            </a:fld>
            <a:endParaRPr lang="en-US" sz="1200" dirty="0">
              <a:latin typeface="Arial" pitchFamily="34" charset="0"/>
              <a:ea typeface="ヒラギノ角ゴ Pro W3"/>
              <a:cs typeface="ヒラギノ角ゴ Pro W3"/>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xfrm>
            <a:off x="702310" y="4423442"/>
            <a:ext cx="5618480" cy="4534954"/>
          </a:xfrm>
          <a:noFill/>
        </p:spPr>
        <p:txBody>
          <a:bodyPr wrap="square" numCol="1" anchor="t" anchorCtr="0" compatLnSpc="1">
            <a:prstTxWarp prst="textNoShape">
              <a:avLst/>
            </a:prstTxWarp>
          </a:bodyPr>
          <a:lstStyle/>
          <a:p>
            <a:pPr marL="217092" indent="-217092">
              <a:lnSpc>
                <a:spcPct val="80000"/>
              </a:lnSpc>
              <a:spcBef>
                <a:spcPct val="0"/>
              </a:spcBef>
              <a:buFont typeface="Univers"/>
              <a:buChar char="&gt;"/>
            </a:pPr>
            <a:endParaRPr lang="en-US" sz="900" b="1" dirty="0" smtClean="0">
              <a:latin typeface="Arial" pitchFamily="34" charset="0"/>
              <a:ea typeface="ヒラギノ角ゴ Pro W3"/>
              <a:cs typeface="ヒラギノ角ゴ Pro W3"/>
            </a:endParaRPr>
          </a:p>
          <a:p>
            <a:pPr marL="217092" indent="-217092">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712840" lvl="1" indent="-272175">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78132" y="8842030"/>
            <a:ext cx="3043343" cy="465455"/>
          </a:xfrm>
          <a:prstGeom prst="rect">
            <a:avLst/>
          </a:prstGeom>
          <a:noFill/>
          <a:ln w="9525">
            <a:noFill/>
            <a:miter lim="800000"/>
            <a:headEnd/>
            <a:tailEnd/>
          </a:ln>
          <a:effectLst/>
        </p:spPr>
        <p:txBody>
          <a:bodyPr lIns="92368" tIns="46182" rIns="92368" bIns="46182" anchor="b"/>
          <a:lstStyle/>
          <a:p>
            <a:pPr algn="r" defTabSz="976914"/>
            <a:fld id="{41893384-A5CF-4A81-82A2-B25EF4C57B38}" type="slidenum">
              <a:rPr lang="en-US" sz="1200">
                <a:latin typeface="Arial" pitchFamily="34" charset="0"/>
                <a:ea typeface="ヒラギノ角ゴ Pro W3"/>
                <a:cs typeface="ヒラギノ角ゴ Pro W3"/>
              </a:rPr>
              <a:pPr algn="r" defTabSz="976914"/>
              <a:t>9</a:t>
            </a:fld>
            <a:endParaRPr lang="en-US" sz="1200" dirty="0">
              <a:latin typeface="Arial" pitchFamily="34" charset="0"/>
              <a:ea typeface="ヒラギノ角ゴ Pro W3"/>
              <a:cs typeface="ヒラギノ角ゴ Pro W3"/>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xfrm>
            <a:off x="702310" y="4423442"/>
            <a:ext cx="5618480" cy="4534954"/>
          </a:xfrm>
          <a:noFill/>
        </p:spPr>
        <p:txBody>
          <a:bodyPr wrap="square" numCol="1" anchor="t" anchorCtr="0" compatLnSpc="1">
            <a:prstTxWarp prst="textNoShape">
              <a:avLst/>
            </a:prstTxWarp>
          </a:bodyPr>
          <a:lstStyle/>
          <a:p>
            <a:pPr marL="217092" indent="-217092">
              <a:lnSpc>
                <a:spcPct val="80000"/>
              </a:lnSpc>
              <a:spcBef>
                <a:spcPct val="0"/>
              </a:spcBef>
              <a:buFont typeface="Univers"/>
              <a:buChar char="&gt;"/>
            </a:pPr>
            <a:endParaRPr lang="en-US" sz="900" b="1" dirty="0" smtClean="0">
              <a:latin typeface="Arial" pitchFamily="34" charset="0"/>
              <a:ea typeface="ヒラギノ角ゴ Pro W3"/>
              <a:cs typeface="ヒラギノ角ゴ Pro W3"/>
            </a:endParaRPr>
          </a:p>
          <a:p>
            <a:pPr marL="217092" indent="-217092">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712840" lvl="1" indent="-272175">
              <a:lnSpc>
                <a:spcPct val="80000"/>
              </a:lnSpc>
              <a:spcBef>
                <a:spcPct val="0"/>
              </a:spcBef>
            </a:pPr>
            <a:endParaRPr lang="en-US" sz="900" b="1" dirty="0" smtClean="0">
              <a:latin typeface="Arial" pitchFamily="34" charset="0"/>
              <a:ea typeface="ヒラギノ角ゴ Pro W3"/>
              <a:cs typeface="ヒラギノ角ゴ Pro W3"/>
              <a:sym typeface="Wingdings" pitchFamily="2" charset="2"/>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a:p>
            <a:pPr marL="217092" indent="-217092">
              <a:lnSpc>
                <a:spcPct val="80000"/>
              </a:lnSpc>
              <a:spcBef>
                <a:spcPct val="0"/>
              </a:spcBef>
            </a:pPr>
            <a:endParaRPr lang="en-US" sz="800" dirty="0" smtClean="0">
              <a:latin typeface="Arial" pitchFamily="34" charset="0"/>
              <a:ea typeface="ヒラギノ角ゴ Pro W3"/>
              <a:cs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EACC628-3D3C-4744-9C52-479029C9A913}" type="datetime1">
              <a:rPr lang="en-US" smtClean="0"/>
              <a:pPr>
                <a:defRPr/>
              </a:pPr>
              <a:t>10/12/2011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460EF96-FE53-470E-8872-E592B122CC4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C63151-323B-42D2-AEBC-AA1626F2840B}" type="datetime1">
              <a:rPr lang="en-US" smtClean="0"/>
              <a:pPr>
                <a:defRPr/>
              </a:pPr>
              <a:t>10/12/2011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9DC06A9-1FC0-436B-8336-5B76CE4405E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4EE08-D872-458A-BE29-B05DA754FB7C}" type="datetime1">
              <a:rPr lang="en-US" smtClean="0"/>
              <a:pPr>
                <a:defRPr/>
              </a:pPr>
              <a:t>10/12/2011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4DBBE5F-352A-4B51-9A10-CACC9CC4B39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A6E310-CBDE-4CB4-878F-2CE4FD5F069F}" type="datetime1">
              <a:rPr lang="en-US" smtClean="0"/>
              <a:pPr>
                <a:defRPr/>
              </a:pPr>
              <a:t>10/12/2011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0C1316C-2A54-422A-B096-FE77FFD00E5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A95C29-7469-4138-AF21-C44CC8ABD4CC}" type="datetime1">
              <a:rPr lang="en-US" smtClean="0"/>
              <a:pPr>
                <a:defRPr/>
              </a:pPr>
              <a:t>10/12/2011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7EE5228-18C5-4409-A73B-16E3A0CC406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00F10CB-8766-4345-A145-90332C53B74E}" type="datetime1">
              <a:rPr lang="en-US" smtClean="0"/>
              <a:pPr>
                <a:defRPr/>
              </a:pPr>
              <a:t>10/12/2011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9E531F9-2C33-47CD-815D-F3B49769A1A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C4E16E-D6A6-4A76-98EE-A03E217874CF}" type="datetime1">
              <a:rPr lang="en-US" smtClean="0"/>
              <a:pPr>
                <a:defRPr/>
              </a:pPr>
              <a:t>10/12/2011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C3B3828-A9FC-4730-AEC4-5CA9591FAA2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BD892ED-A189-47A6-9D0F-C95A8314364D}" type="datetime1">
              <a:rPr lang="en-US" smtClean="0"/>
              <a:pPr>
                <a:defRPr/>
              </a:pPr>
              <a:t>10/12/2011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BABD454-6D69-46E6-A217-23B40EDC0F2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8DD9D7-EAEA-4387-A48B-8B69C84E0BDC}" type="datetime1">
              <a:rPr lang="en-US" smtClean="0"/>
              <a:pPr>
                <a:defRPr/>
              </a:pPr>
              <a:t>10/12/2011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5D8270B-1B14-47D4-A6D2-2A33FD76CA9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AAC837-3B6A-49DC-8686-E0D1DE722D66}" type="datetime1">
              <a:rPr lang="en-US" smtClean="0"/>
              <a:pPr>
                <a:defRPr/>
              </a:pPr>
              <a:t>10/12/2011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1D34BC0-925D-4227-9844-86493367F8C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1AED25-FD00-4D9E-BE08-577858D3D099}" type="datetime1">
              <a:rPr lang="en-US" smtClean="0"/>
              <a:pPr>
                <a:defRPr/>
              </a:pPr>
              <a:t>10/12/2011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F39726D-575A-4288-9596-2B9BA861275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0019200-3203-43FB-A64D-24E8BCD302DB}" type="datetime1">
              <a:rPr lang="en-US" smtClean="0"/>
              <a:pPr>
                <a:defRPr/>
              </a:pPr>
              <a:t>10/12/2011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E751D81-734B-4FCF-AECE-FCE8F2D4541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3AA4907-C82B-4683-998A-7B1F6D316C49}" type="slidenum">
              <a:rPr lang="en-US" sz="1400">
                <a:latin typeface="Arial" pitchFamily="34" charset="0"/>
                <a:ea typeface="ヒラギノ角ゴ Pro W3"/>
                <a:cs typeface="ヒラギノ角ゴ Pro W3"/>
              </a:rPr>
              <a:pPr algn="r"/>
              <a:t>1</a:t>
            </a:fld>
            <a:endParaRPr lang="en-US" sz="1400" dirty="0">
              <a:latin typeface="Arial" pitchFamily="34" charset="0"/>
              <a:ea typeface="ヒラギノ角ゴ Pro W3"/>
              <a:cs typeface="ヒラギノ角ゴ Pro W3"/>
            </a:endParaRPr>
          </a:p>
        </p:txBody>
      </p:sp>
      <p:pic>
        <p:nvPicPr>
          <p:cNvPr id="5123" name="Picture 2" descr="Press Brief Temp"/>
          <p:cNvPicPr>
            <a:picLocks noChangeAspect="1" noChangeArrowheads="1"/>
          </p:cNvPicPr>
          <p:nvPr/>
        </p:nvPicPr>
        <p:blipFill>
          <a:blip r:embed="rId3" cstate="print"/>
          <a:srcRect/>
          <a:stretch>
            <a:fillRect/>
          </a:stretch>
        </p:blipFill>
        <p:spPr bwMode="auto">
          <a:xfrm>
            <a:off x="228600" y="0"/>
            <a:ext cx="9145588" cy="6859588"/>
          </a:xfrm>
          <a:prstGeom prst="rect">
            <a:avLst/>
          </a:prstGeom>
          <a:noFill/>
          <a:ln w="9525">
            <a:noFill/>
            <a:miter lim="800000"/>
            <a:headEnd/>
            <a:tailEnd/>
          </a:ln>
        </p:spPr>
      </p:pic>
      <p:sp>
        <p:nvSpPr>
          <p:cNvPr id="8" name="TextBox 7"/>
          <p:cNvSpPr txBox="1"/>
          <p:nvPr/>
        </p:nvSpPr>
        <p:spPr>
          <a:xfrm>
            <a:off x="762000" y="1600200"/>
            <a:ext cx="8077200" cy="3693319"/>
          </a:xfrm>
          <a:prstGeom prst="rect">
            <a:avLst/>
          </a:prstGeom>
          <a:noFill/>
        </p:spPr>
        <p:txBody>
          <a:bodyPr wrap="square" rtlCol="0">
            <a:spAutoFit/>
          </a:bodyPr>
          <a:lstStyle/>
          <a:p>
            <a:pPr algn="ctr"/>
            <a:r>
              <a:rPr lang="en-US" sz="2400" b="1" dirty="0" smtClean="0"/>
              <a:t>2011 Integrated Resource Plan</a:t>
            </a:r>
          </a:p>
          <a:p>
            <a:pPr algn="ctr"/>
            <a:r>
              <a:rPr lang="en-US" sz="2400" b="1" dirty="0" smtClean="0"/>
              <a:t>Washington Utilities and Transportation Commission</a:t>
            </a:r>
          </a:p>
          <a:p>
            <a:pPr algn="ctr"/>
            <a:r>
              <a:rPr lang="en-US" sz="2400" b="1" dirty="0" smtClean="0"/>
              <a:t>October 17, 2011</a:t>
            </a:r>
          </a:p>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NW Natural</a:t>
            </a:r>
          </a:p>
          <a:p>
            <a:pPr algn="ctr"/>
            <a:r>
              <a:rPr lang="en-US" dirty="0" smtClean="0"/>
              <a:t>Integrated Resource Planning</a:t>
            </a:r>
          </a:p>
          <a:p>
            <a:pPr algn="ctr"/>
            <a:r>
              <a:rPr lang="en-US" dirty="0" smtClean="0"/>
              <a:t>Steven Simmons</a:t>
            </a:r>
          </a:p>
          <a:p>
            <a:endParaRPr lang="en-US" dirty="0" smtClean="0"/>
          </a:p>
          <a:p>
            <a:endParaRPr lang="en-US" dirty="0"/>
          </a:p>
        </p:txBody>
      </p:sp>
      <p:sp>
        <p:nvSpPr>
          <p:cNvPr id="11" name="Slide Number Placeholder 10"/>
          <p:cNvSpPr>
            <a:spLocks noGrp="1"/>
          </p:cNvSpPr>
          <p:nvPr>
            <p:ph type="sldNum" sz="quarter" idx="12"/>
          </p:nvPr>
        </p:nvSpPr>
        <p:spPr>
          <a:xfrm>
            <a:off x="6553200" y="6492875"/>
            <a:ext cx="2133600" cy="365125"/>
          </a:xfrm>
        </p:spPr>
        <p:txBody>
          <a:bodyPr/>
          <a:lstStyle/>
          <a:p>
            <a:pPr>
              <a:defRPr/>
            </a:pPr>
            <a:fld id="{95D8270B-1B14-47D4-A6D2-2A33FD76CA9F}" type="slidenum">
              <a:rPr lang="en-US" b="1" smtClean="0">
                <a:solidFill>
                  <a:schemeClr val="accent6">
                    <a:lumMod val="75000"/>
                  </a:schemeClr>
                </a:solidFill>
              </a:rPr>
              <a:pPr>
                <a:defRPr/>
              </a:pPr>
              <a:t>1</a:t>
            </a:fld>
            <a:endParaRPr lang="en-US"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3AA4907-C82B-4683-998A-7B1F6D316C49}" type="slidenum">
              <a:rPr lang="en-US" sz="1400">
                <a:latin typeface="Arial" pitchFamily="34" charset="0"/>
                <a:ea typeface="ヒラギノ角ゴ Pro W3"/>
                <a:cs typeface="ヒラギノ角ゴ Pro W3"/>
              </a:rPr>
              <a:pPr algn="r"/>
              <a:t>10</a:t>
            </a:fld>
            <a:endParaRPr lang="en-US" sz="1400" dirty="0">
              <a:latin typeface="Arial" pitchFamily="34" charset="0"/>
              <a:ea typeface="ヒラギノ角ゴ Pro W3"/>
              <a:cs typeface="ヒラギノ角ゴ Pro W3"/>
            </a:endParaRPr>
          </a:p>
        </p:txBody>
      </p:sp>
      <p:pic>
        <p:nvPicPr>
          <p:cNvPr id="5123" name="Picture 2" descr="Press Brief Temp"/>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124" name="Rectangle 4"/>
          <p:cNvSpPr>
            <a:spLocks noGrp="1" noChangeArrowheads="1"/>
          </p:cNvSpPr>
          <p:nvPr>
            <p:ph type="body" idx="4294967295"/>
          </p:nvPr>
        </p:nvSpPr>
        <p:spPr>
          <a:xfrm>
            <a:off x="636588" y="1265238"/>
            <a:ext cx="8343900" cy="4983162"/>
          </a:xfrm>
        </p:spPr>
        <p:txBody>
          <a:bodyPr wrap="square"/>
          <a:lstStyle/>
          <a:p>
            <a:pPr>
              <a:buFont typeface="+mj-lt"/>
              <a:buAutoNum type="arabicPeriod"/>
            </a:pPr>
            <a:r>
              <a:rPr lang="en-US" sz="1000" b="1" dirty="0" smtClean="0"/>
              <a:t>Customer Usage Model</a:t>
            </a:r>
          </a:p>
          <a:p>
            <a:pPr lvl="1">
              <a:buFont typeface="Arial" pitchFamily="34" charset="0"/>
              <a:buChar char="•"/>
            </a:pPr>
            <a:r>
              <a:rPr lang="en-US" sz="1000" dirty="0"/>
              <a:t>R</a:t>
            </a:r>
            <a:r>
              <a:rPr lang="en-US" sz="1000" dirty="0" smtClean="0"/>
              <a:t>ecent customer usage data was collected and analyzed for each of the 8 demand regions, including Vancouver,  and the 8 customer categories (including Residential, Commercial, Industrial).  A non-linear statistical model with independent variables of heating degree day and delivered natural gas rate was fit to the data.</a:t>
            </a:r>
            <a:endParaRPr lang="en-US" sz="1000" dirty="0"/>
          </a:p>
          <a:p>
            <a:pPr lvl="1">
              <a:buFont typeface="Arial" pitchFamily="34" charset="0"/>
              <a:buChar char="•"/>
            </a:pPr>
            <a:r>
              <a:rPr lang="en-US" sz="1000" dirty="0" smtClean="0"/>
              <a:t>Use per customer for residential and commercial customers has been dropping between 1 and 2 % per year.  This decline is expected to continue. </a:t>
            </a:r>
          </a:p>
          <a:p>
            <a:pPr>
              <a:buFont typeface="+mj-lt"/>
              <a:buAutoNum type="arabicPeriod"/>
            </a:pPr>
            <a:r>
              <a:rPr lang="en-US" sz="1000" b="1" dirty="0" smtClean="0"/>
              <a:t>Customer Forecast</a:t>
            </a:r>
          </a:p>
          <a:p>
            <a:pPr lvl="1">
              <a:buFont typeface="Arial" pitchFamily="34" charset="0"/>
              <a:buChar char="•"/>
            </a:pPr>
            <a:r>
              <a:rPr lang="en-US" sz="1000" dirty="0" smtClean="0"/>
              <a:t>NW Natural relies on internal business intelligence as well as information from outside sources such as the NW Power &amp; Conservation Council to project customer counts across the 20 year planning horizon. </a:t>
            </a:r>
          </a:p>
          <a:p>
            <a:pPr lvl="1">
              <a:buFont typeface="Arial" pitchFamily="34" charset="0"/>
              <a:buChar char="•"/>
            </a:pPr>
            <a:r>
              <a:rPr lang="en-US" sz="1000" dirty="0" smtClean="0"/>
              <a:t>Economic forces such as regional employment and housing starts drive the growth estimates.</a:t>
            </a:r>
          </a:p>
          <a:p>
            <a:pPr lvl="1">
              <a:buFont typeface="Arial" pitchFamily="34" charset="0"/>
              <a:buChar char="•"/>
            </a:pPr>
            <a:r>
              <a:rPr lang="en-US" sz="1000" dirty="0" smtClean="0"/>
              <a:t>The Residential and Commercial customer categories are expected to pick up customers due to new construction and conversions.  The Industrial sector is expected to remain flat.  </a:t>
            </a:r>
          </a:p>
          <a:p>
            <a:pPr lvl="1">
              <a:buFont typeface="Arial" pitchFamily="34" charset="0"/>
              <a:buChar char="•"/>
            </a:pPr>
            <a:r>
              <a:rPr lang="en-US" sz="1000" dirty="0" smtClean="0"/>
              <a:t>Customer growth has been declining in recent years.  Annual growth was over 3% in 2006 and was less than 1% in 2009.    Going forward, the expected average annual customer growth rate for NW Natural’s service area is 1.84%, with the Washington region growing at 2.7%. </a:t>
            </a:r>
            <a:endParaRPr lang="en-US" sz="1000" b="1" dirty="0" smtClean="0"/>
          </a:p>
          <a:p>
            <a:pPr>
              <a:buFont typeface="+mj-lt"/>
              <a:buAutoNum type="arabicPeriod"/>
            </a:pPr>
            <a:r>
              <a:rPr lang="en-US" sz="1000" b="1" dirty="0" smtClean="0"/>
              <a:t>Weather Pattern &amp; Peak Day</a:t>
            </a:r>
          </a:p>
          <a:p>
            <a:pPr lvl="1">
              <a:buFont typeface="Arial" pitchFamily="34" charset="0"/>
              <a:buChar char="•"/>
            </a:pPr>
            <a:r>
              <a:rPr lang="en-US" sz="1000" dirty="0" smtClean="0"/>
              <a:t>Temperature is the key driver of NW Natural’s daily load.  </a:t>
            </a:r>
          </a:p>
          <a:p>
            <a:pPr lvl="1">
              <a:buFont typeface="Arial" pitchFamily="34" charset="0"/>
              <a:buChar char="•"/>
            </a:pPr>
            <a:r>
              <a:rPr lang="en-US" sz="1000" dirty="0" smtClean="0"/>
              <a:t>NW Natural analyzed 20 years of weather data from the 8 demand regions and has designed an annual heating degree day pattern for each region which will significantly stress the supply system on both a yearly and peak day basis.</a:t>
            </a:r>
          </a:p>
          <a:p>
            <a:pPr>
              <a:buFont typeface="+mj-lt"/>
              <a:buAutoNum type="arabicPeriod"/>
            </a:pPr>
            <a:r>
              <a:rPr lang="en-US" sz="1000" b="1" dirty="0" smtClean="0"/>
              <a:t>Gas Price Forecast</a:t>
            </a:r>
          </a:p>
          <a:p>
            <a:pPr lvl="1">
              <a:buFont typeface="Arial" pitchFamily="34" charset="0"/>
              <a:buChar char="•"/>
            </a:pPr>
            <a:r>
              <a:rPr lang="en-US" sz="1000" dirty="0" smtClean="0"/>
              <a:t>The natural gas price forecast impacts the load forecast, the least cost resource planning model, and the avoided cost calculations</a:t>
            </a:r>
          </a:p>
          <a:p>
            <a:pPr lvl="1">
              <a:buFont typeface="Arial" pitchFamily="34" charset="0"/>
              <a:buChar char="•"/>
            </a:pPr>
            <a:r>
              <a:rPr lang="en-US" sz="1000" dirty="0" smtClean="0"/>
              <a:t>NW Natural relies on a proprietary forecast developed by a 3</a:t>
            </a:r>
            <a:r>
              <a:rPr lang="en-US" sz="1000" baseline="30000" dirty="0" smtClean="0"/>
              <a:t>rd</a:t>
            </a:r>
            <a:r>
              <a:rPr lang="en-US" sz="1000" dirty="0" smtClean="0"/>
              <a:t> party  - IHS CERA.  </a:t>
            </a:r>
          </a:p>
          <a:p>
            <a:pPr lvl="1">
              <a:buFont typeface="Arial" pitchFamily="34" charset="0"/>
              <a:buChar char="•"/>
            </a:pPr>
            <a:r>
              <a:rPr lang="en-US" sz="1000" dirty="0" smtClean="0"/>
              <a:t>The glut of shale gas combined with the drop in demand resulting from economic conditions continue to keep prices historically lo</a:t>
            </a:r>
            <a:r>
              <a:rPr lang="en-US" sz="1000" b="1" dirty="0" smtClean="0"/>
              <a:t>w</a:t>
            </a:r>
          </a:p>
          <a:p>
            <a:pPr>
              <a:buFont typeface="+mj-lt"/>
              <a:buAutoNum type="arabicPeriod"/>
            </a:pPr>
            <a:r>
              <a:rPr lang="en-US" sz="1000" b="1" dirty="0" smtClean="0"/>
              <a:t>Demand Scenarios</a:t>
            </a:r>
          </a:p>
          <a:p>
            <a:pPr lvl="1">
              <a:buFont typeface="Arial" pitchFamily="34" charset="0"/>
              <a:buChar char="•"/>
            </a:pPr>
            <a:r>
              <a:rPr lang="en-US" sz="1000" dirty="0" smtClean="0"/>
              <a:t>The base case forecast represents NW Natural’s best estimate of future demand over the next 20 years.</a:t>
            </a:r>
          </a:p>
          <a:p>
            <a:pPr lvl="1">
              <a:buFont typeface="Arial" pitchFamily="34" charset="0"/>
              <a:buChar char="•"/>
            </a:pPr>
            <a:r>
              <a:rPr lang="en-US" sz="1000" dirty="0" smtClean="0"/>
              <a:t>In addition to the base case, several other potential demand scenarios were developed and evaluated in the planning model </a:t>
            </a:r>
          </a:p>
          <a:p>
            <a:pPr>
              <a:buFont typeface="+mj-lt"/>
              <a:buAutoNum type="arabicPeriod"/>
            </a:pPr>
            <a:r>
              <a:rPr lang="en-US" sz="1000" b="1" dirty="0" smtClean="0"/>
              <a:t>Forecast Accuracy</a:t>
            </a:r>
          </a:p>
          <a:p>
            <a:pPr lvl="1">
              <a:buFont typeface="Arial" pitchFamily="34" charset="0"/>
              <a:buChar char="•"/>
            </a:pPr>
            <a:r>
              <a:rPr lang="en-US" sz="1000" dirty="0" smtClean="0"/>
              <a:t>The load forecast model was tested for accuracy by performing a “backcast” with two relatively recent cold weather events</a:t>
            </a:r>
          </a:p>
          <a:p>
            <a:pPr lvl="1">
              <a:buFont typeface="Arial" pitchFamily="34" charset="0"/>
              <a:buChar char="•"/>
            </a:pPr>
            <a:r>
              <a:rPr lang="en-US" sz="1000" dirty="0" smtClean="0"/>
              <a:t>For January 2004, the model under predicted demand by 3.0 % while for December 2009 the model overshot true demand by 3.5 % </a:t>
            </a:r>
          </a:p>
          <a:p>
            <a:pPr marL="0" indent="0">
              <a:buNone/>
            </a:pPr>
            <a:endParaRPr lang="en-US" sz="1000" dirty="0"/>
          </a:p>
          <a:p>
            <a:pPr marL="0" indent="0">
              <a:buNone/>
            </a:pPr>
            <a:endParaRPr lang="en-US" sz="1000" dirty="0" smtClean="0"/>
          </a:p>
          <a:p>
            <a:pPr marL="800100" lvl="1" indent="-342900">
              <a:lnSpc>
                <a:spcPct val="90000"/>
              </a:lnSpc>
              <a:buNone/>
            </a:pPr>
            <a:endParaRPr lang="en-US" sz="1000" dirty="0" smtClean="0"/>
          </a:p>
          <a:p>
            <a:pPr marL="800100" lvl="1" indent="-342900">
              <a:lnSpc>
                <a:spcPct val="90000"/>
              </a:lnSpc>
              <a:buNone/>
            </a:pPr>
            <a:endParaRPr lang="en-US" sz="1000" dirty="0" smtClean="0"/>
          </a:p>
        </p:txBody>
      </p:sp>
      <p:sp>
        <p:nvSpPr>
          <p:cNvPr id="5126" name="Rectangle 3"/>
          <p:cNvSpPr txBox="1">
            <a:spLocks noChangeArrowheads="1"/>
          </p:cNvSpPr>
          <p:nvPr/>
        </p:nvSpPr>
        <p:spPr bwMode="auto">
          <a:xfrm>
            <a:off x="533400" y="152400"/>
            <a:ext cx="8229600" cy="762000"/>
          </a:xfrm>
          <a:prstGeom prst="rect">
            <a:avLst/>
          </a:prstGeom>
          <a:noFill/>
          <a:ln w="9525">
            <a:noFill/>
            <a:miter lim="800000"/>
            <a:headEnd/>
            <a:tailEnd/>
          </a:ln>
        </p:spPr>
        <p:txBody>
          <a:bodyPr anchor="ctr"/>
          <a:lstStyle/>
          <a:p>
            <a:r>
              <a:rPr lang="en-US" sz="2800" b="1" dirty="0" smtClean="0"/>
              <a:t>Demand Forecast</a:t>
            </a:r>
          </a:p>
        </p:txBody>
      </p:sp>
      <p:sp>
        <p:nvSpPr>
          <p:cNvPr id="8" name="Slide Number Placeholder 7"/>
          <p:cNvSpPr>
            <a:spLocks noGrp="1"/>
          </p:cNvSpPr>
          <p:nvPr>
            <p:ph type="sldNum" sz="quarter" idx="12"/>
          </p:nvPr>
        </p:nvSpPr>
        <p:spPr>
          <a:xfrm>
            <a:off x="6575989" y="6443529"/>
            <a:ext cx="2133600" cy="365125"/>
          </a:xfrm>
        </p:spPr>
        <p:txBody>
          <a:bodyPr/>
          <a:lstStyle/>
          <a:p>
            <a:pPr>
              <a:defRPr/>
            </a:pPr>
            <a:fld id="{95D8270B-1B14-47D4-A6D2-2A33FD76CA9F}" type="slidenum">
              <a:rPr lang="en-US" b="1" smtClean="0">
                <a:solidFill>
                  <a:schemeClr val="accent6">
                    <a:lumMod val="75000"/>
                  </a:schemeClr>
                </a:solidFill>
              </a:rPr>
              <a:pPr>
                <a:defRPr/>
              </a:pPr>
              <a:t>10</a:t>
            </a:fld>
            <a:endParaRPr lang="en-US" b="1" dirty="0">
              <a:solidFill>
                <a:schemeClr val="accent6">
                  <a:lumMod val="75000"/>
                </a:schemeClr>
              </a:solidFill>
            </a:endParaRPr>
          </a:p>
        </p:txBody>
      </p:sp>
    </p:spTree>
    <p:extLst>
      <p:ext uri="{BB962C8B-B14F-4D97-AF65-F5344CB8AC3E}">
        <p14:creationId xmlns:p14="http://schemas.microsoft.com/office/powerpoint/2010/main" val="1999439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3AA4907-C82B-4683-998A-7B1F6D316C49}" type="slidenum">
              <a:rPr lang="en-US" sz="1400">
                <a:latin typeface="Arial" pitchFamily="34" charset="0"/>
                <a:ea typeface="ヒラギノ角ゴ Pro W3"/>
                <a:cs typeface="ヒラギノ角ゴ Pro W3"/>
              </a:rPr>
              <a:pPr algn="r"/>
              <a:t>11</a:t>
            </a:fld>
            <a:endParaRPr lang="en-US" sz="1400" dirty="0">
              <a:latin typeface="Arial" pitchFamily="34" charset="0"/>
              <a:ea typeface="ヒラギノ角ゴ Pro W3"/>
              <a:cs typeface="ヒラギノ角ゴ Pro W3"/>
            </a:endParaRPr>
          </a:p>
        </p:txBody>
      </p:sp>
      <p:pic>
        <p:nvPicPr>
          <p:cNvPr id="5123" name="Picture 2" descr="Press Brief Temp"/>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126" name="Rectangle 3"/>
          <p:cNvSpPr txBox="1">
            <a:spLocks noChangeArrowheads="1"/>
          </p:cNvSpPr>
          <p:nvPr/>
        </p:nvSpPr>
        <p:spPr bwMode="auto">
          <a:xfrm>
            <a:off x="533400" y="152400"/>
            <a:ext cx="8229600" cy="762000"/>
          </a:xfrm>
          <a:prstGeom prst="rect">
            <a:avLst/>
          </a:prstGeom>
          <a:noFill/>
          <a:ln w="9525">
            <a:noFill/>
            <a:miter lim="800000"/>
            <a:headEnd/>
            <a:tailEnd/>
          </a:ln>
        </p:spPr>
        <p:txBody>
          <a:bodyPr anchor="ctr"/>
          <a:lstStyle/>
          <a:p>
            <a:r>
              <a:rPr lang="en-US" sz="2800" b="1" dirty="0" smtClean="0"/>
              <a:t>Customer Forecast</a:t>
            </a:r>
          </a:p>
        </p:txBody>
      </p:sp>
      <p:sp>
        <p:nvSpPr>
          <p:cNvPr id="8" name="Slide Number Placeholder 7"/>
          <p:cNvSpPr>
            <a:spLocks noGrp="1"/>
          </p:cNvSpPr>
          <p:nvPr>
            <p:ph type="sldNum" sz="quarter" idx="12"/>
          </p:nvPr>
        </p:nvSpPr>
        <p:spPr>
          <a:xfrm>
            <a:off x="6567443" y="6460621"/>
            <a:ext cx="2133600" cy="365125"/>
          </a:xfrm>
        </p:spPr>
        <p:txBody>
          <a:bodyPr/>
          <a:lstStyle/>
          <a:p>
            <a:pPr>
              <a:defRPr/>
            </a:pPr>
            <a:fld id="{95D8270B-1B14-47D4-A6D2-2A33FD76CA9F}" type="slidenum">
              <a:rPr lang="en-US" b="1" smtClean="0">
                <a:solidFill>
                  <a:schemeClr val="accent6">
                    <a:lumMod val="75000"/>
                  </a:schemeClr>
                </a:solidFill>
              </a:rPr>
              <a:pPr>
                <a:defRPr/>
              </a:pPr>
              <a:t>11</a:t>
            </a:fld>
            <a:endParaRPr lang="en-US" b="1" dirty="0">
              <a:solidFill>
                <a:schemeClr val="accent6">
                  <a:lumMod val="75000"/>
                </a:schemeClr>
              </a:solidFill>
            </a:endParaRPr>
          </a:p>
        </p:txBody>
      </p:sp>
      <p:graphicFrame>
        <p:nvGraphicFramePr>
          <p:cNvPr id="11" name="Chart 10"/>
          <p:cNvGraphicFramePr/>
          <p:nvPr/>
        </p:nvGraphicFramePr>
        <p:xfrm>
          <a:off x="609600" y="1295400"/>
          <a:ext cx="8077200" cy="4953000"/>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Straight Connector 12"/>
          <p:cNvCxnSpPr/>
          <p:nvPr/>
        </p:nvCxnSpPr>
        <p:spPr>
          <a:xfrm rot="5400000" flipH="1" flipV="1">
            <a:off x="2019300" y="3771900"/>
            <a:ext cx="32766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439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3AA4907-C82B-4683-998A-7B1F6D316C49}" type="slidenum">
              <a:rPr lang="en-US" sz="1400">
                <a:latin typeface="Arial" pitchFamily="34" charset="0"/>
                <a:ea typeface="ヒラギノ角ゴ Pro W3"/>
                <a:cs typeface="ヒラギノ角ゴ Pro W3"/>
              </a:rPr>
              <a:pPr algn="r"/>
              <a:t>12</a:t>
            </a:fld>
            <a:endParaRPr lang="en-US" sz="1400" dirty="0">
              <a:latin typeface="Arial" pitchFamily="34" charset="0"/>
              <a:ea typeface="ヒラギノ角ゴ Pro W3"/>
              <a:cs typeface="ヒラギノ角ゴ Pro W3"/>
            </a:endParaRPr>
          </a:p>
        </p:txBody>
      </p:sp>
      <p:pic>
        <p:nvPicPr>
          <p:cNvPr id="5123" name="Picture 2" descr="Press Brief Temp"/>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126" name="Rectangle 3"/>
          <p:cNvSpPr txBox="1">
            <a:spLocks noChangeArrowheads="1"/>
          </p:cNvSpPr>
          <p:nvPr/>
        </p:nvSpPr>
        <p:spPr bwMode="auto">
          <a:xfrm>
            <a:off x="533400" y="152400"/>
            <a:ext cx="8229600" cy="762000"/>
          </a:xfrm>
          <a:prstGeom prst="rect">
            <a:avLst/>
          </a:prstGeom>
          <a:noFill/>
          <a:ln w="9525">
            <a:noFill/>
            <a:miter lim="800000"/>
            <a:headEnd/>
            <a:tailEnd/>
          </a:ln>
        </p:spPr>
        <p:txBody>
          <a:bodyPr anchor="ctr"/>
          <a:lstStyle/>
          <a:p>
            <a:r>
              <a:rPr lang="en-US" sz="2800" b="1" dirty="0" smtClean="0"/>
              <a:t>Customer Forecast</a:t>
            </a:r>
          </a:p>
        </p:txBody>
      </p:sp>
      <p:sp>
        <p:nvSpPr>
          <p:cNvPr id="8" name="Slide Number Placeholder 7"/>
          <p:cNvSpPr>
            <a:spLocks noGrp="1"/>
          </p:cNvSpPr>
          <p:nvPr>
            <p:ph type="sldNum" sz="quarter" idx="12"/>
          </p:nvPr>
        </p:nvSpPr>
        <p:spPr>
          <a:xfrm>
            <a:off x="6559609" y="6443529"/>
            <a:ext cx="2133600" cy="365125"/>
          </a:xfrm>
        </p:spPr>
        <p:txBody>
          <a:bodyPr/>
          <a:lstStyle/>
          <a:p>
            <a:pPr>
              <a:defRPr/>
            </a:pPr>
            <a:fld id="{95D8270B-1B14-47D4-A6D2-2A33FD76CA9F}" type="slidenum">
              <a:rPr lang="en-US" b="1" smtClean="0">
                <a:solidFill>
                  <a:schemeClr val="accent6">
                    <a:lumMod val="75000"/>
                  </a:schemeClr>
                </a:solidFill>
              </a:rPr>
              <a:pPr>
                <a:defRPr/>
              </a:pPr>
              <a:t>12</a:t>
            </a:fld>
            <a:endParaRPr lang="en-US" b="1" dirty="0">
              <a:solidFill>
                <a:schemeClr val="accent6">
                  <a:lumMod val="75000"/>
                </a:schemeClr>
              </a:solidFill>
            </a:endParaRPr>
          </a:p>
        </p:txBody>
      </p:sp>
      <p:graphicFrame>
        <p:nvGraphicFramePr>
          <p:cNvPr id="15" name="Chart 14"/>
          <p:cNvGraphicFramePr/>
          <p:nvPr>
            <p:extLst>
              <p:ext uri="{D42A27DB-BD31-4B8C-83A1-F6EECF244321}">
                <p14:modId xmlns:p14="http://schemas.microsoft.com/office/powerpoint/2010/main" val="2307987042"/>
              </p:ext>
            </p:extLst>
          </p:nvPr>
        </p:nvGraphicFramePr>
        <p:xfrm>
          <a:off x="457200" y="1219201"/>
          <a:ext cx="4876800" cy="27431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p:nvPr>
            <p:extLst>
              <p:ext uri="{D42A27DB-BD31-4B8C-83A1-F6EECF244321}">
                <p14:modId xmlns:p14="http://schemas.microsoft.com/office/powerpoint/2010/main" val="3883063061"/>
              </p:ext>
            </p:extLst>
          </p:nvPr>
        </p:nvGraphicFramePr>
        <p:xfrm>
          <a:off x="4572000" y="3657600"/>
          <a:ext cx="4572000" cy="2819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99439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3AA4907-C82B-4683-998A-7B1F6D316C49}" type="slidenum">
              <a:rPr lang="en-US" sz="1400">
                <a:latin typeface="Arial" pitchFamily="34" charset="0"/>
                <a:ea typeface="ヒラギノ角ゴ Pro W3"/>
                <a:cs typeface="ヒラギノ角ゴ Pro W3"/>
              </a:rPr>
              <a:pPr algn="r"/>
              <a:t>13</a:t>
            </a:fld>
            <a:endParaRPr lang="en-US" sz="1400" dirty="0">
              <a:latin typeface="Arial" pitchFamily="34" charset="0"/>
              <a:ea typeface="ヒラギノ角ゴ Pro W3"/>
              <a:cs typeface="ヒラギノ角ゴ Pro W3"/>
            </a:endParaRPr>
          </a:p>
        </p:txBody>
      </p:sp>
      <p:pic>
        <p:nvPicPr>
          <p:cNvPr id="5123" name="Picture 2" descr="Press Brief Temp"/>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126" name="Rectangle 3"/>
          <p:cNvSpPr txBox="1">
            <a:spLocks noChangeArrowheads="1"/>
          </p:cNvSpPr>
          <p:nvPr/>
        </p:nvSpPr>
        <p:spPr bwMode="auto">
          <a:xfrm>
            <a:off x="533400" y="152400"/>
            <a:ext cx="8229600" cy="762000"/>
          </a:xfrm>
          <a:prstGeom prst="rect">
            <a:avLst/>
          </a:prstGeom>
          <a:noFill/>
          <a:ln w="9525">
            <a:noFill/>
            <a:miter lim="800000"/>
            <a:headEnd/>
            <a:tailEnd/>
          </a:ln>
        </p:spPr>
        <p:txBody>
          <a:bodyPr anchor="ctr"/>
          <a:lstStyle/>
          <a:p>
            <a:r>
              <a:rPr lang="en-US" sz="2800" b="1" dirty="0" smtClean="0"/>
              <a:t>Weather Pattern</a:t>
            </a:r>
          </a:p>
        </p:txBody>
      </p:sp>
      <p:sp>
        <p:nvSpPr>
          <p:cNvPr id="8" name="Slide Number Placeholder 7"/>
          <p:cNvSpPr>
            <a:spLocks noGrp="1"/>
          </p:cNvSpPr>
          <p:nvPr>
            <p:ph type="sldNum" sz="quarter" idx="12"/>
          </p:nvPr>
        </p:nvSpPr>
        <p:spPr>
          <a:xfrm>
            <a:off x="6553200" y="6452075"/>
            <a:ext cx="2133600" cy="365125"/>
          </a:xfrm>
        </p:spPr>
        <p:txBody>
          <a:bodyPr/>
          <a:lstStyle/>
          <a:p>
            <a:pPr>
              <a:defRPr/>
            </a:pPr>
            <a:fld id="{95D8270B-1B14-47D4-A6D2-2A33FD76CA9F}" type="slidenum">
              <a:rPr lang="en-US" b="1" smtClean="0">
                <a:solidFill>
                  <a:schemeClr val="accent6">
                    <a:lumMod val="75000"/>
                  </a:schemeClr>
                </a:solidFill>
              </a:rPr>
              <a:pPr>
                <a:defRPr/>
              </a:pPr>
              <a:t>13</a:t>
            </a:fld>
            <a:endParaRPr lang="en-US" b="1" dirty="0">
              <a:solidFill>
                <a:schemeClr val="accent6">
                  <a:lumMod val="75000"/>
                </a:schemeClr>
              </a:solidFill>
            </a:endParaRPr>
          </a:p>
        </p:txBody>
      </p:sp>
      <p:pic>
        <p:nvPicPr>
          <p:cNvPr id="10" name="Picture 9"/>
          <p:cNvPicPr/>
          <p:nvPr/>
        </p:nvPicPr>
        <p:blipFill>
          <a:blip r:embed="rId4" cstate="print"/>
          <a:srcRect/>
          <a:stretch>
            <a:fillRect/>
          </a:stretch>
        </p:blipFill>
        <p:spPr bwMode="auto">
          <a:xfrm>
            <a:off x="838200" y="1295400"/>
            <a:ext cx="7543800" cy="4953000"/>
          </a:xfrm>
          <a:prstGeom prst="rect">
            <a:avLst/>
          </a:prstGeom>
          <a:noFill/>
          <a:ln w="9525">
            <a:noFill/>
            <a:miter lim="800000"/>
            <a:headEnd/>
            <a:tailEnd/>
          </a:ln>
        </p:spPr>
      </p:pic>
    </p:spTree>
    <p:extLst>
      <p:ext uri="{BB962C8B-B14F-4D97-AF65-F5344CB8AC3E}">
        <p14:creationId xmlns:p14="http://schemas.microsoft.com/office/powerpoint/2010/main" val="1999439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3AA4907-C82B-4683-998A-7B1F6D316C49}" type="slidenum">
              <a:rPr lang="en-US" sz="1400">
                <a:latin typeface="Arial" pitchFamily="34" charset="0"/>
                <a:ea typeface="ヒラギノ角ゴ Pro W3"/>
                <a:cs typeface="ヒラギノ角ゴ Pro W3"/>
              </a:rPr>
              <a:pPr algn="r"/>
              <a:t>14</a:t>
            </a:fld>
            <a:endParaRPr lang="en-US" sz="1400" dirty="0">
              <a:latin typeface="Arial" pitchFamily="34" charset="0"/>
              <a:ea typeface="ヒラギノ角ゴ Pro W3"/>
              <a:cs typeface="ヒラギノ角ゴ Pro W3"/>
            </a:endParaRPr>
          </a:p>
        </p:txBody>
      </p:sp>
      <p:pic>
        <p:nvPicPr>
          <p:cNvPr id="5123" name="Picture 2" descr="Press Brief Temp"/>
          <p:cNvPicPr>
            <a:picLocks noChangeAspect="1" noChangeArrowheads="1"/>
          </p:cNvPicPr>
          <p:nvPr/>
        </p:nvPicPr>
        <p:blipFill>
          <a:blip r:embed="rId3" cstate="print"/>
          <a:srcRect/>
          <a:stretch>
            <a:fillRect/>
          </a:stretch>
        </p:blipFill>
        <p:spPr bwMode="auto">
          <a:xfrm>
            <a:off x="-1588" y="0"/>
            <a:ext cx="9145588" cy="6859588"/>
          </a:xfrm>
          <a:prstGeom prst="rect">
            <a:avLst/>
          </a:prstGeom>
          <a:noFill/>
          <a:ln w="9525">
            <a:noFill/>
            <a:miter lim="800000"/>
            <a:headEnd/>
            <a:tailEnd/>
          </a:ln>
        </p:spPr>
      </p:pic>
      <p:sp>
        <p:nvSpPr>
          <p:cNvPr id="5126" name="Rectangle 3"/>
          <p:cNvSpPr txBox="1">
            <a:spLocks noChangeArrowheads="1"/>
          </p:cNvSpPr>
          <p:nvPr/>
        </p:nvSpPr>
        <p:spPr bwMode="auto">
          <a:xfrm>
            <a:off x="533400" y="152400"/>
            <a:ext cx="8229600" cy="762000"/>
          </a:xfrm>
          <a:prstGeom prst="rect">
            <a:avLst/>
          </a:prstGeom>
          <a:noFill/>
          <a:ln w="9525">
            <a:noFill/>
            <a:miter lim="800000"/>
            <a:headEnd/>
            <a:tailEnd/>
          </a:ln>
        </p:spPr>
        <p:txBody>
          <a:bodyPr anchor="ctr"/>
          <a:lstStyle/>
          <a:p>
            <a:r>
              <a:rPr lang="en-US" sz="2800" b="1" dirty="0" smtClean="0"/>
              <a:t>Weather – Monte Carlo Simulation</a:t>
            </a:r>
          </a:p>
        </p:txBody>
      </p:sp>
      <p:sp>
        <p:nvSpPr>
          <p:cNvPr id="8" name="Slide Number Placeholder 7"/>
          <p:cNvSpPr>
            <a:spLocks noGrp="1"/>
          </p:cNvSpPr>
          <p:nvPr>
            <p:ph type="sldNum" sz="quarter" idx="12"/>
          </p:nvPr>
        </p:nvSpPr>
        <p:spPr>
          <a:xfrm>
            <a:off x="6553200" y="6469166"/>
            <a:ext cx="2133600" cy="365125"/>
          </a:xfrm>
        </p:spPr>
        <p:txBody>
          <a:bodyPr/>
          <a:lstStyle/>
          <a:p>
            <a:pPr>
              <a:defRPr/>
            </a:pPr>
            <a:fld id="{95D8270B-1B14-47D4-A6D2-2A33FD76CA9F}" type="slidenum">
              <a:rPr lang="en-US" b="1" smtClean="0">
                <a:solidFill>
                  <a:schemeClr val="accent6">
                    <a:lumMod val="75000"/>
                  </a:schemeClr>
                </a:solidFill>
              </a:rPr>
              <a:pPr>
                <a:defRPr/>
              </a:pPr>
              <a:t>14</a:t>
            </a:fld>
            <a:endParaRPr lang="en-US" b="1" dirty="0">
              <a:solidFill>
                <a:schemeClr val="accent6">
                  <a:lumMod val="75000"/>
                </a:schemeClr>
              </a:solidFill>
            </a:endParaRPr>
          </a:p>
        </p:txBody>
      </p:sp>
      <p:pic>
        <p:nvPicPr>
          <p:cNvPr id="48626" name="Picture 1522"/>
          <p:cNvPicPr>
            <a:picLocks noChangeAspect="1" noChangeArrowheads="1"/>
          </p:cNvPicPr>
          <p:nvPr/>
        </p:nvPicPr>
        <p:blipFill>
          <a:blip r:embed="rId4" cstate="print"/>
          <a:srcRect/>
          <a:stretch>
            <a:fillRect/>
          </a:stretch>
        </p:blipFill>
        <p:spPr bwMode="auto">
          <a:xfrm>
            <a:off x="1447800" y="1600200"/>
            <a:ext cx="6680748" cy="4364037"/>
          </a:xfrm>
          <a:prstGeom prst="rect">
            <a:avLst/>
          </a:prstGeom>
          <a:noFill/>
          <a:ln w="9525">
            <a:noFill/>
            <a:miter lim="800000"/>
            <a:headEnd/>
            <a:tailEnd/>
          </a:ln>
          <a:effectLst/>
        </p:spPr>
      </p:pic>
    </p:spTree>
    <p:extLst>
      <p:ext uri="{BB962C8B-B14F-4D97-AF65-F5344CB8AC3E}">
        <p14:creationId xmlns:p14="http://schemas.microsoft.com/office/powerpoint/2010/main" val="1999439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3AA4907-C82B-4683-998A-7B1F6D316C49}" type="slidenum">
              <a:rPr lang="en-US" sz="1400">
                <a:latin typeface="Arial" pitchFamily="34" charset="0"/>
                <a:ea typeface="ヒラギノ角ゴ Pro W3"/>
                <a:cs typeface="ヒラギノ角ゴ Pro W3"/>
              </a:rPr>
              <a:pPr algn="r"/>
              <a:t>15</a:t>
            </a:fld>
            <a:endParaRPr lang="en-US" sz="1400" dirty="0">
              <a:latin typeface="Arial" pitchFamily="34" charset="0"/>
              <a:ea typeface="ヒラギノ角ゴ Pro W3"/>
              <a:cs typeface="ヒラギノ角ゴ Pro W3"/>
            </a:endParaRPr>
          </a:p>
        </p:txBody>
      </p:sp>
      <p:pic>
        <p:nvPicPr>
          <p:cNvPr id="5123" name="Picture 2" descr="Press Brief Temp"/>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126" name="Rectangle 3"/>
          <p:cNvSpPr txBox="1">
            <a:spLocks noChangeArrowheads="1"/>
          </p:cNvSpPr>
          <p:nvPr/>
        </p:nvSpPr>
        <p:spPr bwMode="auto">
          <a:xfrm>
            <a:off x="533400" y="152400"/>
            <a:ext cx="8229600" cy="762000"/>
          </a:xfrm>
          <a:prstGeom prst="rect">
            <a:avLst/>
          </a:prstGeom>
          <a:noFill/>
          <a:ln w="9525">
            <a:noFill/>
            <a:miter lim="800000"/>
            <a:headEnd/>
            <a:tailEnd/>
          </a:ln>
        </p:spPr>
        <p:txBody>
          <a:bodyPr anchor="ctr"/>
          <a:lstStyle/>
          <a:p>
            <a:r>
              <a:rPr lang="en-US" sz="2800" b="1" dirty="0" smtClean="0"/>
              <a:t>Natural Gas Price</a:t>
            </a:r>
          </a:p>
        </p:txBody>
      </p:sp>
      <p:sp>
        <p:nvSpPr>
          <p:cNvPr id="8" name="Slide Number Placeholder 7"/>
          <p:cNvSpPr>
            <a:spLocks noGrp="1"/>
          </p:cNvSpPr>
          <p:nvPr>
            <p:ph type="sldNum" sz="quarter" idx="12"/>
          </p:nvPr>
        </p:nvSpPr>
        <p:spPr>
          <a:xfrm>
            <a:off x="6553200" y="6443529"/>
            <a:ext cx="2133600" cy="365125"/>
          </a:xfrm>
        </p:spPr>
        <p:txBody>
          <a:bodyPr/>
          <a:lstStyle/>
          <a:p>
            <a:pPr>
              <a:defRPr/>
            </a:pPr>
            <a:fld id="{95D8270B-1B14-47D4-A6D2-2A33FD76CA9F}" type="slidenum">
              <a:rPr lang="en-US" b="1" smtClean="0">
                <a:solidFill>
                  <a:schemeClr val="accent6">
                    <a:lumMod val="75000"/>
                  </a:schemeClr>
                </a:solidFill>
              </a:rPr>
              <a:pPr>
                <a:defRPr/>
              </a:pPr>
              <a:t>15</a:t>
            </a:fld>
            <a:endParaRPr lang="en-US" b="1" dirty="0">
              <a:solidFill>
                <a:schemeClr val="accent6">
                  <a:lumMod val="75000"/>
                </a:schemeClr>
              </a:solidFill>
            </a:endParaRPr>
          </a:p>
        </p:txBody>
      </p:sp>
      <p:pic>
        <p:nvPicPr>
          <p:cNvPr id="7" name="Picture 6"/>
          <p:cNvPicPr/>
          <p:nvPr/>
        </p:nvPicPr>
        <p:blipFill>
          <a:blip r:embed="rId4" cstate="print"/>
          <a:srcRect/>
          <a:stretch>
            <a:fillRect/>
          </a:stretch>
        </p:blipFill>
        <p:spPr bwMode="auto">
          <a:xfrm>
            <a:off x="838200" y="1371600"/>
            <a:ext cx="7162800" cy="4724400"/>
          </a:xfrm>
          <a:prstGeom prst="rect">
            <a:avLst/>
          </a:prstGeom>
          <a:noFill/>
          <a:ln w="9525">
            <a:noFill/>
            <a:miter lim="800000"/>
            <a:headEnd/>
            <a:tailEnd/>
          </a:ln>
        </p:spPr>
      </p:pic>
    </p:spTree>
    <p:extLst>
      <p:ext uri="{BB962C8B-B14F-4D97-AF65-F5344CB8AC3E}">
        <p14:creationId xmlns:p14="http://schemas.microsoft.com/office/powerpoint/2010/main" val="1999439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3AA4907-C82B-4683-998A-7B1F6D316C49}" type="slidenum">
              <a:rPr lang="en-US" sz="1400">
                <a:latin typeface="Arial" pitchFamily="34" charset="0"/>
                <a:ea typeface="ヒラギノ角ゴ Pro W3"/>
                <a:cs typeface="ヒラギノ角ゴ Pro W3"/>
              </a:rPr>
              <a:pPr algn="r"/>
              <a:t>16</a:t>
            </a:fld>
            <a:endParaRPr lang="en-US" sz="1400" dirty="0">
              <a:latin typeface="Arial" pitchFamily="34" charset="0"/>
              <a:ea typeface="ヒラギノ角ゴ Pro W3"/>
              <a:cs typeface="ヒラギノ角ゴ Pro W3"/>
            </a:endParaRPr>
          </a:p>
        </p:txBody>
      </p:sp>
      <p:pic>
        <p:nvPicPr>
          <p:cNvPr id="5123" name="Picture 2" descr="Press Brief Temp"/>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126" name="Rectangle 3"/>
          <p:cNvSpPr txBox="1">
            <a:spLocks noChangeArrowheads="1"/>
          </p:cNvSpPr>
          <p:nvPr/>
        </p:nvSpPr>
        <p:spPr bwMode="auto">
          <a:xfrm>
            <a:off x="533400" y="152400"/>
            <a:ext cx="8229600" cy="762000"/>
          </a:xfrm>
          <a:prstGeom prst="rect">
            <a:avLst/>
          </a:prstGeom>
          <a:noFill/>
          <a:ln w="9525">
            <a:noFill/>
            <a:miter lim="800000"/>
            <a:headEnd/>
            <a:tailEnd/>
          </a:ln>
        </p:spPr>
        <p:txBody>
          <a:bodyPr anchor="ctr"/>
          <a:lstStyle/>
          <a:p>
            <a:r>
              <a:rPr lang="en-US" sz="2800" b="1" dirty="0" smtClean="0"/>
              <a:t>Natural Gas Price Forecast</a:t>
            </a:r>
          </a:p>
        </p:txBody>
      </p:sp>
      <p:sp>
        <p:nvSpPr>
          <p:cNvPr id="8" name="Slide Number Placeholder 7"/>
          <p:cNvSpPr>
            <a:spLocks noGrp="1"/>
          </p:cNvSpPr>
          <p:nvPr>
            <p:ph type="sldNum" sz="quarter" idx="12"/>
          </p:nvPr>
        </p:nvSpPr>
        <p:spPr>
          <a:xfrm>
            <a:off x="6600914" y="6460621"/>
            <a:ext cx="2133600" cy="365125"/>
          </a:xfrm>
        </p:spPr>
        <p:txBody>
          <a:bodyPr/>
          <a:lstStyle/>
          <a:p>
            <a:pPr>
              <a:defRPr/>
            </a:pPr>
            <a:fld id="{95D8270B-1B14-47D4-A6D2-2A33FD76CA9F}" type="slidenum">
              <a:rPr lang="en-US" b="1" smtClean="0">
                <a:solidFill>
                  <a:schemeClr val="accent6">
                    <a:lumMod val="75000"/>
                  </a:schemeClr>
                </a:solidFill>
              </a:rPr>
              <a:pPr>
                <a:defRPr/>
              </a:pPr>
              <a:t>16</a:t>
            </a:fld>
            <a:endParaRPr lang="en-US" b="1" dirty="0">
              <a:solidFill>
                <a:schemeClr val="accent6">
                  <a:lumMod val="75000"/>
                </a:schemeClr>
              </a:solidFill>
            </a:endParaRPr>
          </a:p>
        </p:txBody>
      </p:sp>
      <p:pic>
        <p:nvPicPr>
          <p:cNvPr id="9" name="Picture 8"/>
          <p:cNvPicPr/>
          <p:nvPr/>
        </p:nvPicPr>
        <p:blipFill>
          <a:blip r:embed="rId4" cstate="print"/>
          <a:srcRect/>
          <a:stretch>
            <a:fillRect/>
          </a:stretch>
        </p:blipFill>
        <p:spPr bwMode="auto">
          <a:xfrm>
            <a:off x="990600" y="1447800"/>
            <a:ext cx="5105400" cy="3733800"/>
          </a:xfrm>
          <a:prstGeom prst="rect">
            <a:avLst/>
          </a:prstGeom>
          <a:noFill/>
          <a:ln w="9525">
            <a:noFill/>
            <a:miter lim="800000"/>
            <a:headEnd/>
            <a:tailEnd/>
          </a:ln>
        </p:spPr>
      </p:pic>
      <p:sp>
        <p:nvSpPr>
          <p:cNvPr id="10" name="Rectangle 9"/>
          <p:cNvSpPr/>
          <p:nvPr/>
        </p:nvSpPr>
        <p:spPr>
          <a:xfrm>
            <a:off x="5943600" y="5410200"/>
            <a:ext cx="2743200" cy="861774"/>
          </a:xfrm>
          <a:prstGeom prst="rect">
            <a:avLst/>
          </a:prstGeom>
        </p:spPr>
        <p:txBody>
          <a:bodyPr wrap="square">
            <a:spAutoFit/>
          </a:bodyPr>
          <a:lstStyle/>
          <a:p>
            <a:r>
              <a:rPr lang="en-US" sz="1000" dirty="0" smtClean="0"/>
              <a:t>The use of this content was authorized in advance by IHS CERA.  Any further use or redistribution of this content is strictly prohibited without written permission by IHS CERA.  All rights reserved.</a:t>
            </a:r>
            <a:endParaRPr lang="en-US" sz="1000" dirty="0"/>
          </a:p>
        </p:txBody>
      </p:sp>
    </p:spTree>
    <p:extLst>
      <p:ext uri="{BB962C8B-B14F-4D97-AF65-F5344CB8AC3E}">
        <p14:creationId xmlns:p14="http://schemas.microsoft.com/office/powerpoint/2010/main" val="1999439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3AA4907-C82B-4683-998A-7B1F6D316C49}" type="slidenum">
              <a:rPr lang="en-US" sz="1400">
                <a:latin typeface="Arial" pitchFamily="34" charset="0"/>
                <a:ea typeface="ヒラギノ角ゴ Pro W3"/>
                <a:cs typeface="ヒラギノ角ゴ Pro W3"/>
              </a:rPr>
              <a:pPr algn="r"/>
              <a:t>17</a:t>
            </a:fld>
            <a:endParaRPr lang="en-US" sz="1400" dirty="0">
              <a:latin typeface="Arial" pitchFamily="34" charset="0"/>
              <a:ea typeface="ヒラギノ角ゴ Pro W3"/>
              <a:cs typeface="ヒラギノ角ゴ Pro W3"/>
            </a:endParaRPr>
          </a:p>
        </p:txBody>
      </p:sp>
      <p:pic>
        <p:nvPicPr>
          <p:cNvPr id="5123" name="Picture 2" descr="Press Brief Temp"/>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126" name="Rectangle 3"/>
          <p:cNvSpPr txBox="1">
            <a:spLocks noChangeArrowheads="1"/>
          </p:cNvSpPr>
          <p:nvPr/>
        </p:nvSpPr>
        <p:spPr bwMode="auto">
          <a:xfrm>
            <a:off x="533400" y="152400"/>
            <a:ext cx="8229600" cy="762000"/>
          </a:xfrm>
          <a:prstGeom prst="rect">
            <a:avLst/>
          </a:prstGeom>
          <a:noFill/>
          <a:ln w="9525">
            <a:noFill/>
            <a:miter lim="800000"/>
            <a:headEnd/>
            <a:tailEnd/>
          </a:ln>
        </p:spPr>
        <p:txBody>
          <a:bodyPr anchor="ctr"/>
          <a:lstStyle/>
          <a:p>
            <a:r>
              <a:rPr lang="en-US" sz="2800" b="1" dirty="0" smtClean="0"/>
              <a:t>Demand Scenarios</a:t>
            </a:r>
          </a:p>
        </p:txBody>
      </p:sp>
      <p:sp>
        <p:nvSpPr>
          <p:cNvPr id="8" name="Slide Number Placeholder 7"/>
          <p:cNvSpPr>
            <a:spLocks noGrp="1"/>
          </p:cNvSpPr>
          <p:nvPr>
            <p:ph type="sldNum" sz="quarter" idx="12"/>
          </p:nvPr>
        </p:nvSpPr>
        <p:spPr>
          <a:xfrm>
            <a:off x="6610172" y="6452075"/>
            <a:ext cx="2133600" cy="365125"/>
          </a:xfrm>
        </p:spPr>
        <p:txBody>
          <a:bodyPr/>
          <a:lstStyle/>
          <a:p>
            <a:pPr>
              <a:defRPr/>
            </a:pPr>
            <a:fld id="{95D8270B-1B14-47D4-A6D2-2A33FD76CA9F}" type="slidenum">
              <a:rPr lang="en-US" b="1" smtClean="0">
                <a:solidFill>
                  <a:schemeClr val="accent6">
                    <a:lumMod val="75000"/>
                  </a:schemeClr>
                </a:solidFill>
              </a:rPr>
              <a:pPr>
                <a:defRPr/>
              </a:pPr>
              <a:t>17</a:t>
            </a:fld>
            <a:endParaRPr lang="en-US" b="1" dirty="0">
              <a:solidFill>
                <a:schemeClr val="accent6">
                  <a:lumMod val="75000"/>
                </a:schemeClr>
              </a:solidFill>
            </a:endParaRPr>
          </a:p>
        </p:txBody>
      </p:sp>
      <p:pic>
        <p:nvPicPr>
          <p:cNvPr id="11" name="Picture 10"/>
          <p:cNvPicPr/>
          <p:nvPr/>
        </p:nvPicPr>
        <p:blipFill>
          <a:blip r:embed="rId4" cstate="print"/>
          <a:srcRect/>
          <a:stretch>
            <a:fillRect/>
          </a:stretch>
        </p:blipFill>
        <p:spPr bwMode="auto">
          <a:xfrm>
            <a:off x="381000" y="1219200"/>
            <a:ext cx="4495800" cy="3276600"/>
          </a:xfrm>
          <a:prstGeom prst="rect">
            <a:avLst/>
          </a:prstGeom>
          <a:noFill/>
          <a:ln w="9525">
            <a:noFill/>
            <a:miter lim="800000"/>
            <a:headEnd/>
            <a:tailEnd/>
          </a:ln>
        </p:spPr>
      </p:pic>
      <p:graphicFrame>
        <p:nvGraphicFramePr>
          <p:cNvPr id="13" name="Table 12"/>
          <p:cNvGraphicFramePr>
            <a:graphicFrameLocks noGrp="1"/>
          </p:cNvGraphicFramePr>
          <p:nvPr/>
        </p:nvGraphicFramePr>
        <p:xfrm>
          <a:off x="5181600" y="1752600"/>
          <a:ext cx="3352800" cy="4395587"/>
        </p:xfrm>
        <a:graphic>
          <a:graphicData uri="http://schemas.openxmlformats.org/drawingml/2006/table">
            <a:tbl>
              <a:tblPr/>
              <a:tblGrid>
                <a:gridCol w="914400"/>
                <a:gridCol w="381000"/>
                <a:gridCol w="609600"/>
                <a:gridCol w="228600"/>
                <a:gridCol w="533400"/>
                <a:gridCol w="685800"/>
              </a:tblGrid>
              <a:tr h="369455">
                <a:tc>
                  <a:txBody>
                    <a:bodyPr/>
                    <a:lstStyle/>
                    <a:p>
                      <a:pPr marL="0" marR="0" algn="ctr">
                        <a:lnSpc>
                          <a:spcPct val="115000"/>
                        </a:lnSpc>
                        <a:spcBef>
                          <a:spcPts val="0"/>
                        </a:spcBef>
                        <a:spcAft>
                          <a:spcPts val="0"/>
                        </a:spcAft>
                      </a:pPr>
                      <a:r>
                        <a:rPr lang="en-US" sz="1000" b="1" dirty="0">
                          <a:latin typeface="Calibri"/>
                          <a:ea typeface="Calibri"/>
                          <a:cs typeface="Arial"/>
                        </a:rPr>
                        <a:t>CASE</a:t>
                      </a:r>
                      <a:endParaRPr lang="en-US" sz="1000" dirty="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000" b="1" dirty="0">
                          <a:latin typeface="Calibri"/>
                          <a:ea typeface="Calibri"/>
                          <a:cs typeface="Arial"/>
                        </a:rPr>
                        <a:t>Ave. Annual Growth Rates - % </a:t>
                      </a:r>
                      <a:endParaRPr lang="en-US" sz="1000" dirty="0">
                        <a:latin typeface="Calibri"/>
                        <a:ea typeface="Calibri"/>
                        <a:cs typeface="Times New Roman"/>
                      </a:endParaRPr>
                    </a:p>
                    <a:p>
                      <a:pPr marL="0" marR="0" algn="ctr">
                        <a:lnSpc>
                          <a:spcPct val="115000"/>
                        </a:lnSpc>
                        <a:spcBef>
                          <a:spcPts val="0"/>
                        </a:spcBef>
                        <a:spcAft>
                          <a:spcPts val="0"/>
                        </a:spcAft>
                      </a:pPr>
                      <a:r>
                        <a:rPr lang="en-US" sz="1000" b="1" dirty="0">
                          <a:latin typeface="Calibri"/>
                          <a:ea typeface="Calibri"/>
                          <a:cs typeface="Arial"/>
                        </a:rPr>
                        <a:t>PRE-DSM</a:t>
                      </a:r>
                      <a:endParaRPr lang="en-US" sz="1000" dirty="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en-US"/>
                    </a:p>
                  </a:txBody>
                  <a:tcPr/>
                </a:tc>
                <a:tc>
                  <a:txBody>
                    <a:bodyPr/>
                    <a:lstStyle/>
                    <a:p>
                      <a:pPr marL="0" marR="0">
                        <a:lnSpc>
                          <a:spcPct val="115000"/>
                        </a:lnSpc>
                        <a:spcBef>
                          <a:spcPts val="0"/>
                        </a:spcBef>
                        <a:spcAft>
                          <a:spcPts val="0"/>
                        </a:spcAft>
                      </a:pPr>
                      <a:endParaRPr lang="en-US" sz="1000" dirty="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000" b="1" dirty="0">
                          <a:latin typeface="Calibri"/>
                          <a:ea typeface="Calibri"/>
                          <a:cs typeface="Arial"/>
                        </a:rPr>
                        <a:t>Ave. Annual Growth Rates - % </a:t>
                      </a:r>
                      <a:endParaRPr lang="en-US" sz="1000" dirty="0">
                        <a:latin typeface="Calibri"/>
                        <a:ea typeface="Calibri"/>
                        <a:cs typeface="Times New Roman"/>
                      </a:endParaRPr>
                    </a:p>
                    <a:p>
                      <a:pPr marL="0" marR="0" algn="ctr">
                        <a:lnSpc>
                          <a:spcPct val="115000"/>
                        </a:lnSpc>
                        <a:spcBef>
                          <a:spcPts val="0"/>
                        </a:spcBef>
                        <a:spcAft>
                          <a:spcPts val="0"/>
                        </a:spcAft>
                      </a:pPr>
                      <a:r>
                        <a:rPr lang="en-US" sz="1000" b="1" dirty="0">
                          <a:latin typeface="Calibri"/>
                          <a:ea typeface="Calibri"/>
                          <a:cs typeface="Arial"/>
                        </a:rPr>
                        <a:t>POST-DSM</a:t>
                      </a:r>
                      <a:endParaRPr lang="en-US" sz="1000" dirty="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tr>
              <a:tr h="184727">
                <a:tc>
                  <a:txBody>
                    <a:bodyPr/>
                    <a:lstStyle/>
                    <a:p>
                      <a:pPr marL="0" marR="0" algn="ctr">
                        <a:lnSpc>
                          <a:spcPct val="115000"/>
                        </a:lnSpc>
                        <a:spcBef>
                          <a:spcPts val="0"/>
                        </a:spcBef>
                        <a:spcAft>
                          <a:spcPts val="0"/>
                        </a:spcAft>
                      </a:pPr>
                      <a:endParaRPr lang="en-US" sz="100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latin typeface="Calibri"/>
                          <a:ea typeface="Calibri"/>
                          <a:cs typeface="Arial"/>
                        </a:rPr>
                        <a:t>WA</a:t>
                      </a:r>
                      <a:endParaRPr lang="en-US" sz="1000" dirty="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latin typeface="Calibri"/>
                          <a:ea typeface="Calibri"/>
                          <a:cs typeface="Arial"/>
                        </a:rPr>
                        <a:t>SYSTEM</a:t>
                      </a:r>
                      <a:endParaRPr lang="en-US" sz="100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latin typeface="Calibri"/>
                          <a:ea typeface="Calibri"/>
                          <a:cs typeface="Arial"/>
                        </a:rPr>
                        <a:t>WA</a:t>
                      </a:r>
                      <a:endParaRPr lang="en-US" sz="100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latin typeface="Calibri"/>
                          <a:ea typeface="Calibri"/>
                          <a:cs typeface="Arial"/>
                        </a:rPr>
                        <a:t>SYSTEM</a:t>
                      </a:r>
                      <a:endParaRPr lang="en-US" sz="100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ctr">
                        <a:lnSpc>
                          <a:spcPct val="115000"/>
                        </a:lnSpc>
                        <a:spcBef>
                          <a:spcPts val="0"/>
                        </a:spcBef>
                        <a:spcAft>
                          <a:spcPts val="0"/>
                        </a:spcAft>
                      </a:pPr>
                      <a:r>
                        <a:rPr lang="en-US" sz="1000" b="1">
                          <a:latin typeface="Calibri"/>
                          <a:ea typeface="Calibri"/>
                          <a:cs typeface="Arial"/>
                        </a:rPr>
                        <a:t>Base Case</a:t>
                      </a:r>
                      <a:endParaRPr lang="en-US" sz="100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Calibri"/>
                          <a:cs typeface="Arial"/>
                        </a:rPr>
                        <a:t>2.22</a:t>
                      </a:r>
                      <a:endParaRPr lang="en-US" sz="1000" dirty="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Arial"/>
                        </a:rPr>
                        <a:t>1.28</a:t>
                      </a:r>
                      <a:endParaRPr lang="en-US" sz="100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latin typeface="Calibri"/>
                        <a:ea typeface="Calibri"/>
                        <a:cs typeface="Arial"/>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Calibri"/>
                          <a:cs typeface="Arial"/>
                        </a:rPr>
                        <a:t>1.74</a:t>
                      </a:r>
                      <a:endParaRPr lang="en-US" sz="1000" dirty="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Arial"/>
                        </a:rPr>
                        <a:t>0.61</a:t>
                      </a:r>
                      <a:endParaRPr lang="en-US" sz="100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182">
                <a:tc>
                  <a:txBody>
                    <a:bodyPr/>
                    <a:lstStyle/>
                    <a:p>
                      <a:pPr marL="0" marR="0" algn="ctr">
                        <a:lnSpc>
                          <a:spcPct val="115000"/>
                        </a:lnSpc>
                        <a:spcBef>
                          <a:spcPts val="0"/>
                        </a:spcBef>
                        <a:spcAft>
                          <a:spcPts val="0"/>
                        </a:spcAft>
                      </a:pPr>
                      <a:r>
                        <a:rPr lang="en-US" sz="1000" b="1">
                          <a:latin typeface="Calibri"/>
                          <a:ea typeface="Calibri"/>
                          <a:cs typeface="Arial"/>
                        </a:rPr>
                        <a:t>Gas Breakthrough</a:t>
                      </a:r>
                      <a:endParaRPr lang="en-US" sz="100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Calibri"/>
                          <a:cs typeface="Arial"/>
                        </a:rPr>
                        <a:t>3.71</a:t>
                      </a:r>
                      <a:endParaRPr lang="en-US" sz="1000" dirty="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Calibri"/>
                          <a:cs typeface="Arial"/>
                        </a:rPr>
                        <a:t>2.64</a:t>
                      </a:r>
                      <a:endParaRPr lang="en-US" sz="1000" dirty="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Calibri"/>
                          <a:cs typeface="Times New Roman"/>
                        </a:rPr>
                        <a:t>3.33</a:t>
                      </a: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Calibri"/>
                          <a:cs typeface="Times New Roman"/>
                        </a:rPr>
                        <a:t>2.10</a:t>
                      </a: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455">
                <a:tc>
                  <a:txBody>
                    <a:bodyPr/>
                    <a:lstStyle/>
                    <a:p>
                      <a:pPr marL="0" marR="0" algn="ctr">
                        <a:lnSpc>
                          <a:spcPct val="115000"/>
                        </a:lnSpc>
                        <a:spcBef>
                          <a:spcPts val="0"/>
                        </a:spcBef>
                        <a:spcAft>
                          <a:spcPts val="0"/>
                        </a:spcAft>
                      </a:pPr>
                      <a:r>
                        <a:rPr lang="en-US" sz="1000" b="1">
                          <a:latin typeface="Calibri"/>
                          <a:ea typeface="Calibri"/>
                          <a:cs typeface="Arial"/>
                        </a:rPr>
                        <a:t>Gas Dereg.</a:t>
                      </a:r>
                      <a:endParaRPr lang="en-US" sz="100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Arial"/>
                        </a:rPr>
                        <a:t>2.59</a:t>
                      </a:r>
                      <a:endParaRPr lang="en-US" sz="100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Arial"/>
                        </a:rPr>
                        <a:t>1.57</a:t>
                      </a:r>
                      <a:endParaRPr lang="en-US" sz="100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Calibri"/>
                          <a:cs typeface="Times New Roman"/>
                        </a:rPr>
                        <a:t>2.13</a:t>
                      </a: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Calibri"/>
                          <a:cs typeface="Times New Roman"/>
                        </a:rPr>
                        <a:t>0.91</a:t>
                      </a: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182">
                <a:tc>
                  <a:txBody>
                    <a:bodyPr/>
                    <a:lstStyle/>
                    <a:p>
                      <a:pPr marL="0" marR="0" algn="ctr">
                        <a:lnSpc>
                          <a:spcPct val="115000"/>
                        </a:lnSpc>
                        <a:spcBef>
                          <a:spcPts val="0"/>
                        </a:spcBef>
                        <a:spcAft>
                          <a:spcPts val="0"/>
                        </a:spcAft>
                      </a:pPr>
                      <a:r>
                        <a:rPr lang="en-US" sz="1000" b="1">
                          <a:latin typeface="Calibri"/>
                          <a:ea typeface="Calibri"/>
                          <a:cs typeface="Arial"/>
                        </a:rPr>
                        <a:t>Electric Breakthrough</a:t>
                      </a:r>
                      <a:endParaRPr lang="en-US" sz="100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Arial"/>
                        </a:rPr>
                        <a:t>0.90</a:t>
                      </a:r>
                      <a:endParaRPr lang="en-US" sz="100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Arial"/>
                        </a:rPr>
                        <a:t>0.25</a:t>
                      </a:r>
                      <a:endParaRPr lang="en-US" sz="100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Calibri"/>
                          <a:cs typeface="Times New Roman"/>
                        </a:rPr>
                        <a:t>0.40</a:t>
                      </a: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Calibri"/>
                          <a:cs typeface="Times New Roman"/>
                        </a:rPr>
                        <a:t>-0.42</a:t>
                      </a: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182">
                <a:tc>
                  <a:txBody>
                    <a:bodyPr/>
                    <a:lstStyle/>
                    <a:p>
                      <a:pPr marL="0" marR="0" algn="ctr">
                        <a:lnSpc>
                          <a:spcPct val="115000"/>
                        </a:lnSpc>
                        <a:spcBef>
                          <a:spcPts val="0"/>
                        </a:spcBef>
                        <a:spcAft>
                          <a:spcPts val="0"/>
                        </a:spcAft>
                      </a:pPr>
                      <a:r>
                        <a:rPr lang="en-US" sz="1000" b="1">
                          <a:latin typeface="Calibri"/>
                          <a:ea typeface="Calibri"/>
                          <a:cs typeface="Arial"/>
                        </a:rPr>
                        <a:t>Low Customer Growth</a:t>
                      </a:r>
                      <a:endParaRPr lang="en-US" sz="100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Arial"/>
                        </a:rPr>
                        <a:t>1.89</a:t>
                      </a:r>
                      <a:endParaRPr lang="en-US" sz="100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Arial"/>
                        </a:rPr>
                        <a:t>1.03</a:t>
                      </a:r>
                      <a:endParaRPr lang="en-US" sz="100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Calibri"/>
                          <a:cs typeface="Times New Roman"/>
                        </a:rPr>
                        <a:t>1.41</a:t>
                      </a: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Calibri"/>
                          <a:cs typeface="Times New Roman"/>
                        </a:rPr>
                        <a:t>0.36</a:t>
                      </a: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182">
                <a:tc>
                  <a:txBody>
                    <a:bodyPr/>
                    <a:lstStyle/>
                    <a:p>
                      <a:pPr marL="0" marR="0" algn="ctr">
                        <a:lnSpc>
                          <a:spcPct val="115000"/>
                        </a:lnSpc>
                        <a:spcBef>
                          <a:spcPts val="0"/>
                        </a:spcBef>
                        <a:spcAft>
                          <a:spcPts val="0"/>
                        </a:spcAft>
                      </a:pPr>
                      <a:r>
                        <a:rPr lang="en-US" sz="1000" b="1">
                          <a:latin typeface="Calibri"/>
                          <a:ea typeface="Calibri"/>
                          <a:cs typeface="Arial"/>
                        </a:rPr>
                        <a:t>High Customer Growth</a:t>
                      </a:r>
                      <a:endParaRPr lang="en-US" sz="100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Arial"/>
                        </a:rPr>
                        <a:t>2.53</a:t>
                      </a:r>
                      <a:endParaRPr lang="en-US" sz="100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Arial"/>
                        </a:rPr>
                        <a:t>1.52</a:t>
                      </a:r>
                      <a:endParaRPr lang="en-US" sz="100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Calibri"/>
                          <a:cs typeface="Times New Roman"/>
                        </a:rPr>
                        <a:t>2.06</a:t>
                      </a: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Calibri"/>
                          <a:cs typeface="Times New Roman"/>
                        </a:rPr>
                        <a:t>0.85</a:t>
                      </a: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455">
                <a:tc>
                  <a:txBody>
                    <a:bodyPr/>
                    <a:lstStyle/>
                    <a:p>
                      <a:pPr marL="0" marR="0" algn="ctr">
                        <a:lnSpc>
                          <a:spcPct val="115000"/>
                        </a:lnSpc>
                        <a:spcBef>
                          <a:spcPts val="0"/>
                        </a:spcBef>
                        <a:spcAft>
                          <a:spcPts val="0"/>
                        </a:spcAft>
                      </a:pPr>
                      <a:r>
                        <a:rPr lang="en-US" sz="1000" b="1">
                          <a:latin typeface="Calibri"/>
                          <a:ea typeface="Calibri"/>
                          <a:cs typeface="Arial"/>
                        </a:rPr>
                        <a:t>Low Gas Price</a:t>
                      </a:r>
                      <a:endParaRPr lang="en-US" sz="100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Arial"/>
                        </a:rPr>
                        <a:t>2.28</a:t>
                      </a:r>
                      <a:endParaRPr lang="en-US" sz="100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Arial"/>
                        </a:rPr>
                        <a:t>1.33</a:t>
                      </a:r>
                      <a:endParaRPr lang="en-US" sz="100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Calibri"/>
                          <a:cs typeface="Times New Roman"/>
                        </a:rPr>
                        <a:t>1.80</a:t>
                      </a: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Calibri"/>
                          <a:cs typeface="Times New Roman"/>
                        </a:rPr>
                        <a:t>0.66</a:t>
                      </a: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455">
                <a:tc>
                  <a:txBody>
                    <a:bodyPr/>
                    <a:lstStyle/>
                    <a:p>
                      <a:pPr marL="0" marR="0" algn="ctr">
                        <a:lnSpc>
                          <a:spcPct val="115000"/>
                        </a:lnSpc>
                        <a:spcBef>
                          <a:spcPts val="0"/>
                        </a:spcBef>
                        <a:spcAft>
                          <a:spcPts val="0"/>
                        </a:spcAft>
                      </a:pPr>
                      <a:r>
                        <a:rPr lang="en-US" sz="1000" b="1">
                          <a:latin typeface="Calibri"/>
                          <a:ea typeface="Calibri"/>
                          <a:cs typeface="Arial"/>
                        </a:rPr>
                        <a:t>High Gas Price</a:t>
                      </a:r>
                      <a:endParaRPr lang="en-US" sz="100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Arial"/>
                        </a:rPr>
                        <a:t>2.19</a:t>
                      </a:r>
                      <a:endParaRPr lang="en-US" sz="100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Arial"/>
                        </a:rPr>
                        <a:t>1.25</a:t>
                      </a:r>
                      <a:endParaRPr lang="en-US" sz="100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latin typeface="Calibri"/>
                        <a:ea typeface="Calibri"/>
                        <a:cs typeface="Times New Roman"/>
                      </a:endParaRP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1.71</a:t>
                      </a: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Calibri"/>
                          <a:cs typeface="Times New Roman"/>
                        </a:rPr>
                        <a:t>0.58</a:t>
                      </a:r>
                    </a:p>
                  </a:txBody>
                  <a:tcPr marL="65713" marR="65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99439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3AA4907-C82B-4683-998A-7B1F6D316C49}" type="slidenum">
              <a:rPr lang="en-US" sz="1400">
                <a:latin typeface="Arial" pitchFamily="34" charset="0"/>
                <a:ea typeface="ヒラギノ角ゴ Pro W3"/>
                <a:cs typeface="ヒラギノ角ゴ Pro W3"/>
              </a:rPr>
              <a:pPr algn="r"/>
              <a:t>18</a:t>
            </a:fld>
            <a:endParaRPr lang="en-US" sz="1400" dirty="0">
              <a:latin typeface="Arial" pitchFamily="34" charset="0"/>
              <a:ea typeface="ヒラギノ角ゴ Pro W3"/>
              <a:cs typeface="ヒラギノ角ゴ Pro W3"/>
            </a:endParaRPr>
          </a:p>
        </p:txBody>
      </p:sp>
      <p:pic>
        <p:nvPicPr>
          <p:cNvPr id="5123" name="Picture 2" descr="Press Brief Temp"/>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126" name="Rectangle 3"/>
          <p:cNvSpPr txBox="1">
            <a:spLocks noChangeArrowheads="1"/>
          </p:cNvSpPr>
          <p:nvPr/>
        </p:nvSpPr>
        <p:spPr bwMode="auto">
          <a:xfrm>
            <a:off x="533400" y="152400"/>
            <a:ext cx="8229600" cy="762000"/>
          </a:xfrm>
          <a:prstGeom prst="rect">
            <a:avLst/>
          </a:prstGeom>
          <a:noFill/>
          <a:ln w="9525">
            <a:noFill/>
            <a:miter lim="800000"/>
            <a:headEnd/>
            <a:tailEnd/>
          </a:ln>
        </p:spPr>
        <p:txBody>
          <a:bodyPr anchor="ctr"/>
          <a:lstStyle/>
          <a:p>
            <a:r>
              <a:rPr lang="en-US" sz="2800" b="1" dirty="0" smtClean="0"/>
              <a:t>Forecast Accuracy – Backcast</a:t>
            </a:r>
          </a:p>
        </p:txBody>
      </p:sp>
      <p:sp>
        <p:nvSpPr>
          <p:cNvPr id="8" name="Slide Number Placeholder 7"/>
          <p:cNvSpPr>
            <a:spLocks noGrp="1"/>
          </p:cNvSpPr>
          <p:nvPr>
            <p:ph type="sldNum" sz="quarter" idx="12"/>
          </p:nvPr>
        </p:nvSpPr>
        <p:spPr>
          <a:xfrm>
            <a:off x="6629400" y="6477000"/>
            <a:ext cx="2133600" cy="365125"/>
          </a:xfrm>
        </p:spPr>
        <p:txBody>
          <a:bodyPr/>
          <a:lstStyle/>
          <a:p>
            <a:pPr>
              <a:defRPr/>
            </a:pPr>
            <a:fld id="{95D8270B-1B14-47D4-A6D2-2A33FD76CA9F}" type="slidenum">
              <a:rPr lang="en-US" b="1" smtClean="0">
                <a:solidFill>
                  <a:schemeClr val="accent6">
                    <a:lumMod val="75000"/>
                  </a:schemeClr>
                </a:solidFill>
              </a:rPr>
              <a:pPr>
                <a:defRPr/>
              </a:pPr>
              <a:t>18</a:t>
            </a:fld>
            <a:endParaRPr lang="en-US" b="1" dirty="0">
              <a:solidFill>
                <a:schemeClr val="accent6">
                  <a:lumMod val="75000"/>
                </a:schemeClr>
              </a:solidFill>
            </a:endParaRPr>
          </a:p>
        </p:txBody>
      </p:sp>
      <p:pic>
        <p:nvPicPr>
          <p:cNvPr id="7" name="Picture 6"/>
          <p:cNvPicPr/>
          <p:nvPr/>
        </p:nvPicPr>
        <p:blipFill>
          <a:blip r:embed="rId4" cstate="print"/>
          <a:srcRect/>
          <a:stretch>
            <a:fillRect/>
          </a:stretch>
        </p:blipFill>
        <p:spPr bwMode="auto">
          <a:xfrm>
            <a:off x="838200" y="1447800"/>
            <a:ext cx="7086600" cy="4343400"/>
          </a:xfrm>
          <a:prstGeom prst="rect">
            <a:avLst/>
          </a:prstGeom>
          <a:noFill/>
          <a:ln w="9525">
            <a:noFill/>
            <a:miter lim="800000"/>
            <a:headEnd/>
            <a:tailEnd/>
          </a:ln>
        </p:spPr>
      </p:pic>
    </p:spTree>
    <p:extLst>
      <p:ext uri="{BB962C8B-B14F-4D97-AF65-F5344CB8AC3E}">
        <p14:creationId xmlns:p14="http://schemas.microsoft.com/office/powerpoint/2010/main" val="1999439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3AA4907-C82B-4683-998A-7B1F6D316C49}" type="slidenum">
              <a:rPr lang="en-US" sz="1400">
                <a:latin typeface="Arial" pitchFamily="34" charset="0"/>
                <a:ea typeface="ヒラギノ角ゴ Pro W3"/>
                <a:cs typeface="ヒラギノ角ゴ Pro W3"/>
              </a:rPr>
              <a:pPr algn="r"/>
              <a:t>19</a:t>
            </a:fld>
            <a:endParaRPr lang="en-US" sz="1400" dirty="0">
              <a:latin typeface="Arial" pitchFamily="34" charset="0"/>
              <a:ea typeface="ヒラギノ角ゴ Pro W3"/>
              <a:cs typeface="ヒラギノ角ゴ Pro W3"/>
            </a:endParaRPr>
          </a:p>
        </p:txBody>
      </p:sp>
      <p:pic>
        <p:nvPicPr>
          <p:cNvPr id="5123" name="Picture 2" descr="Press Brief Temp"/>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126" name="Rectangle 3"/>
          <p:cNvSpPr txBox="1">
            <a:spLocks noChangeArrowheads="1"/>
          </p:cNvSpPr>
          <p:nvPr/>
        </p:nvSpPr>
        <p:spPr bwMode="auto">
          <a:xfrm>
            <a:off x="533400" y="152400"/>
            <a:ext cx="8229600" cy="762000"/>
          </a:xfrm>
          <a:prstGeom prst="rect">
            <a:avLst/>
          </a:prstGeom>
          <a:noFill/>
          <a:ln w="9525">
            <a:noFill/>
            <a:miter lim="800000"/>
            <a:headEnd/>
            <a:tailEnd/>
          </a:ln>
        </p:spPr>
        <p:txBody>
          <a:bodyPr anchor="ctr"/>
          <a:lstStyle/>
          <a:p>
            <a:r>
              <a:rPr lang="en-US" sz="2800" b="1" dirty="0" smtClean="0"/>
              <a:t>Forecast Accuracy – Backcast</a:t>
            </a:r>
          </a:p>
        </p:txBody>
      </p:sp>
      <p:sp>
        <p:nvSpPr>
          <p:cNvPr id="8" name="Slide Number Placeholder 7"/>
          <p:cNvSpPr>
            <a:spLocks noGrp="1"/>
          </p:cNvSpPr>
          <p:nvPr>
            <p:ph type="sldNum" sz="quarter" idx="12"/>
          </p:nvPr>
        </p:nvSpPr>
        <p:spPr>
          <a:xfrm>
            <a:off x="6553200" y="6477000"/>
            <a:ext cx="2133600" cy="365125"/>
          </a:xfrm>
        </p:spPr>
        <p:txBody>
          <a:bodyPr/>
          <a:lstStyle/>
          <a:p>
            <a:pPr>
              <a:defRPr/>
            </a:pPr>
            <a:fld id="{95D8270B-1B14-47D4-A6D2-2A33FD76CA9F}" type="slidenum">
              <a:rPr lang="en-US" b="1" smtClean="0">
                <a:solidFill>
                  <a:schemeClr val="accent6">
                    <a:lumMod val="75000"/>
                  </a:schemeClr>
                </a:solidFill>
              </a:rPr>
              <a:pPr>
                <a:defRPr/>
              </a:pPr>
              <a:t>19</a:t>
            </a:fld>
            <a:endParaRPr lang="en-US" b="1" dirty="0">
              <a:solidFill>
                <a:schemeClr val="accent6">
                  <a:lumMod val="75000"/>
                </a:schemeClr>
              </a:solidFill>
            </a:endParaRPr>
          </a:p>
        </p:txBody>
      </p:sp>
      <p:pic>
        <p:nvPicPr>
          <p:cNvPr id="9" name="Picture 8"/>
          <p:cNvPicPr/>
          <p:nvPr/>
        </p:nvPicPr>
        <p:blipFill>
          <a:blip r:embed="rId4" cstate="print"/>
          <a:srcRect/>
          <a:stretch>
            <a:fillRect/>
          </a:stretch>
        </p:blipFill>
        <p:spPr bwMode="auto">
          <a:xfrm>
            <a:off x="1066800" y="1447800"/>
            <a:ext cx="6400800" cy="4419600"/>
          </a:xfrm>
          <a:prstGeom prst="rect">
            <a:avLst/>
          </a:prstGeom>
          <a:noFill/>
          <a:ln w="9525">
            <a:noFill/>
            <a:miter lim="800000"/>
            <a:headEnd/>
            <a:tailEnd/>
          </a:ln>
        </p:spPr>
      </p:pic>
    </p:spTree>
    <p:extLst>
      <p:ext uri="{BB962C8B-B14F-4D97-AF65-F5344CB8AC3E}">
        <p14:creationId xmlns:p14="http://schemas.microsoft.com/office/powerpoint/2010/main" val="1999439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3AA4907-C82B-4683-998A-7B1F6D316C49}" type="slidenum">
              <a:rPr lang="en-US" sz="1400">
                <a:latin typeface="Arial" pitchFamily="34" charset="0"/>
                <a:ea typeface="ヒラギノ角ゴ Pro W3"/>
                <a:cs typeface="ヒラギノ角ゴ Pro W3"/>
              </a:rPr>
              <a:pPr algn="r"/>
              <a:t>2</a:t>
            </a:fld>
            <a:endParaRPr lang="en-US" sz="1400" dirty="0">
              <a:latin typeface="Arial" pitchFamily="34" charset="0"/>
              <a:ea typeface="ヒラギノ角ゴ Pro W3"/>
              <a:cs typeface="ヒラギノ角ゴ Pro W3"/>
            </a:endParaRPr>
          </a:p>
        </p:txBody>
      </p:sp>
      <p:pic>
        <p:nvPicPr>
          <p:cNvPr id="5123" name="Picture 2" descr="Press Brief Temp"/>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124" name="Rectangle 4"/>
          <p:cNvSpPr>
            <a:spLocks noGrp="1" noChangeArrowheads="1"/>
          </p:cNvSpPr>
          <p:nvPr>
            <p:ph type="body" idx="4294967295"/>
          </p:nvPr>
        </p:nvSpPr>
        <p:spPr>
          <a:xfrm>
            <a:off x="636588" y="1265238"/>
            <a:ext cx="8343900" cy="4983162"/>
          </a:xfrm>
        </p:spPr>
        <p:txBody>
          <a:bodyPr/>
          <a:lstStyle/>
          <a:p>
            <a:pPr marL="800100" lvl="1" indent="-342900">
              <a:lnSpc>
                <a:spcPct val="90000"/>
              </a:lnSpc>
              <a:buFont typeface="+mj-lt"/>
              <a:buAutoNum type="arabicPeriod"/>
            </a:pPr>
            <a:r>
              <a:rPr lang="en-US" sz="2400" dirty="0" smtClean="0"/>
              <a:t>Overview</a:t>
            </a:r>
          </a:p>
          <a:p>
            <a:pPr marL="800100" lvl="1" indent="-342900">
              <a:lnSpc>
                <a:spcPct val="90000"/>
              </a:lnSpc>
              <a:buFont typeface="+mj-lt"/>
              <a:buAutoNum type="arabicPeriod"/>
            </a:pPr>
            <a:r>
              <a:rPr lang="en-US" sz="2400" dirty="0" smtClean="0"/>
              <a:t>Principal Conclusions</a:t>
            </a:r>
          </a:p>
          <a:p>
            <a:pPr marL="800100" lvl="1" indent="-342900">
              <a:lnSpc>
                <a:spcPct val="90000"/>
              </a:lnSpc>
              <a:buFont typeface="+mj-lt"/>
              <a:buAutoNum type="arabicPeriod"/>
            </a:pPr>
            <a:r>
              <a:rPr lang="en-US" sz="2400" dirty="0" smtClean="0"/>
              <a:t>Demand Forecast</a:t>
            </a:r>
          </a:p>
          <a:p>
            <a:pPr marL="800100" lvl="1" indent="-342900">
              <a:lnSpc>
                <a:spcPct val="90000"/>
              </a:lnSpc>
              <a:buFont typeface="+mj-lt"/>
              <a:buAutoNum type="arabicPeriod"/>
            </a:pPr>
            <a:r>
              <a:rPr lang="en-US" sz="2400" dirty="0" smtClean="0"/>
              <a:t>Supply</a:t>
            </a:r>
          </a:p>
          <a:p>
            <a:pPr marL="800100" lvl="1" indent="-342900">
              <a:lnSpc>
                <a:spcPct val="90000"/>
              </a:lnSpc>
              <a:buFont typeface="+mj-lt"/>
              <a:buAutoNum type="arabicPeriod"/>
            </a:pPr>
            <a:r>
              <a:rPr lang="en-US" sz="2400" dirty="0" smtClean="0"/>
              <a:t>Demand Side Management</a:t>
            </a:r>
          </a:p>
          <a:p>
            <a:pPr marL="800100" lvl="1" indent="-342900">
              <a:lnSpc>
                <a:spcPct val="90000"/>
              </a:lnSpc>
              <a:buFont typeface="+mj-lt"/>
              <a:buAutoNum type="arabicPeriod"/>
            </a:pPr>
            <a:r>
              <a:rPr lang="en-US" sz="2400" dirty="0" smtClean="0"/>
              <a:t>Resource Modeling &amp; Results</a:t>
            </a:r>
          </a:p>
          <a:p>
            <a:pPr marL="800100" lvl="1" indent="-342900">
              <a:lnSpc>
                <a:spcPct val="90000"/>
              </a:lnSpc>
              <a:buFont typeface="+mj-lt"/>
              <a:buAutoNum type="arabicPeriod"/>
            </a:pPr>
            <a:r>
              <a:rPr lang="en-US" sz="2400" dirty="0" smtClean="0"/>
              <a:t>Questions</a:t>
            </a:r>
          </a:p>
          <a:p>
            <a:pPr marL="800100" lvl="1" indent="-342900">
              <a:lnSpc>
                <a:spcPct val="90000"/>
              </a:lnSpc>
              <a:buNone/>
            </a:pPr>
            <a:endParaRPr lang="en-US" sz="1600" dirty="0" smtClean="0"/>
          </a:p>
        </p:txBody>
      </p:sp>
      <p:sp>
        <p:nvSpPr>
          <p:cNvPr id="5126" name="Rectangle 3"/>
          <p:cNvSpPr txBox="1">
            <a:spLocks noChangeArrowheads="1"/>
          </p:cNvSpPr>
          <p:nvPr/>
        </p:nvSpPr>
        <p:spPr bwMode="auto">
          <a:xfrm>
            <a:off x="533400" y="152400"/>
            <a:ext cx="8229600" cy="762000"/>
          </a:xfrm>
          <a:prstGeom prst="rect">
            <a:avLst/>
          </a:prstGeom>
          <a:noFill/>
          <a:ln w="9525">
            <a:noFill/>
            <a:miter lim="800000"/>
            <a:headEnd/>
            <a:tailEnd/>
          </a:ln>
        </p:spPr>
        <p:txBody>
          <a:bodyPr anchor="ctr"/>
          <a:lstStyle/>
          <a:p>
            <a:r>
              <a:rPr lang="en-US" sz="2800" b="1" dirty="0" smtClean="0"/>
              <a:t>Today’s Discussion</a:t>
            </a:r>
          </a:p>
        </p:txBody>
      </p:sp>
      <p:sp>
        <p:nvSpPr>
          <p:cNvPr id="8" name="Slide Number Placeholder 7"/>
          <p:cNvSpPr>
            <a:spLocks noGrp="1"/>
          </p:cNvSpPr>
          <p:nvPr>
            <p:ph type="sldNum" sz="quarter" idx="12"/>
          </p:nvPr>
        </p:nvSpPr>
        <p:spPr>
          <a:xfrm>
            <a:off x="6629400" y="6492875"/>
            <a:ext cx="2133600" cy="365125"/>
          </a:xfrm>
        </p:spPr>
        <p:txBody>
          <a:bodyPr/>
          <a:lstStyle/>
          <a:p>
            <a:pPr>
              <a:defRPr/>
            </a:pPr>
            <a:fld id="{95D8270B-1B14-47D4-A6D2-2A33FD76CA9F}" type="slidenum">
              <a:rPr lang="en-US" b="1" smtClean="0">
                <a:solidFill>
                  <a:schemeClr val="accent6">
                    <a:lumMod val="75000"/>
                  </a:schemeClr>
                </a:solidFill>
              </a:rPr>
              <a:pPr>
                <a:defRPr/>
              </a:pPr>
              <a:t>2</a:t>
            </a:fld>
            <a:endParaRPr lang="en-US"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3AA4907-C82B-4683-998A-7B1F6D316C49}" type="slidenum">
              <a:rPr lang="en-US" sz="1400">
                <a:latin typeface="Arial" pitchFamily="34" charset="0"/>
                <a:ea typeface="ヒラギノ角ゴ Pro W3"/>
                <a:cs typeface="ヒラギノ角ゴ Pro W3"/>
              </a:rPr>
              <a:pPr algn="r"/>
              <a:t>20</a:t>
            </a:fld>
            <a:endParaRPr lang="en-US" sz="1400" dirty="0">
              <a:latin typeface="Arial" pitchFamily="34" charset="0"/>
              <a:ea typeface="ヒラギノ角ゴ Pro W3"/>
              <a:cs typeface="ヒラギノ角ゴ Pro W3"/>
            </a:endParaRPr>
          </a:p>
        </p:txBody>
      </p:sp>
      <p:pic>
        <p:nvPicPr>
          <p:cNvPr id="5123" name="Picture 2" descr="Press Brief Temp"/>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124" name="Rectangle 4"/>
          <p:cNvSpPr>
            <a:spLocks noGrp="1" noChangeArrowheads="1"/>
          </p:cNvSpPr>
          <p:nvPr>
            <p:ph type="body" idx="4294967295"/>
          </p:nvPr>
        </p:nvSpPr>
        <p:spPr>
          <a:xfrm>
            <a:off x="636588" y="1265238"/>
            <a:ext cx="8343900" cy="4983162"/>
          </a:xfrm>
        </p:spPr>
        <p:txBody>
          <a:bodyPr wrap="square"/>
          <a:lstStyle/>
          <a:p>
            <a:r>
              <a:rPr lang="en-US" sz="1400" dirty="0" smtClean="0"/>
              <a:t>NW Natural’s current supply portfolio consists of contracted natural gas supplies which are transported year-round on the interstate pipeline system, and storage supplies both underground and in LNG tanks.</a:t>
            </a:r>
          </a:p>
          <a:p>
            <a:r>
              <a:rPr lang="en-US" sz="1400" dirty="0" smtClean="0"/>
              <a:t>The Company holds firm transportation contracts for capacity on the Northwest Pipeline Corporation (NWPL) system – nearly 100% of supply must flow on this system.</a:t>
            </a:r>
          </a:p>
          <a:p>
            <a:r>
              <a:rPr lang="en-US" sz="1400" dirty="0" smtClean="0"/>
              <a:t>NW Natural also holds transport contracts on upstream pipeline systems including GTN, TCPL-BC, TCPL-Alberta, Westcoast Energy Inc, and Southern Crossing Pipeline.</a:t>
            </a:r>
          </a:p>
          <a:p>
            <a:r>
              <a:rPr lang="en-US" sz="1400" dirty="0" smtClean="0"/>
              <a:t>Firm storage resources include Mist, GASCO LNG, Newport LNG, Jackson Prairie and Plymouth LNG</a:t>
            </a:r>
          </a:p>
          <a:p>
            <a:r>
              <a:rPr lang="en-US" sz="1400" dirty="0" smtClean="0"/>
              <a:t>Gas Reserves: In April of 2011 NW Natural entered into a joint venture with Encana Oil &amp; Gas to  develop gas reserves in the Green River Basin of Wyoming.  NW Natural has the option to take the physical gas at the Opal Hub or have Encana market the gas and NW Natural purchase at another location.</a:t>
            </a:r>
          </a:p>
          <a:p>
            <a:r>
              <a:rPr lang="en-US" sz="1400" dirty="0" smtClean="0"/>
              <a:t>NW Natural’s continued supply strategy is to maintain a diversity of supplies from Alberta, British Columbia and the Rockies.</a:t>
            </a:r>
          </a:p>
          <a:p>
            <a:r>
              <a:rPr lang="en-US" sz="1400" dirty="0" smtClean="0"/>
              <a:t>NW Natural has partnered with TransCanada Corp to form Palomar Gas Transmission LLC in order to develop the proposed Palomar East pipeline project.  In December of 2008 Palomar filed an application with FERC to build and operate the pipeline.  On March 23, 2011 the application was withdrawn. Information for a new Cross-Cascades pipeline project called Palomar/Blue Bridge was presented on February 2011 at a public workshop jointly sponsored by the Public Utility Commission of Oregon and the Washington Utility and Transportation Commission.  The information presented included new estimates for pipeline rates and service dates. </a:t>
            </a:r>
          </a:p>
          <a:p>
            <a:r>
              <a:rPr lang="en-US" sz="1400" dirty="0" smtClean="0"/>
              <a:t>From NW Natural’s perspective the primary benefit from a Palomar/Blue Bridge project would be to manage risks associated with delivery of gas into the region.  NWPL is currently the sole provider. Palomar would serve as parallel capacity.</a:t>
            </a:r>
          </a:p>
          <a:p>
            <a:pPr>
              <a:buNone/>
            </a:pPr>
            <a:r>
              <a:rPr lang="en-US" sz="1400" dirty="0" smtClean="0"/>
              <a:t>  </a:t>
            </a:r>
          </a:p>
          <a:p>
            <a:endParaRPr lang="en-US" sz="1400" dirty="0" smtClean="0"/>
          </a:p>
          <a:p>
            <a:endParaRPr lang="en-US" sz="1400" dirty="0" smtClean="0"/>
          </a:p>
          <a:p>
            <a:pPr marL="0" indent="0">
              <a:buNone/>
            </a:pPr>
            <a:endParaRPr lang="en-US" sz="1400" dirty="0"/>
          </a:p>
          <a:p>
            <a:pPr marL="0" indent="0">
              <a:buNone/>
            </a:pPr>
            <a:endParaRPr lang="en-US" sz="1600" dirty="0" smtClean="0"/>
          </a:p>
          <a:p>
            <a:pPr marL="800100" lvl="1" indent="-342900">
              <a:lnSpc>
                <a:spcPct val="90000"/>
              </a:lnSpc>
              <a:buNone/>
            </a:pPr>
            <a:endParaRPr lang="en-US" sz="1600" dirty="0" smtClean="0"/>
          </a:p>
          <a:p>
            <a:pPr marL="800100" lvl="1" indent="-342900">
              <a:lnSpc>
                <a:spcPct val="90000"/>
              </a:lnSpc>
              <a:buNone/>
            </a:pPr>
            <a:endParaRPr lang="en-US" sz="1600" dirty="0" smtClean="0"/>
          </a:p>
        </p:txBody>
      </p:sp>
      <p:sp>
        <p:nvSpPr>
          <p:cNvPr id="5126" name="Rectangle 3"/>
          <p:cNvSpPr txBox="1">
            <a:spLocks noChangeArrowheads="1"/>
          </p:cNvSpPr>
          <p:nvPr/>
        </p:nvSpPr>
        <p:spPr bwMode="auto">
          <a:xfrm>
            <a:off x="533400" y="152400"/>
            <a:ext cx="8229600" cy="762000"/>
          </a:xfrm>
          <a:prstGeom prst="rect">
            <a:avLst/>
          </a:prstGeom>
          <a:noFill/>
          <a:ln w="9525">
            <a:noFill/>
            <a:miter lim="800000"/>
            <a:headEnd/>
            <a:tailEnd/>
          </a:ln>
        </p:spPr>
        <p:txBody>
          <a:bodyPr anchor="ctr"/>
          <a:lstStyle/>
          <a:p>
            <a:r>
              <a:rPr lang="en-US" sz="2800" b="1" dirty="0" smtClean="0"/>
              <a:t>Gas Supply</a:t>
            </a:r>
          </a:p>
        </p:txBody>
      </p:sp>
      <p:sp>
        <p:nvSpPr>
          <p:cNvPr id="8" name="Slide Number Placeholder 7"/>
          <p:cNvSpPr>
            <a:spLocks noGrp="1"/>
          </p:cNvSpPr>
          <p:nvPr>
            <p:ph type="sldNum" sz="quarter" idx="12"/>
          </p:nvPr>
        </p:nvSpPr>
        <p:spPr>
          <a:xfrm>
            <a:off x="6553200" y="6469166"/>
            <a:ext cx="2133600" cy="365125"/>
          </a:xfrm>
        </p:spPr>
        <p:txBody>
          <a:bodyPr/>
          <a:lstStyle/>
          <a:p>
            <a:pPr>
              <a:defRPr/>
            </a:pPr>
            <a:fld id="{95D8270B-1B14-47D4-A6D2-2A33FD76CA9F}" type="slidenum">
              <a:rPr lang="en-US" b="1" smtClean="0">
                <a:solidFill>
                  <a:schemeClr val="accent6">
                    <a:lumMod val="75000"/>
                  </a:schemeClr>
                </a:solidFill>
              </a:rPr>
              <a:pPr>
                <a:defRPr/>
              </a:pPr>
              <a:t>20</a:t>
            </a:fld>
            <a:endParaRPr lang="en-US" b="1" dirty="0">
              <a:solidFill>
                <a:schemeClr val="accent6">
                  <a:lumMod val="75000"/>
                </a:schemeClr>
              </a:solidFill>
            </a:endParaRPr>
          </a:p>
        </p:txBody>
      </p:sp>
    </p:spTree>
    <p:extLst>
      <p:ext uri="{BB962C8B-B14F-4D97-AF65-F5344CB8AC3E}">
        <p14:creationId xmlns:p14="http://schemas.microsoft.com/office/powerpoint/2010/main" val="1215402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3AA4907-C82B-4683-998A-7B1F6D316C49}" type="slidenum">
              <a:rPr lang="en-US" sz="1400">
                <a:latin typeface="Arial" pitchFamily="34" charset="0"/>
                <a:ea typeface="ヒラギノ角ゴ Pro W3"/>
                <a:cs typeface="ヒラギノ角ゴ Pro W3"/>
              </a:rPr>
              <a:pPr algn="r"/>
              <a:t>21</a:t>
            </a:fld>
            <a:endParaRPr lang="en-US" sz="1400" dirty="0">
              <a:latin typeface="Arial" pitchFamily="34" charset="0"/>
              <a:ea typeface="ヒラギノ角ゴ Pro W3"/>
              <a:cs typeface="ヒラギノ角ゴ Pro W3"/>
            </a:endParaRPr>
          </a:p>
        </p:txBody>
      </p:sp>
      <p:pic>
        <p:nvPicPr>
          <p:cNvPr id="5123" name="Picture 2" descr="Press Brief Temp"/>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126" name="Rectangle 3"/>
          <p:cNvSpPr txBox="1">
            <a:spLocks noChangeArrowheads="1"/>
          </p:cNvSpPr>
          <p:nvPr/>
        </p:nvSpPr>
        <p:spPr bwMode="auto">
          <a:xfrm>
            <a:off x="533400" y="152400"/>
            <a:ext cx="8229600" cy="762000"/>
          </a:xfrm>
          <a:prstGeom prst="rect">
            <a:avLst/>
          </a:prstGeom>
          <a:noFill/>
          <a:ln w="9525">
            <a:noFill/>
            <a:miter lim="800000"/>
            <a:headEnd/>
            <a:tailEnd/>
          </a:ln>
        </p:spPr>
        <p:txBody>
          <a:bodyPr anchor="ctr"/>
          <a:lstStyle/>
          <a:p>
            <a:r>
              <a:rPr lang="en-US" sz="2800" b="1" dirty="0" smtClean="0"/>
              <a:t>Gas Supply - Pipelines</a:t>
            </a:r>
          </a:p>
        </p:txBody>
      </p:sp>
      <p:sp>
        <p:nvSpPr>
          <p:cNvPr id="8" name="Slide Number Placeholder 7"/>
          <p:cNvSpPr>
            <a:spLocks noGrp="1"/>
          </p:cNvSpPr>
          <p:nvPr>
            <p:ph type="sldNum" sz="quarter" idx="12"/>
          </p:nvPr>
        </p:nvSpPr>
        <p:spPr>
          <a:xfrm>
            <a:off x="6553200" y="6477000"/>
            <a:ext cx="2133600" cy="365125"/>
          </a:xfrm>
        </p:spPr>
        <p:txBody>
          <a:bodyPr/>
          <a:lstStyle/>
          <a:p>
            <a:pPr>
              <a:defRPr/>
            </a:pPr>
            <a:fld id="{95D8270B-1B14-47D4-A6D2-2A33FD76CA9F}" type="slidenum">
              <a:rPr lang="en-US" b="1" smtClean="0">
                <a:solidFill>
                  <a:schemeClr val="accent6">
                    <a:lumMod val="75000"/>
                  </a:schemeClr>
                </a:solidFill>
              </a:rPr>
              <a:pPr>
                <a:defRPr/>
              </a:pPr>
              <a:t>21</a:t>
            </a:fld>
            <a:endParaRPr lang="en-US" b="1" dirty="0">
              <a:solidFill>
                <a:schemeClr val="accent6">
                  <a:lumMod val="75000"/>
                </a:schemeClr>
              </a:solidFill>
            </a:endParaRPr>
          </a:p>
        </p:txBody>
      </p:sp>
      <p:pic>
        <p:nvPicPr>
          <p:cNvPr id="7" name="Picture 6"/>
          <p:cNvPicPr/>
          <p:nvPr/>
        </p:nvPicPr>
        <p:blipFill>
          <a:blip r:embed="rId4" cstate="print"/>
          <a:srcRect/>
          <a:stretch>
            <a:fillRect/>
          </a:stretch>
        </p:blipFill>
        <p:spPr bwMode="auto">
          <a:xfrm>
            <a:off x="1524000" y="1524000"/>
            <a:ext cx="6324600" cy="4419600"/>
          </a:xfrm>
          <a:prstGeom prst="rect">
            <a:avLst/>
          </a:prstGeom>
          <a:noFill/>
          <a:ln w="9525">
            <a:noFill/>
            <a:miter lim="800000"/>
            <a:headEnd/>
            <a:tailEnd/>
          </a:ln>
        </p:spPr>
      </p:pic>
    </p:spTree>
    <p:extLst>
      <p:ext uri="{BB962C8B-B14F-4D97-AF65-F5344CB8AC3E}">
        <p14:creationId xmlns:p14="http://schemas.microsoft.com/office/powerpoint/2010/main" val="12154028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3AA4907-C82B-4683-998A-7B1F6D316C49}" type="slidenum">
              <a:rPr lang="en-US" sz="1400">
                <a:latin typeface="Arial" pitchFamily="34" charset="0"/>
                <a:ea typeface="ヒラギノ角ゴ Pro W3"/>
                <a:cs typeface="ヒラギノ角ゴ Pro W3"/>
              </a:rPr>
              <a:pPr algn="r"/>
              <a:t>22</a:t>
            </a:fld>
            <a:endParaRPr lang="en-US" sz="1400" dirty="0">
              <a:latin typeface="Arial" pitchFamily="34" charset="0"/>
              <a:ea typeface="ヒラギノ角ゴ Pro W3"/>
              <a:cs typeface="ヒラギノ角ゴ Pro W3"/>
            </a:endParaRPr>
          </a:p>
        </p:txBody>
      </p:sp>
      <p:pic>
        <p:nvPicPr>
          <p:cNvPr id="5123" name="Picture 2" descr="Press Brief Temp"/>
          <p:cNvPicPr>
            <a:picLocks noChangeAspect="1" noChangeArrowheads="1"/>
          </p:cNvPicPr>
          <p:nvPr/>
        </p:nvPicPr>
        <p:blipFill>
          <a:blip r:embed="rId3" cstate="print"/>
          <a:srcRect/>
          <a:stretch>
            <a:fillRect/>
          </a:stretch>
        </p:blipFill>
        <p:spPr bwMode="auto">
          <a:xfrm>
            <a:off x="-1588" y="-1588"/>
            <a:ext cx="9145588" cy="6859588"/>
          </a:xfrm>
          <a:prstGeom prst="rect">
            <a:avLst/>
          </a:prstGeom>
          <a:noFill/>
          <a:ln w="9525">
            <a:noFill/>
            <a:miter lim="800000"/>
            <a:headEnd/>
            <a:tailEnd/>
          </a:ln>
        </p:spPr>
      </p:pic>
      <p:sp>
        <p:nvSpPr>
          <p:cNvPr id="5124" name="Rectangle 4"/>
          <p:cNvSpPr>
            <a:spLocks noGrp="1" noChangeArrowheads="1"/>
          </p:cNvSpPr>
          <p:nvPr>
            <p:ph type="body" idx="4294967295"/>
          </p:nvPr>
        </p:nvSpPr>
        <p:spPr>
          <a:xfrm>
            <a:off x="636588" y="1265238"/>
            <a:ext cx="8343900" cy="1935162"/>
          </a:xfrm>
        </p:spPr>
        <p:txBody>
          <a:bodyPr wrap="square"/>
          <a:lstStyle/>
          <a:p>
            <a:r>
              <a:rPr lang="en-US" sz="1400" dirty="0" smtClean="0"/>
              <a:t>NW Natural worked with the Energy Trust of Oregon to forecast the 20-year DSM potential for NW Natural’s service territory, including Washington.</a:t>
            </a:r>
          </a:p>
          <a:p>
            <a:r>
              <a:rPr lang="en-US" sz="1400" dirty="0" smtClean="0"/>
              <a:t>The gas savings forecast was evaluated as a resource on par with other supply side resources in NW Natural’s resource planning model SENDOUT®.  Nearly all the DSM was selected as cost effective in the planning model, resulting in a reduction in demand by as much as 10% by the end of the planning horizon.</a:t>
            </a:r>
          </a:p>
          <a:p>
            <a:r>
              <a:rPr lang="en-US" sz="1400" dirty="0" smtClean="0"/>
              <a:t>In Washington, it is estimated that the Company could save nearly 10 million therms by 2030.</a:t>
            </a:r>
          </a:p>
          <a:p>
            <a:r>
              <a:rPr lang="en-US" sz="1400" dirty="0" smtClean="0"/>
              <a:t>High and low DSM forecast savings scenarios were also evaluated in the resource planning model.   </a:t>
            </a:r>
          </a:p>
          <a:p>
            <a:endParaRPr lang="en-US" sz="1400" dirty="0" smtClean="0"/>
          </a:p>
          <a:p>
            <a:pPr>
              <a:buNone/>
            </a:pPr>
            <a:r>
              <a:rPr lang="en-US" sz="1400" dirty="0" smtClean="0"/>
              <a:t>  </a:t>
            </a:r>
          </a:p>
          <a:p>
            <a:endParaRPr lang="en-US" sz="1400" dirty="0" smtClean="0"/>
          </a:p>
          <a:p>
            <a:endParaRPr lang="en-US" sz="1400" dirty="0" smtClean="0"/>
          </a:p>
          <a:p>
            <a:pPr marL="0" indent="0">
              <a:buNone/>
            </a:pPr>
            <a:endParaRPr lang="en-US" sz="1400" dirty="0"/>
          </a:p>
          <a:p>
            <a:pPr marL="0" indent="0">
              <a:buNone/>
            </a:pPr>
            <a:endParaRPr lang="en-US" sz="1600" dirty="0" smtClean="0"/>
          </a:p>
          <a:p>
            <a:pPr marL="800100" lvl="1" indent="-342900">
              <a:lnSpc>
                <a:spcPct val="90000"/>
              </a:lnSpc>
              <a:buNone/>
            </a:pPr>
            <a:endParaRPr lang="en-US" sz="1600" dirty="0" smtClean="0"/>
          </a:p>
          <a:p>
            <a:pPr marL="800100" lvl="1" indent="-342900">
              <a:lnSpc>
                <a:spcPct val="90000"/>
              </a:lnSpc>
              <a:buNone/>
            </a:pPr>
            <a:endParaRPr lang="en-US" sz="1600" dirty="0" smtClean="0"/>
          </a:p>
        </p:txBody>
      </p:sp>
      <p:sp>
        <p:nvSpPr>
          <p:cNvPr id="5126" name="Rectangle 3"/>
          <p:cNvSpPr txBox="1">
            <a:spLocks noChangeArrowheads="1"/>
          </p:cNvSpPr>
          <p:nvPr/>
        </p:nvSpPr>
        <p:spPr bwMode="auto">
          <a:xfrm>
            <a:off x="533400" y="152400"/>
            <a:ext cx="8229600" cy="762000"/>
          </a:xfrm>
          <a:prstGeom prst="rect">
            <a:avLst/>
          </a:prstGeom>
          <a:noFill/>
          <a:ln w="9525">
            <a:noFill/>
            <a:miter lim="800000"/>
            <a:headEnd/>
            <a:tailEnd/>
          </a:ln>
        </p:spPr>
        <p:txBody>
          <a:bodyPr anchor="ctr"/>
          <a:lstStyle/>
          <a:p>
            <a:r>
              <a:rPr lang="en-US" sz="2800" b="1" dirty="0" smtClean="0"/>
              <a:t>Demand Side Management</a:t>
            </a:r>
          </a:p>
        </p:txBody>
      </p:sp>
      <p:sp>
        <p:nvSpPr>
          <p:cNvPr id="8" name="Slide Number Placeholder 7"/>
          <p:cNvSpPr>
            <a:spLocks noGrp="1"/>
          </p:cNvSpPr>
          <p:nvPr>
            <p:ph type="sldNum" sz="quarter" idx="12"/>
          </p:nvPr>
        </p:nvSpPr>
        <p:spPr>
          <a:xfrm>
            <a:off x="6542518" y="6523037"/>
            <a:ext cx="2133600" cy="365125"/>
          </a:xfrm>
        </p:spPr>
        <p:txBody>
          <a:bodyPr/>
          <a:lstStyle/>
          <a:p>
            <a:pPr>
              <a:defRPr/>
            </a:pPr>
            <a:fld id="{95D8270B-1B14-47D4-A6D2-2A33FD76CA9F}" type="slidenum">
              <a:rPr lang="en-US" b="1" smtClean="0">
                <a:solidFill>
                  <a:schemeClr val="accent6">
                    <a:lumMod val="75000"/>
                  </a:schemeClr>
                </a:solidFill>
              </a:rPr>
              <a:pPr>
                <a:defRPr/>
              </a:pPr>
              <a:t>22</a:t>
            </a:fld>
            <a:endParaRPr lang="en-US" b="1" dirty="0">
              <a:solidFill>
                <a:schemeClr val="accent6">
                  <a:lumMod val="75000"/>
                </a:schemeClr>
              </a:solidFill>
            </a:endParaRPr>
          </a:p>
        </p:txBody>
      </p:sp>
      <p:pic>
        <p:nvPicPr>
          <p:cNvPr id="49154" name="Picture 2"/>
          <p:cNvPicPr>
            <a:picLocks noChangeAspect="1" noChangeArrowheads="1"/>
          </p:cNvPicPr>
          <p:nvPr/>
        </p:nvPicPr>
        <p:blipFill>
          <a:blip r:embed="rId4" cstate="print"/>
          <a:srcRect/>
          <a:stretch>
            <a:fillRect/>
          </a:stretch>
        </p:blipFill>
        <p:spPr bwMode="auto">
          <a:xfrm>
            <a:off x="1295400" y="2895600"/>
            <a:ext cx="5486400" cy="3431458"/>
          </a:xfrm>
          <a:prstGeom prst="rect">
            <a:avLst/>
          </a:prstGeom>
          <a:noFill/>
          <a:ln w="9525">
            <a:noFill/>
            <a:miter lim="800000"/>
            <a:headEnd/>
            <a:tailEnd/>
          </a:ln>
          <a:effectLst/>
        </p:spPr>
      </p:pic>
    </p:spTree>
    <p:extLst>
      <p:ext uri="{BB962C8B-B14F-4D97-AF65-F5344CB8AC3E}">
        <p14:creationId xmlns:p14="http://schemas.microsoft.com/office/powerpoint/2010/main" val="1215402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3AA4907-C82B-4683-998A-7B1F6D316C49}" type="slidenum">
              <a:rPr lang="en-US" sz="1400">
                <a:latin typeface="Arial" pitchFamily="34" charset="0"/>
                <a:ea typeface="ヒラギノ角ゴ Pro W3"/>
                <a:cs typeface="ヒラギノ角ゴ Pro W3"/>
              </a:rPr>
              <a:pPr algn="r"/>
              <a:t>23</a:t>
            </a:fld>
            <a:endParaRPr lang="en-US" sz="1400" dirty="0">
              <a:latin typeface="Arial" pitchFamily="34" charset="0"/>
              <a:ea typeface="ヒラギノ角ゴ Pro W3"/>
              <a:cs typeface="ヒラギノ角ゴ Pro W3"/>
            </a:endParaRPr>
          </a:p>
        </p:txBody>
      </p:sp>
      <p:pic>
        <p:nvPicPr>
          <p:cNvPr id="5123" name="Picture 2" descr="Press Brief Temp"/>
          <p:cNvPicPr>
            <a:picLocks noChangeAspect="1" noChangeArrowheads="1"/>
          </p:cNvPicPr>
          <p:nvPr/>
        </p:nvPicPr>
        <p:blipFill>
          <a:blip r:embed="rId3" cstate="print"/>
          <a:srcRect/>
          <a:stretch>
            <a:fillRect/>
          </a:stretch>
        </p:blipFill>
        <p:spPr bwMode="auto">
          <a:xfrm>
            <a:off x="-1588" y="-1588"/>
            <a:ext cx="9145588" cy="6859588"/>
          </a:xfrm>
          <a:prstGeom prst="rect">
            <a:avLst/>
          </a:prstGeom>
          <a:noFill/>
          <a:ln w="9525">
            <a:noFill/>
            <a:miter lim="800000"/>
            <a:headEnd/>
            <a:tailEnd/>
          </a:ln>
        </p:spPr>
      </p:pic>
      <p:sp>
        <p:nvSpPr>
          <p:cNvPr id="5124" name="Rectangle 4"/>
          <p:cNvSpPr>
            <a:spLocks noGrp="1" noChangeArrowheads="1"/>
          </p:cNvSpPr>
          <p:nvPr>
            <p:ph type="body" idx="4294967295"/>
          </p:nvPr>
        </p:nvSpPr>
        <p:spPr>
          <a:xfrm>
            <a:off x="636588" y="1265238"/>
            <a:ext cx="8343900" cy="1935162"/>
          </a:xfrm>
        </p:spPr>
        <p:txBody>
          <a:bodyPr wrap="square"/>
          <a:lstStyle/>
          <a:p>
            <a:endParaRPr lang="en-US" sz="1400" dirty="0" smtClean="0"/>
          </a:p>
          <a:p>
            <a:pPr>
              <a:buNone/>
            </a:pPr>
            <a:r>
              <a:rPr lang="en-US" sz="1400" dirty="0" smtClean="0"/>
              <a:t>  </a:t>
            </a:r>
          </a:p>
          <a:p>
            <a:endParaRPr lang="en-US" sz="1400" dirty="0" smtClean="0"/>
          </a:p>
          <a:p>
            <a:endParaRPr lang="en-US" sz="1400" dirty="0" smtClean="0"/>
          </a:p>
          <a:p>
            <a:pPr marL="0" indent="0">
              <a:buNone/>
            </a:pPr>
            <a:endParaRPr lang="en-US" sz="1400" dirty="0"/>
          </a:p>
          <a:p>
            <a:pPr marL="0" indent="0">
              <a:buNone/>
            </a:pPr>
            <a:endParaRPr lang="en-US" sz="1600" dirty="0" smtClean="0"/>
          </a:p>
          <a:p>
            <a:pPr marL="800100" lvl="1" indent="-342900">
              <a:lnSpc>
                <a:spcPct val="90000"/>
              </a:lnSpc>
              <a:buNone/>
            </a:pPr>
            <a:endParaRPr lang="en-US" sz="1600" dirty="0" smtClean="0"/>
          </a:p>
          <a:p>
            <a:pPr marL="800100" lvl="1" indent="-342900">
              <a:lnSpc>
                <a:spcPct val="90000"/>
              </a:lnSpc>
              <a:buNone/>
            </a:pPr>
            <a:endParaRPr lang="en-US" sz="1600" dirty="0" smtClean="0"/>
          </a:p>
        </p:txBody>
      </p:sp>
      <p:sp>
        <p:nvSpPr>
          <p:cNvPr id="5126" name="Rectangle 3"/>
          <p:cNvSpPr txBox="1">
            <a:spLocks noChangeArrowheads="1"/>
          </p:cNvSpPr>
          <p:nvPr/>
        </p:nvSpPr>
        <p:spPr bwMode="auto">
          <a:xfrm>
            <a:off x="533400" y="152400"/>
            <a:ext cx="8229600" cy="762000"/>
          </a:xfrm>
          <a:prstGeom prst="rect">
            <a:avLst/>
          </a:prstGeom>
          <a:noFill/>
          <a:ln w="9525">
            <a:noFill/>
            <a:miter lim="800000"/>
            <a:headEnd/>
            <a:tailEnd/>
          </a:ln>
        </p:spPr>
        <p:txBody>
          <a:bodyPr anchor="ctr"/>
          <a:lstStyle/>
          <a:p>
            <a:r>
              <a:rPr lang="en-US" sz="2800" b="1" dirty="0" smtClean="0"/>
              <a:t>Resource Modeling</a:t>
            </a:r>
          </a:p>
        </p:txBody>
      </p:sp>
      <p:sp>
        <p:nvSpPr>
          <p:cNvPr id="8" name="Slide Number Placeholder 7"/>
          <p:cNvSpPr>
            <a:spLocks noGrp="1"/>
          </p:cNvSpPr>
          <p:nvPr>
            <p:ph type="sldNum" sz="quarter" idx="12"/>
          </p:nvPr>
        </p:nvSpPr>
        <p:spPr>
          <a:xfrm>
            <a:off x="6559609" y="6460621"/>
            <a:ext cx="2133600" cy="365125"/>
          </a:xfrm>
        </p:spPr>
        <p:txBody>
          <a:bodyPr/>
          <a:lstStyle/>
          <a:p>
            <a:pPr>
              <a:defRPr/>
            </a:pPr>
            <a:fld id="{95D8270B-1B14-47D4-A6D2-2A33FD76CA9F}" type="slidenum">
              <a:rPr lang="en-US" b="1" smtClean="0">
                <a:solidFill>
                  <a:schemeClr val="accent6">
                    <a:lumMod val="75000"/>
                  </a:schemeClr>
                </a:solidFill>
              </a:rPr>
              <a:pPr>
                <a:defRPr/>
              </a:pPr>
              <a:t>23</a:t>
            </a:fld>
            <a:endParaRPr lang="en-US" b="1" dirty="0">
              <a:solidFill>
                <a:schemeClr val="accent6">
                  <a:lumMod val="75000"/>
                </a:schemeClr>
              </a:solidFill>
            </a:endParaRPr>
          </a:p>
        </p:txBody>
      </p:sp>
      <p:sp>
        <p:nvSpPr>
          <p:cNvPr id="10" name="Rectangle 4"/>
          <p:cNvSpPr txBox="1">
            <a:spLocks noChangeArrowheads="1"/>
          </p:cNvSpPr>
          <p:nvPr/>
        </p:nvSpPr>
        <p:spPr bwMode="auto">
          <a:xfrm>
            <a:off x="650831" y="1143000"/>
            <a:ext cx="8343900" cy="49831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NW Natural</a:t>
            </a:r>
            <a:r>
              <a:rPr kumimoji="0" lang="en-US" sz="1400" b="0" i="0" u="none" strike="noStrike" kern="1200" cap="none" spc="0" normalizeH="0" noProof="0" dirty="0" smtClean="0">
                <a:ln>
                  <a:noFill/>
                </a:ln>
                <a:solidFill>
                  <a:schemeClr val="tx1"/>
                </a:solidFill>
                <a:effectLst/>
                <a:uLnTx/>
                <a:uFillTx/>
                <a:latin typeface="+mn-lt"/>
                <a:ea typeface="+mn-ea"/>
                <a:cs typeface="+mn-cs"/>
              </a:rPr>
              <a:t> employs analytic and modeling software SENDOUT® to integrate all the planning components and to generate </a:t>
            </a:r>
            <a:r>
              <a:rPr lang="en-US" sz="1400" dirty="0" smtClean="0">
                <a:latin typeface="+mn-lt"/>
                <a:cs typeface="+mn-cs"/>
              </a:rPr>
              <a:t>optimal </a:t>
            </a:r>
            <a:r>
              <a:rPr kumimoji="0" lang="en-US" sz="1400" b="0" i="0" u="none" strike="noStrike" kern="1200" cap="none" spc="0" normalizeH="0" noProof="0" dirty="0" smtClean="0">
                <a:ln>
                  <a:noFill/>
                </a:ln>
                <a:solidFill>
                  <a:schemeClr val="tx1"/>
                </a:solidFill>
                <a:effectLst/>
                <a:uLnTx/>
                <a:uFillTx/>
                <a:latin typeface="+mn-lt"/>
                <a:ea typeface="+mn-ea"/>
                <a:cs typeface="+mn-cs"/>
              </a:rPr>
              <a:t>long term resource plans.</a:t>
            </a:r>
          </a:p>
          <a:p>
            <a:pPr marL="800100" lvl="1" indent="-342900">
              <a:spcBef>
                <a:spcPct val="20000"/>
              </a:spcBef>
              <a:buFont typeface="Arial" pitchFamily="34" charset="0"/>
              <a:buChar char="•"/>
              <a:defRPr/>
            </a:pPr>
            <a:r>
              <a:rPr lang="en-US" sz="1400" noProof="0" dirty="0" smtClean="0">
                <a:latin typeface="+mn-lt"/>
                <a:cs typeface="+mn-cs"/>
              </a:rPr>
              <a:t>The resource planning model</a:t>
            </a:r>
            <a:r>
              <a:rPr lang="en-US" sz="1400" dirty="0" smtClean="0">
                <a:latin typeface="+mn-lt"/>
                <a:cs typeface="+mn-cs"/>
              </a:rPr>
              <a:t> utilizes Linear Programming  (LP) to generate the least cost plans for serving demand across the 20 year horizon.</a:t>
            </a:r>
          </a:p>
          <a:p>
            <a:pPr marL="800100" lvl="1" indent="-342900">
              <a:spcBef>
                <a:spcPct val="20000"/>
              </a:spcBef>
              <a:buFont typeface="Arial" pitchFamily="34" charset="0"/>
              <a:buChar char="•"/>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LP</a:t>
            </a:r>
            <a:r>
              <a:rPr kumimoji="0" lang="en-US" sz="1400" b="0" i="0" u="none" strike="noStrike" kern="1200" cap="none" spc="0" normalizeH="0" noProof="0" dirty="0" smtClean="0">
                <a:ln>
                  <a:noFill/>
                </a:ln>
                <a:solidFill>
                  <a:schemeClr val="tx1"/>
                </a:solidFill>
                <a:effectLst/>
                <a:uLnTx/>
                <a:uFillTx/>
                <a:latin typeface="+mn-lt"/>
                <a:ea typeface="+mn-ea"/>
                <a:cs typeface="+mn-cs"/>
              </a:rPr>
              <a:t> is a mathematical optimization technique which solves the general problem of allocating limited resources among competing activities in the best possible way.  </a:t>
            </a:r>
            <a:r>
              <a:rPr lang="en-US" sz="1400" dirty="0" smtClean="0">
                <a:latin typeface="+mn-lt"/>
                <a:cs typeface="+mn-cs"/>
              </a:rPr>
              <a:t>The objective function of the LP engine seeks to minimize system costs while meeting all daily load.</a:t>
            </a:r>
          </a:p>
          <a:p>
            <a:pPr marL="800100" lvl="1" indent="-342900">
              <a:spcBef>
                <a:spcPct val="20000"/>
              </a:spcBef>
              <a:buFont typeface="Arial" pitchFamily="34" charset="0"/>
              <a:buChar char="•"/>
              <a:defRPr/>
            </a:pPr>
            <a:r>
              <a:rPr kumimoji="0" lang="en-US" sz="1400" b="0" i="0" u="none" strike="noStrike" kern="1200" cap="none" spc="0" normalizeH="0" noProof="0" dirty="0" smtClean="0">
                <a:ln>
                  <a:noFill/>
                </a:ln>
                <a:solidFill>
                  <a:schemeClr val="tx1"/>
                </a:solidFill>
                <a:effectLst/>
                <a:uLnTx/>
                <a:uFillTx/>
                <a:latin typeface="+mn-lt"/>
                <a:ea typeface="+mn-ea"/>
                <a:cs typeface="+mn-cs"/>
              </a:rPr>
              <a:t> The LP model acts as a tool to guide NW Natural’s resource decisions, it is not the final answer.  The deterministic model makes resource decisions based on a perfect knowledge of the 20 year planning horizon, including weather, supply prices, and resource availability.</a:t>
            </a:r>
          </a:p>
          <a:p>
            <a:pPr marL="800100" lvl="1" indent="-342900">
              <a:spcBef>
                <a:spcPct val="20000"/>
              </a:spcBef>
              <a:buFont typeface="Arial" pitchFamily="34" charset="0"/>
              <a:buChar char="•"/>
              <a:defRPr/>
            </a:pPr>
            <a:r>
              <a:rPr lang="en-US" sz="1400" noProof="0" dirty="0" smtClean="0">
                <a:latin typeface="+mn-lt"/>
                <a:cs typeface="+mn-cs"/>
              </a:rPr>
              <a:t>LP modeling also allows for various combinations of resources to be evaluated under assorted demand scenarios and ranked by cost.</a:t>
            </a:r>
            <a:endParaRPr kumimoji="0" lang="en-US" sz="14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a:tabLst/>
              <a:defRPr/>
            </a:pPr>
            <a:r>
              <a:rPr lang="en-US" sz="1400" dirty="0" smtClean="0">
                <a:latin typeface="+mn-lt"/>
                <a:cs typeface="+mn-cs"/>
              </a:rPr>
              <a:t>Monte Carlo modeling provides risk analysis for planning around hundreds of potential price and weather futures.  The method is to use deterministic modeling to set a resource plan, and then to test the plan under Monte Carlo simulation to determine the risk of un-served demand, and to calculate expected costs under hundreds of price and weather combinations.</a:t>
            </a: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a:tabLst/>
              <a:defRPr/>
            </a:pPr>
            <a:r>
              <a:rPr lang="en-US" sz="1400" dirty="0" smtClean="0">
                <a:latin typeface="+mn-lt"/>
                <a:cs typeface="+mn-cs"/>
              </a:rPr>
              <a:t>DSM is evaluated directly with supply side resources on a cost basis through time.  Savings which are selected are then deducted from the demand forecast and the remaining demand is met by supply-side resources.</a:t>
            </a: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a:tabLst/>
              <a:defRPr/>
            </a:pPr>
            <a:r>
              <a:rPr lang="en-US" sz="1400" dirty="0" smtClean="0">
                <a:latin typeface="+mn-lt"/>
                <a:cs typeface="+mn-cs"/>
              </a:rPr>
              <a:t>In addition to existing resource levels, the model may select future resource options through time.  </a:t>
            </a:r>
            <a:r>
              <a:rPr lang="en-US" sz="1400" dirty="0">
                <a:latin typeface="+mn-lt"/>
                <a:cs typeface="+mn-cs"/>
              </a:rPr>
              <a:t>T</a:t>
            </a:r>
            <a:r>
              <a:rPr lang="en-US" sz="1400" dirty="0" smtClean="0">
                <a:latin typeface="+mn-lt"/>
                <a:cs typeface="+mn-cs"/>
              </a:rPr>
              <a:t>he model decides which resources to select, as well as the optimal timing and capacity levels.</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77332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3AA4907-C82B-4683-998A-7B1F6D316C49}" type="slidenum">
              <a:rPr lang="en-US" sz="1400">
                <a:latin typeface="Arial" pitchFamily="34" charset="0"/>
                <a:ea typeface="ヒラギノ角ゴ Pro W3"/>
                <a:cs typeface="ヒラギノ角ゴ Pro W3"/>
              </a:rPr>
              <a:pPr algn="r"/>
              <a:t>24</a:t>
            </a:fld>
            <a:endParaRPr lang="en-US" sz="1400" dirty="0">
              <a:latin typeface="Arial" pitchFamily="34" charset="0"/>
              <a:ea typeface="ヒラギノ角ゴ Pro W3"/>
              <a:cs typeface="ヒラギノ角ゴ Pro W3"/>
            </a:endParaRPr>
          </a:p>
        </p:txBody>
      </p:sp>
      <p:pic>
        <p:nvPicPr>
          <p:cNvPr id="5123" name="Picture 2" descr="Press Brief Temp"/>
          <p:cNvPicPr>
            <a:picLocks noChangeAspect="1" noChangeArrowheads="1"/>
          </p:cNvPicPr>
          <p:nvPr/>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124" name="Rectangle 4"/>
          <p:cNvSpPr>
            <a:spLocks noGrp="1" noChangeArrowheads="1"/>
          </p:cNvSpPr>
          <p:nvPr>
            <p:ph type="body" idx="4294967295"/>
          </p:nvPr>
        </p:nvSpPr>
        <p:spPr>
          <a:xfrm>
            <a:off x="636588" y="1265238"/>
            <a:ext cx="8343900" cy="1935162"/>
          </a:xfrm>
        </p:spPr>
        <p:txBody>
          <a:bodyPr wrap="square"/>
          <a:lstStyle/>
          <a:p>
            <a:endParaRPr lang="en-US" sz="1400" dirty="0" smtClean="0"/>
          </a:p>
          <a:p>
            <a:pPr>
              <a:buNone/>
            </a:pPr>
            <a:r>
              <a:rPr lang="en-US" sz="1400" dirty="0" smtClean="0"/>
              <a:t>  </a:t>
            </a:r>
          </a:p>
          <a:p>
            <a:endParaRPr lang="en-US" sz="1400" dirty="0" smtClean="0"/>
          </a:p>
          <a:p>
            <a:endParaRPr lang="en-US" sz="1400" dirty="0" smtClean="0"/>
          </a:p>
          <a:p>
            <a:pPr marL="0" indent="0">
              <a:buNone/>
            </a:pPr>
            <a:endParaRPr lang="en-US" sz="1400" dirty="0"/>
          </a:p>
          <a:p>
            <a:pPr marL="0" indent="0">
              <a:buNone/>
            </a:pPr>
            <a:endParaRPr lang="en-US" sz="1600" dirty="0" smtClean="0"/>
          </a:p>
          <a:p>
            <a:pPr marL="800100" lvl="1" indent="-342900">
              <a:lnSpc>
                <a:spcPct val="90000"/>
              </a:lnSpc>
              <a:buNone/>
            </a:pPr>
            <a:endParaRPr lang="en-US" sz="1600" dirty="0" smtClean="0"/>
          </a:p>
          <a:p>
            <a:pPr marL="800100" lvl="1" indent="-342900">
              <a:lnSpc>
                <a:spcPct val="90000"/>
              </a:lnSpc>
              <a:buNone/>
            </a:pPr>
            <a:endParaRPr lang="en-US" sz="1600" dirty="0" smtClean="0"/>
          </a:p>
        </p:txBody>
      </p:sp>
      <p:sp>
        <p:nvSpPr>
          <p:cNvPr id="5126" name="Rectangle 3"/>
          <p:cNvSpPr txBox="1">
            <a:spLocks noChangeArrowheads="1"/>
          </p:cNvSpPr>
          <p:nvPr/>
        </p:nvSpPr>
        <p:spPr bwMode="auto">
          <a:xfrm>
            <a:off x="533400" y="152400"/>
            <a:ext cx="8229600" cy="762000"/>
          </a:xfrm>
          <a:prstGeom prst="rect">
            <a:avLst/>
          </a:prstGeom>
          <a:noFill/>
          <a:ln w="9525">
            <a:noFill/>
            <a:miter lim="800000"/>
            <a:headEnd/>
            <a:tailEnd/>
          </a:ln>
        </p:spPr>
        <p:txBody>
          <a:bodyPr anchor="ctr"/>
          <a:lstStyle/>
          <a:p>
            <a:r>
              <a:rPr lang="en-US" sz="2800" b="1" dirty="0" smtClean="0"/>
              <a:t>Resource Mix Summary</a:t>
            </a:r>
          </a:p>
        </p:txBody>
      </p:sp>
      <p:sp>
        <p:nvSpPr>
          <p:cNvPr id="8" name="Slide Number Placeholder 7"/>
          <p:cNvSpPr>
            <a:spLocks noGrp="1"/>
          </p:cNvSpPr>
          <p:nvPr>
            <p:ph type="sldNum" sz="quarter" idx="12"/>
          </p:nvPr>
        </p:nvSpPr>
        <p:spPr>
          <a:xfrm>
            <a:off x="6627264" y="6477000"/>
            <a:ext cx="2133600" cy="365125"/>
          </a:xfrm>
        </p:spPr>
        <p:txBody>
          <a:bodyPr/>
          <a:lstStyle/>
          <a:p>
            <a:pPr>
              <a:defRPr/>
            </a:pPr>
            <a:fld id="{95D8270B-1B14-47D4-A6D2-2A33FD76CA9F}" type="slidenum">
              <a:rPr lang="en-US" b="1" smtClean="0">
                <a:solidFill>
                  <a:schemeClr val="accent6">
                    <a:lumMod val="75000"/>
                  </a:schemeClr>
                </a:solidFill>
              </a:rPr>
              <a:pPr>
                <a:defRPr/>
              </a:pPr>
              <a:t>24</a:t>
            </a:fld>
            <a:endParaRPr lang="en-US" b="1" dirty="0">
              <a:solidFill>
                <a:schemeClr val="accent6">
                  <a:lumMod val="75000"/>
                </a:schemeClr>
              </a:solidFill>
            </a:endParaRPr>
          </a:p>
        </p:txBody>
      </p:sp>
      <p:sp>
        <p:nvSpPr>
          <p:cNvPr id="10" name="Rectangle 4"/>
          <p:cNvSpPr txBox="1">
            <a:spLocks noChangeArrowheads="1"/>
          </p:cNvSpPr>
          <p:nvPr/>
        </p:nvSpPr>
        <p:spPr bwMode="auto">
          <a:xfrm>
            <a:off x="685800" y="1295400"/>
            <a:ext cx="7974012"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defTabSz="914400" rtl="0" eaLnBrk="1" fontAlgn="base" latinLnBrk="0" hangingPunct="1">
              <a:lnSpc>
                <a:spcPct val="100000"/>
              </a:lnSpc>
              <a:spcBef>
                <a:spcPct val="20000"/>
              </a:spcBef>
              <a:spcAft>
                <a:spcPct val="0"/>
              </a:spcAft>
              <a:buClrTx/>
              <a:buSzTx/>
              <a:tabLst/>
              <a:defRPr/>
            </a:pPr>
            <a:r>
              <a:rPr lang="en-US" sz="1400" dirty="0" smtClean="0">
                <a:latin typeface="+mn-lt"/>
                <a:cs typeface="+mn-cs"/>
              </a:rPr>
              <a:t>The resource mix optimization  module within SENDOUT® evaluates and optimizes resources to meet load based on estimates for the associated fixed and variable costs.  A summary of the most important resources evaluated in this IRP follow.</a:t>
            </a: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a:tabLst/>
              <a:defRPr/>
            </a:pPr>
            <a:r>
              <a:rPr lang="en-US" sz="1400" b="1" dirty="0" smtClean="0">
                <a:latin typeface="+mn-lt"/>
                <a:cs typeface="+mn-cs"/>
              </a:rPr>
              <a:t>DSM</a:t>
            </a: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a:tabLst/>
              <a:defRPr/>
            </a:pPr>
            <a:r>
              <a:rPr lang="en-US" sz="1400" b="1" dirty="0" smtClean="0">
                <a:latin typeface="+mn-lt"/>
                <a:cs typeface="+mn-cs"/>
              </a:rPr>
              <a:t>Supply</a:t>
            </a:r>
          </a:p>
          <a:p>
            <a:pPr marL="800100" lvl="1" indent="-342900">
              <a:spcBef>
                <a:spcPct val="20000"/>
              </a:spcBef>
              <a:buFont typeface="Arial" pitchFamily="34" charset="0"/>
              <a:buChar char="•"/>
              <a:defRPr/>
            </a:pPr>
            <a:r>
              <a:rPr lang="en-US" sz="1400" dirty="0" smtClean="0">
                <a:latin typeface="+mn-lt"/>
                <a:cs typeface="+mn-cs"/>
              </a:rPr>
              <a:t>1) OPAL – Rockies  2) </a:t>
            </a:r>
            <a:r>
              <a:rPr lang="en-US" sz="1400" noProof="0" dirty="0" smtClean="0">
                <a:latin typeface="+mn-lt"/>
                <a:cs typeface="+mn-cs"/>
              </a:rPr>
              <a:t>AECO – Alberta 3) Station2/Sumas – British Columbia </a:t>
            </a:r>
            <a:endParaRPr lang="en-US" sz="1400" dirty="0" smtClean="0">
              <a:latin typeface="+mn-lt"/>
              <a:cs typeface="+mn-cs"/>
            </a:endParaRPr>
          </a:p>
          <a:p>
            <a:pPr marL="800100" lvl="1" indent="-342900">
              <a:spcBef>
                <a:spcPct val="20000"/>
              </a:spcBef>
              <a:buFont typeface="Arial" pitchFamily="34" charset="0"/>
              <a:buChar char="•"/>
              <a:defRPr/>
            </a:pPr>
            <a:r>
              <a:rPr lang="en-US" sz="1400" dirty="0" smtClean="0">
                <a:latin typeface="+mn-lt"/>
                <a:cs typeface="+mn-cs"/>
              </a:rPr>
              <a:t>Malin – Rockies (assumes Palomar/Blue Bridge &amp; GTN Backhaul)</a:t>
            </a:r>
          </a:p>
          <a:p>
            <a:pPr marL="800100" lvl="1" indent="-342900">
              <a:spcBef>
                <a:spcPct val="20000"/>
              </a:spcBef>
              <a:buFont typeface="Arial" pitchFamily="34" charset="0"/>
              <a:buChar char="•"/>
              <a:defRPr/>
            </a:pPr>
            <a:r>
              <a:rPr lang="en-US" sz="1400" noProof="0" dirty="0" smtClean="0">
                <a:latin typeface="+mn-lt"/>
                <a:cs typeface="+mn-cs"/>
              </a:rPr>
              <a:t>Recall Agreements</a:t>
            </a: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sz="1400" b="1" i="0" u="none" strike="noStrike" kern="1200" cap="none" spc="0" normalizeH="0" dirty="0" smtClean="0">
                <a:ln>
                  <a:noFill/>
                </a:ln>
                <a:solidFill>
                  <a:schemeClr val="tx1"/>
                </a:solidFill>
                <a:effectLst/>
                <a:uLnTx/>
                <a:uFillTx/>
                <a:latin typeface="+mn-lt"/>
                <a:ea typeface="+mn-ea"/>
                <a:cs typeface="+mn-cs"/>
              </a:rPr>
              <a:t>Pipeline</a:t>
            </a:r>
          </a:p>
          <a:p>
            <a:pPr marL="800100" lvl="1" indent="-342900">
              <a:spcBef>
                <a:spcPct val="20000"/>
              </a:spcBef>
              <a:buFont typeface="Arial" pitchFamily="34" charset="0"/>
              <a:buChar char="•"/>
              <a:defRPr/>
            </a:pPr>
            <a:r>
              <a:rPr lang="en-US" sz="1400" dirty="0" smtClean="0">
                <a:latin typeface="+mn-lt"/>
                <a:cs typeface="+mn-cs"/>
              </a:rPr>
              <a:t>Incremental CD on TCPL/GTN systems for Canadian supplies</a:t>
            </a:r>
          </a:p>
          <a:p>
            <a:pPr marL="800100" lvl="1" indent="-342900">
              <a:spcBef>
                <a:spcPct val="20000"/>
              </a:spcBef>
              <a:buFont typeface="Arial" pitchFamily="34" charset="0"/>
              <a:buChar char="•"/>
              <a:defRPr/>
            </a:pPr>
            <a:r>
              <a:rPr lang="en-US" sz="1400" dirty="0" smtClean="0">
                <a:latin typeface="+mn-lt"/>
                <a:cs typeface="+mn-cs"/>
              </a:rPr>
              <a:t>New CD on Palomar/Blue Bridge: Beginning in 2017, minimum 100 MDT/day with turn-back on NWPL</a:t>
            </a:r>
          </a:p>
          <a:p>
            <a:pPr marL="800100" lvl="1" indent="-342900">
              <a:spcBef>
                <a:spcPct val="20000"/>
              </a:spcBef>
              <a:buFont typeface="Arial" pitchFamily="34" charset="0"/>
              <a:buChar char="•"/>
              <a:defRPr/>
            </a:pPr>
            <a:r>
              <a:rPr lang="en-US" sz="1400" dirty="0" smtClean="0">
                <a:latin typeface="+mn-lt"/>
                <a:cs typeface="+mn-cs"/>
              </a:rPr>
              <a:t>Incremental CD on Grants Pass Lateral in Willamette Valley</a:t>
            </a:r>
          </a:p>
          <a:p>
            <a:pPr marL="800100" lvl="1" indent="-342900">
              <a:spcBef>
                <a:spcPct val="20000"/>
              </a:spcBef>
              <a:buFont typeface="Arial" pitchFamily="34" charset="0"/>
              <a:buChar char="•"/>
              <a:defRPr/>
            </a:pPr>
            <a:r>
              <a:rPr lang="en-US" sz="1400" dirty="0" smtClean="0">
                <a:latin typeface="+mn-lt"/>
                <a:cs typeface="+mn-cs"/>
              </a:rPr>
              <a:t>NW Natural could build a </a:t>
            </a:r>
            <a:r>
              <a:rPr kumimoji="0" lang="en-US" sz="1400" b="0" i="0" u="none" strike="noStrike" kern="1200" cap="none" spc="0" normalizeH="0" dirty="0" smtClean="0">
                <a:ln>
                  <a:noFill/>
                </a:ln>
                <a:solidFill>
                  <a:schemeClr val="tx1"/>
                </a:solidFill>
                <a:effectLst/>
                <a:uLnTx/>
                <a:uFillTx/>
                <a:latin typeface="+mn-lt"/>
                <a:ea typeface="+mn-ea"/>
                <a:cs typeface="+mn-cs"/>
              </a:rPr>
              <a:t>Compressor Station near Perrydale Oregon to boost Newport LNG take-away capability.</a:t>
            </a:r>
          </a:p>
          <a:p>
            <a:pPr marL="800100" lvl="1" indent="-342900">
              <a:spcBef>
                <a:spcPct val="20000"/>
              </a:spcBef>
              <a:buFont typeface="Arial" pitchFamily="34" charset="0"/>
              <a:buChar char="•"/>
              <a:defRPr/>
            </a:pPr>
            <a:r>
              <a:rPr lang="en-US" sz="1400" dirty="0" smtClean="0">
                <a:latin typeface="+mn-lt"/>
                <a:cs typeface="+mn-cs"/>
              </a:rPr>
              <a:t>NW Natural could build the Mid and/or South sections of the Willamette Valley Feeder to boost system reliability and serve demand.</a:t>
            </a:r>
            <a:endParaRPr kumimoji="0" lang="en-US" sz="1400" b="1" i="0" u="none" strike="noStrike" kern="1200" cap="none" spc="0" normalizeH="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a:tabLst/>
              <a:defRPr/>
            </a:pPr>
            <a:r>
              <a:rPr lang="en-US" sz="1400" b="1" noProof="0" dirty="0" smtClean="0">
                <a:latin typeface="+mn-lt"/>
                <a:cs typeface="+mn-cs"/>
              </a:rPr>
              <a:t>Storage</a:t>
            </a:r>
          </a:p>
          <a:p>
            <a:pPr marL="800100" lvl="1" indent="-342900">
              <a:spcBef>
                <a:spcPct val="20000"/>
              </a:spcBef>
              <a:buFont typeface="Arial" pitchFamily="34" charset="0"/>
              <a:buChar char="•"/>
              <a:defRPr/>
            </a:pPr>
            <a:r>
              <a:rPr kumimoji="0" lang="en-US" sz="1400" i="0" u="none" strike="noStrike" kern="1200" cap="none" spc="0" normalizeH="0" dirty="0" smtClean="0">
                <a:ln>
                  <a:noFill/>
                </a:ln>
                <a:solidFill>
                  <a:schemeClr val="tx1"/>
                </a:solidFill>
                <a:effectLst/>
                <a:uLnTx/>
                <a:uFillTx/>
                <a:latin typeface="+mn-lt"/>
                <a:ea typeface="+mn-ea"/>
                <a:cs typeface="+mn-cs"/>
              </a:rPr>
              <a:t>Mist Storage Recall</a:t>
            </a:r>
          </a:p>
          <a:p>
            <a:pPr marL="800100" lvl="1" indent="-342900">
              <a:spcBef>
                <a:spcPct val="20000"/>
              </a:spcBef>
              <a:buFont typeface="Arial" pitchFamily="34" charset="0"/>
              <a:buChar char="•"/>
              <a:defRPr/>
            </a:pPr>
            <a:r>
              <a:rPr lang="en-US" sz="1400" noProof="0" dirty="0" smtClean="0">
                <a:latin typeface="+mn-lt"/>
                <a:cs typeface="+mn-cs"/>
              </a:rPr>
              <a:t>Satellite Storage Facilities in the Willamette Valley</a:t>
            </a:r>
          </a:p>
          <a:p>
            <a:pPr marL="800100" lvl="1" indent="-342900">
              <a:spcBef>
                <a:spcPct val="20000"/>
              </a:spcBef>
              <a:buFont typeface="Arial" pitchFamily="34" charset="0"/>
              <a:buChar char="•"/>
              <a:defRPr/>
            </a:pPr>
            <a:r>
              <a:rPr kumimoji="0" lang="en-US" sz="1400" i="0" u="none" strike="noStrike" kern="1200" cap="none" spc="0" normalizeH="0" dirty="0" smtClean="0">
                <a:ln>
                  <a:noFill/>
                </a:ln>
                <a:solidFill>
                  <a:schemeClr val="tx1"/>
                </a:solidFill>
                <a:effectLst/>
                <a:uLnTx/>
                <a:uFillTx/>
                <a:latin typeface="+mn-lt"/>
                <a:ea typeface="+mn-ea"/>
                <a:cs typeface="+mn-cs"/>
              </a:rPr>
              <a:t>Newport LNG modeled to be closed for 2 years</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800100" marR="0" lvl="1" indent="-342900" algn="l" defTabSz="914400" rtl="0" eaLnBrk="1" fontAlgn="base" latinLnBrk="0" hangingPunct="1">
              <a:lnSpc>
                <a:spcPct val="90000"/>
              </a:lnSpc>
              <a:spcBef>
                <a:spcPct val="20000"/>
              </a:spcBef>
              <a:spcAft>
                <a:spcPct val="0"/>
              </a:spcAft>
              <a:buClrTx/>
              <a:buSzTx/>
              <a:buFont typeface="Arial" pitchFamily="34" charset="0"/>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800100" marR="0" lvl="1" indent="-342900" algn="l" defTabSz="914400" rtl="0" eaLnBrk="1" fontAlgn="base" latinLnBrk="0" hangingPunct="1">
              <a:lnSpc>
                <a:spcPct val="90000"/>
              </a:lnSpc>
              <a:spcBef>
                <a:spcPct val="20000"/>
              </a:spcBef>
              <a:spcAft>
                <a:spcPct val="0"/>
              </a:spcAft>
              <a:buClrTx/>
              <a:buSzTx/>
              <a:buFont typeface="Arial" pitchFamily="34" charset="0"/>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154028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3AA4907-C82B-4683-998A-7B1F6D316C49}" type="slidenum">
              <a:rPr lang="en-US" sz="1400">
                <a:latin typeface="Arial" pitchFamily="34" charset="0"/>
                <a:ea typeface="ヒラギノ角ゴ Pro W3"/>
                <a:cs typeface="ヒラギノ角ゴ Pro W3"/>
              </a:rPr>
              <a:pPr algn="r"/>
              <a:t>25</a:t>
            </a:fld>
            <a:endParaRPr lang="en-US" sz="1400" dirty="0">
              <a:latin typeface="Arial" pitchFamily="34" charset="0"/>
              <a:ea typeface="ヒラギノ角ゴ Pro W3"/>
              <a:cs typeface="ヒラギノ角ゴ Pro W3"/>
            </a:endParaRPr>
          </a:p>
        </p:txBody>
      </p:sp>
      <p:pic>
        <p:nvPicPr>
          <p:cNvPr id="5123" name="Picture 2" descr="Press Brief Temp"/>
          <p:cNvPicPr>
            <a:picLocks noChangeAspect="1" noChangeArrowheads="1"/>
          </p:cNvPicPr>
          <p:nvPr/>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124" name="Rectangle 4"/>
          <p:cNvSpPr>
            <a:spLocks noGrp="1" noChangeArrowheads="1"/>
          </p:cNvSpPr>
          <p:nvPr>
            <p:ph type="body" idx="4294967295"/>
          </p:nvPr>
        </p:nvSpPr>
        <p:spPr>
          <a:xfrm>
            <a:off x="636588" y="1265238"/>
            <a:ext cx="8343900" cy="1935162"/>
          </a:xfrm>
        </p:spPr>
        <p:txBody>
          <a:bodyPr wrap="square"/>
          <a:lstStyle/>
          <a:p>
            <a:endParaRPr lang="en-US" sz="1400" dirty="0" smtClean="0"/>
          </a:p>
          <a:p>
            <a:pPr>
              <a:buNone/>
            </a:pPr>
            <a:r>
              <a:rPr lang="en-US" sz="1400" dirty="0" smtClean="0"/>
              <a:t>  </a:t>
            </a:r>
          </a:p>
          <a:p>
            <a:endParaRPr lang="en-US" sz="1400" dirty="0" smtClean="0"/>
          </a:p>
          <a:p>
            <a:endParaRPr lang="en-US" sz="1400" dirty="0" smtClean="0"/>
          </a:p>
          <a:p>
            <a:pPr marL="0" indent="0">
              <a:buNone/>
            </a:pPr>
            <a:endParaRPr lang="en-US" sz="1400" dirty="0"/>
          </a:p>
          <a:p>
            <a:pPr marL="0" indent="0">
              <a:buNone/>
            </a:pPr>
            <a:endParaRPr lang="en-US" sz="1600" dirty="0" smtClean="0"/>
          </a:p>
          <a:p>
            <a:pPr marL="800100" lvl="1" indent="-342900">
              <a:lnSpc>
                <a:spcPct val="90000"/>
              </a:lnSpc>
              <a:buNone/>
            </a:pPr>
            <a:endParaRPr lang="en-US" sz="1600" dirty="0" smtClean="0"/>
          </a:p>
          <a:p>
            <a:pPr marL="800100" lvl="1" indent="-342900">
              <a:lnSpc>
                <a:spcPct val="90000"/>
              </a:lnSpc>
              <a:buNone/>
            </a:pPr>
            <a:endParaRPr lang="en-US" sz="1600" dirty="0" smtClean="0"/>
          </a:p>
        </p:txBody>
      </p:sp>
      <p:sp>
        <p:nvSpPr>
          <p:cNvPr id="5126" name="Rectangle 3"/>
          <p:cNvSpPr txBox="1">
            <a:spLocks noChangeArrowheads="1"/>
          </p:cNvSpPr>
          <p:nvPr/>
        </p:nvSpPr>
        <p:spPr bwMode="auto">
          <a:xfrm>
            <a:off x="533400" y="152400"/>
            <a:ext cx="8229600" cy="762000"/>
          </a:xfrm>
          <a:prstGeom prst="rect">
            <a:avLst/>
          </a:prstGeom>
          <a:noFill/>
          <a:ln w="9525">
            <a:noFill/>
            <a:miter lim="800000"/>
            <a:headEnd/>
            <a:tailEnd/>
          </a:ln>
        </p:spPr>
        <p:txBody>
          <a:bodyPr anchor="ctr"/>
          <a:lstStyle/>
          <a:p>
            <a:r>
              <a:rPr lang="en-US" sz="2800" b="1" dirty="0" smtClean="0"/>
              <a:t>Pipeline and Supply Modeling Diagram</a:t>
            </a:r>
          </a:p>
        </p:txBody>
      </p:sp>
      <p:sp>
        <p:nvSpPr>
          <p:cNvPr id="8" name="Slide Number Placeholder 7"/>
          <p:cNvSpPr>
            <a:spLocks noGrp="1"/>
          </p:cNvSpPr>
          <p:nvPr>
            <p:ph type="sldNum" sz="quarter" idx="12"/>
          </p:nvPr>
        </p:nvSpPr>
        <p:spPr>
          <a:xfrm>
            <a:off x="6584535" y="6443529"/>
            <a:ext cx="2133600" cy="365125"/>
          </a:xfrm>
        </p:spPr>
        <p:txBody>
          <a:bodyPr/>
          <a:lstStyle/>
          <a:p>
            <a:pPr>
              <a:defRPr/>
            </a:pPr>
            <a:fld id="{95D8270B-1B14-47D4-A6D2-2A33FD76CA9F}" type="slidenum">
              <a:rPr lang="en-US" b="1" smtClean="0">
                <a:solidFill>
                  <a:schemeClr val="accent6">
                    <a:lumMod val="75000"/>
                  </a:schemeClr>
                </a:solidFill>
              </a:rPr>
              <a:pPr>
                <a:defRPr/>
              </a:pPr>
              <a:t>25</a:t>
            </a:fld>
            <a:endParaRPr lang="en-US" b="1" dirty="0">
              <a:solidFill>
                <a:schemeClr val="accent6">
                  <a:lumMod val="75000"/>
                </a:schemeClr>
              </a:solidFill>
            </a:endParaRPr>
          </a:p>
        </p:txBody>
      </p:sp>
      <p:pic>
        <p:nvPicPr>
          <p:cNvPr id="9" name="Picture 8"/>
          <p:cNvPicPr/>
          <p:nvPr/>
        </p:nvPicPr>
        <p:blipFill>
          <a:blip r:embed="rId4" cstate="print"/>
          <a:srcRect/>
          <a:stretch>
            <a:fillRect/>
          </a:stretch>
        </p:blipFill>
        <p:spPr bwMode="auto">
          <a:xfrm>
            <a:off x="990600" y="1447800"/>
            <a:ext cx="7772400" cy="4876800"/>
          </a:xfrm>
          <a:prstGeom prst="rect">
            <a:avLst/>
          </a:prstGeom>
          <a:noFill/>
          <a:ln w="9525">
            <a:noFill/>
            <a:miter lim="800000"/>
            <a:headEnd/>
            <a:tailEnd/>
          </a:ln>
        </p:spPr>
      </p:pic>
    </p:spTree>
    <p:extLst>
      <p:ext uri="{BB962C8B-B14F-4D97-AF65-F5344CB8AC3E}">
        <p14:creationId xmlns:p14="http://schemas.microsoft.com/office/powerpoint/2010/main" val="12154028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3AA4907-C82B-4683-998A-7B1F6D316C49}" type="slidenum">
              <a:rPr lang="en-US" sz="1400">
                <a:latin typeface="Arial" pitchFamily="34" charset="0"/>
                <a:ea typeface="ヒラギノ角ゴ Pro W3"/>
                <a:cs typeface="ヒラギノ角ゴ Pro W3"/>
              </a:rPr>
              <a:pPr algn="r"/>
              <a:t>26</a:t>
            </a:fld>
            <a:endParaRPr lang="en-US" sz="1400" dirty="0">
              <a:latin typeface="Arial" pitchFamily="34" charset="0"/>
              <a:ea typeface="ヒラギノ角ゴ Pro W3"/>
              <a:cs typeface="ヒラギノ角ゴ Pro W3"/>
            </a:endParaRPr>
          </a:p>
        </p:txBody>
      </p:sp>
      <p:pic>
        <p:nvPicPr>
          <p:cNvPr id="5123" name="Picture 2" descr="Press Brief Temp"/>
          <p:cNvPicPr>
            <a:picLocks noChangeAspect="1" noChangeArrowheads="1"/>
          </p:cNvPicPr>
          <p:nvPr/>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124" name="Rectangle 4"/>
          <p:cNvSpPr>
            <a:spLocks noGrp="1" noChangeArrowheads="1"/>
          </p:cNvSpPr>
          <p:nvPr>
            <p:ph type="body" idx="4294967295"/>
          </p:nvPr>
        </p:nvSpPr>
        <p:spPr>
          <a:xfrm>
            <a:off x="636588" y="1265238"/>
            <a:ext cx="8343900" cy="1935162"/>
          </a:xfrm>
        </p:spPr>
        <p:txBody>
          <a:bodyPr wrap="square"/>
          <a:lstStyle/>
          <a:p>
            <a:endParaRPr lang="en-US" sz="1400" dirty="0" smtClean="0"/>
          </a:p>
          <a:p>
            <a:pPr>
              <a:buNone/>
            </a:pPr>
            <a:r>
              <a:rPr lang="en-US" sz="1400" dirty="0" smtClean="0"/>
              <a:t>  </a:t>
            </a:r>
          </a:p>
          <a:p>
            <a:endParaRPr lang="en-US" sz="1400" dirty="0" smtClean="0"/>
          </a:p>
          <a:p>
            <a:endParaRPr lang="en-US" sz="1400" dirty="0" smtClean="0"/>
          </a:p>
          <a:p>
            <a:pPr marL="0" indent="0">
              <a:buNone/>
            </a:pPr>
            <a:endParaRPr lang="en-US" sz="1400" dirty="0"/>
          </a:p>
          <a:p>
            <a:pPr marL="0" indent="0">
              <a:buNone/>
            </a:pPr>
            <a:endParaRPr lang="en-US" sz="1600" dirty="0" smtClean="0"/>
          </a:p>
          <a:p>
            <a:pPr marL="800100" lvl="1" indent="-342900">
              <a:lnSpc>
                <a:spcPct val="90000"/>
              </a:lnSpc>
              <a:buNone/>
            </a:pPr>
            <a:endParaRPr lang="en-US" sz="1600" dirty="0" smtClean="0"/>
          </a:p>
          <a:p>
            <a:pPr marL="800100" lvl="1" indent="-342900">
              <a:lnSpc>
                <a:spcPct val="90000"/>
              </a:lnSpc>
              <a:buNone/>
            </a:pPr>
            <a:endParaRPr lang="en-US" sz="1600" dirty="0" smtClean="0"/>
          </a:p>
        </p:txBody>
      </p:sp>
      <p:sp>
        <p:nvSpPr>
          <p:cNvPr id="5126" name="Rectangle 3"/>
          <p:cNvSpPr txBox="1">
            <a:spLocks noChangeArrowheads="1"/>
          </p:cNvSpPr>
          <p:nvPr/>
        </p:nvSpPr>
        <p:spPr bwMode="auto">
          <a:xfrm>
            <a:off x="533400" y="152400"/>
            <a:ext cx="8229600" cy="762000"/>
          </a:xfrm>
          <a:prstGeom prst="rect">
            <a:avLst/>
          </a:prstGeom>
          <a:noFill/>
          <a:ln w="9525">
            <a:noFill/>
            <a:miter lim="800000"/>
            <a:headEnd/>
            <a:tailEnd/>
          </a:ln>
        </p:spPr>
        <p:txBody>
          <a:bodyPr anchor="ctr"/>
          <a:lstStyle/>
          <a:p>
            <a:r>
              <a:rPr lang="en-US" sz="2800" b="1" dirty="0" smtClean="0"/>
              <a:t>Pipeline and Supply Modeling Diagram with the proposed Palomar/Blue Bridge project</a:t>
            </a:r>
          </a:p>
        </p:txBody>
      </p:sp>
      <p:sp>
        <p:nvSpPr>
          <p:cNvPr id="8" name="Slide Number Placeholder 7"/>
          <p:cNvSpPr>
            <a:spLocks noGrp="1"/>
          </p:cNvSpPr>
          <p:nvPr>
            <p:ph type="sldNum" sz="quarter" idx="12"/>
          </p:nvPr>
        </p:nvSpPr>
        <p:spPr>
          <a:xfrm>
            <a:off x="6553200" y="6443529"/>
            <a:ext cx="2133600" cy="365125"/>
          </a:xfrm>
        </p:spPr>
        <p:txBody>
          <a:bodyPr/>
          <a:lstStyle/>
          <a:p>
            <a:pPr>
              <a:defRPr/>
            </a:pPr>
            <a:fld id="{95D8270B-1B14-47D4-A6D2-2A33FD76CA9F}" type="slidenum">
              <a:rPr lang="en-US" b="1" smtClean="0">
                <a:solidFill>
                  <a:schemeClr val="accent6">
                    <a:lumMod val="75000"/>
                  </a:schemeClr>
                </a:solidFill>
              </a:rPr>
              <a:pPr>
                <a:defRPr/>
              </a:pPr>
              <a:t>26</a:t>
            </a:fld>
            <a:endParaRPr lang="en-US" b="1" dirty="0">
              <a:solidFill>
                <a:schemeClr val="accent6">
                  <a:lumMod val="75000"/>
                </a:schemeClr>
              </a:solidFill>
            </a:endParaRPr>
          </a:p>
        </p:txBody>
      </p:sp>
      <p:pic>
        <p:nvPicPr>
          <p:cNvPr id="10" name="Picture 9"/>
          <p:cNvPicPr/>
          <p:nvPr/>
        </p:nvPicPr>
        <p:blipFill>
          <a:blip r:embed="rId4" cstate="print"/>
          <a:srcRect/>
          <a:stretch>
            <a:fillRect/>
          </a:stretch>
        </p:blipFill>
        <p:spPr bwMode="auto">
          <a:xfrm>
            <a:off x="838200" y="1371600"/>
            <a:ext cx="7924800" cy="4876800"/>
          </a:xfrm>
          <a:prstGeom prst="rect">
            <a:avLst/>
          </a:prstGeom>
          <a:noFill/>
          <a:ln w="9525">
            <a:noFill/>
            <a:miter lim="800000"/>
            <a:headEnd/>
            <a:tailEnd/>
          </a:ln>
        </p:spPr>
      </p:pic>
    </p:spTree>
    <p:extLst>
      <p:ext uri="{BB962C8B-B14F-4D97-AF65-F5344CB8AC3E}">
        <p14:creationId xmlns:p14="http://schemas.microsoft.com/office/powerpoint/2010/main" val="1215402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3AA4907-C82B-4683-998A-7B1F6D316C49}" type="slidenum">
              <a:rPr lang="en-US" sz="1400">
                <a:latin typeface="Arial" pitchFamily="34" charset="0"/>
                <a:ea typeface="ヒラギノ角ゴ Pro W3"/>
                <a:cs typeface="ヒラギノ角ゴ Pro W3"/>
              </a:rPr>
              <a:pPr algn="r"/>
              <a:t>27</a:t>
            </a:fld>
            <a:endParaRPr lang="en-US" sz="1400" dirty="0">
              <a:latin typeface="Arial" pitchFamily="34" charset="0"/>
              <a:ea typeface="ヒラギノ角ゴ Pro W3"/>
              <a:cs typeface="ヒラギノ角ゴ Pro W3"/>
            </a:endParaRPr>
          </a:p>
        </p:txBody>
      </p:sp>
      <p:pic>
        <p:nvPicPr>
          <p:cNvPr id="5123" name="Picture 2" descr="Press Brief Temp"/>
          <p:cNvPicPr>
            <a:picLocks noChangeAspect="1" noChangeArrowheads="1"/>
          </p:cNvPicPr>
          <p:nvPr/>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124" name="Rectangle 4"/>
          <p:cNvSpPr>
            <a:spLocks noGrp="1" noChangeArrowheads="1"/>
          </p:cNvSpPr>
          <p:nvPr>
            <p:ph type="body" idx="4294967295"/>
          </p:nvPr>
        </p:nvSpPr>
        <p:spPr>
          <a:xfrm>
            <a:off x="636588" y="1265238"/>
            <a:ext cx="8343900" cy="1935162"/>
          </a:xfrm>
        </p:spPr>
        <p:txBody>
          <a:bodyPr wrap="square"/>
          <a:lstStyle/>
          <a:p>
            <a:endParaRPr lang="en-US" sz="1400" dirty="0" smtClean="0"/>
          </a:p>
          <a:p>
            <a:pPr>
              <a:buNone/>
            </a:pPr>
            <a:r>
              <a:rPr lang="en-US" sz="1400" dirty="0" smtClean="0"/>
              <a:t>  </a:t>
            </a:r>
          </a:p>
          <a:p>
            <a:endParaRPr lang="en-US" sz="1400" dirty="0" smtClean="0"/>
          </a:p>
          <a:p>
            <a:endParaRPr lang="en-US" sz="1400" dirty="0" smtClean="0"/>
          </a:p>
          <a:p>
            <a:pPr marL="0" indent="0">
              <a:buNone/>
            </a:pPr>
            <a:endParaRPr lang="en-US" sz="1400" dirty="0"/>
          </a:p>
          <a:p>
            <a:pPr marL="0" indent="0">
              <a:buNone/>
            </a:pPr>
            <a:endParaRPr lang="en-US" sz="1600" dirty="0" smtClean="0"/>
          </a:p>
          <a:p>
            <a:pPr marL="800100" lvl="1" indent="-342900">
              <a:lnSpc>
                <a:spcPct val="90000"/>
              </a:lnSpc>
              <a:buNone/>
            </a:pPr>
            <a:endParaRPr lang="en-US" sz="1600" dirty="0" smtClean="0"/>
          </a:p>
          <a:p>
            <a:pPr marL="800100" lvl="1" indent="-342900">
              <a:lnSpc>
                <a:spcPct val="90000"/>
              </a:lnSpc>
              <a:buNone/>
            </a:pPr>
            <a:endParaRPr lang="en-US" sz="1600" dirty="0" smtClean="0"/>
          </a:p>
        </p:txBody>
      </p:sp>
      <p:sp>
        <p:nvSpPr>
          <p:cNvPr id="5126" name="Rectangle 3"/>
          <p:cNvSpPr txBox="1">
            <a:spLocks noChangeArrowheads="1"/>
          </p:cNvSpPr>
          <p:nvPr/>
        </p:nvSpPr>
        <p:spPr bwMode="auto">
          <a:xfrm>
            <a:off x="533400" y="152400"/>
            <a:ext cx="8229600" cy="762000"/>
          </a:xfrm>
          <a:prstGeom prst="rect">
            <a:avLst/>
          </a:prstGeom>
          <a:noFill/>
          <a:ln w="9525">
            <a:noFill/>
            <a:miter lim="800000"/>
            <a:headEnd/>
            <a:tailEnd/>
          </a:ln>
        </p:spPr>
        <p:txBody>
          <a:bodyPr anchor="ctr"/>
          <a:lstStyle/>
          <a:p>
            <a:r>
              <a:rPr lang="en-US" sz="2800" b="1" dirty="0" smtClean="0"/>
              <a:t>Storage &amp; Service Area Modeling Diagram</a:t>
            </a:r>
          </a:p>
        </p:txBody>
      </p:sp>
      <p:sp>
        <p:nvSpPr>
          <p:cNvPr id="8" name="Slide Number Placeholder 7"/>
          <p:cNvSpPr>
            <a:spLocks noGrp="1"/>
          </p:cNvSpPr>
          <p:nvPr>
            <p:ph type="sldNum" sz="quarter" idx="12"/>
          </p:nvPr>
        </p:nvSpPr>
        <p:spPr>
          <a:xfrm>
            <a:off x="6525426" y="6469166"/>
            <a:ext cx="2133600" cy="365125"/>
          </a:xfrm>
        </p:spPr>
        <p:txBody>
          <a:bodyPr/>
          <a:lstStyle/>
          <a:p>
            <a:pPr>
              <a:defRPr/>
            </a:pPr>
            <a:fld id="{95D8270B-1B14-47D4-A6D2-2A33FD76CA9F}" type="slidenum">
              <a:rPr lang="en-US" b="1" smtClean="0">
                <a:solidFill>
                  <a:schemeClr val="accent6">
                    <a:lumMod val="75000"/>
                  </a:schemeClr>
                </a:solidFill>
              </a:rPr>
              <a:pPr>
                <a:defRPr/>
              </a:pPr>
              <a:t>27</a:t>
            </a:fld>
            <a:endParaRPr lang="en-US" b="1" dirty="0">
              <a:solidFill>
                <a:schemeClr val="accent6">
                  <a:lumMod val="75000"/>
                </a:schemeClr>
              </a:solidFill>
            </a:endParaRPr>
          </a:p>
        </p:txBody>
      </p:sp>
      <p:pic>
        <p:nvPicPr>
          <p:cNvPr id="10" name="Picture 9"/>
          <p:cNvPicPr/>
          <p:nvPr/>
        </p:nvPicPr>
        <p:blipFill>
          <a:blip r:embed="rId4" cstate="print"/>
          <a:srcRect/>
          <a:stretch>
            <a:fillRect/>
          </a:stretch>
        </p:blipFill>
        <p:spPr bwMode="auto">
          <a:xfrm>
            <a:off x="1143000" y="1371600"/>
            <a:ext cx="6096000" cy="4724400"/>
          </a:xfrm>
          <a:prstGeom prst="rect">
            <a:avLst/>
          </a:prstGeom>
          <a:noFill/>
          <a:ln w="9525">
            <a:noFill/>
            <a:miter lim="800000"/>
            <a:headEnd/>
            <a:tailEnd/>
          </a:ln>
        </p:spPr>
      </p:pic>
    </p:spTree>
    <p:extLst>
      <p:ext uri="{BB962C8B-B14F-4D97-AF65-F5344CB8AC3E}">
        <p14:creationId xmlns:p14="http://schemas.microsoft.com/office/powerpoint/2010/main" val="12154028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3AA4907-C82B-4683-998A-7B1F6D316C49}" type="slidenum">
              <a:rPr lang="en-US" sz="1400">
                <a:latin typeface="Arial" pitchFamily="34" charset="0"/>
                <a:ea typeface="ヒラギノ角ゴ Pro W3"/>
                <a:cs typeface="ヒラギノ角ゴ Pro W3"/>
              </a:rPr>
              <a:pPr algn="r"/>
              <a:t>28</a:t>
            </a:fld>
            <a:endParaRPr lang="en-US" sz="1400" dirty="0">
              <a:latin typeface="Arial" pitchFamily="34" charset="0"/>
              <a:ea typeface="ヒラギノ角ゴ Pro W3"/>
              <a:cs typeface="ヒラギノ角ゴ Pro W3"/>
            </a:endParaRPr>
          </a:p>
        </p:txBody>
      </p:sp>
      <p:pic>
        <p:nvPicPr>
          <p:cNvPr id="5123" name="Picture 2" descr="Press Brief Temp"/>
          <p:cNvPicPr>
            <a:picLocks noChangeAspect="1" noChangeArrowheads="1"/>
          </p:cNvPicPr>
          <p:nvPr/>
        </p:nvPicPr>
        <p:blipFill>
          <a:blip r:embed="rId3" cstate="print"/>
          <a:srcRect/>
          <a:stretch>
            <a:fillRect/>
          </a:stretch>
        </p:blipFill>
        <p:spPr bwMode="auto">
          <a:xfrm>
            <a:off x="75406" y="-1588"/>
            <a:ext cx="9145588" cy="6859588"/>
          </a:xfrm>
          <a:prstGeom prst="rect">
            <a:avLst/>
          </a:prstGeom>
          <a:noFill/>
          <a:ln w="9525">
            <a:noFill/>
            <a:miter lim="800000"/>
            <a:headEnd/>
            <a:tailEnd/>
          </a:ln>
        </p:spPr>
      </p:pic>
      <p:sp>
        <p:nvSpPr>
          <p:cNvPr id="5126" name="Rectangle 3"/>
          <p:cNvSpPr txBox="1">
            <a:spLocks noChangeArrowheads="1"/>
          </p:cNvSpPr>
          <p:nvPr/>
        </p:nvSpPr>
        <p:spPr bwMode="auto">
          <a:xfrm>
            <a:off x="533400" y="152400"/>
            <a:ext cx="8229600" cy="762000"/>
          </a:xfrm>
          <a:prstGeom prst="rect">
            <a:avLst/>
          </a:prstGeom>
          <a:noFill/>
          <a:ln w="9525">
            <a:noFill/>
            <a:miter lim="800000"/>
            <a:headEnd/>
            <a:tailEnd/>
          </a:ln>
        </p:spPr>
        <p:txBody>
          <a:bodyPr anchor="ctr"/>
          <a:lstStyle/>
          <a:p>
            <a:r>
              <a:rPr lang="en-US" sz="2800" b="1" dirty="0" smtClean="0"/>
              <a:t>Modification Model Results ranked by Cost </a:t>
            </a:r>
          </a:p>
        </p:txBody>
      </p:sp>
      <p:sp>
        <p:nvSpPr>
          <p:cNvPr id="8" name="Slide Number Placeholder 7"/>
          <p:cNvSpPr>
            <a:spLocks noGrp="1"/>
          </p:cNvSpPr>
          <p:nvPr>
            <p:ph type="sldNum" sz="quarter" idx="12"/>
          </p:nvPr>
        </p:nvSpPr>
        <p:spPr>
          <a:xfrm>
            <a:off x="6629400" y="6460621"/>
            <a:ext cx="2133600" cy="365125"/>
          </a:xfrm>
        </p:spPr>
        <p:txBody>
          <a:bodyPr/>
          <a:lstStyle/>
          <a:p>
            <a:pPr>
              <a:defRPr/>
            </a:pPr>
            <a:fld id="{95D8270B-1B14-47D4-A6D2-2A33FD76CA9F}" type="slidenum">
              <a:rPr lang="en-US" b="1" smtClean="0">
                <a:solidFill>
                  <a:schemeClr val="accent6">
                    <a:lumMod val="75000"/>
                  </a:schemeClr>
                </a:solidFill>
              </a:rPr>
              <a:pPr>
                <a:defRPr/>
              </a:pPr>
              <a:t>28</a:t>
            </a:fld>
            <a:endParaRPr lang="en-US" b="1" dirty="0">
              <a:solidFill>
                <a:schemeClr val="accent6">
                  <a:lumMod val="75000"/>
                </a:schemeClr>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3475455729"/>
              </p:ext>
            </p:extLst>
          </p:nvPr>
        </p:nvGraphicFramePr>
        <p:xfrm>
          <a:off x="1044368" y="1219200"/>
          <a:ext cx="7467599" cy="5257800"/>
        </p:xfrm>
        <a:graphic>
          <a:graphicData uri="http://schemas.openxmlformats.org/drawingml/2006/table">
            <a:tbl>
              <a:tblPr/>
              <a:tblGrid>
                <a:gridCol w="377152"/>
                <a:gridCol w="1810327"/>
                <a:gridCol w="528012"/>
                <a:gridCol w="1056024"/>
                <a:gridCol w="829733"/>
                <a:gridCol w="754303"/>
                <a:gridCol w="754303"/>
                <a:gridCol w="1357745"/>
              </a:tblGrid>
              <a:tr h="608718">
                <a:tc>
                  <a:txBody>
                    <a:bodyPr/>
                    <a:lstStyle/>
                    <a:p>
                      <a:pPr marL="0" marR="0" algn="ctr">
                        <a:lnSpc>
                          <a:spcPct val="115000"/>
                        </a:lnSpc>
                        <a:spcBef>
                          <a:spcPts val="0"/>
                        </a:spcBef>
                        <a:spcAft>
                          <a:spcPts val="0"/>
                        </a:spcAft>
                      </a:pPr>
                      <a:r>
                        <a:rPr lang="en-US" sz="800" b="1" dirty="0">
                          <a:latin typeface="Calibri"/>
                          <a:ea typeface="Calibri"/>
                          <a:cs typeface="Times New Roman"/>
                        </a:rPr>
                        <a:t>Run #</a:t>
                      </a:r>
                      <a:endParaRPr lang="en-US" sz="800" dirty="0">
                        <a:latin typeface="Calibri"/>
                        <a:ea typeface="Calibri"/>
                        <a:cs typeface="Times New Roman"/>
                      </a:endParaRP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800" b="1">
                          <a:latin typeface="Calibri"/>
                          <a:ea typeface="Calibri"/>
                          <a:cs typeface="Times New Roman"/>
                        </a:rPr>
                        <a:t>Name</a:t>
                      </a:r>
                      <a:endParaRPr lang="en-US" sz="800">
                        <a:latin typeface="Calibri"/>
                        <a:ea typeface="Calibri"/>
                        <a:cs typeface="Times New Roman"/>
                      </a:endParaRP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800" b="1">
                          <a:latin typeface="Calibri"/>
                          <a:ea typeface="Calibri"/>
                          <a:cs typeface="Times New Roman"/>
                        </a:rPr>
                        <a:t>Cost $(000) NPV</a:t>
                      </a:r>
                      <a:endParaRPr lang="en-US" sz="800">
                        <a:latin typeface="Calibri"/>
                        <a:ea typeface="Calibri"/>
                        <a:cs typeface="Times New Roman"/>
                      </a:endParaRP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800" b="1" dirty="0">
                          <a:latin typeface="Calibri"/>
                          <a:ea typeface="Calibri"/>
                          <a:cs typeface="Times New Roman"/>
                        </a:rPr>
                        <a:t>Palomar/Blue Bridge</a:t>
                      </a:r>
                      <a:endParaRPr lang="en-US" sz="800" dirty="0">
                        <a:latin typeface="Calibri"/>
                        <a:ea typeface="Calibri"/>
                        <a:cs typeface="Times New Roman"/>
                      </a:endParaRP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800" b="1">
                          <a:latin typeface="Calibri"/>
                          <a:ea typeface="Calibri"/>
                          <a:cs typeface="Times New Roman"/>
                        </a:rPr>
                        <a:t>Mist Recall</a:t>
                      </a:r>
                      <a:endParaRPr lang="en-US" sz="800">
                        <a:latin typeface="Calibri"/>
                        <a:ea typeface="Calibri"/>
                        <a:cs typeface="Times New Roman"/>
                      </a:endParaRP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800" b="1">
                          <a:latin typeface="Calibri"/>
                          <a:ea typeface="Calibri"/>
                          <a:cs typeface="Times New Roman"/>
                        </a:rPr>
                        <a:t>Newport LNG Compressor Project</a:t>
                      </a:r>
                      <a:endParaRPr lang="en-US" sz="800">
                        <a:latin typeface="Calibri"/>
                        <a:ea typeface="Calibri"/>
                        <a:cs typeface="Times New Roman"/>
                      </a:endParaRP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800" b="1" dirty="0">
                          <a:latin typeface="Calibri"/>
                          <a:ea typeface="Calibri"/>
                          <a:cs typeface="Times New Roman"/>
                        </a:rPr>
                        <a:t>Satellite Storage</a:t>
                      </a:r>
                      <a:endParaRPr lang="en-US" sz="800" dirty="0">
                        <a:latin typeface="Calibri"/>
                        <a:ea typeface="Calibri"/>
                        <a:cs typeface="Times New Roman"/>
                      </a:endParaRP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800" b="1" dirty="0">
                          <a:latin typeface="Calibri"/>
                          <a:ea typeface="Calibri"/>
                          <a:cs typeface="Times New Roman"/>
                        </a:rPr>
                        <a:t>Grants Pass Lateral Expansion</a:t>
                      </a:r>
                      <a:endParaRPr lang="en-US" sz="800" dirty="0">
                        <a:latin typeface="Calibri"/>
                        <a:ea typeface="Calibri"/>
                        <a:cs typeface="Times New Roman"/>
                      </a:endParaRP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97833">
                <a:tc>
                  <a:txBody>
                    <a:bodyPr/>
                    <a:lstStyle/>
                    <a:p>
                      <a:pPr marL="0" marR="0" algn="ctr">
                        <a:lnSpc>
                          <a:spcPct val="115000"/>
                        </a:lnSpc>
                        <a:spcBef>
                          <a:spcPts val="0"/>
                        </a:spcBef>
                        <a:spcAft>
                          <a:spcPts val="0"/>
                        </a:spcAft>
                      </a:pPr>
                      <a:r>
                        <a:rPr lang="en-US" sz="800">
                          <a:latin typeface="Calibri"/>
                          <a:ea typeface="Calibri"/>
                          <a:cs typeface="Times New Roman"/>
                        </a:rPr>
                        <a:t>17</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latin typeface="Calibri"/>
                          <a:ea typeface="Calibri"/>
                          <a:cs typeface="Times New Roman"/>
                        </a:rPr>
                        <a:t>1417-2011 IRP Mod Low Gas Fcst</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5,974,021</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N/A</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667">
                <a:tc>
                  <a:txBody>
                    <a:bodyPr/>
                    <a:lstStyle/>
                    <a:p>
                      <a:pPr marL="0" marR="0" algn="ctr">
                        <a:lnSpc>
                          <a:spcPct val="115000"/>
                        </a:lnSpc>
                        <a:spcBef>
                          <a:spcPts val="0"/>
                        </a:spcBef>
                        <a:spcAft>
                          <a:spcPts val="0"/>
                        </a:spcAft>
                      </a:pPr>
                      <a:r>
                        <a:rPr lang="en-US" sz="800">
                          <a:latin typeface="Calibri"/>
                          <a:ea typeface="Calibri"/>
                          <a:cs typeface="Times New Roman"/>
                        </a:rPr>
                        <a:t>16</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latin typeface="Calibri"/>
                          <a:ea typeface="Calibri"/>
                          <a:cs typeface="Times New Roman"/>
                        </a:rPr>
                        <a:t>1416-2011 IRP Mod Low Gas Fcst PAL BB 50</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6,016,177</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Palomar 50 MDTH</a:t>
                      </a:r>
                    </a:p>
                    <a:p>
                      <a:pPr marL="0" marR="0" algn="ctr">
                        <a:lnSpc>
                          <a:spcPct val="115000"/>
                        </a:lnSpc>
                        <a:spcBef>
                          <a:spcPts val="0"/>
                        </a:spcBef>
                        <a:spcAft>
                          <a:spcPts val="0"/>
                        </a:spcAft>
                      </a:pPr>
                      <a:r>
                        <a:rPr lang="en-US" sz="800">
                          <a:latin typeface="Calibri"/>
                          <a:ea typeface="Calibri"/>
                          <a:cs typeface="Times New Roman"/>
                        </a:rPr>
                        <a:t> Blue Bridge 50 MDTH</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833">
                <a:tc>
                  <a:txBody>
                    <a:bodyPr/>
                    <a:lstStyle/>
                    <a:p>
                      <a:pPr marL="0" marR="0" algn="ctr">
                        <a:lnSpc>
                          <a:spcPct val="115000"/>
                        </a:lnSpc>
                        <a:spcBef>
                          <a:spcPts val="0"/>
                        </a:spcBef>
                        <a:spcAft>
                          <a:spcPts val="0"/>
                        </a:spcAft>
                      </a:pPr>
                      <a:r>
                        <a:rPr lang="en-US" sz="800">
                          <a:latin typeface="Calibri"/>
                          <a:ea typeface="Calibri"/>
                          <a:cs typeface="Times New Roman"/>
                        </a:rPr>
                        <a:t>4</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1402-2011 IRP Mod Gas Dereg</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6,118,711</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N/A</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750">
                <a:tc>
                  <a:txBody>
                    <a:bodyPr/>
                    <a:lstStyle/>
                    <a:p>
                      <a:pPr marL="0" marR="0" algn="ctr">
                        <a:lnSpc>
                          <a:spcPct val="115000"/>
                        </a:lnSpc>
                        <a:spcBef>
                          <a:spcPts val="0"/>
                        </a:spcBef>
                        <a:spcAft>
                          <a:spcPts val="0"/>
                        </a:spcAft>
                      </a:pPr>
                      <a:r>
                        <a:rPr lang="en-US" sz="800">
                          <a:latin typeface="Calibri"/>
                          <a:ea typeface="Calibri"/>
                          <a:cs typeface="Times New Roman"/>
                        </a:rPr>
                        <a:t>2</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1397-2011 IRP Mod Low Customer Growth</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6,585,860</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latin typeface="Calibri"/>
                          <a:ea typeface="Calibri"/>
                          <a:cs typeface="Times New Roman"/>
                        </a:rPr>
                        <a:t>N/A</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750">
                <a:tc>
                  <a:txBody>
                    <a:bodyPr/>
                    <a:lstStyle/>
                    <a:p>
                      <a:pPr marL="0" marR="0" algn="ctr">
                        <a:lnSpc>
                          <a:spcPct val="115000"/>
                        </a:lnSpc>
                        <a:spcBef>
                          <a:spcPts val="0"/>
                        </a:spcBef>
                        <a:spcAft>
                          <a:spcPts val="0"/>
                        </a:spcAft>
                      </a:pPr>
                      <a:r>
                        <a:rPr lang="en-US" sz="800">
                          <a:latin typeface="Calibri"/>
                          <a:ea typeface="Calibri"/>
                          <a:cs typeface="Times New Roman"/>
                        </a:rPr>
                        <a:t>8</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1406-2011 IRP Mod 30% More DSM</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6,672,066</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N/A</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833">
                <a:tc>
                  <a:txBody>
                    <a:bodyPr/>
                    <a:lstStyle/>
                    <a:p>
                      <a:pPr marL="0" marR="0" algn="ctr">
                        <a:lnSpc>
                          <a:spcPct val="115000"/>
                        </a:lnSpc>
                        <a:spcBef>
                          <a:spcPts val="0"/>
                        </a:spcBef>
                        <a:spcAft>
                          <a:spcPts val="0"/>
                        </a:spcAft>
                      </a:pPr>
                      <a:r>
                        <a:rPr lang="en-US" sz="800">
                          <a:latin typeface="Calibri"/>
                          <a:ea typeface="Calibri"/>
                          <a:cs typeface="Times New Roman"/>
                        </a:rPr>
                        <a:t>1</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800">
                          <a:latin typeface="Calibri"/>
                          <a:ea typeface="Calibri"/>
                          <a:cs typeface="Times New Roman"/>
                        </a:rPr>
                        <a:t>1411-2011 IRP Mod Base Case</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800">
                          <a:latin typeface="Calibri"/>
                          <a:ea typeface="Calibri"/>
                          <a:cs typeface="Times New Roman"/>
                        </a:rPr>
                        <a:t>6,772,580</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800">
                          <a:latin typeface="Calibri"/>
                          <a:ea typeface="Calibri"/>
                          <a:cs typeface="Times New Roman"/>
                        </a:rPr>
                        <a:t>N/A</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800">
                          <a:latin typeface="Calibri"/>
                          <a:ea typeface="Calibri"/>
                          <a:cs typeface="Times New Roman"/>
                        </a:rPr>
                        <a:t>-</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296750">
                <a:tc>
                  <a:txBody>
                    <a:bodyPr/>
                    <a:lstStyle/>
                    <a:p>
                      <a:pPr marL="0" marR="0" algn="ctr">
                        <a:lnSpc>
                          <a:spcPct val="115000"/>
                        </a:lnSpc>
                        <a:spcBef>
                          <a:spcPts val="0"/>
                        </a:spcBef>
                        <a:spcAft>
                          <a:spcPts val="0"/>
                        </a:spcAft>
                      </a:pPr>
                      <a:r>
                        <a:rPr lang="en-US" sz="800">
                          <a:latin typeface="Calibri"/>
                          <a:ea typeface="Calibri"/>
                          <a:cs typeface="Times New Roman"/>
                        </a:rPr>
                        <a:t>9</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1410-2011 IRP Mod Newport LNG Closed</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6,777,854</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N/A</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latin typeface="Calibri"/>
                          <a:ea typeface="Calibri"/>
                          <a:cs typeface="Times New Roman"/>
                        </a:rPr>
                        <a:t>-</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833">
                <a:tc>
                  <a:txBody>
                    <a:bodyPr/>
                    <a:lstStyle/>
                    <a:p>
                      <a:pPr marL="0" marR="0" algn="ctr">
                        <a:lnSpc>
                          <a:spcPct val="115000"/>
                        </a:lnSpc>
                        <a:spcBef>
                          <a:spcPts val="0"/>
                        </a:spcBef>
                        <a:spcAft>
                          <a:spcPts val="0"/>
                        </a:spcAft>
                      </a:pPr>
                      <a:r>
                        <a:rPr lang="en-US" sz="800">
                          <a:latin typeface="Calibri"/>
                          <a:ea typeface="Calibri"/>
                          <a:cs typeface="Times New Roman"/>
                        </a:rPr>
                        <a:t>13</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1412-2011 IRP Mod SUMAS Exp</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6,789,728</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N/A</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latin typeface="Calibri"/>
                          <a:ea typeface="Calibri"/>
                          <a:cs typeface="Times New Roman"/>
                        </a:rPr>
                        <a:t>-</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833">
                <a:tc>
                  <a:txBody>
                    <a:bodyPr/>
                    <a:lstStyle/>
                    <a:p>
                      <a:pPr marL="0" marR="0" algn="ctr">
                        <a:lnSpc>
                          <a:spcPct val="115000"/>
                        </a:lnSpc>
                        <a:spcBef>
                          <a:spcPts val="0"/>
                        </a:spcBef>
                        <a:spcAft>
                          <a:spcPts val="0"/>
                        </a:spcAft>
                      </a:pPr>
                      <a:r>
                        <a:rPr lang="en-US" sz="800">
                          <a:latin typeface="Calibri"/>
                          <a:ea typeface="Calibri"/>
                          <a:cs typeface="Times New Roman"/>
                        </a:rPr>
                        <a:t>11</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15000"/>
                        </a:lnSpc>
                        <a:spcBef>
                          <a:spcPts val="0"/>
                        </a:spcBef>
                        <a:spcAft>
                          <a:spcPts val="0"/>
                        </a:spcAft>
                      </a:pPr>
                      <a:r>
                        <a:rPr lang="en-US" sz="800">
                          <a:latin typeface="Calibri"/>
                          <a:ea typeface="Calibri"/>
                          <a:cs typeface="Times New Roman"/>
                        </a:rPr>
                        <a:t>1392-2011 IRP Mod PAL 100</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15000"/>
                        </a:lnSpc>
                        <a:spcBef>
                          <a:spcPts val="0"/>
                        </a:spcBef>
                        <a:spcAft>
                          <a:spcPts val="0"/>
                        </a:spcAft>
                      </a:pPr>
                      <a:r>
                        <a:rPr lang="en-US" sz="800">
                          <a:latin typeface="Calibri"/>
                          <a:ea typeface="Calibri"/>
                          <a:cs typeface="Times New Roman"/>
                        </a:rPr>
                        <a:t>6,792,363</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15000"/>
                        </a:lnSpc>
                        <a:spcBef>
                          <a:spcPts val="0"/>
                        </a:spcBef>
                        <a:spcAft>
                          <a:spcPts val="0"/>
                        </a:spcAft>
                      </a:pPr>
                      <a:r>
                        <a:rPr lang="en-US" sz="800">
                          <a:latin typeface="Calibri"/>
                          <a:ea typeface="Calibri"/>
                          <a:cs typeface="Times New Roman"/>
                        </a:rPr>
                        <a:t>Palomar 100 MDTH</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15000"/>
                        </a:lnSpc>
                        <a:spcBef>
                          <a:spcPts val="0"/>
                        </a:spcBef>
                        <a:spcAft>
                          <a:spcPts val="0"/>
                        </a:spcAft>
                      </a:pPr>
                      <a:r>
                        <a:rPr lang="en-US" sz="800" dirty="0">
                          <a:latin typeface="Calibri"/>
                          <a:ea typeface="Calibri"/>
                          <a:cs typeface="Times New Roman"/>
                        </a:rPr>
                        <a:t>-</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r>
              <a:tr h="296750">
                <a:tc>
                  <a:txBody>
                    <a:bodyPr/>
                    <a:lstStyle/>
                    <a:p>
                      <a:pPr marL="0" marR="0" algn="ctr">
                        <a:lnSpc>
                          <a:spcPct val="115000"/>
                        </a:lnSpc>
                        <a:spcBef>
                          <a:spcPts val="0"/>
                        </a:spcBef>
                        <a:spcAft>
                          <a:spcPts val="0"/>
                        </a:spcAft>
                      </a:pPr>
                      <a:r>
                        <a:rPr lang="en-US" sz="800">
                          <a:latin typeface="Calibri"/>
                          <a:ea typeface="Calibri"/>
                          <a:cs typeface="Times New Roman"/>
                        </a:rPr>
                        <a:t>15</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1415-2011 IRP Mod SUMAS Exp PAL</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6,795,878</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Palomar 100 MDTH</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latin typeface="Calibri"/>
                          <a:ea typeface="Calibri"/>
                          <a:cs typeface="Times New Roman"/>
                        </a:rPr>
                        <a:t>-</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667">
                <a:tc>
                  <a:txBody>
                    <a:bodyPr/>
                    <a:lstStyle/>
                    <a:p>
                      <a:pPr marL="0" marR="0" algn="ctr">
                        <a:lnSpc>
                          <a:spcPct val="115000"/>
                        </a:lnSpc>
                        <a:spcBef>
                          <a:spcPts val="0"/>
                        </a:spcBef>
                        <a:spcAft>
                          <a:spcPts val="0"/>
                        </a:spcAft>
                      </a:pPr>
                      <a:r>
                        <a:rPr lang="en-US" sz="800">
                          <a:latin typeface="Calibri"/>
                          <a:ea typeface="Calibri"/>
                          <a:cs typeface="Times New Roman"/>
                        </a:rPr>
                        <a:t>10</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800">
                          <a:latin typeface="Calibri"/>
                          <a:ea typeface="Calibri"/>
                          <a:cs typeface="Times New Roman"/>
                        </a:rPr>
                        <a:t>1391-2011 IRP Mod PAL BB 50</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800">
                          <a:latin typeface="Calibri"/>
                          <a:ea typeface="Calibri"/>
                          <a:cs typeface="Times New Roman"/>
                        </a:rPr>
                        <a:t>6,813,487</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800">
                          <a:latin typeface="Calibri"/>
                          <a:ea typeface="Calibri"/>
                          <a:cs typeface="Times New Roman"/>
                        </a:rPr>
                        <a:t>Palomar 50 MDTH</a:t>
                      </a:r>
                    </a:p>
                    <a:p>
                      <a:pPr marL="0" marR="0" algn="ctr">
                        <a:lnSpc>
                          <a:spcPct val="115000"/>
                        </a:lnSpc>
                        <a:spcBef>
                          <a:spcPts val="0"/>
                        </a:spcBef>
                        <a:spcAft>
                          <a:spcPts val="0"/>
                        </a:spcAft>
                      </a:pPr>
                      <a:r>
                        <a:rPr lang="en-US" sz="800">
                          <a:latin typeface="Calibri"/>
                          <a:ea typeface="Calibri"/>
                          <a:cs typeface="Times New Roman"/>
                        </a:rPr>
                        <a:t> Blue Bridge 50 MDTH</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800" dirty="0">
                          <a:latin typeface="Calibri"/>
                          <a:ea typeface="Calibri"/>
                          <a:cs typeface="Times New Roman"/>
                        </a:rPr>
                        <a:t>-</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800" dirty="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r h="296750">
                <a:tc>
                  <a:txBody>
                    <a:bodyPr/>
                    <a:lstStyle/>
                    <a:p>
                      <a:pPr marL="0" marR="0" algn="ctr">
                        <a:lnSpc>
                          <a:spcPct val="115000"/>
                        </a:lnSpc>
                        <a:spcBef>
                          <a:spcPts val="0"/>
                        </a:spcBef>
                        <a:spcAft>
                          <a:spcPts val="0"/>
                        </a:spcAft>
                      </a:pPr>
                      <a:r>
                        <a:rPr lang="en-US" sz="800">
                          <a:latin typeface="Calibri"/>
                          <a:ea typeface="Calibri"/>
                          <a:cs typeface="Times New Roman"/>
                        </a:rPr>
                        <a:t>7</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1408-2011 IRP Mod 15% Less DSM</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6,823,538</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N/A</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750">
                <a:tc>
                  <a:txBody>
                    <a:bodyPr/>
                    <a:lstStyle/>
                    <a:p>
                      <a:pPr marL="0" marR="0" algn="ctr">
                        <a:lnSpc>
                          <a:spcPct val="115000"/>
                        </a:lnSpc>
                        <a:spcBef>
                          <a:spcPts val="0"/>
                        </a:spcBef>
                        <a:spcAft>
                          <a:spcPts val="0"/>
                        </a:spcAft>
                      </a:pPr>
                      <a:r>
                        <a:rPr lang="en-US" sz="800">
                          <a:latin typeface="Calibri"/>
                          <a:ea typeface="Calibri"/>
                          <a:cs typeface="Times New Roman"/>
                        </a:rPr>
                        <a:t>3</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1400-2011 IRP Mod High Customer Growth</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6,947,103</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N/A</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833">
                <a:tc>
                  <a:txBody>
                    <a:bodyPr/>
                    <a:lstStyle/>
                    <a:p>
                      <a:pPr marL="0" marR="0" algn="ctr">
                        <a:lnSpc>
                          <a:spcPct val="115000"/>
                        </a:lnSpc>
                        <a:spcBef>
                          <a:spcPts val="0"/>
                        </a:spcBef>
                        <a:spcAft>
                          <a:spcPts val="0"/>
                        </a:spcAft>
                      </a:pPr>
                      <a:r>
                        <a:rPr lang="en-US" sz="800">
                          <a:latin typeface="Calibri"/>
                          <a:ea typeface="Calibri"/>
                          <a:cs typeface="Times New Roman"/>
                        </a:rPr>
                        <a:t>12</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1413-2011 IRP Mod Canada Exp</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7,089,115</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N/A</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latin typeface="Calibri"/>
                          <a:ea typeface="Calibri"/>
                          <a:cs typeface="Times New Roman"/>
                        </a:rPr>
                        <a:t>-</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750">
                <a:tc>
                  <a:txBody>
                    <a:bodyPr/>
                    <a:lstStyle/>
                    <a:p>
                      <a:pPr marL="0" marR="0" algn="ctr">
                        <a:lnSpc>
                          <a:spcPct val="115000"/>
                        </a:lnSpc>
                        <a:spcBef>
                          <a:spcPts val="0"/>
                        </a:spcBef>
                        <a:spcAft>
                          <a:spcPts val="0"/>
                        </a:spcAft>
                      </a:pPr>
                      <a:r>
                        <a:rPr lang="en-US" sz="800">
                          <a:latin typeface="Calibri"/>
                          <a:ea typeface="Calibri"/>
                          <a:cs typeface="Times New Roman"/>
                        </a:rPr>
                        <a:t>14</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1414-2011 IRP Mod Canada Exp PAL</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7,128,853</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Palomar 100 MDTH</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750">
                <a:tc>
                  <a:txBody>
                    <a:bodyPr/>
                    <a:lstStyle/>
                    <a:p>
                      <a:pPr marL="0" marR="0" algn="ctr">
                        <a:lnSpc>
                          <a:spcPct val="115000"/>
                        </a:lnSpc>
                        <a:spcBef>
                          <a:spcPts val="0"/>
                        </a:spcBef>
                        <a:spcAft>
                          <a:spcPts val="0"/>
                        </a:spcAft>
                      </a:pPr>
                      <a:r>
                        <a:rPr lang="en-US" sz="800">
                          <a:latin typeface="Calibri"/>
                          <a:ea typeface="Calibri"/>
                          <a:cs typeface="Times New Roman"/>
                        </a:rPr>
                        <a:t>6</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1405-2011 IRP Mod Electric Breakthrough</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7,916,437</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N/A</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latin typeface="Calibri"/>
                          <a:ea typeface="Calibri"/>
                          <a:cs typeface="Times New Roman"/>
                        </a:rPr>
                        <a:t>-</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750">
                <a:tc>
                  <a:txBody>
                    <a:bodyPr/>
                    <a:lstStyle/>
                    <a:p>
                      <a:pPr marL="0" marR="0" algn="ctr">
                        <a:lnSpc>
                          <a:spcPct val="115000"/>
                        </a:lnSpc>
                        <a:spcBef>
                          <a:spcPts val="0"/>
                        </a:spcBef>
                        <a:spcAft>
                          <a:spcPts val="0"/>
                        </a:spcAft>
                      </a:pPr>
                      <a:r>
                        <a:rPr lang="en-US" sz="800">
                          <a:latin typeface="Calibri"/>
                          <a:ea typeface="Calibri"/>
                          <a:cs typeface="Times New Roman"/>
                        </a:rPr>
                        <a:t>5</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1404-2011 IRP Mod Gas Breakthrough</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9,086,125</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N/A</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Calibri"/>
                          <a:ea typeface="Calibri"/>
                          <a:cs typeface="Times New Roman"/>
                        </a:rPr>
                        <a:t>X</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latin typeface="Calibri"/>
                          <a:ea typeface="Calibri"/>
                          <a:cs typeface="Times New Roman"/>
                        </a:rPr>
                        <a:t>-</a:t>
                      </a:r>
                    </a:p>
                  </a:txBody>
                  <a:tcPr marL="36060" marR="36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154028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3AA4907-C82B-4683-998A-7B1F6D316C49}" type="slidenum">
              <a:rPr lang="en-US" sz="1400">
                <a:latin typeface="Arial" pitchFamily="34" charset="0"/>
                <a:ea typeface="ヒラギノ角ゴ Pro W3"/>
                <a:cs typeface="ヒラギノ角ゴ Pro W3"/>
              </a:rPr>
              <a:pPr algn="r"/>
              <a:t>29</a:t>
            </a:fld>
            <a:endParaRPr lang="en-US" sz="1400" dirty="0">
              <a:latin typeface="Arial" pitchFamily="34" charset="0"/>
              <a:ea typeface="ヒラギノ角ゴ Pro W3"/>
              <a:cs typeface="ヒラギノ角ゴ Pro W3"/>
            </a:endParaRPr>
          </a:p>
        </p:txBody>
      </p:sp>
      <p:pic>
        <p:nvPicPr>
          <p:cNvPr id="5123" name="Picture 2" descr="Press Brief Temp"/>
          <p:cNvPicPr>
            <a:picLocks noChangeAspect="1" noChangeArrowheads="1"/>
          </p:cNvPicPr>
          <p:nvPr/>
        </p:nvPicPr>
        <p:blipFill>
          <a:blip r:embed="rId3" cstate="print"/>
          <a:srcRect/>
          <a:stretch>
            <a:fillRect/>
          </a:stretch>
        </p:blipFill>
        <p:spPr bwMode="auto">
          <a:xfrm>
            <a:off x="-152400" y="0"/>
            <a:ext cx="9145588" cy="6859588"/>
          </a:xfrm>
          <a:prstGeom prst="rect">
            <a:avLst/>
          </a:prstGeom>
          <a:noFill/>
          <a:ln w="9525">
            <a:noFill/>
            <a:miter lim="800000"/>
            <a:headEnd/>
            <a:tailEnd/>
          </a:ln>
        </p:spPr>
      </p:pic>
      <p:sp>
        <p:nvSpPr>
          <p:cNvPr id="5124" name="Rectangle 4"/>
          <p:cNvSpPr>
            <a:spLocks noGrp="1" noChangeArrowheads="1"/>
          </p:cNvSpPr>
          <p:nvPr>
            <p:ph type="body" idx="4294967295"/>
          </p:nvPr>
        </p:nvSpPr>
        <p:spPr>
          <a:xfrm>
            <a:off x="636588" y="1265238"/>
            <a:ext cx="8343900" cy="1935162"/>
          </a:xfrm>
        </p:spPr>
        <p:txBody>
          <a:bodyPr wrap="square"/>
          <a:lstStyle/>
          <a:p>
            <a:endParaRPr lang="en-US" sz="1400" dirty="0" smtClean="0"/>
          </a:p>
          <a:p>
            <a:pPr>
              <a:buNone/>
            </a:pPr>
            <a:r>
              <a:rPr lang="en-US" sz="1400" dirty="0" smtClean="0"/>
              <a:t>  </a:t>
            </a:r>
          </a:p>
          <a:p>
            <a:endParaRPr lang="en-US" sz="1400" dirty="0" smtClean="0"/>
          </a:p>
          <a:p>
            <a:endParaRPr lang="en-US" sz="1400" dirty="0" smtClean="0"/>
          </a:p>
          <a:p>
            <a:pPr marL="0" indent="0">
              <a:buNone/>
            </a:pPr>
            <a:endParaRPr lang="en-US" sz="1400" dirty="0"/>
          </a:p>
          <a:p>
            <a:pPr marL="0" indent="0">
              <a:buNone/>
            </a:pPr>
            <a:endParaRPr lang="en-US" sz="1600" dirty="0" smtClean="0"/>
          </a:p>
          <a:p>
            <a:pPr marL="800100" lvl="1" indent="-342900">
              <a:lnSpc>
                <a:spcPct val="90000"/>
              </a:lnSpc>
              <a:buNone/>
            </a:pPr>
            <a:endParaRPr lang="en-US" sz="1600" dirty="0" smtClean="0"/>
          </a:p>
          <a:p>
            <a:pPr marL="800100" lvl="1" indent="-342900">
              <a:lnSpc>
                <a:spcPct val="90000"/>
              </a:lnSpc>
              <a:buNone/>
            </a:pPr>
            <a:endParaRPr lang="en-US" sz="1600" dirty="0" smtClean="0"/>
          </a:p>
        </p:txBody>
      </p:sp>
      <p:sp>
        <p:nvSpPr>
          <p:cNvPr id="5126" name="Rectangle 3"/>
          <p:cNvSpPr txBox="1">
            <a:spLocks noChangeArrowheads="1"/>
          </p:cNvSpPr>
          <p:nvPr/>
        </p:nvSpPr>
        <p:spPr bwMode="auto">
          <a:xfrm>
            <a:off x="533400" y="152400"/>
            <a:ext cx="8229600" cy="762000"/>
          </a:xfrm>
          <a:prstGeom prst="rect">
            <a:avLst/>
          </a:prstGeom>
          <a:noFill/>
          <a:ln w="9525">
            <a:noFill/>
            <a:miter lim="800000"/>
            <a:headEnd/>
            <a:tailEnd/>
          </a:ln>
        </p:spPr>
        <p:txBody>
          <a:bodyPr anchor="ctr"/>
          <a:lstStyle/>
          <a:p>
            <a:r>
              <a:rPr lang="en-US" sz="2800" b="1" dirty="0" smtClean="0"/>
              <a:t>Resource Modeling Results</a:t>
            </a:r>
          </a:p>
        </p:txBody>
      </p:sp>
      <p:sp>
        <p:nvSpPr>
          <p:cNvPr id="8" name="Slide Number Placeholder 7"/>
          <p:cNvSpPr>
            <a:spLocks noGrp="1"/>
          </p:cNvSpPr>
          <p:nvPr>
            <p:ph type="sldNum" sz="quarter" idx="12"/>
          </p:nvPr>
        </p:nvSpPr>
        <p:spPr>
          <a:xfrm>
            <a:off x="6629400" y="6443529"/>
            <a:ext cx="2133600" cy="365125"/>
          </a:xfrm>
        </p:spPr>
        <p:txBody>
          <a:bodyPr/>
          <a:lstStyle/>
          <a:p>
            <a:pPr>
              <a:defRPr/>
            </a:pPr>
            <a:fld id="{95D8270B-1B14-47D4-A6D2-2A33FD76CA9F}" type="slidenum">
              <a:rPr lang="en-US" b="1" smtClean="0">
                <a:solidFill>
                  <a:schemeClr val="accent6">
                    <a:lumMod val="75000"/>
                  </a:schemeClr>
                </a:solidFill>
              </a:rPr>
              <a:pPr>
                <a:defRPr/>
              </a:pPr>
              <a:t>29</a:t>
            </a:fld>
            <a:endParaRPr lang="en-US" b="1" dirty="0">
              <a:solidFill>
                <a:schemeClr val="accent6">
                  <a:lumMod val="75000"/>
                </a:schemeClr>
              </a:solidFill>
            </a:endParaRPr>
          </a:p>
        </p:txBody>
      </p:sp>
      <p:sp>
        <p:nvSpPr>
          <p:cNvPr id="10" name="Rectangle 4"/>
          <p:cNvSpPr txBox="1">
            <a:spLocks noChangeArrowheads="1"/>
          </p:cNvSpPr>
          <p:nvPr/>
        </p:nvSpPr>
        <p:spPr bwMode="auto">
          <a:xfrm>
            <a:off x="636588" y="1265238"/>
            <a:ext cx="7897812"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sz="1400" b="1" u="sng" dirty="0" smtClean="0">
                <a:latin typeface="+mn-lt"/>
                <a:cs typeface="+mn-cs"/>
              </a:rPr>
              <a:t>1. Base Case (1411-2011 IRP Mod Base Case)</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1400" dirty="0">
                <a:latin typeface="+mn-lt"/>
                <a:cs typeface="+mn-cs"/>
              </a:rPr>
              <a:t>T</a:t>
            </a:r>
            <a:r>
              <a:rPr lang="en-US" sz="1400" dirty="0" smtClean="0">
                <a:latin typeface="+mn-lt"/>
                <a:cs typeface="+mn-cs"/>
              </a:rPr>
              <a:t>he least cost plan with the base case inputs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1400" dirty="0" smtClean="0">
                <a:latin typeface="+mn-lt"/>
                <a:cs typeface="+mn-cs"/>
              </a:rPr>
              <a:t>Relies on Mist Storage Recall into the core utility, Newport Compressor Project, and additional capacity in the Southern Willamette Valley</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1400" dirty="0" smtClean="0">
                <a:latin typeface="+mn-lt"/>
                <a:cs typeface="+mn-cs"/>
              </a:rPr>
              <a:t>Assumes that the Palomar/Blue Bridge Cross Cascades Pipeline is not built</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400" b="1" i="0" u="sng" strike="noStrike" kern="1200" cap="none" spc="0" normalizeH="0" noProof="0" dirty="0" smtClean="0">
                <a:ln>
                  <a:noFill/>
                </a:ln>
                <a:solidFill>
                  <a:schemeClr val="tx1"/>
                </a:solidFill>
                <a:effectLst/>
                <a:uLnTx/>
                <a:uFillTx/>
                <a:latin typeface="+mn-lt"/>
                <a:ea typeface="+mn-ea"/>
                <a:cs typeface="+mn-cs"/>
              </a:rPr>
              <a:t>2. With </a:t>
            </a:r>
            <a:r>
              <a:rPr lang="en-US" sz="1400" b="1" u="sng" noProof="0" dirty="0" smtClean="0">
                <a:latin typeface="+mn-lt"/>
                <a:cs typeface="+mn-cs"/>
              </a:rPr>
              <a:t>reserved capacity on Palomar/Blue Bridge</a:t>
            </a:r>
            <a:endParaRPr lang="en-US" sz="1400" b="1" u="sng" dirty="0" smtClean="0">
              <a:latin typeface="+mn-lt"/>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1400" dirty="0" smtClean="0">
                <a:latin typeface="+mn-lt"/>
                <a:cs typeface="+mn-cs"/>
              </a:rPr>
              <a:t>1392-2011 IRP Mod Pal 100 represents the least cost approach, assumes a minimum of 100 MDT at the Palomar rate - $19.8 million more expensive overall than the base case, a 0.3 % increase</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1400" dirty="0" smtClean="0">
                <a:latin typeface="+mn-lt"/>
                <a:cs typeface="+mn-cs"/>
              </a:rPr>
              <a:t>1391-2011 IRP Mod Pal BB 50 represents the high case, assumes a 50/50 mix of Palomar and Blue Bridge rates – $40.9 million more expensive than the base case, a 0.6 % increase</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1400" dirty="0" smtClean="0">
                <a:latin typeface="+mn-lt"/>
                <a:cs typeface="+mn-cs"/>
              </a:rPr>
              <a:t>The  cost difference with Palomar is narrowed further under a high Sumas gas price scenario (SUMAS EXP).  This scenario assumes a rising cost differential for the Sumas pricing point as a result of the proposed gas export facility in Kitimat BC. </a:t>
            </a:r>
          </a:p>
          <a:p>
            <a:pPr marL="0" lvl="1">
              <a:spcBef>
                <a:spcPct val="20000"/>
              </a:spcBef>
              <a:defRPr/>
            </a:pPr>
            <a:r>
              <a:rPr lang="en-US" sz="1400" b="1" u="sng" dirty="0" smtClean="0"/>
              <a:t>Monte Carlo Simulation Results</a:t>
            </a:r>
          </a:p>
          <a:p>
            <a:pPr marL="347472" lvl="1" indent="-347472">
              <a:spcBef>
                <a:spcPct val="20000"/>
              </a:spcBef>
              <a:buFont typeface="Arial" pitchFamily="34" charset="0"/>
              <a:buChar char="•"/>
              <a:defRPr/>
            </a:pPr>
            <a:r>
              <a:rPr lang="en-US" sz="1400" dirty="0" smtClean="0"/>
              <a:t>The Monte Carlo simulation modeling runs were performed in the original IRP modeling phase which    included an earlier in-service date for Palomar,  and lower pipeline rate estimates.</a:t>
            </a:r>
          </a:p>
          <a:p>
            <a:pPr marL="347472" lvl="1" indent="-347472">
              <a:spcBef>
                <a:spcPct val="20000"/>
              </a:spcBef>
              <a:buFont typeface="Arial" pitchFamily="34" charset="0"/>
              <a:buChar char="•"/>
              <a:defRPr/>
            </a:pPr>
            <a:r>
              <a:rPr lang="en-US" sz="1400" dirty="0" smtClean="0"/>
              <a:t>Simulations around weather and gas price were run with a resource portfolio that included Palomar, and one that did not.</a:t>
            </a:r>
          </a:p>
          <a:p>
            <a:pPr marL="347472" lvl="1" indent="-347472">
              <a:spcBef>
                <a:spcPct val="20000"/>
              </a:spcBef>
              <a:buFont typeface="Arial" pitchFamily="34" charset="0"/>
              <a:buChar char="•"/>
              <a:defRPr/>
            </a:pPr>
            <a:r>
              <a:rPr lang="en-US" sz="1400" dirty="0" smtClean="0"/>
              <a:t>Both resulted in a high degree of reliability, the case with Palomar served demand 98.3% of the time, and the case without the pipeline was 97.9% reliable</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800100" marR="0" lvl="1" indent="-342900" algn="l" defTabSz="914400" rtl="0" eaLnBrk="1" fontAlgn="base" latinLnBrk="0" hangingPunct="1">
              <a:lnSpc>
                <a:spcPct val="90000"/>
              </a:lnSpc>
              <a:spcBef>
                <a:spcPct val="20000"/>
              </a:spcBef>
              <a:spcAft>
                <a:spcPct val="0"/>
              </a:spcAft>
              <a:buClrTx/>
              <a:buSzTx/>
              <a:buFont typeface="Arial" pitchFamily="34" charset="0"/>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800100" marR="0" lvl="1" indent="-342900" algn="l" defTabSz="914400" rtl="0" eaLnBrk="1" fontAlgn="base" latinLnBrk="0" hangingPunct="1">
              <a:lnSpc>
                <a:spcPct val="90000"/>
              </a:lnSpc>
              <a:spcBef>
                <a:spcPct val="20000"/>
              </a:spcBef>
              <a:spcAft>
                <a:spcPct val="0"/>
              </a:spcAft>
              <a:buClrTx/>
              <a:buSzTx/>
              <a:buFont typeface="Arial" pitchFamily="34" charset="0"/>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15402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3AA4907-C82B-4683-998A-7B1F6D316C49}" type="slidenum">
              <a:rPr lang="en-US" sz="1400">
                <a:latin typeface="Arial" pitchFamily="34" charset="0"/>
                <a:ea typeface="ヒラギノ角ゴ Pro W3"/>
                <a:cs typeface="ヒラギノ角ゴ Pro W3"/>
              </a:rPr>
              <a:pPr algn="r"/>
              <a:t>3</a:t>
            </a:fld>
            <a:endParaRPr lang="en-US" sz="1400" dirty="0">
              <a:latin typeface="Arial" pitchFamily="34" charset="0"/>
              <a:ea typeface="ヒラギノ角ゴ Pro W3"/>
              <a:cs typeface="ヒラギノ角ゴ Pro W3"/>
            </a:endParaRPr>
          </a:p>
        </p:txBody>
      </p:sp>
      <p:pic>
        <p:nvPicPr>
          <p:cNvPr id="5123" name="Picture 2" descr="Press Brief Temp"/>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124" name="Rectangle 4"/>
          <p:cNvSpPr>
            <a:spLocks noGrp="1" noChangeArrowheads="1"/>
          </p:cNvSpPr>
          <p:nvPr>
            <p:ph type="body" idx="4294967295"/>
          </p:nvPr>
        </p:nvSpPr>
        <p:spPr>
          <a:xfrm>
            <a:off x="636588" y="1265238"/>
            <a:ext cx="8343900" cy="4983162"/>
          </a:xfrm>
        </p:spPr>
        <p:txBody>
          <a:bodyPr/>
          <a:lstStyle/>
          <a:p>
            <a:r>
              <a:rPr lang="en-US" sz="1600" dirty="0" smtClean="0"/>
              <a:t>This presentation contains forward-looking statements. Forward-looking statements include statements concerning plans, objectives, goals, strategies, future events and other statements that are other than statements of historical facts. NW Natural’s expectations, beliefs and projections are expressed in good faith and are believed to have a reasonable basis. However, each such forward-looking statement involves uncertainties that could cause the actual results to differ materially from those projected in such forward-looking statements. </a:t>
            </a:r>
          </a:p>
          <a:p>
            <a:endParaRPr lang="en-US" sz="1600" dirty="0" smtClean="0"/>
          </a:p>
          <a:p>
            <a:r>
              <a:rPr lang="en-US" sz="1600" dirty="0" smtClean="0"/>
              <a:t>All subsequent forward-looking statements, whether written or oral and whether made by or on behalf of NW Natural also are expressly qualified by these cautionary statements. Any forward-looking statement speaks only as of the date on which such statement is made. New factors emerge from time to time and it is not possible for NW Natural to predict all such factors, nor can it assess the impact of each such factor or the extent to which any factor, or combination of factors, may cause results to differ materially from those contained in any forward-looking statements. </a:t>
            </a:r>
          </a:p>
          <a:p>
            <a:endParaRPr lang="en-US" sz="1600" dirty="0" smtClean="0"/>
          </a:p>
          <a:p>
            <a:r>
              <a:rPr lang="en-US" sz="1600" dirty="0" smtClean="0"/>
              <a:t>The forecasts and projections included in this presentation have been developed for the purposes of integrated resource planning and should not be used for investment decisions.  Disclosure of this information or use of the information for investment purposes could constitute a violation of federal securities laws. </a:t>
            </a:r>
          </a:p>
          <a:p>
            <a:pPr marL="800100" lvl="1" indent="-342900">
              <a:lnSpc>
                <a:spcPct val="90000"/>
              </a:lnSpc>
              <a:buNone/>
            </a:pPr>
            <a:endParaRPr lang="en-US" sz="2400" dirty="0" smtClean="0"/>
          </a:p>
          <a:p>
            <a:pPr marL="800100" lvl="1" indent="-342900">
              <a:lnSpc>
                <a:spcPct val="90000"/>
              </a:lnSpc>
              <a:buNone/>
            </a:pPr>
            <a:endParaRPr lang="en-US" sz="1600" dirty="0" smtClean="0"/>
          </a:p>
        </p:txBody>
      </p:sp>
      <p:sp>
        <p:nvSpPr>
          <p:cNvPr id="5126" name="Rectangle 3"/>
          <p:cNvSpPr txBox="1">
            <a:spLocks noChangeArrowheads="1"/>
          </p:cNvSpPr>
          <p:nvPr/>
        </p:nvSpPr>
        <p:spPr bwMode="auto">
          <a:xfrm>
            <a:off x="533400" y="152400"/>
            <a:ext cx="8229600" cy="762000"/>
          </a:xfrm>
          <a:prstGeom prst="rect">
            <a:avLst/>
          </a:prstGeom>
          <a:noFill/>
          <a:ln w="9525">
            <a:noFill/>
            <a:miter lim="800000"/>
            <a:headEnd/>
            <a:tailEnd/>
          </a:ln>
        </p:spPr>
        <p:txBody>
          <a:bodyPr anchor="ctr"/>
          <a:lstStyle/>
          <a:p>
            <a:r>
              <a:rPr lang="en-US" sz="2800" b="1" dirty="0" smtClean="0"/>
              <a:t>Forward Looking Statement</a:t>
            </a:r>
          </a:p>
        </p:txBody>
      </p:sp>
      <p:sp>
        <p:nvSpPr>
          <p:cNvPr id="8" name="Slide Number Placeholder 7"/>
          <p:cNvSpPr>
            <a:spLocks noGrp="1"/>
          </p:cNvSpPr>
          <p:nvPr>
            <p:ph type="sldNum" sz="quarter" idx="12"/>
          </p:nvPr>
        </p:nvSpPr>
        <p:spPr>
          <a:xfrm>
            <a:off x="6553200" y="6492875"/>
            <a:ext cx="2133600" cy="365125"/>
          </a:xfrm>
        </p:spPr>
        <p:txBody>
          <a:bodyPr/>
          <a:lstStyle/>
          <a:p>
            <a:pPr>
              <a:defRPr/>
            </a:pPr>
            <a:fld id="{95D8270B-1B14-47D4-A6D2-2A33FD76CA9F}" type="slidenum">
              <a:rPr lang="en-US" b="1" smtClean="0">
                <a:solidFill>
                  <a:schemeClr val="accent6">
                    <a:lumMod val="75000"/>
                  </a:schemeClr>
                </a:solidFill>
              </a:rPr>
              <a:pPr>
                <a:defRPr/>
              </a:pPr>
              <a:t>3</a:t>
            </a:fld>
            <a:endParaRPr lang="en-US"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3AA4907-C82B-4683-998A-7B1F6D316C49}" type="slidenum">
              <a:rPr lang="en-US" sz="1400">
                <a:latin typeface="Arial" pitchFamily="34" charset="0"/>
                <a:ea typeface="ヒラギノ角ゴ Pro W3"/>
                <a:cs typeface="ヒラギノ角ゴ Pro W3"/>
              </a:rPr>
              <a:pPr algn="r"/>
              <a:t>30</a:t>
            </a:fld>
            <a:endParaRPr lang="en-US" sz="1400" dirty="0">
              <a:latin typeface="Arial" pitchFamily="34" charset="0"/>
              <a:ea typeface="ヒラギノ角ゴ Pro W3"/>
              <a:cs typeface="ヒラギノ角ゴ Pro W3"/>
            </a:endParaRPr>
          </a:p>
        </p:txBody>
      </p:sp>
      <p:pic>
        <p:nvPicPr>
          <p:cNvPr id="5123" name="Picture 2" descr="Press Brief Temp"/>
          <p:cNvPicPr>
            <a:picLocks noChangeAspect="1" noChangeArrowheads="1"/>
          </p:cNvPicPr>
          <p:nvPr/>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124" name="Rectangle 4"/>
          <p:cNvSpPr>
            <a:spLocks noGrp="1" noChangeArrowheads="1"/>
          </p:cNvSpPr>
          <p:nvPr>
            <p:ph type="body" idx="4294967295"/>
          </p:nvPr>
        </p:nvSpPr>
        <p:spPr>
          <a:xfrm>
            <a:off x="636588" y="1265238"/>
            <a:ext cx="8343900" cy="1935162"/>
          </a:xfrm>
        </p:spPr>
        <p:txBody>
          <a:bodyPr wrap="square"/>
          <a:lstStyle/>
          <a:p>
            <a:endParaRPr lang="en-US" sz="1400" dirty="0" smtClean="0"/>
          </a:p>
          <a:p>
            <a:pPr>
              <a:buNone/>
            </a:pPr>
            <a:r>
              <a:rPr lang="en-US" sz="1400" dirty="0" smtClean="0"/>
              <a:t>  </a:t>
            </a:r>
          </a:p>
          <a:p>
            <a:endParaRPr lang="en-US" sz="1400" dirty="0" smtClean="0"/>
          </a:p>
          <a:p>
            <a:endParaRPr lang="en-US" sz="1400" dirty="0" smtClean="0"/>
          </a:p>
          <a:p>
            <a:pPr marL="0" indent="0">
              <a:buNone/>
            </a:pPr>
            <a:endParaRPr lang="en-US" sz="1400" dirty="0"/>
          </a:p>
          <a:p>
            <a:pPr marL="0" indent="0">
              <a:buNone/>
            </a:pPr>
            <a:endParaRPr lang="en-US" sz="1600" dirty="0" smtClean="0"/>
          </a:p>
          <a:p>
            <a:pPr marL="800100" lvl="1" indent="-342900">
              <a:lnSpc>
                <a:spcPct val="90000"/>
              </a:lnSpc>
              <a:buNone/>
            </a:pPr>
            <a:endParaRPr lang="en-US" sz="1600" dirty="0" smtClean="0"/>
          </a:p>
          <a:p>
            <a:pPr marL="800100" lvl="1" indent="-342900">
              <a:lnSpc>
                <a:spcPct val="90000"/>
              </a:lnSpc>
              <a:buNone/>
            </a:pPr>
            <a:endParaRPr lang="en-US" sz="1600" dirty="0" smtClean="0"/>
          </a:p>
        </p:txBody>
      </p:sp>
      <p:sp>
        <p:nvSpPr>
          <p:cNvPr id="5126" name="Rectangle 3"/>
          <p:cNvSpPr txBox="1">
            <a:spLocks noChangeArrowheads="1"/>
          </p:cNvSpPr>
          <p:nvPr/>
        </p:nvSpPr>
        <p:spPr bwMode="auto">
          <a:xfrm>
            <a:off x="533400" y="152400"/>
            <a:ext cx="8229600" cy="762000"/>
          </a:xfrm>
          <a:prstGeom prst="rect">
            <a:avLst/>
          </a:prstGeom>
          <a:noFill/>
          <a:ln w="9525">
            <a:noFill/>
            <a:miter lim="800000"/>
            <a:headEnd/>
            <a:tailEnd/>
          </a:ln>
        </p:spPr>
        <p:txBody>
          <a:bodyPr anchor="ctr"/>
          <a:lstStyle/>
          <a:p>
            <a:r>
              <a:rPr lang="en-US" sz="2800" b="1" dirty="0" smtClean="0"/>
              <a:t>Resource Modeling Results</a:t>
            </a:r>
          </a:p>
        </p:txBody>
      </p:sp>
      <p:sp>
        <p:nvSpPr>
          <p:cNvPr id="8" name="Slide Number Placeholder 7"/>
          <p:cNvSpPr>
            <a:spLocks noGrp="1"/>
          </p:cNvSpPr>
          <p:nvPr>
            <p:ph type="sldNum" sz="quarter" idx="12"/>
          </p:nvPr>
        </p:nvSpPr>
        <p:spPr>
          <a:xfrm>
            <a:off x="6553200" y="6452075"/>
            <a:ext cx="2133600" cy="365125"/>
          </a:xfrm>
        </p:spPr>
        <p:txBody>
          <a:bodyPr/>
          <a:lstStyle/>
          <a:p>
            <a:pPr>
              <a:defRPr/>
            </a:pPr>
            <a:fld id="{95D8270B-1B14-47D4-A6D2-2A33FD76CA9F}" type="slidenum">
              <a:rPr lang="en-US" b="1" smtClean="0">
                <a:solidFill>
                  <a:schemeClr val="accent6">
                    <a:lumMod val="75000"/>
                  </a:schemeClr>
                </a:solidFill>
              </a:rPr>
              <a:pPr>
                <a:defRPr/>
              </a:pPr>
              <a:t>30</a:t>
            </a:fld>
            <a:endParaRPr lang="en-US" b="1" dirty="0">
              <a:solidFill>
                <a:schemeClr val="accent6">
                  <a:lumMod val="75000"/>
                </a:schemeClr>
              </a:solidFill>
            </a:endParaRPr>
          </a:p>
        </p:txBody>
      </p:sp>
      <p:sp>
        <p:nvSpPr>
          <p:cNvPr id="10" name="Rectangle 4"/>
          <p:cNvSpPr txBox="1">
            <a:spLocks noChangeArrowheads="1"/>
          </p:cNvSpPr>
          <p:nvPr/>
        </p:nvSpPr>
        <p:spPr bwMode="auto">
          <a:xfrm>
            <a:off x="636588" y="1265238"/>
            <a:ext cx="8343900" cy="49831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a:spcBef>
                <a:spcPct val="20000"/>
              </a:spcBef>
              <a:defRPr/>
            </a:pPr>
            <a:r>
              <a:rPr lang="en-US" sz="1600" b="1" u="sng" dirty="0" smtClean="0">
                <a:latin typeface="+mn-lt"/>
                <a:cs typeface="+mn-cs"/>
              </a:rPr>
              <a:t>Key points to remember about Palomar &amp; the IRP</a:t>
            </a:r>
            <a:r>
              <a:rPr lang="en-US" sz="1600" dirty="0" smtClean="0">
                <a:latin typeface="+mn-lt"/>
                <a:cs typeface="+mn-cs"/>
              </a:rPr>
              <a:t>:  </a:t>
            </a:r>
          </a:p>
          <a:p>
            <a:pPr marL="342900" lvl="1" indent="-342900">
              <a:spcBef>
                <a:spcPct val="20000"/>
              </a:spcBef>
              <a:buFont typeface="+mj-lt"/>
              <a:buAutoNum type="arabicPeriod"/>
              <a:defRPr/>
            </a:pPr>
            <a:r>
              <a:rPr lang="en-US" sz="1600" dirty="0" smtClean="0">
                <a:latin typeface="+mn-lt"/>
                <a:cs typeface="+mn-cs"/>
              </a:rPr>
              <a:t>Palomar  would essentially provide parallel pipeline capacity to NW Natural’s service area, which would enhance service reliability.  NW Natural would reserve capacity  on the pipeline and turn back capacity on NWPL; maintaining capacity on both pipelines.</a:t>
            </a:r>
          </a:p>
          <a:p>
            <a:pPr marL="342900" lvl="1" indent="-342900">
              <a:spcBef>
                <a:spcPct val="20000"/>
              </a:spcBef>
              <a:buFont typeface="+mj-lt"/>
              <a:buAutoNum type="arabicPeriod"/>
              <a:defRPr/>
            </a:pPr>
            <a:r>
              <a:rPr lang="en-US" sz="1600" dirty="0" smtClean="0">
                <a:latin typeface="+mn-lt"/>
                <a:cs typeface="+mn-cs"/>
              </a:rPr>
              <a:t>The pipeline could also open up a new supply source at Malin.  </a:t>
            </a:r>
          </a:p>
          <a:p>
            <a:pPr marL="342900" lvl="1" indent="-342900">
              <a:spcBef>
                <a:spcPct val="20000"/>
              </a:spcBef>
              <a:buFont typeface="+mj-lt"/>
              <a:buAutoNum type="arabicPeriod"/>
              <a:defRPr/>
            </a:pPr>
            <a:r>
              <a:rPr lang="en-US" sz="1600" dirty="0" smtClean="0">
                <a:latin typeface="+mn-lt"/>
                <a:cs typeface="+mn-cs"/>
              </a:rPr>
              <a:t>The model wants to purchase and transport more AECO supply,  which is forecast to be the lowest cost price point.  Should prices at Sumas increase relative to the other sources,  the pipeline could open a path to more future AECO supplies.   </a:t>
            </a:r>
          </a:p>
          <a:p>
            <a:pPr marL="342900" lvl="1" indent="-342900">
              <a:spcBef>
                <a:spcPct val="20000"/>
              </a:spcBef>
              <a:buFont typeface="+mj-lt"/>
              <a:buAutoNum type="arabicPeriod"/>
              <a:defRPr/>
            </a:pPr>
            <a:r>
              <a:rPr lang="en-US" sz="1600" dirty="0" smtClean="0">
                <a:latin typeface="+mn-lt"/>
                <a:cs typeface="+mn-cs"/>
              </a:rPr>
              <a:t>Increased cost – new infrastructure.</a:t>
            </a:r>
          </a:p>
          <a:p>
            <a:pPr marL="342900" lvl="1" indent="-342900">
              <a:spcBef>
                <a:spcPct val="20000"/>
              </a:spcBef>
              <a:buFont typeface="+mj-lt"/>
              <a:buAutoNum type="arabicPeriod"/>
              <a:defRPr/>
            </a:pPr>
            <a:r>
              <a:rPr lang="en-US" sz="1600" dirty="0" smtClean="0">
                <a:latin typeface="+mn-lt"/>
                <a:cs typeface="+mn-cs"/>
              </a:rPr>
              <a:t>As of today, planning decisions are similar with or without Palomar in the picture.  The following planning chart illustrates</a:t>
            </a:r>
            <a:r>
              <a:rPr lang="en-US" sz="1600" dirty="0">
                <a:latin typeface="+mn-lt"/>
                <a:cs typeface="+mn-cs"/>
              </a:rPr>
              <a:t> </a:t>
            </a:r>
            <a:r>
              <a:rPr lang="en-US" sz="1600" dirty="0" smtClean="0">
                <a:latin typeface="+mn-lt"/>
                <a:cs typeface="+mn-cs"/>
              </a:rPr>
              <a:t>this fact</a:t>
            </a:r>
            <a:endParaRPr kumimoji="0" lang="en-US" sz="1600" b="0" i="0" u="none" strike="noStrike" kern="1200" cap="none" spc="0" normalizeH="0" noProof="0" dirty="0" smtClean="0">
              <a:ln>
                <a:noFill/>
              </a:ln>
              <a:solidFill>
                <a:schemeClr val="tx1"/>
              </a:solidFill>
              <a:effectLst/>
              <a:uLnTx/>
              <a:uFillTx/>
              <a:latin typeface="+mn-lt"/>
              <a:cs typeface="+mn-cs"/>
            </a:endParaRP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1600" b="1" i="0" u="sng" strike="noStrike" kern="1200" cap="none" spc="0" normalizeH="0" noProof="0" dirty="0" smtClean="0">
              <a:ln>
                <a:noFill/>
              </a:ln>
              <a:solidFill>
                <a:schemeClr val="tx1"/>
              </a:solidFill>
              <a:effectLst/>
              <a:uLnTx/>
              <a:uFillTx/>
              <a:latin typeface="+mn-lt"/>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14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800100" marR="0" lvl="1" indent="-342900" algn="l" defTabSz="914400" rtl="0" eaLnBrk="1" fontAlgn="base" latinLnBrk="0" hangingPunct="1">
              <a:lnSpc>
                <a:spcPct val="90000"/>
              </a:lnSpc>
              <a:spcBef>
                <a:spcPct val="20000"/>
              </a:spcBef>
              <a:spcAft>
                <a:spcPct val="0"/>
              </a:spcAft>
              <a:buClrTx/>
              <a:buSzTx/>
              <a:buFont typeface="Arial" pitchFamily="34" charset="0"/>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800100" marR="0" lvl="1" indent="-342900" algn="l" defTabSz="914400" rtl="0" eaLnBrk="1" fontAlgn="base" latinLnBrk="0" hangingPunct="1">
              <a:lnSpc>
                <a:spcPct val="90000"/>
              </a:lnSpc>
              <a:spcBef>
                <a:spcPct val="20000"/>
              </a:spcBef>
              <a:spcAft>
                <a:spcPct val="0"/>
              </a:spcAft>
              <a:buClrTx/>
              <a:buSzTx/>
              <a:buFont typeface="Arial" pitchFamily="34" charset="0"/>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154028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3AA4907-C82B-4683-998A-7B1F6D316C49}" type="slidenum">
              <a:rPr lang="en-US" sz="1400">
                <a:latin typeface="Arial" pitchFamily="34" charset="0"/>
                <a:ea typeface="ヒラギノ角ゴ Pro W3"/>
                <a:cs typeface="ヒラギノ角ゴ Pro W3"/>
              </a:rPr>
              <a:pPr algn="r"/>
              <a:t>31</a:t>
            </a:fld>
            <a:endParaRPr lang="en-US" sz="1400" dirty="0">
              <a:latin typeface="Arial" pitchFamily="34" charset="0"/>
              <a:ea typeface="ヒラギノ角ゴ Pro W3"/>
              <a:cs typeface="ヒラギノ角ゴ Pro W3"/>
            </a:endParaRPr>
          </a:p>
        </p:txBody>
      </p:sp>
      <p:pic>
        <p:nvPicPr>
          <p:cNvPr id="5123" name="Picture 2" descr="Press Brief Temp"/>
          <p:cNvPicPr>
            <a:picLocks noChangeAspect="1" noChangeArrowheads="1"/>
          </p:cNvPicPr>
          <p:nvPr/>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124" name="Rectangle 4"/>
          <p:cNvSpPr>
            <a:spLocks noGrp="1" noChangeArrowheads="1"/>
          </p:cNvSpPr>
          <p:nvPr>
            <p:ph type="body" idx="4294967295"/>
          </p:nvPr>
        </p:nvSpPr>
        <p:spPr>
          <a:xfrm>
            <a:off x="636588" y="1265238"/>
            <a:ext cx="8343900" cy="1935162"/>
          </a:xfrm>
        </p:spPr>
        <p:txBody>
          <a:bodyPr wrap="square"/>
          <a:lstStyle/>
          <a:p>
            <a:endParaRPr lang="en-US" sz="1400" dirty="0" smtClean="0"/>
          </a:p>
          <a:p>
            <a:pPr>
              <a:buNone/>
            </a:pPr>
            <a:r>
              <a:rPr lang="en-US" sz="1400" dirty="0" smtClean="0"/>
              <a:t>  </a:t>
            </a:r>
          </a:p>
          <a:p>
            <a:endParaRPr lang="en-US" sz="1400" dirty="0" smtClean="0"/>
          </a:p>
          <a:p>
            <a:endParaRPr lang="en-US" sz="1400" dirty="0" smtClean="0"/>
          </a:p>
          <a:p>
            <a:pPr marL="0" indent="0">
              <a:buNone/>
            </a:pPr>
            <a:endParaRPr lang="en-US" sz="1400" dirty="0"/>
          </a:p>
          <a:p>
            <a:pPr marL="0" indent="0">
              <a:buNone/>
            </a:pPr>
            <a:endParaRPr lang="en-US" sz="1600" dirty="0" smtClean="0"/>
          </a:p>
          <a:p>
            <a:pPr marL="800100" lvl="1" indent="-342900">
              <a:lnSpc>
                <a:spcPct val="90000"/>
              </a:lnSpc>
              <a:buNone/>
            </a:pPr>
            <a:endParaRPr lang="en-US" sz="1600" dirty="0" smtClean="0"/>
          </a:p>
          <a:p>
            <a:pPr marL="800100" lvl="1" indent="-342900">
              <a:lnSpc>
                <a:spcPct val="90000"/>
              </a:lnSpc>
              <a:buNone/>
            </a:pPr>
            <a:endParaRPr lang="en-US" sz="1600" dirty="0" smtClean="0"/>
          </a:p>
        </p:txBody>
      </p:sp>
      <p:sp>
        <p:nvSpPr>
          <p:cNvPr id="5126" name="Rectangle 3"/>
          <p:cNvSpPr txBox="1">
            <a:spLocks noChangeArrowheads="1"/>
          </p:cNvSpPr>
          <p:nvPr/>
        </p:nvSpPr>
        <p:spPr bwMode="auto">
          <a:xfrm>
            <a:off x="533400" y="152400"/>
            <a:ext cx="8229600" cy="762000"/>
          </a:xfrm>
          <a:prstGeom prst="rect">
            <a:avLst/>
          </a:prstGeom>
          <a:noFill/>
          <a:ln w="9525">
            <a:noFill/>
            <a:miter lim="800000"/>
            <a:headEnd/>
            <a:tailEnd/>
          </a:ln>
        </p:spPr>
        <p:txBody>
          <a:bodyPr anchor="ctr"/>
          <a:lstStyle/>
          <a:p>
            <a:r>
              <a:rPr lang="en-US" sz="2800" b="1" dirty="0" smtClean="0"/>
              <a:t>Planning Pathways</a:t>
            </a:r>
          </a:p>
        </p:txBody>
      </p:sp>
      <p:sp>
        <p:nvSpPr>
          <p:cNvPr id="8" name="Slide Number Placeholder 7"/>
          <p:cNvSpPr>
            <a:spLocks noGrp="1"/>
          </p:cNvSpPr>
          <p:nvPr>
            <p:ph type="sldNum" sz="quarter" idx="12"/>
          </p:nvPr>
        </p:nvSpPr>
        <p:spPr>
          <a:xfrm>
            <a:off x="6626551" y="6523037"/>
            <a:ext cx="2133600" cy="365125"/>
          </a:xfrm>
        </p:spPr>
        <p:txBody>
          <a:bodyPr/>
          <a:lstStyle/>
          <a:p>
            <a:pPr>
              <a:defRPr/>
            </a:pPr>
            <a:fld id="{95D8270B-1B14-47D4-A6D2-2A33FD76CA9F}" type="slidenum">
              <a:rPr lang="en-US" b="1" smtClean="0">
                <a:solidFill>
                  <a:schemeClr val="accent6">
                    <a:lumMod val="75000"/>
                  </a:schemeClr>
                </a:solidFill>
              </a:rPr>
              <a:pPr>
                <a:defRPr/>
              </a:pPr>
              <a:t>31</a:t>
            </a:fld>
            <a:endParaRPr lang="en-US" b="1" dirty="0">
              <a:solidFill>
                <a:schemeClr val="accent6">
                  <a:lumMod val="75000"/>
                </a:schemeClr>
              </a:solidFill>
            </a:endParaRPr>
          </a:p>
        </p:txBody>
      </p:sp>
      <p:pic>
        <p:nvPicPr>
          <p:cNvPr id="9" name="Picture 8"/>
          <p:cNvPicPr/>
          <p:nvPr/>
        </p:nvPicPr>
        <p:blipFill>
          <a:blip r:embed="rId4" cstate="print"/>
          <a:srcRect/>
          <a:stretch>
            <a:fillRect/>
          </a:stretch>
        </p:blipFill>
        <p:spPr bwMode="auto">
          <a:xfrm>
            <a:off x="914400" y="1524000"/>
            <a:ext cx="7620000" cy="4572000"/>
          </a:xfrm>
          <a:prstGeom prst="rect">
            <a:avLst/>
          </a:prstGeom>
          <a:noFill/>
          <a:ln w="9525">
            <a:noFill/>
            <a:miter lim="800000"/>
            <a:headEnd/>
            <a:tailEnd/>
          </a:ln>
        </p:spPr>
      </p:pic>
    </p:spTree>
    <p:extLst>
      <p:ext uri="{BB962C8B-B14F-4D97-AF65-F5344CB8AC3E}">
        <p14:creationId xmlns:p14="http://schemas.microsoft.com/office/powerpoint/2010/main" val="1215402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D652F26A-5980-490E-A52E-EEF55A3E33C4}" type="slidenum">
              <a:rPr lang="en-US" sz="1400">
                <a:latin typeface="Arial" pitchFamily="34" charset="0"/>
                <a:ea typeface="ヒラギノ角ゴ Pro W3"/>
                <a:cs typeface="ヒラギノ角ゴ Pro W3"/>
              </a:rPr>
              <a:pPr algn="r"/>
              <a:t>4</a:t>
            </a:fld>
            <a:endParaRPr lang="en-US" sz="1400" dirty="0">
              <a:latin typeface="Arial" pitchFamily="34" charset="0"/>
              <a:ea typeface="ヒラギノ角ゴ Pro W3"/>
              <a:cs typeface="ヒラギノ角ゴ Pro W3"/>
            </a:endParaRPr>
          </a:p>
        </p:txBody>
      </p:sp>
      <p:pic>
        <p:nvPicPr>
          <p:cNvPr id="2051" name="Picture 2" descr="Press Brief Temp"/>
          <p:cNvPicPr>
            <a:picLocks noChangeAspect="1" noChangeArrowheads="1"/>
          </p:cNvPicPr>
          <p:nvPr/>
        </p:nvPicPr>
        <p:blipFill>
          <a:blip r:embed="rId3" cstate="print"/>
          <a:srcRect/>
          <a:stretch>
            <a:fillRect/>
          </a:stretch>
        </p:blipFill>
        <p:spPr bwMode="auto">
          <a:xfrm>
            <a:off x="76200" y="0"/>
            <a:ext cx="9145588" cy="6859588"/>
          </a:xfrm>
          <a:prstGeom prst="rect">
            <a:avLst/>
          </a:prstGeom>
          <a:noFill/>
          <a:ln w="9525">
            <a:noFill/>
            <a:miter lim="800000"/>
            <a:headEnd/>
            <a:tailEnd/>
          </a:ln>
        </p:spPr>
      </p:pic>
      <p:sp>
        <p:nvSpPr>
          <p:cNvPr id="2052" name="Rectangle 3"/>
          <p:cNvSpPr>
            <a:spLocks noGrp="1" noChangeArrowheads="1"/>
          </p:cNvSpPr>
          <p:nvPr>
            <p:ph type="title" idx="4294967295"/>
          </p:nvPr>
        </p:nvSpPr>
        <p:spPr>
          <a:xfrm>
            <a:off x="533400" y="152400"/>
            <a:ext cx="8229600" cy="762000"/>
          </a:xfrm>
        </p:spPr>
        <p:txBody>
          <a:bodyPr/>
          <a:lstStyle/>
          <a:p>
            <a:pPr algn="l"/>
            <a:r>
              <a:rPr lang="en-US" sz="2800" b="1" dirty="0" smtClean="0"/>
              <a:t>NW Natural</a:t>
            </a:r>
          </a:p>
        </p:txBody>
      </p:sp>
      <p:sp>
        <p:nvSpPr>
          <p:cNvPr id="7" name="Slide Number Placeholder 6"/>
          <p:cNvSpPr>
            <a:spLocks noGrp="1"/>
          </p:cNvSpPr>
          <p:nvPr>
            <p:ph type="sldNum" sz="quarter" idx="12"/>
          </p:nvPr>
        </p:nvSpPr>
        <p:spPr>
          <a:xfrm>
            <a:off x="6600914" y="6443529"/>
            <a:ext cx="2133600" cy="365125"/>
          </a:xfrm>
        </p:spPr>
        <p:txBody>
          <a:bodyPr/>
          <a:lstStyle/>
          <a:p>
            <a:pPr>
              <a:defRPr/>
            </a:pPr>
            <a:fld id="{95D8270B-1B14-47D4-A6D2-2A33FD76CA9F}" type="slidenum">
              <a:rPr lang="en-US" b="1" smtClean="0">
                <a:solidFill>
                  <a:schemeClr val="accent6">
                    <a:lumMod val="75000"/>
                  </a:schemeClr>
                </a:solidFill>
              </a:rPr>
              <a:pPr>
                <a:defRPr/>
              </a:pPr>
              <a:t>4</a:t>
            </a:fld>
            <a:endParaRPr lang="en-US" b="1" dirty="0">
              <a:solidFill>
                <a:schemeClr val="accent6">
                  <a:lumMod val="75000"/>
                </a:schemeClr>
              </a:solidFill>
            </a:endParaRPr>
          </a:p>
        </p:txBody>
      </p:sp>
      <p:pic>
        <p:nvPicPr>
          <p:cNvPr id="9" name="Picture 8"/>
          <p:cNvPicPr/>
          <p:nvPr/>
        </p:nvPicPr>
        <p:blipFill>
          <a:blip r:embed="rId4" cstate="print"/>
          <a:srcRect/>
          <a:stretch>
            <a:fillRect/>
          </a:stretch>
        </p:blipFill>
        <p:spPr bwMode="auto">
          <a:xfrm>
            <a:off x="685800" y="1524000"/>
            <a:ext cx="3124200" cy="4038600"/>
          </a:xfrm>
          <a:prstGeom prst="rect">
            <a:avLst/>
          </a:prstGeom>
          <a:noFill/>
          <a:ln w="9525">
            <a:noFill/>
            <a:miter lim="800000"/>
            <a:headEnd/>
            <a:tailEnd/>
          </a:ln>
        </p:spPr>
      </p:pic>
      <p:sp>
        <p:nvSpPr>
          <p:cNvPr id="10" name="TextBox 9"/>
          <p:cNvSpPr txBox="1"/>
          <p:nvPr/>
        </p:nvSpPr>
        <p:spPr>
          <a:xfrm>
            <a:off x="5029200" y="1447800"/>
            <a:ext cx="3581400" cy="4339650"/>
          </a:xfrm>
          <a:prstGeom prst="rect">
            <a:avLst/>
          </a:prstGeom>
          <a:noFill/>
        </p:spPr>
        <p:txBody>
          <a:bodyPr wrap="square" rtlCol="0">
            <a:spAutoFit/>
          </a:bodyPr>
          <a:lstStyle/>
          <a:p>
            <a:r>
              <a:rPr lang="en-US" sz="1600" dirty="0" smtClean="0"/>
              <a:t>NW Natural is a 151 year old natural gas local distribution and storage company headquartered in Portland Oregon.</a:t>
            </a:r>
          </a:p>
          <a:p>
            <a:endParaRPr lang="en-US" sz="1600" dirty="0" smtClean="0"/>
          </a:p>
          <a:p>
            <a:r>
              <a:rPr lang="en-US" sz="1600" dirty="0" smtClean="0"/>
              <a:t>The Company serves over 670,000 customers in Oregon and Washington – roughly 90% are Residential, 9% Commercial and 1% Industrial</a:t>
            </a:r>
          </a:p>
          <a:p>
            <a:endParaRPr lang="en-US" sz="1600" dirty="0" smtClean="0"/>
          </a:p>
          <a:p>
            <a:r>
              <a:rPr lang="en-US" sz="1600" dirty="0" smtClean="0"/>
              <a:t>The Washington demand region, which includes Vancouver and sections of the Gorge, is the 3</a:t>
            </a:r>
            <a:r>
              <a:rPr lang="en-US" sz="1600" baseline="30000" dirty="0" smtClean="0"/>
              <a:t>rd</a:t>
            </a:r>
            <a:r>
              <a:rPr lang="en-US" sz="1600" dirty="0" smtClean="0"/>
              <a:t> largest in terms of customers following Portland and Salem, and comprises roughly 10% of the customer base.</a:t>
            </a: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3AA4907-C82B-4683-998A-7B1F6D316C49}" type="slidenum">
              <a:rPr lang="en-US" sz="1400">
                <a:latin typeface="Arial" pitchFamily="34" charset="0"/>
                <a:ea typeface="ヒラギノ角ゴ Pro W3"/>
                <a:cs typeface="ヒラギノ角ゴ Pro W3"/>
              </a:rPr>
              <a:pPr algn="r"/>
              <a:t>5</a:t>
            </a:fld>
            <a:endParaRPr lang="en-US" sz="1400" dirty="0">
              <a:latin typeface="Arial" pitchFamily="34" charset="0"/>
              <a:ea typeface="ヒラギノ角ゴ Pro W3"/>
              <a:cs typeface="ヒラギノ角ゴ Pro W3"/>
            </a:endParaRPr>
          </a:p>
        </p:txBody>
      </p:sp>
      <p:pic>
        <p:nvPicPr>
          <p:cNvPr id="5123" name="Picture 2" descr="Press Brief Temp"/>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124" name="Rectangle 4"/>
          <p:cNvSpPr>
            <a:spLocks noGrp="1" noChangeArrowheads="1"/>
          </p:cNvSpPr>
          <p:nvPr>
            <p:ph type="body" idx="4294967295"/>
          </p:nvPr>
        </p:nvSpPr>
        <p:spPr>
          <a:xfrm>
            <a:off x="636588" y="1265238"/>
            <a:ext cx="8343900" cy="4983162"/>
          </a:xfrm>
        </p:spPr>
        <p:txBody>
          <a:bodyPr wrap="square"/>
          <a:lstStyle/>
          <a:p>
            <a:pPr indent="0">
              <a:buNone/>
            </a:pPr>
            <a:r>
              <a:rPr lang="en-US" sz="1800" dirty="0" smtClean="0"/>
              <a:t>Integrated Resource Planning is unique to regulated utilities.  Oregon and Washington regulators require seven key components.  The IRP must:</a:t>
            </a:r>
          </a:p>
          <a:p>
            <a:pPr lvl="1">
              <a:buFont typeface="+mj-lt"/>
              <a:buAutoNum type="arabicPeriod"/>
            </a:pPr>
            <a:r>
              <a:rPr lang="en-US" sz="1800" dirty="0" smtClean="0"/>
              <a:t>Examine a range of demand forecasts</a:t>
            </a:r>
          </a:p>
          <a:p>
            <a:pPr lvl="1">
              <a:buFont typeface="+mj-lt"/>
              <a:buAutoNum type="arabicPeriod"/>
            </a:pPr>
            <a:r>
              <a:rPr lang="en-US" sz="1800" dirty="0" smtClean="0"/>
              <a:t>Examine all feasible means of meeting demand</a:t>
            </a:r>
          </a:p>
          <a:p>
            <a:pPr lvl="1">
              <a:buFont typeface="+mj-lt"/>
              <a:buAutoNum type="arabicPeriod"/>
            </a:pPr>
            <a:r>
              <a:rPr lang="en-US" sz="1800" dirty="0" smtClean="0"/>
              <a:t>Treat supply side and demand side resources equally</a:t>
            </a:r>
          </a:p>
          <a:p>
            <a:pPr lvl="1">
              <a:buFont typeface="+mj-lt"/>
              <a:buAutoNum type="arabicPeriod"/>
            </a:pPr>
            <a:r>
              <a:rPr lang="en-US" sz="1800" dirty="0" smtClean="0"/>
              <a:t>Describe the Company’s long term plan for meeting expected load growth</a:t>
            </a:r>
          </a:p>
          <a:p>
            <a:pPr lvl="1">
              <a:buFont typeface="+mj-lt"/>
              <a:buAutoNum type="arabicPeriod"/>
            </a:pPr>
            <a:r>
              <a:rPr lang="en-US" sz="1800" dirty="0" smtClean="0"/>
              <a:t>Describe its plan for resource acquisitions between planning cycles</a:t>
            </a:r>
          </a:p>
          <a:p>
            <a:pPr lvl="1">
              <a:buFont typeface="+mj-lt"/>
              <a:buAutoNum type="arabicPeriod"/>
            </a:pPr>
            <a:r>
              <a:rPr lang="en-US" sz="1800" dirty="0" smtClean="0"/>
              <a:t>Take uncertainties in planning into account</a:t>
            </a:r>
          </a:p>
          <a:p>
            <a:pPr lvl="1">
              <a:buFont typeface="+mj-lt"/>
              <a:buAutoNum type="arabicPeriod"/>
            </a:pPr>
            <a:r>
              <a:rPr lang="en-US" sz="1800" dirty="0" smtClean="0"/>
              <a:t>Involve the public in the planning process</a:t>
            </a:r>
          </a:p>
          <a:p>
            <a:pPr marL="0" indent="0">
              <a:buNone/>
            </a:pPr>
            <a:endParaRPr lang="en-US" sz="1800" dirty="0" smtClean="0"/>
          </a:p>
          <a:p>
            <a:pPr marL="0" indent="0">
              <a:buNone/>
            </a:pPr>
            <a:endParaRPr lang="en-US" sz="1800" dirty="0"/>
          </a:p>
          <a:p>
            <a:pPr marL="0" indent="0">
              <a:buNone/>
            </a:pPr>
            <a:endParaRPr lang="en-US" sz="1200" dirty="0" smtClean="0"/>
          </a:p>
          <a:p>
            <a:pPr marL="800100" lvl="1" indent="-342900">
              <a:lnSpc>
                <a:spcPct val="90000"/>
              </a:lnSpc>
              <a:buNone/>
            </a:pPr>
            <a:endParaRPr lang="en-US" sz="2400" dirty="0" smtClean="0"/>
          </a:p>
          <a:p>
            <a:pPr marL="800100" lvl="1" indent="-342900">
              <a:lnSpc>
                <a:spcPct val="90000"/>
              </a:lnSpc>
              <a:buNone/>
            </a:pPr>
            <a:endParaRPr lang="en-US" sz="1600" dirty="0" smtClean="0"/>
          </a:p>
        </p:txBody>
      </p:sp>
      <p:sp>
        <p:nvSpPr>
          <p:cNvPr id="5126" name="Rectangle 3"/>
          <p:cNvSpPr txBox="1">
            <a:spLocks noChangeArrowheads="1"/>
          </p:cNvSpPr>
          <p:nvPr/>
        </p:nvSpPr>
        <p:spPr bwMode="auto">
          <a:xfrm>
            <a:off x="533400" y="152400"/>
            <a:ext cx="8229600" cy="762000"/>
          </a:xfrm>
          <a:prstGeom prst="rect">
            <a:avLst/>
          </a:prstGeom>
          <a:noFill/>
          <a:ln w="9525">
            <a:noFill/>
            <a:miter lim="800000"/>
            <a:headEnd/>
            <a:tailEnd/>
          </a:ln>
        </p:spPr>
        <p:txBody>
          <a:bodyPr anchor="ctr"/>
          <a:lstStyle/>
          <a:p>
            <a:r>
              <a:rPr lang="en-US" sz="2800" b="1" dirty="0" smtClean="0"/>
              <a:t>Integrated Resource Planning</a:t>
            </a:r>
          </a:p>
        </p:txBody>
      </p:sp>
      <p:sp>
        <p:nvSpPr>
          <p:cNvPr id="8" name="Slide Number Placeholder 7"/>
          <p:cNvSpPr>
            <a:spLocks noGrp="1"/>
          </p:cNvSpPr>
          <p:nvPr>
            <p:ph type="sldNum" sz="quarter" idx="12"/>
          </p:nvPr>
        </p:nvSpPr>
        <p:spPr>
          <a:xfrm>
            <a:off x="6553200" y="6460621"/>
            <a:ext cx="2133600" cy="365125"/>
          </a:xfrm>
        </p:spPr>
        <p:txBody>
          <a:bodyPr/>
          <a:lstStyle/>
          <a:p>
            <a:pPr>
              <a:defRPr/>
            </a:pPr>
            <a:fld id="{95D8270B-1B14-47D4-A6D2-2A33FD76CA9F}" type="slidenum">
              <a:rPr lang="en-US" b="1" smtClean="0">
                <a:solidFill>
                  <a:schemeClr val="accent6">
                    <a:lumMod val="75000"/>
                  </a:schemeClr>
                </a:solidFill>
              </a:rPr>
              <a:pPr>
                <a:defRPr/>
              </a:pPr>
              <a:t>5</a:t>
            </a:fld>
            <a:endParaRPr lang="en-US"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3AA4907-C82B-4683-998A-7B1F6D316C49}" type="slidenum">
              <a:rPr lang="en-US" sz="1400">
                <a:latin typeface="Arial" pitchFamily="34" charset="0"/>
                <a:ea typeface="ヒラギノ角ゴ Pro W3"/>
                <a:cs typeface="ヒラギノ角ゴ Pro W3"/>
              </a:rPr>
              <a:pPr algn="r"/>
              <a:t>6</a:t>
            </a:fld>
            <a:endParaRPr lang="en-US" sz="1400" dirty="0">
              <a:latin typeface="Arial" pitchFamily="34" charset="0"/>
              <a:ea typeface="ヒラギノ角ゴ Pro W3"/>
              <a:cs typeface="ヒラギノ角ゴ Pro W3"/>
            </a:endParaRPr>
          </a:p>
        </p:txBody>
      </p:sp>
      <p:pic>
        <p:nvPicPr>
          <p:cNvPr id="5123" name="Picture 2" descr="Press Brief Temp"/>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124" name="Rectangle 4"/>
          <p:cNvSpPr>
            <a:spLocks noGrp="1" noChangeArrowheads="1"/>
          </p:cNvSpPr>
          <p:nvPr>
            <p:ph type="body" idx="4294967295"/>
          </p:nvPr>
        </p:nvSpPr>
        <p:spPr>
          <a:xfrm>
            <a:off x="636588" y="1265238"/>
            <a:ext cx="8343900" cy="4983162"/>
          </a:xfrm>
        </p:spPr>
        <p:txBody>
          <a:bodyPr wrap="square"/>
          <a:lstStyle/>
          <a:p>
            <a:pPr marL="0" indent="0">
              <a:buNone/>
            </a:pPr>
            <a:r>
              <a:rPr lang="en-US" sz="1400" u="sng" dirty="0" smtClean="0"/>
              <a:t>Technical Working Group</a:t>
            </a:r>
          </a:p>
          <a:p>
            <a:pPr marL="0" indent="0">
              <a:buNone/>
            </a:pPr>
            <a:r>
              <a:rPr lang="en-US" sz="1400" dirty="0" smtClean="0"/>
              <a:t>This IRP was developed with the guidance and oversight of the Technical Working Group (TWG), which included representatives from Citizen Utility Board, Energy Trust,  Northwest Gas Association, Northwest Power and Conservation Council, Northwest Industrial Gas Users, Northwest Pipeline Corp, TransCanada Gas Transmission, OPUC Staff, and WUTC Staff.  NW Natural held 5 TWG meetings and 1 public meeting during the course of the planning cycle. </a:t>
            </a:r>
            <a:endParaRPr lang="en-US" sz="1400" u="sng" dirty="0" smtClean="0"/>
          </a:p>
          <a:p>
            <a:pPr marL="0" indent="0">
              <a:buNone/>
            </a:pPr>
            <a:endParaRPr lang="en-US" sz="1400" u="sng" dirty="0" smtClean="0"/>
          </a:p>
          <a:p>
            <a:pPr marL="0" indent="0">
              <a:buNone/>
            </a:pPr>
            <a:r>
              <a:rPr lang="en-US" sz="1400" u="sng" dirty="0" smtClean="0"/>
              <a:t>IRP Modification</a:t>
            </a:r>
            <a:r>
              <a:rPr lang="en-US" sz="1400" dirty="0" smtClean="0"/>
              <a:t/>
            </a:r>
            <a:br>
              <a:rPr lang="en-US" sz="1400" dirty="0" smtClean="0"/>
            </a:br>
            <a:r>
              <a:rPr lang="en-US" sz="1400" dirty="0" smtClean="0"/>
              <a:t>The </a:t>
            </a:r>
            <a:r>
              <a:rPr lang="en-US" sz="1400" dirty="0"/>
              <a:t>2011 IRP was filed with the state of Oregon on January 12, 2011, and with Washington on March 31, 2011.  The proposed Palomar East Cross-Cascades Pipeline was a component of the plan.  On March 23, 2011, Palomar Gas Transmission LLC withdrew its application with the Federal Energy Regulatory Commission (FERC) for the pipeline and </a:t>
            </a:r>
            <a:r>
              <a:rPr lang="en-US" sz="1400" dirty="0" smtClean="0"/>
              <a:t>simultaneously stated </a:t>
            </a:r>
            <a:r>
              <a:rPr lang="en-US" sz="1400" dirty="0"/>
              <a:t>its expectation of re-filing for an application at a later date.   In addition, new estimates of pipeline rates and service dates for a modified pipeline project called Palomar/Blue Bridge were presented at a public workshop jointly sponsored by the Public Utility Commission of Oregon and the Washington Utility and Transportation Commission on February 3,2011.  In April, NW Natural proposed modifying the 2011 IRP in order to evaluate the proposed Cross-Cascades Pipeline with the rate and service date changes, and to perform further resource analysis should the pipeline not materialize in the future at all.  Additional resource modeling was performed and the results were presented and discussed at the 5</a:t>
            </a:r>
            <a:r>
              <a:rPr lang="en-US" sz="1400" baseline="30000" dirty="0"/>
              <a:t>th</a:t>
            </a:r>
            <a:r>
              <a:rPr lang="en-US" sz="1400" dirty="0"/>
              <a:t> Technical Working Group Meeting on June 22, 2011.</a:t>
            </a:r>
          </a:p>
          <a:p>
            <a:pPr marL="0" indent="0">
              <a:buNone/>
            </a:pPr>
            <a:r>
              <a:rPr lang="en-US" sz="1600" dirty="0" smtClean="0"/>
              <a:t>   </a:t>
            </a:r>
          </a:p>
          <a:p>
            <a:pPr marL="0" indent="0">
              <a:buNone/>
            </a:pPr>
            <a:endParaRPr lang="en-US" sz="1600" dirty="0"/>
          </a:p>
          <a:p>
            <a:pPr marL="0" indent="0">
              <a:buNone/>
            </a:pPr>
            <a:endParaRPr lang="en-US" sz="1600" dirty="0" smtClean="0"/>
          </a:p>
          <a:p>
            <a:pPr marL="800100" lvl="1" indent="-342900">
              <a:lnSpc>
                <a:spcPct val="90000"/>
              </a:lnSpc>
              <a:buNone/>
            </a:pPr>
            <a:endParaRPr lang="en-US" sz="1600" dirty="0" smtClean="0"/>
          </a:p>
          <a:p>
            <a:pPr marL="800100" lvl="1" indent="-342900">
              <a:lnSpc>
                <a:spcPct val="90000"/>
              </a:lnSpc>
              <a:buNone/>
            </a:pPr>
            <a:endParaRPr lang="en-US" sz="1600" dirty="0" smtClean="0"/>
          </a:p>
        </p:txBody>
      </p:sp>
      <p:sp>
        <p:nvSpPr>
          <p:cNvPr id="5126" name="Rectangle 3"/>
          <p:cNvSpPr txBox="1">
            <a:spLocks noChangeArrowheads="1"/>
          </p:cNvSpPr>
          <p:nvPr/>
        </p:nvSpPr>
        <p:spPr bwMode="auto">
          <a:xfrm>
            <a:off x="533400" y="152400"/>
            <a:ext cx="8229600" cy="762000"/>
          </a:xfrm>
          <a:prstGeom prst="rect">
            <a:avLst/>
          </a:prstGeom>
          <a:noFill/>
          <a:ln w="9525">
            <a:noFill/>
            <a:miter lim="800000"/>
            <a:headEnd/>
            <a:tailEnd/>
          </a:ln>
        </p:spPr>
        <p:txBody>
          <a:bodyPr anchor="ctr"/>
          <a:lstStyle/>
          <a:p>
            <a:r>
              <a:rPr lang="en-US" sz="2800" b="1" dirty="0" smtClean="0"/>
              <a:t>2011 IRP</a:t>
            </a:r>
          </a:p>
        </p:txBody>
      </p:sp>
      <p:sp>
        <p:nvSpPr>
          <p:cNvPr id="8" name="Slide Number Placeholder 7"/>
          <p:cNvSpPr>
            <a:spLocks noGrp="1"/>
          </p:cNvSpPr>
          <p:nvPr>
            <p:ph type="sldNum" sz="quarter" idx="12"/>
          </p:nvPr>
        </p:nvSpPr>
        <p:spPr>
          <a:xfrm>
            <a:off x="6575989" y="6452075"/>
            <a:ext cx="2133600" cy="365125"/>
          </a:xfrm>
        </p:spPr>
        <p:txBody>
          <a:bodyPr/>
          <a:lstStyle/>
          <a:p>
            <a:pPr>
              <a:defRPr/>
            </a:pPr>
            <a:fld id="{95D8270B-1B14-47D4-A6D2-2A33FD76CA9F}" type="slidenum">
              <a:rPr lang="en-US" b="1" smtClean="0">
                <a:solidFill>
                  <a:schemeClr val="accent6">
                    <a:lumMod val="75000"/>
                  </a:schemeClr>
                </a:solidFill>
              </a:rPr>
              <a:pPr>
                <a:defRPr/>
              </a:pPr>
              <a:t>6</a:t>
            </a:fld>
            <a:endParaRPr lang="en-US" b="1" dirty="0">
              <a:solidFill>
                <a:schemeClr val="accent6">
                  <a:lumMod val="75000"/>
                </a:schemeClr>
              </a:solidFill>
            </a:endParaRPr>
          </a:p>
        </p:txBody>
      </p:sp>
    </p:spTree>
    <p:extLst>
      <p:ext uri="{BB962C8B-B14F-4D97-AF65-F5344CB8AC3E}">
        <p14:creationId xmlns:p14="http://schemas.microsoft.com/office/powerpoint/2010/main" val="3310833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3AA4907-C82B-4683-998A-7B1F6D316C49}" type="slidenum">
              <a:rPr lang="en-US" sz="1400">
                <a:latin typeface="Arial" pitchFamily="34" charset="0"/>
                <a:ea typeface="ヒラギノ角ゴ Pro W3"/>
                <a:cs typeface="ヒラギノ角ゴ Pro W3"/>
              </a:rPr>
              <a:pPr algn="r"/>
              <a:t>7</a:t>
            </a:fld>
            <a:endParaRPr lang="en-US" sz="1400" dirty="0">
              <a:latin typeface="Arial" pitchFamily="34" charset="0"/>
              <a:ea typeface="ヒラギノ角ゴ Pro W3"/>
              <a:cs typeface="ヒラギノ角ゴ Pro W3"/>
            </a:endParaRPr>
          </a:p>
        </p:txBody>
      </p:sp>
      <p:pic>
        <p:nvPicPr>
          <p:cNvPr id="5123" name="Picture 2" descr="Press Brief Temp"/>
          <p:cNvPicPr>
            <a:picLocks noChangeAspect="1" noChangeArrowheads="1"/>
          </p:cNvPicPr>
          <p:nvPr/>
        </p:nvPicPr>
        <p:blipFill>
          <a:blip r:embed="rId3" cstate="print"/>
          <a:srcRect/>
          <a:stretch>
            <a:fillRect/>
          </a:stretch>
        </p:blipFill>
        <p:spPr bwMode="auto">
          <a:xfrm>
            <a:off x="-1588" y="-228600"/>
            <a:ext cx="9145588" cy="6859588"/>
          </a:xfrm>
          <a:prstGeom prst="rect">
            <a:avLst/>
          </a:prstGeom>
          <a:noFill/>
          <a:ln w="9525">
            <a:noFill/>
            <a:miter lim="800000"/>
            <a:headEnd/>
            <a:tailEnd/>
          </a:ln>
        </p:spPr>
      </p:pic>
      <p:sp>
        <p:nvSpPr>
          <p:cNvPr id="5126" name="Rectangle 3"/>
          <p:cNvSpPr txBox="1">
            <a:spLocks noChangeArrowheads="1"/>
          </p:cNvSpPr>
          <p:nvPr/>
        </p:nvSpPr>
        <p:spPr bwMode="auto">
          <a:xfrm>
            <a:off x="533400" y="152400"/>
            <a:ext cx="8229600" cy="762000"/>
          </a:xfrm>
          <a:prstGeom prst="rect">
            <a:avLst/>
          </a:prstGeom>
          <a:noFill/>
          <a:ln w="9525">
            <a:noFill/>
            <a:miter lim="800000"/>
            <a:headEnd/>
            <a:tailEnd/>
          </a:ln>
        </p:spPr>
        <p:txBody>
          <a:bodyPr anchor="ctr"/>
          <a:lstStyle/>
          <a:p>
            <a:r>
              <a:rPr lang="en-US" sz="2800" b="1" dirty="0" smtClean="0"/>
              <a:t>2011 IRP</a:t>
            </a:r>
          </a:p>
        </p:txBody>
      </p:sp>
      <p:sp>
        <p:nvSpPr>
          <p:cNvPr id="8" name="Slide Number Placeholder 7"/>
          <p:cNvSpPr>
            <a:spLocks noGrp="1"/>
          </p:cNvSpPr>
          <p:nvPr>
            <p:ph type="sldNum" sz="quarter" idx="12"/>
          </p:nvPr>
        </p:nvSpPr>
        <p:spPr/>
        <p:txBody>
          <a:bodyPr/>
          <a:lstStyle/>
          <a:p>
            <a:pPr>
              <a:defRPr/>
            </a:pPr>
            <a:fld id="{95D8270B-1B14-47D4-A6D2-2A33FD76CA9F}" type="slidenum">
              <a:rPr lang="en-US" b="1" smtClean="0">
                <a:solidFill>
                  <a:schemeClr val="accent6">
                    <a:lumMod val="75000"/>
                  </a:schemeClr>
                </a:solidFill>
              </a:rPr>
              <a:pPr>
                <a:defRPr/>
              </a:pPr>
              <a:t>7</a:t>
            </a:fld>
            <a:endParaRPr lang="en-US" b="1" dirty="0">
              <a:solidFill>
                <a:schemeClr val="accent6">
                  <a:lumMod val="75000"/>
                </a:schemeClr>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358628027"/>
              </p:ext>
            </p:extLst>
          </p:nvPr>
        </p:nvGraphicFramePr>
        <p:xfrm>
          <a:off x="609600" y="1066800"/>
          <a:ext cx="8305806" cy="5051677"/>
        </p:xfrm>
        <a:graphic>
          <a:graphicData uri="http://schemas.openxmlformats.org/drawingml/2006/table">
            <a:tbl>
              <a:tblPr firstRow="1" bandRow="1">
                <a:tableStyleId>{3B4B98B0-60AC-42C2-AFA5-B58CD77FA1E5}</a:tableStyleId>
              </a:tblPr>
              <a:tblGrid>
                <a:gridCol w="361122"/>
                <a:gridCol w="361122"/>
                <a:gridCol w="361122"/>
                <a:gridCol w="361122"/>
                <a:gridCol w="361122"/>
                <a:gridCol w="361122"/>
                <a:gridCol w="361122"/>
                <a:gridCol w="361122"/>
                <a:gridCol w="361122"/>
                <a:gridCol w="361122"/>
                <a:gridCol w="361122"/>
                <a:gridCol w="361122"/>
                <a:gridCol w="361122"/>
                <a:gridCol w="361122"/>
                <a:gridCol w="361122"/>
                <a:gridCol w="361122"/>
                <a:gridCol w="361122"/>
                <a:gridCol w="361122"/>
                <a:gridCol w="361122"/>
                <a:gridCol w="361122"/>
                <a:gridCol w="361122"/>
                <a:gridCol w="361122"/>
                <a:gridCol w="361122"/>
              </a:tblGrid>
              <a:tr h="357757">
                <a:tc gridSpan="2">
                  <a:txBody>
                    <a:bodyPr/>
                    <a:lstStyle/>
                    <a:p>
                      <a:pPr algn="ctr"/>
                      <a:r>
                        <a:rPr lang="en-US" sz="1800" dirty="0" smtClean="0"/>
                        <a:t>2009</a:t>
                      </a:r>
                      <a:endParaRPr lang="en-US" sz="1800" dirty="0"/>
                    </a:p>
                  </a:txBody>
                  <a:tcPr>
                    <a:lnT w="12700" cap="flat" cmpd="sng" algn="ctr">
                      <a:noFill/>
                      <a:prstDash val="solid"/>
                      <a:round/>
                      <a:headEnd type="none" w="med" len="med"/>
                      <a:tailEnd type="none" w="med" len="med"/>
                    </a:lnT>
                  </a:tcPr>
                </a:tc>
                <a:tc hMerge="1">
                  <a:txBody>
                    <a:bodyPr/>
                    <a:lstStyle/>
                    <a:p>
                      <a:endParaRPr lang="en-US" sz="1400" dirty="0"/>
                    </a:p>
                  </a:txBody>
                  <a:tcPr/>
                </a:tc>
                <a:tc gridSpan="12">
                  <a:txBody>
                    <a:bodyPr/>
                    <a:lstStyle/>
                    <a:p>
                      <a:pPr algn="ctr"/>
                      <a:r>
                        <a:rPr lang="en-US" sz="1800" dirty="0" smtClean="0"/>
                        <a:t>-------------------------2010 -------------------------</a:t>
                      </a:r>
                      <a:endParaRPr lang="en-US" sz="1800" dirty="0"/>
                    </a:p>
                  </a:txBody>
                  <a:tcPr>
                    <a:lnT w="12700" cap="flat" cmpd="sng" algn="ctr">
                      <a:noFill/>
                      <a:prstDash val="solid"/>
                      <a:round/>
                      <a:headEnd type="none" w="med" len="med"/>
                      <a:tailEnd type="none" w="med" len="med"/>
                    </a:lnT>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gridSpan="9">
                  <a:txBody>
                    <a:bodyPr/>
                    <a:lstStyle/>
                    <a:p>
                      <a:pPr algn="ctr"/>
                      <a:r>
                        <a:rPr lang="en-US" sz="1800" dirty="0" smtClean="0"/>
                        <a:t>------------------2011------------------</a:t>
                      </a:r>
                      <a:endParaRPr lang="en-US" sz="1800" dirty="0"/>
                    </a:p>
                  </a:txBody>
                  <a:tcPr>
                    <a:lnT w="12700" cap="flat" cmpd="sng" algn="ctr">
                      <a:noFill/>
                      <a:prstDash val="solid"/>
                      <a:round/>
                      <a:headEnd type="none" w="med" len="med"/>
                      <a:tailEnd type="none" w="med" len="med"/>
                    </a:lnT>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r>
              <a:tr h="601597">
                <a:tc>
                  <a:txBody>
                    <a:bodyPr/>
                    <a:lstStyle/>
                    <a:p>
                      <a:pPr algn="ctr"/>
                      <a:r>
                        <a:rPr lang="en-US" sz="1400" dirty="0" smtClean="0"/>
                        <a:t>NOV</a:t>
                      </a:r>
                      <a:endParaRPr lang="en-US" sz="1400" dirty="0"/>
                    </a:p>
                  </a:txBody>
                  <a:tcPr vert="vert270"/>
                </a:tc>
                <a:tc>
                  <a:txBody>
                    <a:bodyPr/>
                    <a:lstStyle/>
                    <a:p>
                      <a:pPr algn="ctr"/>
                      <a:r>
                        <a:rPr lang="en-US" sz="1400" dirty="0" smtClean="0"/>
                        <a:t>DEC</a:t>
                      </a:r>
                      <a:endParaRPr lang="en-US" sz="1400" dirty="0"/>
                    </a:p>
                  </a:txBody>
                  <a:tcPr vert="vert270"/>
                </a:tc>
                <a:tc>
                  <a:txBody>
                    <a:bodyPr/>
                    <a:lstStyle/>
                    <a:p>
                      <a:pPr algn="ctr"/>
                      <a:r>
                        <a:rPr lang="en-US" sz="1400" dirty="0" smtClean="0"/>
                        <a:t>JAN</a:t>
                      </a:r>
                      <a:endParaRPr lang="en-US" sz="1400" dirty="0"/>
                    </a:p>
                  </a:txBody>
                  <a:tcPr vert="vert270"/>
                </a:tc>
                <a:tc>
                  <a:txBody>
                    <a:bodyPr/>
                    <a:lstStyle/>
                    <a:p>
                      <a:pPr algn="ctr"/>
                      <a:r>
                        <a:rPr lang="en-US" sz="1400" dirty="0" smtClean="0"/>
                        <a:t>FEB</a:t>
                      </a:r>
                      <a:endParaRPr lang="en-US" sz="1400" dirty="0"/>
                    </a:p>
                  </a:txBody>
                  <a:tcPr vert="vert270"/>
                </a:tc>
                <a:tc>
                  <a:txBody>
                    <a:bodyPr/>
                    <a:lstStyle/>
                    <a:p>
                      <a:pPr algn="ctr"/>
                      <a:r>
                        <a:rPr lang="en-US" sz="1400" dirty="0" smtClean="0"/>
                        <a:t>MAR</a:t>
                      </a:r>
                      <a:endParaRPr lang="en-US" sz="1400" dirty="0"/>
                    </a:p>
                  </a:txBody>
                  <a:tcPr vert="vert270"/>
                </a:tc>
                <a:tc>
                  <a:txBody>
                    <a:bodyPr/>
                    <a:lstStyle/>
                    <a:p>
                      <a:pPr algn="ctr"/>
                      <a:r>
                        <a:rPr lang="en-US" sz="1400" dirty="0" smtClean="0"/>
                        <a:t>APR</a:t>
                      </a:r>
                      <a:endParaRPr lang="en-US" sz="1400" dirty="0"/>
                    </a:p>
                  </a:txBody>
                  <a:tcPr vert="vert270"/>
                </a:tc>
                <a:tc>
                  <a:txBody>
                    <a:bodyPr/>
                    <a:lstStyle/>
                    <a:p>
                      <a:pPr algn="ctr"/>
                      <a:r>
                        <a:rPr lang="en-US" sz="1400" dirty="0" smtClean="0"/>
                        <a:t>MAY</a:t>
                      </a:r>
                      <a:endParaRPr lang="en-US" sz="1400" dirty="0"/>
                    </a:p>
                  </a:txBody>
                  <a:tcPr vert="vert270"/>
                </a:tc>
                <a:tc>
                  <a:txBody>
                    <a:bodyPr/>
                    <a:lstStyle/>
                    <a:p>
                      <a:pPr algn="ctr"/>
                      <a:r>
                        <a:rPr lang="en-US" sz="1400" dirty="0" smtClean="0"/>
                        <a:t>JUN</a:t>
                      </a:r>
                      <a:endParaRPr lang="en-US" sz="1400" dirty="0"/>
                    </a:p>
                  </a:txBody>
                  <a:tcPr vert="vert270"/>
                </a:tc>
                <a:tc>
                  <a:txBody>
                    <a:bodyPr/>
                    <a:lstStyle/>
                    <a:p>
                      <a:pPr algn="ctr"/>
                      <a:r>
                        <a:rPr lang="en-US" sz="1400" dirty="0" smtClean="0"/>
                        <a:t>JUL</a:t>
                      </a:r>
                      <a:endParaRPr lang="en-US" sz="1400" dirty="0"/>
                    </a:p>
                  </a:txBody>
                  <a:tcPr vert="vert270"/>
                </a:tc>
                <a:tc>
                  <a:txBody>
                    <a:bodyPr/>
                    <a:lstStyle/>
                    <a:p>
                      <a:pPr algn="ctr"/>
                      <a:r>
                        <a:rPr lang="en-US" sz="1400" dirty="0" smtClean="0"/>
                        <a:t>AUG</a:t>
                      </a:r>
                      <a:endParaRPr lang="en-US" sz="1400" dirty="0"/>
                    </a:p>
                  </a:txBody>
                  <a:tcPr vert="vert270"/>
                </a:tc>
                <a:tc>
                  <a:txBody>
                    <a:bodyPr/>
                    <a:lstStyle/>
                    <a:p>
                      <a:pPr algn="ctr"/>
                      <a:r>
                        <a:rPr lang="en-US" sz="1400" dirty="0" smtClean="0"/>
                        <a:t>SEP</a:t>
                      </a:r>
                      <a:endParaRPr lang="en-US" sz="1400" dirty="0"/>
                    </a:p>
                  </a:txBody>
                  <a:tcPr vert="vert270"/>
                </a:tc>
                <a:tc>
                  <a:txBody>
                    <a:bodyPr/>
                    <a:lstStyle/>
                    <a:p>
                      <a:pPr algn="ctr"/>
                      <a:r>
                        <a:rPr lang="en-US" sz="1400" dirty="0" smtClean="0"/>
                        <a:t>OCT</a:t>
                      </a:r>
                      <a:endParaRPr lang="en-US" sz="1400" dirty="0"/>
                    </a:p>
                  </a:txBody>
                  <a:tcPr vert="vert270"/>
                </a:tc>
                <a:tc>
                  <a:txBody>
                    <a:bodyPr/>
                    <a:lstStyle/>
                    <a:p>
                      <a:pPr algn="ctr"/>
                      <a:r>
                        <a:rPr lang="en-US" sz="1400" dirty="0" smtClean="0"/>
                        <a:t>NOV</a:t>
                      </a:r>
                      <a:endParaRPr lang="en-US" sz="1400" dirty="0"/>
                    </a:p>
                  </a:txBody>
                  <a:tcPr vert="vert270"/>
                </a:tc>
                <a:tc>
                  <a:txBody>
                    <a:bodyPr/>
                    <a:lstStyle/>
                    <a:p>
                      <a:pPr algn="ctr"/>
                      <a:r>
                        <a:rPr lang="en-US" sz="1400" dirty="0" smtClean="0"/>
                        <a:t>DEC</a:t>
                      </a:r>
                      <a:endParaRPr lang="en-US" sz="1400" dirty="0"/>
                    </a:p>
                  </a:txBody>
                  <a:tcPr vert="vert270"/>
                </a:tc>
                <a:tc>
                  <a:txBody>
                    <a:bodyPr/>
                    <a:lstStyle/>
                    <a:p>
                      <a:pPr algn="ctr"/>
                      <a:r>
                        <a:rPr lang="en-US" sz="1400" dirty="0" smtClean="0"/>
                        <a:t>JAN</a:t>
                      </a:r>
                      <a:endParaRPr lang="en-US" sz="1400" dirty="0"/>
                    </a:p>
                  </a:txBody>
                  <a:tcPr vert="vert270"/>
                </a:tc>
                <a:tc>
                  <a:txBody>
                    <a:bodyPr/>
                    <a:lstStyle/>
                    <a:p>
                      <a:pPr algn="ctr"/>
                      <a:r>
                        <a:rPr lang="en-US" sz="1400" dirty="0" smtClean="0"/>
                        <a:t>FEB</a:t>
                      </a:r>
                      <a:endParaRPr lang="en-US" sz="1400" dirty="0"/>
                    </a:p>
                  </a:txBody>
                  <a:tcPr vert="vert270"/>
                </a:tc>
                <a:tc>
                  <a:txBody>
                    <a:bodyPr/>
                    <a:lstStyle/>
                    <a:p>
                      <a:pPr algn="ctr"/>
                      <a:r>
                        <a:rPr lang="en-US" sz="1400" dirty="0" smtClean="0"/>
                        <a:t>MAR</a:t>
                      </a:r>
                      <a:endParaRPr lang="en-US" sz="1400" dirty="0"/>
                    </a:p>
                  </a:txBody>
                  <a:tcPr vert="vert270"/>
                </a:tc>
                <a:tc>
                  <a:txBody>
                    <a:bodyPr/>
                    <a:lstStyle/>
                    <a:p>
                      <a:pPr algn="ctr"/>
                      <a:r>
                        <a:rPr lang="en-US" sz="1400" dirty="0" smtClean="0"/>
                        <a:t>APR</a:t>
                      </a:r>
                      <a:endParaRPr lang="en-US" sz="1400" dirty="0"/>
                    </a:p>
                  </a:txBody>
                  <a:tcPr vert="vert270"/>
                </a:tc>
                <a:tc>
                  <a:txBody>
                    <a:bodyPr/>
                    <a:lstStyle/>
                    <a:p>
                      <a:pPr algn="ctr"/>
                      <a:r>
                        <a:rPr lang="en-US" sz="1400" dirty="0" smtClean="0"/>
                        <a:t>MAY</a:t>
                      </a:r>
                      <a:endParaRPr lang="en-US" sz="1400" dirty="0"/>
                    </a:p>
                  </a:txBody>
                  <a:tcPr vert="vert270"/>
                </a:tc>
                <a:tc>
                  <a:txBody>
                    <a:bodyPr/>
                    <a:lstStyle/>
                    <a:p>
                      <a:pPr algn="ctr"/>
                      <a:r>
                        <a:rPr lang="en-US" sz="1400" dirty="0" smtClean="0"/>
                        <a:t>JUN</a:t>
                      </a:r>
                      <a:endParaRPr lang="en-US" sz="1400" dirty="0"/>
                    </a:p>
                  </a:txBody>
                  <a:tcPr vert="vert270"/>
                </a:tc>
                <a:tc>
                  <a:txBody>
                    <a:bodyPr/>
                    <a:lstStyle/>
                    <a:p>
                      <a:pPr algn="ctr"/>
                      <a:r>
                        <a:rPr lang="en-US" sz="1400" dirty="0" smtClean="0"/>
                        <a:t>JUL</a:t>
                      </a:r>
                      <a:endParaRPr lang="en-US" sz="1400" dirty="0"/>
                    </a:p>
                  </a:txBody>
                  <a:tcPr vert="vert270"/>
                </a:tc>
                <a:tc>
                  <a:txBody>
                    <a:bodyPr/>
                    <a:lstStyle/>
                    <a:p>
                      <a:pPr algn="ctr"/>
                      <a:r>
                        <a:rPr lang="en-US" sz="1400" dirty="0" smtClean="0"/>
                        <a:t>AUG</a:t>
                      </a:r>
                      <a:endParaRPr lang="en-US" sz="1400" dirty="0"/>
                    </a:p>
                  </a:txBody>
                  <a:tcPr vert="vert270"/>
                </a:tc>
                <a:tc>
                  <a:txBody>
                    <a:bodyPr/>
                    <a:lstStyle/>
                    <a:p>
                      <a:pPr algn="ctr"/>
                      <a:r>
                        <a:rPr lang="en-US" sz="1400" dirty="0" smtClean="0"/>
                        <a:t>SEP</a:t>
                      </a:r>
                      <a:endParaRPr lang="en-US" sz="1400" dirty="0"/>
                    </a:p>
                  </a:txBody>
                  <a:tcPr vert="vert270"/>
                </a:tc>
              </a:tr>
              <a:tr h="1611191">
                <a:tc>
                  <a:txBody>
                    <a:bodyPr/>
                    <a:lstStyle/>
                    <a:p>
                      <a:pPr algn="ctr"/>
                      <a:endParaRPr lang="en-US" sz="1400" dirty="0"/>
                    </a:p>
                  </a:txBody>
                  <a:tcPr vert="vert270" anchor="ctr"/>
                </a:tc>
                <a:tc>
                  <a:txBody>
                    <a:bodyPr/>
                    <a:lstStyle/>
                    <a:p>
                      <a:pPr algn="ctr"/>
                      <a:endParaRPr lang="en-US" sz="1400" dirty="0"/>
                    </a:p>
                  </a:txBody>
                  <a:tcPr vert="vert270" anchor="ctr"/>
                </a:tc>
                <a:tc>
                  <a:txBody>
                    <a:bodyPr/>
                    <a:lstStyle/>
                    <a:p>
                      <a:pPr algn="ctr"/>
                      <a:endParaRPr lang="en-US" sz="1400" dirty="0"/>
                    </a:p>
                  </a:txBody>
                  <a:tcPr vert="vert270" anchor="ctr"/>
                </a:tc>
                <a:tc>
                  <a:txBody>
                    <a:bodyPr/>
                    <a:lstStyle/>
                    <a:p>
                      <a:pPr algn="ctr"/>
                      <a:r>
                        <a:rPr lang="en-US" sz="1400" dirty="0" smtClean="0"/>
                        <a:t>TWG</a:t>
                      </a:r>
                      <a:r>
                        <a:rPr lang="en-US" sz="1400" baseline="0" dirty="0" smtClean="0"/>
                        <a:t>  #1</a:t>
                      </a:r>
                      <a:endParaRPr lang="en-US" sz="1400" dirty="0"/>
                    </a:p>
                  </a:txBody>
                  <a:tcPr vert="vert270" anchor="ctr"/>
                </a:tc>
                <a:tc>
                  <a:txBody>
                    <a:bodyPr/>
                    <a:lstStyle/>
                    <a:p>
                      <a:pPr algn="ctr"/>
                      <a:endParaRPr lang="en-US" sz="1400" dirty="0"/>
                    </a:p>
                  </a:txBody>
                  <a:tcPr vert="vert270" anchor="ctr"/>
                </a:tc>
                <a:tc>
                  <a:txBody>
                    <a:bodyPr/>
                    <a:lstStyle/>
                    <a:p>
                      <a:pPr algn="ctr"/>
                      <a:endParaRPr lang="en-US" sz="1400" dirty="0"/>
                    </a:p>
                  </a:txBody>
                  <a:tcPr vert="vert270" anchor="ctr"/>
                </a:tc>
                <a:tc>
                  <a:txBody>
                    <a:bodyPr/>
                    <a:lstStyle/>
                    <a:p>
                      <a:pPr algn="ctr"/>
                      <a:r>
                        <a:rPr lang="en-US" sz="1400" dirty="0" smtClean="0"/>
                        <a:t>TWG  #2</a:t>
                      </a:r>
                      <a:endParaRPr lang="en-US" sz="1400" dirty="0"/>
                    </a:p>
                  </a:txBody>
                  <a:tcPr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Public Meeting</a:t>
                      </a:r>
                    </a:p>
                    <a:p>
                      <a:pPr algn="ctr"/>
                      <a:endParaRPr lang="en-US" sz="1400" dirty="0"/>
                    </a:p>
                  </a:txBody>
                  <a:tcPr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TWG  #3</a:t>
                      </a:r>
                    </a:p>
                    <a:p>
                      <a:pPr algn="ctr"/>
                      <a:endParaRPr lang="en-US" sz="1400" dirty="0"/>
                    </a:p>
                  </a:txBody>
                  <a:tcPr vert="vert270" anchor="ctr"/>
                </a:tc>
                <a:tc>
                  <a:txBody>
                    <a:bodyPr/>
                    <a:lstStyle/>
                    <a:p>
                      <a:pPr algn="ctr"/>
                      <a:endParaRPr lang="en-US" sz="1400" dirty="0"/>
                    </a:p>
                  </a:txBody>
                  <a:tcPr vert="vert270" anchor="ctr"/>
                </a:tc>
                <a:tc>
                  <a:txBody>
                    <a:bodyPr/>
                    <a:lstStyle/>
                    <a:p>
                      <a:pPr algn="ctr"/>
                      <a:endParaRPr lang="en-US" sz="1400" dirty="0"/>
                    </a:p>
                  </a:txBody>
                  <a:tcPr vert="vert270" anchor="ctr"/>
                </a:tc>
                <a:tc>
                  <a:txBody>
                    <a:bodyPr/>
                    <a:lstStyle/>
                    <a:p>
                      <a:pPr algn="ctr"/>
                      <a:r>
                        <a:rPr lang="en-US" sz="1400" dirty="0" smtClean="0"/>
                        <a:t>IRP Draft Doc</a:t>
                      </a:r>
                      <a:endParaRPr lang="en-US" sz="1400" dirty="0"/>
                    </a:p>
                  </a:txBody>
                  <a:tcPr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TWG  #4</a:t>
                      </a:r>
                    </a:p>
                    <a:p>
                      <a:pPr algn="ctr"/>
                      <a:endParaRPr lang="en-US" sz="1400" dirty="0"/>
                    </a:p>
                  </a:txBody>
                  <a:tcPr vert="vert270" anchor="ctr"/>
                </a:tc>
                <a:tc>
                  <a:txBody>
                    <a:bodyPr/>
                    <a:lstStyle/>
                    <a:p>
                      <a:pPr algn="ctr"/>
                      <a:endParaRPr lang="en-US" sz="1400" dirty="0"/>
                    </a:p>
                  </a:txBody>
                  <a:tcPr vert="vert270" anchor="ctr"/>
                </a:tc>
                <a:tc>
                  <a:txBody>
                    <a:bodyPr/>
                    <a:lstStyle/>
                    <a:p>
                      <a:pPr algn="ctr"/>
                      <a:endParaRPr lang="en-US" sz="1400" dirty="0"/>
                    </a:p>
                  </a:txBody>
                  <a:tcPr vert="vert270" anchor="ctr"/>
                </a:tc>
                <a:tc>
                  <a:txBody>
                    <a:bodyPr/>
                    <a:lstStyle/>
                    <a:p>
                      <a:pPr algn="ctr"/>
                      <a:endParaRPr lang="en-US" sz="1400" dirty="0"/>
                    </a:p>
                  </a:txBody>
                  <a:tcPr vert="vert270" anchor="ctr"/>
                </a:tc>
                <a:tc>
                  <a:txBody>
                    <a:bodyPr/>
                    <a:lstStyle/>
                    <a:p>
                      <a:pPr algn="ctr"/>
                      <a:r>
                        <a:rPr lang="en-US" sz="1000" dirty="0" smtClean="0"/>
                        <a:t>IRP Filed,</a:t>
                      </a:r>
                      <a:r>
                        <a:rPr lang="en-US" sz="1000" baseline="0" dirty="0" smtClean="0"/>
                        <a:t> later PAL Pulled</a:t>
                      </a:r>
                      <a:endParaRPr lang="en-US" sz="1400" dirty="0"/>
                    </a:p>
                  </a:txBody>
                  <a:tcPr vert="vert270" anchor="ctr"/>
                </a:tc>
                <a:tc>
                  <a:txBody>
                    <a:bodyPr/>
                    <a:lstStyle/>
                    <a:p>
                      <a:pPr algn="ctr"/>
                      <a:r>
                        <a:rPr lang="en-US" sz="1400" dirty="0" smtClean="0"/>
                        <a:t>Modification</a:t>
                      </a:r>
                      <a:r>
                        <a:rPr lang="en-US" sz="1400" baseline="0" dirty="0" smtClean="0"/>
                        <a:t> </a:t>
                      </a:r>
                      <a:endParaRPr lang="en-US" sz="1400" dirty="0"/>
                    </a:p>
                  </a:txBody>
                  <a:tcPr vert="vert270" anchor="ctr"/>
                </a:tc>
                <a:tc>
                  <a:txBody>
                    <a:bodyPr/>
                    <a:lstStyle/>
                    <a:p>
                      <a:pPr algn="ctr"/>
                      <a:endParaRPr lang="en-US" sz="1400" dirty="0"/>
                    </a:p>
                  </a:txBody>
                  <a:tcPr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TWG  #5</a:t>
                      </a:r>
                    </a:p>
                    <a:p>
                      <a:pPr algn="ctr"/>
                      <a:endParaRPr lang="en-US" sz="1400" dirty="0"/>
                    </a:p>
                  </a:txBody>
                  <a:tcPr vert="vert270" anchor="ctr"/>
                </a:tc>
                <a:tc>
                  <a:txBody>
                    <a:bodyPr/>
                    <a:lstStyle/>
                    <a:p>
                      <a:pPr algn="ctr"/>
                      <a:endParaRPr lang="en-US" sz="1400" dirty="0"/>
                    </a:p>
                  </a:txBody>
                  <a:tcPr vert="vert270" anchor="ctr"/>
                </a:tc>
                <a:tc>
                  <a:txBody>
                    <a:bodyPr/>
                    <a:lstStyle/>
                    <a:p>
                      <a:pPr algn="ctr"/>
                      <a:endParaRPr lang="en-US" sz="1400" dirty="0"/>
                    </a:p>
                  </a:txBody>
                  <a:tcPr vert="vert270" anchor="ctr"/>
                </a:tc>
                <a:tc>
                  <a:txBody>
                    <a:bodyPr/>
                    <a:lstStyle/>
                    <a:p>
                      <a:pPr algn="ctr"/>
                      <a:r>
                        <a:rPr lang="en-US" sz="1400" dirty="0" smtClean="0"/>
                        <a:t>IRP Mod Filed</a:t>
                      </a:r>
                      <a:endParaRPr lang="en-US" sz="1400" dirty="0"/>
                    </a:p>
                  </a:txBody>
                  <a:tcPr vert="vert270" anchor="ctr"/>
                </a:tc>
              </a:tr>
              <a:tr h="903409">
                <a:tc gridSpan="6">
                  <a:txBody>
                    <a:bodyPr/>
                    <a:lstStyle/>
                    <a:p>
                      <a:pPr algn="ctr"/>
                      <a:r>
                        <a:rPr lang="en-US" sz="1400" dirty="0" smtClean="0"/>
                        <a:t>Customer, Price, Weather and Demand Forecast</a:t>
                      </a:r>
                      <a:endParaRPr lang="en-US" sz="1400" dirty="0"/>
                    </a:p>
                  </a:txBody>
                  <a:tcPr anchor="ctr">
                    <a:solidFill>
                      <a:schemeClr val="bg2">
                        <a:lumMod val="25000"/>
                        <a:alpha val="20000"/>
                      </a:schemeClr>
                    </a:solidFill>
                  </a:tcPr>
                </a:tc>
                <a:tc hMerge="1">
                  <a:txBody>
                    <a:bodyPr/>
                    <a:lstStyle/>
                    <a:p>
                      <a:endParaRPr lang="en-US" sz="1400" dirty="0"/>
                    </a:p>
                  </a:txBody>
                  <a:tcPr vert="vert270"/>
                </a:tc>
                <a:tc hMerge="1">
                  <a:txBody>
                    <a:bodyPr/>
                    <a:lstStyle/>
                    <a:p>
                      <a:endParaRPr lang="en-US" sz="1400" dirty="0"/>
                    </a:p>
                  </a:txBody>
                  <a:tcPr vert="vert270"/>
                </a:tc>
                <a:tc hMerge="1">
                  <a:txBody>
                    <a:bodyPr/>
                    <a:lstStyle/>
                    <a:p>
                      <a:endParaRPr lang="en-US" sz="1400" dirty="0"/>
                    </a:p>
                  </a:txBody>
                  <a:tcPr vert="vert270"/>
                </a:tc>
                <a:tc hMerge="1">
                  <a:txBody>
                    <a:bodyPr/>
                    <a:lstStyle/>
                    <a:p>
                      <a:endParaRPr lang="en-US" sz="1400" dirty="0"/>
                    </a:p>
                  </a:txBody>
                  <a:tcPr vert="vert270"/>
                </a:tc>
                <a:tc hMerge="1">
                  <a:txBody>
                    <a:bodyPr/>
                    <a:lstStyle/>
                    <a:p>
                      <a:endParaRPr lang="en-US" sz="1400" dirty="0"/>
                    </a:p>
                  </a:txBody>
                  <a:tcPr vert="vert270"/>
                </a:tc>
                <a:tc gridSpan="3">
                  <a:txBody>
                    <a:bodyPr/>
                    <a:lstStyle/>
                    <a:p>
                      <a:pPr algn="ctr"/>
                      <a:r>
                        <a:rPr lang="en-US" sz="1400" dirty="0" smtClean="0"/>
                        <a:t>DSM Forecast</a:t>
                      </a:r>
                      <a:endParaRPr lang="en-US" sz="1400" dirty="0"/>
                    </a:p>
                  </a:txBody>
                  <a:tcPr anchor="ctr">
                    <a:solidFill>
                      <a:schemeClr val="accent3">
                        <a:lumMod val="75000"/>
                        <a:alpha val="20000"/>
                      </a:schemeClr>
                    </a:solidFill>
                  </a:tcPr>
                </a:tc>
                <a:tc hMerge="1">
                  <a:txBody>
                    <a:bodyPr/>
                    <a:lstStyle/>
                    <a:p>
                      <a:endParaRPr lang="en-US" sz="1400" dirty="0"/>
                    </a:p>
                  </a:txBody>
                  <a:tcPr vert="vert270"/>
                </a:tc>
                <a:tc hMerge="1">
                  <a:txBody>
                    <a:bodyPr/>
                    <a:lstStyle/>
                    <a:p>
                      <a:endParaRPr lang="en-US" sz="1400" dirty="0"/>
                    </a:p>
                  </a:txBody>
                  <a:tcPr vert="vert270"/>
                </a:tc>
                <a:tc>
                  <a:txBody>
                    <a:bodyPr/>
                    <a:lstStyle/>
                    <a:p>
                      <a:endParaRPr lang="en-US" sz="1400" dirty="0"/>
                    </a:p>
                  </a:txBody>
                  <a:tcPr vert="vert270" anchor="ctr">
                    <a:noFill/>
                  </a:tcPr>
                </a:tc>
                <a:tc>
                  <a:txBody>
                    <a:bodyPr/>
                    <a:lstStyle/>
                    <a:p>
                      <a:endParaRPr lang="en-US" sz="1400" dirty="0"/>
                    </a:p>
                  </a:txBody>
                  <a:tcPr vert="vert270" anchor="ctr">
                    <a:noFill/>
                  </a:tcPr>
                </a:tc>
                <a:tc>
                  <a:txBody>
                    <a:bodyPr/>
                    <a:lstStyle/>
                    <a:p>
                      <a:endParaRPr lang="en-US" sz="1400" dirty="0"/>
                    </a:p>
                  </a:txBody>
                  <a:tcPr vert="vert270" anchor="ctr">
                    <a:noFill/>
                  </a:tcPr>
                </a:tc>
                <a:tc>
                  <a:txBody>
                    <a:bodyPr/>
                    <a:lstStyle/>
                    <a:p>
                      <a:endParaRPr lang="en-US" sz="1400" dirty="0"/>
                    </a:p>
                  </a:txBody>
                  <a:tcPr vert="vert270" anchor="ctr">
                    <a:noFill/>
                  </a:tcPr>
                </a:tc>
                <a:tc>
                  <a:txBody>
                    <a:bodyPr/>
                    <a:lstStyle/>
                    <a:p>
                      <a:endParaRPr lang="en-US" sz="1400" dirty="0"/>
                    </a:p>
                  </a:txBody>
                  <a:tcPr vert="vert270" anchor="ctr">
                    <a:noFill/>
                  </a:tcPr>
                </a:tc>
                <a:tc>
                  <a:txBody>
                    <a:bodyPr/>
                    <a:lstStyle/>
                    <a:p>
                      <a:endParaRPr lang="en-US" sz="1400" dirty="0"/>
                    </a:p>
                  </a:txBody>
                  <a:tcPr vert="vert270" anchor="ctr">
                    <a:noFill/>
                  </a:tcPr>
                </a:tc>
                <a:tc>
                  <a:txBody>
                    <a:bodyPr/>
                    <a:lstStyle/>
                    <a:p>
                      <a:endParaRPr lang="en-US" sz="1400" dirty="0"/>
                    </a:p>
                  </a:txBody>
                  <a:tcPr vert="vert270" anchor="ctr">
                    <a:noFill/>
                  </a:tcPr>
                </a:tc>
                <a:tc>
                  <a:txBody>
                    <a:bodyPr/>
                    <a:lstStyle/>
                    <a:p>
                      <a:endParaRPr lang="en-US" sz="1400" dirty="0"/>
                    </a:p>
                  </a:txBody>
                  <a:tcPr vert="vert270" anchor="ctr">
                    <a:noFill/>
                  </a:tcPr>
                </a:tc>
                <a:tc>
                  <a:txBody>
                    <a:bodyPr/>
                    <a:lstStyle/>
                    <a:p>
                      <a:pPr algn="ctr"/>
                      <a:r>
                        <a:rPr lang="en-US" sz="1100" dirty="0" smtClean="0"/>
                        <a:t>Price</a:t>
                      </a:r>
                      <a:r>
                        <a:rPr lang="en-US" sz="1100" baseline="0" dirty="0" smtClean="0"/>
                        <a:t> Forecast</a:t>
                      </a:r>
                      <a:endParaRPr lang="en-US" sz="1100" dirty="0"/>
                    </a:p>
                  </a:txBody>
                  <a:tcPr vert="vert270" anchor="ctr">
                    <a:solidFill>
                      <a:schemeClr val="bg2">
                        <a:lumMod val="50000"/>
                        <a:alpha val="20000"/>
                      </a:schemeClr>
                    </a:solidFill>
                  </a:tcPr>
                </a:tc>
                <a:tc>
                  <a:txBody>
                    <a:bodyPr/>
                    <a:lstStyle/>
                    <a:p>
                      <a:endParaRPr lang="en-US" sz="1400" dirty="0"/>
                    </a:p>
                  </a:txBody>
                  <a:tcPr vert="vert270" anchor="ctr">
                    <a:noFill/>
                  </a:tcPr>
                </a:tc>
                <a:tc>
                  <a:txBody>
                    <a:bodyPr/>
                    <a:lstStyle/>
                    <a:p>
                      <a:endParaRPr lang="en-US" sz="1400" dirty="0"/>
                    </a:p>
                  </a:txBody>
                  <a:tcPr vert="vert270" anchor="ctr">
                    <a:noFill/>
                  </a:tcPr>
                </a:tc>
                <a:tc>
                  <a:txBody>
                    <a:bodyPr/>
                    <a:lstStyle/>
                    <a:p>
                      <a:endParaRPr lang="en-US" sz="1400" dirty="0"/>
                    </a:p>
                  </a:txBody>
                  <a:tcPr vert="vert270" anchor="ctr">
                    <a:noFill/>
                  </a:tcPr>
                </a:tc>
                <a:tc>
                  <a:txBody>
                    <a:bodyPr/>
                    <a:lstStyle/>
                    <a:p>
                      <a:endParaRPr lang="en-US" sz="1400" dirty="0"/>
                    </a:p>
                  </a:txBody>
                  <a:tcPr vert="vert270" anchor="ctr">
                    <a:noFill/>
                  </a:tcPr>
                </a:tc>
                <a:tc>
                  <a:txBody>
                    <a:bodyPr/>
                    <a:lstStyle/>
                    <a:p>
                      <a:endParaRPr lang="en-US" sz="1400" dirty="0"/>
                    </a:p>
                  </a:txBody>
                  <a:tcPr vert="vert270" anchor="ctr">
                    <a:noFill/>
                  </a:tcPr>
                </a:tc>
              </a:tr>
              <a:tr h="374731">
                <a:tc>
                  <a:txBody>
                    <a:bodyPr/>
                    <a:lstStyle/>
                    <a:p>
                      <a:endParaRPr lang="en-US" sz="1400" dirty="0"/>
                    </a:p>
                  </a:txBody>
                  <a:tcPr vert="vert270" anchor="ctr"/>
                </a:tc>
                <a:tc>
                  <a:txBody>
                    <a:bodyPr/>
                    <a:lstStyle/>
                    <a:p>
                      <a:endParaRPr lang="en-US" sz="1400" dirty="0"/>
                    </a:p>
                  </a:txBody>
                  <a:tcPr vert="vert270" anchor="ctr"/>
                </a:tc>
                <a:tc>
                  <a:txBody>
                    <a:bodyPr/>
                    <a:lstStyle/>
                    <a:p>
                      <a:endParaRPr lang="en-US" sz="1400" dirty="0"/>
                    </a:p>
                  </a:txBody>
                  <a:tcPr vert="vert270" anchor="ctr"/>
                </a:tc>
                <a:tc gridSpan="6">
                  <a:txBody>
                    <a:bodyPr/>
                    <a:lstStyle/>
                    <a:p>
                      <a:pPr algn="ctr"/>
                      <a:r>
                        <a:rPr lang="en-US" sz="1400" dirty="0" smtClean="0"/>
                        <a:t>Scenario Development</a:t>
                      </a:r>
                      <a:endParaRPr lang="en-US" sz="1400" dirty="0"/>
                    </a:p>
                  </a:txBody>
                  <a:tcPr anchor="ctr">
                    <a:solidFill>
                      <a:schemeClr val="accent2">
                        <a:lumMod val="75000"/>
                      </a:schemeClr>
                    </a:solidFill>
                  </a:tcPr>
                </a:tc>
                <a:tc hMerge="1">
                  <a:txBody>
                    <a:bodyPr/>
                    <a:lstStyle/>
                    <a:p>
                      <a:endParaRPr lang="en-US" sz="1400" dirty="0"/>
                    </a:p>
                  </a:txBody>
                  <a:tcPr vert="vert270"/>
                </a:tc>
                <a:tc hMerge="1">
                  <a:txBody>
                    <a:bodyPr/>
                    <a:lstStyle/>
                    <a:p>
                      <a:endParaRPr lang="en-US" sz="1400" dirty="0"/>
                    </a:p>
                  </a:txBody>
                  <a:tcPr vert="vert270"/>
                </a:tc>
                <a:tc hMerge="1">
                  <a:txBody>
                    <a:bodyPr/>
                    <a:lstStyle/>
                    <a:p>
                      <a:endParaRPr lang="en-US" sz="1400" dirty="0"/>
                    </a:p>
                  </a:txBody>
                  <a:tcPr vert="vert270"/>
                </a:tc>
                <a:tc hMerge="1">
                  <a:txBody>
                    <a:bodyPr/>
                    <a:lstStyle/>
                    <a:p>
                      <a:endParaRPr lang="en-US" sz="1400" dirty="0"/>
                    </a:p>
                  </a:txBody>
                  <a:tcPr vert="vert270"/>
                </a:tc>
                <a:tc hMerge="1">
                  <a:txBody>
                    <a:bodyPr/>
                    <a:lstStyle/>
                    <a:p>
                      <a:endParaRPr lang="en-US" sz="1400" dirty="0"/>
                    </a:p>
                  </a:txBody>
                  <a:tcPr vert="vert270"/>
                </a:tc>
                <a:tc>
                  <a:txBody>
                    <a:bodyPr/>
                    <a:lstStyle/>
                    <a:p>
                      <a:endParaRPr lang="en-US" sz="1400" dirty="0"/>
                    </a:p>
                  </a:txBody>
                  <a:tcPr vert="vert270" anchor="ctr"/>
                </a:tc>
                <a:tc>
                  <a:txBody>
                    <a:bodyPr/>
                    <a:lstStyle/>
                    <a:p>
                      <a:endParaRPr lang="en-US" sz="1400" dirty="0"/>
                    </a:p>
                  </a:txBody>
                  <a:tcPr vert="vert270" anchor="ctr"/>
                </a:tc>
                <a:tc>
                  <a:txBody>
                    <a:bodyPr/>
                    <a:lstStyle/>
                    <a:p>
                      <a:endParaRPr lang="en-US" sz="1400" dirty="0"/>
                    </a:p>
                  </a:txBody>
                  <a:tcPr vert="vert270" anchor="ctr"/>
                </a:tc>
                <a:tc>
                  <a:txBody>
                    <a:bodyPr/>
                    <a:lstStyle/>
                    <a:p>
                      <a:endParaRPr lang="en-US" sz="1400" dirty="0"/>
                    </a:p>
                  </a:txBody>
                  <a:tcPr vert="vert270" anchor="ctr"/>
                </a:tc>
                <a:tc>
                  <a:txBody>
                    <a:bodyPr/>
                    <a:lstStyle/>
                    <a:p>
                      <a:endParaRPr lang="en-US" sz="1400" dirty="0"/>
                    </a:p>
                  </a:txBody>
                  <a:tcPr vert="vert270" anchor="ctr"/>
                </a:tc>
                <a:tc>
                  <a:txBody>
                    <a:bodyPr/>
                    <a:lstStyle/>
                    <a:p>
                      <a:endParaRPr lang="en-US" sz="1400" dirty="0"/>
                    </a:p>
                  </a:txBody>
                  <a:tcPr vert="vert270" anchor="ctr"/>
                </a:tc>
                <a:tc>
                  <a:txBody>
                    <a:bodyPr/>
                    <a:lstStyle/>
                    <a:p>
                      <a:endParaRPr lang="en-US" sz="1400" dirty="0"/>
                    </a:p>
                  </a:txBody>
                  <a:tcPr vert="vert270" anchor="ctr"/>
                </a:tc>
                <a:tc>
                  <a:txBody>
                    <a:bodyPr/>
                    <a:lstStyle/>
                    <a:p>
                      <a:endParaRPr lang="en-US" sz="1400" dirty="0"/>
                    </a:p>
                  </a:txBody>
                  <a:tcPr vert="vert270" anchor="ctr"/>
                </a:tc>
                <a:tc gridSpan="3">
                  <a:txBody>
                    <a:bodyPr/>
                    <a:lstStyle/>
                    <a:p>
                      <a:pPr algn="ctr"/>
                      <a:r>
                        <a:rPr lang="en-US" sz="1200" dirty="0" smtClean="0"/>
                        <a:t>Scenario</a:t>
                      </a:r>
                      <a:r>
                        <a:rPr lang="en-US" sz="1200" baseline="0" dirty="0" smtClean="0"/>
                        <a:t> Development</a:t>
                      </a:r>
                      <a:endParaRPr lang="en-US" sz="1200" dirty="0"/>
                    </a:p>
                  </a:txBody>
                  <a:tcPr anchor="ctr">
                    <a:solidFill>
                      <a:schemeClr val="accent2">
                        <a:lumMod val="75000"/>
                      </a:schemeClr>
                    </a:solidFill>
                  </a:tcPr>
                </a:tc>
                <a:tc hMerge="1">
                  <a:txBody>
                    <a:bodyPr/>
                    <a:lstStyle/>
                    <a:p>
                      <a:endParaRPr lang="en-US" sz="1400" dirty="0"/>
                    </a:p>
                  </a:txBody>
                  <a:tcPr vert="vert270" anchor="ctr"/>
                </a:tc>
                <a:tc hMerge="1">
                  <a:txBody>
                    <a:bodyPr/>
                    <a:lstStyle/>
                    <a:p>
                      <a:endParaRPr lang="en-US" sz="1400" dirty="0"/>
                    </a:p>
                  </a:txBody>
                  <a:tcPr vert="vert270" anchor="ctr"/>
                </a:tc>
                <a:tc>
                  <a:txBody>
                    <a:bodyPr/>
                    <a:lstStyle/>
                    <a:p>
                      <a:endParaRPr lang="en-US" sz="1400" dirty="0"/>
                    </a:p>
                  </a:txBody>
                  <a:tcPr vert="vert270" anchor="ctr"/>
                </a:tc>
                <a:tc>
                  <a:txBody>
                    <a:bodyPr/>
                    <a:lstStyle/>
                    <a:p>
                      <a:endParaRPr lang="en-US" sz="1400" dirty="0"/>
                    </a:p>
                  </a:txBody>
                  <a:tcPr vert="vert270" anchor="ctr"/>
                </a:tc>
                <a:tc>
                  <a:txBody>
                    <a:bodyPr/>
                    <a:lstStyle/>
                    <a:p>
                      <a:endParaRPr lang="en-US" sz="1400" dirty="0"/>
                    </a:p>
                  </a:txBody>
                  <a:tcPr vert="vert270" anchor="ctr"/>
                </a:tc>
              </a:tr>
              <a:tr h="509634">
                <a:tc gridSpan="5">
                  <a:txBody>
                    <a:bodyPr/>
                    <a:lstStyle/>
                    <a:p>
                      <a:pPr algn="ctr"/>
                      <a:r>
                        <a:rPr lang="en-US" sz="1400" dirty="0" smtClean="0"/>
                        <a:t>Resource</a:t>
                      </a:r>
                      <a:r>
                        <a:rPr lang="en-US" sz="1400" baseline="0" dirty="0" smtClean="0"/>
                        <a:t> Cost Assumptions</a:t>
                      </a:r>
                      <a:endParaRPr lang="en-US" sz="1400" dirty="0"/>
                    </a:p>
                  </a:txBody>
                  <a:tcPr anchor="ctr">
                    <a:solidFill>
                      <a:schemeClr val="accent4">
                        <a:lumMod val="20000"/>
                        <a:lumOff val="80000"/>
                        <a:alpha val="20000"/>
                      </a:schemeClr>
                    </a:solidFill>
                  </a:tcPr>
                </a:tc>
                <a:tc hMerge="1">
                  <a:txBody>
                    <a:bodyPr/>
                    <a:lstStyle/>
                    <a:p>
                      <a:endParaRPr lang="en-US" sz="1400" dirty="0"/>
                    </a:p>
                  </a:txBody>
                  <a:tcPr vert="vert270"/>
                </a:tc>
                <a:tc hMerge="1">
                  <a:txBody>
                    <a:bodyPr/>
                    <a:lstStyle/>
                    <a:p>
                      <a:endParaRPr lang="en-US" sz="1400" dirty="0"/>
                    </a:p>
                  </a:txBody>
                  <a:tcPr vert="vert270"/>
                </a:tc>
                <a:tc hMerge="1">
                  <a:txBody>
                    <a:bodyPr/>
                    <a:lstStyle/>
                    <a:p>
                      <a:endParaRPr lang="en-US" sz="1400" dirty="0"/>
                    </a:p>
                  </a:txBody>
                  <a:tcPr vert="vert270"/>
                </a:tc>
                <a:tc hMerge="1">
                  <a:txBody>
                    <a:bodyPr/>
                    <a:lstStyle/>
                    <a:p>
                      <a:endParaRPr lang="en-US" sz="1400" dirty="0"/>
                    </a:p>
                  </a:txBody>
                  <a:tcPr vert="vert270"/>
                </a:tc>
                <a:tc gridSpan="4">
                  <a:txBody>
                    <a:bodyPr/>
                    <a:lstStyle/>
                    <a:p>
                      <a:pPr algn="ctr"/>
                      <a:r>
                        <a:rPr lang="en-US" sz="1400" dirty="0" smtClean="0"/>
                        <a:t>Resource</a:t>
                      </a:r>
                      <a:r>
                        <a:rPr lang="en-US" sz="1400" baseline="0" dirty="0" smtClean="0"/>
                        <a:t> Model Development</a:t>
                      </a:r>
                      <a:endParaRPr lang="en-US" sz="1400" dirty="0"/>
                    </a:p>
                  </a:txBody>
                  <a:tcPr anchor="ctr">
                    <a:solidFill>
                      <a:schemeClr val="accent4">
                        <a:lumMod val="60000"/>
                        <a:lumOff val="40000"/>
                        <a:alpha val="20000"/>
                      </a:schemeClr>
                    </a:solidFill>
                  </a:tcPr>
                </a:tc>
                <a:tc hMerge="1">
                  <a:txBody>
                    <a:bodyPr/>
                    <a:lstStyle/>
                    <a:p>
                      <a:endParaRPr lang="en-US" sz="1400" dirty="0"/>
                    </a:p>
                  </a:txBody>
                  <a:tcPr vert="vert270"/>
                </a:tc>
                <a:tc hMerge="1">
                  <a:txBody>
                    <a:bodyPr/>
                    <a:lstStyle/>
                    <a:p>
                      <a:endParaRPr lang="en-US" sz="1400" dirty="0"/>
                    </a:p>
                  </a:txBody>
                  <a:tcPr vert="vert270"/>
                </a:tc>
                <a:tc hMerge="1">
                  <a:txBody>
                    <a:bodyPr/>
                    <a:lstStyle/>
                    <a:p>
                      <a:endParaRPr lang="en-US" sz="1400" dirty="0"/>
                    </a:p>
                  </a:txBody>
                  <a:tcPr vert="vert270"/>
                </a:tc>
                <a:tc gridSpan="4">
                  <a:txBody>
                    <a:bodyPr/>
                    <a:lstStyle/>
                    <a:p>
                      <a:pPr algn="ctr"/>
                      <a:r>
                        <a:rPr lang="en-US" sz="1400" dirty="0" smtClean="0"/>
                        <a:t>Model Runs</a:t>
                      </a:r>
                      <a:endParaRPr lang="en-US" sz="1400" dirty="0"/>
                    </a:p>
                  </a:txBody>
                  <a:tcPr anchor="ctr">
                    <a:solidFill>
                      <a:schemeClr val="accent4">
                        <a:lumMod val="75000"/>
                        <a:alpha val="20000"/>
                      </a:schemeClr>
                    </a:solidFill>
                  </a:tcPr>
                </a:tc>
                <a:tc hMerge="1">
                  <a:txBody>
                    <a:bodyPr/>
                    <a:lstStyle/>
                    <a:p>
                      <a:endParaRPr lang="en-US" sz="1400" dirty="0"/>
                    </a:p>
                  </a:txBody>
                  <a:tcPr vert="vert270"/>
                </a:tc>
                <a:tc hMerge="1">
                  <a:txBody>
                    <a:bodyPr/>
                    <a:lstStyle/>
                    <a:p>
                      <a:endParaRPr lang="en-US" sz="1400" dirty="0"/>
                    </a:p>
                  </a:txBody>
                  <a:tcPr vert="vert270"/>
                </a:tc>
                <a:tc hMerge="1">
                  <a:txBody>
                    <a:bodyPr/>
                    <a:lstStyle/>
                    <a:p>
                      <a:endParaRPr lang="en-US" sz="1400" dirty="0"/>
                    </a:p>
                  </a:txBody>
                  <a:tcPr vert="vert270"/>
                </a:tc>
                <a:tc>
                  <a:txBody>
                    <a:bodyPr/>
                    <a:lstStyle/>
                    <a:p>
                      <a:endParaRPr lang="en-US" sz="1400" dirty="0"/>
                    </a:p>
                  </a:txBody>
                  <a:tcPr vert="vert270" anchor="ctr">
                    <a:noFill/>
                  </a:tcPr>
                </a:tc>
                <a:tc>
                  <a:txBody>
                    <a:bodyPr/>
                    <a:lstStyle/>
                    <a:p>
                      <a:endParaRPr lang="en-US" sz="1400" dirty="0"/>
                    </a:p>
                  </a:txBody>
                  <a:tcPr vert="vert270" anchor="ctr">
                    <a:noFill/>
                  </a:tcPr>
                </a:tc>
                <a:tc>
                  <a:txBody>
                    <a:bodyPr/>
                    <a:lstStyle/>
                    <a:p>
                      <a:endParaRPr lang="en-US" sz="1400" dirty="0"/>
                    </a:p>
                  </a:txBody>
                  <a:tcPr vert="vert270" anchor="ctr">
                    <a:noFill/>
                  </a:tcPr>
                </a:tc>
                <a:tc>
                  <a:txBody>
                    <a:bodyPr/>
                    <a:lstStyle/>
                    <a:p>
                      <a:endParaRPr lang="en-US" sz="1400" dirty="0"/>
                    </a:p>
                  </a:txBody>
                  <a:tcPr vert="vert270" anchor="ctr">
                    <a:noFill/>
                  </a:tcPr>
                </a:tc>
                <a:tc>
                  <a:txBody>
                    <a:bodyPr/>
                    <a:lstStyle/>
                    <a:p>
                      <a:endParaRPr lang="en-US" sz="1400" dirty="0"/>
                    </a:p>
                  </a:txBody>
                  <a:tcPr vert="vert270" anchor="ctr">
                    <a:noFill/>
                  </a:tcPr>
                </a:tc>
                <a:tc gridSpan="4">
                  <a:txBody>
                    <a:bodyPr/>
                    <a:lstStyle/>
                    <a:p>
                      <a:pPr algn="ctr"/>
                      <a:r>
                        <a:rPr lang="en-US" sz="1400" dirty="0" smtClean="0"/>
                        <a:t>Model</a:t>
                      </a:r>
                      <a:r>
                        <a:rPr lang="en-US" sz="1400" baseline="0" dirty="0" smtClean="0"/>
                        <a:t> Runs</a:t>
                      </a:r>
                      <a:endParaRPr lang="en-US" sz="1400" dirty="0"/>
                    </a:p>
                  </a:txBody>
                  <a:tcPr anchor="ctr">
                    <a:solidFill>
                      <a:schemeClr val="accent4">
                        <a:lumMod val="75000"/>
                        <a:alpha val="20000"/>
                      </a:schemeClr>
                    </a:solidFill>
                  </a:tcPr>
                </a:tc>
                <a:tc hMerge="1">
                  <a:txBody>
                    <a:bodyPr/>
                    <a:lstStyle/>
                    <a:p>
                      <a:endParaRPr lang="en-US" sz="1400" dirty="0"/>
                    </a:p>
                  </a:txBody>
                  <a:tcPr vert="vert270"/>
                </a:tc>
                <a:tc hMerge="1">
                  <a:txBody>
                    <a:bodyPr/>
                    <a:lstStyle/>
                    <a:p>
                      <a:endParaRPr lang="en-US" sz="1400" dirty="0"/>
                    </a:p>
                  </a:txBody>
                  <a:tcPr vert="vert270"/>
                </a:tc>
                <a:tc hMerge="1">
                  <a:txBody>
                    <a:bodyPr/>
                    <a:lstStyle/>
                    <a:p>
                      <a:endParaRPr lang="en-US" sz="1400" dirty="0"/>
                    </a:p>
                  </a:txBody>
                  <a:tcPr vert="vert270"/>
                </a:tc>
                <a:tc>
                  <a:txBody>
                    <a:bodyPr/>
                    <a:lstStyle/>
                    <a:p>
                      <a:endParaRPr lang="en-US" sz="1400" dirty="0"/>
                    </a:p>
                  </a:txBody>
                  <a:tcPr vert="vert270" anchor="ctr">
                    <a:noFill/>
                  </a:tcPr>
                </a:tc>
              </a:tr>
              <a:tr h="465203">
                <a:tc>
                  <a:txBody>
                    <a:bodyPr/>
                    <a:lstStyle/>
                    <a:p>
                      <a:endParaRPr lang="en-US" sz="1400" dirty="0"/>
                    </a:p>
                  </a:txBody>
                  <a:tcPr vert="vert270" anchor="ctr">
                    <a:lnB w="12700" cap="flat" cmpd="sng" algn="ctr">
                      <a:noFill/>
                      <a:prstDash val="solid"/>
                      <a:round/>
                      <a:headEnd type="none" w="med" len="med"/>
                      <a:tailEnd type="none" w="med" len="med"/>
                    </a:lnB>
                  </a:tcPr>
                </a:tc>
                <a:tc>
                  <a:txBody>
                    <a:bodyPr/>
                    <a:lstStyle/>
                    <a:p>
                      <a:endParaRPr lang="en-US" sz="1400" dirty="0"/>
                    </a:p>
                  </a:txBody>
                  <a:tcPr vert="vert270" anchor="ctr">
                    <a:lnB w="12700" cap="flat" cmpd="sng" algn="ctr">
                      <a:noFill/>
                      <a:prstDash val="solid"/>
                      <a:round/>
                      <a:headEnd type="none" w="med" len="med"/>
                      <a:tailEnd type="none" w="med" len="med"/>
                    </a:lnB>
                  </a:tcPr>
                </a:tc>
                <a:tc>
                  <a:txBody>
                    <a:bodyPr/>
                    <a:lstStyle/>
                    <a:p>
                      <a:endParaRPr lang="en-US" sz="1400" dirty="0"/>
                    </a:p>
                  </a:txBody>
                  <a:tcPr vert="vert270" anchor="ctr">
                    <a:lnB w="12700" cap="flat" cmpd="sng" algn="ctr">
                      <a:noFill/>
                      <a:prstDash val="solid"/>
                      <a:round/>
                      <a:headEnd type="none" w="med" len="med"/>
                      <a:tailEnd type="none" w="med" len="med"/>
                    </a:lnB>
                  </a:tcPr>
                </a:tc>
                <a:tc>
                  <a:txBody>
                    <a:bodyPr/>
                    <a:lstStyle/>
                    <a:p>
                      <a:endParaRPr lang="en-US" sz="1400" dirty="0"/>
                    </a:p>
                  </a:txBody>
                  <a:tcPr vert="vert270" anchor="ctr">
                    <a:lnB w="12700" cap="flat" cmpd="sng" algn="ctr">
                      <a:noFill/>
                      <a:prstDash val="solid"/>
                      <a:round/>
                      <a:headEnd type="none" w="med" len="med"/>
                      <a:tailEnd type="none" w="med" len="med"/>
                    </a:lnB>
                  </a:tcPr>
                </a:tc>
                <a:tc>
                  <a:txBody>
                    <a:bodyPr/>
                    <a:lstStyle/>
                    <a:p>
                      <a:endParaRPr lang="en-US" sz="1400" dirty="0"/>
                    </a:p>
                  </a:txBody>
                  <a:tcPr vert="vert270" anchor="ctr">
                    <a:lnB w="12700" cap="flat" cmpd="sng" algn="ctr">
                      <a:noFill/>
                      <a:prstDash val="solid"/>
                      <a:round/>
                      <a:headEnd type="none" w="med" len="med"/>
                      <a:tailEnd type="none" w="med" len="med"/>
                    </a:lnB>
                  </a:tcPr>
                </a:tc>
                <a:tc>
                  <a:txBody>
                    <a:bodyPr/>
                    <a:lstStyle/>
                    <a:p>
                      <a:endParaRPr lang="en-US" sz="1400" dirty="0"/>
                    </a:p>
                  </a:txBody>
                  <a:tcPr vert="vert270" anchor="ctr">
                    <a:lnB w="12700" cap="flat" cmpd="sng" algn="ctr">
                      <a:noFill/>
                      <a:prstDash val="solid"/>
                      <a:round/>
                      <a:headEnd type="none" w="med" len="med"/>
                      <a:tailEnd type="none" w="med" len="med"/>
                    </a:lnB>
                  </a:tcPr>
                </a:tc>
                <a:tc>
                  <a:txBody>
                    <a:bodyPr/>
                    <a:lstStyle/>
                    <a:p>
                      <a:endParaRPr lang="en-US" sz="1400" dirty="0"/>
                    </a:p>
                  </a:txBody>
                  <a:tcPr vert="vert270" anchor="ctr">
                    <a:lnB w="12700" cap="flat" cmpd="sng" algn="ctr">
                      <a:noFill/>
                      <a:prstDash val="solid"/>
                      <a:round/>
                      <a:headEnd type="none" w="med" len="med"/>
                      <a:tailEnd type="none" w="med" len="med"/>
                    </a:lnB>
                  </a:tcPr>
                </a:tc>
                <a:tc>
                  <a:txBody>
                    <a:bodyPr/>
                    <a:lstStyle/>
                    <a:p>
                      <a:endParaRPr lang="en-US" sz="1400" dirty="0"/>
                    </a:p>
                  </a:txBody>
                  <a:tcPr vert="vert270" anchor="ctr">
                    <a:lnB w="12700" cap="flat" cmpd="sng" algn="ctr">
                      <a:noFill/>
                      <a:prstDash val="solid"/>
                      <a:round/>
                      <a:headEnd type="none" w="med" len="med"/>
                      <a:tailEnd type="none" w="med" len="med"/>
                    </a:lnB>
                  </a:tcPr>
                </a:tc>
                <a:tc>
                  <a:txBody>
                    <a:bodyPr/>
                    <a:lstStyle/>
                    <a:p>
                      <a:endParaRPr lang="en-US" sz="1400" dirty="0"/>
                    </a:p>
                  </a:txBody>
                  <a:tcPr vert="vert270" anchor="ctr">
                    <a:lnB w="12700" cap="flat" cmpd="sng" algn="ctr">
                      <a:noFill/>
                      <a:prstDash val="solid"/>
                      <a:round/>
                      <a:headEnd type="none" w="med" len="med"/>
                      <a:tailEnd type="none" w="med" len="med"/>
                    </a:lnB>
                  </a:tcPr>
                </a:tc>
                <a:tc>
                  <a:txBody>
                    <a:bodyPr/>
                    <a:lstStyle/>
                    <a:p>
                      <a:endParaRPr lang="en-US" sz="1400" dirty="0"/>
                    </a:p>
                  </a:txBody>
                  <a:tcPr vert="vert270" anchor="ctr">
                    <a:lnB w="12700" cap="flat" cmpd="sng" algn="ctr">
                      <a:noFill/>
                      <a:prstDash val="solid"/>
                      <a:round/>
                      <a:headEnd type="none" w="med" len="med"/>
                      <a:tailEnd type="none" w="med" len="med"/>
                    </a:lnB>
                  </a:tcPr>
                </a:tc>
                <a:tc gridSpan="4">
                  <a:txBody>
                    <a:bodyPr/>
                    <a:lstStyle/>
                    <a:p>
                      <a:pPr algn="ctr"/>
                      <a:r>
                        <a:rPr lang="en-US" sz="1400" dirty="0" smtClean="0"/>
                        <a:t>Analysis</a:t>
                      </a:r>
                      <a:r>
                        <a:rPr lang="en-US" sz="1400" baseline="0" dirty="0" smtClean="0"/>
                        <a:t> and Write Up</a:t>
                      </a:r>
                      <a:endParaRPr lang="en-US" sz="1400" dirty="0"/>
                    </a:p>
                  </a:txBody>
                  <a:tcPr anchor="ctr">
                    <a:lnB w="12700" cap="flat" cmpd="sng" algn="ctr">
                      <a:noFill/>
                      <a:prstDash val="solid"/>
                      <a:round/>
                      <a:headEnd type="none" w="med" len="med"/>
                      <a:tailEnd type="none" w="med" len="med"/>
                    </a:lnB>
                    <a:solidFill>
                      <a:schemeClr val="accent5">
                        <a:lumMod val="75000"/>
                      </a:schemeClr>
                    </a:solidFill>
                  </a:tcPr>
                </a:tc>
                <a:tc hMerge="1">
                  <a:txBody>
                    <a:bodyPr/>
                    <a:lstStyle/>
                    <a:p>
                      <a:endParaRPr lang="en-US" sz="1400" dirty="0"/>
                    </a:p>
                  </a:txBody>
                  <a:tcPr vert="vert270"/>
                </a:tc>
                <a:tc hMerge="1">
                  <a:txBody>
                    <a:bodyPr/>
                    <a:lstStyle/>
                    <a:p>
                      <a:endParaRPr lang="en-US" sz="1400" dirty="0"/>
                    </a:p>
                  </a:txBody>
                  <a:tcPr vert="vert270"/>
                </a:tc>
                <a:tc hMerge="1">
                  <a:txBody>
                    <a:bodyPr/>
                    <a:lstStyle/>
                    <a:p>
                      <a:endParaRPr lang="en-US" sz="1400" dirty="0"/>
                    </a:p>
                  </a:txBody>
                  <a:tcPr vert="vert270"/>
                </a:tc>
                <a:tc>
                  <a:txBody>
                    <a:bodyPr/>
                    <a:lstStyle/>
                    <a:p>
                      <a:endParaRPr lang="en-US" sz="1400" dirty="0"/>
                    </a:p>
                  </a:txBody>
                  <a:tcPr vert="vert270" anchor="ctr">
                    <a:lnB w="12700" cap="flat" cmpd="sng" algn="ctr">
                      <a:noFill/>
                      <a:prstDash val="solid"/>
                      <a:round/>
                      <a:headEnd type="none" w="med" len="med"/>
                      <a:tailEnd type="none" w="med" len="med"/>
                    </a:lnB>
                  </a:tcPr>
                </a:tc>
                <a:tc>
                  <a:txBody>
                    <a:bodyPr/>
                    <a:lstStyle/>
                    <a:p>
                      <a:endParaRPr lang="en-US" sz="1400" dirty="0"/>
                    </a:p>
                  </a:txBody>
                  <a:tcPr vert="vert270" anchor="ctr">
                    <a:lnB w="12700" cap="flat" cmpd="sng" algn="ctr">
                      <a:noFill/>
                      <a:prstDash val="solid"/>
                      <a:round/>
                      <a:headEnd type="none" w="med" len="med"/>
                      <a:tailEnd type="none" w="med" len="med"/>
                    </a:lnB>
                  </a:tcPr>
                </a:tc>
                <a:tc>
                  <a:txBody>
                    <a:bodyPr/>
                    <a:lstStyle/>
                    <a:p>
                      <a:endParaRPr lang="en-US" sz="1400" dirty="0"/>
                    </a:p>
                  </a:txBody>
                  <a:tcPr vert="vert270" anchor="ctr">
                    <a:lnB w="12700" cap="flat" cmpd="sng" algn="ctr">
                      <a:noFill/>
                      <a:prstDash val="solid"/>
                      <a:round/>
                      <a:headEnd type="none" w="med" len="med"/>
                      <a:tailEnd type="none" w="med" len="med"/>
                    </a:lnB>
                  </a:tcPr>
                </a:tc>
                <a:tc>
                  <a:txBody>
                    <a:bodyPr/>
                    <a:lstStyle/>
                    <a:p>
                      <a:endParaRPr lang="en-US" sz="1400" dirty="0"/>
                    </a:p>
                  </a:txBody>
                  <a:tcPr vert="vert270" anchor="ctr">
                    <a:lnB w="12700" cap="flat" cmpd="sng" algn="ctr">
                      <a:noFill/>
                      <a:prstDash val="solid"/>
                      <a:round/>
                      <a:headEnd type="none" w="med" len="med"/>
                      <a:tailEnd type="none" w="med" len="med"/>
                    </a:lnB>
                  </a:tcPr>
                </a:tc>
                <a:tc>
                  <a:txBody>
                    <a:bodyPr/>
                    <a:lstStyle/>
                    <a:p>
                      <a:endParaRPr lang="en-US" sz="1400" dirty="0"/>
                    </a:p>
                  </a:txBody>
                  <a:tcPr vert="vert270" anchor="ctr">
                    <a:lnB w="12700" cap="flat" cmpd="sng" algn="ctr">
                      <a:noFill/>
                      <a:prstDash val="solid"/>
                      <a:round/>
                      <a:headEnd type="none" w="med" len="med"/>
                      <a:tailEnd type="none" w="med" len="med"/>
                    </a:lnB>
                  </a:tcPr>
                </a:tc>
                <a:tc>
                  <a:txBody>
                    <a:bodyPr/>
                    <a:lstStyle/>
                    <a:p>
                      <a:endParaRPr lang="en-US" sz="1400" dirty="0"/>
                    </a:p>
                  </a:txBody>
                  <a:tcPr vert="vert270" anchor="ctr">
                    <a:lnB w="12700" cap="flat" cmpd="sng" algn="ctr">
                      <a:noFill/>
                      <a:prstDash val="solid"/>
                      <a:round/>
                      <a:headEnd type="none" w="med" len="med"/>
                      <a:tailEnd type="none" w="med" len="med"/>
                    </a:lnB>
                  </a:tcPr>
                </a:tc>
                <a:tc gridSpan="2">
                  <a:txBody>
                    <a:bodyPr/>
                    <a:lstStyle/>
                    <a:p>
                      <a:pPr algn="ctr"/>
                      <a:r>
                        <a:rPr lang="en-US" sz="1100" dirty="0" smtClean="0"/>
                        <a:t>Analysis &amp; Write UP</a:t>
                      </a:r>
                      <a:endParaRPr lang="en-US" sz="1100" dirty="0"/>
                    </a:p>
                  </a:txBody>
                  <a:tcPr anchor="ctr">
                    <a:lnB w="12700" cap="flat" cmpd="sng" algn="ctr">
                      <a:noFill/>
                      <a:prstDash val="solid"/>
                      <a:round/>
                      <a:headEnd type="none" w="med" len="med"/>
                      <a:tailEnd type="none" w="med" len="med"/>
                    </a:lnB>
                    <a:solidFill>
                      <a:schemeClr val="accent5">
                        <a:lumMod val="75000"/>
                      </a:schemeClr>
                    </a:solidFill>
                  </a:tcPr>
                </a:tc>
                <a:tc hMerge="1">
                  <a:txBody>
                    <a:bodyPr/>
                    <a:lstStyle/>
                    <a:p>
                      <a:endParaRPr lang="en-US" sz="1400" dirty="0"/>
                    </a:p>
                  </a:txBody>
                  <a:tcPr vert="vert270" anchor="ctr"/>
                </a:tc>
                <a:tc>
                  <a:txBody>
                    <a:bodyPr/>
                    <a:lstStyle/>
                    <a:p>
                      <a:endParaRPr lang="en-US" sz="1400" dirty="0"/>
                    </a:p>
                  </a:txBody>
                  <a:tcPr vert="vert270" anchor="ctr">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80444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3AA4907-C82B-4683-998A-7B1F6D316C49}" type="slidenum">
              <a:rPr lang="en-US" sz="1400">
                <a:latin typeface="Arial" pitchFamily="34" charset="0"/>
                <a:ea typeface="ヒラギノ角ゴ Pro W3"/>
                <a:cs typeface="ヒラギノ角ゴ Pro W3"/>
              </a:rPr>
              <a:pPr algn="r"/>
              <a:t>8</a:t>
            </a:fld>
            <a:endParaRPr lang="en-US" sz="1400" dirty="0">
              <a:latin typeface="Arial" pitchFamily="34" charset="0"/>
              <a:ea typeface="ヒラギノ角ゴ Pro W3"/>
              <a:cs typeface="ヒラギノ角ゴ Pro W3"/>
            </a:endParaRPr>
          </a:p>
        </p:txBody>
      </p:sp>
      <p:pic>
        <p:nvPicPr>
          <p:cNvPr id="5123" name="Picture 2" descr="Press Brief Temp"/>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126" name="Rectangle 3"/>
          <p:cNvSpPr txBox="1">
            <a:spLocks noChangeArrowheads="1"/>
          </p:cNvSpPr>
          <p:nvPr/>
        </p:nvSpPr>
        <p:spPr bwMode="auto">
          <a:xfrm>
            <a:off x="533400" y="152400"/>
            <a:ext cx="8305800" cy="762000"/>
          </a:xfrm>
          <a:prstGeom prst="rect">
            <a:avLst/>
          </a:prstGeom>
          <a:noFill/>
          <a:ln w="9525">
            <a:noFill/>
            <a:miter lim="800000"/>
            <a:headEnd/>
            <a:tailEnd/>
          </a:ln>
        </p:spPr>
        <p:txBody>
          <a:bodyPr anchor="ctr"/>
          <a:lstStyle/>
          <a:p>
            <a:r>
              <a:rPr lang="en-US" sz="2800" b="1" dirty="0" smtClean="0"/>
              <a:t>NW Natural Integrated Resource Planning Components</a:t>
            </a:r>
          </a:p>
        </p:txBody>
      </p:sp>
      <p:sp>
        <p:nvSpPr>
          <p:cNvPr id="8" name="Slide Number Placeholder 7"/>
          <p:cNvSpPr>
            <a:spLocks noGrp="1"/>
          </p:cNvSpPr>
          <p:nvPr>
            <p:ph type="sldNum" sz="quarter" idx="12"/>
          </p:nvPr>
        </p:nvSpPr>
        <p:spPr>
          <a:xfrm>
            <a:off x="6553200" y="6452075"/>
            <a:ext cx="2133600" cy="365125"/>
          </a:xfrm>
        </p:spPr>
        <p:txBody>
          <a:bodyPr/>
          <a:lstStyle/>
          <a:p>
            <a:pPr>
              <a:defRPr/>
            </a:pPr>
            <a:fld id="{95D8270B-1B14-47D4-A6D2-2A33FD76CA9F}" type="slidenum">
              <a:rPr lang="en-US" b="1" smtClean="0">
                <a:solidFill>
                  <a:schemeClr val="accent6">
                    <a:lumMod val="75000"/>
                  </a:schemeClr>
                </a:solidFill>
              </a:rPr>
              <a:pPr>
                <a:defRPr/>
              </a:pPr>
              <a:t>8</a:t>
            </a:fld>
            <a:endParaRPr lang="en-US" b="1" dirty="0">
              <a:solidFill>
                <a:schemeClr val="accent6">
                  <a:lumMod val="75000"/>
                </a:schemeClr>
              </a:solidFill>
            </a:endParaRPr>
          </a:p>
        </p:txBody>
      </p:sp>
      <p:sp>
        <p:nvSpPr>
          <p:cNvPr id="7" name="TextBox 6"/>
          <p:cNvSpPr txBox="1"/>
          <p:nvPr/>
        </p:nvSpPr>
        <p:spPr>
          <a:xfrm>
            <a:off x="685800" y="1392704"/>
            <a:ext cx="3200400" cy="1754326"/>
          </a:xfrm>
          <a:prstGeom prst="rect">
            <a:avLst/>
          </a:prstGeom>
          <a:noFill/>
          <a:ln>
            <a:solidFill>
              <a:schemeClr val="accent1"/>
            </a:solidFill>
          </a:ln>
        </p:spPr>
        <p:txBody>
          <a:bodyPr wrap="square" rtlCol="0">
            <a:spAutoFit/>
          </a:bodyPr>
          <a:lstStyle/>
          <a:p>
            <a:pPr marL="228600" indent="-228600">
              <a:buFont typeface="Arial" pitchFamily="34" charset="0"/>
              <a:buChar char="•"/>
            </a:pPr>
            <a:r>
              <a:rPr lang="en-US" sz="1200" dirty="0" smtClean="0">
                <a:latin typeface="+mn-lt"/>
              </a:rPr>
              <a:t>Determines the daily resource requirement by region</a:t>
            </a:r>
          </a:p>
          <a:p>
            <a:pPr marL="228600" indent="-228600">
              <a:buFont typeface="Arial" pitchFamily="34" charset="0"/>
              <a:buChar char="•"/>
            </a:pPr>
            <a:r>
              <a:rPr lang="en-US" sz="1200" dirty="0" smtClean="0">
                <a:latin typeface="+mn-lt"/>
              </a:rPr>
              <a:t>Incorporates customer growth, usage and economic trends, and supply prices</a:t>
            </a:r>
          </a:p>
          <a:p>
            <a:pPr marL="228600" indent="-228600">
              <a:buFont typeface="Arial" pitchFamily="34" charset="0"/>
              <a:buChar char="•"/>
            </a:pPr>
            <a:r>
              <a:rPr lang="en-US" sz="1200" dirty="0" smtClean="0">
                <a:latin typeface="+mn-lt"/>
              </a:rPr>
              <a:t>Robust planning for a much colder than normal winter and the coldest winter “peak” day in the past 20 years</a:t>
            </a:r>
          </a:p>
          <a:p>
            <a:pPr marL="228600" indent="-228600">
              <a:buFont typeface="Arial" pitchFamily="34" charset="0"/>
              <a:buChar char="•"/>
            </a:pPr>
            <a:r>
              <a:rPr lang="en-US" sz="1200" dirty="0" smtClean="0">
                <a:latin typeface="+mn-lt"/>
              </a:rPr>
              <a:t>Residential and commercial space heating comprise the bulk of demand</a:t>
            </a:r>
          </a:p>
        </p:txBody>
      </p:sp>
      <p:sp>
        <p:nvSpPr>
          <p:cNvPr id="9" name="TextBox 8"/>
          <p:cNvSpPr txBox="1"/>
          <p:nvPr/>
        </p:nvSpPr>
        <p:spPr>
          <a:xfrm>
            <a:off x="685800" y="3927477"/>
            <a:ext cx="1752600" cy="1938992"/>
          </a:xfrm>
          <a:prstGeom prst="rect">
            <a:avLst/>
          </a:prstGeom>
          <a:noFill/>
          <a:ln>
            <a:solidFill>
              <a:schemeClr val="tx2">
                <a:lumMod val="40000"/>
                <a:lumOff val="60000"/>
              </a:schemeClr>
            </a:solidFill>
          </a:ln>
        </p:spPr>
        <p:txBody>
          <a:bodyPr wrap="square" rtlCol="0">
            <a:spAutoFit/>
          </a:bodyPr>
          <a:lstStyle/>
          <a:p>
            <a:pPr marL="228600" indent="-228600">
              <a:buFont typeface="Arial" pitchFamily="34" charset="0"/>
              <a:buChar char="•"/>
            </a:pPr>
            <a:r>
              <a:rPr lang="en-US" sz="1200" dirty="0" smtClean="0">
                <a:latin typeface="+mn-lt"/>
              </a:rPr>
              <a:t>Energy Trust of Oregon (ETO) defines cost effective energy efficiency programs</a:t>
            </a:r>
          </a:p>
          <a:p>
            <a:pPr marL="228600" indent="-228600">
              <a:buFont typeface="Arial" pitchFamily="34" charset="0"/>
              <a:buChar char="•"/>
            </a:pPr>
            <a:r>
              <a:rPr lang="en-US" sz="1200" dirty="0" smtClean="0">
                <a:latin typeface="+mn-lt"/>
              </a:rPr>
              <a:t>Forecast potential daily energy savings by region</a:t>
            </a:r>
          </a:p>
          <a:p>
            <a:pPr marL="228600" indent="-228600">
              <a:buFont typeface="Arial" pitchFamily="34" charset="0"/>
              <a:buChar char="•"/>
            </a:pPr>
            <a:r>
              <a:rPr lang="en-US" sz="1200" dirty="0" smtClean="0">
                <a:latin typeface="+mn-lt"/>
              </a:rPr>
              <a:t>Compare directly with supply side resources</a:t>
            </a:r>
          </a:p>
        </p:txBody>
      </p:sp>
      <p:sp>
        <p:nvSpPr>
          <p:cNvPr id="10" name="Oval 9"/>
          <p:cNvSpPr/>
          <p:nvPr/>
        </p:nvSpPr>
        <p:spPr bwMode="auto">
          <a:xfrm>
            <a:off x="4038601" y="1828800"/>
            <a:ext cx="1295400" cy="1219200"/>
          </a:xfrm>
          <a:prstGeom prst="ellipse">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cs typeface="Arial"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pitchFamily="34" charset="0"/>
              </a:rPr>
              <a:t>Demand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pitchFamily="34" charset="0"/>
              </a:rPr>
              <a:t>Forecas</a:t>
            </a:r>
            <a:r>
              <a:rPr lang="en-US" sz="1200" dirty="0" smtClean="0">
                <a:latin typeface="+mn-lt"/>
                <a:cs typeface="Arial" pitchFamily="34" charset="0"/>
              </a:rPr>
              <a:t>t</a:t>
            </a:r>
            <a:endParaRPr kumimoji="0" lang="en-US" sz="1200" b="0" i="0" u="none" strike="noStrike" cap="none" normalizeH="0" baseline="0" dirty="0" smtClean="0">
              <a:ln>
                <a:noFill/>
              </a:ln>
              <a:solidFill>
                <a:schemeClr val="tx1"/>
              </a:solidFill>
              <a:effectLst/>
              <a:latin typeface="+mn-lt"/>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p:txBody>
      </p:sp>
      <p:sp>
        <p:nvSpPr>
          <p:cNvPr id="11" name="Rectangle 10"/>
          <p:cNvSpPr/>
          <p:nvPr/>
        </p:nvSpPr>
        <p:spPr bwMode="auto">
          <a:xfrm>
            <a:off x="5334000" y="3733800"/>
            <a:ext cx="1524000" cy="1066800"/>
          </a:xfrm>
          <a:prstGeom prst="rect">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Integrated Planning</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 &amp;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Optimization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Model</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p:txBody>
      </p:sp>
      <p:sp>
        <p:nvSpPr>
          <p:cNvPr id="12" name="Oval 11"/>
          <p:cNvSpPr/>
          <p:nvPr/>
        </p:nvSpPr>
        <p:spPr bwMode="auto">
          <a:xfrm>
            <a:off x="2525994" y="4371887"/>
            <a:ext cx="1295400" cy="1219200"/>
          </a:xfrm>
          <a:prstGeom prst="ellipse">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000" dirty="0" smtClean="0">
              <a:latin typeface="+mn-lt"/>
              <a:cs typeface="Arial"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1000" dirty="0" smtClean="0">
              <a:latin typeface="+mn-lt"/>
              <a:cs typeface="Arial"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mn-lt"/>
                <a:cs typeface="Arial" pitchFamily="34" charset="0"/>
              </a:rPr>
              <a:t>Demand </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mn-lt"/>
                <a:cs typeface="Arial" pitchFamily="34" charset="0"/>
              </a:rPr>
              <a:t>Side </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mn-lt"/>
                <a:cs typeface="Arial" pitchFamily="34" charset="0"/>
              </a:rPr>
              <a:t>Management </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mn-lt"/>
                <a:cs typeface="Arial" pitchFamily="34" charset="0"/>
              </a:rPr>
              <a:t>Options</a:t>
            </a:r>
            <a:endParaRPr kumimoji="0" lang="en-US" sz="1200" b="0" i="0" u="none" strike="noStrike" cap="none" normalizeH="0" baseline="0" dirty="0" smtClean="0">
              <a:ln>
                <a:noFill/>
              </a:ln>
              <a:solidFill>
                <a:schemeClr val="tx1"/>
              </a:solidFill>
              <a:effectLst/>
              <a:latin typeface="+mn-lt"/>
              <a:cs typeface="Arial"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p:txBody>
      </p:sp>
      <p:sp>
        <p:nvSpPr>
          <p:cNvPr id="13" name="Oval 12"/>
          <p:cNvSpPr/>
          <p:nvPr/>
        </p:nvSpPr>
        <p:spPr bwMode="auto">
          <a:xfrm>
            <a:off x="3886200" y="5181600"/>
            <a:ext cx="1295400" cy="1219200"/>
          </a:xfrm>
          <a:prstGeom prst="ellipse">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000" dirty="0" smtClean="0">
              <a:latin typeface="+mn-lt"/>
              <a:cs typeface="Arial"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mn-lt"/>
                <a:cs typeface="Arial" pitchFamily="34" charset="0"/>
              </a:rPr>
              <a:t>Resource Options</a:t>
            </a:r>
            <a:endParaRPr kumimoji="0" lang="en-US" sz="1200" b="0" i="0" u="none" strike="noStrike" cap="none" normalizeH="0" baseline="0" dirty="0" smtClean="0">
              <a:ln>
                <a:noFill/>
              </a:ln>
              <a:solidFill>
                <a:schemeClr val="tx1"/>
              </a:solidFill>
              <a:effectLst/>
              <a:latin typeface="+mn-lt"/>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p:txBody>
      </p:sp>
      <p:cxnSp>
        <p:nvCxnSpPr>
          <p:cNvPr id="14" name="Straight Arrow Connector 13"/>
          <p:cNvCxnSpPr/>
          <p:nvPr/>
        </p:nvCxnSpPr>
        <p:spPr bwMode="auto">
          <a:xfrm>
            <a:off x="5105400" y="3048000"/>
            <a:ext cx="381002" cy="53340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flipH="1">
            <a:off x="3657601" y="3200400"/>
            <a:ext cx="800099" cy="114300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3810000" y="4495800"/>
            <a:ext cx="1295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5400000" flipH="1" flipV="1">
            <a:off x="4932759" y="4820843"/>
            <a:ext cx="381000" cy="34051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Right Arrow 17"/>
          <p:cNvSpPr/>
          <p:nvPr/>
        </p:nvSpPr>
        <p:spPr bwMode="auto">
          <a:xfrm>
            <a:off x="7086600" y="3962400"/>
            <a:ext cx="533400" cy="484632"/>
          </a:xfrm>
          <a:prstGeom prst="rightArrow">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p:txBody>
      </p:sp>
      <p:sp>
        <p:nvSpPr>
          <p:cNvPr id="19" name="TextBox 18"/>
          <p:cNvSpPr txBox="1"/>
          <p:nvPr/>
        </p:nvSpPr>
        <p:spPr>
          <a:xfrm>
            <a:off x="5257800" y="5257801"/>
            <a:ext cx="2895600" cy="984885"/>
          </a:xfrm>
          <a:prstGeom prst="rect">
            <a:avLst/>
          </a:prstGeom>
          <a:noFill/>
          <a:ln>
            <a:solidFill>
              <a:schemeClr val="accent6">
                <a:lumMod val="40000"/>
                <a:lumOff val="60000"/>
              </a:schemeClr>
            </a:solidFill>
          </a:ln>
        </p:spPr>
        <p:txBody>
          <a:bodyPr wrap="square" rtlCol="0">
            <a:spAutoFit/>
          </a:bodyPr>
          <a:lstStyle/>
          <a:p>
            <a:pPr marL="228600" indent="-228600">
              <a:buFont typeface="Arial" pitchFamily="34" charset="0"/>
              <a:buChar char="•"/>
            </a:pPr>
            <a:r>
              <a:rPr lang="en-US" sz="1200" dirty="0" smtClean="0">
                <a:latin typeface="+mn-lt"/>
              </a:rPr>
              <a:t>Integrate current resource mix</a:t>
            </a:r>
          </a:p>
          <a:p>
            <a:pPr marL="228600" indent="-228600">
              <a:buFont typeface="Arial" pitchFamily="34" charset="0"/>
              <a:buChar char="•"/>
            </a:pPr>
            <a:r>
              <a:rPr lang="en-US" sz="1200" dirty="0" smtClean="0">
                <a:latin typeface="+mn-lt"/>
              </a:rPr>
              <a:t>Evaluate future resource options</a:t>
            </a:r>
          </a:p>
          <a:p>
            <a:pPr marL="228600" indent="-228600">
              <a:buFont typeface="Arial" pitchFamily="34" charset="0"/>
              <a:buChar char="•"/>
            </a:pPr>
            <a:r>
              <a:rPr lang="en-US" sz="1200" dirty="0" smtClean="0">
                <a:latin typeface="+mn-lt"/>
              </a:rPr>
              <a:t>Robust supply planning emphasizing diversity, reliability, and cost</a:t>
            </a:r>
          </a:p>
          <a:p>
            <a:pPr>
              <a:buFont typeface="Arial" pitchFamily="34" charset="0"/>
              <a:buChar char="•"/>
            </a:pPr>
            <a:endParaRPr lang="en-US" sz="1000" dirty="0" smtClean="0">
              <a:latin typeface="+mn-lt"/>
            </a:endParaRPr>
          </a:p>
        </p:txBody>
      </p:sp>
      <p:sp>
        <p:nvSpPr>
          <p:cNvPr id="20" name="TextBox 19"/>
          <p:cNvSpPr txBox="1"/>
          <p:nvPr/>
        </p:nvSpPr>
        <p:spPr>
          <a:xfrm>
            <a:off x="7696200" y="3962400"/>
            <a:ext cx="914400" cy="830997"/>
          </a:xfrm>
          <a:prstGeom prst="rect">
            <a:avLst/>
          </a:prstGeom>
          <a:noFill/>
          <a:ln>
            <a:solidFill>
              <a:schemeClr val="accent1">
                <a:lumMod val="75000"/>
              </a:schemeClr>
            </a:solidFill>
          </a:ln>
        </p:spPr>
        <p:txBody>
          <a:bodyPr wrap="square" rtlCol="0">
            <a:spAutoFit/>
          </a:bodyPr>
          <a:lstStyle/>
          <a:p>
            <a:r>
              <a:rPr lang="en-US" sz="1200" dirty="0" smtClean="0">
                <a:latin typeface="+mn-lt"/>
              </a:rPr>
              <a:t>20 Year Least Cost Resource Plan</a:t>
            </a:r>
            <a:endParaRPr lang="en-US" sz="1200" dirty="0">
              <a:latin typeface="+mn-lt"/>
            </a:endParaRPr>
          </a:p>
        </p:txBody>
      </p:sp>
    </p:spTree>
    <p:extLst>
      <p:ext uri="{BB962C8B-B14F-4D97-AF65-F5344CB8AC3E}">
        <p14:creationId xmlns:p14="http://schemas.microsoft.com/office/powerpoint/2010/main" val="2921130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3AA4907-C82B-4683-998A-7B1F6D316C49}" type="slidenum">
              <a:rPr lang="en-US" sz="1400">
                <a:latin typeface="Arial" pitchFamily="34" charset="0"/>
                <a:ea typeface="ヒラギノ角ゴ Pro W3"/>
                <a:cs typeface="ヒラギノ角ゴ Pro W3"/>
              </a:rPr>
              <a:pPr algn="r"/>
              <a:t>9</a:t>
            </a:fld>
            <a:endParaRPr lang="en-US" sz="1400" dirty="0">
              <a:latin typeface="Arial" pitchFamily="34" charset="0"/>
              <a:ea typeface="ヒラギノ角ゴ Pro W3"/>
              <a:cs typeface="ヒラギノ角ゴ Pro W3"/>
            </a:endParaRPr>
          </a:p>
        </p:txBody>
      </p:sp>
      <p:pic>
        <p:nvPicPr>
          <p:cNvPr id="5123" name="Picture 2" descr="Press Brief Temp"/>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124" name="Rectangle 4"/>
          <p:cNvSpPr>
            <a:spLocks noGrp="1" noChangeArrowheads="1"/>
          </p:cNvSpPr>
          <p:nvPr>
            <p:ph type="body" idx="4294967295"/>
          </p:nvPr>
        </p:nvSpPr>
        <p:spPr>
          <a:xfrm>
            <a:off x="636588" y="1265238"/>
            <a:ext cx="8343900" cy="4983162"/>
          </a:xfrm>
        </p:spPr>
        <p:txBody>
          <a:bodyPr wrap="square"/>
          <a:lstStyle/>
          <a:p>
            <a:pPr>
              <a:buFont typeface="+mj-lt"/>
              <a:buAutoNum type="arabicPeriod"/>
            </a:pPr>
            <a:r>
              <a:rPr lang="en-US" sz="1400" dirty="0"/>
              <a:t>The continued economic downturn has impacted </a:t>
            </a:r>
            <a:r>
              <a:rPr lang="en-US" sz="1400" dirty="0" smtClean="0"/>
              <a:t>demand </a:t>
            </a:r>
            <a:r>
              <a:rPr lang="en-US" sz="1400" dirty="0"/>
              <a:t>and resulted in slow customer growth across NW Natural’s service area.  New construction in the residential and commercial sectors remains sluggish and industrial natural gas usage has dropped.  The average annual customer growth rate for the entire planning horizon is projected to be 1.84%, while load is expected to grow annually by an average of 0.61</a:t>
            </a:r>
            <a:r>
              <a:rPr lang="en-US" sz="1400" dirty="0" smtClean="0"/>
              <a:t>%.</a:t>
            </a:r>
            <a:r>
              <a:rPr lang="en-US" sz="1400" dirty="0"/>
              <a:t> </a:t>
            </a:r>
          </a:p>
          <a:p>
            <a:pPr>
              <a:buFont typeface="+mj-lt"/>
              <a:buAutoNum type="arabicPeriod"/>
            </a:pPr>
            <a:r>
              <a:rPr lang="en-US" sz="1400" dirty="0"/>
              <a:t>Natural gas supply costs are forecast to remain lower than the previous Plan’s forecast.  The demand dampening effects of the economic slump coupled with plentiful gas supply from increased shale production continue to keep prices low.  </a:t>
            </a:r>
          </a:p>
          <a:p>
            <a:pPr>
              <a:buFont typeface="+mj-lt"/>
              <a:buAutoNum type="arabicPeriod"/>
            </a:pPr>
            <a:r>
              <a:rPr lang="en-US" sz="1400" dirty="0"/>
              <a:t>T</a:t>
            </a:r>
            <a:r>
              <a:rPr lang="en-US" sz="1400" dirty="0" smtClean="0"/>
              <a:t>he </a:t>
            </a:r>
            <a:r>
              <a:rPr lang="en-US" sz="1400" dirty="0"/>
              <a:t>Company’s existing resources are not sufficient to fully </a:t>
            </a:r>
            <a:r>
              <a:rPr lang="en-US" sz="1400" dirty="0" smtClean="0"/>
              <a:t>satisfy forecast annual and peak </a:t>
            </a:r>
            <a:r>
              <a:rPr lang="en-US" sz="1400" dirty="0"/>
              <a:t>day </a:t>
            </a:r>
            <a:r>
              <a:rPr lang="en-US" sz="1400" dirty="0" smtClean="0"/>
              <a:t>demand</a:t>
            </a:r>
            <a:r>
              <a:rPr lang="en-US" sz="1400" dirty="0"/>
              <a:t> </a:t>
            </a:r>
            <a:r>
              <a:rPr lang="en-US" sz="1400" dirty="0" smtClean="0"/>
              <a:t>over the 20 year horizon.</a:t>
            </a:r>
          </a:p>
          <a:p>
            <a:pPr>
              <a:buFont typeface="+mj-lt"/>
              <a:buAutoNum type="arabicPeriod"/>
            </a:pPr>
            <a:r>
              <a:rPr lang="en-US" sz="1400" dirty="0" smtClean="0"/>
              <a:t>NW Natural’s Base Case resource plan addresses the forecasted gap in service with a mixture of incremental supply-side and demand-side resources.   This Base Case plan was developed without the inclusion of a new Cross-Cascades Gas Pipeline, such as the proposed Palomar/Blue Bridge project.  The key future resources include DSM, Mist Storage Recall, and some sort of new storage or pipeline capacity in the Southern Willamette Valley of Oregon.</a:t>
            </a:r>
          </a:p>
          <a:p>
            <a:pPr>
              <a:buFont typeface="+mj-lt"/>
              <a:buAutoNum type="arabicPeriod"/>
            </a:pPr>
            <a:r>
              <a:rPr lang="en-US" sz="1400" dirty="0" smtClean="0"/>
              <a:t>An alternative planning pathway was developed which incorporates a future with the </a:t>
            </a:r>
            <a:r>
              <a:rPr lang="en-US" sz="1400" dirty="0"/>
              <a:t>proposed Palomar/Blue Bridge Pipeline </a:t>
            </a:r>
            <a:r>
              <a:rPr lang="en-US" sz="1400" dirty="0" smtClean="0"/>
              <a:t>beginning service in 2017.  Palomar would provide parallel capacity across the Cascades.  The </a:t>
            </a:r>
            <a:r>
              <a:rPr lang="en-US" sz="1400" dirty="0"/>
              <a:t>resource decisions leading up to the year 2017 are identical for the Base Case and </a:t>
            </a:r>
            <a:r>
              <a:rPr lang="en-US" sz="1400" dirty="0" smtClean="0"/>
              <a:t>this </a:t>
            </a:r>
            <a:r>
              <a:rPr lang="en-US" sz="1400" dirty="0"/>
              <a:t>preferred path.  As a result, no decision needs to be made right now as to which path to take.  Initial modeling and analysis has shown that a future which includes a new Cross-Cascades Pipeline such as the proposed Palomar/Blue Bridge project would increase both reliability and diversity of </a:t>
            </a:r>
            <a:r>
              <a:rPr lang="en-US" sz="1400" dirty="0" smtClean="0"/>
              <a:t>supply but at </a:t>
            </a:r>
            <a:r>
              <a:rPr lang="en-US" sz="1400" dirty="0"/>
              <a:t>an additional overall cost ranging from 0.3% to 0.6% over the Base Case.  </a:t>
            </a:r>
          </a:p>
          <a:p>
            <a:pPr>
              <a:buFont typeface="+mj-lt"/>
              <a:buAutoNum type="arabicPeriod"/>
            </a:pPr>
            <a:endParaRPr lang="en-US" sz="1400" dirty="0" smtClean="0"/>
          </a:p>
          <a:p>
            <a:pPr marL="0" indent="0">
              <a:buNone/>
            </a:pPr>
            <a:endParaRPr lang="en-US" sz="1400" dirty="0"/>
          </a:p>
          <a:p>
            <a:pPr marL="0" indent="0">
              <a:buNone/>
            </a:pPr>
            <a:endParaRPr lang="en-US" sz="1600" dirty="0" smtClean="0"/>
          </a:p>
          <a:p>
            <a:pPr marL="800100" lvl="1" indent="-342900">
              <a:lnSpc>
                <a:spcPct val="90000"/>
              </a:lnSpc>
              <a:buNone/>
            </a:pPr>
            <a:endParaRPr lang="en-US" sz="1600" dirty="0" smtClean="0"/>
          </a:p>
          <a:p>
            <a:pPr marL="800100" lvl="1" indent="-342900">
              <a:lnSpc>
                <a:spcPct val="90000"/>
              </a:lnSpc>
              <a:buNone/>
            </a:pPr>
            <a:endParaRPr lang="en-US" sz="1600" dirty="0" smtClean="0"/>
          </a:p>
        </p:txBody>
      </p:sp>
      <p:sp>
        <p:nvSpPr>
          <p:cNvPr id="5126" name="Rectangle 3"/>
          <p:cNvSpPr txBox="1">
            <a:spLocks noChangeArrowheads="1"/>
          </p:cNvSpPr>
          <p:nvPr/>
        </p:nvSpPr>
        <p:spPr bwMode="auto">
          <a:xfrm>
            <a:off x="533400" y="152400"/>
            <a:ext cx="8229600" cy="762000"/>
          </a:xfrm>
          <a:prstGeom prst="rect">
            <a:avLst/>
          </a:prstGeom>
          <a:noFill/>
          <a:ln w="9525">
            <a:noFill/>
            <a:miter lim="800000"/>
            <a:headEnd/>
            <a:tailEnd/>
          </a:ln>
        </p:spPr>
        <p:txBody>
          <a:bodyPr anchor="ctr"/>
          <a:lstStyle/>
          <a:p>
            <a:r>
              <a:rPr lang="en-US" sz="2800" b="1" dirty="0" smtClean="0"/>
              <a:t>2011 IRP Principal Conclusions</a:t>
            </a:r>
          </a:p>
        </p:txBody>
      </p:sp>
      <p:sp>
        <p:nvSpPr>
          <p:cNvPr id="8" name="Slide Number Placeholder 7"/>
          <p:cNvSpPr>
            <a:spLocks noGrp="1"/>
          </p:cNvSpPr>
          <p:nvPr>
            <p:ph type="sldNum" sz="quarter" idx="12"/>
          </p:nvPr>
        </p:nvSpPr>
        <p:spPr>
          <a:xfrm>
            <a:off x="6584535" y="6452075"/>
            <a:ext cx="2133600" cy="365125"/>
          </a:xfrm>
        </p:spPr>
        <p:txBody>
          <a:bodyPr/>
          <a:lstStyle/>
          <a:p>
            <a:pPr>
              <a:defRPr/>
            </a:pPr>
            <a:fld id="{95D8270B-1B14-47D4-A6D2-2A33FD76CA9F}" type="slidenum">
              <a:rPr lang="en-US" b="1" smtClean="0">
                <a:solidFill>
                  <a:schemeClr val="accent6">
                    <a:lumMod val="75000"/>
                  </a:schemeClr>
                </a:solidFill>
              </a:rPr>
              <a:pPr>
                <a:defRPr/>
              </a:pPr>
              <a:t>9</a:t>
            </a:fld>
            <a:endParaRPr lang="en-US" b="1" dirty="0">
              <a:solidFill>
                <a:schemeClr val="accent6">
                  <a:lumMod val="75000"/>
                </a:schemeClr>
              </a:solidFill>
            </a:endParaRPr>
          </a:p>
        </p:txBody>
      </p:sp>
    </p:spTree>
    <p:extLst>
      <p:ext uri="{BB962C8B-B14F-4D97-AF65-F5344CB8AC3E}">
        <p14:creationId xmlns:p14="http://schemas.microsoft.com/office/powerpoint/2010/main" val="1215402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15f1b76-b32e-440f-80a7-f0ca4d8a872c" ContentTypeId="0x0101006E56B4D1795A2E4DB2F0B01679ED314A" PreviousValue="true"/>
</file>

<file path=customXml/item2.xml><?xml version="1.0" encoding="utf-8"?>
<p:properties xmlns:p="http://schemas.microsoft.com/office/2006/metadata/properties" xmlns:xsi="http://www.w3.org/2001/XMLSchema-instance" xmlns:pc="http://schemas.microsoft.com/office/infopath/2007/PartnerControls">
  <documentManagement>
    <Prefix xmlns="dc463f71-b30c-4ab2-9473-d307f9d35888">UG</Prefix>
    <DocumentSetType xmlns="dc463f71-b30c-4ab2-9473-d307f9d35888">Document</DocumentSetType>
    <IsConfidential xmlns="dc463f71-b30c-4ab2-9473-d307f9d35888">false</IsConfidential>
    <AgendaOrder xmlns="dc463f71-b30c-4ab2-9473-d307f9d35888">false</AgendaOrder>
    <CaseType xmlns="dc463f71-b30c-4ab2-9473-d307f9d35888">Plan</CaseType>
    <IndustryCode xmlns="dc463f71-b30c-4ab2-9473-d307f9d35888">150</IndustryCode>
    <CaseStatus xmlns="dc463f71-b30c-4ab2-9473-d307f9d35888">Closed</CaseStatus>
    <OpenedDate xmlns="dc463f71-b30c-4ab2-9473-d307f9d35888">2010-02-11T08:00:00+00:00</OpenedDate>
    <Date1 xmlns="dc463f71-b30c-4ab2-9473-d307f9d35888">2011-10-12T07:00:00+00:00</Date1>
    <IsDocumentOrder xmlns="dc463f71-b30c-4ab2-9473-d307f9d35888" xsi:nil="true"/>
    <IsHighlyConfidential xmlns="dc463f71-b30c-4ab2-9473-d307f9d35888">false</IsHighlyConfidential>
    <CaseCompanyNames xmlns="dc463f71-b30c-4ab2-9473-d307f9d35888">Northwest Natural Gas Company</CaseCompanyNames>
    <DocketNumber xmlns="dc463f71-b30c-4ab2-9473-d307f9d35888">100245</DocketNumber>
    <DelegatedOrder xmlns="dc463f71-b30c-4ab2-9473-d307f9d35888">false</DelegatedOrder>
    <Visibility xmlns="dc463f71-b30c-4ab2-9473-d307f9d35888" xsi:nil="true"/>
    <Nickname xmlns="http://schemas.microsoft.com/sharepoint/v3" xsi:nil="true"/>
    <SignificantOrder xmlns="dc463f71-b30c-4ab2-9473-d307f9d35888">false</SignificantOrder>
  </documentManagement>
</p:properties>
</file>

<file path=customXml/item3.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2C8C10545C6C2D49955482E67F0479D4" ma:contentTypeVersion="131" ma:contentTypeDescription="" ma:contentTypeScope="" ma:versionID="cf5a6b1a6a15399adaa631f15daccd9a">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4ccd4140794adb7bccf17b21b5812a9d"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557519-D379-4B38-94E4-63547EC36BB9}"/>
</file>

<file path=customXml/itemProps2.xml><?xml version="1.0" encoding="utf-8"?>
<ds:datastoreItem xmlns:ds="http://schemas.openxmlformats.org/officeDocument/2006/customXml" ds:itemID="{FFAE4855-FBC7-424F-8FAE-40EE25BF3693}"/>
</file>

<file path=customXml/itemProps3.xml><?xml version="1.0" encoding="utf-8"?>
<ds:datastoreItem xmlns:ds="http://schemas.openxmlformats.org/officeDocument/2006/customXml" ds:itemID="{D125AA94-56F2-4B02-8E74-68B9F3B7E75B}"/>
</file>

<file path=customXml/itemProps4.xml><?xml version="1.0" encoding="utf-8"?>
<ds:datastoreItem xmlns:ds="http://schemas.openxmlformats.org/officeDocument/2006/customXml" ds:itemID="{5A49962C-9541-42B2-A968-FD6E61EC803F}"/>
</file>

<file path=docProps/app.xml><?xml version="1.0" encoding="utf-8"?>
<Properties xmlns="http://schemas.openxmlformats.org/officeDocument/2006/extended-properties" xmlns:vt="http://schemas.openxmlformats.org/officeDocument/2006/docPropsVTypes">
  <TotalTime>1633</TotalTime>
  <Words>3095</Words>
  <Application>Microsoft Office PowerPoint</Application>
  <PresentationFormat>On-screen Show (4:3)</PresentationFormat>
  <Paragraphs>818</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NW Natural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NW Natural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Rate Design, WARM, &amp; Decoupling</dc:title>
  <dc:creator>Mark Thompson</dc:creator>
  <cp:lastModifiedBy>NWN User</cp:lastModifiedBy>
  <cp:revision>212</cp:revision>
  <dcterms:created xsi:type="dcterms:W3CDTF">2011-09-28T16:06:53Z</dcterms:created>
  <dcterms:modified xsi:type="dcterms:W3CDTF">2011-10-12T16:07:30Z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0x0101006E56B4D1795A2E4DB2F0B01679ED314A002C8C10545C6C2D49955482E67F0479D4</vt:lpwstr>
  </property>
  <property fmtid="{D5CDD505-2E9C-101B-9397-08002B2CF9AE}" pid="3" name="_docset_NoMedatataSyncRequired">
    <vt:lpwstr>False</vt:lpwstr>
  </property>
</Properties>
</file>