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4" r:id="rId2"/>
    <p:sldId id="291" r:id="rId3"/>
    <p:sldId id="296" r:id="rId4"/>
  </p:sldIdLst>
  <p:sldSz cx="9144000" cy="6858000" type="screen4x3"/>
  <p:notesSz cx="69469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A5D0"/>
    <a:srgbClr val="85A7D1"/>
    <a:srgbClr val="8CADD4"/>
    <a:srgbClr val="006699"/>
    <a:srgbClr val="996633"/>
    <a:srgbClr val="009900"/>
    <a:srgbClr val="CC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9" autoAdjust="0"/>
    <p:restoredTop sz="94671" autoAdjust="0"/>
  </p:normalViewPr>
  <p:slideViewPr>
    <p:cSldViewPr>
      <p:cViewPr varScale="1">
        <p:scale>
          <a:sx n="75" d="100"/>
          <a:sy n="75" d="100"/>
        </p:scale>
        <p:origin x="-1020" y="-9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596" y="-108"/>
      </p:cViewPr>
      <p:guideLst>
        <p:guide orient="horz" pos="2904"/>
        <p:guide pos="218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qzknvh\Desktop\Material%20Price%20Comparison%20Nov%20200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qzknvh\Desktop\Material%20Price%20Comparison%20Nov%202009.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qzknvh\Desktop\Material%20Price%20Comparison%20Nov%202009.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qzknvh\Desktop\Pricing%20Changes%20by%20Item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barChart>
        <c:barDir val="col"/>
        <c:grouping val="clustered"/>
        <c:ser>
          <c:idx val="0"/>
          <c:order val="0"/>
          <c:tx>
            <c:strRef>
              <c:f>Sheet2!$B$24</c:f>
              <c:strCache>
                <c:ptCount val="1"/>
                <c:pt idx="0">
                  <c:v>2005</c:v>
                </c:pt>
              </c:strCache>
            </c:strRef>
          </c:tx>
          <c:cat>
            <c:strRef>
              <c:f>Sheet2!$A$25:$A$30</c:f>
              <c:strCache>
                <c:ptCount val="6"/>
                <c:pt idx="0">
                  <c:v>300 KVA 3PH </c:v>
                </c:pt>
                <c:pt idx="1">
                  <c:v>75 KVA 3PH </c:v>
                </c:pt>
                <c:pt idx="2">
                  <c:v>50 KVA 1PH PM </c:v>
                </c:pt>
                <c:pt idx="3">
                  <c:v>25 KVA 1PH PM </c:v>
                </c:pt>
                <c:pt idx="4">
                  <c:v>50 KVA 1PH OH </c:v>
                </c:pt>
                <c:pt idx="5">
                  <c:v>25 KVA 1PH OH </c:v>
                </c:pt>
              </c:strCache>
            </c:strRef>
          </c:cat>
          <c:val>
            <c:numRef>
              <c:f>Sheet2!$B$25:$B$30</c:f>
              <c:numCache>
                <c:formatCode>"$"#,##0_);[Red]\("$"#,##0\)</c:formatCode>
                <c:ptCount val="6"/>
                <c:pt idx="0">
                  <c:v>7271</c:v>
                </c:pt>
                <c:pt idx="1">
                  <c:v>4314</c:v>
                </c:pt>
                <c:pt idx="2">
                  <c:v>1484</c:v>
                </c:pt>
                <c:pt idx="3">
                  <c:v>1063</c:v>
                </c:pt>
                <c:pt idx="4">
                  <c:v>1042</c:v>
                </c:pt>
                <c:pt idx="5">
                  <c:v>662</c:v>
                </c:pt>
              </c:numCache>
            </c:numRef>
          </c:val>
        </c:ser>
        <c:ser>
          <c:idx val="1"/>
          <c:order val="1"/>
          <c:tx>
            <c:strRef>
              <c:f>Sheet2!$C$24</c:f>
              <c:strCache>
                <c:ptCount val="1"/>
                <c:pt idx="0">
                  <c:v>2008</c:v>
                </c:pt>
              </c:strCache>
            </c:strRef>
          </c:tx>
          <c:cat>
            <c:strRef>
              <c:f>Sheet2!$A$25:$A$30</c:f>
              <c:strCache>
                <c:ptCount val="6"/>
                <c:pt idx="0">
                  <c:v>300 KVA 3PH </c:v>
                </c:pt>
                <c:pt idx="1">
                  <c:v>75 KVA 3PH </c:v>
                </c:pt>
                <c:pt idx="2">
                  <c:v>50 KVA 1PH PM </c:v>
                </c:pt>
                <c:pt idx="3">
                  <c:v>25 KVA 1PH PM </c:v>
                </c:pt>
                <c:pt idx="4">
                  <c:v>50 KVA 1PH OH </c:v>
                </c:pt>
                <c:pt idx="5">
                  <c:v>25 KVA 1PH OH </c:v>
                </c:pt>
              </c:strCache>
            </c:strRef>
          </c:cat>
          <c:val>
            <c:numRef>
              <c:f>Sheet2!$C$25:$C$30</c:f>
              <c:numCache>
                <c:formatCode>"$"#,##0_);[Red]\("$"#,##0\)</c:formatCode>
                <c:ptCount val="6"/>
                <c:pt idx="0">
                  <c:v>15584</c:v>
                </c:pt>
                <c:pt idx="1">
                  <c:v>8939</c:v>
                </c:pt>
                <c:pt idx="2">
                  <c:v>3172</c:v>
                </c:pt>
                <c:pt idx="3">
                  <c:v>2402</c:v>
                </c:pt>
                <c:pt idx="4">
                  <c:v>2113</c:v>
                </c:pt>
                <c:pt idx="5">
                  <c:v>1636</c:v>
                </c:pt>
              </c:numCache>
            </c:numRef>
          </c:val>
        </c:ser>
        <c:ser>
          <c:idx val="2"/>
          <c:order val="2"/>
          <c:tx>
            <c:strRef>
              <c:f>Sheet2!$D$24</c:f>
              <c:strCache>
                <c:ptCount val="1"/>
                <c:pt idx="0">
                  <c:v>2009</c:v>
                </c:pt>
              </c:strCache>
            </c:strRef>
          </c:tx>
          <c:cat>
            <c:strRef>
              <c:f>Sheet2!$A$25:$A$30</c:f>
              <c:strCache>
                <c:ptCount val="6"/>
                <c:pt idx="0">
                  <c:v>300 KVA 3PH </c:v>
                </c:pt>
                <c:pt idx="1">
                  <c:v>75 KVA 3PH </c:v>
                </c:pt>
                <c:pt idx="2">
                  <c:v>50 KVA 1PH PM </c:v>
                </c:pt>
                <c:pt idx="3">
                  <c:v>25 KVA 1PH PM </c:v>
                </c:pt>
                <c:pt idx="4">
                  <c:v>50 KVA 1PH OH </c:v>
                </c:pt>
                <c:pt idx="5">
                  <c:v>25 KVA 1PH OH </c:v>
                </c:pt>
              </c:strCache>
            </c:strRef>
          </c:cat>
          <c:val>
            <c:numRef>
              <c:f>Sheet2!$D$25:$D$30</c:f>
              <c:numCache>
                <c:formatCode>"$"#,##0_);[Red]\("$"#,##0\)</c:formatCode>
                <c:ptCount val="6"/>
                <c:pt idx="0">
                  <c:v>10894</c:v>
                </c:pt>
                <c:pt idx="1">
                  <c:v>6470</c:v>
                </c:pt>
                <c:pt idx="2">
                  <c:v>2263</c:v>
                </c:pt>
                <c:pt idx="3">
                  <c:v>1650</c:v>
                </c:pt>
                <c:pt idx="4">
                  <c:v>1806</c:v>
                </c:pt>
                <c:pt idx="5">
                  <c:v>1152</c:v>
                </c:pt>
              </c:numCache>
            </c:numRef>
          </c:val>
        </c:ser>
        <c:axId val="63833600"/>
        <c:axId val="63835136"/>
      </c:barChart>
      <c:catAx>
        <c:axId val="63833600"/>
        <c:scaling>
          <c:orientation val="minMax"/>
        </c:scaling>
        <c:axPos val="b"/>
        <c:tickLblPos val="nextTo"/>
        <c:txPr>
          <a:bodyPr/>
          <a:lstStyle/>
          <a:p>
            <a:pPr>
              <a:defRPr sz="1200" b="1"/>
            </a:pPr>
            <a:endParaRPr lang="en-US"/>
          </a:p>
        </c:txPr>
        <c:crossAx val="63835136"/>
        <c:crosses val="autoZero"/>
        <c:auto val="1"/>
        <c:lblAlgn val="ctr"/>
        <c:lblOffset val="100"/>
      </c:catAx>
      <c:valAx>
        <c:axId val="63835136"/>
        <c:scaling>
          <c:orientation val="minMax"/>
        </c:scaling>
        <c:axPos val="l"/>
        <c:majorGridlines/>
        <c:numFmt formatCode="&quot;$&quot;#,##0_);[Red]\(&quot;$&quot;#,##0\)" sourceLinked="1"/>
        <c:tickLblPos val="nextTo"/>
        <c:txPr>
          <a:bodyPr/>
          <a:lstStyle/>
          <a:p>
            <a:pPr>
              <a:defRPr sz="1200" b="1"/>
            </a:pPr>
            <a:endParaRPr lang="en-US"/>
          </a:p>
        </c:txPr>
        <c:crossAx val="63833600"/>
        <c:crosses val="autoZero"/>
        <c:crossBetween val="between"/>
      </c:valAx>
    </c:plotArea>
    <c:legend>
      <c:legendPos val="r"/>
      <c:layout/>
      <c:txPr>
        <a:bodyPr/>
        <a:lstStyle/>
        <a:p>
          <a:pPr>
            <a:defRPr sz="1200" b="1" i="0" baseline="0"/>
          </a:pPr>
          <a:endParaRPr lang="en-US"/>
        </a:p>
      </c:txPr>
    </c:legend>
    <c:plotVisOnly val="1"/>
  </c:chart>
  <c:spPr>
    <a:ln>
      <a:solidFill>
        <a:schemeClr val="accent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barChart>
        <c:barDir val="col"/>
        <c:grouping val="clustered"/>
        <c:ser>
          <c:idx val="0"/>
          <c:order val="0"/>
          <c:tx>
            <c:strRef>
              <c:f>Sheet2!$A$17</c:f>
              <c:strCache>
                <c:ptCount val="1"/>
                <c:pt idx="0">
                  <c:v>2005</c:v>
                </c:pt>
              </c:strCache>
            </c:strRef>
          </c:tx>
          <c:cat>
            <c:strRef>
              <c:f>Sheet2!$B$16:$C$16</c:f>
              <c:strCache>
                <c:ptCount val="2"/>
                <c:pt idx="0">
                  <c:v>9' X-Arm</c:v>
                </c:pt>
                <c:pt idx="1">
                  <c:v>11' X-Arm</c:v>
                </c:pt>
              </c:strCache>
            </c:strRef>
          </c:cat>
          <c:val>
            <c:numRef>
              <c:f>Sheet2!$B$17:$C$17</c:f>
              <c:numCache>
                <c:formatCode>"$"#,##0</c:formatCode>
                <c:ptCount val="2"/>
                <c:pt idx="0">
                  <c:v>58.14</c:v>
                </c:pt>
                <c:pt idx="1">
                  <c:v>77.239999999999995</c:v>
                </c:pt>
              </c:numCache>
            </c:numRef>
          </c:val>
        </c:ser>
        <c:ser>
          <c:idx val="1"/>
          <c:order val="1"/>
          <c:tx>
            <c:strRef>
              <c:f>Sheet2!$A$18</c:f>
              <c:strCache>
                <c:ptCount val="1"/>
                <c:pt idx="0">
                  <c:v>2009</c:v>
                </c:pt>
              </c:strCache>
            </c:strRef>
          </c:tx>
          <c:cat>
            <c:strRef>
              <c:f>Sheet2!$B$16:$C$16</c:f>
              <c:strCache>
                <c:ptCount val="2"/>
                <c:pt idx="0">
                  <c:v>9' X-Arm</c:v>
                </c:pt>
                <c:pt idx="1">
                  <c:v>11' X-Arm</c:v>
                </c:pt>
              </c:strCache>
            </c:strRef>
          </c:cat>
          <c:val>
            <c:numRef>
              <c:f>Sheet2!$B$18:$C$18</c:f>
              <c:numCache>
                <c:formatCode>"$"#,##0</c:formatCode>
                <c:ptCount val="2"/>
                <c:pt idx="0">
                  <c:v>126.5</c:v>
                </c:pt>
                <c:pt idx="1">
                  <c:v>160</c:v>
                </c:pt>
              </c:numCache>
            </c:numRef>
          </c:val>
        </c:ser>
        <c:axId val="35181696"/>
        <c:axId val="35183232"/>
      </c:barChart>
      <c:catAx>
        <c:axId val="35181696"/>
        <c:scaling>
          <c:orientation val="minMax"/>
        </c:scaling>
        <c:axPos val="b"/>
        <c:tickLblPos val="nextTo"/>
        <c:txPr>
          <a:bodyPr/>
          <a:lstStyle/>
          <a:p>
            <a:pPr>
              <a:defRPr sz="1200" b="1" i="0" baseline="0"/>
            </a:pPr>
            <a:endParaRPr lang="en-US"/>
          </a:p>
        </c:txPr>
        <c:crossAx val="35183232"/>
        <c:crosses val="autoZero"/>
        <c:auto val="1"/>
        <c:lblAlgn val="ctr"/>
        <c:lblOffset val="100"/>
      </c:catAx>
      <c:valAx>
        <c:axId val="35183232"/>
        <c:scaling>
          <c:orientation val="minMax"/>
        </c:scaling>
        <c:axPos val="l"/>
        <c:majorGridlines/>
        <c:numFmt formatCode="&quot;$&quot;#,##0" sourceLinked="1"/>
        <c:tickLblPos val="nextTo"/>
        <c:txPr>
          <a:bodyPr/>
          <a:lstStyle/>
          <a:p>
            <a:pPr>
              <a:defRPr sz="1200" b="1" i="0" baseline="0"/>
            </a:pPr>
            <a:endParaRPr lang="en-US"/>
          </a:p>
        </c:txPr>
        <c:crossAx val="35181696"/>
        <c:crosses val="autoZero"/>
        <c:crossBetween val="between"/>
      </c:valAx>
    </c:plotArea>
    <c:legend>
      <c:legendPos val="r"/>
      <c:layout/>
      <c:txPr>
        <a:bodyPr/>
        <a:lstStyle/>
        <a:p>
          <a:pPr>
            <a:defRPr sz="1200" b="1" i="0" baseline="0"/>
          </a:pPr>
          <a:endParaRPr lang="en-US"/>
        </a:p>
      </c:txPr>
    </c:legend>
    <c:plotVisOnly val="1"/>
  </c:chart>
  <c:spPr>
    <a:noFill/>
    <a:ln>
      <a:solidFill>
        <a:srgbClr val="4F81BD"/>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manualLayout>
          <c:layoutTarget val="inner"/>
          <c:xMode val="edge"/>
          <c:yMode val="edge"/>
          <c:x val="0.13366885389326341"/>
          <c:y val="4.6770924467774859E-2"/>
          <c:w val="0.67944225721784934"/>
          <c:h val="0.79822506561679785"/>
        </c:manualLayout>
      </c:layout>
      <c:barChart>
        <c:barDir val="col"/>
        <c:grouping val="clustered"/>
        <c:ser>
          <c:idx val="0"/>
          <c:order val="0"/>
          <c:tx>
            <c:strRef>
              <c:f>Sheet2!$A$9</c:f>
              <c:strCache>
                <c:ptCount val="1"/>
                <c:pt idx="0">
                  <c:v>2005</c:v>
                </c:pt>
              </c:strCache>
            </c:strRef>
          </c:tx>
          <c:cat>
            <c:strRef>
              <c:f>Sheet2!$B$8:$D$8</c:f>
              <c:strCache>
                <c:ptCount val="3"/>
                <c:pt idx="0">
                  <c:v>70' Class 2</c:v>
                </c:pt>
                <c:pt idx="1">
                  <c:v>45' Class 3</c:v>
                </c:pt>
                <c:pt idx="2">
                  <c:v>40' Class 4</c:v>
                </c:pt>
              </c:strCache>
            </c:strRef>
          </c:cat>
          <c:val>
            <c:numRef>
              <c:f>Sheet2!$B$9:$D$9</c:f>
              <c:numCache>
                <c:formatCode>"$"#,##0</c:formatCode>
                <c:ptCount val="3"/>
                <c:pt idx="0">
                  <c:v>1925</c:v>
                </c:pt>
                <c:pt idx="1">
                  <c:v>434</c:v>
                </c:pt>
                <c:pt idx="2">
                  <c:v>321</c:v>
                </c:pt>
              </c:numCache>
            </c:numRef>
          </c:val>
        </c:ser>
        <c:ser>
          <c:idx val="1"/>
          <c:order val="1"/>
          <c:tx>
            <c:strRef>
              <c:f>Sheet2!$A$10</c:f>
              <c:strCache>
                <c:ptCount val="1"/>
                <c:pt idx="0">
                  <c:v>2009</c:v>
                </c:pt>
              </c:strCache>
            </c:strRef>
          </c:tx>
          <c:cat>
            <c:strRef>
              <c:f>Sheet2!$B$8:$D$8</c:f>
              <c:strCache>
                <c:ptCount val="3"/>
                <c:pt idx="0">
                  <c:v>70' Class 2</c:v>
                </c:pt>
                <c:pt idx="1">
                  <c:v>45' Class 3</c:v>
                </c:pt>
                <c:pt idx="2">
                  <c:v>40' Class 4</c:v>
                </c:pt>
              </c:strCache>
            </c:strRef>
          </c:cat>
          <c:val>
            <c:numRef>
              <c:f>Sheet2!$B$10:$D$10</c:f>
              <c:numCache>
                <c:formatCode>"$"#,##0</c:formatCode>
                <c:ptCount val="3"/>
                <c:pt idx="0">
                  <c:v>4295</c:v>
                </c:pt>
                <c:pt idx="1">
                  <c:v>666</c:v>
                </c:pt>
                <c:pt idx="2">
                  <c:v>481</c:v>
                </c:pt>
              </c:numCache>
            </c:numRef>
          </c:val>
        </c:ser>
        <c:axId val="35277440"/>
        <c:axId val="35287424"/>
      </c:barChart>
      <c:catAx>
        <c:axId val="35277440"/>
        <c:scaling>
          <c:orientation val="minMax"/>
        </c:scaling>
        <c:axPos val="b"/>
        <c:tickLblPos val="nextTo"/>
        <c:txPr>
          <a:bodyPr/>
          <a:lstStyle/>
          <a:p>
            <a:pPr>
              <a:defRPr sz="1200" b="1" i="0" baseline="0"/>
            </a:pPr>
            <a:endParaRPr lang="en-US"/>
          </a:p>
        </c:txPr>
        <c:crossAx val="35287424"/>
        <c:crosses val="autoZero"/>
        <c:auto val="1"/>
        <c:lblAlgn val="ctr"/>
        <c:lblOffset val="100"/>
      </c:catAx>
      <c:valAx>
        <c:axId val="35287424"/>
        <c:scaling>
          <c:orientation val="minMax"/>
        </c:scaling>
        <c:axPos val="l"/>
        <c:majorGridlines>
          <c:spPr>
            <a:ln>
              <a:solidFill>
                <a:srgbClr val="4F81BD"/>
              </a:solidFill>
            </a:ln>
          </c:spPr>
        </c:majorGridlines>
        <c:numFmt formatCode="&quot;$&quot;#,##0" sourceLinked="1"/>
        <c:tickLblPos val="nextTo"/>
        <c:txPr>
          <a:bodyPr/>
          <a:lstStyle/>
          <a:p>
            <a:pPr>
              <a:defRPr sz="1200" b="1" i="0" baseline="0"/>
            </a:pPr>
            <a:endParaRPr lang="en-US"/>
          </a:p>
        </c:txPr>
        <c:crossAx val="35277440"/>
        <c:crosses val="autoZero"/>
        <c:crossBetween val="between"/>
      </c:valAx>
    </c:plotArea>
    <c:legend>
      <c:legendPos val="r"/>
      <c:layout/>
      <c:txPr>
        <a:bodyPr/>
        <a:lstStyle/>
        <a:p>
          <a:pPr>
            <a:defRPr sz="1200" b="1" i="0" baseline="0"/>
          </a:pPr>
          <a:endParaRPr lang="en-US"/>
        </a:p>
      </c:txPr>
    </c:legend>
    <c:plotVisOnly val="1"/>
  </c:chart>
  <c:spPr>
    <a:noFill/>
    <a:ln>
      <a:solidFill>
        <a:srgbClr val="4F81BD"/>
      </a:solidFill>
    </a:ln>
  </c:sp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barChart>
        <c:barDir val="col"/>
        <c:grouping val="clustered"/>
        <c:ser>
          <c:idx val="0"/>
          <c:order val="0"/>
          <c:tx>
            <c:strRef>
              <c:f>'Unit Price $ Change Data'!$C$11</c:f>
              <c:strCache>
                <c:ptCount val="1"/>
                <c:pt idx="0">
                  <c:v>2005 to 2006</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Data'!$C$12:$C$17</c:f>
              <c:numCache>
                <c:formatCode>0.00%</c:formatCode>
                <c:ptCount val="6"/>
                <c:pt idx="0">
                  <c:v>9.9526066350711262E-2</c:v>
                </c:pt>
                <c:pt idx="1">
                  <c:v>4.2016806722689107E-2</c:v>
                </c:pt>
                <c:pt idx="2">
                  <c:v>0.15300000000000027</c:v>
                </c:pt>
                <c:pt idx="3">
                  <c:v>0.1338</c:v>
                </c:pt>
                <c:pt idx="4">
                  <c:v>2.6900000000000011E-2</c:v>
                </c:pt>
                <c:pt idx="5">
                  <c:v>0.10660000000000014</c:v>
                </c:pt>
              </c:numCache>
            </c:numRef>
          </c:val>
        </c:ser>
        <c:ser>
          <c:idx val="1"/>
          <c:order val="1"/>
          <c:tx>
            <c:strRef>
              <c:f>'Unit Price $ Change Data'!$D$11</c:f>
              <c:strCache>
                <c:ptCount val="1"/>
                <c:pt idx="0">
                  <c:v>2005 to 2007</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Data'!$D$12:$D$17</c:f>
              <c:numCache>
                <c:formatCode>0.00%</c:formatCode>
                <c:ptCount val="6"/>
                <c:pt idx="0">
                  <c:v>0.11611374407582971</c:v>
                </c:pt>
                <c:pt idx="1">
                  <c:v>0.27310924369747897</c:v>
                </c:pt>
                <c:pt idx="2">
                  <c:v>0.18100000000000024</c:v>
                </c:pt>
                <c:pt idx="3">
                  <c:v>0.37260000000000032</c:v>
                </c:pt>
                <c:pt idx="4">
                  <c:v>0.1038</c:v>
                </c:pt>
                <c:pt idx="5">
                  <c:v>0.26079999999999998</c:v>
                </c:pt>
              </c:numCache>
            </c:numRef>
          </c:val>
        </c:ser>
        <c:ser>
          <c:idx val="2"/>
          <c:order val="2"/>
          <c:tx>
            <c:strRef>
              <c:f>'Unit Price $ Change Data'!$E$11</c:f>
              <c:strCache>
                <c:ptCount val="1"/>
                <c:pt idx="0">
                  <c:v>2005 to 2008</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Data'!$E$12:$E$17</c:f>
              <c:numCache>
                <c:formatCode>0.00%</c:formatCode>
                <c:ptCount val="6"/>
                <c:pt idx="0">
                  <c:v>8.7677725118483568E-2</c:v>
                </c:pt>
                <c:pt idx="1">
                  <c:v>0.30672268907563127</c:v>
                </c:pt>
                <c:pt idx="2">
                  <c:v>0.18640000000000043</c:v>
                </c:pt>
                <c:pt idx="3">
                  <c:v>0.28060000000000002</c:v>
                </c:pt>
                <c:pt idx="4">
                  <c:v>0.1305</c:v>
                </c:pt>
                <c:pt idx="5">
                  <c:v>0.38840000000000074</c:v>
                </c:pt>
              </c:numCache>
            </c:numRef>
          </c:val>
        </c:ser>
        <c:ser>
          <c:idx val="3"/>
          <c:order val="3"/>
          <c:tx>
            <c:strRef>
              <c:f>'Unit Price $ Change Data'!$F$11</c:f>
              <c:strCache>
                <c:ptCount val="1"/>
                <c:pt idx="0">
                  <c:v>2005 to 2009</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Data'!$F$12:$F$17</c:f>
              <c:numCache>
                <c:formatCode>0.00%</c:formatCode>
                <c:ptCount val="6"/>
                <c:pt idx="0">
                  <c:v>0.17772511848341241</c:v>
                </c:pt>
                <c:pt idx="1">
                  <c:v>0.45798319327731185</c:v>
                </c:pt>
                <c:pt idx="2">
                  <c:v>0.20730000000000001</c:v>
                </c:pt>
                <c:pt idx="3">
                  <c:v>0.25210000000000005</c:v>
                </c:pt>
                <c:pt idx="4">
                  <c:v>0.29530000000000062</c:v>
                </c:pt>
                <c:pt idx="5">
                  <c:v>0.65600000000000136</c:v>
                </c:pt>
              </c:numCache>
            </c:numRef>
          </c:val>
        </c:ser>
        <c:axId val="35432320"/>
        <c:axId val="35433856"/>
      </c:barChart>
      <c:catAx>
        <c:axId val="35432320"/>
        <c:scaling>
          <c:orientation val="minMax"/>
        </c:scaling>
        <c:axPos val="b"/>
        <c:tickLblPos val="nextTo"/>
        <c:crossAx val="35433856"/>
        <c:crosses val="autoZero"/>
        <c:auto val="1"/>
        <c:lblAlgn val="ctr"/>
        <c:lblOffset val="100"/>
      </c:catAx>
      <c:valAx>
        <c:axId val="35433856"/>
        <c:scaling>
          <c:orientation val="minMax"/>
        </c:scaling>
        <c:axPos val="l"/>
        <c:majorGridlines/>
        <c:numFmt formatCode="0.00%" sourceLinked="1"/>
        <c:tickLblPos val="nextTo"/>
        <c:crossAx val="35432320"/>
        <c:crosses val="autoZero"/>
        <c:crossBetween val="between"/>
      </c:valAx>
    </c:plotArea>
    <c:legend>
      <c:legendPos val="r"/>
      <c:layout/>
    </c:legend>
    <c:plotVisOnly val="1"/>
  </c:chart>
  <c:spPr>
    <a:noFill/>
    <a:ln>
      <a:solidFill>
        <a:schemeClr val="accent1"/>
      </a:solidFill>
    </a:ln>
  </c:spPr>
  <c:externalData r:id="rId1"/>
</c:chartSpace>
</file>

<file path=ppt/drawings/drawing1.xml><?xml version="1.0" encoding="utf-8"?>
<c:userShapes xmlns:c="http://schemas.openxmlformats.org/drawingml/2006/chart">
  <cdr:relSizeAnchor xmlns:cdr="http://schemas.openxmlformats.org/drawingml/2006/chartDrawing">
    <cdr:from>
      <cdr:x>0.44</cdr:x>
      <cdr:y>0.02941</cdr:y>
    </cdr:from>
    <cdr:to>
      <cdr:x>0.61045</cdr:x>
      <cdr:y>0.14821</cdr:y>
    </cdr:to>
    <cdr:sp macro="" textlink="">
      <cdr:nvSpPr>
        <cdr:cNvPr id="2" name="TextBox 7"/>
        <cdr:cNvSpPr txBox="1"/>
      </cdr:nvSpPr>
      <cdr:spPr>
        <a:xfrm xmlns:a="http://schemas.openxmlformats.org/drawingml/2006/main">
          <a:off x="1676400" y="76200"/>
          <a:ext cx="649409"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r>
            <a:rPr lang="en-US" sz="1400" b="1" dirty="0" smtClean="0"/>
            <a:t>POLES</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09271" cy="460379"/>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defTabSz="914949">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36051" y="0"/>
            <a:ext cx="3009271" cy="460379"/>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algn="r" defTabSz="914949">
              <a:defRPr sz="1200">
                <a:latin typeface="Calibri" pitchFamily="34" charset="0"/>
              </a:defRPr>
            </a:lvl1pPr>
          </a:lstStyle>
          <a:p>
            <a:pPr>
              <a:defRPr/>
            </a:pPr>
            <a:fld id="{4F8120A5-C45D-43C7-B88F-86456AE2A78C}" type="datetimeFigureOut">
              <a:rPr lang="en-US"/>
              <a:pPr>
                <a:defRPr/>
              </a:pPr>
              <a:t>03-14-2010</a:t>
            </a:fld>
            <a:endParaRPr lang="en-US"/>
          </a:p>
        </p:txBody>
      </p:sp>
      <p:sp>
        <p:nvSpPr>
          <p:cNvPr id="4" name="Slide Image Placeholder 3"/>
          <p:cNvSpPr>
            <a:spLocks noGrp="1" noRot="1" noChangeAspect="1"/>
          </p:cNvSpPr>
          <p:nvPr>
            <p:ph type="sldImg" idx="2"/>
          </p:nvPr>
        </p:nvSpPr>
        <p:spPr>
          <a:xfrm>
            <a:off x="1168400" y="692150"/>
            <a:ext cx="4610100" cy="3457575"/>
          </a:xfrm>
          <a:prstGeom prst="rect">
            <a:avLst/>
          </a:prstGeom>
          <a:noFill/>
          <a:ln w="12700">
            <a:solidFill>
              <a:prstClr val="black"/>
            </a:solidFill>
          </a:ln>
        </p:spPr>
        <p:txBody>
          <a:bodyPr vert="horz" lIns="90864" tIns="45432" rIns="90864" bIns="45432" rtlCol="0" anchor="ctr"/>
          <a:lstStyle/>
          <a:p>
            <a:pPr lvl="0"/>
            <a:endParaRPr lang="en-US" noProof="0"/>
          </a:p>
        </p:txBody>
      </p:sp>
      <p:sp>
        <p:nvSpPr>
          <p:cNvPr id="5" name="Notes Placeholder 4"/>
          <p:cNvSpPr>
            <a:spLocks noGrp="1"/>
          </p:cNvSpPr>
          <p:nvPr>
            <p:ph type="body" sz="quarter" idx="3"/>
          </p:nvPr>
        </p:nvSpPr>
        <p:spPr bwMode="auto">
          <a:xfrm>
            <a:off x="694690" y="4379911"/>
            <a:ext cx="5557520" cy="4148145"/>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758245"/>
            <a:ext cx="3009271" cy="460379"/>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defTabSz="914949">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36051" y="8758245"/>
            <a:ext cx="3009271" cy="460379"/>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algn="r" defTabSz="914949">
              <a:defRPr sz="1200">
                <a:latin typeface="Calibri" pitchFamily="34" charset="0"/>
              </a:defRPr>
            </a:lvl1pPr>
          </a:lstStyle>
          <a:p>
            <a:pPr>
              <a:defRPr/>
            </a:pPr>
            <a:fld id="{346D7D62-D2E6-4A22-96CB-BDF9DBE2A89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pPr eaLnBrk="1" hangingPunct="1">
              <a:spcBef>
                <a:spcPct val="0"/>
              </a:spcBef>
            </a:pPr>
            <a:r>
              <a:rPr lang="en-US" smtClean="0"/>
              <a:t>Purpose of this review/request is to support Laurie’s transition but not at the expense of our business purpose so we want to keep those objectives in mind. </a:t>
            </a:r>
          </a:p>
        </p:txBody>
      </p:sp>
      <p:sp>
        <p:nvSpPr>
          <p:cNvPr id="19459" name="Slide Number Placeholder 3"/>
          <p:cNvSpPr>
            <a:spLocks noGrp="1"/>
          </p:cNvSpPr>
          <p:nvPr>
            <p:ph type="sldNum" sz="quarter" idx="5"/>
          </p:nvPr>
        </p:nvSpPr>
        <p:spPr>
          <a:noFill/>
        </p:spPr>
        <p:txBody>
          <a:bodyPr/>
          <a:lstStyle/>
          <a:p>
            <a:fld id="{D2ED421E-2578-41A9-B7AC-9F12E1A6487B}"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a:noFill/>
          <a:ln/>
        </p:spPr>
        <p:txBody>
          <a:bodyPr/>
          <a:lstStyle/>
          <a:p>
            <a:pPr eaLnBrk="1" hangingPunct="1">
              <a:spcBef>
                <a:spcPct val="0"/>
              </a:spcBef>
            </a:pPr>
            <a:r>
              <a:rPr lang="en-US" smtClean="0"/>
              <a:t>Purpose of this review/request is to support Laurie’s transition but not at the expense of our business purpose so we want to keep those objectives in mind. </a:t>
            </a:r>
          </a:p>
        </p:txBody>
      </p:sp>
      <p:sp>
        <p:nvSpPr>
          <p:cNvPr id="21507" name="Slide Number Placeholder 3"/>
          <p:cNvSpPr>
            <a:spLocks noGrp="1"/>
          </p:cNvSpPr>
          <p:nvPr>
            <p:ph type="sldNum" sz="quarter" idx="5"/>
          </p:nvPr>
        </p:nvSpPr>
        <p:spPr>
          <a:noFill/>
        </p:spPr>
        <p:txBody>
          <a:bodyPr/>
          <a:lstStyle/>
          <a:p>
            <a:fld id="{8E93C05E-8075-42F9-93C3-73131B2F4158}"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a:noFill/>
          <a:ln/>
        </p:spPr>
        <p:txBody>
          <a:bodyPr/>
          <a:lstStyle/>
          <a:p>
            <a:pPr eaLnBrk="1" hangingPunct="1">
              <a:spcBef>
                <a:spcPct val="0"/>
              </a:spcBef>
            </a:pPr>
            <a:r>
              <a:rPr lang="en-US" smtClean="0"/>
              <a:t>Purpose of this review/request is to support Laurie’s transition but not at the expense of our business purpose so we want to keep those objectives in mind. </a:t>
            </a:r>
          </a:p>
        </p:txBody>
      </p:sp>
      <p:sp>
        <p:nvSpPr>
          <p:cNvPr id="23555" name="Slide Number Placeholder 3"/>
          <p:cNvSpPr>
            <a:spLocks noGrp="1"/>
          </p:cNvSpPr>
          <p:nvPr>
            <p:ph type="sldNum" sz="quarter" idx="5"/>
          </p:nvPr>
        </p:nvSpPr>
        <p:spPr>
          <a:noFill/>
        </p:spPr>
        <p:txBody>
          <a:bodyPr/>
          <a:lstStyle/>
          <a:p>
            <a:fld id="{D32AA9E8-925C-4E92-BE20-7D6F5FA570D8}"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FD6ED5C-173B-4A26-9C40-091FAFF05298}"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E7B480-84C6-467E-9A9D-73C63CF421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148093-B058-4212-BCD5-501464E5A7D9}"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60660C-E783-4D9C-8D21-F8E8ECDFC9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E8410C3-7930-491E-870D-B1F46FD5FF84}"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EE3883-32EE-4662-90B6-501924294C1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54D217-629C-4E23-9DDC-5182C800E9CF}"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C92F77-9D27-48D9-AC6F-690D017EF2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EDC11F9-05A2-4E7B-BF5F-FDCC7E01EF7D}"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62187E-23C1-491A-B683-992FD02000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E86A8E-6054-4782-B0FE-1F98438E309C}" type="datetimeFigureOut">
              <a:rPr lang="en-US"/>
              <a:pPr>
                <a:defRPr/>
              </a:pPr>
              <a:t>03-14-2010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B7AB7E-9A1E-4733-8CE7-A1A09E4EFDA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C0008B9-5E79-47F0-BCE1-A40BE7AEF02F}" type="datetimeFigureOut">
              <a:rPr lang="en-US"/>
              <a:pPr>
                <a:defRPr/>
              </a:pPr>
              <a:t>03-14-2010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7FCC6B6-0F79-444E-AD56-D09C603B23C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8FD0EC-27F3-4179-987A-5379A11595B4}" type="datetimeFigureOut">
              <a:rPr lang="en-US"/>
              <a:pPr>
                <a:defRPr/>
              </a:pPr>
              <a:t>03-14-2010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78BAF49-64CA-4E8B-AF3C-BBB56BDED3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F50897A-312F-43EE-ABB3-63359E8B1ECF}" type="datetimeFigureOut">
              <a:rPr lang="en-US"/>
              <a:pPr>
                <a:defRPr/>
              </a:pPr>
              <a:t>03-14-2010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B3ED35D-DD5E-4D52-BFB7-5EB76CE42B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EE20BD6-D9F9-4926-BDFE-46ECA4487556}" type="datetimeFigureOut">
              <a:rPr lang="en-US"/>
              <a:pPr>
                <a:defRPr/>
              </a:pPr>
              <a:t>03-14-2010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3D7FC3-008C-4E04-8404-ACB07EB58D2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F09C59-FFE0-44D1-9750-00458606F848}" type="datetimeFigureOut">
              <a:rPr lang="en-US"/>
              <a:pPr>
                <a:defRPr/>
              </a:pPr>
              <a:t>03-14-2010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28AF7D-2A03-4AFE-986A-C50CF60737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0155055-C642-4915-9ABB-FB1D39ACB452}" type="datetimeFigureOut">
              <a:rPr lang="en-US"/>
              <a:pPr>
                <a:defRPr/>
              </a:pPr>
              <a:t>03-14-2010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23A7DB7-0C27-4C04-A02A-E0CFDA411C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0"/>
            <a:ext cx="8229600" cy="1143000"/>
          </a:xfrm>
        </p:spPr>
        <p:txBody>
          <a:bodyPr/>
          <a:lstStyle/>
          <a:p>
            <a:pPr algn="l" eaLnBrk="1" hangingPunct="1"/>
            <a:r>
              <a:rPr lang="en-US" sz="3600" dirty="0" smtClean="0">
                <a:solidFill>
                  <a:srgbClr val="0070C0"/>
                </a:solidFill>
              </a:rPr>
              <a:t>Avista - Distribution </a:t>
            </a:r>
            <a:r>
              <a:rPr lang="en-US" sz="3600" dirty="0" smtClean="0">
                <a:solidFill>
                  <a:srgbClr val="0070C0"/>
                </a:solidFill>
              </a:rPr>
              <a:t>Transformers</a:t>
            </a:r>
          </a:p>
        </p:txBody>
      </p:sp>
      <p:graphicFrame>
        <p:nvGraphicFramePr>
          <p:cNvPr id="7" name="Table 6"/>
          <p:cNvGraphicFramePr>
            <a:graphicFrameLocks noGrp="1"/>
          </p:cNvGraphicFramePr>
          <p:nvPr/>
        </p:nvGraphicFramePr>
        <p:xfrm>
          <a:off x="381000" y="1066800"/>
          <a:ext cx="8458199" cy="2510332"/>
        </p:xfrm>
        <a:graphic>
          <a:graphicData uri="http://schemas.openxmlformats.org/drawingml/2006/table">
            <a:tbl>
              <a:tblPr firstRow="1" bandRow="1">
                <a:tableStyleId>{5C22544A-7EE6-4342-B048-85BDC9FD1C3A}</a:tableStyleId>
              </a:tblPr>
              <a:tblGrid>
                <a:gridCol w="1409700"/>
                <a:gridCol w="704850"/>
                <a:gridCol w="861483"/>
                <a:gridCol w="861483"/>
                <a:gridCol w="861483"/>
                <a:gridCol w="861483"/>
                <a:gridCol w="2897717"/>
              </a:tblGrid>
              <a:tr h="555955">
                <a:tc>
                  <a:txBody>
                    <a:bodyPr/>
                    <a:lstStyle/>
                    <a:p>
                      <a:endParaRPr lang="en-US" sz="1600" dirty="0"/>
                    </a:p>
                  </a:txBody>
                  <a:tcPr/>
                </a:tc>
                <a:tc>
                  <a:txBody>
                    <a:bodyPr/>
                    <a:lstStyle/>
                    <a:p>
                      <a:pPr algn="ctr"/>
                      <a:r>
                        <a:rPr lang="en-US" sz="1600" dirty="0" smtClean="0"/>
                        <a:t>2005</a:t>
                      </a:r>
                      <a:endParaRPr lang="en-US" sz="1600" dirty="0"/>
                    </a:p>
                  </a:txBody>
                  <a:tcPr/>
                </a:tc>
                <a:tc>
                  <a:txBody>
                    <a:bodyPr/>
                    <a:lstStyle/>
                    <a:p>
                      <a:pPr algn="ctr"/>
                      <a:r>
                        <a:rPr lang="en-US" sz="1600" dirty="0" smtClean="0"/>
                        <a:t>2008</a:t>
                      </a:r>
                      <a:endParaRPr lang="en-US" sz="1600" dirty="0"/>
                    </a:p>
                  </a:txBody>
                  <a:tcPr/>
                </a:tc>
                <a:tc>
                  <a:txBody>
                    <a:bodyPr/>
                    <a:lstStyle/>
                    <a:p>
                      <a:pPr algn="ctr"/>
                      <a:r>
                        <a:rPr lang="en-US" sz="1600" dirty="0" smtClean="0"/>
                        <a:t>2009</a:t>
                      </a:r>
                      <a:endParaRPr lang="en-US" sz="1600" dirty="0"/>
                    </a:p>
                  </a:txBody>
                  <a:tcPr/>
                </a:tc>
                <a:tc>
                  <a:txBody>
                    <a:bodyPr/>
                    <a:lstStyle/>
                    <a:p>
                      <a:pPr algn="ctr"/>
                      <a:r>
                        <a:rPr lang="en-US" sz="1600" dirty="0" smtClean="0"/>
                        <a:t>2005 -2009 %</a:t>
                      </a:r>
                      <a:endParaRPr lang="en-US" sz="1600" dirty="0"/>
                    </a:p>
                  </a:txBody>
                  <a:tcPr/>
                </a:tc>
                <a:tc>
                  <a:txBody>
                    <a:bodyPr/>
                    <a:lstStyle/>
                    <a:p>
                      <a:pPr algn="ctr"/>
                      <a:r>
                        <a:rPr lang="en-US" sz="1600" dirty="0" smtClean="0"/>
                        <a:t>2008 – 2009 %</a:t>
                      </a:r>
                      <a:endParaRPr lang="en-US" sz="1600" dirty="0"/>
                    </a:p>
                  </a:txBody>
                  <a:tcPr/>
                </a:tc>
                <a:tc>
                  <a:txBody>
                    <a:bodyPr/>
                    <a:lstStyle/>
                    <a:p>
                      <a:pPr algn="ctr"/>
                      <a:r>
                        <a:rPr lang="en-US" sz="1600" dirty="0" smtClean="0"/>
                        <a:t>Comments</a:t>
                      </a:r>
                      <a:endParaRPr lang="en-US" sz="1600" dirty="0"/>
                    </a:p>
                  </a:txBody>
                  <a:tcPr/>
                </a:tc>
              </a:tr>
              <a:tr h="356006">
                <a:tc>
                  <a:txBody>
                    <a:bodyPr/>
                    <a:lstStyle/>
                    <a:p>
                      <a:pPr algn="l"/>
                      <a:r>
                        <a:rPr lang="en-US" sz="1400" dirty="0" smtClean="0"/>
                        <a:t>300</a:t>
                      </a:r>
                      <a:r>
                        <a:rPr lang="en-US" sz="1400" baseline="0" dirty="0" smtClean="0"/>
                        <a:t> KVA 3 PH</a:t>
                      </a:r>
                      <a:endParaRPr lang="en-US" sz="1400" dirty="0"/>
                    </a:p>
                  </a:txBody>
                  <a:tcPr/>
                </a:tc>
                <a:tc>
                  <a:txBody>
                    <a:bodyPr/>
                    <a:lstStyle/>
                    <a:p>
                      <a:pPr algn="ctr"/>
                      <a:r>
                        <a:rPr lang="en-US" sz="1400" dirty="0" smtClean="0"/>
                        <a:t>$7,271</a:t>
                      </a:r>
                      <a:endParaRPr lang="en-US" sz="1400" dirty="0"/>
                    </a:p>
                  </a:txBody>
                  <a:tcPr/>
                </a:tc>
                <a:tc>
                  <a:txBody>
                    <a:bodyPr/>
                    <a:lstStyle/>
                    <a:p>
                      <a:pPr algn="ctr"/>
                      <a:r>
                        <a:rPr lang="en-US" sz="1400" dirty="0" smtClean="0"/>
                        <a:t>$15,584</a:t>
                      </a:r>
                      <a:endParaRPr lang="en-US" sz="1400" dirty="0"/>
                    </a:p>
                  </a:txBody>
                  <a:tcPr/>
                </a:tc>
                <a:tc>
                  <a:txBody>
                    <a:bodyPr/>
                    <a:lstStyle/>
                    <a:p>
                      <a:pPr algn="ctr"/>
                      <a:r>
                        <a:rPr lang="en-US" sz="1400" dirty="0" smtClean="0"/>
                        <a:t>$10,894</a:t>
                      </a:r>
                      <a:endParaRPr lang="en-US" sz="1400" dirty="0"/>
                    </a:p>
                  </a:txBody>
                  <a:tcPr/>
                </a:tc>
                <a:tc>
                  <a:txBody>
                    <a:bodyPr/>
                    <a:lstStyle/>
                    <a:p>
                      <a:pPr algn="ctr"/>
                      <a:r>
                        <a:rPr lang="en-US" sz="1400" dirty="0" smtClean="0"/>
                        <a:t>49.83%</a:t>
                      </a:r>
                      <a:endParaRPr lang="en-US" sz="1400" dirty="0"/>
                    </a:p>
                  </a:txBody>
                  <a:tcPr/>
                </a:tc>
                <a:tc>
                  <a:txBody>
                    <a:bodyPr/>
                    <a:lstStyle/>
                    <a:p>
                      <a:pPr algn="ctr"/>
                      <a:r>
                        <a:rPr lang="en-US" sz="1400" dirty="0" smtClean="0"/>
                        <a:t>(31.29)%</a:t>
                      </a:r>
                      <a:endParaRPr lang="en-US" sz="1400" dirty="0"/>
                    </a:p>
                  </a:txBody>
                  <a:tcPr/>
                </a:tc>
                <a:tc rowSpan="6">
                  <a:txBody>
                    <a:bodyPr/>
                    <a:lstStyle/>
                    <a:p>
                      <a:r>
                        <a:rPr lang="en-US" sz="1400" dirty="0" smtClean="0"/>
                        <a:t>Pricing</a:t>
                      </a:r>
                      <a:r>
                        <a:rPr lang="en-US" sz="1400" baseline="0" dirty="0" smtClean="0"/>
                        <a:t> peaked in 2008 due to metals market, new DOE compliant designs and additional kitting with addition of internal arresters   Price reductions in 2009 as metals declined and design was changed to lesser grade core steel.  Expect 2010 pricing with 2-3% quarterly increase.  </a:t>
                      </a:r>
                      <a:endParaRPr lang="en-US" sz="1400" dirty="0"/>
                    </a:p>
                  </a:txBody>
                  <a:tcPr/>
                </a:tc>
              </a:tr>
              <a:tr h="292608">
                <a:tc>
                  <a:txBody>
                    <a:bodyPr/>
                    <a:lstStyle/>
                    <a:p>
                      <a:pPr algn="l"/>
                      <a:r>
                        <a:rPr lang="en-US" sz="1400" dirty="0" smtClean="0"/>
                        <a:t>75 KVA 3 PH</a:t>
                      </a:r>
                      <a:endParaRPr lang="en-US" sz="1400" dirty="0"/>
                    </a:p>
                  </a:txBody>
                  <a:tcPr/>
                </a:tc>
                <a:tc>
                  <a:txBody>
                    <a:bodyPr/>
                    <a:lstStyle/>
                    <a:p>
                      <a:pPr algn="ctr"/>
                      <a:r>
                        <a:rPr lang="en-US" sz="1400" dirty="0" smtClean="0"/>
                        <a:t>$4,314</a:t>
                      </a:r>
                      <a:endParaRPr lang="en-US" sz="1400" dirty="0"/>
                    </a:p>
                  </a:txBody>
                  <a:tcPr/>
                </a:tc>
                <a:tc>
                  <a:txBody>
                    <a:bodyPr/>
                    <a:lstStyle/>
                    <a:p>
                      <a:pPr algn="ctr"/>
                      <a:r>
                        <a:rPr lang="en-US" sz="1400" dirty="0" smtClean="0"/>
                        <a:t>$8,939</a:t>
                      </a:r>
                      <a:endParaRPr lang="en-US" sz="1400" dirty="0"/>
                    </a:p>
                  </a:txBody>
                  <a:tcPr/>
                </a:tc>
                <a:tc>
                  <a:txBody>
                    <a:bodyPr/>
                    <a:lstStyle/>
                    <a:p>
                      <a:pPr algn="ctr"/>
                      <a:r>
                        <a:rPr lang="en-US" sz="1400" dirty="0" smtClean="0"/>
                        <a:t>$6,470</a:t>
                      </a:r>
                      <a:endParaRPr lang="en-US" sz="1400" dirty="0"/>
                    </a:p>
                  </a:txBody>
                  <a:tcPr/>
                </a:tc>
                <a:tc>
                  <a:txBody>
                    <a:bodyPr/>
                    <a:lstStyle/>
                    <a:p>
                      <a:pPr algn="ctr"/>
                      <a:r>
                        <a:rPr lang="en-US" sz="1400" dirty="0" smtClean="0"/>
                        <a:t>49.98%</a:t>
                      </a:r>
                      <a:endParaRPr lang="en-US" sz="1400" dirty="0"/>
                    </a:p>
                  </a:txBody>
                  <a:tcPr/>
                </a:tc>
                <a:tc>
                  <a:txBody>
                    <a:bodyPr/>
                    <a:lstStyle/>
                    <a:p>
                      <a:pPr algn="ctr"/>
                      <a:r>
                        <a:rPr lang="en-US" sz="1400" dirty="0" smtClean="0"/>
                        <a:t>(27.62)%</a:t>
                      </a:r>
                      <a:endParaRPr lang="en-US" sz="1400" dirty="0"/>
                    </a:p>
                  </a:txBody>
                  <a:tcPr/>
                </a:tc>
                <a:tc vMerge="1">
                  <a:txBody>
                    <a:bodyPr/>
                    <a:lstStyle/>
                    <a:p>
                      <a:endParaRPr lang="en-US" sz="1400" dirty="0"/>
                    </a:p>
                  </a:txBody>
                  <a:tcPr/>
                </a:tc>
              </a:tr>
              <a:tr h="292608">
                <a:tc>
                  <a:txBody>
                    <a:bodyPr/>
                    <a:lstStyle/>
                    <a:p>
                      <a:pPr algn="l"/>
                      <a:r>
                        <a:rPr lang="en-US" sz="1400" dirty="0" smtClean="0"/>
                        <a:t>50 KVA 1 PH PM</a:t>
                      </a:r>
                      <a:endParaRPr lang="en-US" sz="1400" dirty="0"/>
                    </a:p>
                  </a:txBody>
                  <a:tcPr/>
                </a:tc>
                <a:tc>
                  <a:txBody>
                    <a:bodyPr/>
                    <a:lstStyle/>
                    <a:p>
                      <a:pPr algn="ctr"/>
                      <a:r>
                        <a:rPr lang="en-US" sz="1400" dirty="0" smtClean="0"/>
                        <a:t>$1,484</a:t>
                      </a:r>
                      <a:endParaRPr lang="en-US" sz="1400" dirty="0"/>
                    </a:p>
                  </a:txBody>
                  <a:tcPr/>
                </a:tc>
                <a:tc>
                  <a:txBody>
                    <a:bodyPr/>
                    <a:lstStyle/>
                    <a:p>
                      <a:pPr algn="ctr"/>
                      <a:r>
                        <a:rPr lang="en-US" sz="1400" dirty="0" smtClean="0"/>
                        <a:t>$3,172</a:t>
                      </a:r>
                      <a:endParaRPr lang="en-US" sz="1400" dirty="0"/>
                    </a:p>
                  </a:txBody>
                  <a:tcPr/>
                </a:tc>
                <a:tc>
                  <a:txBody>
                    <a:bodyPr/>
                    <a:lstStyle/>
                    <a:p>
                      <a:pPr algn="ctr"/>
                      <a:r>
                        <a:rPr lang="en-US" sz="1400" dirty="0" smtClean="0"/>
                        <a:t>$2,263</a:t>
                      </a:r>
                      <a:endParaRPr lang="en-US" sz="1400" dirty="0"/>
                    </a:p>
                  </a:txBody>
                  <a:tcPr/>
                </a:tc>
                <a:tc>
                  <a:txBody>
                    <a:bodyPr/>
                    <a:lstStyle/>
                    <a:p>
                      <a:pPr algn="ctr"/>
                      <a:r>
                        <a:rPr lang="en-US" sz="1400" dirty="0" smtClean="0"/>
                        <a:t>55.64%</a:t>
                      </a:r>
                      <a:endParaRPr lang="en-US" sz="1400" dirty="0"/>
                    </a:p>
                  </a:txBody>
                  <a:tcPr/>
                </a:tc>
                <a:tc>
                  <a:txBody>
                    <a:bodyPr/>
                    <a:lstStyle/>
                    <a:p>
                      <a:pPr algn="ctr"/>
                      <a:r>
                        <a:rPr lang="en-US" sz="1400" dirty="0" smtClean="0"/>
                        <a:t>(28.66)%</a:t>
                      </a:r>
                      <a:endParaRPr lang="en-US" sz="1400" dirty="0"/>
                    </a:p>
                  </a:txBody>
                  <a:tcPr/>
                </a:tc>
                <a:tc vMerge="1">
                  <a:txBody>
                    <a:bodyPr/>
                    <a:lstStyle/>
                    <a:p>
                      <a:endParaRPr lang="en-US" sz="1400" dirty="0"/>
                    </a:p>
                  </a:txBody>
                  <a:tcPr/>
                </a:tc>
              </a:tr>
              <a:tr h="292608">
                <a:tc>
                  <a:txBody>
                    <a:bodyPr/>
                    <a:lstStyle/>
                    <a:p>
                      <a:pPr algn="l"/>
                      <a:r>
                        <a:rPr lang="en-US" sz="1400" dirty="0" smtClean="0"/>
                        <a:t>25</a:t>
                      </a:r>
                      <a:r>
                        <a:rPr lang="en-US" sz="1400" baseline="0" dirty="0" smtClean="0"/>
                        <a:t> KVA 1 PH PM</a:t>
                      </a:r>
                      <a:endParaRPr lang="en-US" sz="1400" dirty="0"/>
                    </a:p>
                  </a:txBody>
                  <a:tcPr/>
                </a:tc>
                <a:tc>
                  <a:txBody>
                    <a:bodyPr/>
                    <a:lstStyle/>
                    <a:p>
                      <a:pPr algn="ctr"/>
                      <a:r>
                        <a:rPr lang="en-US" sz="1400" dirty="0" smtClean="0"/>
                        <a:t>$1,063</a:t>
                      </a:r>
                      <a:endParaRPr lang="en-US" sz="1400" dirty="0"/>
                    </a:p>
                  </a:txBody>
                  <a:tcPr/>
                </a:tc>
                <a:tc>
                  <a:txBody>
                    <a:bodyPr/>
                    <a:lstStyle/>
                    <a:p>
                      <a:pPr algn="ctr"/>
                      <a:r>
                        <a:rPr lang="en-US" sz="1400" dirty="0" smtClean="0"/>
                        <a:t>$2,402</a:t>
                      </a:r>
                      <a:endParaRPr lang="en-US" sz="1400" dirty="0"/>
                    </a:p>
                  </a:txBody>
                  <a:tcPr/>
                </a:tc>
                <a:tc>
                  <a:txBody>
                    <a:bodyPr/>
                    <a:lstStyle/>
                    <a:p>
                      <a:pPr algn="ctr"/>
                      <a:r>
                        <a:rPr lang="en-US" sz="1400" dirty="0" smtClean="0"/>
                        <a:t>$1,650</a:t>
                      </a:r>
                      <a:endParaRPr lang="en-US" sz="1400" dirty="0"/>
                    </a:p>
                  </a:txBody>
                  <a:tcPr/>
                </a:tc>
                <a:tc>
                  <a:txBody>
                    <a:bodyPr/>
                    <a:lstStyle/>
                    <a:p>
                      <a:pPr algn="ctr"/>
                      <a:r>
                        <a:rPr lang="en-US" sz="1400" dirty="0" smtClean="0"/>
                        <a:t>55.22%</a:t>
                      </a:r>
                      <a:endParaRPr lang="en-US" sz="1400" dirty="0"/>
                    </a:p>
                  </a:txBody>
                  <a:tcPr/>
                </a:tc>
                <a:tc>
                  <a:txBody>
                    <a:bodyPr/>
                    <a:lstStyle/>
                    <a:p>
                      <a:pPr algn="ctr"/>
                      <a:r>
                        <a:rPr lang="en-US" sz="1400" dirty="0" smtClean="0"/>
                        <a:t>(31.31)%</a:t>
                      </a:r>
                      <a:endParaRPr lang="en-US" sz="1400" dirty="0"/>
                    </a:p>
                  </a:txBody>
                  <a:tcPr/>
                </a:tc>
                <a:tc vMerge="1">
                  <a:txBody>
                    <a:bodyPr/>
                    <a:lstStyle/>
                    <a:p>
                      <a:endParaRPr lang="en-US" sz="1400" dirty="0"/>
                    </a:p>
                  </a:txBody>
                  <a:tcPr/>
                </a:tc>
              </a:tr>
              <a:tr h="292608">
                <a:tc>
                  <a:txBody>
                    <a:bodyPr/>
                    <a:lstStyle/>
                    <a:p>
                      <a:pPr algn="l"/>
                      <a:r>
                        <a:rPr lang="en-US" sz="1400" dirty="0" smtClean="0"/>
                        <a:t>50 KVA 1 PH</a:t>
                      </a:r>
                      <a:r>
                        <a:rPr lang="en-US" sz="1400" baseline="0" dirty="0" smtClean="0"/>
                        <a:t> OH</a:t>
                      </a:r>
                      <a:endParaRPr lang="en-US" sz="1400" dirty="0"/>
                    </a:p>
                  </a:txBody>
                  <a:tcPr/>
                </a:tc>
                <a:tc>
                  <a:txBody>
                    <a:bodyPr/>
                    <a:lstStyle/>
                    <a:p>
                      <a:pPr algn="ctr"/>
                      <a:r>
                        <a:rPr lang="en-US" sz="1400" dirty="0" smtClean="0"/>
                        <a:t>$1,042</a:t>
                      </a:r>
                      <a:endParaRPr lang="en-US" sz="1400" dirty="0"/>
                    </a:p>
                  </a:txBody>
                  <a:tcPr/>
                </a:tc>
                <a:tc>
                  <a:txBody>
                    <a:bodyPr/>
                    <a:lstStyle/>
                    <a:p>
                      <a:pPr algn="ctr"/>
                      <a:r>
                        <a:rPr lang="en-US" sz="1400" dirty="0" smtClean="0"/>
                        <a:t>$2,113</a:t>
                      </a:r>
                      <a:endParaRPr lang="en-US" sz="1400" dirty="0"/>
                    </a:p>
                  </a:txBody>
                  <a:tcPr/>
                </a:tc>
                <a:tc>
                  <a:txBody>
                    <a:bodyPr/>
                    <a:lstStyle/>
                    <a:p>
                      <a:pPr algn="ctr"/>
                      <a:r>
                        <a:rPr lang="en-US" sz="1400" dirty="0" smtClean="0"/>
                        <a:t>$1,806</a:t>
                      </a:r>
                      <a:endParaRPr lang="en-US" sz="1400" dirty="0"/>
                    </a:p>
                  </a:txBody>
                  <a:tcPr/>
                </a:tc>
                <a:tc>
                  <a:txBody>
                    <a:bodyPr/>
                    <a:lstStyle/>
                    <a:p>
                      <a:pPr algn="ctr"/>
                      <a:r>
                        <a:rPr lang="en-US" sz="1400" dirty="0" smtClean="0"/>
                        <a:t>73.32%</a:t>
                      </a:r>
                      <a:endParaRPr lang="en-US" sz="1400" dirty="0"/>
                    </a:p>
                  </a:txBody>
                  <a:tcPr/>
                </a:tc>
                <a:tc>
                  <a:txBody>
                    <a:bodyPr/>
                    <a:lstStyle/>
                    <a:p>
                      <a:pPr algn="ctr"/>
                      <a:r>
                        <a:rPr lang="en-US" sz="1400" dirty="0" smtClean="0"/>
                        <a:t>(14.53)%</a:t>
                      </a:r>
                      <a:endParaRPr lang="en-US" sz="1400" dirty="0"/>
                    </a:p>
                  </a:txBody>
                  <a:tcPr/>
                </a:tc>
                <a:tc vMerge="1">
                  <a:txBody>
                    <a:bodyPr/>
                    <a:lstStyle/>
                    <a:p>
                      <a:endParaRPr lang="en-US" sz="1400" dirty="0"/>
                    </a:p>
                  </a:txBody>
                  <a:tcPr/>
                </a:tc>
              </a:tr>
              <a:tr h="356006">
                <a:tc>
                  <a:txBody>
                    <a:bodyPr/>
                    <a:lstStyle/>
                    <a:p>
                      <a:pPr algn="l"/>
                      <a:r>
                        <a:rPr lang="en-US" sz="1400" dirty="0" smtClean="0"/>
                        <a:t>25 KVA 1 PH OH</a:t>
                      </a:r>
                      <a:endParaRPr lang="en-US" sz="1400" dirty="0"/>
                    </a:p>
                  </a:txBody>
                  <a:tcPr/>
                </a:tc>
                <a:tc>
                  <a:txBody>
                    <a:bodyPr/>
                    <a:lstStyle/>
                    <a:p>
                      <a:pPr algn="ctr"/>
                      <a:r>
                        <a:rPr lang="en-US" sz="1400" dirty="0" smtClean="0"/>
                        <a:t>$662</a:t>
                      </a:r>
                      <a:endParaRPr lang="en-US" sz="1400" dirty="0"/>
                    </a:p>
                  </a:txBody>
                  <a:tcPr/>
                </a:tc>
                <a:tc>
                  <a:txBody>
                    <a:bodyPr/>
                    <a:lstStyle/>
                    <a:p>
                      <a:pPr algn="ctr"/>
                      <a:r>
                        <a:rPr lang="en-US" sz="1400" dirty="0" smtClean="0"/>
                        <a:t>$1,636</a:t>
                      </a:r>
                      <a:endParaRPr lang="en-US" sz="1400" dirty="0"/>
                    </a:p>
                  </a:txBody>
                  <a:tcPr/>
                </a:tc>
                <a:tc>
                  <a:txBody>
                    <a:bodyPr/>
                    <a:lstStyle/>
                    <a:p>
                      <a:pPr algn="ctr"/>
                      <a:r>
                        <a:rPr lang="en-US" sz="1400" dirty="0" smtClean="0"/>
                        <a:t>$1,152</a:t>
                      </a:r>
                      <a:endParaRPr lang="en-US" sz="1400" dirty="0"/>
                    </a:p>
                  </a:txBody>
                  <a:tcPr/>
                </a:tc>
                <a:tc>
                  <a:txBody>
                    <a:bodyPr/>
                    <a:lstStyle/>
                    <a:p>
                      <a:pPr algn="ctr"/>
                      <a:r>
                        <a:rPr lang="en-US" sz="1400" dirty="0" smtClean="0"/>
                        <a:t>74.02%</a:t>
                      </a:r>
                      <a:endParaRPr lang="en-US" sz="1400" dirty="0"/>
                    </a:p>
                  </a:txBody>
                  <a:tcPr/>
                </a:tc>
                <a:tc>
                  <a:txBody>
                    <a:bodyPr/>
                    <a:lstStyle/>
                    <a:p>
                      <a:pPr algn="ctr"/>
                      <a:r>
                        <a:rPr lang="en-US" sz="1400" dirty="0" smtClean="0"/>
                        <a:t>(29.58)%</a:t>
                      </a:r>
                      <a:endParaRPr lang="en-US" sz="1400" dirty="0"/>
                    </a:p>
                  </a:txBody>
                  <a:tcPr/>
                </a:tc>
                <a:tc vMerge="1">
                  <a:txBody>
                    <a:bodyPr/>
                    <a:lstStyle/>
                    <a:p>
                      <a:endParaRPr lang="en-US" sz="1400" dirty="0"/>
                    </a:p>
                  </a:txBody>
                  <a:tcPr/>
                </a:tc>
              </a:tr>
            </a:tbl>
          </a:graphicData>
        </a:graphic>
      </p:graphicFrame>
      <p:graphicFrame>
        <p:nvGraphicFramePr>
          <p:cNvPr id="5" name="Chart 4"/>
          <p:cNvGraphicFramePr/>
          <p:nvPr/>
        </p:nvGraphicFramePr>
        <p:xfrm>
          <a:off x="1524000" y="3733800"/>
          <a:ext cx="5876925" cy="2905125"/>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7223760" y="0"/>
            <a:ext cx="1920240" cy="36576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t>Exhibit No. ___(DBD-2)</a:t>
            </a:r>
            <a:endParaRPr lang="en-US" sz="1200" dirty="0"/>
          </a:p>
        </p:txBody>
      </p:sp>
      <p:sp>
        <p:nvSpPr>
          <p:cNvPr id="8" name="TextBox 7"/>
          <p:cNvSpPr txBox="1"/>
          <p:nvPr/>
        </p:nvSpPr>
        <p:spPr>
          <a:xfrm>
            <a:off x="8077200" y="6400800"/>
            <a:ext cx="817853" cy="261610"/>
          </a:xfrm>
          <a:prstGeom prst="rect">
            <a:avLst/>
          </a:prstGeom>
          <a:noFill/>
        </p:spPr>
        <p:txBody>
          <a:bodyPr wrap="none" rtlCol="0">
            <a:spAutoFit/>
          </a:bodyPr>
          <a:lstStyle/>
          <a:p>
            <a:r>
              <a:rPr lang="en-US" sz="1100" dirty="0" smtClean="0">
                <a:latin typeface="+mj-lt"/>
              </a:rPr>
              <a:t>Page 1 of 3</a:t>
            </a:r>
            <a:endParaRPr lang="en-US" sz="11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0"/>
            <a:ext cx="8229600" cy="1143000"/>
          </a:xfrm>
        </p:spPr>
        <p:txBody>
          <a:bodyPr/>
          <a:lstStyle/>
          <a:p>
            <a:pPr algn="l" eaLnBrk="1" hangingPunct="1"/>
            <a:r>
              <a:rPr lang="en-US" sz="3600" dirty="0" smtClean="0">
                <a:solidFill>
                  <a:srgbClr val="0070C0"/>
                </a:solidFill>
              </a:rPr>
              <a:t>Avista - Poles </a:t>
            </a:r>
            <a:r>
              <a:rPr lang="en-US" sz="3600" dirty="0" smtClean="0">
                <a:solidFill>
                  <a:srgbClr val="0070C0"/>
                </a:solidFill>
              </a:rPr>
              <a:t>&amp; </a:t>
            </a:r>
            <a:r>
              <a:rPr lang="en-US" sz="3600" dirty="0" err="1" smtClean="0">
                <a:solidFill>
                  <a:srgbClr val="0070C0"/>
                </a:solidFill>
              </a:rPr>
              <a:t>Crossarms</a:t>
            </a:r>
            <a:endParaRPr lang="en-US" sz="3600" dirty="0" smtClean="0">
              <a:solidFill>
                <a:srgbClr val="0070C0"/>
              </a:solidFill>
            </a:endParaRPr>
          </a:p>
        </p:txBody>
      </p:sp>
      <p:graphicFrame>
        <p:nvGraphicFramePr>
          <p:cNvPr id="7" name="Table 6"/>
          <p:cNvGraphicFramePr>
            <a:graphicFrameLocks noGrp="1"/>
          </p:cNvGraphicFramePr>
          <p:nvPr/>
        </p:nvGraphicFramePr>
        <p:xfrm>
          <a:off x="533400" y="1066800"/>
          <a:ext cx="8229599" cy="2788920"/>
        </p:xfrm>
        <a:graphic>
          <a:graphicData uri="http://schemas.openxmlformats.org/drawingml/2006/table">
            <a:tbl>
              <a:tblPr firstRow="1" bandRow="1">
                <a:tableStyleId>{5C22544A-7EE6-4342-B048-85BDC9FD1C3A}</a:tableStyleId>
              </a:tblPr>
              <a:tblGrid>
                <a:gridCol w="1645920"/>
                <a:gridCol w="1097280"/>
                <a:gridCol w="1066800"/>
                <a:gridCol w="1219200"/>
                <a:gridCol w="3200399"/>
              </a:tblGrid>
              <a:tr h="370840">
                <a:tc>
                  <a:txBody>
                    <a:bodyPr/>
                    <a:lstStyle/>
                    <a:p>
                      <a:endParaRPr lang="en-US" dirty="0"/>
                    </a:p>
                  </a:txBody>
                  <a:tcPr/>
                </a:tc>
                <a:tc>
                  <a:txBody>
                    <a:bodyPr/>
                    <a:lstStyle/>
                    <a:p>
                      <a:pPr algn="ctr"/>
                      <a:r>
                        <a:rPr lang="en-US" sz="1600" dirty="0" smtClean="0"/>
                        <a:t>2005</a:t>
                      </a:r>
                      <a:endParaRPr lang="en-US" sz="1600" dirty="0"/>
                    </a:p>
                  </a:txBody>
                  <a:tcPr/>
                </a:tc>
                <a:tc>
                  <a:txBody>
                    <a:bodyPr/>
                    <a:lstStyle/>
                    <a:p>
                      <a:pPr algn="ctr"/>
                      <a:r>
                        <a:rPr lang="en-US" sz="1600" dirty="0" smtClean="0"/>
                        <a:t>2009</a:t>
                      </a:r>
                      <a:endParaRPr lang="en-US" sz="1600" dirty="0"/>
                    </a:p>
                  </a:txBody>
                  <a:tcPr/>
                </a:tc>
                <a:tc>
                  <a:txBody>
                    <a:bodyPr/>
                    <a:lstStyle/>
                    <a:p>
                      <a:pPr algn="ctr"/>
                      <a:r>
                        <a:rPr lang="en-US" sz="1600" dirty="0" smtClean="0"/>
                        <a:t>% Change</a:t>
                      </a:r>
                      <a:endParaRPr lang="en-US" sz="1600" dirty="0"/>
                    </a:p>
                  </a:txBody>
                  <a:tcPr/>
                </a:tc>
                <a:tc>
                  <a:txBody>
                    <a:bodyPr/>
                    <a:lstStyle/>
                    <a:p>
                      <a:pPr algn="ctr"/>
                      <a:r>
                        <a:rPr lang="en-US" sz="1600" dirty="0" smtClean="0"/>
                        <a:t>Comments</a:t>
                      </a:r>
                      <a:endParaRPr lang="en-US" sz="1600" dirty="0"/>
                    </a:p>
                  </a:txBody>
                  <a:tcPr/>
                </a:tc>
              </a:tr>
              <a:tr h="370840">
                <a:tc>
                  <a:txBody>
                    <a:bodyPr/>
                    <a:lstStyle/>
                    <a:p>
                      <a:r>
                        <a:rPr lang="en-US" sz="1400" dirty="0" smtClean="0"/>
                        <a:t>70’ Class 2 Pole</a:t>
                      </a:r>
                      <a:endParaRPr lang="en-US" sz="1400" dirty="0"/>
                    </a:p>
                  </a:txBody>
                  <a:tcPr/>
                </a:tc>
                <a:tc>
                  <a:txBody>
                    <a:bodyPr/>
                    <a:lstStyle/>
                    <a:p>
                      <a:pPr algn="ctr"/>
                      <a:r>
                        <a:rPr lang="en-US" sz="1400" dirty="0" smtClean="0"/>
                        <a:t>$1,925</a:t>
                      </a:r>
                      <a:endParaRPr lang="en-US" sz="1400" dirty="0"/>
                    </a:p>
                  </a:txBody>
                  <a:tcPr/>
                </a:tc>
                <a:tc>
                  <a:txBody>
                    <a:bodyPr/>
                    <a:lstStyle/>
                    <a:p>
                      <a:pPr algn="ctr"/>
                      <a:r>
                        <a:rPr lang="en-US" sz="1400" dirty="0" smtClean="0"/>
                        <a:t>$4,295</a:t>
                      </a:r>
                      <a:endParaRPr lang="en-US" sz="1400" dirty="0"/>
                    </a:p>
                  </a:txBody>
                  <a:tcPr/>
                </a:tc>
                <a:tc>
                  <a:txBody>
                    <a:bodyPr/>
                    <a:lstStyle/>
                    <a:p>
                      <a:pPr algn="ctr"/>
                      <a:r>
                        <a:rPr lang="en-US" sz="1400" dirty="0" smtClean="0"/>
                        <a:t>123.12%</a:t>
                      </a:r>
                      <a:endParaRPr lang="en-US" sz="1400" dirty="0"/>
                    </a:p>
                  </a:txBody>
                  <a:tcPr/>
                </a:tc>
                <a:tc>
                  <a:txBody>
                    <a:bodyPr/>
                    <a:lstStyle/>
                    <a:p>
                      <a:r>
                        <a:rPr lang="en-US" sz="1400" dirty="0" smtClean="0"/>
                        <a:t>Specification change from wood to steel in 2009 driving higher purchase</a:t>
                      </a:r>
                      <a:r>
                        <a:rPr lang="en-US" sz="1400" baseline="0" dirty="0" smtClean="0"/>
                        <a:t> price.</a:t>
                      </a:r>
                      <a:endParaRPr lang="en-US" sz="1400" dirty="0"/>
                    </a:p>
                  </a:txBody>
                  <a:tcPr/>
                </a:tc>
              </a:tr>
              <a:tr h="370840">
                <a:tc>
                  <a:txBody>
                    <a:bodyPr/>
                    <a:lstStyle/>
                    <a:p>
                      <a:r>
                        <a:rPr lang="en-US" sz="1400" dirty="0" smtClean="0"/>
                        <a:t>45’ Class 3 Pole</a:t>
                      </a:r>
                      <a:endParaRPr lang="en-US" sz="1400" dirty="0"/>
                    </a:p>
                  </a:txBody>
                  <a:tcPr/>
                </a:tc>
                <a:tc>
                  <a:txBody>
                    <a:bodyPr/>
                    <a:lstStyle/>
                    <a:p>
                      <a:pPr algn="ctr"/>
                      <a:r>
                        <a:rPr lang="en-US" sz="1400" dirty="0" smtClean="0"/>
                        <a:t>$434</a:t>
                      </a:r>
                      <a:endParaRPr lang="en-US" sz="1400" dirty="0"/>
                    </a:p>
                  </a:txBody>
                  <a:tcPr/>
                </a:tc>
                <a:tc>
                  <a:txBody>
                    <a:bodyPr/>
                    <a:lstStyle/>
                    <a:p>
                      <a:pPr algn="ctr"/>
                      <a:r>
                        <a:rPr lang="en-US" sz="1400" dirty="0" smtClean="0"/>
                        <a:t>$1,073</a:t>
                      </a:r>
                      <a:endParaRPr lang="en-US" sz="1400" dirty="0"/>
                    </a:p>
                  </a:txBody>
                  <a:tcPr/>
                </a:tc>
                <a:tc>
                  <a:txBody>
                    <a:bodyPr/>
                    <a:lstStyle/>
                    <a:p>
                      <a:pPr algn="ctr"/>
                      <a:r>
                        <a:rPr lang="en-US" sz="1400" dirty="0" smtClean="0"/>
                        <a:t>53.46%</a:t>
                      </a:r>
                      <a:endParaRPr lang="en-US" sz="1400" dirty="0"/>
                    </a:p>
                  </a:txBody>
                  <a:tcPr/>
                </a:tc>
                <a:tc rowSpan="2">
                  <a:txBody>
                    <a:bodyPr/>
                    <a:lstStyle/>
                    <a:p>
                      <a:r>
                        <a:rPr lang="en-US" sz="1400" dirty="0" smtClean="0"/>
                        <a:t>Price</a:t>
                      </a:r>
                      <a:r>
                        <a:rPr lang="en-US" sz="1400" baseline="0" dirty="0" smtClean="0"/>
                        <a:t> driven by oil for treated poles and transportation (Canada).  2010 pricing expected to be lower as supplier attempts to slow Avista’s migration to steel for distribution class poles. </a:t>
                      </a:r>
                      <a:endParaRPr lang="en-US" sz="1400" dirty="0"/>
                    </a:p>
                  </a:txBody>
                  <a:tcPr/>
                </a:tc>
              </a:tr>
              <a:tr h="370840">
                <a:tc>
                  <a:txBody>
                    <a:bodyPr/>
                    <a:lstStyle/>
                    <a:p>
                      <a:r>
                        <a:rPr lang="en-US" sz="1400" dirty="0" smtClean="0"/>
                        <a:t>40’ Class 4 Pole</a:t>
                      </a:r>
                      <a:endParaRPr lang="en-US" sz="1400" dirty="0"/>
                    </a:p>
                  </a:txBody>
                  <a:tcPr/>
                </a:tc>
                <a:tc>
                  <a:txBody>
                    <a:bodyPr/>
                    <a:lstStyle/>
                    <a:p>
                      <a:pPr algn="ctr"/>
                      <a:r>
                        <a:rPr lang="en-US" sz="1400" dirty="0" smtClean="0"/>
                        <a:t>$321</a:t>
                      </a:r>
                      <a:endParaRPr lang="en-US" sz="1400" dirty="0"/>
                    </a:p>
                  </a:txBody>
                  <a:tcPr/>
                </a:tc>
                <a:tc>
                  <a:txBody>
                    <a:bodyPr/>
                    <a:lstStyle/>
                    <a:p>
                      <a:pPr algn="ctr"/>
                      <a:r>
                        <a:rPr lang="en-US" sz="1400" dirty="0" smtClean="0"/>
                        <a:t>$487</a:t>
                      </a:r>
                      <a:endParaRPr lang="en-US" sz="1400" dirty="0"/>
                    </a:p>
                  </a:txBody>
                  <a:tcPr/>
                </a:tc>
                <a:tc>
                  <a:txBody>
                    <a:bodyPr/>
                    <a:lstStyle/>
                    <a:p>
                      <a:pPr algn="ctr"/>
                      <a:r>
                        <a:rPr lang="en-US" sz="1400" dirty="0" smtClean="0"/>
                        <a:t>49.84%</a:t>
                      </a:r>
                      <a:endParaRPr lang="en-US" sz="1400" dirty="0"/>
                    </a:p>
                  </a:txBody>
                  <a:tcPr/>
                </a:tc>
                <a:tc vMerge="1">
                  <a:txBody>
                    <a:bodyPr/>
                    <a:lstStyle/>
                    <a:p>
                      <a:endParaRPr lang="en-US" sz="1400" dirty="0"/>
                    </a:p>
                  </a:txBody>
                  <a:tcPr/>
                </a:tc>
              </a:tr>
              <a:tr h="370840">
                <a:tc>
                  <a:txBody>
                    <a:bodyPr/>
                    <a:lstStyle/>
                    <a:p>
                      <a:r>
                        <a:rPr lang="en-US" sz="1400" dirty="0" smtClean="0"/>
                        <a:t>9’ HD</a:t>
                      </a:r>
                      <a:r>
                        <a:rPr lang="en-US" sz="1400" baseline="0" dirty="0" smtClean="0"/>
                        <a:t> Cross-Arm</a:t>
                      </a:r>
                      <a:endParaRPr lang="en-US" sz="1400" dirty="0"/>
                    </a:p>
                  </a:txBody>
                  <a:tcPr/>
                </a:tc>
                <a:tc>
                  <a:txBody>
                    <a:bodyPr/>
                    <a:lstStyle/>
                    <a:p>
                      <a:pPr algn="ctr"/>
                      <a:r>
                        <a:rPr lang="en-US" sz="1400" dirty="0" smtClean="0"/>
                        <a:t>$58.14</a:t>
                      </a:r>
                      <a:endParaRPr lang="en-US" sz="1400" dirty="0"/>
                    </a:p>
                  </a:txBody>
                  <a:tcPr/>
                </a:tc>
                <a:tc>
                  <a:txBody>
                    <a:bodyPr/>
                    <a:lstStyle/>
                    <a:p>
                      <a:pPr algn="ctr"/>
                      <a:r>
                        <a:rPr lang="en-US" sz="1400" dirty="0" smtClean="0"/>
                        <a:t>$126.50</a:t>
                      </a:r>
                      <a:endParaRPr lang="en-US" sz="1400" dirty="0"/>
                    </a:p>
                  </a:txBody>
                  <a:tcPr/>
                </a:tc>
                <a:tc>
                  <a:txBody>
                    <a:bodyPr/>
                    <a:lstStyle/>
                    <a:p>
                      <a:pPr algn="ctr"/>
                      <a:r>
                        <a:rPr lang="en-US" sz="1400" dirty="0" smtClean="0"/>
                        <a:t>117.58%</a:t>
                      </a:r>
                      <a:endParaRPr lang="en-US" sz="1400" dirty="0"/>
                    </a:p>
                  </a:txBody>
                  <a:tcPr/>
                </a:tc>
                <a:tc rowSpan="2">
                  <a:txBody>
                    <a:bodyPr/>
                    <a:lstStyle/>
                    <a:p>
                      <a:r>
                        <a:rPr lang="en-US" sz="1400" dirty="0" smtClean="0"/>
                        <a:t>Specification</a:t>
                      </a:r>
                      <a:r>
                        <a:rPr lang="en-US" sz="1400" baseline="0" dirty="0" smtClean="0"/>
                        <a:t> change from wood to fiberglass in late 2008 driving higher purchase price. </a:t>
                      </a:r>
                      <a:endParaRPr lang="en-US" sz="1400" dirty="0"/>
                    </a:p>
                  </a:txBody>
                  <a:tcPr/>
                </a:tc>
              </a:tr>
              <a:tr h="370840">
                <a:tc>
                  <a:txBody>
                    <a:bodyPr/>
                    <a:lstStyle/>
                    <a:p>
                      <a:r>
                        <a:rPr lang="en-US" sz="1400" dirty="0" smtClean="0"/>
                        <a:t>11” HD Cross</a:t>
                      </a:r>
                      <a:r>
                        <a:rPr lang="en-US" sz="1400" baseline="0" dirty="0" smtClean="0"/>
                        <a:t>-Arm</a:t>
                      </a:r>
                      <a:endParaRPr lang="en-US" sz="1400" dirty="0"/>
                    </a:p>
                  </a:txBody>
                  <a:tcPr/>
                </a:tc>
                <a:tc>
                  <a:txBody>
                    <a:bodyPr/>
                    <a:lstStyle/>
                    <a:p>
                      <a:pPr algn="ctr"/>
                      <a:r>
                        <a:rPr lang="en-US" sz="1400" dirty="0" smtClean="0"/>
                        <a:t>$77.24</a:t>
                      </a:r>
                      <a:endParaRPr lang="en-US" sz="1400" dirty="0"/>
                    </a:p>
                  </a:txBody>
                  <a:tcPr/>
                </a:tc>
                <a:tc>
                  <a:txBody>
                    <a:bodyPr/>
                    <a:lstStyle/>
                    <a:p>
                      <a:pPr algn="ctr"/>
                      <a:r>
                        <a:rPr lang="en-US" sz="1400" dirty="0" smtClean="0"/>
                        <a:t>$160.00</a:t>
                      </a:r>
                      <a:endParaRPr lang="en-US" sz="1400" dirty="0"/>
                    </a:p>
                  </a:txBody>
                  <a:tcPr/>
                </a:tc>
                <a:tc>
                  <a:txBody>
                    <a:bodyPr/>
                    <a:lstStyle/>
                    <a:p>
                      <a:pPr algn="ctr"/>
                      <a:r>
                        <a:rPr lang="en-US" sz="1400" dirty="0" smtClean="0"/>
                        <a:t>107.15%</a:t>
                      </a:r>
                      <a:endParaRPr lang="en-US" sz="1400" dirty="0"/>
                    </a:p>
                  </a:txBody>
                  <a:tcPr/>
                </a:tc>
                <a:tc vMerge="1">
                  <a:txBody>
                    <a:bodyPr/>
                    <a:lstStyle/>
                    <a:p>
                      <a:endParaRPr lang="en-US" sz="1400" dirty="0"/>
                    </a:p>
                  </a:txBody>
                  <a:tcPr/>
                </a:tc>
              </a:tr>
            </a:tbl>
          </a:graphicData>
        </a:graphic>
      </p:graphicFrame>
      <p:graphicFrame>
        <p:nvGraphicFramePr>
          <p:cNvPr id="5" name="Chart 4"/>
          <p:cNvGraphicFramePr/>
          <p:nvPr/>
        </p:nvGraphicFramePr>
        <p:xfrm>
          <a:off x="609600" y="4038600"/>
          <a:ext cx="38862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953000" y="4038600"/>
          <a:ext cx="3810000" cy="2590800"/>
        </p:xfrm>
        <a:graphic>
          <a:graphicData uri="http://schemas.openxmlformats.org/drawingml/2006/chart">
            <c:chart xmlns:c="http://schemas.openxmlformats.org/drawingml/2006/chart" xmlns:r="http://schemas.openxmlformats.org/officeDocument/2006/relationships" r:id="rId4"/>
          </a:graphicData>
        </a:graphic>
      </p:graphicFrame>
      <p:sp>
        <p:nvSpPr>
          <p:cNvPr id="20526" name="TextBox 7"/>
          <p:cNvSpPr txBox="1">
            <a:spLocks noChangeArrowheads="1"/>
          </p:cNvSpPr>
          <p:nvPr/>
        </p:nvSpPr>
        <p:spPr bwMode="auto">
          <a:xfrm>
            <a:off x="1882775" y="4173538"/>
            <a:ext cx="1162050" cy="307975"/>
          </a:xfrm>
          <a:prstGeom prst="rect">
            <a:avLst/>
          </a:prstGeom>
          <a:noFill/>
          <a:ln w="9525">
            <a:noFill/>
            <a:miter lim="800000"/>
            <a:headEnd/>
            <a:tailEnd/>
          </a:ln>
        </p:spPr>
        <p:txBody>
          <a:bodyPr wrap="none">
            <a:spAutoFit/>
          </a:bodyPr>
          <a:lstStyle/>
          <a:p>
            <a:r>
              <a:rPr lang="en-US" sz="1400" b="1">
                <a:latin typeface="Calibri" pitchFamily="34" charset="0"/>
              </a:rPr>
              <a:t>CROSS ARMS</a:t>
            </a:r>
          </a:p>
        </p:txBody>
      </p:sp>
      <p:sp>
        <p:nvSpPr>
          <p:cNvPr id="8" name="Rectangle 7"/>
          <p:cNvSpPr/>
          <p:nvPr/>
        </p:nvSpPr>
        <p:spPr>
          <a:xfrm>
            <a:off x="7315200" y="0"/>
            <a:ext cx="1828800" cy="36576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t>Exhibit No. ___(DBD-2)</a:t>
            </a:r>
            <a:endParaRPr lang="en-US" sz="1200" dirty="0"/>
          </a:p>
        </p:txBody>
      </p:sp>
      <p:sp>
        <p:nvSpPr>
          <p:cNvPr id="9" name="TextBox 8"/>
          <p:cNvSpPr txBox="1"/>
          <p:nvPr/>
        </p:nvSpPr>
        <p:spPr>
          <a:xfrm>
            <a:off x="8153400" y="6596390"/>
            <a:ext cx="990600" cy="261610"/>
          </a:xfrm>
          <a:prstGeom prst="rect">
            <a:avLst/>
          </a:prstGeom>
          <a:noFill/>
        </p:spPr>
        <p:txBody>
          <a:bodyPr wrap="square" rtlCol="0">
            <a:spAutoFit/>
          </a:bodyPr>
          <a:lstStyle/>
          <a:p>
            <a:r>
              <a:rPr lang="en-US" sz="1100" dirty="0" smtClean="0">
                <a:latin typeface="+mj-lt"/>
              </a:rPr>
              <a:t>Page 2 of 3</a:t>
            </a:r>
            <a:endParaRPr lang="en-US" sz="11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0"/>
            <a:ext cx="8229600" cy="1143000"/>
          </a:xfrm>
        </p:spPr>
        <p:txBody>
          <a:bodyPr/>
          <a:lstStyle/>
          <a:p>
            <a:pPr algn="l" eaLnBrk="1" hangingPunct="1"/>
            <a:r>
              <a:rPr lang="en-US" sz="2400" dirty="0" smtClean="0">
                <a:solidFill>
                  <a:srgbClr val="0070C0"/>
                </a:solidFill>
              </a:rPr>
              <a:t>Avista - Distribution </a:t>
            </a:r>
            <a:r>
              <a:rPr lang="en-US" sz="2400" dirty="0" smtClean="0">
                <a:solidFill>
                  <a:srgbClr val="0070C0"/>
                </a:solidFill>
              </a:rPr>
              <a:t>Materials -- Sampling</a:t>
            </a:r>
          </a:p>
        </p:txBody>
      </p:sp>
      <p:graphicFrame>
        <p:nvGraphicFramePr>
          <p:cNvPr id="7" name="Table 6"/>
          <p:cNvGraphicFramePr>
            <a:graphicFrameLocks noGrp="1"/>
          </p:cNvGraphicFramePr>
          <p:nvPr/>
        </p:nvGraphicFramePr>
        <p:xfrm>
          <a:off x="381000" y="1066800"/>
          <a:ext cx="8077200" cy="2487167"/>
        </p:xfrm>
        <a:graphic>
          <a:graphicData uri="http://schemas.openxmlformats.org/drawingml/2006/table">
            <a:tbl>
              <a:tblPr firstRow="1" bandRow="1">
                <a:tableStyleId>{5C22544A-7EE6-4342-B048-85BDC9FD1C3A}</a:tableStyleId>
              </a:tblPr>
              <a:tblGrid>
                <a:gridCol w="2369312"/>
                <a:gridCol w="1184656"/>
                <a:gridCol w="1184656"/>
                <a:gridCol w="1184656"/>
                <a:gridCol w="1076960"/>
                <a:gridCol w="1076960"/>
              </a:tblGrid>
              <a:tr h="555955">
                <a:tc>
                  <a:txBody>
                    <a:bodyPr/>
                    <a:lstStyle/>
                    <a:p>
                      <a:endParaRPr lang="en-US" sz="1600" dirty="0"/>
                    </a:p>
                  </a:txBody>
                  <a:tcPr/>
                </a:tc>
                <a:tc>
                  <a:txBody>
                    <a:bodyPr/>
                    <a:lstStyle/>
                    <a:p>
                      <a:pPr algn="ctr"/>
                      <a:r>
                        <a:rPr lang="en-US" sz="1600" dirty="0" smtClean="0"/>
                        <a:t>2005</a:t>
                      </a:r>
                      <a:endParaRPr lang="en-US" sz="1600" dirty="0"/>
                    </a:p>
                  </a:txBody>
                  <a:tcPr/>
                </a:tc>
                <a:tc>
                  <a:txBody>
                    <a:bodyPr/>
                    <a:lstStyle/>
                    <a:p>
                      <a:pPr algn="ctr"/>
                      <a:r>
                        <a:rPr lang="en-US" sz="1600" dirty="0" smtClean="0"/>
                        <a:t>2006</a:t>
                      </a:r>
                      <a:endParaRPr lang="en-US" sz="1600" dirty="0"/>
                    </a:p>
                  </a:txBody>
                  <a:tcPr/>
                </a:tc>
                <a:tc>
                  <a:txBody>
                    <a:bodyPr/>
                    <a:lstStyle/>
                    <a:p>
                      <a:pPr algn="ctr"/>
                      <a:r>
                        <a:rPr lang="en-US" sz="1600" dirty="0" smtClean="0"/>
                        <a:t>2007</a:t>
                      </a:r>
                      <a:endParaRPr lang="en-US" sz="1600" dirty="0"/>
                    </a:p>
                  </a:txBody>
                  <a:tcPr/>
                </a:tc>
                <a:tc>
                  <a:txBody>
                    <a:bodyPr/>
                    <a:lstStyle/>
                    <a:p>
                      <a:pPr algn="ctr"/>
                      <a:r>
                        <a:rPr lang="en-US" sz="1600" dirty="0" smtClean="0"/>
                        <a:t>2008</a:t>
                      </a:r>
                      <a:endParaRPr lang="en-US" sz="1600" dirty="0"/>
                    </a:p>
                  </a:txBody>
                  <a:tcPr/>
                </a:tc>
                <a:tc>
                  <a:txBody>
                    <a:bodyPr/>
                    <a:lstStyle/>
                    <a:p>
                      <a:pPr algn="ctr"/>
                      <a:r>
                        <a:rPr lang="en-US" sz="1600" dirty="0" smtClean="0"/>
                        <a:t>2009</a:t>
                      </a:r>
                      <a:endParaRPr lang="en-US" sz="1600" dirty="0"/>
                    </a:p>
                  </a:txBody>
                  <a:tcPr/>
                </a:tc>
              </a:tr>
              <a:tr h="356006">
                <a:tc>
                  <a:txBody>
                    <a:bodyPr/>
                    <a:lstStyle/>
                    <a:p>
                      <a:pPr algn="l"/>
                      <a:r>
                        <a:rPr lang="en-US" sz="1400" dirty="0" smtClean="0"/>
                        <a:t>Sleeve, #4 ACSR Auto</a:t>
                      </a:r>
                      <a:endParaRPr lang="en-US" sz="1400" dirty="0"/>
                    </a:p>
                  </a:txBody>
                  <a:tcPr/>
                </a:tc>
                <a:tc>
                  <a:txBody>
                    <a:bodyPr/>
                    <a:lstStyle/>
                    <a:p>
                      <a:pPr algn="ctr"/>
                      <a:r>
                        <a:rPr lang="en-US" sz="1400" dirty="0" smtClean="0"/>
                        <a:t>$4.22</a:t>
                      </a:r>
                      <a:endParaRPr lang="en-US" sz="1400" dirty="0"/>
                    </a:p>
                  </a:txBody>
                  <a:tcPr/>
                </a:tc>
                <a:tc>
                  <a:txBody>
                    <a:bodyPr/>
                    <a:lstStyle/>
                    <a:p>
                      <a:pPr algn="ctr"/>
                      <a:r>
                        <a:rPr lang="en-US" sz="1400" dirty="0" smtClean="0"/>
                        <a:t>$4.64</a:t>
                      </a:r>
                      <a:endParaRPr lang="en-US" sz="1400" dirty="0"/>
                    </a:p>
                  </a:txBody>
                  <a:tcPr/>
                </a:tc>
                <a:tc>
                  <a:txBody>
                    <a:bodyPr/>
                    <a:lstStyle/>
                    <a:p>
                      <a:pPr algn="ctr"/>
                      <a:r>
                        <a:rPr lang="en-US" sz="1400" dirty="0" smtClean="0"/>
                        <a:t>$4.71</a:t>
                      </a:r>
                      <a:endParaRPr lang="en-US" sz="1400" dirty="0"/>
                    </a:p>
                  </a:txBody>
                  <a:tcPr/>
                </a:tc>
                <a:tc>
                  <a:txBody>
                    <a:bodyPr/>
                    <a:lstStyle/>
                    <a:p>
                      <a:pPr algn="ctr"/>
                      <a:r>
                        <a:rPr lang="en-US" sz="1400" dirty="0" smtClean="0"/>
                        <a:t>4.59</a:t>
                      </a:r>
                      <a:endParaRPr lang="en-US" sz="1400" dirty="0"/>
                    </a:p>
                  </a:txBody>
                  <a:tcPr/>
                </a:tc>
                <a:tc>
                  <a:txBody>
                    <a:bodyPr/>
                    <a:lstStyle/>
                    <a:p>
                      <a:pPr algn="ctr"/>
                      <a:r>
                        <a:rPr lang="en-US" sz="1400" dirty="0" smtClean="0"/>
                        <a:t>4.97</a:t>
                      </a:r>
                      <a:endParaRPr lang="en-US" sz="1400" dirty="0"/>
                    </a:p>
                  </a:txBody>
                  <a:tcPr/>
                </a:tc>
              </a:tr>
              <a:tr h="292608">
                <a:tc>
                  <a:txBody>
                    <a:bodyPr/>
                    <a:lstStyle/>
                    <a:p>
                      <a:pPr algn="l"/>
                      <a:r>
                        <a:rPr lang="en-US" sz="1400" dirty="0" err="1" smtClean="0"/>
                        <a:t>Fuselink</a:t>
                      </a:r>
                      <a:r>
                        <a:rPr lang="en-US" sz="1400" dirty="0" smtClean="0"/>
                        <a:t>, 6 AMP</a:t>
                      </a:r>
                      <a:endParaRPr lang="en-US" sz="1400" dirty="0"/>
                    </a:p>
                  </a:txBody>
                  <a:tcPr/>
                </a:tc>
                <a:tc>
                  <a:txBody>
                    <a:bodyPr/>
                    <a:lstStyle/>
                    <a:p>
                      <a:pPr algn="ctr"/>
                      <a:r>
                        <a:rPr lang="en-US" sz="1400" dirty="0" smtClean="0"/>
                        <a:t>$2.38</a:t>
                      </a:r>
                      <a:endParaRPr lang="en-US" sz="1400" dirty="0"/>
                    </a:p>
                  </a:txBody>
                  <a:tcPr/>
                </a:tc>
                <a:tc>
                  <a:txBody>
                    <a:bodyPr/>
                    <a:lstStyle/>
                    <a:p>
                      <a:pPr algn="ctr"/>
                      <a:r>
                        <a:rPr lang="en-US" sz="1400" dirty="0" smtClean="0"/>
                        <a:t>$2.48</a:t>
                      </a:r>
                      <a:endParaRPr lang="en-US" sz="1400" dirty="0"/>
                    </a:p>
                  </a:txBody>
                  <a:tcPr/>
                </a:tc>
                <a:tc>
                  <a:txBody>
                    <a:bodyPr/>
                    <a:lstStyle/>
                    <a:p>
                      <a:pPr algn="ctr"/>
                      <a:r>
                        <a:rPr lang="en-US" sz="1400" dirty="0" smtClean="0"/>
                        <a:t>$3.03</a:t>
                      </a:r>
                      <a:endParaRPr lang="en-US" sz="1400" dirty="0"/>
                    </a:p>
                  </a:txBody>
                  <a:tcPr/>
                </a:tc>
                <a:tc>
                  <a:txBody>
                    <a:bodyPr/>
                    <a:lstStyle/>
                    <a:p>
                      <a:pPr algn="ctr"/>
                      <a:r>
                        <a:rPr lang="en-US" sz="1400" dirty="0" smtClean="0"/>
                        <a:t>$3.11</a:t>
                      </a:r>
                      <a:endParaRPr lang="en-US" sz="1400" dirty="0"/>
                    </a:p>
                  </a:txBody>
                  <a:tcPr/>
                </a:tc>
                <a:tc>
                  <a:txBody>
                    <a:bodyPr/>
                    <a:lstStyle/>
                    <a:p>
                      <a:pPr algn="ctr"/>
                      <a:r>
                        <a:rPr lang="en-US" sz="1400" dirty="0" smtClean="0"/>
                        <a:t>$3.47</a:t>
                      </a:r>
                      <a:endParaRPr lang="en-US" sz="1400" dirty="0"/>
                    </a:p>
                  </a:txBody>
                  <a:tcPr/>
                </a:tc>
              </a:tr>
              <a:tr h="292608">
                <a:tc>
                  <a:txBody>
                    <a:bodyPr/>
                    <a:lstStyle/>
                    <a:p>
                      <a:pPr algn="l"/>
                      <a:r>
                        <a:rPr lang="en-US" sz="1400" dirty="0" smtClean="0"/>
                        <a:t>Air Switch, 12-25 KV</a:t>
                      </a:r>
                      <a:endParaRPr lang="en-US" sz="1400" dirty="0"/>
                    </a:p>
                  </a:txBody>
                  <a:tcPr/>
                </a:tc>
                <a:tc>
                  <a:txBody>
                    <a:bodyPr/>
                    <a:lstStyle/>
                    <a:p>
                      <a:pPr algn="ctr"/>
                      <a:r>
                        <a:rPr lang="en-US" sz="1400" dirty="0" smtClean="0"/>
                        <a:t>$2,941</a:t>
                      </a:r>
                      <a:endParaRPr lang="en-US" sz="1400" dirty="0"/>
                    </a:p>
                  </a:txBody>
                  <a:tcPr/>
                </a:tc>
                <a:tc>
                  <a:txBody>
                    <a:bodyPr/>
                    <a:lstStyle/>
                    <a:p>
                      <a:pPr algn="ctr"/>
                      <a:r>
                        <a:rPr lang="en-US" sz="1400" dirty="0" smtClean="0"/>
                        <a:t>$3,392</a:t>
                      </a:r>
                      <a:endParaRPr lang="en-US" sz="1400" dirty="0"/>
                    </a:p>
                  </a:txBody>
                  <a:tcPr/>
                </a:tc>
                <a:tc>
                  <a:txBody>
                    <a:bodyPr/>
                    <a:lstStyle/>
                    <a:p>
                      <a:pPr algn="ctr"/>
                      <a:r>
                        <a:rPr lang="en-US" sz="1400" dirty="0" smtClean="0"/>
                        <a:t>$3,474</a:t>
                      </a:r>
                      <a:endParaRPr lang="en-US" sz="1400" dirty="0"/>
                    </a:p>
                  </a:txBody>
                  <a:tcPr/>
                </a:tc>
                <a:tc>
                  <a:txBody>
                    <a:bodyPr/>
                    <a:lstStyle/>
                    <a:p>
                      <a:pPr algn="ctr"/>
                      <a:r>
                        <a:rPr lang="en-US" sz="1400" dirty="0" smtClean="0"/>
                        <a:t>$3,490</a:t>
                      </a:r>
                      <a:endParaRPr lang="en-US" sz="1400" dirty="0"/>
                    </a:p>
                  </a:txBody>
                  <a:tcPr/>
                </a:tc>
                <a:tc>
                  <a:txBody>
                    <a:bodyPr/>
                    <a:lstStyle/>
                    <a:p>
                      <a:pPr algn="ctr"/>
                      <a:r>
                        <a:rPr lang="en-US" sz="1400" dirty="0" smtClean="0"/>
                        <a:t>$3,551</a:t>
                      </a:r>
                      <a:endParaRPr lang="en-US" sz="1400" dirty="0"/>
                    </a:p>
                  </a:txBody>
                  <a:tcPr/>
                </a:tc>
              </a:tr>
              <a:tr h="292608">
                <a:tc>
                  <a:txBody>
                    <a:bodyPr/>
                    <a:lstStyle/>
                    <a:p>
                      <a:pPr algn="l"/>
                      <a:r>
                        <a:rPr lang="en-US" sz="1400" dirty="0" smtClean="0"/>
                        <a:t>Conductor, 600V 2/0 Triplex</a:t>
                      </a:r>
                      <a:endParaRPr lang="en-US" sz="1400" dirty="0"/>
                    </a:p>
                  </a:txBody>
                  <a:tcPr/>
                </a:tc>
                <a:tc>
                  <a:txBody>
                    <a:bodyPr/>
                    <a:lstStyle/>
                    <a:p>
                      <a:pPr algn="ctr"/>
                      <a:r>
                        <a:rPr lang="en-US" sz="1400" dirty="0" smtClean="0"/>
                        <a:t>$.78</a:t>
                      </a:r>
                      <a:endParaRPr lang="en-US" sz="1400" dirty="0"/>
                    </a:p>
                  </a:txBody>
                  <a:tcPr/>
                </a:tc>
                <a:tc>
                  <a:txBody>
                    <a:bodyPr/>
                    <a:lstStyle/>
                    <a:p>
                      <a:pPr algn="ctr"/>
                      <a:r>
                        <a:rPr lang="en-US" sz="1400" dirty="0" smtClean="0"/>
                        <a:t>$.88</a:t>
                      </a:r>
                      <a:endParaRPr lang="en-US" sz="1400" dirty="0"/>
                    </a:p>
                  </a:txBody>
                  <a:tcPr/>
                </a:tc>
                <a:tc>
                  <a:txBody>
                    <a:bodyPr/>
                    <a:lstStyle/>
                    <a:p>
                      <a:pPr algn="ctr"/>
                      <a:r>
                        <a:rPr lang="en-US" sz="1400" dirty="0" smtClean="0"/>
                        <a:t>$1.07</a:t>
                      </a:r>
                      <a:endParaRPr lang="en-US" sz="1400" dirty="0"/>
                    </a:p>
                  </a:txBody>
                  <a:tcPr/>
                </a:tc>
                <a:tc>
                  <a:txBody>
                    <a:bodyPr/>
                    <a:lstStyle/>
                    <a:p>
                      <a:pPr algn="ctr"/>
                      <a:r>
                        <a:rPr lang="en-US" sz="1400" dirty="0" smtClean="0"/>
                        <a:t>$1.00</a:t>
                      </a:r>
                      <a:endParaRPr lang="en-US" sz="1400" dirty="0"/>
                    </a:p>
                  </a:txBody>
                  <a:tcPr/>
                </a:tc>
                <a:tc>
                  <a:txBody>
                    <a:bodyPr/>
                    <a:lstStyle/>
                    <a:p>
                      <a:pPr algn="ctr"/>
                      <a:r>
                        <a:rPr lang="en-US" sz="1400" dirty="0" smtClean="0"/>
                        <a:t>$.97</a:t>
                      </a:r>
                      <a:endParaRPr lang="en-US" sz="1400" dirty="0"/>
                    </a:p>
                  </a:txBody>
                  <a:tcPr/>
                </a:tc>
              </a:tr>
              <a:tr h="292608">
                <a:tc>
                  <a:txBody>
                    <a:bodyPr/>
                    <a:lstStyle/>
                    <a:p>
                      <a:pPr algn="l"/>
                      <a:r>
                        <a:rPr lang="en-US" sz="1400" dirty="0" smtClean="0"/>
                        <a:t>Arrester Kit 10 KV</a:t>
                      </a:r>
                      <a:endParaRPr lang="en-US" sz="1400" dirty="0"/>
                    </a:p>
                  </a:txBody>
                  <a:tcPr/>
                </a:tc>
                <a:tc>
                  <a:txBody>
                    <a:bodyPr/>
                    <a:lstStyle/>
                    <a:p>
                      <a:pPr algn="ctr"/>
                      <a:r>
                        <a:rPr lang="en-US" sz="1400" dirty="0" smtClean="0"/>
                        <a:t>$28.82</a:t>
                      </a:r>
                      <a:endParaRPr lang="en-US" sz="1400" dirty="0"/>
                    </a:p>
                  </a:txBody>
                  <a:tcPr/>
                </a:tc>
                <a:tc>
                  <a:txBody>
                    <a:bodyPr/>
                    <a:lstStyle/>
                    <a:p>
                      <a:pPr algn="ctr"/>
                      <a:r>
                        <a:rPr lang="en-US" sz="1400" dirty="0" smtClean="0"/>
                        <a:t>$29.59</a:t>
                      </a:r>
                      <a:endParaRPr lang="en-US" sz="1400" dirty="0"/>
                    </a:p>
                  </a:txBody>
                  <a:tcPr/>
                </a:tc>
                <a:tc>
                  <a:txBody>
                    <a:bodyPr/>
                    <a:lstStyle/>
                    <a:p>
                      <a:pPr algn="ctr"/>
                      <a:r>
                        <a:rPr lang="en-US" sz="1400" dirty="0" smtClean="0"/>
                        <a:t>$31.81</a:t>
                      </a:r>
                      <a:endParaRPr lang="en-US" sz="1400" dirty="0"/>
                    </a:p>
                  </a:txBody>
                  <a:tcPr/>
                </a:tc>
                <a:tc>
                  <a:txBody>
                    <a:bodyPr/>
                    <a:lstStyle/>
                    <a:p>
                      <a:pPr algn="ctr"/>
                      <a:r>
                        <a:rPr lang="en-US" sz="1400" dirty="0" smtClean="0"/>
                        <a:t>$32.58</a:t>
                      </a:r>
                      <a:endParaRPr lang="en-US" sz="1400" dirty="0"/>
                    </a:p>
                  </a:txBody>
                  <a:tcPr/>
                </a:tc>
                <a:tc>
                  <a:txBody>
                    <a:bodyPr/>
                    <a:lstStyle/>
                    <a:p>
                      <a:pPr algn="ctr"/>
                      <a:r>
                        <a:rPr lang="en-US" sz="1400" dirty="0" smtClean="0"/>
                        <a:t>$37.33</a:t>
                      </a:r>
                      <a:endParaRPr lang="en-US" sz="1400" dirty="0"/>
                    </a:p>
                  </a:txBody>
                  <a:tcPr/>
                </a:tc>
              </a:tr>
              <a:tr h="356006">
                <a:tc>
                  <a:txBody>
                    <a:bodyPr/>
                    <a:lstStyle/>
                    <a:p>
                      <a:pPr algn="l"/>
                      <a:r>
                        <a:rPr lang="en-US" sz="1400" dirty="0" smtClean="0"/>
                        <a:t>Ground Rod 5/8” x 8’</a:t>
                      </a:r>
                      <a:endParaRPr lang="en-US" sz="1400" dirty="0"/>
                    </a:p>
                  </a:txBody>
                  <a:tcPr/>
                </a:tc>
                <a:tc>
                  <a:txBody>
                    <a:bodyPr/>
                    <a:lstStyle/>
                    <a:p>
                      <a:pPr algn="ctr"/>
                      <a:r>
                        <a:rPr lang="en-US" sz="1400" dirty="0" smtClean="0"/>
                        <a:t>$6.60</a:t>
                      </a:r>
                      <a:endParaRPr lang="en-US" sz="1400" dirty="0"/>
                    </a:p>
                  </a:txBody>
                  <a:tcPr/>
                </a:tc>
                <a:tc>
                  <a:txBody>
                    <a:bodyPr/>
                    <a:lstStyle/>
                    <a:p>
                      <a:pPr algn="ctr"/>
                      <a:r>
                        <a:rPr lang="en-US" sz="1400" dirty="0" smtClean="0"/>
                        <a:t>$7.30</a:t>
                      </a:r>
                      <a:endParaRPr lang="en-US" sz="1400" dirty="0"/>
                    </a:p>
                  </a:txBody>
                  <a:tcPr/>
                </a:tc>
                <a:tc>
                  <a:txBody>
                    <a:bodyPr/>
                    <a:lstStyle/>
                    <a:p>
                      <a:pPr algn="ctr"/>
                      <a:r>
                        <a:rPr lang="en-US" sz="1400" dirty="0" smtClean="0"/>
                        <a:t>$8.32</a:t>
                      </a:r>
                      <a:endParaRPr lang="en-US" sz="1400" dirty="0"/>
                    </a:p>
                  </a:txBody>
                  <a:tcPr/>
                </a:tc>
                <a:tc>
                  <a:txBody>
                    <a:bodyPr/>
                    <a:lstStyle/>
                    <a:p>
                      <a:pPr algn="ctr"/>
                      <a:r>
                        <a:rPr lang="en-US" sz="1400" dirty="0" smtClean="0"/>
                        <a:t>$9.16</a:t>
                      </a:r>
                      <a:endParaRPr lang="en-US" sz="1400" dirty="0"/>
                    </a:p>
                  </a:txBody>
                  <a:tcPr/>
                </a:tc>
                <a:tc>
                  <a:txBody>
                    <a:bodyPr/>
                    <a:lstStyle/>
                    <a:p>
                      <a:pPr algn="ctr"/>
                      <a:r>
                        <a:rPr lang="en-US" sz="1400" dirty="0" smtClean="0"/>
                        <a:t>$10.93</a:t>
                      </a:r>
                      <a:endParaRPr lang="en-US" sz="1400" dirty="0"/>
                    </a:p>
                  </a:txBody>
                  <a:tcPr/>
                </a:tc>
              </a:tr>
            </a:tbl>
          </a:graphicData>
        </a:graphic>
      </p:graphicFrame>
      <p:graphicFrame>
        <p:nvGraphicFramePr>
          <p:cNvPr id="6" name="Chart 5"/>
          <p:cNvGraphicFramePr/>
          <p:nvPr/>
        </p:nvGraphicFramePr>
        <p:xfrm>
          <a:off x="2057400" y="3657600"/>
          <a:ext cx="49530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406640" y="0"/>
            <a:ext cx="1737360" cy="36576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t>Exhibit No. ___(DBD-2)</a:t>
            </a:r>
            <a:endParaRPr lang="en-US" sz="1200" dirty="0"/>
          </a:p>
        </p:txBody>
      </p:sp>
      <p:sp>
        <p:nvSpPr>
          <p:cNvPr id="8" name="TextBox 7"/>
          <p:cNvSpPr txBox="1"/>
          <p:nvPr/>
        </p:nvSpPr>
        <p:spPr>
          <a:xfrm>
            <a:off x="8077200" y="6400800"/>
            <a:ext cx="817853" cy="261610"/>
          </a:xfrm>
          <a:prstGeom prst="rect">
            <a:avLst/>
          </a:prstGeom>
          <a:noFill/>
        </p:spPr>
        <p:txBody>
          <a:bodyPr wrap="none" rtlCol="0">
            <a:spAutoFit/>
          </a:bodyPr>
          <a:lstStyle/>
          <a:p>
            <a:r>
              <a:rPr lang="en-US" sz="1100" dirty="0" smtClean="0">
                <a:latin typeface="+mj-lt"/>
              </a:rPr>
              <a:t>Page 3 of 3</a:t>
            </a:r>
            <a:endParaRPr lang="en-US" sz="1100"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2530B3ED862F30408938449DB841F55F" ma:contentTypeVersion="131" ma:contentTypeDescription="" ma:contentTypeScope="" ma:versionID="0b4ab380bcce52aca8f4e79cc1e6ae61">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UE</Prefix>
    <DocumentSetType xmlns="dc463f71-b30c-4ab2-9473-d307f9d35888">Testimony</DocumentSetType>
    <IsConfidential xmlns="dc463f71-b30c-4ab2-9473-d307f9d35888">false</IsConfidential>
    <AgendaOrder xmlns="dc463f71-b30c-4ab2-9473-d307f9d35888">false</AgendaOrder>
    <CaseType xmlns="dc463f71-b30c-4ab2-9473-d307f9d35888">Tariff Revision</CaseType>
    <IndustryCode xmlns="dc463f71-b30c-4ab2-9473-d307f9d35888">140</IndustryCode>
    <CaseStatus xmlns="dc463f71-b30c-4ab2-9473-d307f9d35888">Closed</CaseStatus>
    <OpenedDate xmlns="dc463f71-b30c-4ab2-9473-d307f9d35888">2010-03-23T07:00:00+00:00</OpenedDate>
    <Date1 xmlns="dc463f71-b30c-4ab2-9473-d307f9d35888">2010-03-23T07:00:00+00:00</Date1>
    <IsDocumentOrder xmlns="dc463f71-b30c-4ab2-9473-d307f9d35888" xsi:nil="true"/>
    <IsHighlyConfidential xmlns="dc463f71-b30c-4ab2-9473-d307f9d35888">false</IsHighlyConfidential>
    <CaseCompanyNames xmlns="dc463f71-b30c-4ab2-9473-d307f9d35888">Avista Corporation</CaseCompanyNames>
    <DocketNumber xmlns="dc463f71-b30c-4ab2-9473-d307f9d35888">100467</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3CD8E3D5-AE0B-4D3B-BC5B-0D928A7CF1D6}"/>
</file>

<file path=customXml/itemProps2.xml><?xml version="1.0" encoding="utf-8"?>
<ds:datastoreItem xmlns:ds="http://schemas.openxmlformats.org/officeDocument/2006/customXml" ds:itemID="{1C107FEF-4AAF-41A8-954C-5C4A15B816C3}"/>
</file>

<file path=customXml/itemProps3.xml><?xml version="1.0" encoding="utf-8"?>
<ds:datastoreItem xmlns:ds="http://schemas.openxmlformats.org/officeDocument/2006/customXml" ds:itemID="{0CAFCE86-8CE2-43F4-B384-0C7A28338C5D}"/>
</file>

<file path=customXml/itemProps4.xml><?xml version="1.0" encoding="utf-8"?>
<ds:datastoreItem xmlns:ds="http://schemas.openxmlformats.org/officeDocument/2006/customXml" ds:itemID="{EF3307A5-4CB7-4440-94A2-4CA4C2295696}"/>
</file>

<file path=docProps/app.xml><?xml version="1.0" encoding="utf-8"?>
<Properties xmlns="http://schemas.openxmlformats.org/officeDocument/2006/extended-properties" xmlns:vt="http://schemas.openxmlformats.org/officeDocument/2006/docPropsVTypes">
  <TotalTime>2203</TotalTime>
  <Words>499</Words>
  <Application>Microsoft Office PowerPoint</Application>
  <PresentationFormat>On-screen Show (4:3)</PresentationFormat>
  <Paragraphs>128</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Avista - Distribution Transformers</vt:lpstr>
      <vt:lpstr>Avista - Poles &amp; Crossarms</vt:lpstr>
      <vt:lpstr>Avista - Distribution Materials -- Sampling</vt:lpstr>
    </vt:vector>
  </TitlesOfParts>
  <Company>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qzknvh</dc:creator>
  <cp:lastModifiedBy>jpluth</cp:lastModifiedBy>
  <cp:revision>235</cp:revision>
  <dcterms:created xsi:type="dcterms:W3CDTF">2009-11-04T16:04:47Z</dcterms:created>
  <dcterms:modified xsi:type="dcterms:W3CDTF">2010-03-14T16:17:33Z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0x0101006E56B4D1795A2E4DB2F0B01679ED314A002530B3ED862F30408938449DB841F55F</vt:lpwstr>
  </property>
  <property fmtid="{D5CDD505-2E9C-101B-9397-08002B2CF9AE}" pid="3" name="_docset_NoMedatataSyncRequired">
    <vt:lpwstr>False</vt:lpwstr>
  </property>
</Properties>
</file>