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410" r:id="rId5"/>
  </p:sldIdLst>
  <p:sldSz cx="9144000" cy="5143500" type="screen16x9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Farrow" initials="BTF" lastIdx="8" clrIdx="0">
    <p:extLst>
      <p:ext uri="{19B8F6BF-5375-455C-9EA6-DF929625EA0E}">
        <p15:presenceInfo xmlns:p15="http://schemas.microsoft.com/office/powerpoint/2012/main" userId="Ben Farr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FE6"/>
    <a:srgbClr val="CAEAEC"/>
    <a:srgbClr val="0F2427"/>
    <a:srgbClr val="255A62"/>
    <a:srgbClr val="FB5543"/>
    <a:srgbClr val="090708"/>
    <a:srgbClr val="314C14"/>
    <a:srgbClr val="BCE0E6"/>
    <a:srgbClr val="000000"/>
    <a:srgbClr val="974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613" autoAdjust="0"/>
  </p:normalViewPr>
  <p:slideViewPr>
    <p:cSldViewPr>
      <p:cViewPr varScale="1">
        <p:scale>
          <a:sx n="142" d="100"/>
          <a:sy n="142" d="100"/>
        </p:scale>
        <p:origin x="3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8E63-37F5-404B-A035-4E44B58AE5F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23A3-43DF-4E8D-AB8B-A935DBC35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23A3-43DF-4E8D-AB8B-A935DBC35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0700" y="2317750"/>
            <a:ext cx="3771900" cy="571499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92121" y="388620"/>
            <a:ext cx="3270879" cy="4232910"/>
          </a:xfrm>
          <a:prstGeom prst="rect">
            <a:avLst/>
          </a:prstGeom>
          <a:solidFill>
            <a:srgbClr val="59300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321" y="742952"/>
            <a:ext cx="3124200" cy="3771901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3A212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55A6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1C2A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09070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03F2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5"/>
          <p:cNvCxnSpPr/>
          <p:nvPr userDrawn="1"/>
        </p:nvCxnSpPr>
        <p:spPr>
          <a:xfrm>
            <a:off x="220423" y="857250"/>
            <a:ext cx="8651718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23" y="205978"/>
            <a:ext cx="8651718" cy="53697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0423" y="971550"/>
            <a:ext cx="8651718" cy="3429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481316"/>
            <a:ext cx="931343" cy="452633"/>
          </a:xfrm>
          <a:prstGeom prst="rect">
            <a:avLst/>
          </a:prstGeom>
        </p:spPr>
      </p:pic>
      <p:cxnSp>
        <p:nvCxnSpPr>
          <p:cNvPr id="9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7304" y="205979"/>
            <a:ext cx="86493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7304" y="1200151"/>
            <a:ext cx="864939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2142" y="4355178"/>
            <a:ext cx="990600" cy="65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CEIP Process and Timeline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42129" y="1543050"/>
            <a:ext cx="562540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46442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5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28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1397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4129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57830" y="1457325"/>
            <a:ext cx="0" cy="17145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3943" y="1348999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5425" y="1359222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111" y="1371601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5351" y="1359222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4129" y="1353033"/>
            <a:ext cx="5143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2024</a:t>
            </a:r>
          </a:p>
        </p:txBody>
      </p:sp>
      <p:sp>
        <p:nvSpPr>
          <p:cNvPr id="23" name="Pentagon 22"/>
          <p:cNvSpPr/>
          <p:nvPr/>
        </p:nvSpPr>
        <p:spPr>
          <a:xfrm>
            <a:off x="459721" y="1733550"/>
            <a:ext cx="1376315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24" name="Pentagon 23"/>
          <p:cNvSpPr/>
          <p:nvPr/>
        </p:nvSpPr>
        <p:spPr>
          <a:xfrm>
            <a:off x="463381" y="3033672"/>
            <a:ext cx="1372655" cy="6334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Conservation</a:t>
            </a:r>
          </a:p>
        </p:txBody>
      </p:sp>
      <p:sp>
        <p:nvSpPr>
          <p:cNvPr id="26" name="Pentagon 25"/>
          <p:cNvSpPr/>
          <p:nvPr/>
        </p:nvSpPr>
        <p:spPr>
          <a:xfrm>
            <a:off x="457201" y="2266950"/>
            <a:ext cx="1447800" cy="6857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Clean Energy</a:t>
            </a:r>
          </a:p>
          <a:p>
            <a:pPr algn="ctr"/>
            <a:r>
              <a:rPr lang="en-US" sz="1200" dirty="0" smtClean="0"/>
              <a:t>Implementation </a:t>
            </a:r>
            <a:endParaRPr lang="en-US" sz="1200" dirty="0"/>
          </a:p>
          <a:p>
            <a:pPr algn="ctr"/>
            <a:r>
              <a:rPr lang="en-US" sz="1200" dirty="0"/>
              <a:t>Plan</a:t>
            </a:r>
          </a:p>
        </p:txBody>
      </p:sp>
      <p:sp>
        <p:nvSpPr>
          <p:cNvPr id="27" name="Pentagon 26"/>
          <p:cNvSpPr/>
          <p:nvPr/>
        </p:nvSpPr>
        <p:spPr>
          <a:xfrm>
            <a:off x="463381" y="3790950"/>
            <a:ext cx="1372655" cy="5810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Resource </a:t>
            </a:r>
          </a:p>
          <a:p>
            <a:pPr algn="ctr"/>
            <a:r>
              <a:rPr lang="en-US" sz="1200" dirty="0" smtClean="0"/>
              <a:t>Acquisition</a:t>
            </a:r>
            <a:endParaRPr lang="en-US" sz="1200" dirty="0"/>
          </a:p>
        </p:txBody>
      </p:sp>
      <p:sp>
        <p:nvSpPr>
          <p:cNvPr id="28" name="Pentagon 27"/>
          <p:cNvSpPr/>
          <p:nvPr/>
        </p:nvSpPr>
        <p:spPr>
          <a:xfrm>
            <a:off x="463381" y="4471989"/>
            <a:ext cx="1372655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Compliance</a:t>
            </a:r>
          </a:p>
          <a:p>
            <a:pPr algn="ctr"/>
            <a:r>
              <a:rPr lang="en-US" sz="1050" dirty="0"/>
              <a:t>Reporting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1830" y="1765250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4/1/2021 - Final</a:t>
            </a:r>
          </a:p>
        </p:txBody>
      </p:sp>
      <p:sp>
        <p:nvSpPr>
          <p:cNvPr id="32" name="Flowchart: Decision 31"/>
          <p:cNvSpPr/>
          <p:nvPr/>
        </p:nvSpPr>
        <p:spPr>
          <a:xfrm>
            <a:off x="3218852" y="1783861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/>
          <p:cNvSpPr/>
          <p:nvPr/>
        </p:nvSpPr>
        <p:spPr>
          <a:xfrm>
            <a:off x="3499748" y="2282005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62570" y="2269627"/>
            <a:ext cx="120958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9/1/2021 - Draft</a:t>
            </a:r>
          </a:p>
        </p:txBody>
      </p:sp>
      <p:sp>
        <p:nvSpPr>
          <p:cNvPr id="35" name="Flowchart: Decision 34"/>
          <p:cNvSpPr/>
          <p:nvPr/>
        </p:nvSpPr>
        <p:spPr>
          <a:xfrm>
            <a:off x="3797360" y="2457450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42660" y="2432693"/>
            <a:ext cx="99985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11/1/2021 - Final</a:t>
            </a:r>
          </a:p>
        </p:txBody>
      </p:sp>
      <p:sp>
        <p:nvSpPr>
          <p:cNvPr id="37" name="Flowchart: Decision 36"/>
          <p:cNvSpPr/>
          <p:nvPr/>
        </p:nvSpPr>
        <p:spPr>
          <a:xfrm>
            <a:off x="4019758" y="2628900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54904" y="2619735"/>
            <a:ext cx="1173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1/1/2022 - Approval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16186" y="1733550"/>
            <a:ext cx="16228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4/1/2023 </a:t>
            </a:r>
            <a:r>
              <a:rPr lang="en-US" sz="825" dirty="0" smtClean="0"/>
              <a:t>– Progress Report</a:t>
            </a:r>
            <a:endParaRPr lang="en-US" sz="825" dirty="0"/>
          </a:p>
        </p:txBody>
      </p:sp>
      <p:sp>
        <p:nvSpPr>
          <p:cNvPr id="40" name="Flowchart: Decision 39"/>
          <p:cNvSpPr/>
          <p:nvPr/>
        </p:nvSpPr>
        <p:spPr>
          <a:xfrm>
            <a:off x="5513208" y="1752162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927729" y="2269626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18024" y="3024428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18024" y="3753799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27729" y="4447725"/>
            <a:ext cx="6539806" cy="12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cision 45"/>
          <p:cNvSpPr/>
          <p:nvPr/>
        </p:nvSpPr>
        <p:spPr>
          <a:xfrm>
            <a:off x="3794663" y="305370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39963" y="3028951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11/1/2021 – 2022-2023 BCP Filing</a:t>
            </a:r>
          </a:p>
        </p:txBody>
      </p:sp>
      <p:sp>
        <p:nvSpPr>
          <p:cNvPr id="48" name="Flowchart: Decision 47"/>
          <p:cNvSpPr/>
          <p:nvPr/>
        </p:nvSpPr>
        <p:spPr>
          <a:xfrm>
            <a:off x="6211679" y="339660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56979" y="3371851"/>
            <a:ext cx="15026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11/1/2023 – 2024-2025 BCP</a:t>
            </a:r>
          </a:p>
        </p:txBody>
      </p:sp>
      <p:sp>
        <p:nvSpPr>
          <p:cNvPr id="50" name="Flowchart: Decision 49"/>
          <p:cNvSpPr/>
          <p:nvPr/>
        </p:nvSpPr>
        <p:spPr>
          <a:xfrm>
            <a:off x="5060051" y="3225158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05351" y="3200401"/>
            <a:ext cx="150261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11/15/2022 –2023 ACP</a:t>
            </a:r>
          </a:p>
        </p:txBody>
      </p:sp>
      <p:sp>
        <p:nvSpPr>
          <p:cNvPr id="52" name="Flowchart: Decision 51"/>
          <p:cNvSpPr/>
          <p:nvPr/>
        </p:nvSpPr>
        <p:spPr>
          <a:xfrm>
            <a:off x="3503813" y="3769289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628875" y="3766178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9/1//2021 - Draft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00199" y="3921545"/>
            <a:ext cx="158515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11/11/2021 – Filing</a:t>
            </a:r>
          </a:p>
        </p:txBody>
      </p:sp>
      <p:sp>
        <p:nvSpPr>
          <p:cNvPr id="55" name="Flowchart: Decision 54"/>
          <p:cNvSpPr/>
          <p:nvPr/>
        </p:nvSpPr>
        <p:spPr>
          <a:xfrm>
            <a:off x="3794663" y="3943713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ecision 55"/>
          <p:cNvSpPr/>
          <p:nvPr/>
        </p:nvSpPr>
        <p:spPr>
          <a:xfrm>
            <a:off x="5487251" y="4502471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65069" y="4495783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4/1/2023</a:t>
            </a:r>
          </a:p>
        </p:txBody>
      </p:sp>
      <p:sp>
        <p:nvSpPr>
          <p:cNvPr id="58" name="Flowchart: Decision 57"/>
          <p:cNvSpPr/>
          <p:nvPr/>
        </p:nvSpPr>
        <p:spPr>
          <a:xfrm>
            <a:off x="6354820" y="4503470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472357" y="4490093"/>
            <a:ext cx="9704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 4/1/2024</a:t>
            </a:r>
          </a:p>
        </p:txBody>
      </p:sp>
      <p:sp>
        <p:nvSpPr>
          <p:cNvPr id="60" name="Left-Right Arrow 59"/>
          <p:cNvSpPr/>
          <p:nvPr/>
        </p:nvSpPr>
        <p:spPr>
          <a:xfrm>
            <a:off x="1842129" y="4262439"/>
            <a:ext cx="2286000" cy="15992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Interim Period</a:t>
            </a:r>
          </a:p>
        </p:txBody>
      </p:sp>
      <p:sp>
        <p:nvSpPr>
          <p:cNvPr id="65" name="Flowchart: Decision 64"/>
          <p:cNvSpPr/>
          <p:nvPr/>
        </p:nvSpPr>
        <p:spPr>
          <a:xfrm>
            <a:off x="2025393" y="979785"/>
            <a:ext cx="171450" cy="17145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171010" y="974310"/>
            <a:ext cx="150018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UTC Staff Proposal</a:t>
            </a:r>
          </a:p>
        </p:txBody>
      </p:sp>
      <p:sp>
        <p:nvSpPr>
          <p:cNvPr id="67" name="Flowchart: Decision 66"/>
          <p:cNvSpPr/>
          <p:nvPr/>
        </p:nvSpPr>
        <p:spPr>
          <a:xfrm>
            <a:off x="3508103" y="975311"/>
            <a:ext cx="171450" cy="17145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23674" y="962932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Existing Rules</a:t>
            </a:r>
          </a:p>
        </p:txBody>
      </p:sp>
      <p:sp>
        <p:nvSpPr>
          <p:cNvPr id="69" name="Flowchart: Decision 68"/>
          <p:cNvSpPr/>
          <p:nvPr/>
        </p:nvSpPr>
        <p:spPr>
          <a:xfrm>
            <a:off x="4042404" y="4085299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227948" y="4076912"/>
            <a:ext cx="117337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1/1/2022 - Approval</a:t>
            </a:r>
          </a:p>
        </p:txBody>
      </p:sp>
      <p:sp>
        <p:nvSpPr>
          <p:cNvPr id="71" name="Flowchart: Decision 70"/>
          <p:cNvSpPr/>
          <p:nvPr/>
        </p:nvSpPr>
        <p:spPr>
          <a:xfrm>
            <a:off x="4872154" y="963788"/>
            <a:ext cx="171450" cy="171450"/>
          </a:xfrm>
          <a:prstGeom prst="flowChartDecision">
            <a:avLst/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061343" y="950307"/>
            <a:ext cx="203583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Internal Proposal for Alignment</a:t>
            </a:r>
          </a:p>
        </p:txBody>
      </p:sp>
      <p:cxnSp>
        <p:nvCxnSpPr>
          <p:cNvPr id="9" name="Straight Arrow Connector 8"/>
          <p:cNvCxnSpPr>
            <a:stCxn id="33" idx="2"/>
            <a:endCxn id="52" idx="0"/>
          </p:cNvCxnSpPr>
          <p:nvPr/>
        </p:nvCxnSpPr>
        <p:spPr>
          <a:xfrm>
            <a:off x="3585473" y="2453455"/>
            <a:ext cx="4066" cy="1315834"/>
          </a:xfrm>
          <a:prstGeom prst="straightConnector1">
            <a:avLst/>
          </a:prstGeom>
          <a:solidFill>
            <a:srgbClr val="003644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2617411" y="3164593"/>
            <a:ext cx="957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 i="1" dirty="0"/>
              <a:t>Propose Alignment of CEIP and RFP Timelines </a:t>
            </a:r>
          </a:p>
        </p:txBody>
      </p:sp>
      <p:sp>
        <p:nvSpPr>
          <p:cNvPr id="73" name="Left-Right Arrow 72"/>
          <p:cNvSpPr/>
          <p:nvPr/>
        </p:nvSpPr>
        <p:spPr>
          <a:xfrm>
            <a:off x="4154545" y="4262440"/>
            <a:ext cx="3303284" cy="15785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003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Rolling Process defined in RFP</a:t>
            </a:r>
          </a:p>
        </p:txBody>
      </p:sp>
    </p:spTree>
    <p:extLst>
      <p:ext uri="{BB962C8B-B14F-4D97-AF65-F5344CB8AC3E}">
        <p14:creationId xmlns:p14="http://schemas.microsoft.com/office/powerpoint/2010/main" val="15043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E_PPT_Template_2014_v2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Comment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Closed</CaseStatus>
    <OpenedDate xmlns="dc463f71-b30c-4ab2-9473-d307f9d35888">2019-08-20T07:00:00+00:00</OpenedDate>
    <SignificantOrder xmlns="dc463f71-b30c-4ab2-9473-d307f9d35888">false</SignificantOrder>
    <Date1 xmlns="dc463f71-b30c-4ab2-9473-d307f9d35888">2019-12-20T08:00:00+00:00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>IRP Rulemaking</Nickname>
    <DocketNumber xmlns="dc463f71-b30c-4ab2-9473-d307f9d35888">190698</DocketNumber>
    <DelegatedOrder xmlns="dc463f71-b30c-4ab2-9473-d307f9d35888">false</DelegatedOrder>
  </documentManagement>
</p:properties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32AC39A6020C4B4B8974034686D4A183" ma:contentTypeVersion="56" ma:contentTypeDescription="" ma:contentTypeScope="" ma:versionID="d3d17aff294c958f4477f201cf25d58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af2abde1a0b6371d480e25bd0fb5d73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EEA8F-A971-467A-B8EA-97EF8D16F95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AF76F-5E1E-4DF3-BA76-B613E93F06F8}"/>
</file>

<file path=customXml/itemProps4.xml><?xml version="1.0" encoding="utf-8"?>
<ds:datastoreItem xmlns:ds="http://schemas.openxmlformats.org/officeDocument/2006/customXml" ds:itemID="{D56C4A43-B68F-4681-82CC-57D57809E0AF}"/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PSE_PPT_Template_2014_v2</Template>
  <TotalTime>23177</TotalTime>
  <Words>92</Words>
  <Application>Microsoft Office PowerPoint</Application>
  <PresentationFormat>On-screen Show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PSE_PPT_Template_2014_v2</vt:lpstr>
      <vt:lpstr>Proposed CEIP Process and Timeline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Puget Sound Energy</dc:creator>
  <cp:keywords/>
  <dc:description/>
  <cp:lastModifiedBy>Kara Durbin</cp:lastModifiedBy>
  <cp:revision>344</cp:revision>
  <cp:lastPrinted>2019-12-18T17:14:42Z</cp:lastPrinted>
  <dcterms:created xsi:type="dcterms:W3CDTF">2016-10-17T15:24:25Z</dcterms:created>
  <dcterms:modified xsi:type="dcterms:W3CDTF">2019-12-20T00:46:11Z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0x0101006E56B4D1795A2E4DB2F0B01679ED314A0032AC39A6020C4B4B8974034686D4A183</vt:lpwstr>
  </property>
  <property fmtid="{D5CDD505-2E9C-101B-9397-08002B2CF9AE}" pid="3" name="_dlc_DocIdItemGuid">
    <vt:lpwstr>8d90ad54-c508-4e12-98a4-56e69f4df501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