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70.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6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30.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charts/style1.xml" ContentType="application/vnd.ms-office.chartstyl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charts/chart6.xml" ContentType="application/vnd.openxmlformats-officedocument.drawingml.char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handoutMasters/handoutMaster1.xml" ContentType="application/vnd.openxmlformats-officedocument.presentationml.handoutMaster+xml"/>
  <Override PartName="/ppt/charts/chart5.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olors1.xml" ContentType="application/vnd.ms-office.chartcolorstyle+xml"/>
  <Override PartName="/ppt/theme/themeOverride5.xml" ContentType="application/vnd.openxmlformats-officedocument.themeOverrid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87" r:id="rId2"/>
    <p:sldMasterId id="2147483805" r:id="rId3"/>
  </p:sldMasterIdLst>
  <p:notesMasterIdLst>
    <p:notesMasterId r:id="rId86"/>
  </p:notesMasterIdLst>
  <p:handoutMasterIdLst>
    <p:handoutMasterId r:id="rId87"/>
  </p:handoutMasterIdLst>
  <p:sldIdLst>
    <p:sldId id="377" r:id="rId4"/>
    <p:sldId id="378" r:id="rId5"/>
    <p:sldId id="630" r:id="rId6"/>
    <p:sldId id="631" r:id="rId7"/>
    <p:sldId id="632" r:id="rId8"/>
    <p:sldId id="633" r:id="rId9"/>
    <p:sldId id="634" r:id="rId10"/>
    <p:sldId id="568" r:id="rId11"/>
    <p:sldId id="569" r:id="rId12"/>
    <p:sldId id="570" r:id="rId13"/>
    <p:sldId id="571" r:id="rId14"/>
    <p:sldId id="572" r:id="rId15"/>
    <p:sldId id="573" r:id="rId16"/>
    <p:sldId id="574" r:id="rId17"/>
    <p:sldId id="559" r:id="rId18"/>
    <p:sldId id="610" r:id="rId19"/>
    <p:sldId id="560" r:id="rId20"/>
    <p:sldId id="561" r:id="rId21"/>
    <p:sldId id="562" r:id="rId22"/>
    <p:sldId id="563" r:id="rId23"/>
    <p:sldId id="564" r:id="rId24"/>
    <p:sldId id="565" r:id="rId25"/>
    <p:sldId id="566" r:id="rId26"/>
    <p:sldId id="567" r:id="rId27"/>
    <p:sldId id="549" r:id="rId28"/>
    <p:sldId id="550" r:id="rId29"/>
    <p:sldId id="551" r:id="rId30"/>
    <p:sldId id="552" r:id="rId31"/>
    <p:sldId id="553" r:id="rId32"/>
    <p:sldId id="554" r:id="rId33"/>
    <p:sldId id="555" r:id="rId34"/>
    <p:sldId id="556" r:id="rId35"/>
    <p:sldId id="557" r:id="rId36"/>
    <p:sldId id="558" r:id="rId37"/>
    <p:sldId id="638" r:id="rId38"/>
    <p:sldId id="639" r:id="rId39"/>
    <p:sldId id="640" r:id="rId40"/>
    <p:sldId id="641" r:id="rId41"/>
    <p:sldId id="642" r:id="rId42"/>
    <p:sldId id="643" r:id="rId43"/>
    <p:sldId id="644" r:id="rId44"/>
    <p:sldId id="645" r:id="rId45"/>
    <p:sldId id="646" r:id="rId46"/>
    <p:sldId id="647" r:id="rId47"/>
    <p:sldId id="648" r:id="rId48"/>
    <p:sldId id="649" r:id="rId49"/>
    <p:sldId id="575" r:id="rId50"/>
    <p:sldId id="576" r:id="rId51"/>
    <p:sldId id="577" r:id="rId52"/>
    <p:sldId id="578" r:id="rId53"/>
    <p:sldId id="579" r:id="rId54"/>
    <p:sldId id="612" r:id="rId55"/>
    <p:sldId id="613" r:id="rId56"/>
    <p:sldId id="614" r:id="rId57"/>
    <p:sldId id="615" r:id="rId58"/>
    <p:sldId id="616" r:id="rId59"/>
    <p:sldId id="617" r:id="rId60"/>
    <p:sldId id="600" r:id="rId61"/>
    <p:sldId id="601" r:id="rId62"/>
    <p:sldId id="602" r:id="rId63"/>
    <p:sldId id="603" r:id="rId64"/>
    <p:sldId id="604" r:id="rId65"/>
    <p:sldId id="605" r:id="rId66"/>
    <p:sldId id="606" r:id="rId67"/>
    <p:sldId id="607" r:id="rId68"/>
    <p:sldId id="608" r:id="rId69"/>
    <p:sldId id="609" r:id="rId70"/>
    <p:sldId id="542" r:id="rId71"/>
    <p:sldId id="543" r:id="rId72"/>
    <p:sldId id="533" r:id="rId73"/>
    <p:sldId id="534" r:id="rId74"/>
    <p:sldId id="535" r:id="rId75"/>
    <p:sldId id="536" r:id="rId76"/>
    <p:sldId id="537" r:id="rId77"/>
    <p:sldId id="538" r:id="rId78"/>
    <p:sldId id="611" r:id="rId79"/>
    <p:sldId id="539" r:id="rId80"/>
    <p:sldId id="635" r:id="rId81"/>
    <p:sldId id="636" r:id="rId82"/>
    <p:sldId id="540" r:id="rId83"/>
    <p:sldId id="375" r:id="rId84"/>
    <p:sldId id="637"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lers-Vaughn, Mark" initials="SM" lastIdx="2" clrIdx="0"/>
  <p:cmAuthor id="2" name="Krebsbach, Abbie" initials="KA" lastIdx="7" clrIdx="1">
    <p:extLst>
      <p:ext uri="{19B8F6BF-5375-455C-9EA6-DF929625EA0E}">
        <p15:presenceInfo xmlns:p15="http://schemas.microsoft.com/office/powerpoint/2012/main" userId="S-1-5-21-8915387-166615421-1197423577-15597" providerId="AD"/>
      </p:ext>
    </p:extLst>
  </p:cmAuthor>
  <p:cmAuthor id="3" name="McGreal, Devin" initials="MD" lastIdx="2" clrIdx="2">
    <p:extLst>
      <p:ext uri="{19B8F6BF-5375-455C-9EA6-DF929625EA0E}">
        <p15:presenceInfo xmlns:p15="http://schemas.microsoft.com/office/powerpoint/2012/main" userId="S-1-5-21-8915387-166615421-1197423577-82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D0A3"/>
    <a:srgbClr val="0BE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1" autoAdjust="0"/>
    <p:restoredTop sz="96115" autoAdjust="0"/>
  </p:normalViewPr>
  <p:slideViewPr>
    <p:cSldViewPr snapToGrid="0">
      <p:cViewPr varScale="1">
        <p:scale>
          <a:sx n="103" d="100"/>
          <a:sy n="103" d="100"/>
        </p:scale>
        <p:origin x="120" y="96"/>
      </p:cViewPr>
      <p:guideLst/>
    </p:cSldViewPr>
  </p:slideViewPr>
  <p:outlineViewPr>
    <p:cViewPr>
      <p:scale>
        <a:sx n="33" d="100"/>
        <a:sy n="33" d="100"/>
      </p:scale>
      <p:origin x="0" y="-23100"/>
    </p:cViewPr>
  </p:outlineViewPr>
  <p:notesTextViewPr>
    <p:cViewPr>
      <p:scale>
        <a:sx n="1" d="1"/>
        <a:sy n="1" d="1"/>
      </p:scale>
      <p:origin x="0" y="0"/>
    </p:cViewPr>
  </p:notesTextViewPr>
  <p:sorterViewPr>
    <p:cViewPr>
      <p:scale>
        <a:sx n="100" d="100"/>
        <a:sy n="100" d="100"/>
      </p:scale>
      <p:origin x="0" y="-9318"/>
    </p:cViewPr>
  </p:sorterViewPr>
  <p:notesViewPr>
    <p:cSldViewPr snapToGrid="0">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commentAuthors" Target="commentAuthors.xml"/><Relationship Id="rId91" Type="http://schemas.openxmlformats.org/officeDocument/2006/relationships/theme" Target="theme/theme1.xml"/><Relationship Id="rId96"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9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eric.wood\Desktop\Portfolio%20Working%20copies\Template%20Portfolio%20design%202016.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ric.wood\Desktop\Portfolio%20Working%20copies\Template%20Portfolio%20design%202016.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Transport Summary</a:t>
            </a:r>
          </a:p>
        </c:rich>
      </c:tx>
      <c:layout>
        <c:manualLayout>
          <c:xMode val="edge"/>
          <c:yMode val="edge"/>
          <c:x val="0.72832567804024495"/>
          <c:y val="1.819126669837999E-2"/>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8.5625870840218971E-2"/>
                  <c:y val="1.9148780723482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6EA3-4CA9-8BEC-6EFCB683B203}"/>
                </c:ext>
              </c:extLst>
            </c:dLbl>
            <c:dLbl>
              <c:idx val="1"/>
              <c:layout>
                <c:manualLayout>
                  <c:x val="7.2970818268725923E-2"/>
                  <c:y val="-1.994886750267327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EA3-4CA9-8BEC-6EFCB683B203}"/>
                </c:ext>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6EA3-4CA9-8BEC-6EFCB683B203}"/>
                </c:ext>
              </c:extLst>
            </c:dLbl>
            <c:dLbl>
              <c:idx val="3"/>
              <c:layout>
                <c:manualLayout>
                  <c:x val="-0.28941463335601569"/>
                  <c:y val="-2.4197577708698143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EA3-4CA9-8BEC-6EFCB683B203}"/>
                </c:ext>
              </c:extLst>
            </c:dLbl>
            <c:dLbl>
              <c:idx val="4"/>
              <c:layout>
                <c:manualLayout>
                  <c:x val="-2.6398974712566851E-2"/>
                  <c:y val="5.587965977936970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6EA3-4CA9-8BEC-6EFCB683B203}"/>
                </c:ext>
              </c:extLst>
            </c:dLbl>
            <c:dLbl>
              <c:idx val="5"/>
              <c:layout>
                <c:manualLayout>
                  <c:x val="-0.13835268023221559"/>
                  <c:y val="1.640419947506561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EA3-4CA9-8BEC-6EFCB683B203}"/>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6EA3-4CA9-8BEC-6EFCB683B203}"/>
                </c:ext>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EA3-4CA9-8BEC-6EFCB683B203}"/>
                </c:ext>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(2)'!$C$181:$C$186</c:f>
              <c:strCache>
                <c:ptCount val="6"/>
                <c:pt idx="0">
                  <c:v>AECO</c:v>
                </c:pt>
                <c:pt idx="1">
                  <c:v>KINGSGATE</c:v>
                </c:pt>
                <c:pt idx="2">
                  <c:v>STA 2</c:v>
                </c:pt>
                <c:pt idx="3">
                  <c:v>NWP SUMAS/HUNT</c:v>
                </c:pt>
                <c:pt idx="4">
                  <c:v>NWP N OF GREEN</c:v>
                </c:pt>
                <c:pt idx="5">
                  <c:v>NWP S OF GREEN</c:v>
                </c:pt>
              </c:strCache>
            </c:strRef>
          </c:cat>
          <c:val>
            <c:numRef>
              <c:f>'SUMMARY (2)'!$D$181:$D$186</c:f>
              <c:numCache>
                <c:formatCode>#,##0_);\(#,##0\)</c:formatCode>
                <c:ptCount val="6"/>
                <c:pt idx="0">
                  <c:v>21973</c:v>
                </c:pt>
                <c:pt idx="1">
                  <c:v>46428</c:v>
                </c:pt>
                <c:pt idx="2">
                  <c:v>1000</c:v>
                </c:pt>
                <c:pt idx="3">
                  <c:v>137957</c:v>
                </c:pt>
                <c:pt idx="4">
                  <c:v>27292</c:v>
                </c:pt>
                <c:pt idx="5">
                  <c:v>36824</c:v>
                </c:pt>
              </c:numCache>
            </c:numRef>
          </c:val>
          <c:extLst>
            <c:ext xmlns:c16="http://schemas.microsoft.com/office/drawing/2014/chart" uri="{C3380CC4-5D6E-409C-BE32-E72D297353CC}">
              <c16:uniqueId val="{00000008-6EA3-4CA9-8BEC-6EFCB683B203}"/>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8.5916853041255112E-2"/>
          <c:y val="9.2132597598528529E-2"/>
          <c:w val="0.71056748313833995"/>
          <c:h val="0.81748796164258997"/>
        </c:manualLayout>
      </c:layout>
      <c:bar3DChart>
        <c:barDir val="col"/>
        <c:grouping val="clustered"/>
        <c:varyColors val="0"/>
        <c:ser>
          <c:idx val="3"/>
          <c:order val="0"/>
          <c:tx>
            <c:strRef>
              <c:f>'SUMMARY (2)'!$A$29</c:f>
              <c:strCache>
                <c:ptCount val="1"/>
                <c:pt idx="0">
                  <c:v>NWP SUMAS/HUNT</c:v>
                </c:pt>
              </c:strCache>
            </c:strRef>
          </c:tx>
          <c:spPr>
            <a:solidFill>
              <a:srgbClr val="4F81BD"/>
            </a:solidFill>
          </c:spPr>
          <c:invertIfNegative val="0"/>
          <c:dPt>
            <c:idx val="0"/>
            <c:invertIfNegative val="0"/>
            <c:bubble3D val="0"/>
            <c:extLst>
              <c:ext xmlns:c16="http://schemas.microsoft.com/office/drawing/2014/chart" uri="{C3380CC4-5D6E-409C-BE32-E72D297353CC}">
                <c16:uniqueId val="{00000000-DB6C-44C8-8186-ED9DC72DF1FB}"/>
              </c:ext>
            </c:extLst>
          </c:dPt>
          <c:cat>
            <c:strRef>
              <c:f>'SUMMARY (2)'!$D$25:$G$25</c:f>
              <c:strCache>
                <c:ptCount val="4"/>
                <c:pt idx="0">
                  <c:v> Nov16-Oct17 </c:v>
                </c:pt>
                <c:pt idx="1">
                  <c:v> Nov17-Oct18 </c:v>
                </c:pt>
                <c:pt idx="2">
                  <c:v> Nov18-Oct19 </c:v>
                </c:pt>
                <c:pt idx="3">
                  <c:v> TOTALS </c:v>
                </c:pt>
              </c:strCache>
            </c:strRef>
          </c:cat>
          <c:val>
            <c:numRef>
              <c:f>'SUMMARY (2)'!$D$29:$G$29</c:f>
              <c:numCache>
                <c:formatCode>#,##0_);\(#,##0\)</c:formatCode>
                <c:ptCount val="4"/>
                <c:pt idx="0">
                  <c:v>6380000</c:v>
                </c:pt>
                <c:pt idx="1">
                  <c:v>2656000</c:v>
                </c:pt>
                <c:pt idx="2">
                  <c:v>1509000</c:v>
                </c:pt>
                <c:pt idx="3">
                  <c:v>10545000</c:v>
                </c:pt>
              </c:numCache>
            </c:numRef>
          </c:val>
          <c:extLst>
            <c:ext xmlns:c16="http://schemas.microsoft.com/office/drawing/2014/chart" uri="{C3380CC4-5D6E-409C-BE32-E72D297353CC}">
              <c16:uniqueId val="{00000001-DB6C-44C8-8186-ED9DC72DF1FB}"/>
            </c:ext>
          </c:extLst>
        </c:ser>
        <c:ser>
          <c:idx val="4"/>
          <c:order val="1"/>
          <c:tx>
            <c:strRef>
              <c:f>'SUMMARY (2)'!$A$30</c:f>
              <c:strCache>
                <c:ptCount val="1"/>
                <c:pt idx="0">
                  <c:v>NWP N OF GREEN</c:v>
                </c:pt>
              </c:strCache>
            </c:strRef>
          </c:tx>
          <c:spPr>
            <a:solidFill>
              <a:srgbClr val="F79646"/>
            </a:solidFill>
          </c:spPr>
          <c:invertIfNegative val="0"/>
          <c:cat>
            <c:strRef>
              <c:f>'SUMMARY (2)'!$D$25:$G$25</c:f>
              <c:strCache>
                <c:ptCount val="4"/>
                <c:pt idx="0">
                  <c:v> Nov16-Oct17 </c:v>
                </c:pt>
                <c:pt idx="1">
                  <c:v> Nov17-Oct18 </c:v>
                </c:pt>
                <c:pt idx="2">
                  <c:v> Nov18-Oct19 </c:v>
                </c:pt>
                <c:pt idx="3">
                  <c:v> TOTALS </c:v>
                </c:pt>
              </c:strCache>
            </c:strRef>
          </c:cat>
          <c:val>
            <c:numRef>
              <c:f>'SUMMARY (2)'!$D$30:$G$30</c:f>
              <c:numCache>
                <c:formatCode>#,##0_);\(#,##0\)</c:formatCode>
                <c:ptCount val="4"/>
                <c:pt idx="0">
                  <c:v>2860000</c:v>
                </c:pt>
                <c:pt idx="1">
                  <c:v>830000</c:v>
                </c:pt>
                <c:pt idx="2">
                  <c:v>720000</c:v>
                </c:pt>
                <c:pt idx="3">
                  <c:v>4410000</c:v>
                </c:pt>
              </c:numCache>
            </c:numRef>
          </c:val>
          <c:extLst>
            <c:ext xmlns:c16="http://schemas.microsoft.com/office/drawing/2014/chart" uri="{C3380CC4-5D6E-409C-BE32-E72D297353CC}">
              <c16:uniqueId val="{00000002-DB6C-44C8-8186-ED9DC72DF1FB}"/>
            </c:ext>
          </c:extLst>
        </c:ser>
        <c:ser>
          <c:idx val="5"/>
          <c:order val="2"/>
          <c:tx>
            <c:strRef>
              <c:f>'SUMMARY (2)'!$A$31</c:f>
              <c:strCache>
                <c:ptCount val="1"/>
                <c:pt idx="0">
                  <c:v>NWP S OF GREEN</c:v>
                </c:pt>
              </c:strCache>
            </c:strRef>
          </c:tx>
          <c:spPr>
            <a:solidFill>
              <a:srgbClr val="1F497D">
                <a:lumMod val="40000"/>
                <a:lumOff val="60000"/>
              </a:srgbClr>
            </a:solidFill>
          </c:spPr>
          <c:invertIfNegative val="0"/>
          <c:cat>
            <c:strRef>
              <c:f>'SUMMARY (2)'!$D$25:$G$25</c:f>
              <c:strCache>
                <c:ptCount val="4"/>
                <c:pt idx="0">
                  <c:v> Nov16-Oct17 </c:v>
                </c:pt>
                <c:pt idx="1">
                  <c:v> Nov17-Oct18 </c:v>
                </c:pt>
                <c:pt idx="2">
                  <c:v> Nov18-Oct19 </c:v>
                </c:pt>
                <c:pt idx="3">
                  <c:v> TOTALS </c:v>
                </c:pt>
              </c:strCache>
            </c:strRef>
          </c:cat>
          <c:val>
            <c:numRef>
              <c:f>'SUMMARY (2)'!$D$31:$G$31</c:f>
              <c:numCache>
                <c:formatCode>#,##0_);\(#,##0\)</c:formatCode>
                <c:ptCount val="4"/>
                <c:pt idx="0">
                  <c:v>592000</c:v>
                </c:pt>
                <c:pt idx="1">
                  <c:v>457000</c:v>
                </c:pt>
                <c:pt idx="2">
                  <c:v>0</c:v>
                </c:pt>
                <c:pt idx="3">
                  <c:v>1049000</c:v>
                </c:pt>
              </c:numCache>
            </c:numRef>
          </c:val>
          <c:extLst>
            <c:ext xmlns:c16="http://schemas.microsoft.com/office/drawing/2014/chart" uri="{C3380CC4-5D6E-409C-BE32-E72D297353CC}">
              <c16:uniqueId val="{00000003-DB6C-44C8-8186-ED9DC72DF1FB}"/>
            </c:ext>
          </c:extLst>
        </c:ser>
        <c:ser>
          <c:idx val="2"/>
          <c:order val="3"/>
          <c:tx>
            <c:strRef>
              <c:f>'SUMMARY (2)'!$A$26</c:f>
              <c:strCache>
                <c:ptCount val="1"/>
                <c:pt idx="0">
                  <c:v>AECO</c:v>
                </c:pt>
              </c:strCache>
            </c:strRef>
          </c:tx>
          <c:spPr>
            <a:solidFill>
              <a:srgbClr val="92D050"/>
            </a:solidFill>
          </c:spPr>
          <c:invertIfNegative val="0"/>
          <c:cat>
            <c:strRef>
              <c:f>'SUMMARY (2)'!$D$25:$G$25</c:f>
              <c:strCache>
                <c:ptCount val="4"/>
                <c:pt idx="0">
                  <c:v> Nov16-Oct17 </c:v>
                </c:pt>
                <c:pt idx="1">
                  <c:v> Nov17-Oct18 </c:v>
                </c:pt>
                <c:pt idx="2">
                  <c:v> Nov18-Oct19 </c:v>
                </c:pt>
                <c:pt idx="3">
                  <c:v> TOTALS </c:v>
                </c:pt>
              </c:strCache>
            </c:strRef>
          </c:cat>
          <c:val>
            <c:numRef>
              <c:f>'SUMMARY (2)'!$D$26:$G$26</c:f>
              <c:numCache>
                <c:formatCode>#,##0_);\(#,##0\)</c:formatCode>
                <c:ptCount val="4"/>
                <c:pt idx="0">
                  <c:v>1507500</c:v>
                </c:pt>
                <c:pt idx="1">
                  <c:v>2130000</c:v>
                </c:pt>
                <c:pt idx="2">
                  <c:v>905000</c:v>
                </c:pt>
                <c:pt idx="3">
                  <c:v>4542500</c:v>
                </c:pt>
              </c:numCache>
            </c:numRef>
          </c:val>
          <c:extLst>
            <c:ext xmlns:c16="http://schemas.microsoft.com/office/drawing/2014/chart" uri="{C3380CC4-5D6E-409C-BE32-E72D297353CC}">
              <c16:uniqueId val="{00000004-DB6C-44C8-8186-ED9DC72DF1FB}"/>
            </c:ext>
          </c:extLst>
        </c:ser>
        <c:ser>
          <c:idx val="0"/>
          <c:order val="4"/>
          <c:tx>
            <c:strRef>
              <c:f>'SUMMARY (2)'!$A$27</c:f>
              <c:strCache>
                <c:ptCount val="1"/>
                <c:pt idx="0">
                  <c:v>KINGSGATE</c:v>
                </c:pt>
              </c:strCache>
            </c:strRef>
          </c:tx>
          <c:spPr>
            <a:solidFill>
              <a:srgbClr val="00B0F0"/>
            </a:solidFill>
          </c:spPr>
          <c:invertIfNegative val="0"/>
          <c:cat>
            <c:strRef>
              <c:f>'SUMMARY (2)'!$D$25:$G$25</c:f>
              <c:strCache>
                <c:ptCount val="4"/>
                <c:pt idx="0">
                  <c:v> Nov16-Oct17 </c:v>
                </c:pt>
                <c:pt idx="1">
                  <c:v> Nov17-Oct18 </c:v>
                </c:pt>
                <c:pt idx="2">
                  <c:v> Nov18-Oct19 </c:v>
                </c:pt>
                <c:pt idx="3">
                  <c:v> TOTALS </c:v>
                </c:pt>
              </c:strCache>
            </c:strRef>
          </c:cat>
          <c:val>
            <c:numRef>
              <c:f>'SUMMARY (2)'!$D$27:$G$27</c:f>
              <c:numCache>
                <c:formatCode>#,##0_);\(#,##0\)</c:formatCode>
                <c:ptCount val="4"/>
                <c:pt idx="0">
                  <c:v>1820000</c:v>
                </c:pt>
                <c:pt idx="1">
                  <c:v>155000</c:v>
                </c:pt>
                <c:pt idx="2">
                  <c:v>460000</c:v>
                </c:pt>
                <c:pt idx="3">
                  <c:v>2435000</c:v>
                </c:pt>
              </c:numCache>
            </c:numRef>
          </c:val>
          <c:extLst>
            <c:ext xmlns:c16="http://schemas.microsoft.com/office/drawing/2014/chart" uri="{C3380CC4-5D6E-409C-BE32-E72D297353CC}">
              <c16:uniqueId val="{00000005-DB6C-44C8-8186-ED9DC72DF1FB}"/>
            </c:ext>
          </c:extLst>
        </c:ser>
        <c:ser>
          <c:idx val="1"/>
          <c:order val="5"/>
          <c:tx>
            <c:strRef>
              <c:f>'SUMMARY (2)'!$A$28</c:f>
              <c:strCache>
                <c:ptCount val="1"/>
                <c:pt idx="0">
                  <c:v>STA 2</c:v>
                </c:pt>
              </c:strCache>
            </c:strRef>
          </c:tx>
          <c:spPr>
            <a:solidFill>
              <a:srgbClr val="FF0000"/>
            </a:solidFill>
          </c:spPr>
          <c:invertIfNegative val="0"/>
          <c:cat>
            <c:strRef>
              <c:f>'SUMMARY (2)'!$D$25:$G$25</c:f>
              <c:strCache>
                <c:ptCount val="4"/>
                <c:pt idx="0">
                  <c:v> Nov16-Oct17 </c:v>
                </c:pt>
                <c:pt idx="1">
                  <c:v> Nov17-Oct18 </c:v>
                </c:pt>
                <c:pt idx="2">
                  <c:v> Nov18-Oct19 </c:v>
                </c:pt>
                <c:pt idx="3">
                  <c:v> TOTALS </c:v>
                </c:pt>
              </c:strCache>
            </c:strRef>
          </c:cat>
          <c:val>
            <c:numRef>
              <c:f>'SUMMARY (2)'!$D$28:$G$28</c:f>
              <c:numCache>
                <c:formatCode>#,##0_);\(#,##0\)</c:formatCode>
                <c:ptCount val="4"/>
                <c:pt idx="0">
                  <c:v>0</c:v>
                </c:pt>
                <c:pt idx="1">
                  <c:v>365000</c:v>
                </c:pt>
                <c:pt idx="2">
                  <c:v>0</c:v>
                </c:pt>
                <c:pt idx="3">
                  <c:v>365000</c:v>
                </c:pt>
              </c:numCache>
            </c:numRef>
          </c:val>
          <c:extLst>
            <c:ext xmlns:c16="http://schemas.microsoft.com/office/drawing/2014/chart" uri="{C3380CC4-5D6E-409C-BE32-E72D297353CC}">
              <c16:uniqueId val="{00000006-DB6C-44C8-8186-ED9DC72DF1FB}"/>
            </c:ext>
          </c:extLst>
        </c:ser>
        <c:dLbls>
          <c:showLegendKey val="0"/>
          <c:showVal val="0"/>
          <c:showCatName val="0"/>
          <c:showSerName val="0"/>
          <c:showPercent val="0"/>
          <c:showBubbleSize val="0"/>
        </c:dLbls>
        <c:gapWidth val="150"/>
        <c:shape val="box"/>
        <c:axId val="356272712"/>
        <c:axId val="356273104"/>
        <c:axId val="0"/>
      </c:bar3DChart>
      <c:catAx>
        <c:axId val="356272712"/>
        <c:scaling>
          <c:orientation val="minMax"/>
        </c:scaling>
        <c:delete val="0"/>
        <c:axPos val="b"/>
        <c:title>
          <c:tx>
            <c:rich>
              <a:bodyPr/>
              <a:lstStyle/>
              <a:p>
                <a:pPr>
                  <a:defRPr sz="1600" u="dbl" baseline="0"/>
                </a:pPr>
                <a:r>
                  <a:rPr lang="en-US" sz="1600" u="dbl" baseline="0"/>
                  <a:t>TOTAL RFP's</a:t>
                </a:r>
              </a:p>
            </c:rich>
          </c:tx>
          <c:layout>
            <c:manualLayout>
              <c:xMode val="edge"/>
              <c:yMode val="edge"/>
              <c:x val="0.3736634237634856"/>
              <c:y val="2.1935850538367739E-2"/>
            </c:manualLayout>
          </c:layout>
          <c:overlay val="0"/>
        </c:title>
        <c:numFmt formatCode="General" sourceLinked="0"/>
        <c:majorTickMark val="out"/>
        <c:minorTickMark val="none"/>
        <c:tickLblPos val="nextTo"/>
        <c:txPr>
          <a:bodyPr/>
          <a:lstStyle/>
          <a:p>
            <a:pPr>
              <a:defRPr sz="1200" baseline="0"/>
            </a:pPr>
            <a:endParaRPr lang="en-US"/>
          </a:p>
        </c:txPr>
        <c:crossAx val="356273104"/>
        <c:crosses val="autoZero"/>
        <c:auto val="1"/>
        <c:lblAlgn val="ctr"/>
        <c:lblOffset val="100"/>
        <c:noMultiLvlLbl val="0"/>
      </c:catAx>
      <c:valAx>
        <c:axId val="356273104"/>
        <c:scaling>
          <c:orientation val="minMax"/>
          <c:max val="12000000"/>
          <c:min val="0"/>
        </c:scaling>
        <c:delete val="0"/>
        <c:axPos val="l"/>
        <c:majorGridlines/>
        <c:numFmt formatCode="#,##0_);\(#,##0\)" sourceLinked="1"/>
        <c:majorTickMark val="out"/>
        <c:minorTickMark val="none"/>
        <c:tickLblPos val="nextTo"/>
        <c:crossAx val="356272712"/>
        <c:crosses val="autoZero"/>
        <c:crossBetween val="between"/>
        <c:majorUnit val="1000000"/>
      </c:valAx>
      <c:spPr>
        <a:scene3d>
          <a:camera prst="orthographicFront"/>
          <a:lightRig rig="threePt" dir="t"/>
        </a:scene3d>
        <a:sp3d prstMaterial="matte"/>
      </c:spPr>
    </c:plotArea>
    <c:legend>
      <c:legendPos val="r"/>
      <c:layout>
        <c:manualLayout>
          <c:xMode val="edge"/>
          <c:yMode val="edge"/>
          <c:x val="0.7718921940313016"/>
          <c:y val="0.25864140284556775"/>
          <c:w val="0.21164690061890409"/>
          <c:h val="0.60244126332460546"/>
        </c:manualLayout>
      </c:layout>
      <c:overlay val="0"/>
      <c:txPr>
        <a:bodyPr/>
        <a:lstStyle/>
        <a:p>
          <a:pPr>
            <a:defRPr sz="1200" baseline="0"/>
          </a:pPr>
          <a:endParaRPr lang="en-US"/>
        </a:p>
      </c:txPr>
    </c:legend>
    <c:plotVisOnly val="1"/>
    <c:dispBlanksAs val="zero"/>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RFP</a:t>
            </a:r>
            <a:r>
              <a:rPr lang="en-US" baseline="0"/>
              <a:t> Percentage by Month</a:t>
            </a:r>
          </a:p>
        </c:rich>
      </c:tx>
      <c:layout>
        <c:manualLayout>
          <c:xMode val="edge"/>
          <c:yMode val="edge"/>
          <c:x val="0.30448521477124518"/>
          <c:y val="2.3622047244094488E-2"/>
        </c:manualLayout>
      </c:layout>
      <c:overlay val="0"/>
    </c:title>
    <c:autoTitleDeleted val="0"/>
    <c:plotArea>
      <c:layout>
        <c:manualLayout>
          <c:layoutTarget val="inner"/>
          <c:xMode val="edge"/>
          <c:yMode val="edge"/>
          <c:x val="0.14214494021580634"/>
          <c:y val="0.1407706412072334"/>
          <c:w val="0.71056748313833995"/>
          <c:h val="0.81748796164258997"/>
        </c:manualLayout>
      </c:layout>
      <c:pieChart>
        <c:varyColors val="1"/>
        <c:ser>
          <c:idx val="0"/>
          <c:order val="0"/>
          <c:tx>
            <c:strRef>
              <c:f>'SUMMARY (2)'!$B$69</c:f>
              <c:strCache>
                <c:ptCount val="1"/>
                <c:pt idx="0">
                  <c:v> Year 1 Percentage</c:v>
                </c:pt>
              </c:strCache>
            </c:strRef>
          </c:tx>
          <c:spPr>
            <a:scene3d>
              <a:camera prst="orthographicFront"/>
              <a:lightRig rig="threePt" dir="t"/>
            </a:scene3d>
            <a:sp3d>
              <a:bevelT/>
            </a:sp3d>
          </c:spPr>
          <c:dLbls>
            <c:dLbl>
              <c:idx val="0"/>
              <c:delete val="1"/>
              <c:extLst>
                <c:ext xmlns:c15="http://schemas.microsoft.com/office/drawing/2012/chart" uri="{CE6537A1-D6FC-4f65-9D91-7224C49458BB}"/>
                <c:ext xmlns:c16="http://schemas.microsoft.com/office/drawing/2014/chart" uri="{C3380CC4-5D6E-409C-BE32-E72D297353CC}">
                  <c16:uniqueId val="{00000000-D9D9-426E-9E06-812DB44E25CA}"/>
                </c:ext>
              </c:extLst>
            </c:dLbl>
            <c:dLbl>
              <c:idx val="1"/>
              <c:delete val="1"/>
              <c:extLst>
                <c:ext xmlns:c15="http://schemas.microsoft.com/office/drawing/2012/chart" uri="{CE6537A1-D6FC-4f65-9D91-7224C49458BB}"/>
                <c:ext xmlns:c16="http://schemas.microsoft.com/office/drawing/2014/chart" uri="{C3380CC4-5D6E-409C-BE32-E72D297353CC}">
                  <c16:uniqueId val="{00000001-D9D9-426E-9E06-812DB44E25CA}"/>
                </c:ext>
              </c:extLst>
            </c:dLbl>
            <c:dLbl>
              <c:idx val="2"/>
              <c:delete val="1"/>
              <c:extLst>
                <c:ext xmlns:c15="http://schemas.microsoft.com/office/drawing/2012/chart" uri="{CE6537A1-D6FC-4f65-9D91-7224C49458BB}"/>
                <c:ext xmlns:c16="http://schemas.microsoft.com/office/drawing/2014/chart" uri="{C3380CC4-5D6E-409C-BE32-E72D297353CC}">
                  <c16:uniqueId val="{00000002-D9D9-426E-9E06-812DB44E25CA}"/>
                </c:ext>
              </c:extLst>
            </c:dLbl>
            <c:dLbl>
              <c:idx val="6"/>
              <c:layout>
                <c:manualLayout>
                  <c:x val="0.11354751952302254"/>
                  <c:y val="-4.5930560039971558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9D9-426E-9E06-812DB44E25CA}"/>
                </c:ext>
              </c:extLst>
            </c:dLbl>
            <c:dLbl>
              <c:idx val="7"/>
              <c:layout>
                <c:manualLayout>
                  <c:x val="8.7481773111694375E-2"/>
                  <c:y val="0.20001696876568728"/>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9D9-426E-9E06-812DB44E25CA}"/>
                </c:ext>
              </c:extLst>
            </c:dLbl>
            <c:spPr>
              <a:noFill/>
              <a:ln>
                <a:noFill/>
              </a:ln>
              <a:effectLst/>
            </c:spPr>
            <c:txPr>
              <a:bodyPr/>
              <a:lstStyle/>
              <a:p>
                <a:pPr>
                  <a:defRPr sz="1400" b="1" i="0" baseline="0"/>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'SUMMARY (2)'!$A$70:$A$77</c:f>
              <c:strCache>
                <c:ptCount val="8"/>
                <c:pt idx="0">
                  <c:v>Mar</c:v>
                </c:pt>
                <c:pt idx="1">
                  <c:v>Apr</c:v>
                </c:pt>
                <c:pt idx="2">
                  <c:v>May</c:v>
                </c:pt>
                <c:pt idx="3">
                  <c:v>Jun</c:v>
                </c:pt>
                <c:pt idx="4">
                  <c:v>Jul</c:v>
                </c:pt>
                <c:pt idx="5">
                  <c:v>Aug</c:v>
                </c:pt>
                <c:pt idx="6">
                  <c:v>Sep</c:v>
                </c:pt>
                <c:pt idx="7">
                  <c:v>Oct</c:v>
                </c:pt>
              </c:strCache>
            </c:strRef>
          </c:cat>
          <c:val>
            <c:numRef>
              <c:f>'SUMMARY (2)'!$B$70:$B$77</c:f>
              <c:numCache>
                <c:formatCode>0.0%</c:formatCode>
                <c:ptCount val="8"/>
                <c:pt idx="0">
                  <c:v>0</c:v>
                </c:pt>
                <c:pt idx="1">
                  <c:v>0</c:v>
                </c:pt>
                <c:pt idx="2">
                  <c:v>0</c:v>
                </c:pt>
                <c:pt idx="3">
                  <c:v>0.25285915118355562</c:v>
                </c:pt>
                <c:pt idx="4">
                  <c:v>0.19757589574071963</c:v>
                </c:pt>
                <c:pt idx="5">
                  <c:v>0.23519130666058741</c:v>
                </c:pt>
                <c:pt idx="6">
                  <c:v>0.14225464493331813</c:v>
                </c:pt>
                <c:pt idx="7">
                  <c:v>0.17211900148181922</c:v>
                </c:pt>
              </c:numCache>
            </c:numRef>
          </c:val>
          <c:extLst>
            <c:ext xmlns:c16="http://schemas.microsoft.com/office/drawing/2014/chart" uri="{C3380CC4-5D6E-409C-BE32-E72D297353CC}">
              <c16:uniqueId val="{00000005-D9D9-426E-9E06-812DB44E25CA}"/>
            </c:ext>
          </c:extLst>
        </c:ser>
        <c:ser>
          <c:idx val="1"/>
          <c:order val="1"/>
          <c:tx>
            <c:strRef>
              <c:f>'SUMMARY (2)'!$C$69</c:f>
              <c:strCache>
                <c:ptCount val="1"/>
                <c:pt idx="0">
                  <c:v>3 yr Total</c:v>
                </c:pt>
              </c:strCache>
            </c:strRef>
          </c:tx>
          <c:cat>
            <c:strRef>
              <c:f>'SUMMARY (2)'!$A$70:$A$77</c:f>
              <c:strCache>
                <c:ptCount val="8"/>
                <c:pt idx="0">
                  <c:v>Mar</c:v>
                </c:pt>
                <c:pt idx="1">
                  <c:v>Apr</c:v>
                </c:pt>
                <c:pt idx="2">
                  <c:v>May</c:v>
                </c:pt>
                <c:pt idx="3">
                  <c:v>Jun</c:v>
                </c:pt>
                <c:pt idx="4">
                  <c:v>Jul</c:v>
                </c:pt>
                <c:pt idx="5">
                  <c:v>Aug</c:v>
                </c:pt>
                <c:pt idx="6">
                  <c:v>Sep</c:v>
                </c:pt>
                <c:pt idx="7">
                  <c:v>Oct</c:v>
                </c:pt>
              </c:strCache>
            </c:strRef>
          </c:cat>
          <c:val>
            <c:numRef>
              <c:f>'SUMMARY (2)'!$C$70:$C$77</c:f>
              <c:numCache>
                <c:formatCode>_(* #,##0_);_(* \(#,##0\);_(* "-"??_);_(@_)</c:formatCode>
                <c:ptCount val="8"/>
                <c:pt idx="0">
                  <c:v>0</c:v>
                </c:pt>
                <c:pt idx="1">
                  <c:v>0</c:v>
                </c:pt>
                <c:pt idx="2">
                  <c:v>0</c:v>
                </c:pt>
                <c:pt idx="3">
                  <c:v>6427500</c:v>
                </c:pt>
                <c:pt idx="4">
                  <c:v>6370000</c:v>
                </c:pt>
                <c:pt idx="5">
                  <c:v>5650000</c:v>
                </c:pt>
                <c:pt idx="6">
                  <c:v>2329000</c:v>
                </c:pt>
                <c:pt idx="7">
                  <c:v>2570000</c:v>
                </c:pt>
              </c:numCache>
            </c:numRef>
          </c:val>
          <c:extLst>
            <c:ext xmlns:c16="http://schemas.microsoft.com/office/drawing/2014/chart" uri="{C3380CC4-5D6E-409C-BE32-E72D297353CC}">
              <c16:uniqueId val="{00000006-D9D9-426E-9E06-812DB44E25CA}"/>
            </c:ext>
          </c:extLst>
        </c:ser>
        <c:dLbls>
          <c:showLegendKey val="0"/>
          <c:showVal val="0"/>
          <c:showCatName val="0"/>
          <c:showSerName val="0"/>
          <c:showPercent val="0"/>
          <c:showBubbleSize val="0"/>
          <c:showLeaderLines val="1"/>
        </c:dLbls>
        <c:firstSliceAng val="0"/>
      </c:pieChart>
    </c:plotArea>
    <c:legend>
      <c:legendPos val="r"/>
      <c:legendEntry>
        <c:idx val="0"/>
        <c:delete val="1"/>
      </c:legendEntry>
      <c:legendEntry>
        <c:idx val="1"/>
        <c:delete val="1"/>
      </c:legendEntry>
      <c:legendEntry>
        <c:idx val="2"/>
        <c:delete val="1"/>
      </c:legendEntry>
      <c:layout>
        <c:manualLayout>
          <c:xMode val="edge"/>
          <c:yMode val="edge"/>
          <c:x val="0.79808024646298703"/>
          <c:y val="0.23615041230082459"/>
          <c:w val="0.12444006999125108"/>
          <c:h val="0.43979034147284174"/>
        </c:manualLayout>
      </c:layout>
      <c:overlay val="0"/>
      <c:txPr>
        <a:bodyPr/>
        <a:lstStyle/>
        <a:p>
          <a:pPr>
            <a:defRPr sz="1400" baseline="0"/>
          </a:pPr>
          <a:endParaRPr lang="en-US"/>
        </a:p>
      </c:txPr>
    </c:legend>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aseline="0"/>
            </a:pPr>
            <a:r>
              <a:rPr lang="en-US" sz="1600" baseline="0" dirty="0"/>
              <a:t>Percentage by Basin 2016 RFP + Current Supply</a:t>
            </a:r>
          </a:p>
        </c:rich>
      </c:tx>
      <c:layout>
        <c:manualLayout>
          <c:xMode val="edge"/>
          <c:yMode val="edge"/>
          <c:x val="0.18683127572016461"/>
          <c:y val="9.7732430846387899E-3"/>
        </c:manualLayout>
      </c:layout>
      <c:overlay val="0"/>
    </c:title>
    <c:autoTitleDeleted val="0"/>
    <c:plotArea>
      <c:layout>
        <c:manualLayout>
          <c:layoutTarget val="inner"/>
          <c:xMode val="edge"/>
          <c:yMode val="edge"/>
          <c:x val="8.5916853041255112E-2"/>
          <c:y val="9.2132597598528529E-2"/>
          <c:w val="0.71056748313833995"/>
          <c:h val="0.81748796164258997"/>
        </c:manualLayout>
      </c:layout>
      <c:pieChart>
        <c:varyColors val="1"/>
        <c:ser>
          <c:idx val="0"/>
          <c:order val="0"/>
          <c:spPr>
            <a:scene3d>
              <a:camera prst="orthographicFront"/>
              <a:lightRig rig="threePt" dir="t"/>
            </a:scene3d>
            <a:sp3d>
              <a:bevelT/>
            </a:sp3d>
          </c:spPr>
          <c:dLbls>
            <c:dLbl>
              <c:idx val="0"/>
              <c:layout>
                <c:manualLayout>
                  <c:x val="0.13235622625977631"/>
                  <c:y val="9.581729915339531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1FF-4FC0-AACC-ABE2BFA009BF}"/>
                </c:ext>
              </c:extLst>
            </c:dLbl>
            <c:dLbl>
              <c:idx val="1"/>
              <c:layout>
                <c:manualLayout>
                  <c:x val="7.2970818268725923E-2"/>
                  <c:y val="-5.94551338977364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1FF-4FC0-AACC-ABE2BFA009BF}"/>
                </c:ext>
              </c:extLst>
            </c:dLbl>
            <c:dLbl>
              <c:idx val="2"/>
              <c:layout>
                <c:manualLayout>
                  <c:x val="9.6116959105472327E-2"/>
                  <c:y val="8.298877114044954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71FF-4FC0-AACC-ABE2BFA009BF}"/>
                </c:ext>
              </c:extLst>
            </c:dLbl>
            <c:dLbl>
              <c:idx val="3"/>
              <c:layout>
                <c:manualLayout>
                  <c:x val="-0.11766103336097804"/>
                  <c:y val="-5.764411027568922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1FF-4FC0-AACC-ABE2BFA009BF}"/>
                </c:ext>
              </c:extLst>
            </c:dLbl>
            <c:dLbl>
              <c:idx val="4"/>
              <c:layout>
                <c:manualLayout>
                  <c:x val="-0.11899160753054017"/>
                  <c:y val="0.32151745543931426"/>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71FF-4FC0-AACC-ABE2BFA009BF}"/>
                </c:ext>
              </c:extLst>
            </c:dLbl>
            <c:dLbl>
              <c:idx val="5"/>
              <c:layout>
                <c:manualLayout>
                  <c:x val="-0.30090405365995915"/>
                  <c:y val="3.885258149131881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71FF-4FC0-AACC-ABE2BFA009BF}"/>
                </c:ext>
              </c:extLst>
            </c:dLbl>
            <c:dLbl>
              <c:idx val="6"/>
              <c:layout>
                <c:manualLayout>
                  <c:x val="-0.32881017671213242"/>
                  <c:y val="0.2185039370078740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71FF-4FC0-AACC-ABE2BFA009BF}"/>
                </c:ext>
              </c:extLst>
            </c:dLbl>
            <c:dLbl>
              <c:idx val="7"/>
              <c:layout>
                <c:manualLayout>
                  <c:x val="-0.32776305640839826"/>
                  <c:y val="0.3392388451443569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71FF-4FC0-AACC-ABE2BFA009BF}"/>
                </c:ext>
              </c:extLst>
            </c:dLbl>
            <c:spPr>
              <a:noFill/>
              <a:ln>
                <a:noFill/>
              </a:ln>
              <a:effectLst/>
            </c:spPr>
            <c:txPr>
              <a:bodyPr/>
              <a:lstStyle/>
              <a:p>
                <a:pPr>
                  <a:defRPr sz="1400" b="1" i="0" baseline="0"/>
                </a:pPr>
                <a:endParaRPr lang="en-US"/>
              </a:p>
            </c:txP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'SUMMARY (2)'!$C$169:$C$174</c:f>
              <c:strCache>
                <c:ptCount val="6"/>
                <c:pt idx="0">
                  <c:v>AECO</c:v>
                </c:pt>
                <c:pt idx="1">
                  <c:v>KINGSGATE</c:v>
                </c:pt>
                <c:pt idx="2">
                  <c:v>STA 2</c:v>
                </c:pt>
                <c:pt idx="3">
                  <c:v>NWP SUMAS/HUNT</c:v>
                </c:pt>
                <c:pt idx="4">
                  <c:v>NWP N OF GREEN</c:v>
                </c:pt>
                <c:pt idx="5">
                  <c:v>NWP S OF GREEN</c:v>
                </c:pt>
              </c:strCache>
            </c:strRef>
          </c:cat>
          <c:val>
            <c:numRef>
              <c:f>'SUMMARY (2)'!$D$169:$D$174</c:f>
              <c:numCache>
                <c:formatCode>#,##0_);\(#,##0\)</c:formatCode>
                <c:ptCount val="6"/>
                <c:pt idx="0">
                  <c:v>9097500</c:v>
                </c:pt>
                <c:pt idx="1">
                  <c:v>2435000</c:v>
                </c:pt>
                <c:pt idx="2">
                  <c:v>730000</c:v>
                </c:pt>
                <c:pt idx="3">
                  <c:v>17012500</c:v>
                </c:pt>
                <c:pt idx="4">
                  <c:v>6105500</c:v>
                </c:pt>
                <c:pt idx="5">
                  <c:v>1229000</c:v>
                </c:pt>
              </c:numCache>
            </c:numRef>
          </c:val>
          <c:extLst>
            <c:ext xmlns:c16="http://schemas.microsoft.com/office/drawing/2014/chart" uri="{C3380CC4-5D6E-409C-BE32-E72D297353CC}">
              <c16:uniqueId val="{00000008-71FF-4FC0-AACC-ABE2BFA009BF}"/>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gradFill>
      <a:gsLst>
        <a:gs pos="100000">
          <a:schemeClr val="accent1">
            <a:tint val="66000"/>
            <a:satMod val="160000"/>
          </a:schemeClr>
        </a:gs>
        <a:gs pos="84000">
          <a:schemeClr val="accent1">
            <a:tint val="44500"/>
            <a:satMod val="160000"/>
            <a:lumMod val="47000"/>
            <a:lumOff val="53000"/>
          </a:schemeClr>
        </a:gs>
        <a:gs pos="100000">
          <a:schemeClr val="accent1">
            <a:tint val="23500"/>
            <a:satMod val="160000"/>
          </a:schemeClr>
        </a:gs>
      </a:gsLst>
      <a:lin ang="5400000" scaled="0"/>
    </a:gradFill>
    <a:ln>
      <a:solidFill>
        <a:schemeClr val="tx1"/>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pPr>
        <a:gradFill>
          <a:gsLst>
            <a:gs pos="0">
              <a:schemeClr val="accent1">
                <a:tint val="66000"/>
                <a:satMod val="160000"/>
              </a:schemeClr>
            </a:gs>
            <a:gs pos="26000">
              <a:schemeClr val="bg1">
                <a:lumMod val="95000"/>
                <a:alpha val="33000"/>
              </a:schemeClr>
            </a:gs>
            <a:gs pos="100000">
              <a:schemeClr val="accent1">
                <a:tint val="23500"/>
                <a:satMod val="160000"/>
              </a:schemeClr>
            </a:gs>
          </a:gsLst>
          <a:lin ang="5400000" scaled="0"/>
        </a:gradFill>
        <a:scene3d>
          <a:camera prst="orthographicFront"/>
          <a:lightRig rig="threePt" dir="t"/>
        </a:scene3d>
        <a:sp3d prstMaterial="matte"/>
      </c:spPr>
    </c:sideWall>
    <c:backWall>
      <c:thickness val="0"/>
      <c:spPr>
        <a:gradFill>
          <a:gsLst>
            <a:gs pos="0">
              <a:schemeClr val="accent1">
                <a:tint val="66000"/>
                <a:satMod val="160000"/>
              </a:schemeClr>
            </a:gs>
            <a:gs pos="22000">
              <a:schemeClr val="accent1">
                <a:tint val="44500"/>
                <a:satMod val="160000"/>
                <a:lumMod val="12000"/>
                <a:lumOff val="88000"/>
              </a:schemeClr>
            </a:gs>
            <a:gs pos="100000">
              <a:schemeClr val="accent1">
                <a:tint val="23500"/>
                <a:satMod val="160000"/>
              </a:schemeClr>
            </a:gs>
          </a:gsLst>
          <a:lin ang="5400000" scaled="0"/>
        </a:gradFill>
        <a:scene3d>
          <a:camera prst="orthographicFront"/>
          <a:lightRig rig="threePt" dir="t"/>
        </a:scene3d>
        <a:sp3d prstMaterial="matte"/>
      </c:spPr>
    </c:backWall>
    <c:plotArea>
      <c:layout>
        <c:manualLayout>
          <c:layoutTarget val="inner"/>
          <c:xMode val="edge"/>
          <c:yMode val="edge"/>
          <c:x val="0.13096706911636047"/>
          <c:y val="4.7380333272294455E-2"/>
          <c:w val="0.44767196815629834"/>
          <c:h val="0.91167318202871694"/>
        </c:manualLayout>
      </c:layout>
      <c:bar3DChart>
        <c:barDir val="col"/>
        <c:grouping val="stacked"/>
        <c:varyColors val="0"/>
        <c:ser>
          <c:idx val="2"/>
          <c:order val="0"/>
          <c:tx>
            <c:strRef>
              <c:f>'Storage vs Useage'!$A$75</c:f>
              <c:strCache>
                <c:ptCount val="1"/>
                <c:pt idx="0">
                  <c:v>Current Supply</c:v>
                </c:pt>
              </c:strCache>
            </c:strRef>
          </c:tx>
          <c:spPr>
            <a:solidFill>
              <a:srgbClr val="C00000"/>
            </a:solidFill>
          </c:spPr>
          <c:invertIfNegative val="0"/>
          <c:dLbls>
            <c:dLbl>
              <c:idx val="0"/>
              <c:layout>
                <c:manualLayout>
                  <c:x val="0.33778925634295714"/>
                  <c:y val="2.8052981749374352E-2"/>
                </c:manualLayout>
              </c:layout>
              <c:tx>
                <c:rich>
                  <a:bodyPr/>
                  <a:lstStyle/>
                  <a:p>
                    <a:r>
                      <a:rPr lang="en-US" sz="1200" b="1" i="0" u="none" strike="noStrike" kern="1200" baseline="0">
                        <a:solidFill>
                          <a:sysClr val="windowText" lastClr="000000"/>
                        </a:solidFill>
                        <a:latin typeface="+mn-lt"/>
                        <a:ea typeface="+mn-ea"/>
                        <a:cs typeface="+mn-cs"/>
                      </a:rPr>
                      <a:t>56,000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Useage'!$B$75</c:f>
              <c:numCache>
                <c:formatCode>#,##0</c:formatCode>
                <c:ptCount val="1"/>
                <c:pt idx="0">
                  <c:v>56000</c:v>
                </c:pt>
              </c:numCache>
            </c:numRef>
          </c:val>
          <c:extLst>
            <c:ext xmlns:c16="http://schemas.microsoft.com/office/drawing/2014/chart" uri="{C3380CC4-5D6E-409C-BE32-E72D297353CC}">
              <c16:uniqueId val="{00000001-F8BE-40C5-9713-EA155817C299}"/>
            </c:ext>
          </c:extLst>
        </c:ser>
        <c:ser>
          <c:idx val="3"/>
          <c:order val="1"/>
          <c:tx>
            <c:strRef>
              <c:f>'Storage vs Useage'!$A$76</c:f>
              <c:strCache>
                <c:ptCount val="1"/>
                <c:pt idx="0">
                  <c:v>RFP Supply</c:v>
                </c:pt>
              </c:strCache>
            </c:strRef>
          </c:tx>
          <c:spPr>
            <a:solidFill>
              <a:srgbClr val="00B0F0"/>
            </a:solidFill>
          </c:spPr>
          <c:invertIfNegative val="0"/>
          <c:dLbls>
            <c:dLbl>
              <c:idx val="0"/>
              <c:layout>
                <c:manualLayout>
                  <c:x val="0.34130981627296586"/>
                  <c:y val="9.6671183543917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Useage'!$B$76</c:f>
              <c:numCache>
                <c:formatCode>#,##0</c:formatCode>
                <c:ptCount val="1"/>
                <c:pt idx="0">
                  <c:v>80000</c:v>
                </c:pt>
              </c:numCache>
            </c:numRef>
          </c:val>
          <c:extLst>
            <c:ext xmlns:c16="http://schemas.microsoft.com/office/drawing/2014/chart" uri="{C3380CC4-5D6E-409C-BE32-E72D297353CC}">
              <c16:uniqueId val="{00000003-F8BE-40C5-9713-EA155817C299}"/>
            </c:ext>
          </c:extLst>
        </c:ser>
        <c:ser>
          <c:idx val="5"/>
          <c:order val="2"/>
          <c:tx>
            <c:strRef>
              <c:f>'Storage vs Useage'!$A$78</c:f>
              <c:strCache>
                <c:ptCount val="1"/>
                <c:pt idx="0">
                  <c:v>FOM Spot Gas</c:v>
                </c:pt>
              </c:strCache>
            </c:strRef>
          </c:tx>
          <c:spPr>
            <a:solidFill>
              <a:srgbClr val="FFFF00"/>
            </a:solidFill>
            <a:ln>
              <a:noFill/>
            </a:ln>
          </c:spPr>
          <c:invertIfNegative val="0"/>
          <c:dLbls>
            <c:dLbl>
              <c:idx val="0"/>
              <c:layout>
                <c:manualLayout>
                  <c:x val="0.33960916885389325"/>
                  <c:y val="0.111445278642495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Useage'!$B$78</c:f>
              <c:numCache>
                <c:formatCode>#,##0</c:formatCode>
                <c:ptCount val="1"/>
                <c:pt idx="0">
                  <c:v>10000</c:v>
                </c:pt>
              </c:numCache>
            </c:numRef>
          </c:val>
          <c:extLst>
            <c:ext xmlns:c16="http://schemas.microsoft.com/office/drawing/2014/chart" uri="{C3380CC4-5D6E-409C-BE32-E72D297353CC}">
              <c16:uniqueId val="{00000005-F8BE-40C5-9713-EA155817C299}"/>
            </c:ext>
          </c:extLst>
        </c:ser>
        <c:ser>
          <c:idx val="4"/>
          <c:order val="3"/>
          <c:tx>
            <c:strRef>
              <c:f>'Storage vs Useage'!$A$77</c:f>
              <c:strCache>
                <c:ptCount val="1"/>
                <c:pt idx="0">
                  <c:v>SGS Storage</c:v>
                </c:pt>
              </c:strCache>
            </c:strRef>
          </c:tx>
          <c:spPr>
            <a:solidFill>
              <a:schemeClr val="tx2"/>
            </a:solidFill>
          </c:spPr>
          <c:invertIfNegative val="0"/>
          <c:dLbls>
            <c:dLbl>
              <c:idx val="0"/>
              <c:layout>
                <c:manualLayout>
                  <c:x val="0.33954379702537185"/>
                  <c:y val="8.988610144662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Useage'!$B$77</c:f>
              <c:numCache>
                <c:formatCode>#,##0</c:formatCode>
                <c:ptCount val="1"/>
                <c:pt idx="0">
                  <c:v>56366</c:v>
                </c:pt>
              </c:numCache>
            </c:numRef>
          </c:val>
          <c:extLst>
            <c:ext xmlns:c16="http://schemas.microsoft.com/office/drawing/2014/chart" uri="{C3380CC4-5D6E-409C-BE32-E72D297353CC}">
              <c16:uniqueId val="{00000007-F8BE-40C5-9713-EA155817C299}"/>
            </c:ext>
          </c:extLst>
        </c:ser>
        <c:ser>
          <c:idx val="6"/>
          <c:order val="4"/>
          <c:tx>
            <c:strRef>
              <c:f>'Storage vs Useage'!$A$79</c:f>
              <c:strCache>
                <c:ptCount val="1"/>
                <c:pt idx="0">
                  <c:v>Daily Spot Gas</c:v>
                </c:pt>
              </c:strCache>
            </c:strRef>
          </c:tx>
          <c:spPr>
            <a:solidFill>
              <a:srgbClr val="FFC000"/>
            </a:solidFill>
          </c:spPr>
          <c:invertIfNegative val="0"/>
          <c:dLbls>
            <c:dLbl>
              <c:idx val="0"/>
              <c:layout>
                <c:manualLayout>
                  <c:x val="0.33597648293963256"/>
                  <c:y val="8.01457608496612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Useage'!$B$79</c:f>
              <c:numCache>
                <c:formatCode>#,##0</c:formatCode>
                <c:ptCount val="1"/>
                <c:pt idx="0">
                  <c:v>10000</c:v>
                </c:pt>
              </c:numCache>
            </c:numRef>
          </c:val>
          <c:extLst>
            <c:ext xmlns:c16="http://schemas.microsoft.com/office/drawing/2014/chart" uri="{C3380CC4-5D6E-409C-BE32-E72D297353CC}">
              <c16:uniqueId val="{00000009-F8BE-40C5-9713-EA155817C299}"/>
            </c:ext>
          </c:extLst>
        </c:ser>
        <c:ser>
          <c:idx val="7"/>
          <c:order val="5"/>
          <c:tx>
            <c:strRef>
              <c:f>'Storage vs Useage'!$A$80</c:f>
              <c:strCache>
                <c:ptCount val="1"/>
                <c:pt idx="0">
                  <c:v>Peaking Deal</c:v>
                </c:pt>
              </c:strCache>
            </c:strRef>
          </c:tx>
          <c:spPr>
            <a:solidFill>
              <a:schemeClr val="accent2">
                <a:lumMod val="75000"/>
              </a:schemeClr>
            </a:solidFill>
          </c:spPr>
          <c:invertIfNegative val="0"/>
          <c:dLbls>
            <c:dLbl>
              <c:idx val="0"/>
              <c:layout>
                <c:manualLayout>
                  <c:x val="0.3394782852143482"/>
                  <c:y val="2.0793505462979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Useage'!$B$80</c:f>
              <c:numCache>
                <c:formatCode>#,##0</c:formatCode>
                <c:ptCount val="1"/>
                <c:pt idx="0">
                  <c:v>20000</c:v>
                </c:pt>
              </c:numCache>
            </c:numRef>
          </c:val>
          <c:extLst>
            <c:ext xmlns:c16="http://schemas.microsoft.com/office/drawing/2014/chart" uri="{C3380CC4-5D6E-409C-BE32-E72D297353CC}">
              <c16:uniqueId val="{0000000B-F8BE-40C5-9713-EA155817C299}"/>
            </c:ext>
          </c:extLst>
        </c:ser>
        <c:ser>
          <c:idx val="1"/>
          <c:order val="6"/>
          <c:tx>
            <c:strRef>
              <c:f>'Storage vs Useage'!$A$74</c:f>
              <c:strCache>
                <c:ptCount val="1"/>
                <c:pt idx="0">
                  <c:v>3rd Party Citygate</c:v>
                </c:pt>
              </c:strCache>
            </c:strRef>
          </c:tx>
          <c:spPr>
            <a:solidFill>
              <a:srgbClr val="FF0000"/>
            </a:solidFill>
          </c:spPr>
          <c:invertIfNegative val="0"/>
          <c:dLbls>
            <c:dLbl>
              <c:idx val="0"/>
              <c:layout>
                <c:manualLayout>
                  <c:x val="0.33955555555555555"/>
                  <c:y val="-3.7209302325581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Useage'!$B$74</c:f>
              <c:numCache>
                <c:formatCode>#,##0</c:formatCode>
                <c:ptCount val="1"/>
                <c:pt idx="0">
                  <c:v>10000</c:v>
                </c:pt>
              </c:numCache>
            </c:numRef>
          </c:val>
          <c:extLst>
            <c:ext xmlns:c16="http://schemas.microsoft.com/office/drawing/2014/chart" uri="{C3380CC4-5D6E-409C-BE32-E72D297353CC}">
              <c16:uniqueId val="{0000000D-F8BE-40C5-9713-EA155817C299}"/>
            </c:ext>
          </c:extLst>
        </c:ser>
        <c:ser>
          <c:idx val="8"/>
          <c:order val="7"/>
          <c:tx>
            <c:strRef>
              <c:f>'Storage vs Useage'!$A$81</c:f>
              <c:strCache>
                <c:ptCount val="1"/>
                <c:pt idx="0">
                  <c:v>Pipeline Pack</c:v>
                </c:pt>
              </c:strCache>
            </c:strRef>
          </c:tx>
          <c:spPr>
            <a:solidFill>
              <a:srgbClr val="00B050"/>
            </a:solidFill>
          </c:spPr>
          <c:invertIfNegative val="0"/>
          <c:dLbls>
            <c:dLbl>
              <c:idx val="0"/>
              <c:layout>
                <c:manualLayout>
                  <c:x val="0.34311097112860894"/>
                  <c:y val="-0.109585057681743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'Storage vs Useage'!$B$81</c:f>
              <c:numCache>
                <c:formatCode>#,##0</c:formatCode>
                <c:ptCount val="1"/>
                <c:pt idx="0">
                  <c:v>8156.07</c:v>
                </c:pt>
              </c:numCache>
            </c:numRef>
          </c:val>
          <c:extLst>
            <c:ext xmlns:c16="http://schemas.microsoft.com/office/drawing/2014/chart" uri="{C3380CC4-5D6E-409C-BE32-E72D297353CC}">
              <c16:uniqueId val="{0000000F-F8BE-40C5-9713-EA155817C299}"/>
            </c:ext>
          </c:extLst>
        </c:ser>
        <c:ser>
          <c:idx val="9"/>
          <c:order val="8"/>
          <c:tx>
            <c:strRef>
              <c:f>'Storage vs Useage'!$A$82</c:f>
              <c:strCache>
                <c:ptCount val="1"/>
                <c:pt idx="0">
                  <c:v>LS Storage</c:v>
                </c:pt>
              </c:strCache>
            </c:strRef>
          </c:tx>
          <c:spPr>
            <a:solidFill>
              <a:schemeClr val="tx2"/>
            </a:solidFill>
          </c:spPr>
          <c:invertIfNegative val="0"/>
          <c:dLbls>
            <c:dLbl>
              <c:idx val="0"/>
              <c:layout>
                <c:manualLayout>
                  <c:x val="0.33776601924759403"/>
                  <c:y val="-0.10039211377647561"/>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0-F8BE-40C5-9713-EA155817C299}"/>
                </c:ext>
              </c:extLst>
            </c:dLbl>
            <c:spPr>
              <a:noFill/>
              <a:ln>
                <a:noFill/>
              </a:ln>
              <a:effectLst/>
            </c:spPr>
            <c:txPr>
              <a:bodyPr/>
              <a:lstStyle/>
              <a:p>
                <a:pPr algn="ctr" rtl="0">
                  <a:defRPr lang="en-US" sz="12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val>
            <c:numRef>
              <c:f>'Storage vs Useage'!$B$82</c:f>
              <c:numCache>
                <c:formatCode>#,##0</c:formatCode>
                <c:ptCount val="1"/>
                <c:pt idx="0">
                  <c:v>78125</c:v>
                </c:pt>
              </c:numCache>
            </c:numRef>
          </c:val>
          <c:extLst>
            <c:ext xmlns:c16="http://schemas.microsoft.com/office/drawing/2014/chart" uri="{C3380CC4-5D6E-409C-BE32-E72D297353CC}">
              <c16:uniqueId val="{00000011-F8BE-40C5-9713-EA155817C299}"/>
            </c:ext>
          </c:extLst>
        </c:ser>
        <c:dLbls>
          <c:showLegendKey val="0"/>
          <c:showVal val="1"/>
          <c:showCatName val="0"/>
          <c:showSerName val="0"/>
          <c:showPercent val="0"/>
          <c:showBubbleSize val="0"/>
        </c:dLbls>
        <c:gapWidth val="500"/>
        <c:gapDepth val="0"/>
        <c:shape val="pyramid"/>
        <c:axId val="357051296"/>
        <c:axId val="357051688"/>
        <c:axId val="0"/>
      </c:bar3DChart>
      <c:catAx>
        <c:axId val="357051296"/>
        <c:scaling>
          <c:orientation val="minMax"/>
        </c:scaling>
        <c:delete val="1"/>
        <c:axPos val="b"/>
        <c:majorTickMark val="out"/>
        <c:minorTickMark val="none"/>
        <c:tickLblPos val="nextTo"/>
        <c:crossAx val="357051688"/>
        <c:crosses val="autoZero"/>
        <c:auto val="1"/>
        <c:lblAlgn val="ctr"/>
        <c:lblOffset val="100"/>
        <c:noMultiLvlLbl val="0"/>
      </c:catAx>
      <c:valAx>
        <c:axId val="357051688"/>
        <c:scaling>
          <c:orientation val="minMax"/>
          <c:max val="350000"/>
        </c:scaling>
        <c:delete val="0"/>
        <c:axPos val="l"/>
        <c:majorGridlines/>
        <c:numFmt formatCode="#,##0" sourceLinked="0"/>
        <c:majorTickMark val="out"/>
        <c:minorTickMark val="none"/>
        <c:tickLblPos val="nextTo"/>
        <c:crossAx val="357051296"/>
        <c:crosses val="autoZero"/>
        <c:crossBetween val="between"/>
        <c:majorUnit val="50000"/>
      </c:valAx>
      <c:spPr>
        <a:effectLst>
          <a:glow rad="63500">
            <a:schemeClr val="accent1">
              <a:satMod val="175000"/>
              <a:alpha val="40000"/>
            </a:schemeClr>
          </a:glow>
        </a:effectLst>
      </c:spPr>
    </c:plotArea>
    <c:legend>
      <c:legendPos val="r"/>
      <c:layout>
        <c:manualLayout>
          <c:xMode val="edge"/>
          <c:yMode val="edge"/>
          <c:x val="0.68720027996500432"/>
          <c:y val="9.8842946957211728E-2"/>
          <c:w val="0.28435527559055118"/>
          <c:h val="0.84882548983702621"/>
        </c:manualLayout>
      </c:layout>
      <c:overlay val="0"/>
      <c:txPr>
        <a:bodyPr/>
        <a:lstStyle/>
        <a:p>
          <a:pPr>
            <a:defRPr sz="1400" baseline="0"/>
          </a:pPr>
          <a:endParaRPr lang="en-US"/>
        </a:p>
      </c:txPr>
    </c:legend>
    <c:plotVisOnly val="1"/>
    <c:dispBlanksAs val="gap"/>
    <c:showDLblsOverMax val="0"/>
  </c:chart>
  <c:spPr>
    <a:effectLst>
      <a:glow rad="63500">
        <a:schemeClr val="accent1">
          <a:satMod val="175000"/>
          <a:alpha val="58000"/>
        </a:schemeClr>
      </a:glow>
    </a:effectLst>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33774917297394"/>
          <c:y val="0.12184011262996068"/>
          <c:w val="0.71774180012596167"/>
          <c:h val="0.77233623633130388"/>
        </c:manualLayout>
      </c:layout>
      <c:areaChart>
        <c:grouping val="stacked"/>
        <c:varyColors val="0"/>
        <c:ser>
          <c:idx val="2"/>
          <c:order val="1"/>
          <c:tx>
            <c:strRef>
              <c:f>'Scenario 2'!$F$3</c:f>
              <c:strCache>
                <c:ptCount val="1"/>
                <c:pt idx="0">
                  <c:v>Projected CNGC Emissions with 1.25% Annual Growth, MT CO2</c:v>
                </c:pt>
              </c:strCache>
            </c:strRef>
          </c:tx>
          <c:spPr>
            <a:solidFill>
              <a:schemeClr val="accent6">
                <a:lumMod val="60000"/>
                <a:lumOff val="40000"/>
              </a:schemeClr>
            </a:solidFill>
            <a:ln w="28575">
              <a:noFill/>
            </a:ln>
            <a:effectLst/>
          </c:spPr>
          <c:cat>
            <c:numRef>
              <c:f>'Scenario 2'!$B$4:$B$22</c:f>
              <c:numCache>
                <c:formatCode>General</c:formatCode>
                <c:ptCount val="19"/>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numCache>
            </c:numRef>
          </c:cat>
          <c:val>
            <c:numRef>
              <c:f>'Scenario 2'!$F$4:$F$22</c:f>
              <c:numCache>
                <c:formatCode>#,##0</c:formatCode>
                <c:ptCount val="19"/>
                <c:pt idx="0">
                  <c:v>2294671.170105</c:v>
                </c:pt>
                <c:pt idx="1">
                  <c:v>2323354.5597313126</c:v>
                </c:pt>
                <c:pt idx="2">
                  <c:v>2352396.4917279538</c:v>
                </c:pt>
                <c:pt idx="3">
                  <c:v>2381801.447874553</c:v>
                </c:pt>
                <c:pt idx="4">
                  <c:v>2411573.9659729847</c:v>
                </c:pt>
                <c:pt idx="5">
                  <c:v>2441718.6405476467</c:v>
                </c:pt>
                <c:pt idx="6">
                  <c:v>2472240.1235544924</c:v>
                </c:pt>
                <c:pt idx="7">
                  <c:v>2503143.1250989232</c:v>
                </c:pt>
                <c:pt idx="8">
                  <c:v>2534432.4141626596</c:v>
                </c:pt>
                <c:pt idx="9">
                  <c:v>2566112.8193396926</c:v>
                </c:pt>
                <c:pt idx="10">
                  <c:v>2598189.2295814385</c:v>
                </c:pt>
                <c:pt idx="11">
                  <c:v>2630666.5949512064</c:v>
                </c:pt>
                <c:pt idx="12">
                  <c:v>2663549.9273880962</c:v>
                </c:pt>
                <c:pt idx="13">
                  <c:v>2696844.3014804474</c:v>
                </c:pt>
                <c:pt idx="14">
                  <c:v>2730554.8552489528</c:v>
                </c:pt>
                <c:pt idx="15">
                  <c:v>2764686.7909395644</c:v>
                </c:pt>
                <c:pt idx="16">
                  <c:v>2799245.375826309</c:v>
                </c:pt>
                <c:pt idx="17">
                  <c:v>2834235.9430241375</c:v>
                </c:pt>
                <c:pt idx="18">
                  <c:v>2869663.892311939</c:v>
                </c:pt>
              </c:numCache>
            </c:numRef>
          </c:val>
          <c:extLst>
            <c:ext xmlns:c16="http://schemas.microsoft.com/office/drawing/2014/chart" uri="{C3380CC4-5D6E-409C-BE32-E72D297353CC}">
              <c16:uniqueId val="{00000000-AF79-4337-B7B0-A10654F36168}"/>
            </c:ext>
          </c:extLst>
        </c:ser>
        <c:ser>
          <c:idx val="3"/>
          <c:order val="2"/>
          <c:tx>
            <c:strRef>
              <c:f>'Scenario 2'!$K$3</c:f>
              <c:strCache>
                <c:ptCount val="1"/>
                <c:pt idx="0">
                  <c:v>Projected Large Customer Emissions - already covered parties themselves (&gt;70,000 MT CO2)</c:v>
                </c:pt>
              </c:strCache>
            </c:strRef>
          </c:tx>
          <c:spPr>
            <a:solidFill>
              <a:schemeClr val="accent1">
                <a:lumMod val="60000"/>
                <a:lumOff val="40000"/>
              </a:schemeClr>
            </a:solidFill>
            <a:ln>
              <a:noFill/>
            </a:ln>
            <a:effectLst/>
          </c:spPr>
          <c:cat>
            <c:numRef>
              <c:f>'Scenario 2'!$B$4:$B$22</c:f>
              <c:numCache>
                <c:formatCode>General</c:formatCode>
                <c:ptCount val="19"/>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numCache>
            </c:numRef>
          </c:cat>
          <c:val>
            <c:numRef>
              <c:f>'Scenario 2'!$K$4:$K$22</c:f>
              <c:numCache>
                <c:formatCode>_(* #,##0_);_(* \(#,##0\);_(* "-"??_);_(@_)</c:formatCode>
                <c:ptCount val="19"/>
                <c:pt idx="0">
                  <c:v>2776508.5521599995</c:v>
                </c:pt>
                <c:pt idx="1">
                  <c:v>2811214.9090619995</c:v>
                </c:pt>
                <c:pt idx="2">
                  <c:v>2846355.0954252742</c:v>
                </c:pt>
                <c:pt idx="3">
                  <c:v>2881934.5341180898</c:v>
                </c:pt>
                <c:pt idx="4">
                  <c:v>2917958.7157945656</c:v>
                </c:pt>
                <c:pt idx="5">
                  <c:v>2954433.1997419978</c:v>
                </c:pt>
                <c:pt idx="6">
                  <c:v>2991363.6147387726</c:v>
                </c:pt>
                <c:pt idx="7">
                  <c:v>3028755.6599230072</c:v>
                </c:pt>
                <c:pt idx="8">
                  <c:v>3066615.1056720447</c:v>
                </c:pt>
                <c:pt idx="9">
                  <c:v>3104947.7944929451</c:v>
                </c:pt>
                <c:pt idx="10">
                  <c:v>3143759.641924107</c:v>
                </c:pt>
                <c:pt idx="11">
                  <c:v>3183056.6374481581</c:v>
                </c:pt>
                <c:pt idx="12">
                  <c:v>3222844.84541626</c:v>
                </c:pt>
                <c:pt idx="13">
                  <c:v>3263130.405983963</c:v>
                </c:pt>
                <c:pt idx="14">
                  <c:v>3303919.5360587626</c:v>
                </c:pt>
                <c:pt idx="15">
                  <c:v>3345218.530259497</c:v>
                </c:pt>
                <c:pt idx="16">
                  <c:v>3387033.7618877403</c:v>
                </c:pt>
                <c:pt idx="17">
                  <c:v>3429371.6839113371</c:v>
                </c:pt>
                <c:pt idx="18">
                  <c:v>3472238.8299602284</c:v>
                </c:pt>
              </c:numCache>
            </c:numRef>
          </c:val>
          <c:extLst>
            <c:ext xmlns:c16="http://schemas.microsoft.com/office/drawing/2014/chart" uri="{C3380CC4-5D6E-409C-BE32-E72D297353CC}">
              <c16:uniqueId val="{00000001-AF79-4337-B7B0-A10654F36168}"/>
            </c:ext>
          </c:extLst>
        </c:ser>
        <c:dLbls>
          <c:showLegendKey val="0"/>
          <c:showVal val="0"/>
          <c:showCatName val="0"/>
          <c:showSerName val="0"/>
          <c:showPercent val="0"/>
          <c:showBubbleSize val="0"/>
        </c:dLbls>
        <c:axId val="239223696"/>
        <c:axId val="239223304"/>
      </c:areaChart>
      <c:areaChart>
        <c:grouping val="stacked"/>
        <c:varyColors val="0"/>
        <c:ser>
          <c:idx val="1"/>
          <c:order val="0"/>
          <c:tx>
            <c:strRef>
              <c:f>'Scenario 2'!$E$3</c:f>
              <c:strCache>
                <c:ptCount val="1"/>
                <c:pt idx="0">
                  <c:v>Allowed Emissions, MT CO2</c:v>
                </c:pt>
              </c:strCache>
            </c:strRef>
          </c:tx>
          <c:spPr>
            <a:solidFill>
              <a:schemeClr val="accent3">
                <a:lumMod val="60000"/>
                <a:lumOff val="40000"/>
              </a:schemeClr>
            </a:solidFill>
            <a:ln w="28575">
              <a:noFill/>
            </a:ln>
            <a:effectLst/>
          </c:spPr>
          <c:cat>
            <c:numRef>
              <c:f>'Scenario 2'!$B$4:$B$22</c:f>
              <c:numCache>
                <c:formatCode>General</c:formatCode>
                <c:ptCount val="19"/>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pt idx="14">
                  <c:v>2031</c:v>
                </c:pt>
                <c:pt idx="15">
                  <c:v>2032</c:v>
                </c:pt>
                <c:pt idx="16">
                  <c:v>2033</c:v>
                </c:pt>
                <c:pt idx="17">
                  <c:v>2034</c:v>
                </c:pt>
                <c:pt idx="18">
                  <c:v>2035</c:v>
                </c:pt>
              </c:numCache>
            </c:numRef>
          </c:cat>
          <c:val>
            <c:numRef>
              <c:f>'Scenario 2'!$E$4:$E$22</c:f>
              <c:numCache>
                <c:formatCode>#,##0</c:formatCode>
                <c:ptCount val="19"/>
                <c:pt idx="0">
                  <c:v>2277546.4792800001</c:v>
                </c:pt>
                <c:pt idx="1">
                  <c:v>2238828.1891322401</c:v>
                </c:pt>
                <c:pt idx="2">
                  <c:v>2200109.8989844802</c:v>
                </c:pt>
                <c:pt idx="3">
                  <c:v>2161391.6088367202</c:v>
                </c:pt>
                <c:pt idx="4">
                  <c:v>2122673.3186889603</c:v>
                </c:pt>
                <c:pt idx="5">
                  <c:v>2083955.0285412001</c:v>
                </c:pt>
                <c:pt idx="6">
                  <c:v>2045236.7383934401</c:v>
                </c:pt>
                <c:pt idx="7">
                  <c:v>2006518.44824568</c:v>
                </c:pt>
                <c:pt idx="8">
                  <c:v>1967800.15809792</c:v>
                </c:pt>
                <c:pt idx="9">
                  <c:v>1929081.8679501601</c:v>
                </c:pt>
                <c:pt idx="10">
                  <c:v>1890363.5778024001</c:v>
                </c:pt>
                <c:pt idx="11">
                  <c:v>1851645.2876546402</c:v>
                </c:pt>
                <c:pt idx="12">
                  <c:v>1812926.99750688</c:v>
                </c:pt>
                <c:pt idx="13">
                  <c:v>1774208.70735912</c:v>
                </c:pt>
                <c:pt idx="14">
                  <c:v>1735490.4172113601</c:v>
                </c:pt>
                <c:pt idx="15">
                  <c:v>1696772.1270636001</c:v>
                </c:pt>
                <c:pt idx="16">
                  <c:v>1658053.8369158402</c:v>
                </c:pt>
                <c:pt idx="17">
                  <c:v>1619335.5467680802</c:v>
                </c:pt>
                <c:pt idx="18">
                  <c:v>1580617.2566203203</c:v>
                </c:pt>
              </c:numCache>
            </c:numRef>
          </c:val>
          <c:extLst>
            <c:ext xmlns:c16="http://schemas.microsoft.com/office/drawing/2014/chart" uri="{C3380CC4-5D6E-409C-BE32-E72D297353CC}">
              <c16:uniqueId val="{00000002-AF79-4337-B7B0-A10654F36168}"/>
            </c:ext>
          </c:extLst>
        </c:ser>
        <c:dLbls>
          <c:showLegendKey val="0"/>
          <c:showVal val="0"/>
          <c:showCatName val="0"/>
          <c:showSerName val="0"/>
          <c:showPercent val="0"/>
          <c:showBubbleSize val="0"/>
        </c:dLbls>
        <c:axId val="239222520"/>
        <c:axId val="239222912"/>
      </c:areaChart>
      <c:catAx>
        <c:axId val="239223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39223304"/>
        <c:crosses val="autoZero"/>
        <c:auto val="1"/>
        <c:lblAlgn val="ctr"/>
        <c:lblOffset val="100"/>
        <c:tickMarkSkip val="1"/>
        <c:noMultiLvlLbl val="0"/>
      </c:catAx>
      <c:valAx>
        <c:axId val="239223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Metric Tons, CO</a:t>
                </a:r>
                <a:r>
                  <a:rPr lang="en-US" sz="1600" baseline="-25000"/>
                  <a:t>2</a:t>
                </a:r>
              </a:p>
            </c:rich>
          </c:tx>
          <c:layout>
            <c:manualLayout>
              <c:xMode val="edge"/>
              <c:yMode val="edge"/>
              <c:x val="1.9683681175937909E-3"/>
              <c:y val="0.3392028751105994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39223696"/>
        <c:crosses val="autoZero"/>
        <c:crossBetween val="between"/>
      </c:valAx>
      <c:valAx>
        <c:axId val="239222912"/>
        <c:scaling>
          <c:orientation val="minMax"/>
          <c:max val="7000000"/>
        </c:scaling>
        <c:delete val="1"/>
        <c:axPos val="r"/>
        <c:numFmt formatCode="#,##0" sourceLinked="1"/>
        <c:majorTickMark val="out"/>
        <c:minorTickMark val="none"/>
        <c:tickLblPos val="nextTo"/>
        <c:crossAx val="239222520"/>
        <c:crosses val="max"/>
        <c:crossBetween val="between"/>
      </c:valAx>
      <c:catAx>
        <c:axId val="239222520"/>
        <c:scaling>
          <c:orientation val="minMax"/>
        </c:scaling>
        <c:delete val="1"/>
        <c:axPos val="b"/>
        <c:numFmt formatCode="General" sourceLinked="1"/>
        <c:majorTickMark val="out"/>
        <c:minorTickMark val="none"/>
        <c:tickLblPos val="nextTo"/>
        <c:crossAx val="239222912"/>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4006933543589946"/>
          <c:y val="0.10516701709653788"/>
          <c:w val="0.15521127375695801"/>
          <c:h val="0.885770961573224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0.15654</cdr:x>
      <cdr:y>0.24941</cdr:y>
    </cdr:from>
    <cdr:to>
      <cdr:x>0.56846</cdr:x>
      <cdr:y>0.24941</cdr:y>
    </cdr:to>
    <cdr:cxnSp macro="">
      <cdr:nvCxnSpPr>
        <cdr:cNvPr id="3" name="Straight Connector 2"/>
        <cdr:cNvCxnSpPr/>
      </cdr:nvCxnSpPr>
      <cdr:spPr bwMode="auto">
        <a:xfrm xmlns:a="http://schemas.openxmlformats.org/drawingml/2006/main">
          <a:off x="1085472" y="1021528"/>
          <a:ext cx="2856339" cy="0"/>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0.13402</cdr:x>
      <cdr:y>0.24944</cdr:y>
    </cdr:from>
    <cdr:to>
      <cdr:x>0.15786</cdr:x>
      <cdr:y>0.26826</cdr:y>
    </cdr:to>
    <cdr:cxnSp macro="">
      <cdr:nvCxnSpPr>
        <cdr:cNvPr id="7" name="Straight Connector 6"/>
        <cdr:cNvCxnSpPr/>
      </cdr:nvCxnSpPr>
      <cdr:spPr bwMode="auto">
        <a:xfrm xmlns:a="http://schemas.openxmlformats.org/drawingml/2006/main" flipH="1">
          <a:off x="929337" y="1021640"/>
          <a:ext cx="165319" cy="77097"/>
        </a:xfrm>
        <a:prstGeom xmlns:a="http://schemas.openxmlformats.org/drawingml/2006/main" prst="line">
          <a:avLst/>
        </a:prstGeom>
        <a:ln xmlns:a="http://schemas.openxmlformats.org/drawingml/2006/main">
          <a:headEnd type="none" w="med" len="med"/>
          <a:tailEnd type="none" w="med" len="med"/>
        </a:ln>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0.39011</cdr:x>
      <cdr:y>0.1907</cdr:y>
    </cdr:from>
    <cdr:to>
      <cdr:x>0.5522</cdr:x>
      <cdr:y>0.22093</cdr:y>
    </cdr:to>
    <cdr:sp macro="" textlink="">
      <cdr:nvSpPr>
        <cdr:cNvPr id="17" name="TextBox 16"/>
        <cdr:cNvSpPr txBox="1"/>
      </cdr:nvSpPr>
      <cdr:spPr>
        <a:xfrm xmlns:a="http://schemas.openxmlformats.org/drawingml/2006/main">
          <a:off x="2705100" y="781050"/>
          <a:ext cx="1123950" cy="123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0.38049</cdr:x>
      <cdr:y>0.1814</cdr:y>
    </cdr:from>
    <cdr:to>
      <cdr:x>0.57143</cdr:x>
      <cdr:y>0.27907</cdr:y>
    </cdr:to>
    <cdr:sp macro="" textlink="">
      <cdr:nvSpPr>
        <cdr:cNvPr id="18" name="TextBox 17"/>
        <cdr:cNvSpPr txBox="1"/>
      </cdr:nvSpPr>
      <cdr:spPr>
        <a:xfrm xmlns:a="http://schemas.openxmlformats.org/drawingml/2006/main">
          <a:off x="2638425" y="742950"/>
          <a:ext cx="13239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Peak Day 271,000	</a:t>
          </a:r>
        </a:p>
        <a:p xmlns:a="http://schemas.openxmlformats.org/drawingml/2006/main">
          <a:endParaRPr lang="en-US" sz="1100"/>
        </a:p>
      </cdr:txBody>
    </cdr:sp>
  </cdr:relSizeAnchor>
  <cdr:relSizeAnchor xmlns:cdr="http://schemas.openxmlformats.org/drawingml/2006/chartDrawing">
    <cdr:from>
      <cdr:x>0.77733</cdr:x>
      <cdr:y>0.02093</cdr:y>
    </cdr:from>
    <cdr:to>
      <cdr:x>0.98133</cdr:x>
      <cdr:y>0.15814</cdr:y>
    </cdr:to>
    <cdr:sp macro="" textlink="">
      <cdr:nvSpPr>
        <cdr:cNvPr id="2" name="TextBox 1"/>
        <cdr:cNvSpPr txBox="1"/>
      </cdr:nvSpPr>
      <cdr:spPr>
        <a:xfrm xmlns:a="http://schemas.openxmlformats.org/drawingml/2006/main">
          <a:off x="5553075" y="85725"/>
          <a:ext cx="1457325" cy="56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0.69866</cdr:x>
      <cdr:y>0.0093</cdr:y>
    </cdr:from>
    <cdr:to>
      <cdr:x>0.97733</cdr:x>
      <cdr:y>0.08139</cdr:y>
    </cdr:to>
    <cdr:sp macro="" textlink="">
      <cdr:nvSpPr>
        <cdr:cNvPr id="4" name="TextBox 3"/>
        <cdr:cNvSpPr txBox="1"/>
      </cdr:nvSpPr>
      <cdr:spPr>
        <a:xfrm xmlns:a="http://schemas.openxmlformats.org/drawingml/2006/main">
          <a:off x="4991076" y="38108"/>
          <a:ext cx="1990749" cy="2952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Peak Day Stack Example</a:t>
          </a:r>
        </a:p>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0.19634</cdr:x>
      <cdr:y>0.33829</cdr:y>
    </cdr:from>
    <cdr:to>
      <cdr:x>0.86528</cdr:x>
      <cdr:y>0.5871</cdr:y>
    </cdr:to>
    <cdr:sp macro="" textlink="">
      <cdr:nvSpPr>
        <cdr:cNvPr id="2" name="TextBox 1"/>
        <cdr:cNvSpPr txBox="1"/>
      </cdr:nvSpPr>
      <cdr:spPr>
        <a:xfrm xmlns:a="http://schemas.openxmlformats.org/drawingml/2006/main">
          <a:off x="1690350" y="1422298"/>
          <a:ext cx="5759014" cy="10460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a:t>Emissions from large core</a:t>
          </a:r>
          <a:r>
            <a:rPr lang="en-US" sz="1400" baseline="0" dirty="0"/>
            <a:t> </a:t>
          </a:r>
          <a:r>
            <a:rPr lang="en-US" sz="1400" dirty="0"/>
            <a:t>customers and </a:t>
          </a:r>
          <a:r>
            <a:rPr lang="en-US" sz="1400" baseline="0" dirty="0"/>
            <a:t>transport customers</a:t>
          </a:r>
        </a:p>
        <a:p xmlns:a="http://schemas.openxmlformats.org/drawingml/2006/main">
          <a:r>
            <a:rPr lang="en-US" sz="1400" baseline="0" dirty="0"/>
            <a:t>that are themselves covered parties  - not Cascade's responsibility</a:t>
          </a:r>
        </a:p>
        <a:p xmlns:a="http://schemas.openxmlformats.org/drawingml/2006/main">
          <a:r>
            <a:rPr lang="en-US" sz="1400" baseline="0" dirty="0"/>
            <a:t>       </a:t>
          </a:r>
          <a:r>
            <a:rPr lang="en-US" sz="1200" baseline="0" dirty="0"/>
            <a:t>- about &gt;/= 1,287,000 </a:t>
          </a:r>
          <a:r>
            <a:rPr lang="en-US" sz="1200" baseline="0" dirty="0" err="1"/>
            <a:t>Mscf</a:t>
          </a:r>
          <a:r>
            <a:rPr lang="en-US" sz="1200" baseline="0" dirty="0"/>
            <a:t> per year delivery</a:t>
          </a:r>
          <a:br>
            <a:rPr lang="en-US" sz="1200" baseline="0" dirty="0"/>
          </a:br>
          <a:r>
            <a:rPr lang="en-US" sz="1200" baseline="0" dirty="0"/>
            <a:t>       - approximately half of Cascade's total gas sales </a:t>
          </a:r>
        </a:p>
      </cdr:txBody>
    </cdr:sp>
  </cdr:relSizeAnchor>
  <cdr:relSizeAnchor xmlns:cdr="http://schemas.openxmlformats.org/drawingml/2006/chartDrawing">
    <cdr:from>
      <cdr:x>0.14811</cdr:x>
      <cdr:y>0.68751</cdr:y>
    </cdr:from>
    <cdr:to>
      <cdr:x>0.3586</cdr:x>
      <cdr:y>0.88571</cdr:y>
    </cdr:to>
    <cdr:sp macro="" textlink="">
      <cdr:nvSpPr>
        <cdr:cNvPr id="3" name="TextBox 1"/>
        <cdr:cNvSpPr txBox="1"/>
      </cdr:nvSpPr>
      <cdr:spPr>
        <a:xfrm xmlns:a="http://schemas.openxmlformats.org/drawingml/2006/main">
          <a:off x="1892789" y="3929145"/>
          <a:ext cx="2690096" cy="113271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aseline="0" dirty="0"/>
            <a:t>Cascade's Projected</a:t>
          </a:r>
          <a:br>
            <a:rPr lang="en-US" sz="1200" baseline="0" dirty="0"/>
          </a:br>
          <a:r>
            <a:rPr lang="en-US" sz="1200" baseline="0" dirty="0"/>
            <a:t>Baseline in 2017 is </a:t>
          </a:r>
        </a:p>
        <a:p xmlns:a="http://schemas.openxmlformats.org/drawingml/2006/main">
          <a:r>
            <a:rPr lang="en-US" sz="1200" baseline="0" dirty="0"/>
            <a:t>about 2 million </a:t>
          </a:r>
          <a:br>
            <a:rPr lang="en-US" sz="1200" baseline="0" dirty="0"/>
          </a:br>
          <a:r>
            <a:rPr lang="en-US" sz="1200" baseline="0" dirty="0"/>
            <a:t>metric tons of CO</a:t>
          </a:r>
          <a:r>
            <a:rPr lang="en-US" sz="1200" baseline="-25000" dirty="0"/>
            <a:t>2</a:t>
          </a:r>
        </a:p>
      </cdr:txBody>
    </cdr:sp>
  </cdr:relSizeAnchor>
  <cdr:relSizeAnchor xmlns:cdr="http://schemas.openxmlformats.org/drawingml/2006/chartDrawing">
    <cdr:from>
      <cdr:x>0.4722</cdr:x>
      <cdr:y>0.71676</cdr:y>
    </cdr:from>
    <cdr:to>
      <cdr:x>0.76834</cdr:x>
      <cdr:y>0.84489</cdr:y>
    </cdr:to>
    <cdr:sp macro="" textlink="">
      <cdr:nvSpPr>
        <cdr:cNvPr id="4" name="TextBox 1"/>
        <cdr:cNvSpPr txBox="1"/>
      </cdr:nvSpPr>
      <cdr:spPr>
        <a:xfrm xmlns:a="http://schemas.openxmlformats.org/drawingml/2006/main">
          <a:off x="4065212" y="3013512"/>
          <a:ext cx="2549518" cy="53870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aseline="0" dirty="0"/>
            <a:t>Cascade's Allowed Emissions</a:t>
          </a:r>
        </a:p>
        <a:p xmlns:a="http://schemas.openxmlformats.org/drawingml/2006/main">
          <a:r>
            <a:rPr lang="en-US" sz="1400" baseline="0" dirty="0"/>
            <a:t>   </a:t>
          </a:r>
          <a:r>
            <a:rPr lang="en-US" sz="1200" baseline="0" dirty="0"/>
            <a:t>- about &lt; 1,287,000 </a:t>
          </a:r>
          <a:r>
            <a:rPr lang="en-US" sz="1200" baseline="0" dirty="0" err="1"/>
            <a:t>Mscf</a:t>
          </a:r>
          <a:r>
            <a:rPr lang="en-US" sz="1200" baseline="0" dirty="0"/>
            <a:t> per year delivery</a:t>
          </a:r>
        </a:p>
        <a:p xmlns:a="http://schemas.openxmlformats.org/drawingml/2006/main">
          <a:r>
            <a:rPr lang="en-US" sz="1200" baseline="0" dirty="0">
              <a:effectLst/>
            </a:rPr>
            <a:t>   - core customer emissions</a:t>
          </a:r>
          <a:endParaRPr lang="en-US" sz="1200" baseline="0" dirty="0"/>
        </a:p>
      </cdr:txBody>
    </cdr:sp>
  </cdr:relSizeAnchor>
  <cdr:relSizeAnchor xmlns:cdr="http://schemas.openxmlformats.org/drawingml/2006/chartDrawing">
    <cdr:from>
      <cdr:x>0.47202</cdr:x>
      <cdr:y>0.61094</cdr:y>
    </cdr:from>
    <cdr:to>
      <cdr:x>0.76816</cdr:x>
      <cdr:y>0.73907</cdr:y>
    </cdr:to>
    <cdr:sp macro="" textlink="">
      <cdr:nvSpPr>
        <cdr:cNvPr id="6" name="TextBox 1"/>
        <cdr:cNvSpPr txBox="1"/>
      </cdr:nvSpPr>
      <cdr:spPr>
        <a:xfrm xmlns:a="http://schemas.openxmlformats.org/drawingml/2006/main">
          <a:off x="4063713" y="2568604"/>
          <a:ext cx="2549517" cy="5387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aseline="0" dirty="0"/>
            <a:t>Cascade's Compliance obligation</a:t>
          </a:r>
          <a:endParaRPr lang="en-US" sz="1400" baseline="-25000" dirty="0"/>
        </a:p>
      </cdr:txBody>
    </cdr:sp>
  </cdr:relSizeAnchor>
  <cdr:relSizeAnchor xmlns:cdr="http://schemas.openxmlformats.org/drawingml/2006/chartDrawing">
    <cdr:from>
      <cdr:x>0.13969</cdr:x>
      <cdr:y>0.66667</cdr:y>
    </cdr:from>
    <cdr:to>
      <cdr:x>0.1644</cdr:x>
      <cdr:y>0.69714</cdr:y>
    </cdr:to>
    <cdr:cxnSp macro="">
      <cdr:nvCxnSpPr>
        <cdr:cNvPr id="7" name="Straight Arrow Connector 6"/>
        <cdr:cNvCxnSpPr/>
      </cdr:nvCxnSpPr>
      <cdr:spPr>
        <a:xfrm xmlns:a="http://schemas.openxmlformats.org/drawingml/2006/main" flipH="1" flipV="1">
          <a:off x="1785257" y="3809999"/>
          <a:ext cx="315706" cy="174176"/>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0.30919</cdr:x>
      <cdr:y>0.70648</cdr:y>
    </cdr:from>
    <cdr:to>
      <cdr:x>0.47643</cdr:x>
      <cdr:y>0.85187</cdr:y>
    </cdr:to>
    <cdr:sp macro="" textlink="">
      <cdr:nvSpPr>
        <cdr:cNvPr id="10" name="TextBox 1"/>
        <cdr:cNvSpPr txBox="1"/>
      </cdr:nvSpPr>
      <cdr:spPr>
        <a:xfrm xmlns:a="http://schemas.openxmlformats.org/drawingml/2006/main">
          <a:off x="2661906" y="2970277"/>
          <a:ext cx="1439796" cy="61127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aseline="0" dirty="0"/>
            <a:t>Emissions Reduction</a:t>
          </a:r>
        </a:p>
        <a:p xmlns:a="http://schemas.openxmlformats.org/drawingml/2006/main">
          <a:r>
            <a:rPr lang="en-US" sz="1200" baseline="0" dirty="0"/>
            <a:t>Pathway (CAP)</a:t>
          </a:r>
          <a:endParaRPr lang="en-US" sz="1200" baseline="-25000" dirty="0"/>
        </a:p>
      </cdr:txBody>
    </cdr:sp>
  </cdr:relSizeAnchor>
  <cdr:relSizeAnchor xmlns:cdr="http://schemas.openxmlformats.org/drawingml/2006/chartDrawing">
    <cdr:from>
      <cdr:x>0.39051</cdr:x>
      <cdr:y>0.67238</cdr:y>
    </cdr:from>
    <cdr:to>
      <cdr:x>0.4084</cdr:x>
      <cdr:y>0.7219</cdr:y>
    </cdr:to>
    <cdr:cxnSp macro="">
      <cdr:nvCxnSpPr>
        <cdr:cNvPr id="11" name="Straight Arrow Connector 10"/>
        <cdr:cNvCxnSpPr/>
      </cdr:nvCxnSpPr>
      <cdr:spPr>
        <a:xfrm xmlns:a="http://schemas.openxmlformats.org/drawingml/2006/main" flipV="1">
          <a:off x="3402395" y="2826928"/>
          <a:ext cx="155870" cy="208199"/>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r>
              <a:rPr lang="en-US"/>
              <a:t>12/6/2016</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A99BCF5-F47A-4D3C-AC88-76D13D4D435C}" type="slidenum">
              <a:rPr lang="en-US" smtClean="0"/>
              <a:t>‹#›</a:t>
            </a:fld>
            <a:endParaRPr lang="en-US"/>
          </a:p>
        </p:txBody>
      </p:sp>
    </p:spTree>
    <p:extLst>
      <p:ext uri="{BB962C8B-B14F-4D97-AF65-F5344CB8AC3E}">
        <p14:creationId xmlns:p14="http://schemas.microsoft.com/office/powerpoint/2010/main" val="3584971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r>
              <a:rPr lang="en-US"/>
              <a:t>12/6/2016</a:t>
            </a: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DFDD11-4B89-42C4-B939-88A9B9DB63E0}" type="slidenum">
              <a:rPr lang="en-US" smtClean="0"/>
              <a:t>‹#›</a:t>
            </a:fld>
            <a:endParaRPr lang="en-US"/>
          </a:p>
        </p:txBody>
      </p:sp>
    </p:spTree>
    <p:extLst>
      <p:ext uri="{BB962C8B-B14F-4D97-AF65-F5344CB8AC3E}">
        <p14:creationId xmlns:p14="http://schemas.microsoft.com/office/powerpoint/2010/main" val="3935005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65398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22</a:t>
            </a:fld>
            <a:endParaRPr lang="en-US"/>
          </a:p>
        </p:txBody>
      </p:sp>
    </p:spTree>
    <p:extLst>
      <p:ext uri="{BB962C8B-B14F-4D97-AF65-F5344CB8AC3E}">
        <p14:creationId xmlns:p14="http://schemas.microsoft.com/office/powerpoint/2010/main" val="3867431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52847-8747-4CF3-A9E2-2A6D5D31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293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52847-8747-4CF3-A9E2-2A6D5D31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388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52847-8747-4CF3-A9E2-2A6D5D315E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852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52</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57468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53</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248736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54</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10586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55</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965495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56</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96020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9CC8D518-252F-4D59-ADA1-5EB78E2A6120}" type="slidenum">
              <a:rPr lang="en-US" smtClean="0">
                <a:solidFill>
                  <a:prstClr val="black"/>
                </a:solidFill>
              </a:rPr>
              <a:pPr/>
              <a:t>57</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6897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a:t>
            </a:fld>
            <a:endParaRPr lang="en-US"/>
          </a:p>
        </p:txBody>
      </p:sp>
    </p:spTree>
    <p:extLst>
      <p:ext uri="{BB962C8B-B14F-4D97-AF65-F5344CB8AC3E}">
        <p14:creationId xmlns:p14="http://schemas.microsoft.com/office/powerpoint/2010/main" val="2027087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767296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24179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770369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027713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47634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29446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33134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979542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927308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9788" cy="348615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EB6C0B-321A-4D89-8233-9C35048C683B}"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7207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3</a:t>
            </a:fld>
            <a:endParaRPr lang="en-US"/>
          </a:p>
        </p:txBody>
      </p:sp>
    </p:spTree>
    <p:extLst>
      <p:ext uri="{BB962C8B-B14F-4D97-AF65-F5344CB8AC3E}">
        <p14:creationId xmlns:p14="http://schemas.microsoft.com/office/powerpoint/2010/main" val="4011137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75</a:t>
            </a:fld>
            <a:endParaRPr lang="en-US"/>
          </a:p>
        </p:txBody>
      </p:sp>
    </p:spTree>
    <p:extLst>
      <p:ext uri="{BB962C8B-B14F-4D97-AF65-F5344CB8AC3E}">
        <p14:creationId xmlns:p14="http://schemas.microsoft.com/office/powerpoint/2010/main" val="734230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81</a:t>
            </a:fld>
            <a:endParaRPr lang="en-US"/>
          </a:p>
        </p:txBody>
      </p:sp>
    </p:spTree>
    <p:extLst>
      <p:ext uri="{BB962C8B-B14F-4D97-AF65-F5344CB8AC3E}">
        <p14:creationId xmlns:p14="http://schemas.microsoft.com/office/powerpoint/2010/main" val="502062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82</a:t>
            </a:fld>
            <a:endParaRPr lang="en-US" dirty="0">
              <a:solidFill>
                <a:srgbClr val="000000"/>
              </a:solidFill>
            </a:endParaRPr>
          </a:p>
        </p:txBody>
      </p:sp>
    </p:spTree>
    <p:extLst>
      <p:ext uri="{BB962C8B-B14F-4D97-AF65-F5344CB8AC3E}">
        <p14:creationId xmlns:p14="http://schemas.microsoft.com/office/powerpoint/2010/main" val="253357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2827405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291588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818496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20386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5ECF09-0AC7-4E2F-A923-EE4B6F4A65F5}" type="slidenum">
              <a:rPr lang="en-US">
                <a:solidFill>
                  <a:srgbClr val="000000"/>
                </a:solidFill>
              </a:rPr>
              <a:pPr>
                <a:defRPr/>
              </a:pPr>
              <a:t>14</a:t>
            </a:fld>
            <a:endParaRPr lang="en-US" dirty="0">
              <a:solidFill>
                <a:srgbClr val="000000"/>
              </a:solidFill>
            </a:endParaRPr>
          </a:p>
        </p:txBody>
      </p:sp>
    </p:spTree>
    <p:extLst>
      <p:ext uri="{BB962C8B-B14F-4D97-AF65-F5344CB8AC3E}">
        <p14:creationId xmlns:p14="http://schemas.microsoft.com/office/powerpoint/2010/main" val="1519208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DFDD11-4B89-42C4-B939-88A9B9DB63E0}" type="slidenum">
              <a:rPr lang="en-US" smtClean="0"/>
              <a:t>21</a:t>
            </a:fld>
            <a:endParaRPr lang="en-US"/>
          </a:p>
        </p:txBody>
      </p:sp>
    </p:spTree>
    <p:extLst>
      <p:ext uri="{BB962C8B-B14F-4D97-AF65-F5344CB8AC3E}">
        <p14:creationId xmlns:p14="http://schemas.microsoft.com/office/powerpoint/2010/main" val="400713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8" name="Title 7"/>
          <p:cNvSpPr>
            <a:spLocks noGrp="1"/>
          </p:cNvSpPr>
          <p:nvPr>
            <p:ph type="ctrTitle"/>
          </p:nvPr>
        </p:nvSpPr>
        <p:spPr>
          <a:xfrm>
            <a:off x="457200" y="2401889"/>
            <a:ext cx="8458200" cy="1470025"/>
          </a:xfrm>
        </p:spPr>
        <p:txBody>
          <a:bodyPr anchor="b"/>
          <a:lstStyle>
            <a:lvl1pPr>
              <a:defRPr sz="33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48006" indent="0" algn="l">
              <a:buNone/>
              <a:defRPr sz="180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r>
              <a:rPr lang="en-US">
                <a:solidFill>
                  <a:srgbClr val="438086"/>
                </a:solidFill>
              </a:rPr>
              <a:t>12/6/2016</a:t>
            </a: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EE4CB90E-9E18-4BAD-BF48-AAE8FD24149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270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257742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160757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r>
              <a:rPr lang="en-US"/>
              <a:t>12/6/2016</a:t>
            </a:r>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CFC7651E-B4BE-4A93-B9C9-586D74789E66}"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50207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r>
              <a:rPr lang="en-US"/>
              <a:t>12/6/2016</a:t>
            </a:r>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779953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5136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66404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12/6/2016</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564554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12/6/2016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211978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12/6/2016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272973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34774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398514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81287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12/6/2016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410430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476678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73874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223003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1749815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900097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3242906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12/6/2016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7651E-B4BE-4A93-B9C9-586D74789E66}" type="slidenum">
              <a:rPr lang="en-US" smtClean="0"/>
              <a:t>‹#›</a:t>
            </a:fld>
            <a:endParaRPr lang="en-US"/>
          </a:p>
        </p:txBody>
      </p:sp>
    </p:spTree>
    <p:extLst>
      <p:ext uri="{BB962C8B-B14F-4D97-AF65-F5344CB8AC3E}">
        <p14:creationId xmlns:p14="http://schemas.microsoft.com/office/powerpoint/2010/main" val="260731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r>
              <a:rPr lang="en-US">
                <a:solidFill>
                  <a:srgbClr val="191B0E"/>
                </a:solidFill>
              </a:rPr>
              <a:t>12/6/2016</a:t>
            </a: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99A011B8-CF46-4081-BF06-97989A84FC96}" type="slidenum">
              <a:rPr lang="en-US" smtClean="0">
                <a:solidFill>
                  <a:srgbClr val="191B0E"/>
                </a:solidFill>
              </a:rPr>
              <a:pPr/>
              <a:t>‹#›</a:t>
            </a:fld>
            <a:endParaRPr lang="en-US">
              <a:solidFill>
                <a:srgbClr val="191B0E"/>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9930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solidFill>
                  <a:srgbClr val="438086"/>
                </a:solidFill>
              </a:rPr>
              <a:t>12/6/2016</a:t>
            </a: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3059839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srgbClr val="191B0E"/>
                </a:solidFill>
              </a:rPr>
              <a:t>12/6/2016</a:t>
            </a: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137529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r>
              <a:rPr lang="en-US">
                <a:solidFill>
                  <a:srgbClr val="EFEDE3"/>
                </a:solidFill>
              </a:rPr>
              <a:t>12/6/2016</a:t>
            </a: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solidFill>
                <a:srgbClr val="EFEDE3"/>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99A011B8-CF46-4081-BF06-97989A84FC96}" type="slidenum">
              <a:rPr lang="en-US" smtClean="0">
                <a:solidFill>
                  <a:srgbClr val="EFEDE3"/>
                </a:solidFill>
              </a:rPr>
              <a:pPr/>
              <a:t>‹#›</a:t>
            </a:fld>
            <a:endParaRPr lang="en-US">
              <a:solidFill>
                <a:srgbClr val="EFEDE3"/>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8784270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solidFill>
                  <a:srgbClr val="191B0E"/>
                </a:solidFill>
              </a:rPr>
              <a:t>12/6/2016</a:t>
            </a:r>
          </a:p>
        </p:txBody>
      </p:sp>
      <p:sp>
        <p:nvSpPr>
          <p:cNvPr id="6" name="Footer Placeholder 5"/>
          <p:cNvSpPr>
            <a:spLocks noGrp="1"/>
          </p:cNvSpPr>
          <p:nvPr>
            <p:ph type="ftr" sz="quarter" idx="11"/>
          </p:nvPr>
        </p:nvSpPr>
        <p:spPr/>
        <p:txBody>
          <a:bodyPr/>
          <a:lstStyle/>
          <a:p>
            <a:endParaRPr lang="en-US">
              <a:solidFill>
                <a:srgbClr val="191B0E"/>
              </a:solidFill>
            </a:endParaRPr>
          </a:p>
        </p:txBody>
      </p:sp>
      <p:sp>
        <p:nvSpPr>
          <p:cNvPr id="7" name="Slide Number Placeholder 6"/>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999720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solidFill>
                  <a:srgbClr val="191B0E"/>
                </a:solidFill>
              </a:rPr>
              <a:t>12/6/2016</a:t>
            </a:r>
          </a:p>
        </p:txBody>
      </p:sp>
      <p:sp>
        <p:nvSpPr>
          <p:cNvPr id="8" name="Footer Placeholder 7"/>
          <p:cNvSpPr>
            <a:spLocks noGrp="1"/>
          </p:cNvSpPr>
          <p:nvPr>
            <p:ph type="ftr" sz="quarter" idx="11"/>
          </p:nvPr>
        </p:nvSpPr>
        <p:spPr/>
        <p:txBody>
          <a:bodyPr/>
          <a:lstStyle/>
          <a:p>
            <a:endParaRPr lang="en-US">
              <a:solidFill>
                <a:srgbClr val="191B0E"/>
              </a:solidFill>
            </a:endParaRPr>
          </a:p>
        </p:txBody>
      </p:sp>
      <p:sp>
        <p:nvSpPr>
          <p:cNvPr id="9" name="Slide Number Placeholder 8"/>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0229408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solidFill>
                  <a:srgbClr val="191B0E"/>
                </a:solidFill>
              </a:rPr>
              <a:t>12/6/2016</a:t>
            </a:r>
          </a:p>
        </p:txBody>
      </p:sp>
      <p:sp>
        <p:nvSpPr>
          <p:cNvPr id="4" name="Footer Placeholder 3"/>
          <p:cNvSpPr>
            <a:spLocks noGrp="1"/>
          </p:cNvSpPr>
          <p:nvPr>
            <p:ph type="ftr" sz="quarter" idx="11"/>
          </p:nvPr>
        </p:nvSpPr>
        <p:spPr/>
        <p:txBody>
          <a:bodyPr/>
          <a:lstStyle/>
          <a:p>
            <a:endParaRPr lang="en-US">
              <a:solidFill>
                <a:srgbClr val="191B0E"/>
              </a:solidFill>
            </a:endParaRPr>
          </a:p>
        </p:txBody>
      </p:sp>
      <p:sp>
        <p:nvSpPr>
          <p:cNvPr id="5" name="Slide Number Placeholder 4"/>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413514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191B0E"/>
                </a:solidFill>
              </a:rPr>
              <a:t>12/6/2016</a:t>
            </a:r>
          </a:p>
        </p:txBody>
      </p:sp>
      <p:sp>
        <p:nvSpPr>
          <p:cNvPr id="3" name="Footer Placeholder 2"/>
          <p:cNvSpPr>
            <a:spLocks noGrp="1"/>
          </p:cNvSpPr>
          <p:nvPr>
            <p:ph type="ftr" sz="quarter" idx="11"/>
          </p:nvPr>
        </p:nvSpPr>
        <p:spPr/>
        <p:txBody>
          <a:bodyPr/>
          <a:lstStyle/>
          <a:p>
            <a:endParaRPr lang="en-US">
              <a:solidFill>
                <a:srgbClr val="191B0E"/>
              </a:solidFill>
            </a:endParaRPr>
          </a:p>
        </p:txBody>
      </p:sp>
      <p:sp>
        <p:nvSpPr>
          <p:cNvPr id="4" name="Slide Number Placeholder 3"/>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1968679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r>
              <a:rPr lang="en-US">
                <a:solidFill>
                  <a:srgbClr val="191B0E"/>
                </a:solidFill>
              </a:rPr>
              <a:t>12/6/2016</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9A011B8-CF46-4081-BF06-97989A84FC96}" type="slidenum">
              <a:rPr lang="en-US" smtClean="0">
                <a:solidFill>
                  <a:srgbClr val="191B0E"/>
                </a:solidFill>
              </a:rPr>
              <a:pPr/>
              <a:t>‹#›</a:t>
            </a:fld>
            <a:endParaRPr lang="en-US">
              <a:solidFill>
                <a:srgbClr val="191B0E"/>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2770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r>
              <a:rPr lang="en-US">
                <a:solidFill>
                  <a:srgbClr val="191B0E"/>
                </a:solidFill>
              </a:rPr>
              <a:t>12/6/2016</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solidFill>
                <a:srgbClr val="191B0E"/>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99A011B8-CF46-4081-BF06-97989A84FC96}" type="slidenum">
              <a:rPr lang="en-US" smtClean="0">
                <a:solidFill>
                  <a:srgbClr val="191B0E"/>
                </a:solidFill>
              </a:rPr>
              <a:pPr/>
              <a:t>‹#›</a:t>
            </a:fld>
            <a:endParaRPr lang="en-US">
              <a:solidFill>
                <a:srgbClr val="191B0E"/>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1459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srgbClr val="191B0E"/>
                </a:solidFill>
              </a:rPr>
              <a:t>12/6/2016</a:t>
            </a: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38608899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solidFill>
                  <a:srgbClr val="191B0E"/>
                </a:solidFill>
              </a:rPr>
              <a:t>12/6/2016</a:t>
            </a:r>
          </a:p>
        </p:txBody>
      </p:sp>
      <p:sp>
        <p:nvSpPr>
          <p:cNvPr id="5" name="Footer Placeholder 4"/>
          <p:cNvSpPr>
            <a:spLocks noGrp="1"/>
          </p:cNvSpPr>
          <p:nvPr>
            <p:ph type="ftr" sz="quarter" idx="11"/>
          </p:nvPr>
        </p:nvSpPr>
        <p:spPr/>
        <p:txBody>
          <a:bodyPr/>
          <a:lstStyle/>
          <a:p>
            <a:endParaRPr lang="en-US">
              <a:solidFill>
                <a:srgbClr val="191B0E"/>
              </a:solidFill>
            </a:endParaRPr>
          </a:p>
        </p:txBody>
      </p:sp>
      <p:sp>
        <p:nvSpPr>
          <p:cNvPr id="6" name="Slide Number Placeholder 5"/>
          <p:cNvSpPr>
            <a:spLocks noGrp="1"/>
          </p:cNvSpPr>
          <p:nvPr>
            <p:ph type="sldNum" sz="quarter" idx="12"/>
          </p:nvPr>
        </p:nvSpPr>
        <p:spPr/>
        <p:txBody>
          <a:bodyPr/>
          <a:lstStyle/>
          <a:p>
            <a:fld id="{99A011B8-CF46-4081-BF06-97989A84FC96}" type="slidenum">
              <a:rPr lang="en-US" smtClean="0">
                <a:solidFill>
                  <a:srgbClr val="191B0E"/>
                </a:solidFill>
              </a:rPr>
              <a:pPr/>
              <a:t>‹#›</a:t>
            </a:fld>
            <a:endParaRPr lang="en-US">
              <a:solidFill>
                <a:srgbClr val="191B0E"/>
              </a:solidFill>
            </a:endParaRPr>
          </a:p>
        </p:txBody>
      </p:sp>
    </p:spTree>
    <p:extLst>
      <p:ext uri="{BB962C8B-B14F-4D97-AF65-F5344CB8AC3E}">
        <p14:creationId xmlns:p14="http://schemas.microsoft.com/office/powerpoint/2010/main" val="2752015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1500"/>
            </a:lvl1pPr>
            <a:lvl2pPr>
              <a:defRPr sz="1425"/>
            </a:lvl2pPr>
            <a:lvl3pPr>
              <a:defRPr sz="135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1470212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r>
              <a:rPr lang="en-US">
                <a:solidFill>
                  <a:srgbClr val="438086"/>
                </a:solidFill>
              </a:rPr>
              <a:t>12/6/2016</a:t>
            </a:r>
          </a:p>
        </p:txBody>
      </p:sp>
      <p:sp>
        <p:nvSpPr>
          <p:cNvPr id="27" name="Slide Number Placeholder 26"/>
          <p:cNvSpPr>
            <a:spLocks noGrp="1"/>
          </p:cNvSpPr>
          <p:nvPr>
            <p:ph type="sldNum" sz="quarter" idx="11"/>
          </p:nvPr>
        </p:nvSpPr>
        <p:spPr/>
        <p:txBody>
          <a:bodyPr rtlCol="0"/>
          <a:lstStyle/>
          <a:p>
            <a:fld id="{EE4CB90E-9E18-4BAD-BF48-AAE8FD24149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331641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r>
              <a:rPr lang="en-US">
                <a:solidFill>
                  <a:srgbClr val="438086"/>
                </a:solidFill>
              </a:rPr>
              <a:t>12/6/2016</a:t>
            </a: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218814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srgbClr val="438086"/>
                </a:solidFill>
              </a:rPr>
              <a:t>12/6/2016</a:t>
            </a: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42569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84655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solidFill>
                  <a:srgbClr val="438086"/>
                </a:solidFill>
              </a:rPr>
              <a:t>12/6/2016</a:t>
            </a: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EE4CB90E-9E18-4BAD-BF48-AAE8FD24149C}" type="slidenum">
              <a:rPr lang="en-US" smtClean="0"/>
              <a:pPr/>
              <a:t>‹#›</a:t>
            </a:fld>
            <a:endParaRPr lang="en-US"/>
          </a:p>
        </p:txBody>
      </p:sp>
    </p:spTree>
    <p:extLst>
      <p:ext uri="{BB962C8B-B14F-4D97-AF65-F5344CB8AC3E}">
        <p14:creationId xmlns:p14="http://schemas.microsoft.com/office/powerpoint/2010/main" val="561782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600">
                <a:solidFill>
                  <a:schemeClr val="accent2"/>
                </a:solidFill>
              </a:defRPr>
            </a:lvl1pPr>
          </a:lstStyle>
          <a:p>
            <a:r>
              <a:rPr lang="en-US">
                <a:solidFill>
                  <a:srgbClr val="438086"/>
                </a:solidFill>
              </a:rPr>
              <a:t>12/6/2016</a:t>
            </a: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6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350">
                <a:solidFill>
                  <a:srgbClr val="FFFFFF"/>
                </a:solidFill>
              </a:defRPr>
            </a:lvl1pPr>
          </a:lstStyle>
          <a:p>
            <a:fld id="{EE4CB90E-9E18-4BAD-BF48-AAE8FD24149C}" type="slidenum">
              <a:rPr lang="en-US" smtClean="0"/>
              <a:pPr/>
              <a:t>‹#›</a:t>
            </a:fld>
            <a:endParaRPr lang="en-US"/>
          </a:p>
        </p:txBody>
      </p:sp>
    </p:spTree>
    <p:extLst>
      <p:ext uri="{BB962C8B-B14F-4D97-AF65-F5344CB8AC3E}">
        <p14:creationId xmlns:p14="http://schemas.microsoft.com/office/powerpoint/2010/main" val="255908069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buClr>
          <a:schemeClr val="accent3"/>
        </a:buClr>
        <a:buFont typeface="Georgia"/>
        <a:buChar char="•"/>
        <a:defRPr kumimoji="0" sz="2100" kern="1200">
          <a:solidFill>
            <a:schemeClr val="tx1"/>
          </a:solidFill>
          <a:latin typeface="+mn-lt"/>
          <a:ea typeface="+mn-ea"/>
          <a:cs typeface="+mn-cs"/>
        </a:defRPr>
      </a:lvl1pPr>
      <a:lvl2pPr marL="493776" indent="-185166" algn="l" rtl="0" eaLnBrk="1" latinLnBrk="0" hangingPunct="1">
        <a:spcBef>
          <a:spcPts val="225"/>
        </a:spcBef>
        <a:buClr>
          <a:schemeClr val="accent2"/>
        </a:buClr>
        <a:buFont typeface="Georgia"/>
        <a:buChar char="▫"/>
        <a:defRPr kumimoji="0" sz="1950" kern="1200">
          <a:solidFill>
            <a:schemeClr val="accent2"/>
          </a:solidFill>
          <a:latin typeface="+mn-lt"/>
          <a:ea typeface="+mn-ea"/>
          <a:cs typeface="+mn-cs"/>
        </a:defRPr>
      </a:lvl2pPr>
      <a:lvl3pPr marL="692658" indent="-164592" algn="l" rtl="0" eaLnBrk="1" latinLnBrk="0" hangingPunct="1">
        <a:spcBef>
          <a:spcPts val="225"/>
        </a:spcBef>
        <a:buClr>
          <a:schemeClr val="accent1"/>
        </a:buClr>
        <a:buFont typeface="Wingdings 2"/>
        <a:buChar char=""/>
        <a:defRPr kumimoji="0" sz="1800" kern="1200">
          <a:solidFill>
            <a:schemeClr val="accent1"/>
          </a:solidFill>
          <a:latin typeface="+mn-lt"/>
          <a:ea typeface="+mn-ea"/>
          <a:cs typeface="+mn-cs"/>
        </a:defRPr>
      </a:lvl3pPr>
      <a:lvl4pPr marL="884682" indent="-150876" algn="l" rtl="0" eaLnBrk="1" latinLnBrk="0" hangingPunct="1">
        <a:spcBef>
          <a:spcPts val="225"/>
        </a:spcBef>
        <a:buClr>
          <a:schemeClr val="accent1"/>
        </a:buClr>
        <a:buFont typeface="Wingdings 2"/>
        <a:buChar char=""/>
        <a:defRPr kumimoji="0" sz="1650" kern="1200">
          <a:solidFill>
            <a:schemeClr val="accent1"/>
          </a:solidFill>
          <a:latin typeface="+mn-lt"/>
          <a:ea typeface="+mn-ea"/>
          <a:cs typeface="+mn-cs"/>
        </a:defRPr>
      </a:lvl4pPr>
      <a:lvl5pPr marL="1042416" indent="-137160" algn="l" rtl="0" eaLnBrk="1" latinLnBrk="0" hangingPunct="1">
        <a:spcBef>
          <a:spcPts val="225"/>
        </a:spcBef>
        <a:buClr>
          <a:schemeClr val="accent3"/>
        </a:buClr>
        <a:buFont typeface="Georgia"/>
        <a:buChar char="▫"/>
        <a:defRPr kumimoji="0" sz="1500" kern="1200">
          <a:solidFill>
            <a:schemeClr val="accent3"/>
          </a:solidFill>
          <a:latin typeface="+mn-lt"/>
          <a:ea typeface="+mn-ea"/>
          <a:cs typeface="+mn-cs"/>
        </a:defRPr>
      </a:lvl5pPr>
      <a:lvl6pPr marL="1207008" indent="-137160" algn="l" rtl="0" eaLnBrk="1" latinLnBrk="0" hangingPunct="1">
        <a:spcBef>
          <a:spcPts val="225"/>
        </a:spcBef>
        <a:buClr>
          <a:schemeClr val="accent3"/>
        </a:buClr>
        <a:buFont typeface="Georgia"/>
        <a:buChar char="▫"/>
        <a:defRPr kumimoji="0" sz="1350" kern="1200">
          <a:solidFill>
            <a:schemeClr val="accent3"/>
          </a:solidFill>
          <a:latin typeface="+mn-lt"/>
          <a:ea typeface="+mn-ea"/>
          <a:cs typeface="+mn-cs"/>
        </a:defRPr>
      </a:lvl6pPr>
      <a:lvl7pPr marL="1371600" indent="-137160" algn="l" rtl="0" eaLnBrk="1" latinLnBrk="0" hangingPunct="1">
        <a:spcBef>
          <a:spcPts val="225"/>
        </a:spcBef>
        <a:buClr>
          <a:schemeClr val="accent3"/>
        </a:buClr>
        <a:buFont typeface="Georgia"/>
        <a:buChar char="▫"/>
        <a:defRPr kumimoji="0" sz="1200" kern="1200">
          <a:solidFill>
            <a:schemeClr val="accent3"/>
          </a:solidFill>
          <a:latin typeface="+mn-lt"/>
          <a:ea typeface="+mn-ea"/>
          <a:cs typeface="+mn-cs"/>
        </a:defRPr>
      </a:lvl7pPr>
      <a:lvl8pPr marL="1522476" indent="-137160" algn="l" rtl="0" eaLnBrk="1" latinLnBrk="0" hangingPunct="1">
        <a:spcBef>
          <a:spcPts val="225"/>
        </a:spcBef>
        <a:buClr>
          <a:schemeClr val="accent3"/>
        </a:buClr>
        <a:buFont typeface="Georgia"/>
        <a:buChar char="◦"/>
        <a:defRPr kumimoji="0" sz="1125" kern="1200">
          <a:solidFill>
            <a:schemeClr val="accent3"/>
          </a:solidFill>
          <a:latin typeface="+mn-lt"/>
          <a:ea typeface="+mn-ea"/>
          <a:cs typeface="+mn-cs"/>
        </a:defRPr>
      </a:lvl8pPr>
      <a:lvl9pPr marL="1680210" indent="-137160" algn="l" rtl="0" eaLnBrk="1" latinLnBrk="0" hangingPunct="1">
        <a:spcBef>
          <a:spcPts val="225"/>
        </a:spcBef>
        <a:buClr>
          <a:schemeClr val="accent3"/>
        </a:buClr>
        <a:buFont typeface="Georgia"/>
        <a:buChar char="◦"/>
        <a:defRPr kumimoji="0" sz="105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12/6/2016</a:t>
            </a: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C7651E-B4BE-4A93-B9C9-586D74789E66}" type="slidenum">
              <a:rPr lang="en-US" smtClean="0"/>
              <a:t>‹#›</a:t>
            </a:fld>
            <a:endParaRPr lang="en-US"/>
          </a:p>
        </p:txBody>
      </p:sp>
    </p:spTree>
    <p:extLst>
      <p:ext uri="{BB962C8B-B14F-4D97-AF65-F5344CB8AC3E}">
        <p14:creationId xmlns:p14="http://schemas.microsoft.com/office/powerpoint/2010/main" val="286227384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r>
              <a:rPr lang="en-US">
                <a:solidFill>
                  <a:srgbClr val="191B0E"/>
                </a:solidFill>
              </a:rPr>
              <a:t>12/6/2016</a:t>
            </a: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99A011B8-CF46-4081-BF06-97989A84FC96}" type="slidenum">
              <a:rPr lang="en-US" smtClean="0">
                <a:solidFill>
                  <a:srgbClr val="191B0E"/>
                </a:solidFill>
              </a:rPr>
              <a:pPr/>
              <a:t>‹#›</a:t>
            </a:fld>
            <a:endParaRPr lang="en-US">
              <a:solidFill>
                <a:srgbClr val="191B0E"/>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6945776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userDrawn="1">
          <p15:clr>
            <a:srgbClr val="F26B43"/>
          </p15:clr>
        </p15:guide>
        <p15:guide id="4" orient="horz" pos="1440" userDrawn="1">
          <p15:clr>
            <a:srgbClr val="F26B43"/>
          </p15:clr>
        </p15:guide>
        <p15:guide id="5" orient="horz" pos="3696" userDrawn="1">
          <p15:clr>
            <a:srgbClr val="F26B43"/>
          </p15:clr>
        </p15:guide>
        <p15:guide id="6" orient="horz" pos="432" userDrawn="1">
          <p15:clr>
            <a:srgbClr val="F26B43"/>
          </p15:clr>
        </p15:guide>
        <p15:guide id="7" orient="horz" pos="1512" userDrawn="1">
          <p15:clr>
            <a:srgbClr val="F26B43"/>
          </p15:clr>
        </p15:guide>
        <p15:guide id="8" pos="5184" userDrawn="1">
          <p15:clr>
            <a:srgbClr val="F26B43"/>
          </p15:clr>
        </p15:guide>
        <p15:guide id="9" pos="702" userDrawn="1">
          <p15:clr>
            <a:srgbClr val="F26B43"/>
          </p15:clr>
        </p15:guide>
        <p15:guide id="10" pos="6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914" y="2898884"/>
            <a:ext cx="7011715" cy="969580"/>
          </a:xfrm>
        </p:spPr>
        <p:txBody>
          <a:bodyPr>
            <a:normAutofit fontScale="90000"/>
          </a:bodyPr>
          <a:lstStyle/>
          <a:p>
            <a:r>
              <a:rPr lang="en-US" dirty="0"/>
              <a:t>Cascade Natural Gas Corporation</a:t>
            </a:r>
            <a:br>
              <a:rPr lang="en-US" dirty="0"/>
            </a:br>
            <a:r>
              <a:rPr lang="en-US" dirty="0"/>
              <a:t> </a:t>
            </a:r>
            <a:br>
              <a:rPr lang="en-US" dirty="0"/>
            </a:br>
            <a:r>
              <a:rPr lang="en-US" sz="2325" dirty="0"/>
              <a:t>2016 Integrated Resource Plan</a:t>
            </a:r>
            <a:br>
              <a:rPr lang="en-US" sz="2325" dirty="0"/>
            </a:br>
            <a:r>
              <a:rPr lang="en-US" sz="2325" dirty="0"/>
              <a:t>Presentation to WUTC Commissioners and Stakeholders</a:t>
            </a:r>
          </a:p>
        </p:txBody>
      </p:sp>
      <p:sp>
        <p:nvSpPr>
          <p:cNvPr id="3" name="Subtitle 2"/>
          <p:cNvSpPr>
            <a:spLocks noGrp="1"/>
          </p:cNvSpPr>
          <p:nvPr>
            <p:ph type="subTitle" idx="1"/>
          </p:nvPr>
        </p:nvSpPr>
        <p:spPr>
          <a:xfrm>
            <a:off x="4000500" y="4400550"/>
            <a:ext cx="2971800" cy="628650"/>
          </a:xfrm>
        </p:spPr>
        <p:txBody>
          <a:bodyPr>
            <a:noAutofit/>
          </a:bodyPr>
          <a:lstStyle/>
          <a:p>
            <a:r>
              <a:rPr lang="en-US" sz="1200" dirty="0">
                <a:latin typeface="+mj-lt"/>
              </a:rPr>
              <a:t>Wednesday, March 29, 2017</a:t>
            </a:r>
          </a:p>
          <a:p>
            <a:r>
              <a:rPr lang="en-US" sz="1200" dirty="0">
                <a:latin typeface="+mj-lt"/>
              </a:rPr>
              <a:t>WUTC</a:t>
            </a:r>
          </a:p>
          <a:p>
            <a:r>
              <a:rPr lang="en-US" sz="1200" dirty="0">
                <a:latin typeface="+mj-lt"/>
              </a:rPr>
              <a:t>Olympia, WA</a:t>
            </a:r>
          </a:p>
        </p:txBody>
      </p:sp>
      <p:sp>
        <p:nvSpPr>
          <p:cNvPr id="7" name="Slide Number Placeholder 6"/>
          <p:cNvSpPr>
            <a:spLocks noGrp="1"/>
          </p:cNvSpPr>
          <p:nvPr>
            <p:ph type="sldNum" sz="quarter" idx="12"/>
          </p:nvPr>
        </p:nvSpPr>
        <p:spPr/>
        <p:txBody>
          <a:bodyPr/>
          <a:lstStyle/>
          <a:p>
            <a:fld id="{CFC7651E-B4BE-4A93-B9C9-586D74789E66}" type="slidenum">
              <a:rPr lang="en-US" smtClean="0"/>
              <a:t>1</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709" y="4577459"/>
            <a:ext cx="1652798" cy="679655"/>
          </a:xfrm>
          <a:prstGeom prst="rect">
            <a:avLst/>
          </a:prstGeom>
        </p:spPr>
      </p:pic>
    </p:spTree>
    <p:extLst>
      <p:ext uri="{BB962C8B-B14F-4D97-AF65-F5344CB8AC3E}">
        <p14:creationId xmlns:p14="http://schemas.microsoft.com/office/powerpoint/2010/main" val="227228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 Process</a:t>
            </a:r>
          </a:p>
        </p:txBody>
      </p:sp>
      <p:sp>
        <p:nvSpPr>
          <p:cNvPr id="3" name="Content Placeholder 2"/>
          <p:cNvSpPr>
            <a:spLocks noGrp="1"/>
          </p:cNvSpPr>
          <p:nvPr>
            <p:ph idx="1"/>
          </p:nvPr>
        </p:nvSpPr>
        <p:spPr/>
        <p:txBody>
          <a:bodyPr>
            <a:normAutofit fontScale="92500" lnSpcReduction="10000"/>
          </a:bodyPr>
          <a:lstStyle/>
          <a:p>
            <a:r>
              <a:rPr lang="en-US" dirty="0">
                <a:solidFill>
                  <a:srgbClr val="000000"/>
                </a:solidFill>
                <a:latin typeface="Arial" panose="020B0604020202020204" pitchFamily="34" charset="0"/>
              </a:rPr>
              <a:t>Input and feedback from Cascade’s Technical Advisory Group (TAG) is an important resource to help ensure the IRP includes perspectives external to the Company and is responsive to stake-holders. </a:t>
            </a:r>
          </a:p>
          <a:p>
            <a:r>
              <a:rPr lang="en-US" dirty="0">
                <a:solidFill>
                  <a:srgbClr val="000000"/>
                </a:solidFill>
                <a:latin typeface="Arial" panose="020B0604020202020204" pitchFamily="34" charset="0"/>
              </a:rPr>
              <a:t>Six TAG meetings were held in SeaTac and Kennewick. </a:t>
            </a:r>
          </a:p>
          <a:p>
            <a:r>
              <a:rPr lang="en-US" dirty="0">
                <a:solidFill>
                  <a:srgbClr val="000000"/>
                </a:solidFill>
                <a:latin typeface="Arial" panose="020B0604020202020204" pitchFamily="34" charset="0"/>
              </a:rPr>
              <a:t>Multiple opportunities for public participation were available. </a:t>
            </a:r>
          </a:p>
          <a:p>
            <a:r>
              <a:rPr lang="en-US" dirty="0">
                <a:solidFill>
                  <a:srgbClr val="000000"/>
                </a:solidFill>
                <a:latin typeface="Arial" panose="020B0604020202020204" pitchFamily="34" charset="0"/>
              </a:rPr>
              <a:t>Several walkthroughs of technical components (</a:t>
            </a:r>
            <a:r>
              <a:rPr lang="en-US" dirty="0" err="1">
                <a:solidFill>
                  <a:srgbClr val="000000"/>
                </a:solidFill>
                <a:latin typeface="Arial" panose="020B0604020202020204" pitchFamily="34" charset="0"/>
              </a:rPr>
              <a:t>e.</a:t>
            </a:r>
            <a:r>
              <a:rPr lang="en-US" err="1">
                <a:solidFill>
                  <a:srgbClr val="000000"/>
                </a:solidFill>
                <a:latin typeface="Arial" panose="020B0604020202020204" pitchFamily="34" charset="0"/>
              </a:rPr>
              <a:t>g</a:t>
            </a:r>
            <a:r>
              <a:rPr lang="en-US">
                <a:solidFill>
                  <a:srgbClr val="000000"/>
                </a:solidFill>
                <a:latin typeface="Arial" panose="020B0604020202020204" pitchFamily="34" charset="0"/>
              </a:rPr>
              <a:t> SENDOUT® </a:t>
            </a:r>
            <a:r>
              <a:rPr lang="en-US" dirty="0">
                <a:solidFill>
                  <a:srgbClr val="000000"/>
                </a:solidFill>
                <a:latin typeface="Arial" panose="020B0604020202020204" pitchFamily="34" charset="0"/>
              </a:rPr>
              <a:t>modeling) were conducted upon request.</a:t>
            </a:r>
          </a:p>
          <a:p>
            <a:endParaRPr lang="en-US" dirty="0"/>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9596306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11</a:t>
            </a:fld>
            <a:endParaRPr lang="en-US" dirty="0">
              <a:solidFill>
                <a:prstClr val="black">
                  <a:tint val="75000"/>
                </a:prstClr>
              </a:solidFill>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349" y="1410892"/>
            <a:ext cx="5879306" cy="4036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0059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12</a:t>
            </a:fld>
            <a:endParaRPr lang="en-US" dirty="0">
              <a:solidFill>
                <a:prstClr val="black">
                  <a:tint val="75000"/>
                </a:prstClr>
              </a:solidFill>
            </a:endParaRPr>
          </a:p>
        </p:txBody>
      </p:sp>
      <p:sp>
        <p:nvSpPr>
          <p:cNvPr id="3" name="TextBox 2"/>
          <p:cNvSpPr txBox="1"/>
          <p:nvPr/>
        </p:nvSpPr>
        <p:spPr>
          <a:xfrm>
            <a:off x="1485900" y="1143001"/>
            <a:ext cx="6286500" cy="6177076"/>
          </a:xfrm>
          <a:prstGeom prst="rect">
            <a:avLst/>
          </a:prstGeom>
          <a:noFill/>
        </p:spPr>
        <p:txBody>
          <a:bodyPr wrap="square" rtlCol="0">
            <a:spAutoFit/>
          </a:bodyPr>
          <a:lstStyle/>
          <a:p>
            <a:pPr algn="ctr" eaLnBrk="0" fontAlgn="base" hangingPunct="0">
              <a:spcBef>
                <a:spcPct val="0"/>
              </a:spcBef>
              <a:spcAft>
                <a:spcPct val="0"/>
              </a:spcAft>
            </a:pPr>
            <a:r>
              <a:rPr kumimoji="1" lang="en-US" sz="1350" dirty="0">
                <a:solidFill>
                  <a:prstClr val="black"/>
                </a:solidFill>
              </a:rPr>
              <a:t>RESOLVING THE 2014 ISSUES WITH THE 2016 IRP</a:t>
            </a:r>
          </a:p>
          <a:p>
            <a:pPr eaLnBrk="0" fontAlgn="base" hangingPunct="0">
              <a:spcBef>
                <a:spcPct val="0"/>
              </a:spcBef>
              <a:spcAft>
                <a:spcPct val="0"/>
              </a:spcAft>
            </a:pPr>
            <a:endParaRPr kumimoji="1" lang="en-US" sz="1350" b="1" dirty="0">
              <a:solidFill>
                <a:prstClr val="black"/>
              </a:solidFill>
            </a:endParaRPr>
          </a:p>
          <a:p>
            <a:pPr marL="257175" marR="192881" indent="-257175" eaLnBrk="0" fontAlgn="base" hangingPunct="0">
              <a:lnSpc>
                <a:spcPct val="108000"/>
              </a:lnSpc>
              <a:spcBef>
                <a:spcPts val="8"/>
              </a:spcBef>
              <a:buSzPts val="1250"/>
              <a:buFont typeface="Symbol" panose="05050102010706020507" pitchFamily="18" charset="2"/>
              <a:buChar char=""/>
              <a:tabLst>
                <a:tab pos="391478" algn="l"/>
              </a:tabLst>
            </a:pPr>
            <a:r>
              <a:rPr kumimoji="1" lang="en-US" sz="1350" dirty="0">
                <a:solidFill>
                  <a:prstClr val="black"/>
                </a:solidFill>
                <a:ea typeface="Symbol" panose="05050102010706020507" pitchFamily="18" charset="2"/>
                <a:cs typeface="Times New Roman" panose="02020603050405020304" pitchFamily="18" charset="0"/>
              </a:rPr>
              <a:t>The</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lack</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of</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clear</a:t>
            </a:r>
            <a:r>
              <a:rPr kumimoji="1" lang="en-US" sz="1350" spc="-19"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explanation</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of</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the</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timing</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of</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resource</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needs</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and</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how</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capacity</a:t>
            </a:r>
            <a:r>
              <a:rPr kumimoji="1" lang="en-US" sz="1350" spc="176"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deficits</a:t>
            </a:r>
            <a:r>
              <a:rPr kumimoji="1" lang="en-US" sz="1350" spc="-34"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at</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specific</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city</a:t>
            </a:r>
            <a:r>
              <a:rPr kumimoji="1" lang="en-US" sz="1350" spc="-38"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gates</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would</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be</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spc="-8" dirty="0">
                <a:solidFill>
                  <a:prstClr val="black"/>
                </a:solidFill>
                <a:ea typeface="Symbol" panose="05050102010706020507" pitchFamily="18" charset="2"/>
                <a:cs typeface="Times New Roman" panose="02020603050405020304" pitchFamily="18" charset="0"/>
              </a:rPr>
              <a:t>met</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(WAC</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480-90-238(3)(g))</a:t>
            </a:r>
          </a:p>
          <a:p>
            <a:pPr marL="600075" marR="192881" lvl="1" indent="-257175" eaLnBrk="0" fontAlgn="base" hangingPunct="0">
              <a:lnSpc>
                <a:spcPct val="108000"/>
              </a:lnSpc>
              <a:spcBef>
                <a:spcPts val="8"/>
              </a:spcBef>
              <a:buSzPts val="1250"/>
              <a:buFont typeface="Symbol" panose="05050102010706020507" pitchFamily="18" charset="2"/>
              <a:buChar char=""/>
              <a:tabLst>
                <a:tab pos="391478" algn="l"/>
              </a:tabLst>
            </a:pPr>
            <a:r>
              <a:rPr kumimoji="1" lang="en-US" sz="1350" b="1" dirty="0">
                <a:solidFill>
                  <a:schemeClr val="accent2">
                    <a:lumMod val="50000"/>
                  </a:schemeClr>
                </a:solidFill>
                <a:ea typeface="Symbol" panose="05050102010706020507" pitchFamily="18" charset="2"/>
                <a:cs typeface="Times New Roman" panose="02020603050405020304" pitchFamily="18" charset="0"/>
              </a:rPr>
              <a:t>CASCADE WORKED WITH STAKEHOLDERS TO CLEARLY IDENTIFY THE SPECIFIC TIMING, POTENTIAL EXCEPTIONS, AND METHOD OF DEALING WITH UPSTREAM PIPELINE CAPACITY DEFICITS AT DEMAND AREAS IN TAG 5 .</a:t>
            </a:r>
          </a:p>
          <a:p>
            <a:pPr lvl="1" eaLnBrk="0" fontAlgn="base" hangingPunct="0">
              <a:spcBef>
                <a:spcPct val="0"/>
              </a:spcBef>
              <a:spcAft>
                <a:spcPct val="0"/>
              </a:spcAft>
            </a:pPr>
            <a:endParaRPr kumimoji="1" lang="en-US" sz="1350" dirty="0">
              <a:solidFill>
                <a:prstClr val="black"/>
              </a:solidFill>
            </a:endParaRPr>
          </a:p>
          <a:p>
            <a:pPr marL="257175" marR="184785" indent="-257175" eaLnBrk="0" fontAlgn="base" hangingPunct="0">
              <a:lnSpc>
                <a:spcPct val="108000"/>
              </a:lnSpc>
              <a:spcBef>
                <a:spcPts val="199"/>
              </a:spcBef>
              <a:buSzPts val="1250"/>
              <a:buFont typeface="Symbol" panose="05050102010706020507" pitchFamily="18" charset="2"/>
              <a:buChar char=""/>
              <a:tabLst>
                <a:tab pos="400526" algn="l"/>
              </a:tabLst>
            </a:pPr>
            <a:r>
              <a:rPr kumimoji="1" lang="en-US" sz="1350" dirty="0">
                <a:solidFill>
                  <a:prstClr val="black"/>
                </a:solidFill>
                <a:ea typeface="Symbol" panose="05050102010706020507" pitchFamily="18" charset="2"/>
                <a:cs typeface="Times New Roman" panose="02020603050405020304" pitchFamily="18" charset="0"/>
              </a:rPr>
              <a:t>The</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lack</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of</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detailed</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load</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forecast</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information</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by</a:t>
            </a:r>
            <a:r>
              <a:rPr kumimoji="1" lang="en-US" sz="1350" spc="-34"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class</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and</a:t>
            </a:r>
            <a:r>
              <a:rPr kumimoji="1" lang="en-US" sz="1350" spc="-15"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state</a:t>
            </a:r>
            <a:r>
              <a:rPr kumimoji="1" lang="en-US" sz="1350" spc="-26"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(WAC</a:t>
            </a:r>
            <a:r>
              <a:rPr kumimoji="1" lang="en-US" sz="1350" spc="-23"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480-90-238</a:t>
            </a:r>
            <a:r>
              <a:rPr kumimoji="1" lang="en-US" sz="1350" spc="-45"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(3)(a))</a:t>
            </a:r>
          </a:p>
          <a:p>
            <a:pPr marL="600075" marR="184785" lvl="1" indent="-257175" eaLnBrk="0" fontAlgn="base" hangingPunct="0">
              <a:lnSpc>
                <a:spcPct val="108000"/>
              </a:lnSpc>
              <a:spcBef>
                <a:spcPts val="199"/>
              </a:spcBef>
              <a:buSzPts val="1250"/>
              <a:buFont typeface="Symbol" panose="05050102010706020507" pitchFamily="18" charset="2"/>
              <a:buChar char=""/>
              <a:tabLst>
                <a:tab pos="400526" algn="l"/>
              </a:tabLst>
            </a:pPr>
            <a:r>
              <a:rPr kumimoji="1" lang="en-US" sz="1350" b="1" spc="-4" dirty="0">
                <a:solidFill>
                  <a:schemeClr val="accent2">
                    <a:lumMod val="50000"/>
                  </a:schemeClr>
                </a:solidFill>
                <a:ea typeface="Symbol" panose="05050102010706020507" pitchFamily="18" charset="2"/>
                <a:cs typeface="Times New Roman" panose="02020603050405020304" pitchFamily="18" charset="0"/>
              </a:rPr>
              <a:t>DURING TAG 2, CASCADE WORKED WITH STAKEHOLDERS TO DEFINE THE SPECIFIC EXPECTATIONS FOR THIS ISSUE.  </a:t>
            </a:r>
          </a:p>
          <a:p>
            <a:pPr marL="257175" marR="184785" indent="-257175" eaLnBrk="0" fontAlgn="base" hangingPunct="0">
              <a:lnSpc>
                <a:spcPct val="108000"/>
              </a:lnSpc>
              <a:spcBef>
                <a:spcPts val="199"/>
              </a:spcBef>
              <a:buSzPts val="1250"/>
              <a:buFont typeface="Symbol" panose="05050102010706020507" pitchFamily="18" charset="2"/>
              <a:buChar char=""/>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L="257175" marR="84773" indent="-257175" eaLnBrk="0" fontAlgn="base" hangingPunct="0">
              <a:lnSpc>
                <a:spcPct val="108000"/>
              </a:lnSpc>
              <a:spcBef>
                <a:spcPts val="26"/>
              </a:spcBef>
              <a:buSzPts val="1250"/>
              <a:buFont typeface="Symbol" panose="05050102010706020507" pitchFamily="18" charset="2"/>
              <a:buChar char=""/>
              <a:tabLst>
                <a:tab pos="400526" algn="l"/>
              </a:tabLst>
            </a:pPr>
            <a:r>
              <a:rPr kumimoji="1" lang="en-US" sz="1350" spc="-4" dirty="0">
                <a:solidFill>
                  <a:prstClr val="black"/>
                </a:solidFill>
                <a:ea typeface="Symbol" panose="05050102010706020507" pitchFamily="18" charset="2"/>
                <a:cs typeface="Times New Roman" panose="02020603050405020304" pitchFamily="18" charset="0"/>
              </a:rPr>
              <a:t>Insufficient</a:t>
            </a:r>
            <a:r>
              <a:rPr kumimoji="1" lang="en-US" sz="1350" spc="-38"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analysis</a:t>
            </a:r>
            <a:r>
              <a:rPr kumimoji="1" lang="en-US" sz="1350" spc="-41"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and</a:t>
            </a:r>
            <a:r>
              <a:rPr kumimoji="1" lang="en-US" sz="1350" spc="-30"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explanation</a:t>
            </a:r>
            <a:r>
              <a:rPr kumimoji="1" lang="en-US" sz="1350" spc="-41"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of</a:t>
            </a:r>
            <a:r>
              <a:rPr kumimoji="1" lang="en-US" sz="1350" spc="-41"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conservation</a:t>
            </a:r>
            <a:r>
              <a:rPr kumimoji="1" lang="en-US" sz="1350" spc="-41"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potential</a:t>
            </a:r>
            <a:r>
              <a:rPr kumimoji="1" lang="en-US" sz="1350" spc="-34" dirty="0">
                <a:solidFill>
                  <a:prstClr val="black"/>
                </a:solidFill>
                <a:ea typeface="Symbol" panose="05050102010706020507" pitchFamily="18" charset="2"/>
                <a:cs typeface="Times New Roman" panose="02020603050405020304" pitchFamily="18" charset="0"/>
              </a:rPr>
              <a:t> </a:t>
            </a:r>
            <a:r>
              <a:rPr kumimoji="1" lang="en-US" sz="1350" spc="-4" dirty="0">
                <a:solidFill>
                  <a:prstClr val="black"/>
                </a:solidFill>
                <a:ea typeface="Symbol" panose="05050102010706020507" pitchFamily="18" charset="2"/>
                <a:cs typeface="Times New Roman" panose="02020603050405020304" pitchFamily="18" charset="0"/>
              </a:rPr>
              <a:t>(WAC</a:t>
            </a:r>
            <a:r>
              <a:rPr kumimoji="1" lang="en-US" sz="1350" spc="-34"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480-90-238</a:t>
            </a:r>
            <a:r>
              <a:rPr kumimoji="1" lang="en-US" sz="1350" spc="274" dirty="0">
                <a:solidFill>
                  <a:prstClr val="black"/>
                </a:solidFill>
                <a:ea typeface="Symbol" panose="05050102010706020507" pitchFamily="18" charset="2"/>
                <a:cs typeface="Times New Roman" panose="02020603050405020304" pitchFamily="18" charset="0"/>
              </a:rPr>
              <a:t> </a:t>
            </a:r>
            <a:r>
              <a:rPr kumimoji="1" lang="en-US" sz="1350" dirty="0">
                <a:solidFill>
                  <a:prstClr val="black"/>
                </a:solidFill>
                <a:ea typeface="Symbol" panose="05050102010706020507" pitchFamily="18" charset="2"/>
                <a:cs typeface="Times New Roman" panose="02020603050405020304" pitchFamily="18" charset="0"/>
              </a:rPr>
              <a:t>(3)(b))</a:t>
            </a:r>
          </a:p>
          <a:p>
            <a:pPr marL="600075" marR="84773" lvl="1" indent="-257175" eaLnBrk="0" fontAlgn="base" hangingPunct="0">
              <a:lnSpc>
                <a:spcPct val="108000"/>
              </a:lnSpc>
              <a:spcBef>
                <a:spcPts val="26"/>
              </a:spcBef>
              <a:buSzPts val="1250"/>
              <a:buFont typeface="Symbol" panose="05050102010706020507" pitchFamily="18" charset="2"/>
              <a:buChar char=""/>
              <a:tabLst>
                <a:tab pos="400526" algn="l"/>
              </a:tabLst>
            </a:pPr>
            <a:r>
              <a:rPr kumimoji="1" lang="en-US" sz="1350" b="1" dirty="0">
                <a:solidFill>
                  <a:schemeClr val="accent2">
                    <a:lumMod val="50000"/>
                  </a:schemeClr>
                </a:solidFill>
                <a:ea typeface="Symbol" panose="05050102010706020507" pitchFamily="18" charset="2"/>
                <a:cs typeface="Times New Roman" panose="02020603050405020304" pitchFamily="18" charset="0"/>
              </a:rPr>
              <a:t>CASCADE WORKED WITH STAKEHOLDERS DURING THE 2016 IRP PROCESS TO IDENTIFY STAFF’S SPECIFIC CONCERNS REGARDING THE INSUFFICIENT ANALYSIS AND EXPLANATION OF CONSERVATION POTENTIAL.</a:t>
            </a:r>
          </a:p>
          <a:p>
            <a:pPr marR="84773" lvl="1" eaLnBrk="0" fontAlgn="base" hangingPunct="0">
              <a:lnSpc>
                <a:spcPct val="108000"/>
              </a:lnSpc>
              <a:spcBef>
                <a:spcPts val="26"/>
              </a:spcBef>
              <a:buSzPts val="1250"/>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R="84773" lvl="1" eaLnBrk="0" fontAlgn="base" hangingPunct="0">
              <a:lnSpc>
                <a:spcPct val="108000"/>
              </a:lnSpc>
              <a:spcBef>
                <a:spcPts val="26"/>
              </a:spcBef>
              <a:buSzPts val="1250"/>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R="84773" lvl="1" eaLnBrk="0" fontAlgn="base" hangingPunct="0">
              <a:lnSpc>
                <a:spcPct val="108000"/>
              </a:lnSpc>
              <a:spcBef>
                <a:spcPts val="26"/>
              </a:spcBef>
              <a:buSzPts val="1250"/>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R="84773" lvl="1" eaLnBrk="0" fontAlgn="base" hangingPunct="0">
              <a:lnSpc>
                <a:spcPct val="108000"/>
              </a:lnSpc>
              <a:spcBef>
                <a:spcPts val="26"/>
              </a:spcBef>
              <a:buSzPts val="1250"/>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L="257175" marR="369570" indent="-257175" eaLnBrk="0" fontAlgn="base" hangingPunct="0">
              <a:lnSpc>
                <a:spcPct val="108000"/>
              </a:lnSpc>
              <a:spcBef>
                <a:spcPts val="26"/>
              </a:spcBef>
              <a:buSzPts val="1250"/>
              <a:buFont typeface="Symbol" panose="05050102010706020507" pitchFamily="18" charset="2"/>
              <a:buChar char=""/>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L="257175" marR="369570" indent="-257175" eaLnBrk="0" fontAlgn="base" hangingPunct="0">
              <a:lnSpc>
                <a:spcPct val="108000"/>
              </a:lnSpc>
              <a:spcBef>
                <a:spcPts val="26"/>
              </a:spcBef>
              <a:buSzPts val="1250"/>
              <a:buFont typeface="Symbol" panose="05050102010706020507" pitchFamily="18" charset="2"/>
              <a:buChar char=""/>
              <a:tabLst>
                <a:tab pos="400526" algn="l"/>
              </a:tabLst>
            </a:pPr>
            <a:endParaRPr kumimoji="1" lang="en-US" sz="1350" dirty="0">
              <a:solidFill>
                <a:prstClr val="black"/>
              </a:solidFill>
            </a:endParaRPr>
          </a:p>
        </p:txBody>
      </p:sp>
    </p:spTree>
    <p:extLst>
      <p:ext uri="{BB962C8B-B14F-4D97-AF65-F5344CB8AC3E}">
        <p14:creationId xmlns:p14="http://schemas.microsoft.com/office/powerpoint/2010/main" val="12393640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13</a:t>
            </a:fld>
            <a:endParaRPr lang="en-US" dirty="0">
              <a:solidFill>
                <a:prstClr val="black">
                  <a:tint val="75000"/>
                </a:prstClr>
              </a:solidFill>
            </a:endParaRPr>
          </a:p>
        </p:txBody>
      </p:sp>
      <p:sp>
        <p:nvSpPr>
          <p:cNvPr id="3" name="Rectangle 2"/>
          <p:cNvSpPr/>
          <p:nvPr/>
        </p:nvSpPr>
        <p:spPr>
          <a:xfrm>
            <a:off x="1428750" y="1004203"/>
            <a:ext cx="6286500" cy="5461047"/>
          </a:xfrm>
          <a:prstGeom prst="rect">
            <a:avLst/>
          </a:prstGeom>
        </p:spPr>
        <p:txBody>
          <a:bodyPr wrap="square">
            <a:spAutoFit/>
          </a:bodyPr>
          <a:lstStyle/>
          <a:p>
            <a:pPr algn="ctr" eaLnBrk="0" fontAlgn="base" hangingPunct="0">
              <a:spcBef>
                <a:spcPct val="0"/>
              </a:spcBef>
              <a:spcAft>
                <a:spcPct val="0"/>
              </a:spcAft>
            </a:pPr>
            <a:r>
              <a:rPr kumimoji="1" lang="en-US" sz="1350" dirty="0">
                <a:solidFill>
                  <a:prstClr val="black"/>
                </a:solidFill>
              </a:rPr>
              <a:t>RESOLVING THE 2014 ISSUES WITH THE 2016 IRP</a:t>
            </a:r>
          </a:p>
          <a:p>
            <a:pPr marL="257175" marR="369570" indent="-257175" eaLnBrk="0" fontAlgn="base" hangingPunct="0">
              <a:lnSpc>
                <a:spcPct val="108000"/>
              </a:lnSpc>
              <a:spcBef>
                <a:spcPts val="26"/>
              </a:spcBef>
              <a:buSzPts val="1250"/>
              <a:buFont typeface="Symbol" panose="05050102010706020507" pitchFamily="18" charset="2"/>
              <a:buChar char=""/>
              <a:tabLst>
                <a:tab pos="400526" algn="l"/>
              </a:tabLst>
            </a:pPr>
            <a:endParaRPr kumimoji="1" lang="en-US" sz="1350" dirty="0">
              <a:solidFill>
                <a:prstClr val="black"/>
              </a:solidFill>
              <a:ea typeface="Symbol" panose="05050102010706020507" pitchFamily="18" charset="2"/>
              <a:cs typeface="Times New Roman" panose="02020603050405020304" pitchFamily="18" charset="0"/>
            </a:endParaRPr>
          </a:p>
          <a:p>
            <a:pPr marL="257175" marR="369570" indent="-257175" eaLnBrk="0" fontAlgn="base" hangingPunct="0">
              <a:lnSpc>
                <a:spcPct val="108000"/>
              </a:lnSpc>
              <a:spcBef>
                <a:spcPts val="26"/>
              </a:spcBef>
              <a:buSzPts val="1250"/>
              <a:buFont typeface="Symbol" panose="05050102010706020507" pitchFamily="18" charset="2"/>
              <a:buChar char=""/>
              <a:tabLst>
                <a:tab pos="400526" algn="l"/>
              </a:tabLst>
            </a:pPr>
            <a:r>
              <a:rPr kumimoji="1" lang="en-US" sz="1200" dirty="0">
                <a:solidFill>
                  <a:prstClr val="black"/>
                </a:solidFill>
                <a:ea typeface="Symbol" panose="05050102010706020507" pitchFamily="18" charset="2"/>
                <a:cs typeface="Times New Roman" panose="02020603050405020304" pitchFamily="18" charset="0"/>
              </a:rPr>
              <a:t>The</a:t>
            </a:r>
            <a:r>
              <a:rPr kumimoji="1" lang="en-US" sz="1200" spc="-30"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lack</a:t>
            </a:r>
            <a:r>
              <a:rPr kumimoji="1" lang="en-US" sz="1200" spc="-30"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of</a:t>
            </a:r>
            <a:r>
              <a:rPr kumimoji="1" lang="en-US" sz="1200" spc="-26"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a</a:t>
            </a:r>
            <a:r>
              <a:rPr kumimoji="1" lang="en-US" sz="1200" spc="-30"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description</a:t>
            </a:r>
            <a:r>
              <a:rPr kumimoji="1" lang="en-US" sz="1200" spc="-30"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of</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the</a:t>
            </a:r>
            <a:r>
              <a:rPr kumimoji="1" lang="en-US" sz="1200" spc="-23"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company’s</a:t>
            </a:r>
            <a:r>
              <a:rPr kumimoji="1" lang="en-US" sz="1200" spc="-23"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stakeholder</a:t>
            </a:r>
            <a:r>
              <a:rPr kumimoji="1" lang="en-US" sz="1200" spc="-26"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engagement</a:t>
            </a:r>
            <a:r>
              <a:rPr kumimoji="1" lang="en-US" sz="1200" spc="-26"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process</a:t>
            </a:r>
            <a:r>
              <a:rPr kumimoji="1" lang="en-US" sz="1200" spc="274"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(WAC-480-90-238(5))</a:t>
            </a:r>
          </a:p>
          <a:p>
            <a:pPr marL="600075" marR="369570" lvl="1" indent="-257175" eaLnBrk="0" fontAlgn="base" hangingPunct="0">
              <a:lnSpc>
                <a:spcPct val="108000"/>
              </a:lnSpc>
              <a:spcBef>
                <a:spcPts val="26"/>
              </a:spcBef>
              <a:buSzPts val="1250"/>
              <a:buFont typeface="Symbol" panose="05050102010706020507" pitchFamily="18" charset="2"/>
              <a:buChar char=""/>
              <a:tabLst>
                <a:tab pos="400526" algn="l"/>
              </a:tabLst>
            </a:pPr>
            <a:r>
              <a:rPr kumimoji="1" lang="en-US" sz="1200" b="1" dirty="0">
                <a:solidFill>
                  <a:schemeClr val="accent2">
                    <a:lumMod val="50000"/>
                  </a:schemeClr>
                </a:solidFill>
                <a:ea typeface="Symbol" panose="05050102010706020507" pitchFamily="18" charset="2"/>
                <a:cs typeface="Times New Roman" panose="02020603050405020304" pitchFamily="18" charset="0"/>
              </a:rPr>
              <a:t>WITH THE PUBLICATION OF THE 2016 IRP, CASCADE HAS PROVIDED AN IMPROVED DESCRIPTION OF THE STAKEHOLDER PARTICIPATION PROCESS THROUGH INCLUSION OF TAG MEETING PRESENTATIONS, MINUTES AND RESPONSES TO COMMENTS.</a:t>
            </a:r>
          </a:p>
          <a:p>
            <a:pPr marL="257175" marR="369570" indent="-257175" eaLnBrk="0" fontAlgn="base" hangingPunct="0">
              <a:lnSpc>
                <a:spcPct val="108000"/>
              </a:lnSpc>
              <a:spcBef>
                <a:spcPts val="26"/>
              </a:spcBef>
              <a:buSzPts val="1250"/>
              <a:buFont typeface="Symbol" panose="05050102010706020507" pitchFamily="18" charset="2"/>
              <a:buChar char=""/>
              <a:tabLst>
                <a:tab pos="400526" algn="l"/>
              </a:tabLst>
            </a:pPr>
            <a:endParaRPr kumimoji="1" lang="en-US" sz="1200" dirty="0">
              <a:solidFill>
                <a:prstClr val="black"/>
              </a:solidFill>
              <a:ea typeface="Symbol" panose="05050102010706020507" pitchFamily="18" charset="2"/>
              <a:cs typeface="Times New Roman" panose="02020603050405020304" pitchFamily="18" charset="0"/>
            </a:endParaRPr>
          </a:p>
          <a:p>
            <a:pPr marL="257175" marR="254794" indent="-257175" eaLnBrk="0" fontAlgn="base" hangingPunct="0">
              <a:lnSpc>
                <a:spcPct val="108000"/>
              </a:lnSpc>
              <a:spcBef>
                <a:spcPts val="26"/>
              </a:spcBef>
              <a:buSzPts val="1250"/>
              <a:buFont typeface="Symbol" panose="05050102010706020507" pitchFamily="18" charset="2"/>
              <a:buChar char=""/>
              <a:tabLst>
                <a:tab pos="401003" algn="l"/>
              </a:tabLst>
            </a:pPr>
            <a:r>
              <a:rPr kumimoji="1" lang="en-US" sz="1200" spc="-4" dirty="0">
                <a:solidFill>
                  <a:prstClr val="black"/>
                </a:solidFill>
                <a:ea typeface="Symbol" panose="05050102010706020507" pitchFamily="18" charset="2"/>
                <a:cs typeface="Times New Roman" panose="02020603050405020304" pitchFamily="18" charset="0"/>
              </a:rPr>
              <a:t>Unclear</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explanation</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of</a:t>
            </a:r>
            <a:r>
              <a:rPr kumimoji="1" lang="en-US" sz="1200" spc="-38"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the</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company’s</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risk</a:t>
            </a:r>
            <a:r>
              <a:rPr kumimoji="1" lang="en-US" sz="1200" spc="-26"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management</a:t>
            </a:r>
            <a:r>
              <a:rPr kumimoji="1" lang="en-US" sz="1200" spc="-30"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rationale</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and</a:t>
            </a:r>
            <a:r>
              <a:rPr kumimoji="1" lang="en-US" sz="1200" spc="-34"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hedging</a:t>
            </a:r>
            <a:r>
              <a:rPr kumimoji="1" lang="en-US" sz="1200" spc="259" dirty="0">
                <a:solidFill>
                  <a:prstClr val="black"/>
                </a:solidFill>
                <a:ea typeface="Symbol" panose="05050102010706020507" pitchFamily="18" charset="2"/>
                <a:cs typeface="Times New Roman" panose="02020603050405020304" pitchFamily="18" charset="0"/>
              </a:rPr>
              <a:t> </a:t>
            </a:r>
            <a:r>
              <a:rPr kumimoji="1" lang="en-US" sz="1200" spc="-4" dirty="0">
                <a:solidFill>
                  <a:prstClr val="black"/>
                </a:solidFill>
                <a:ea typeface="Symbol" panose="05050102010706020507" pitchFamily="18" charset="2"/>
                <a:cs typeface="Times New Roman" panose="02020603050405020304" pitchFamily="18" charset="0"/>
              </a:rPr>
              <a:t>strategy</a:t>
            </a:r>
            <a:r>
              <a:rPr kumimoji="1" lang="en-US" sz="1200" spc="-75"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(WAC</a:t>
            </a:r>
            <a:r>
              <a:rPr kumimoji="1" lang="en-US" sz="1200" spc="-68" dirty="0">
                <a:solidFill>
                  <a:prstClr val="black"/>
                </a:solidFill>
                <a:ea typeface="Symbol" panose="05050102010706020507" pitchFamily="18" charset="2"/>
                <a:cs typeface="Times New Roman" panose="02020603050405020304" pitchFamily="18" charset="0"/>
              </a:rPr>
              <a:t> </a:t>
            </a:r>
            <a:r>
              <a:rPr kumimoji="1" lang="en-US" sz="1200" dirty="0">
                <a:solidFill>
                  <a:prstClr val="black"/>
                </a:solidFill>
                <a:ea typeface="Symbol" panose="05050102010706020507" pitchFamily="18" charset="2"/>
                <a:cs typeface="Times New Roman" panose="02020603050405020304" pitchFamily="18" charset="0"/>
              </a:rPr>
              <a:t>480-90-238(3)(f))</a:t>
            </a:r>
          </a:p>
          <a:p>
            <a:pPr marL="600075" marR="254794" lvl="1" indent="-257175" eaLnBrk="0" fontAlgn="base" hangingPunct="0">
              <a:lnSpc>
                <a:spcPct val="108000"/>
              </a:lnSpc>
              <a:spcBef>
                <a:spcPts val="26"/>
              </a:spcBef>
              <a:buSzPts val="1250"/>
              <a:buFont typeface="Symbol" panose="05050102010706020507" pitchFamily="18" charset="2"/>
              <a:buChar char=""/>
              <a:tabLst>
                <a:tab pos="401003" algn="l"/>
              </a:tabLst>
            </a:pPr>
            <a:r>
              <a:rPr kumimoji="1" lang="en-US" sz="1200" b="1" dirty="0">
                <a:solidFill>
                  <a:schemeClr val="accent2">
                    <a:lumMod val="50000"/>
                  </a:schemeClr>
                </a:solidFill>
                <a:ea typeface="Symbol" panose="05050102010706020507" pitchFamily="18" charset="2"/>
                <a:cs typeface="Times New Roman" panose="02020603050405020304" pitchFamily="18" charset="0"/>
              </a:rPr>
              <a:t>ON MARCH 13, 2017 CASCADE RECEIVED THE WUTC POLICY &amp; INTERPRETIVE STATEMENT ON HEDGING (DOCKET UG-132019).  CASCADE WILL BE WORKING WITH STAFF, STAKEHOLDERS AND OTHER LDCS ON HOW BEST TO IMPLEMENT THE EXPECTATIONS THE COMMISSION IDENTIFIED IN THE POLICY.   THE COMPANY WILL CONTINUE TO PARTICIPATE IN ANY FUTURE UG-132019 ACTIVITIES. PER THE WUTC POLICY, CASCADE WILL PROVIDE THE COMPANY’S INITIAL HEDGING PLAN WITH THE FILING OF THE 2017 PGA</a:t>
            </a:r>
          </a:p>
          <a:p>
            <a:pPr marL="342900" marR="254794" lvl="1" eaLnBrk="0" fontAlgn="base" hangingPunct="0">
              <a:lnSpc>
                <a:spcPct val="108000"/>
              </a:lnSpc>
              <a:spcBef>
                <a:spcPts val="26"/>
              </a:spcBef>
              <a:buSzPts val="1250"/>
              <a:tabLst>
                <a:tab pos="401003" algn="l"/>
              </a:tabLst>
            </a:pPr>
            <a:r>
              <a:rPr kumimoji="1" lang="en-US" sz="1200" dirty="0">
                <a:solidFill>
                  <a:prstClr val="black"/>
                </a:solidFill>
              </a:rPr>
              <a:t> </a:t>
            </a:r>
          </a:p>
          <a:p>
            <a:pPr marL="214313" indent="-214313" eaLnBrk="0" fontAlgn="base" hangingPunct="0">
              <a:spcBef>
                <a:spcPct val="0"/>
              </a:spcBef>
              <a:spcAft>
                <a:spcPct val="0"/>
              </a:spcAft>
              <a:buFont typeface="Arial" panose="020B0604020202020204" pitchFamily="34" charset="0"/>
              <a:buChar char="•"/>
            </a:pPr>
            <a:r>
              <a:rPr kumimoji="1" lang="en-US" sz="1200" dirty="0">
                <a:solidFill>
                  <a:prstClr val="black"/>
                </a:solidFill>
              </a:rPr>
              <a:t>In addition to the above-listed rule requirements, the commission also identified a general lack of organization and presentation that made the plan difficult to read and understand</a:t>
            </a:r>
          </a:p>
          <a:p>
            <a:pPr marL="557213" lvl="1" indent="-214313" eaLnBrk="0" fontAlgn="base" hangingPunct="0">
              <a:spcBef>
                <a:spcPct val="0"/>
              </a:spcBef>
              <a:spcAft>
                <a:spcPct val="0"/>
              </a:spcAft>
              <a:buFont typeface="Arial" panose="020B0604020202020204" pitchFamily="34" charset="0"/>
              <a:buChar char="•"/>
            </a:pPr>
            <a:r>
              <a:rPr kumimoji="1" lang="en-US" sz="1200" b="1" dirty="0">
                <a:solidFill>
                  <a:schemeClr val="accent2">
                    <a:lumMod val="50000"/>
                  </a:schemeClr>
                </a:solidFill>
              </a:rPr>
              <a:t>CASCADE IS COMMITTED TO WORKING ON AN IMPROVED NARRATIVE TAKING INTO ACCOUNT COMMENTS MADE BY STAKEHOLDERS IN REFERENCE TO THE 2014 IRP.  THE NARRATIVE IN THE 2016 IRP IS A SIGNIFICANT IMPROVEMENT.</a:t>
            </a:r>
          </a:p>
          <a:p>
            <a:pPr marL="214313" indent="-214313" eaLnBrk="0" fontAlgn="base" hangingPunct="0">
              <a:spcBef>
                <a:spcPct val="0"/>
              </a:spcBef>
              <a:spcAft>
                <a:spcPct val="0"/>
              </a:spcAft>
              <a:buFont typeface="Arial" panose="020B0604020202020204" pitchFamily="34" charset="0"/>
              <a:buChar char="•"/>
            </a:pPr>
            <a:endParaRPr kumimoji="1" lang="en-US" sz="1350" dirty="0">
              <a:solidFill>
                <a:prstClr val="black"/>
              </a:solidFill>
            </a:endParaRPr>
          </a:p>
          <a:p>
            <a:pPr eaLnBrk="0" fontAlgn="base" hangingPunct="0">
              <a:spcBef>
                <a:spcPct val="0"/>
              </a:spcBef>
              <a:spcAft>
                <a:spcPct val="0"/>
              </a:spcAft>
            </a:pPr>
            <a:r>
              <a:rPr kumimoji="1" lang="en-US" sz="1350" dirty="0">
                <a:solidFill>
                  <a:prstClr val="black"/>
                </a:solidFill>
              </a:rPr>
              <a:t> </a:t>
            </a:r>
          </a:p>
          <a:p>
            <a:pPr eaLnBrk="0" fontAlgn="base" hangingPunct="0">
              <a:spcBef>
                <a:spcPct val="0"/>
              </a:spcBef>
              <a:spcAft>
                <a:spcPct val="0"/>
              </a:spcAft>
            </a:pPr>
            <a:r>
              <a:rPr kumimoji="1" lang="en-US" sz="1350" dirty="0">
                <a:solidFill>
                  <a:prstClr val="black"/>
                </a:solidFill>
              </a:rPr>
              <a:t> </a:t>
            </a:r>
            <a:endParaRPr kumimoji="1" lang="en-US" dirty="0">
              <a:solidFill>
                <a:prstClr val="black"/>
              </a:solidFill>
              <a:latin typeface="Times New Roman" pitchFamily="18" charset="0"/>
            </a:endParaRPr>
          </a:p>
        </p:txBody>
      </p:sp>
    </p:spTree>
    <p:extLst>
      <p:ext uri="{BB962C8B-B14F-4D97-AF65-F5344CB8AC3E}">
        <p14:creationId xmlns:p14="http://schemas.microsoft.com/office/powerpoint/2010/main" val="218485825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5AD5D0-F42F-446F-9B8E-7D26259F086B}" type="slidenum">
              <a:rPr lang="en-US" smtClean="0">
                <a:solidFill>
                  <a:prstClr val="black">
                    <a:tint val="75000"/>
                  </a:prstClr>
                </a:solidFill>
              </a:rPr>
              <a:pPr/>
              <a:t>14</a:t>
            </a:fld>
            <a:endParaRPr lang="en-US" dirty="0">
              <a:solidFill>
                <a:prstClr val="black">
                  <a:tint val="75000"/>
                </a:prstClr>
              </a:solidFill>
            </a:endParaRPr>
          </a:p>
        </p:txBody>
      </p:sp>
      <p:sp>
        <p:nvSpPr>
          <p:cNvPr id="2" name="TextBox 1"/>
          <p:cNvSpPr txBox="1"/>
          <p:nvPr/>
        </p:nvSpPr>
        <p:spPr>
          <a:xfrm>
            <a:off x="1543050" y="1200151"/>
            <a:ext cx="5886450" cy="369332"/>
          </a:xfrm>
          <a:prstGeom prst="rect">
            <a:avLst/>
          </a:prstGeom>
          <a:noFill/>
        </p:spPr>
        <p:txBody>
          <a:bodyPr wrap="square" rtlCol="0">
            <a:spAutoFit/>
          </a:bodyPr>
          <a:lstStyle/>
          <a:p>
            <a:pPr algn="ctr" eaLnBrk="0" fontAlgn="base" hangingPunct="0">
              <a:spcBef>
                <a:spcPct val="0"/>
              </a:spcBef>
              <a:spcAft>
                <a:spcPct val="0"/>
              </a:spcAft>
            </a:pPr>
            <a:r>
              <a:rPr kumimoji="1" lang="en-US" dirty="0">
                <a:solidFill>
                  <a:prstClr val="black"/>
                </a:solidFill>
                <a:latin typeface="Times New Roman" pitchFamily="18" charset="0"/>
              </a:rPr>
              <a:t>“Original” 2016 IRP TIMELINE</a:t>
            </a:r>
          </a:p>
        </p:txBody>
      </p:sp>
      <p:graphicFrame>
        <p:nvGraphicFramePr>
          <p:cNvPr id="5" name="Table 4"/>
          <p:cNvGraphicFramePr>
            <a:graphicFrameLocks noGrp="1"/>
          </p:cNvGraphicFramePr>
          <p:nvPr>
            <p:extLst>
              <p:ext uri="{D42A27DB-BD31-4B8C-83A1-F6EECF244321}">
                <p14:modId xmlns:p14="http://schemas.microsoft.com/office/powerpoint/2010/main" val="2911625354"/>
              </p:ext>
            </p:extLst>
          </p:nvPr>
        </p:nvGraphicFramePr>
        <p:xfrm>
          <a:off x="1784663" y="1514878"/>
          <a:ext cx="6642540" cy="4154597"/>
        </p:xfrm>
        <a:graphic>
          <a:graphicData uri="http://schemas.openxmlformats.org/drawingml/2006/table">
            <a:tbl>
              <a:tblPr/>
              <a:tblGrid>
                <a:gridCol w="2729696">
                  <a:extLst>
                    <a:ext uri="{9D8B030D-6E8A-4147-A177-3AD203B41FA5}">
                      <a16:colId xmlns:a16="http://schemas.microsoft.com/office/drawing/2014/main" val="20000"/>
                    </a:ext>
                  </a:extLst>
                </a:gridCol>
                <a:gridCol w="2670537">
                  <a:extLst>
                    <a:ext uri="{9D8B030D-6E8A-4147-A177-3AD203B41FA5}">
                      <a16:colId xmlns:a16="http://schemas.microsoft.com/office/drawing/2014/main" val="20001"/>
                    </a:ext>
                  </a:extLst>
                </a:gridCol>
                <a:gridCol w="1242307">
                  <a:extLst>
                    <a:ext uri="{9D8B030D-6E8A-4147-A177-3AD203B41FA5}">
                      <a16:colId xmlns:a16="http://schemas.microsoft.com/office/drawing/2014/main" val="20002"/>
                    </a:ext>
                  </a:extLst>
                </a:gridCol>
              </a:tblGrid>
              <a:tr h="298244">
                <a:tc>
                  <a:txBody>
                    <a:bodyPr/>
                    <a:lstStyle/>
                    <a:p>
                      <a:pPr algn="l" fontAlgn="t"/>
                      <a:r>
                        <a:rPr lang="en-US" sz="900" b="1" i="0" u="none" strike="noStrike" dirty="0">
                          <a:solidFill>
                            <a:srgbClr val="000000"/>
                          </a:solidFill>
                          <a:effectLst/>
                          <a:latin typeface="Calibri" panose="020F0502020204030204" pitchFamily="34" charset="0"/>
                        </a:rPr>
                        <a:t>Date</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Process Element</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Location (Subject to change)</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5653">
                <a:tc>
                  <a:txBody>
                    <a:bodyPr/>
                    <a:lstStyle/>
                    <a:p>
                      <a:pPr algn="l" fontAlgn="t"/>
                      <a:r>
                        <a:rPr lang="en-US" sz="900" b="1" i="0" u="none" strike="noStrike" dirty="0">
                          <a:solidFill>
                            <a:srgbClr val="000000"/>
                          </a:solidFill>
                          <a:effectLst/>
                          <a:latin typeface="Calibri" panose="020F0502020204030204" pitchFamily="34" charset="0"/>
                        </a:rPr>
                        <a:t>Thursday, June 09,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1 slides distributed to stakeholders</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61807">
                <a:tc>
                  <a:txBody>
                    <a:bodyPr/>
                    <a:lstStyle/>
                    <a:p>
                      <a:pPr algn="l" fontAlgn="t"/>
                      <a:r>
                        <a:rPr lang="en-US" sz="900" b="1" i="0" u="none" strike="noStrike" dirty="0">
                          <a:solidFill>
                            <a:srgbClr val="000000"/>
                          </a:solidFill>
                          <a:effectLst/>
                          <a:latin typeface="Calibri" panose="020F0502020204030204" pitchFamily="34" charset="0"/>
                        </a:rPr>
                        <a:t>Thursday, June 16,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1:  Process, Key Assumptions, IRP Team, Timeline, Latest Economic Indicators, Price Forecast and Demand Forecast, Plan for dealing with issues raised in 2014 IRP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653">
                <a:tc>
                  <a:txBody>
                    <a:bodyPr/>
                    <a:lstStyle/>
                    <a:p>
                      <a:pPr algn="l" fontAlgn="t"/>
                      <a:r>
                        <a:rPr lang="en-US" sz="900" b="1" i="0" u="none" strike="noStrike" dirty="0">
                          <a:solidFill>
                            <a:srgbClr val="000000"/>
                          </a:solidFill>
                          <a:effectLst/>
                          <a:latin typeface="Calibri" panose="020F0502020204030204" pitchFamily="34" charset="0"/>
                        </a:rPr>
                        <a:t>Thursday, July 14,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2  slides distributed to stakeholders</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1" u="none" strike="noStrike" dirty="0">
                          <a:solidFill>
                            <a:srgbClr val="FF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1807">
                <a:tc>
                  <a:txBody>
                    <a:bodyPr/>
                    <a:lstStyle/>
                    <a:p>
                      <a:pPr algn="l" fontAlgn="t"/>
                      <a:r>
                        <a:rPr lang="en-US" sz="900" b="1" i="0" u="none" strike="noStrike" dirty="0">
                          <a:solidFill>
                            <a:srgbClr val="000000"/>
                          </a:solidFill>
                          <a:effectLst/>
                          <a:latin typeface="Calibri" panose="020F0502020204030204" pitchFamily="34" charset="0"/>
                        </a:rPr>
                        <a:t>Tuesday, July 19,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2:   Drilling down into segments of demand forecast, Current Supply Resources, Transport Issues, Alternative Resources, Update on 2 Year Plan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5653">
                <a:tc>
                  <a:txBody>
                    <a:bodyPr/>
                    <a:lstStyle/>
                    <a:p>
                      <a:pPr algn="l" fontAlgn="t"/>
                      <a:r>
                        <a:rPr lang="en-US" sz="900" b="1" i="0" u="none" strike="noStrike" dirty="0">
                          <a:solidFill>
                            <a:srgbClr val="000000"/>
                          </a:solidFill>
                          <a:effectLst/>
                          <a:latin typeface="Calibri" panose="020F0502020204030204" pitchFamily="34" charset="0"/>
                        </a:rPr>
                        <a:t>Friday, August 12,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3 slides distributed to stakeholders</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4372">
                <a:tc>
                  <a:txBody>
                    <a:bodyPr/>
                    <a:lstStyle/>
                    <a:p>
                      <a:pPr algn="l" fontAlgn="t"/>
                      <a:r>
                        <a:rPr lang="en-US" sz="900" b="1" i="0" u="none" strike="noStrike" dirty="0">
                          <a:solidFill>
                            <a:srgbClr val="000000"/>
                          </a:solidFill>
                          <a:effectLst/>
                          <a:latin typeface="Calibri" panose="020F0502020204030204" pitchFamily="34" charset="0"/>
                        </a:rPr>
                        <a:t>Thursday, August 18,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3: Conservation, Distribution System Planning, Planned Scenarios and Sensitivities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45653">
                <a:tc>
                  <a:txBody>
                    <a:bodyPr/>
                    <a:lstStyle/>
                    <a:p>
                      <a:pPr algn="l" fontAlgn="t"/>
                      <a:r>
                        <a:rPr lang="en-US" sz="900" b="1" i="0" u="none" strike="noStrike" dirty="0">
                          <a:solidFill>
                            <a:srgbClr val="000000"/>
                          </a:solidFill>
                          <a:effectLst/>
                          <a:latin typeface="Calibri" panose="020F0502020204030204" pitchFamily="34" charset="0"/>
                        </a:rPr>
                        <a:t>Thursday, September 08,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4 slides distributed to stakeholders</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3089">
                <a:tc>
                  <a:txBody>
                    <a:bodyPr/>
                    <a:lstStyle/>
                    <a:p>
                      <a:pPr algn="l" fontAlgn="t"/>
                      <a:r>
                        <a:rPr lang="en-US" sz="900" b="1" i="0" u="none" strike="noStrike" dirty="0">
                          <a:solidFill>
                            <a:srgbClr val="000000"/>
                          </a:solidFill>
                          <a:effectLst/>
                          <a:latin typeface="Calibri" panose="020F0502020204030204" pitchFamily="34" charset="0"/>
                        </a:rPr>
                        <a:t>Thursday, September 15,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4:  Preliminary Resource Integration Results, Avoided Costs, Proposed new 2 year Plan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4372">
                <a:tc>
                  <a:txBody>
                    <a:bodyPr/>
                    <a:lstStyle/>
                    <a:p>
                      <a:pPr algn="l" fontAlgn="t"/>
                      <a:r>
                        <a:rPr lang="en-US" sz="900" b="1" i="0" u="none" strike="noStrike" dirty="0">
                          <a:solidFill>
                            <a:srgbClr val="000000"/>
                          </a:solidFill>
                          <a:effectLst/>
                          <a:latin typeface="Calibri" panose="020F0502020204030204" pitchFamily="34" charset="0"/>
                        </a:rPr>
                        <a:t>Tuesday, October 04,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5: Final Integration Results, finalization of plan components</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2591">
                <a:tc>
                  <a:txBody>
                    <a:bodyPr/>
                    <a:lstStyle/>
                    <a:p>
                      <a:pPr algn="l" fontAlgn="t"/>
                      <a:r>
                        <a:rPr lang="en-US" sz="900" b="1" i="0" u="none" strike="noStrike" dirty="0">
                          <a:solidFill>
                            <a:srgbClr val="000000"/>
                          </a:solidFill>
                          <a:effectLst/>
                          <a:latin typeface="Calibri" panose="020F0502020204030204" pitchFamily="34" charset="0"/>
                        </a:rPr>
                        <a:t>Monday, October 17,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Draft of 2016 IRP distributed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Kennewick, WebEx</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5653">
                <a:tc>
                  <a:txBody>
                    <a:bodyPr/>
                    <a:lstStyle/>
                    <a:p>
                      <a:pPr algn="l" fontAlgn="t"/>
                      <a:r>
                        <a:rPr lang="en-US" sz="900" b="1" i="0" u="none" strike="noStrike" dirty="0">
                          <a:solidFill>
                            <a:srgbClr val="000000"/>
                          </a:solidFill>
                          <a:effectLst/>
                          <a:latin typeface="Calibri" panose="020F0502020204030204" pitchFamily="34" charset="0"/>
                        </a:rPr>
                        <a:t>Monday, November 07,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Comments due on draft from all stakeholders</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4372">
                <a:tc>
                  <a:txBody>
                    <a:bodyPr/>
                    <a:lstStyle/>
                    <a:p>
                      <a:pPr algn="l" fontAlgn="t"/>
                      <a:r>
                        <a:rPr lang="en-US" sz="900" b="1" i="0" u="none" strike="noStrike" dirty="0">
                          <a:solidFill>
                            <a:srgbClr val="000000"/>
                          </a:solidFill>
                          <a:effectLst/>
                          <a:latin typeface="Calibri" panose="020F0502020204030204" pitchFamily="34" charset="0"/>
                        </a:rPr>
                        <a:t>Thursday, November 17,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TAG 6, if needed</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Seattle Airport Conference Center</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5653">
                <a:tc>
                  <a:txBody>
                    <a:bodyPr/>
                    <a:lstStyle/>
                    <a:p>
                      <a:pPr algn="l" fontAlgn="t"/>
                      <a:r>
                        <a:rPr lang="en-US" sz="900" b="1" i="0" u="none" strike="noStrike" dirty="0">
                          <a:solidFill>
                            <a:srgbClr val="000000"/>
                          </a:solidFill>
                          <a:effectLst/>
                          <a:latin typeface="Calibri" panose="020F0502020204030204" pitchFamily="34" charset="0"/>
                        </a:rPr>
                        <a:t>Wednesday, November 23,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Final IRP goes to press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4372">
                <a:tc>
                  <a:txBody>
                    <a:bodyPr/>
                    <a:lstStyle/>
                    <a:p>
                      <a:pPr algn="l" fontAlgn="t"/>
                      <a:r>
                        <a:rPr lang="en-US" sz="900" b="1" i="0" u="none" strike="noStrike" dirty="0">
                          <a:solidFill>
                            <a:srgbClr val="000000"/>
                          </a:solidFill>
                          <a:effectLst/>
                          <a:latin typeface="Calibri" panose="020F0502020204030204" pitchFamily="34" charset="0"/>
                        </a:rPr>
                        <a:t>Thursday, December 01,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Executive Summary Presentation to Senior Management</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Kennewick, WebEx</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45653">
                <a:tc>
                  <a:txBody>
                    <a:bodyPr/>
                    <a:lstStyle/>
                    <a:p>
                      <a:pPr algn="l" fontAlgn="t"/>
                      <a:r>
                        <a:rPr lang="en-US" sz="900" b="1" i="0" u="none" strike="noStrike" dirty="0">
                          <a:solidFill>
                            <a:srgbClr val="000000"/>
                          </a:solidFill>
                          <a:effectLst/>
                          <a:latin typeface="Calibri" panose="020F0502020204030204" pitchFamily="34" charset="0"/>
                        </a:rPr>
                        <a:t>Thursday, December 15, 2016</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IRP filing in Washington</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900" b="1" i="0" u="none" strike="noStrike" dirty="0">
                          <a:solidFill>
                            <a:srgbClr val="000000"/>
                          </a:solidFill>
                          <a:effectLst/>
                          <a:latin typeface="Calibri" panose="020F0502020204030204" pitchFamily="34" charset="0"/>
                        </a:rPr>
                        <a:t> </a:t>
                      </a:r>
                    </a:p>
                  </a:txBody>
                  <a:tcPr marL="5667" marR="5667" marT="5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1452128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Demand Forecast</a:t>
            </a:r>
          </a:p>
        </p:txBody>
      </p:sp>
      <p:sp>
        <p:nvSpPr>
          <p:cNvPr id="6" name="Slide Number Placeholder 5"/>
          <p:cNvSpPr>
            <a:spLocks noGrp="1"/>
          </p:cNvSpPr>
          <p:nvPr>
            <p:ph type="sldNum" sz="quarter" idx="12"/>
          </p:nvPr>
        </p:nvSpPr>
        <p:spPr/>
        <p:txBody>
          <a:bodyPr/>
          <a:lstStyle/>
          <a:p>
            <a:fld id="{CFC7651E-B4BE-4A93-B9C9-586D74789E66}" type="slidenum">
              <a:rPr lang="en-US" smtClean="0"/>
              <a:t>15</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96301" y="1224957"/>
            <a:ext cx="3741896" cy="1534954"/>
          </a:xfrm>
          <a:prstGeom prst="rect">
            <a:avLst/>
          </a:prstGeom>
        </p:spPr>
      </p:pic>
    </p:spTree>
    <p:extLst>
      <p:ext uri="{BB962C8B-B14F-4D97-AF65-F5344CB8AC3E}">
        <p14:creationId xmlns:p14="http://schemas.microsoft.com/office/powerpoint/2010/main" val="3832027412"/>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1"/>
            <a:ext cx="7514035" cy="1314449"/>
          </a:xfrm>
        </p:spPr>
        <p:txBody>
          <a:bodyPr/>
          <a:lstStyle/>
          <a:p>
            <a:r>
              <a:rPr lang="en-US" dirty="0"/>
              <a:t>	Current Methodology – Flow Chart</a:t>
            </a:r>
          </a:p>
        </p:txBody>
      </p:sp>
      <p:pic>
        <p:nvPicPr>
          <p:cNvPr id="5" name="Content Placeholder 4"/>
          <p:cNvPicPr>
            <a:picLocks noGrp="1"/>
          </p:cNvPicPr>
          <p:nvPr>
            <p:ph idx="1"/>
          </p:nvPr>
        </p:nvPicPr>
        <p:blipFill>
          <a:blip r:embed="rId2"/>
          <a:stretch>
            <a:fillRect/>
          </a:stretch>
        </p:blipFill>
        <p:spPr>
          <a:xfrm>
            <a:off x="1391451" y="2203811"/>
            <a:ext cx="6551699" cy="3904362"/>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67516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Forecast Model</a:t>
            </a:r>
          </a:p>
        </p:txBody>
      </p:sp>
      <p:sp>
        <p:nvSpPr>
          <p:cNvPr id="3" name="Content Placeholder 2"/>
          <p:cNvSpPr>
            <a:spLocks noGrp="1"/>
          </p:cNvSpPr>
          <p:nvPr>
            <p:ph idx="1"/>
          </p:nvPr>
        </p:nvSpPr>
        <p:spPr>
          <a:xfrm>
            <a:off x="1113234" y="2566906"/>
            <a:ext cx="7514035" cy="2343151"/>
          </a:xfrm>
        </p:spPr>
        <p:txBody>
          <a:bodyPr>
            <a:normAutofit fontScale="62500" lnSpcReduction="20000"/>
          </a:bodyPr>
          <a:lstStyle/>
          <a:p>
            <a:r>
              <a:rPr lang="en-US" dirty="0"/>
              <a:t>The Company currently utilizes an ordinary least squares (OLS) regression to predict customer usage.</a:t>
            </a:r>
          </a:p>
          <a:p>
            <a:r>
              <a:rPr lang="en-US" dirty="0"/>
              <a:t>Cascade uses a 60 degree reference temperature to calculate HDDs.</a:t>
            </a:r>
            <a:endParaRPr lang="en-US" dirty="0">
              <a:effectLst/>
            </a:endParaRPr>
          </a:p>
          <a:p>
            <a:r>
              <a:rPr lang="en-US" dirty="0"/>
              <a:t>Multiple scenarios are analyzed such as high/low growth, warm/cold weather, peak day events, etc.</a:t>
            </a:r>
          </a:p>
          <a:p>
            <a:r>
              <a:rPr lang="en-US" dirty="0"/>
              <a:t>Cascade analyzes 3 peak day events; average peak day, system-wide peak day, and max at each weather location peak day.</a:t>
            </a:r>
          </a:p>
          <a:p>
            <a:r>
              <a:rPr lang="en-US" dirty="0"/>
              <a:t>The Company utilizes an average year of demand with a system-wide peak event for deterministic analysis in SENDOUT®.</a:t>
            </a:r>
          </a:p>
        </p:txBody>
      </p:sp>
      <p:sp>
        <p:nvSpPr>
          <p:cNvPr id="4" name="Slide Number Placeholder 3"/>
          <p:cNvSpPr>
            <a:spLocks noGrp="1"/>
          </p:cNvSpPr>
          <p:nvPr>
            <p:ph type="sldNum" sz="quarter" idx="12"/>
          </p:nvPr>
        </p:nvSpPr>
        <p:spPr/>
        <p:txBody>
          <a:bodyPr/>
          <a:lstStyle/>
          <a:p>
            <a:fld id="{CFC7651E-B4BE-4A93-B9C9-586D74789E66}" type="slidenum">
              <a:rPr lang="en-US" smtClean="0"/>
              <a:t>17</a:t>
            </a:fld>
            <a:endParaRPr lang="en-US"/>
          </a:p>
        </p:txBody>
      </p:sp>
    </p:spTree>
    <p:extLst>
      <p:ext uri="{BB962C8B-B14F-4D97-AF65-F5344CB8AC3E}">
        <p14:creationId xmlns:p14="http://schemas.microsoft.com/office/powerpoint/2010/main" val="253630748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2609" y="1204080"/>
            <a:ext cx="7268267" cy="4093436"/>
          </a:xfrm>
          <a:prstGeom prst="rect">
            <a:avLst/>
          </a:prstGeom>
        </p:spPr>
      </p:pic>
      <p:sp>
        <p:nvSpPr>
          <p:cNvPr id="2" name="Slide Number Placeholder 1"/>
          <p:cNvSpPr>
            <a:spLocks noGrp="1"/>
          </p:cNvSpPr>
          <p:nvPr>
            <p:ph type="sldNum" sz="quarter" idx="12"/>
          </p:nvPr>
        </p:nvSpPr>
        <p:spPr/>
        <p:txBody>
          <a:bodyPr/>
          <a:lstStyle/>
          <a:p>
            <a:fld id="{CFC7651E-B4BE-4A93-B9C9-586D74789E66}" type="slidenum">
              <a:rPr lang="en-US" smtClean="0"/>
              <a:t>18</a:t>
            </a:fld>
            <a:endParaRPr lang="en-US"/>
          </a:p>
        </p:txBody>
      </p:sp>
    </p:spTree>
    <p:extLst>
      <p:ext uri="{BB962C8B-B14F-4D97-AF65-F5344CB8AC3E}">
        <p14:creationId xmlns:p14="http://schemas.microsoft.com/office/powerpoint/2010/main" val="180866957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1406993" y="1066477"/>
            <a:ext cx="7269480" cy="4094226"/>
          </a:xfrm>
          <a:prstGeom prst="rect">
            <a:avLst/>
          </a:prstGeom>
        </p:spPr>
      </p:pic>
      <p:sp>
        <p:nvSpPr>
          <p:cNvPr id="2" name="Slide Number Placeholder 1"/>
          <p:cNvSpPr>
            <a:spLocks noGrp="1"/>
          </p:cNvSpPr>
          <p:nvPr>
            <p:ph type="sldNum" sz="quarter" idx="12"/>
          </p:nvPr>
        </p:nvSpPr>
        <p:spPr/>
        <p:txBody>
          <a:bodyPr/>
          <a:lstStyle/>
          <a:p>
            <a:fld id="{CFC7651E-B4BE-4A93-B9C9-586D74789E66}" type="slidenum">
              <a:rPr lang="en-US" smtClean="0"/>
              <a:t>19</a:t>
            </a:fld>
            <a:endParaRPr lang="en-US"/>
          </a:p>
        </p:txBody>
      </p:sp>
    </p:spTree>
    <p:extLst>
      <p:ext uri="{BB962C8B-B14F-4D97-AF65-F5344CB8AC3E}">
        <p14:creationId xmlns:p14="http://schemas.microsoft.com/office/powerpoint/2010/main" val="4182805061"/>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121" y="999922"/>
            <a:ext cx="2571026" cy="994172"/>
          </a:xfrm>
        </p:spPr>
        <p:txBody>
          <a:bodyPr/>
          <a:lstStyle/>
          <a:p>
            <a:r>
              <a:rPr lang="en-US" dirty="0"/>
              <a:t>AGENDA</a:t>
            </a:r>
          </a:p>
        </p:txBody>
      </p:sp>
      <p:sp>
        <p:nvSpPr>
          <p:cNvPr id="3" name="Content Placeholder 2"/>
          <p:cNvSpPr>
            <a:spLocks noGrp="1"/>
          </p:cNvSpPr>
          <p:nvPr>
            <p:ph idx="1"/>
          </p:nvPr>
        </p:nvSpPr>
        <p:spPr>
          <a:xfrm>
            <a:off x="1553146" y="2131016"/>
            <a:ext cx="7886700" cy="3263504"/>
          </a:xfrm>
        </p:spPr>
        <p:txBody>
          <a:bodyPr>
            <a:normAutofit fontScale="70000" lnSpcReduction="20000"/>
          </a:bodyPr>
          <a:lstStyle/>
          <a:p>
            <a:pPr lvl="1"/>
            <a:r>
              <a:rPr lang="en-US" dirty="0"/>
              <a:t>OPENING REMARKS</a:t>
            </a:r>
          </a:p>
          <a:p>
            <a:pPr lvl="1"/>
            <a:r>
              <a:rPr lang="en-US" dirty="0"/>
              <a:t>PURPOSE OF IRP</a:t>
            </a:r>
          </a:p>
          <a:p>
            <a:pPr lvl="1"/>
            <a:r>
              <a:rPr lang="en-US" dirty="0"/>
              <a:t>PROCESS FOLLOWED</a:t>
            </a:r>
          </a:p>
          <a:p>
            <a:pPr lvl="1"/>
            <a:r>
              <a:rPr lang="en-US" dirty="0"/>
              <a:t>DEMAND FORECAST</a:t>
            </a:r>
          </a:p>
          <a:p>
            <a:pPr lvl="1"/>
            <a:r>
              <a:rPr lang="en-US" dirty="0"/>
              <a:t>GAS SUPPLY OVERVIEW</a:t>
            </a:r>
          </a:p>
          <a:p>
            <a:pPr lvl="1"/>
            <a:r>
              <a:rPr lang="en-US" dirty="0"/>
              <a:t>ENVIRONMENTAL CONSIDERATIONS </a:t>
            </a:r>
          </a:p>
          <a:p>
            <a:pPr lvl="1"/>
            <a:r>
              <a:rPr lang="en-US" dirty="0"/>
              <a:t>AVOIDED COST </a:t>
            </a:r>
          </a:p>
          <a:p>
            <a:pPr lvl="1"/>
            <a:r>
              <a:rPr lang="en-US" dirty="0"/>
              <a:t>DEMAND SIDE MANAGEMENT</a:t>
            </a:r>
          </a:p>
          <a:p>
            <a:pPr lvl="1"/>
            <a:r>
              <a:rPr lang="en-US" dirty="0"/>
              <a:t>DISTRIBUTION SYSTEM PLANNING</a:t>
            </a:r>
          </a:p>
          <a:p>
            <a:pPr lvl="1"/>
            <a:r>
              <a:rPr lang="en-US" dirty="0"/>
              <a:t>INTEGRATION RESULTS </a:t>
            </a:r>
          </a:p>
          <a:p>
            <a:pPr lvl="1"/>
            <a:r>
              <a:rPr lang="en-US" dirty="0"/>
              <a:t>ADDITIONAL QUESTIONS</a:t>
            </a:r>
          </a:p>
          <a:p>
            <a:endParaRPr lang="en-US" dirty="0"/>
          </a:p>
          <a:p>
            <a:endParaRPr lang="en-US" dirty="0"/>
          </a:p>
        </p:txBody>
      </p:sp>
      <p:sp>
        <p:nvSpPr>
          <p:cNvPr id="5" name="Slide Number Placeholder 4"/>
          <p:cNvSpPr>
            <a:spLocks noGrp="1"/>
          </p:cNvSpPr>
          <p:nvPr>
            <p:ph type="sldNum" sz="quarter" idx="12"/>
          </p:nvPr>
        </p:nvSpPr>
        <p:spPr/>
        <p:txBody>
          <a:bodyPr/>
          <a:lstStyle/>
          <a:p>
            <a:fld id="{CFC7651E-B4BE-4A93-B9C9-586D74789E66}" type="slidenum">
              <a:rPr lang="en-US" smtClean="0"/>
              <a:t>2</a:t>
            </a:fld>
            <a:endParaRPr lang="en-US"/>
          </a:p>
        </p:txBody>
      </p:sp>
    </p:spTree>
    <p:extLst>
      <p:ext uri="{BB962C8B-B14F-4D97-AF65-F5344CB8AC3E}">
        <p14:creationId xmlns:p14="http://schemas.microsoft.com/office/powerpoint/2010/main" val="2315876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234" y="755543"/>
            <a:ext cx="7514035" cy="1314449"/>
          </a:xfrm>
        </p:spPr>
        <p:txBody>
          <a:bodyPr/>
          <a:lstStyle/>
          <a:p>
            <a:r>
              <a:rPr lang="en-US" dirty="0"/>
              <a:t>Scenarios</a:t>
            </a:r>
          </a:p>
        </p:txBody>
      </p:sp>
      <p:pic>
        <p:nvPicPr>
          <p:cNvPr id="5" name="Content Placeholder 4"/>
          <p:cNvPicPr>
            <a:picLocks noGrp="1" noChangeAspect="1"/>
          </p:cNvPicPr>
          <p:nvPr>
            <p:ph idx="1"/>
          </p:nvPr>
        </p:nvPicPr>
        <p:blipFill>
          <a:blip r:embed="rId2"/>
          <a:stretch>
            <a:fillRect/>
          </a:stretch>
        </p:blipFill>
        <p:spPr>
          <a:xfrm>
            <a:off x="1843436" y="1767775"/>
            <a:ext cx="6053629" cy="3710726"/>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20</a:t>
            </a:fld>
            <a:endParaRPr lang="en-US"/>
          </a:p>
        </p:txBody>
      </p:sp>
    </p:spTree>
    <p:extLst>
      <p:ext uri="{BB962C8B-B14F-4D97-AF65-F5344CB8AC3E}">
        <p14:creationId xmlns:p14="http://schemas.microsoft.com/office/powerpoint/2010/main" val="327923728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78363" y="581187"/>
            <a:ext cx="7514035" cy="1314449"/>
          </a:xfrm>
        </p:spPr>
        <p:txBody>
          <a:bodyPr/>
          <a:lstStyle/>
          <a:p>
            <a:r>
              <a:rPr lang="en-US" dirty="0"/>
              <a:t>Peak Day Scenarios</a:t>
            </a:r>
          </a:p>
        </p:txBody>
      </p:sp>
      <p:pic>
        <p:nvPicPr>
          <p:cNvPr id="8" name="Content Placeholder 7"/>
          <p:cNvPicPr>
            <a:picLocks noGrp="1" noChangeAspect="1"/>
          </p:cNvPicPr>
          <p:nvPr>
            <p:ph idx="1"/>
          </p:nvPr>
        </p:nvPicPr>
        <p:blipFill>
          <a:blip r:embed="rId3"/>
          <a:stretch>
            <a:fillRect/>
          </a:stretch>
        </p:blipFill>
        <p:spPr>
          <a:xfrm>
            <a:off x="1716149" y="1564147"/>
            <a:ext cx="6695268" cy="3967295"/>
          </a:xfrm>
          <a:prstGeom prst="rect">
            <a:avLst/>
          </a:prstGeom>
        </p:spPr>
      </p:pic>
      <p:sp>
        <p:nvSpPr>
          <p:cNvPr id="3" name="Slide Number Placeholder 2"/>
          <p:cNvSpPr>
            <a:spLocks noGrp="1"/>
          </p:cNvSpPr>
          <p:nvPr>
            <p:ph type="sldNum" sz="quarter" idx="12"/>
          </p:nvPr>
        </p:nvSpPr>
        <p:spPr/>
        <p:txBody>
          <a:bodyPr/>
          <a:lstStyle/>
          <a:p>
            <a:fld id="{CFC7651E-B4BE-4A93-B9C9-586D74789E66}" type="slidenum">
              <a:rPr lang="en-US" smtClean="0"/>
              <a:t>21</a:t>
            </a:fld>
            <a:endParaRPr lang="en-US"/>
          </a:p>
        </p:txBody>
      </p:sp>
    </p:spTree>
    <p:extLst>
      <p:ext uri="{BB962C8B-B14F-4D97-AF65-F5344CB8AC3E}">
        <p14:creationId xmlns:p14="http://schemas.microsoft.com/office/powerpoint/2010/main" val="1073529191"/>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323211"/>
            <a:ext cx="7886700" cy="4329982"/>
          </a:xfrm>
        </p:spPr>
        <p:txBody>
          <a:bodyPr/>
          <a:lstStyle/>
          <a:p>
            <a:r>
              <a:rPr lang="en-US" dirty="0"/>
              <a:t>Cascade expects system load growth to be 1.25% per year, or 26.6% over the 20 year planning horizon.</a:t>
            </a:r>
            <a:endParaRPr lang="en-US" dirty="0">
              <a:effectLst/>
            </a:endParaRPr>
          </a:p>
          <a:p>
            <a:endParaRPr lang="en-US" dirty="0"/>
          </a:p>
        </p:txBody>
      </p:sp>
      <p:sp>
        <p:nvSpPr>
          <p:cNvPr id="2" name="Slide Number Placeholder 1"/>
          <p:cNvSpPr>
            <a:spLocks noGrp="1"/>
          </p:cNvSpPr>
          <p:nvPr>
            <p:ph type="sldNum" sz="quarter" idx="12"/>
          </p:nvPr>
        </p:nvSpPr>
        <p:spPr/>
        <p:txBody>
          <a:bodyPr/>
          <a:lstStyle/>
          <a:p>
            <a:fld id="{CFC7651E-B4BE-4A93-B9C9-586D74789E66}" type="slidenum">
              <a:rPr lang="en-US" smtClean="0"/>
              <a:t>22</a:t>
            </a:fld>
            <a:endParaRPr lang="en-US"/>
          </a:p>
        </p:txBody>
      </p:sp>
      <p:pic>
        <p:nvPicPr>
          <p:cNvPr id="4" name="Picture 3"/>
          <p:cNvPicPr>
            <a:picLocks noChangeAspect="1"/>
          </p:cNvPicPr>
          <p:nvPr/>
        </p:nvPicPr>
        <p:blipFill>
          <a:blip r:embed="rId3"/>
          <a:stretch>
            <a:fillRect/>
          </a:stretch>
        </p:blipFill>
        <p:spPr>
          <a:xfrm>
            <a:off x="1542690" y="2139988"/>
            <a:ext cx="6843718" cy="3250517"/>
          </a:xfrm>
          <a:prstGeom prst="rect">
            <a:avLst/>
          </a:prstGeom>
        </p:spPr>
      </p:pic>
    </p:spTree>
    <p:extLst>
      <p:ext uri="{BB962C8B-B14F-4D97-AF65-F5344CB8AC3E}">
        <p14:creationId xmlns:p14="http://schemas.microsoft.com/office/powerpoint/2010/main" val="1206820532"/>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351" y="-113174"/>
            <a:ext cx="7886700" cy="4336160"/>
          </a:xfrm>
        </p:spPr>
        <p:txBody>
          <a:bodyPr/>
          <a:lstStyle/>
          <a:p>
            <a:r>
              <a:rPr lang="en-US" dirty="0"/>
              <a:t>Usage expects to be approximately 308 million therms in 2017 and grow to just under 400 million therms in 2036.</a:t>
            </a:r>
          </a:p>
          <a:p>
            <a:endParaRPr lang="en-US" dirty="0"/>
          </a:p>
        </p:txBody>
      </p:sp>
      <p:sp>
        <p:nvSpPr>
          <p:cNvPr id="2" name="Slide Number Placeholder 1"/>
          <p:cNvSpPr>
            <a:spLocks noGrp="1"/>
          </p:cNvSpPr>
          <p:nvPr>
            <p:ph type="sldNum" sz="quarter" idx="12"/>
          </p:nvPr>
        </p:nvSpPr>
        <p:spPr/>
        <p:txBody>
          <a:bodyPr/>
          <a:lstStyle/>
          <a:p>
            <a:fld id="{CFC7651E-B4BE-4A93-B9C9-586D74789E66}" type="slidenum">
              <a:rPr lang="en-US" smtClean="0"/>
              <a:t>23</a:t>
            </a:fld>
            <a:endParaRPr lang="en-US"/>
          </a:p>
        </p:txBody>
      </p:sp>
      <p:pic>
        <p:nvPicPr>
          <p:cNvPr id="4" name="Picture 3"/>
          <p:cNvPicPr>
            <a:picLocks noChangeAspect="1"/>
          </p:cNvPicPr>
          <p:nvPr/>
        </p:nvPicPr>
        <p:blipFill>
          <a:blip r:embed="rId2"/>
          <a:stretch>
            <a:fillRect/>
          </a:stretch>
        </p:blipFill>
        <p:spPr>
          <a:xfrm>
            <a:off x="1490047" y="2188152"/>
            <a:ext cx="6930533" cy="3291750"/>
          </a:xfrm>
          <a:prstGeom prst="rect">
            <a:avLst/>
          </a:prstGeom>
        </p:spPr>
      </p:pic>
    </p:spTree>
    <p:extLst>
      <p:ext uri="{BB962C8B-B14F-4D97-AF65-F5344CB8AC3E}">
        <p14:creationId xmlns:p14="http://schemas.microsoft.com/office/powerpoint/2010/main" val="2467526648"/>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234" y="1011265"/>
            <a:ext cx="7514035" cy="1314449"/>
          </a:xfrm>
        </p:spPr>
        <p:txBody>
          <a:bodyPr/>
          <a:lstStyle/>
          <a:p>
            <a:r>
              <a:rPr lang="en-US" dirty="0"/>
              <a:t>System Tariff Breakout</a:t>
            </a:r>
          </a:p>
        </p:txBody>
      </p:sp>
      <p:pic>
        <p:nvPicPr>
          <p:cNvPr id="4" name="Content Placeholder 3"/>
          <p:cNvPicPr>
            <a:picLocks noGrp="1" noChangeAspect="1"/>
          </p:cNvPicPr>
          <p:nvPr>
            <p:ph idx="1"/>
          </p:nvPr>
        </p:nvPicPr>
        <p:blipFill>
          <a:blip r:embed="rId2"/>
          <a:stretch>
            <a:fillRect/>
          </a:stretch>
        </p:blipFill>
        <p:spPr>
          <a:xfrm>
            <a:off x="2838994" y="2415798"/>
            <a:ext cx="4062512"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CFC7651E-B4BE-4A93-B9C9-586D74789E66}" type="slidenum">
              <a:rPr lang="en-US" smtClean="0"/>
              <a:t>24</a:t>
            </a:fld>
            <a:endParaRPr lang="en-US"/>
          </a:p>
        </p:txBody>
      </p:sp>
    </p:spTree>
    <p:extLst>
      <p:ext uri="{BB962C8B-B14F-4D97-AF65-F5344CB8AC3E}">
        <p14:creationId xmlns:p14="http://schemas.microsoft.com/office/powerpoint/2010/main" val="1577371205"/>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70292" y="3464063"/>
            <a:ext cx="5943600" cy="1102519"/>
          </a:xfrm>
        </p:spPr>
        <p:txBody>
          <a:bodyPr>
            <a:normAutofit fontScale="90000"/>
          </a:bodyPr>
          <a:lstStyle/>
          <a:p>
            <a:r>
              <a:rPr lang="en-US" dirty="0"/>
              <a:t>Cascade Gas Supply Overview</a:t>
            </a:r>
          </a:p>
        </p:txBody>
      </p:sp>
      <p:sp>
        <p:nvSpPr>
          <p:cNvPr id="5" name="Slide Number Placeholder 4"/>
          <p:cNvSpPr>
            <a:spLocks noGrp="1"/>
          </p:cNvSpPr>
          <p:nvPr>
            <p:ph type="sldNum" sz="quarter" idx="12"/>
          </p:nvPr>
        </p:nvSpPr>
        <p:spPr/>
        <p:txBody>
          <a:bodyPr/>
          <a:lstStyle/>
          <a:p>
            <a:fld id="{CFC7651E-B4BE-4A93-B9C9-586D74789E66}" type="slidenum">
              <a:rPr lang="en-US" smtClean="0"/>
              <a:t>25</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31994" y="1225984"/>
            <a:ext cx="3741896" cy="1534954"/>
          </a:xfrm>
          <a:prstGeom prst="rect">
            <a:avLst/>
          </a:prstGeom>
        </p:spPr>
      </p:pic>
    </p:spTree>
    <p:extLst>
      <p:ext uri="{BB962C8B-B14F-4D97-AF65-F5344CB8AC3E}">
        <p14:creationId xmlns:p14="http://schemas.microsoft.com/office/powerpoint/2010/main" val="357388756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882834" y="2001502"/>
            <a:ext cx="6048186" cy="3419584"/>
          </a:xfrm>
          <a:prstGeom prst="rect">
            <a:avLst/>
          </a:prstGeom>
        </p:spPr>
      </p:pic>
      <p:sp>
        <p:nvSpPr>
          <p:cNvPr id="3" name="TextBox 2"/>
          <p:cNvSpPr txBox="1"/>
          <p:nvPr/>
        </p:nvSpPr>
        <p:spPr>
          <a:xfrm>
            <a:off x="1885950" y="1200150"/>
            <a:ext cx="5886450" cy="300082"/>
          </a:xfrm>
          <a:prstGeom prst="rect">
            <a:avLst/>
          </a:prstGeom>
          <a:noFill/>
        </p:spPr>
        <p:txBody>
          <a:bodyPr wrap="square" rtlCol="0">
            <a:spAutoFit/>
          </a:bodyPr>
          <a:lstStyle/>
          <a:p>
            <a:r>
              <a:rPr lang="en-US" sz="1350" b="1" dirty="0">
                <a:solidFill>
                  <a:prstClr val="black"/>
                </a:solidFill>
              </a:rPr>
              <a:t>EXAMPLE OF POSSIBLE CNGC WINTER TRANSPORT CAPACITY FLOW</a:t>
            </a:r>
          </a:p>
        </p:txBody>
      </p:sp>
      <p:sp>
        <p:nvSpPr>
          <p:cNvPr id="5" name="Slide Number Placeholder 4"/>
          <p:cNvSpPr>
            <a:spLocks noGrp="1"/>
          </p:cNvSpPr>
          <p:nvPr>
            <p:ph type="sldNum" sz="quarter" idx="12"/>
          </p:nvPr>
        </p:nvSpPr>
        <p:spPr/>
        <p:txBody>
          <a:bodyPr/>
          <a:lstStyle/>
          <a:p>
            <a:fld id="{215AD5D0-F42F-446F-9B8E-7D26259F086B}"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41633263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extLst>
              <p:ext uri="{D42A27DB-BD31-4B8C-83A1-F6EECF244321}">
                <p14:modId xmlns:p14="http://schemas.microsoft.com/office/powerpoint/2010/main" val="694147358"/>
              </p:ext>
            </p:extLst>
          </p:nvPr>
        </p:nvGraphicFramePr>
        <p:xfrm>
          <a:off x="1984130" y="1552679"/>
          <a:ext cx="61722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2127385076"/>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937649"/>
            <a:ext cx="7514035" cy="1314449"/>
          </a:xfrm>
        </p:spPr>
        <p:txBody>
          <a:bodyPr/>
          <a:lstStyle/>
          <a:p>
            <a:r>
              <a:rPr lang="en-US" dirty="0"/>
              <a:t>Storage Resources</a:t>
            </a:r>
          </a:p>
        </p:txBody>
      </p:sp>
      <p:sp>
        <p:nvSpPr>
          <p:cNvPr id="3" name="Content Placeholder 2"/>
          <p:cNvSpPr>
            <a:spLocks noGrp="1"/>
          </p:cNvSpPr>
          <p:nvPr>
            <p:ph idx="1"/>
          </p:nvPr>
        </p:nvSpPr>
        <p:spPr>
          <a:xfrm>
            <a:off x="985372" y="2252098"/>
            <a:ext cx="8348482" cy="3644038"/>
          </a:xfrm>
        </p:spPr>
        <p:txBody>
          <a:bodyPr>
            <a:normAutofit fontScale="32500" lnSpcReduction="20000"/>
          </a:bodyPr>
          <a:lstStyle/>
          <a:p>
            <a:r>
              <a:rPr lang="en-US" sz="4500" dirty="0"/>
              <a:t>Jackson Prairie-</a:t>
            </a:r>
          </a:p>
          <a:p>
            <a:pPr lvl="1"/>
            <a:r>
              <a:rPr lang="en-US" sz="4500" dirty="0"/>
              <a:t>4 accounts with 1,235,593 dths capacity</a:t>
            </a:r>
          </a:p>
          <a:p>
            <a:pPr lvl="1"/>
            <a:r>
              <a:rPr lang="en-US" sz="4500" dirty="0"/>
              <a:t>CNGC cycled approximately 90% of Jackson Prairie storage over the past winter season</a:t>
            </a:r>
          </a:p>
          <a:p>
            <a:pPr lvl="1"/>
            <a:r>
              <a:rPr lang="en-US" sz="4500" dirty="0"/>
              <a:t>CNGC remains committed to cycling Jackson Prairie	</a:t>
            </a:r>
          </a:p>
          <a:p>
            <a:r>
              <a:rPr lang="en-US" sz="4500" dirty="0"/>
              <a:t>Plymouth-</a:t>
            </a:r>
          </a:p>
          <a:p>
            <a:pPr lvl="1"/>
            <a:r>
              <a:rPr lang="en-US" sz="4500" dirty="0"/>
              <a:t>2 accounts with 662,200 dths capacity</a:t>
            </a:r>
          </a:p>
          <a:p>
            <a:pPr lvl="1"/>
            <a:r>
              <a:rPr lang="en-US" sz="4500" dirty="0"/>
              <a:t>New account of 100,000 dths added for the upcoming season</a:t>
            </a:r>
          </a:p>
          <a:p>
            <a:pPr lvl="1"/>
            <a:r>
              <a:rPr lang="en-US" sz="4500" dirty="0"/>
              <a:t>In addition to above we acquired TF-2 (Firm Redelivery Transportation) of 10,675 dths</a:t>
            </a:r>
          </a:p>
          <a:p>
            <a:pPr lvl="1"/>
            <a:r>
              <a:rPr lang="en-US" sz="4500" dirty="0"/>
              <a:t>Plymouth returned to fully functional operation on 04/01/2016.</a:t>
            </a:r>
          </a:p>
          <a:p>
            <a:pPr lvl="1"/>
            <a:r>
              <a:rPr lang="en-US" sz="4500" dirty="0"/>
              <a:t>CNGC remains committed to using Plymouth as a peaking resource. </a:t>
            </a:r>
          </a:p>
          <a:p>
            <a:pPr marL="3429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2E819064-117A-4F61-8CB4-3011D47CBE28}"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64524298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 name="Title 3"/>
          <p:cNvSpPr>
            <a:spLocks noGrp="1"/>
          </p:cNvSpPr>
          <p:nvPr>
            <p:ph type="title"/>
          </p:nvPr>
        </p:nvSpPr>
        <p:spPr>
          <a:xfrm>
            <a:off x="1485900" y="1063228"/>
            <a:ext cx="6172200" cy="422672"/>
          </a:xfrm>
        </p:spPr>
        <p:txBody>
          <a:bodyPr>
            <a:normAutofit/>
          </a:bodyPr>
          <a:lstStyle/>
          <a:p>
            <a:r>
              <a:rPr lang="en-US" sz="1500" dirty="0"/>
              <a:t> HIGHLIGHTS FOR THE 2016 PORTFOLIO DESIGN</a:t>
            </a:r>
            <a:endParaRPr lang="en-US" sz="1500" i="1" dirty="0"/>
          </a:p>
        </p:txBody>
      </p:sp>
      <p:sp>
        <p:nvSpPr>
          <p:cNvPr id="3" name="Content Placeholder 2"/>
          <p:cNvSpPr>
            <a:spLocks noGrp="1"/>
          </p:cNvSpPr>
          <p:nvPr>
            <p:ph idx="1"/>
          </p:nvPr>
        </p:nvSpPr>
        <p:spPr>
          <a:xfrm>
            <a:off x="1485900" y="1600200"/>
            <a:ext cx="6172200" cy="4057650"/>
          </a:xfrm>
        </p:spPr>
        <p:txBody>
          <a:bodyPr>
            <a:normAutofit fontScale="32500" lnSpcReduction="20000"/>
          </a:bodyPr>
          <a:lstStyle/>
          <a:p>
            <a:r>
              <a:rPr lang="en-US" sz="4650" dirty="0"/>
              <a:t>PORTFOLIO PROCUREMENT DESIGN BASED ON A DECLINING PERCENTAGE EACH YEAR, ACCORDINGLY: Year 1: Approximately 80% of annual requirements; Year 2: 40%, Year 3: 20%.</a:t>
            </a:r>
          </a:p>
          <a:p>
            <a:pPr lvl="1"/>
            <a:r>
              <a:rPr lang="en-US" sz="4350" dirty="0"/>
              <a:t>80% allows more flexibility operationally</a:t>
            </a:r>
          </a:p>
          <a:p>
            <a:pPr lvl="1"/>
            <a:r>
              <a:rPr lang="en-US" sz="4350" dirty="0"/>
              <a:t>Allows us to be in the market monthly through FOM purchase or Day Gas purchases</a:t>
            </a:r>
          </a:p>
          <a:p>
            <a:r>
              <a:rPr lang="en-US" sz="4650" dirty="0"/>
              <a:t>Hedged Percentages (fixed-price physical)  Currently max 40% of annual requirements.  Second year should be set at 25%, and 20% hedged volumes for year three.  </a:t>
            </a:r>
          </a:p>
          <a:p>
            <a:r>
              <a:rPr lang="en-US" sz="4650" dirty="0"/>
              <a:t>CNGC’s Gas Supply Oversight Committee (GSOC) would consider a modification of this plan if the outer year 3 year forward price is 20% higher/lower than the front month over a reasonably sustained period. </a:t>
            </a:r>
          </a:p>
          <a:p>
            <a:r>
              <a:rPr lang="en-US" sz="4650" dirty="0"/>
              <a:t>Annual load expectation (Nov-Oct) is approximately 30,000,000 dths, consistent with recent load history.</a:t>
            </a:r>
          </a:p>
          <a:p>
            <a:pPr marL="0" indent="0">
              <a:buNone/>
            </a:pPr>
            <a:endParaRPr lang="en-US" sz="4650" dirty="0"/>
          </a:p>
          <a:p>
            <a:endParaRPr lang="en-US" dirty="0"/>
          </a:p>
        </p:txBody>
      </p:sp>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65068107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230276"/>
            <a:ext cx="6858000" cy="1790700"/>
          </a:xfrm>
        </p:spPr>
        <p:txBody>
          <a:bodyPr/>
          <a:lstStyle/>
          <a:p>
            <a:r>
              <a:rPr lang="en-US" b="1" dirty="0">
                <a:solidFill>
                  <a:srgbClr val="0070C0"/>
                </a:solidFill>
              </a:rPr>
              <a:t>Purpose of the IRP Process</a:t>
            </a:r>
          </a:p>
        </p:txBody>
      </p:sp>
      <p:sp>
        <p:nvSpPr>
          <p:cNvPr id="3" name="Subtitle 2"/>
          <p:cNvSpPr>
            <a:spLocks noGrp="1"/>
          </p:cNvSpPr>
          <p:nvPr>
            <p:ph type="subTitle" idx="1"/>
          </p:nvPr>
        </p:nvSpPr>
        <p:spPr>
          <a:xfrm>
            <a:off x="1143000" y="4245236"/>
            <a:ext cx="6858000" cy="1241822"/>
          </a:xfrm>
        </p:spPr>
        <p:txBody>
          <a:bodyPr/>
          <a:lstStyle/>
          <a:p>
            <a:r>
              <a:rPr lang="en-US" b="1" dirty="0"/>
              <a:t>Bruce Folsom</a:t>
            </a:r>
          </a:p>
          <a:p>
            <a:r>
              <a:rPr lang="en-US" sz="1350" i="1" dirty="0"/>
              <a:t>Bruce W Folsom Consulting LLC</a:t>
            </a:r>
          </a:p>
          <a:p>
            <a:r>
              <a:rPr lang="en-US" dirty="0"/>
              <a:t>March 29, 2017</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3521840" y="311812"/>
            <a:ext cx="3741896" cy="1534954"/>
          </a:xfrm>
          <a:prstGeom prst="rect">
            <a:avLst/>
          </a:prstGeom>
        </p:spPr>
      </p:pic>
      <p:sp>
        <p:nvSpPr>
          <p:cNvPr id="6" name="Slide Number Placeholder 5"/>
          <p:cNvSpPr>
            <a:spLocks noGrp="1"/>
          </p:cNvSpPr>
          <p:nvPr>
            <p:ph type="sldNum" sz="quarter" idx="12"/>
          </p:nvPr>
        </p:nvSpPr>
        <p:spPr/>
        <p:txBody>
          <a:bodyPr/>
          <a:lstStyle/>
          <a:p>
            <a:fld id="{CFC7651E-B4BE-4A93-B9C9-586D74789E66}" type="slidenum">
              <a:rPr lang="en-US" smtClean="0"/>
              <a:t>3</a:t>
            </a:fld>
            <a:endParaRPr lang="en-US"/>
          </a:p>
        </p:txBody>
      </p:sp>
    </p:spTree>
    <p:extLst>
      <p:ext uri="{BB962C8B-B14F-4D97-AF65-F5344CB8AC3E}">
        <p14:creationId xmlns:p14="http://schemas.microsoft.com/office/powerpoint/2010/main" val="901309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extLst>
              <p:ext uri="{D42A27DB-BD31-4B8C-83A1-F6EECF244321}">
                <p14:modId xmlns:p14="http://schemas.microsoft.com/office/powerpoint/2010/main" val="3868161265"/>
              </p:ext>
            </p:extLst>
          </p:nvPr>
        </p:nvGraphicFramePr>
        <p:xfrm>
          <a:off x="1695127" y="1863127"/>
          <a:ext cx="61722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86264335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5" name="Content Placeholder 4" title="INDEX RFP's"/>
          <p:cNvGraphicFramePr>
            <a:graphicFrameLocks noGrp="1"/>
          </p:cNvGraphicFramePr>
          <p:nvPr>
            <p:ph idx="1"/>
            <p:extLst>
              <p:ext uri="{D42A27DB-BD31-4B8C-83A1-F6EECF244321}">
                <p14:modId xmlns:p14="http://schemas.microsoft.com/office/powerpoint/2010/main" val="1130115013"/>
              </p:ext>
            </p:extLst>
          </p:nvPr>
        </p:nvGraphicFramePr>
        <p:xfrm>
          <a:off x="1803412" y="960758"/>
          <a:ext cx="61722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256011389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Content Placeholder 3" title="INDEX RFP's"/>
          <p:cNvGraphicFramePr>
            <a:graphicFrameLocks noGrp="1"/>
          </p:cNvGraphicFramePr>
          <p:nvPr>
            <p:ph idx="1"/>
            <p:extLst>
              <p:ext uri="{D42A27DB-BD31-4B8C-83A1-F6EECF244321}">
                <p14:modId xmlns:p14="http://schemas.microsoft.com/office/powerpoint/2010/main" val="51538843"/>
              </p:ext>
            </p:extLst>
          </p:nvPr>
        </p:nvGraphicFramePr>
        <p:xfrm>
          <a:off x="1485900" y="2057401"/>
          <a:ext cx="6172200" cy="3394472"/>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27707377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33</a:t>
            </a:fld>
            <a:endParaRPr lang="en-US">
              <a:solidFill>
                <a:prstClr val="black">
                  <a:tint val="75000"/>
                </a:prstClr>
              </a:solidFill>
            </a:endParaRPr>
          </a:p>
        </p:txBody>
      </p:sp>
      <p:pic>
        <p:nvPicPr>
          <p:cNvPr id="4" name="Content Placeholder 3"/>
          <p:cNvPicPr>
            <a:picLocks noGrp="1" noChangeAspect="1"/>
          </p:cNvPicPr>
          <p:nvPr>
            <p:ph idx="1"/>
          </p:nvPr>
        </p:nvPicPr>
        <p:blipFill>
          <a:blip r:embed="rId2"/>
          <a:stretch>
            <a:fillRect/>
          </a:stretch>
        </p:blipFill>
        <p:spPr>
          <a:xfrm>
            <a:off x="1785072" y="1444689"/>
            <a:ext cx="6402773" cy="3985727"/>
          </a:xfrm>
          <a:prstGeom prst="rect">
            <a:avLst/>
          </a:prstGeom>
        </p:spPr>
      </p:pic>
    </p:spTree>
    <p:extLst>
      <p:ext uri="{BB962C8B-B14F-4D97-AF65-F5344CB8AC3E}">
        <p14:creationId xmlns:p14="http://schemas.microsoft.com/office/powerpoint/2010/main" val="340184012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9360806"/>
              </p:ext>
            </p:extLst>
          </p:nvPr>
        </p:nvGraphicFramePr>
        <p:xfrm>
          <a:off x="1485901" y="1791508"/>
          <a:ext cx="7141367" cy="3739934"/>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2E819064-117A-4F61-8CB4-3011D47CBE28}"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323495576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9720" y="2550928"/>
            <a:ext cx="6270922" cy="1573670"/>
          </a:xfrm>
        </p:spPr>
        <p:txBody>
          <a:bodyPr/>
          <a:lstStyle/>
          <a:p>
            <a:r>
              <a:rPr lang="en-US" sz="4500" dirty="0"/>
              <a:t>Environmental Considerations</a:t>
            </a:r>
          </a:p>
        </p:txBody>
      </p:sp>
      <p:sp>
        <p:nvSpPr>
          <p:cNvPr id="3" name="Subtitle 2"/>
          <p:cNvSpPr>
            <a:spLocks noGrp="1"/>
          </p:cNvSpPr>
          <p:nvPr>
            <p:ph type="subTitle" idx="1"/>
          </p:nvPr>
        </p:nvSpPr>
        <p:spPr>
          <a:xfrm>
            <a:off x="1953304" y="4239714"/>
            <a:ext cx="5123755" cy="814678"/>
          </a:xfrm>
        </p:spPr>
        <p:txBody>
          <a:bodyPr>
            <a:normAutofit/>
          </a:bodyPr>
          <a:lstStyle/>
          <a:p>
            <a:r>
              <a:rPr lang="en-US" sz="1500" dirty="0"/>
              <a:t>Presented by Allison Spector</a:t>
            </a:r>
          </a:p>
          <a:p>
            <a:r>
              <a:rPr lang="en-US" sz="1500" dirty="0"/>
              <a:t>Mgr., Energy Efficiency Policy</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335163" y="958416"/>
            <a:ext cx="3741896" cy="1534954"/>
          </a:xfrm>
          <a:prstGeom prst="rect">
            <a:avLst/>
          </a:prstGeom>
        </p:spPr>
      </p:pic>
    </p:spTree>
    <p:extLst>
      <p:ext uri="{BB962C8B-B14F-4D97-AF65-F5344CB8AC3E}">
        <p14:creationId xmlns:p14="http://schemas.microsoft.com/office/powerpoint/2010/main" val="2187927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699" y="987555"/>
            <a:ext cx="7425187" cy="1019982"/>
          </a:xfrm>
        </p:spPr>
        <p:txBody>
          <a:bodyPr>
            <a:normAutofit/>
          </a:bodyPr>
          <a:lstStyle/>
          <a:p>
            <a:r>
              <a:rPr lang="en-US" sz="3200" dirty="0"/>
              <a:t>Purpose of Environmental Considerations	</a:t>
            </a:r>
          </a:p>
        </p:txBody>
      </p:sp>
      <p:sp>
        <p:nvSpPr>
          <p:cNvPr id="3" name="Content Placeholder 2"/>
          <p:cNvSpPr>
            <a:spLocks noGrp="1"/>
          </p:cNvSpPr>
          <p:nvPr>
            <p:ph idx="1"/>
          </p:nvPr>
        </p:nvSpPr>
        <p:spPr>
          <a:xfrm>
            <a:off x="1028700" y="2208450"/>
            <a:ext cx="7200900" cy="4149218"/>
          </a:xfrm>
        </p:spPr>
        <p:txBody>
          <a:bodyPr>
            <a:normAutofit fontScale="92500" lnSpcReduction="20000"/>
          </a:bodyPr>
          <a:lstStyle/>
          <a:p>
            <a:r>
              <a:rPr lang="en-US" sz="2600" dirty="0"/>
              <a:t>Demonstrates Cascade’s awareness of any legislation, policy, or rules that might impact the carbon scenarios modeled by the Company</a:t>
            </a:r>
            <a:br>
              <a:rPr lang="en-US" sz="2600" dirty="0"/>
            </a:br>
            <a:r>
              <a:rPr lang="en-US" dirty="0"/>
              <a:t> </a:t>
            </a:r>
          </a:p>
          <a:p>
            <a:pPr lvl="1"/>
            <a:r>
              <a:rPr lang="en-US" sz="2200" dirty="0"/>
              <a:t>Discusses GHG policies mandated at the state and federal level that have the potential to impact Cascade as a natural gas distribution company, as well as presence of regional and national environmental regulations as required.</a:t>
            </a:r>
            <a:br>
              <a:rPr lang="en-US" sz="2200" dirty="0"/>
            </a:br>
            <a:endParaRPr lang="en-US" sz="2200" dirty="0"/>
          </a:p>
          <a:p>
            <a:pPr lvl="1"/>
            <a:r>
              <a:rPr lang="en-US" sz="2200" dirty="0"/>
              <a:t>Examines methodologies for applying a cost of carbon in the Company’s IRP planning efforts.</a:t>
            </a:r>
            <a:br>
              <a:rPr lang="en-US" sz="2200" dirty="0"/>
            </a:br>
            <a:endParaRPr lang="en-US" sz="2200" dirty="0"/>
          </a:p>
          <a:p>
            <a:pPr lvl="1"/>
            <a:r>
              <a:rPr lang="en-US" sz="2200" dirty="0"/>
              <a:t>Reports voluntary efforts to address GHG emissions.</a:t>
            </a:r>
            <a:br>
              <a:rPr lang="en-US" sz="2200" dirty="0"/>
            </a:br>
            <a:endParaRPr lang="en-US" sz="2200"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74550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Regulations</a:t>
            </a:r>
          </a:p>
        </p:txBody>
      </p:sp>
      <p:sp>
        <p:nvSpPr>
          <p:cNvPr id="3" name="Content Placeholder 2"/>
          <p:cNvSpPr>
            <a:spLocks noGrp="1"/>
          </p:cNvSpPr>
          <p:nvPr>
            <p:ph idx="1"/>
          </p:nvPr>
        </p:nvSpPr>
        <p:spPr>
          <a:xfrm>
            <a:off x="1028700" y="1699404"/>
            <a:ext cx="7200900" cy="4572000"/>
          </a:xfrm>
        </p:spPr>
        <p:txBody>
          <a:bodyPr>
            <a:normAutofit fontScale="92500" lnSpcReduction="10000"/>
          </a:bodyPr>
          <a:lstStyle/>
          <a:p>
            <a:r>
              <a:rPr lang="en-US" sz="2200" dirty="0"/>
              <a:t>IRP acknowledges presence of environmental rules and guidelines including:</a:t>
            </a:r>
          </a:p>
          <a:p>
            <a:pPr lvl="1"/>
            <a:r>
              <a:rPr lang="en-US" sz="1900" dirty="0"/>
              <a:t>Clean Power Plan (CPP)</a:t>
            </a:r>
          </a:p>
          <a:p>
            <a:pPr lvl="1"/>
            <a:r>
              <a:rPr lang="en-US" sz="1900" dirty="0"/>
              <a:t>Oregon’s “Coal to Clean” legislation (SB 1547)</a:t>
            </a:r>
          </a:p>
          <a:p>
            <a:pPr lvl="1"/>
            <a:r>
              <a:rPr lang="en-US" sz="1900" dirty="0"/>
              <a:t>Washington Clean Air Rule (CAR) - WAC-173-422, and </a:t>
            </a:r>
          </a:p>
          <a:p>
            <a:pPr lvl="1"/>
            <a:r>
              <a:rPr lang="en-US" sz="1900" dirty="0"/>
              <a:t>Northwest Power &amp; Conservation Council's Seventh Power Plan</a:t>
            </a:r>
            <a:br>
              <a:rPr lang="en-US" sz="1900" dirty="0"/>
            </a:br>
            <a:endParaRPr lang="en-US" sz="1900" dirty="0"/>
          </a:p>
          <a:p>
            <a:r>
              <a:rPr lang="en-US" sz="2200" dirty="0"/>
              <a:t>No direct impacts from electric rules, but were listed per previous UTC expectation</a:t>
            </a:r>
            <a:br>
              <a:rPr lang="en-US" sz="2200" dirty="0"/>
            </a:br>
            <a:endParaRPr lang="en-US" sz="2200" dirty="0"/>
          </a:p>
          <a:p>
            <a:pPr lvl="1"/>
            <a:r>
              <a:rPr lang="en-US" sz="1900" i="0" dirty="0"/>
              <a:t>Company incorporated </a:t>
            </a:r>
            <a:r>
              <a:rPr lang="en-US" sz="1900" dirty="0"/>
              <a:t>Northwest Power &amp; Conservation Council Plan’s </a:t>
            </a:r>
            <a:r>
              <a:rPr lang="en-US" sz="1900" i="0" dirty="0"/>
              <a:t>survey of approaches, sensitivity analyses, and scenarios for modeling cost of carbon.</a:t>
            </a:r>
          </a:p>
          <a:p>
            <a:pPr lvl="1"/>
            <a:r>
              <a:rPr lang="en-US" sz="1900" i="0" dirty="0"/>
              <a:t>CO</a:t>
            </a:r>
            <a:r>
              <a:rPr lang="en-US" sz="1900" i="0" baseline="-25000" dirty="0"/>
              <a:t>2</a:t>
            </a:r>
            <a:r>
              <a:rPr lang="en-US" sz="1900" i="0" dirty="0"/>
              <a:t> costs used in modeling cost impacts with Carbon Cost Risk at $0 - $110/ton.</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903671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 Air Rule (CAR)</a:t>
            </a:r>
          </a:p>
        </p:txBody>
      </p:sp>
      <p:sp>
        <p:nvSpPr>
          <p:cNvPr id="3" name="Content Placeholder 2"/>
          <p:cNvSpPr>
            <a:spLocks noGrp="1"/>
          </p:cNvSpPr>
          <p:nvPr>
            <p:ph idx="1"/>
          </p:nvPr>
        </p:nvSpPr>
        <p:spPr>
          <a:xfrm>
            <a:off x="927463" y="1690777"/>
            <a:ext cx="7489916" cy="4762609"/>
          </a:xfrm>
        </p:spPr>
        <p:txBody>
          <a:bodyPr>
            <a:normAutofit fontScale="85000" lnSpcReduction="20000"/>
          </a:bodyPr>
          <a:lstStyle/>
          <a:p>
            <a:r>
              <a:rPr lang="en-US" sz="2400" dirty="0"/>
              <a:t>On September 15, 2016, Washington Dept of Ecology issued the final CAR (WAC-173-442) to reduce GHG emissions</a:t>
            </a:r>
            <a:br>
              <a:rPr lang="en-US" sz="2400" dirty="0"/>
            </a:br>
            <a:endParaRPr lang="en-US" sz="2400" dirty="0"/>
          </a:p>
          <a:p>
            <a:r>
              <a:rPr lang="en-US" sz="2400" dirty="0"/>
              <a:t>CAR requires GHG reductions from three classes of entities in Washington</a:t>
            </a:r>
          </a:p>
          <a:p>
            <a:pPr lvl="1"/>
            <a:r>
              <a:rPr lang="en-US" dirty="0"/>
              <a:t>Stationary sources </a:t>
            </a:r>
          </a:p>
          <a:p>
            <a:pPr lvl="1"/>
            <a:r>
              <a:rPr lang="en-US" dirty="0"/>
              <a:t>Natural gas distributors </a:t>
            </a:r>
          </a:p>
          <a:p>
            <a:pPr lvl="2"/>
            <a:r>
              <a:rPr lang="en-US" dirty="0"/>
              <a:t>Indirect CO</a:t>
            </a:r>
            <a:r>
              <a:rPr lang="en-US" baseline="-25000" dirty="0"/>
              <a:t>2</a:t>
            </a:r>
            <a:r>
              <a:rPr lang="en-US" dirty="0"/>
              <a:t> emissions from end-use customers’ combustion of natural gas</a:t>
            </a:r>
          </a:p>
          <a:p>
            <a:pPr lvl="1"/>
            <a:r>
              <a:rPr lang="en-US" dirty="0"/>
              <a:t>Petroleum product producers in or importing to Washington</a:t>
            </a:r>
            <a:br>
              <a:rPr lang="en-US" dirty="0"/>
            </a:br>
            <a:endParaRPr lang="en-US" dirty="0"/>
          </a:p>
          <a:p>
            <a:r>
              <a:rPr lang="en-US" sz="2600" dirty="0"/>
              <a:t>Cascade Natural Gas has an obligation to serve and will need to purchase emissions offsets for compliance with required emissions reductions:</a:t>
            </a:r>
          </a:p>
          <a:p>
            <a:pPr lvl="1"/>
            <a:r>
              <a:rPr lang="en-US" dirty="0"/>
              <a:t>In-state emission reduction units (“ERUs”) </a:t>
            </a:r>
          </a:p>
          <a:p>
            <a:pPr lvl="1"/>
            <a:r>
              <a:rPr lang="en-US" dirty="0"/>
              <a:t>Limited out-of-state allowances from states or provinces that have established multi-sector greenhouse gas programs (availability reduces over time)</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97404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(Cont.)</a:t>
            </a:r>
          </a:p>
        </p:txBody>
      </p:sp>
      <p:sp>
        <p:nvSpPr>
          <p:cNvPr id="3" name="Content Placeholder 2"/>
          <p:cNvSpPr>
            <a:spLocks noGrp="1"/>
          </p:cNvSpPr>
          <p:nvPr>
            <p:ph idx="1"/>
          </p:nvPr>
        </p:nvSpPr>
        <p:spPr>
          <a:xfrm>
            <a:off x="1028700" y="1475117"/>
            <a:ext cx="7200900" cy="4873925"/>
          </a:xfrm>
        </p:spPr>
        <p:txBody>
          <a:bodyPr>
            <a:normAutofit/>
          </a:bodyPr>
          <a:lstStyle/>
          <a:p>
            <a:pPr lvl="1"/>
            <a:endParaRPr lang="en-US" dirty="0"/>
          </a:p>
          <a:p>
            <a:r>
              <a:rPr lang="en-US" dirty="0"/>
              <a:t>On September 27, 2016, and September 30, 2016, Cascade and three other natural gas distribution utilities jointly filed complaints in the United States District Court for the Eastern District of Washington and the State of Washington Thurston County Superior Court, respectively, challenging the legal underpinnings of CAR</a:t>
            </a:r>
          </a:p>
          <a:p>
            <a:endParaRPr lang="en-US" dirty="0"/>
          </a:p>
          <a:p>
            <a:pPr lvl="1"/>
            <a:r>
              <a:rPr lang="en-US" sz="1800" dirty="0"/>
              <a:t>Ecology does not have authority to regulate non-emitting sources for their customers’ emissions</a:t>
            </a:r>
            <a:br>
              <a:rPr lang="en-US" sz="1800" dirty="0"/>
            </a:br>
            <a:endParaRPr lang="en-US" sz="1800" dirty="0"/>
          </a:p>
          <a:p>
            <a:pPr lvl="1"/>
            <a:r>
              <a:rPr lang="en-US" sz="1800" dirty="0"/>
              <a:t>Ecology does </a:t>
            </a:r>
            <a:r>
              <a:rPr lang="en-US" sz="1800" u="sng" dirty="0"/>
              <a:t>not</a:t>
            </a:r>
            <a:r>
              <a:rPr lang="en-US" sz="1800" dirty="0"/>
              <a:t> have authority to implement a program to limit statewide greenhouse gas emissions, particularly a trading program based on ERUs</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09708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All Formal Explanations Aside…</a:t>
            </a:r>
          </a:p>
        </p:txBody>
      </p:sp>
      <p:sp>
        <p:nvSpPr>
          <p:cNvPr id="3" name="Content Placeholder 2"/>
          <p:cNvSpPr>
            <a:spLocks noGrp="1"/>
          </p:cNvSpPr>
          <p:nvPr>
            <p:ph idx="1"/>
          </p:nvPr>
        </p:nvSpPr>
        <p:spPr>
          <a:xfrm>
            <a:off x="934867" y="2267659"/>
            <a:ext cx="6221468" cy="3263504"/>
          </a:xfrm>
        </p:spPr>
        <p:txBody>
          <a:bodyPr>
            <a:normAutofit fontScale="92500" lnSpcReduction="20000"/>
          </a:bodyPr>
          <a:lstStyle/>
          <a:p>
            <a:r>
              <a:rPr lang="en-US" dirty="0"/>
              <a:t>The purpose of an IRP is to depict the </a:t>
            </a:r>
            <a:r>
              <a:rPr lang="en-US" u="sng" dirty="0"/>
              <a:t>overall</a:t>
            </a:r>
            <a:r>
              <a:rPr lang="en-US" dirty="0"/>
              <a:t> company plan more </a:t>
            </a:r>
            <a:r>
              <a:rPr lang="en-US" u="sng" dirty="0"/>
              <a:t>transparently </a:t>
            </a:r>
            <a:r>
              <a:rPr lang="en-US" dirty="0"/>
              <a:t>…</a:t>
            </a:r>
          </a:p>
          <a:p>
            <a:pPr lvl="1"/>
            <a:r>
              <a:rPr lang="en-US" dirty="0"/>
              <a:t>For immediately-contemplated actions (i.e., in the next two years), </a:t>
            </a:r>
          </a:p>
          <a:p>
            <a:pPr lvl="1"/>
            <a:r>
              <a:rPr lang="en-US" dirty="0"/>
              <a:t>To characterize emerging issues and related approaches for mitigation, if necessary, and </a:t>
            </a:r>
          </a:p>
          <a:p>
            <a:pPr lvl="1"/>
            <a:r>
              <a:rPr lang="en-US" dirty="0"/>
              <a:t>To outline the long-term direction a company is headed </a:t>
            </a:r>
            <a:r>
              <a:rPr lang="en-US" i="1" dirty="0"/>
              <a:t>vis-a-vis</a:t>
            </a:r>
            <a:r>
              <a:rPr lang="en-US" dirty="0"/>
              <a:t> the industry, including economic trends, industry structure (partners such as the pipeline(s) and their impact/actions), technology, customer usage, etc.</a:t>
            </a:r>
          </a:p>
          <a:p>
            <a:pPr marL="0" indent="0">
              <a:buNone/>
            </a:pPr>
            <a:endParaRPr lang="en-US" dirty="0"/>
          </a:p>
          <a:p>
            <a:endParaRPr lang="en-US" dirty="0"/>
          </a:p>
        </p:txBody>
      </p:sp>
      <p:pic>
        <p:nvPicPr>
          <p:cNvPr id="4" name="Picture 3" descr="Choices button_18372486.Small.jpg"/>
          <p:cNvPicPr>
            <a:picLocks noChangeAspect="1"/>
          </p:cNvPicPr>
          <p:nvPr/>
        </p:nvPicPr>
        <p:blipFill>
          <a:blip r:embed="rId2">
            <a:clrChange>
              <a:clrFrom>
                <a:srgbClr val="FFFFFF"/>
              </a:clrFrom>
              <a:clrTo>
                <a:srgbClr val="FFFFFF">
                  <a:alpha val="0"/>
                </a:srgbClr>
              </a:clrTo>
            </a:clrChange>
          </a:blip>
          <a:stretch>
            <a:fillRect/>
          </a:stretch>
        </p:blipFill>
        <p:spPr>
          <a:xfrm rot="1679880">
            <a:off x="7248319" y="2872777"/>
            <a:ext cx="1534319" cy="1534319"/>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4</a:t>
            </a:fld>
            <a:endParaRPr lang="en-US"/>
          </a:p>
        </p:txBody>
      </p:sp>
    </p:spTree>
    <p:extLst>
      <p:ext uri="{BB962C8B-B14F-4D97-AF65-F5344CB8AC3E}">
        <p14:creationId xmlns:p14="http://schemas.microsoft.com/office/powerpoint/2010/main" val="1048486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(Cont.)</a:t>
            </a:r>
          </a:p>
        </p:txBody>
      </p:sp>
      <p:sp>
        <p:nvSpPr>
          <p:cNvPr id="3" name="Content Placeholder 2"/>
          <p:cNvSpPr>
            <a:spLocks noGrp="1"/>
          </p:cNvSpPr>
          <p:nvPr>
            <p:ph idx="1"/>
          </p:nvPr>
        </p:nvSpPr>
        <p:spPr>
          <a:xfrm>
            <a:off x="899304" y="1570009"/>
            <a:ext cx="7640847" cy="5020572"/>
          </a:xfrm>
        </p:spPr>
        <p:txBody>
          <a:bodyPr>
            <a:normAutofit/>
          </a:bodyPr>
          <a:lstStyle/>
          <a:p>
            <a:r>
              <a:rPr lang="en-US" dirty="0"/>
              <a:t>In 2017, CAR is projected to cap CO</a:t>
            </a:r>
            <a:r>
              <a:rPr lang="en-US" baseline="-25000" dirty="0"/>
              <a:t>2</a:t>
            </a:r>
            <a:r>
              <a:rPr lang="en-US" dirty="0"/>
              <a:t> emissions for Cascade at about 2 million metric tons – Cascade’s Baseline Emissions Value</a:t>
            </a:r>
          </a:p>
          <a:p>
            <a:pPr lvl="1"/>
            <a:r>
              <a:rPr lang="en-US" sz="1800" dirty="0"/>
              <a:t>Baseline Emissions Value for Cascade is the annual average CO</a:t>
            </a:r>
            <a:r>
              <a:rPr lang="en-US" sz="1800" baseline="-25000" dirty="0"/>
              <a:t>2</a:t>
            </a:r>
            <a:r>
              <a:rPr lang="en-US" sz="1800" dirty="0"/>
              <a:t> emissions from the combustion of natural gas supplied to end-use customers between 2012 and 2016</a:t>
            </a:r>
          </a:p>
          <a:p>
            <a:pPr lvl="1"/>
            <a:r>
              <a:rPr lang="en-US" sz="1800" dirty="0"/>
              <a:t>Subtract out emissions from customers that are covered parties themselves</a:t>
            </a:r>
          </a:p>
          <a:p>
            <a:pPr lvl="1"/>
            <a:r>
              <a:rPr lang="en-US" sz="1800" dirty="0"/>
              <a:t>Pending consultation with Ecology in 2017 on adjustment of EITE industry emissions responsibility in 2017-2019 compliance period</a:t>
            </a:r>
            <a:br>
              <a:rPr lang="en-US" sz="1800" dirty="0"/>
            </a:br>
            <a:endParaRPr lang="en-US" sz="1800" dirty="0"/>
          </a:p>
          <a:p>
            <a:r>
              <a:rPr lang="en-US" dirty="0"/>
              <a:t>In 2018 to 2035, Cascade’s emissions reduction pathway decreases 1.7% each year from its baseline emissions value</a:t>
            </a:r>
            <a:br>
              <a:rPr lang="en-US" dirty="0"/>
            </a:br>
            <a:endParaRPr lang="en-US" dirty="0"/>
          </a:p>
          <a:p>
            <a:r>
              <a:rPr lang="en-US" dirty="0"/>
              <a:t>In 2036 and beyond, the emissions reduction pathway is equivalent to 2035’s emission reduction pathway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9564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
        <p:nvSpPr>
          <p:cNvPr id="9" name="Rectangle 8"/>
          <p:cNvSpPr/>
          <p:nvPr/>
        </p:nvSpPr>
        <p:spPr>
          <a:xfrm>
            <a:off x="1043796" y="666289"/>
            <a:ext cx="763437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kumimoji="0" lang="en-US" sz="3200" b="0" i="0" u="none" strike="noStrike" kern="1200" cap="none" spc="0" normalizeH="0" baseline="0" noProof="0" dirty="0">
                <a:ln>
                  <a:noFill/>
                </a:ln>
                <a:solidFill>
                  <a:prstClr val="black">
                    <a:lumMod val="65000"/>
                    <a:lumOff val="35000"/>
                  </a:prstClr>
                </a:solidFill>
                <a:effectLst/>
                <a:uLnTx/>
                <a:uFillTx/>
                <a:latin typeface="Franklin Gothic Book" panose="020B0503020102020204"/>
                <a:ea typeface="+mn-ea"/>
                <a:cs typeface="+mn-cs"/>
              </a:rPr>
              <a:t>Cascade's Preliminary Emissions Reduction Obligation Projection Under CAR</a:t>
            </a:r>
          </a:p>
        </p:txBody>
      </p:sp>
      <p:graphicFrame>
        <p:nvGraphicFramePr>
          <p:cNvPr id="7" name="Chart 6"/>
          <p:cNvGraphicFramePr>
            <a:graphicFrameLocks/>
          </p:cNvGraphicFramePr>
          <p:nvPr>
            <p:extLst/>
          </p:nvPr>
        </p:nvGraphicFramePr>
        <p:xfrm>
          <a:off x="564747" y="1747866"/>
          <a:ext cx="8609162" cy="4204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5189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 (Cont.)</a:t>
            </a:r>
          </a:p>
        </p:txBody>
      </p:sp>
      <p:sp>
        <p:nvSpPr>
          <p:cNvPr id="3" name="Content Placeholder 2"/>
          <p:cNvSpPr>
            <a:spLocks noGrp="1"/>
          </p:cNvSpPr>
          <p:nvPr>
            <p:ph idx="1"/>
          </p:nvPr>
        </p:nvSpPr>
        <p:spPr>
          <a:xfrm>
            <a:off x="716558" y="2044460"/>
            <a:ext cx="4733319" cy="4063042"/>
          </a:xfrm>
        </p:spPr>
        <p:txBody>
          <a:bodyPr>
            <a:normAutofit fontScale="92500" lnSpcReduction="10000"/>
          </a:bodyPr>
          <a:lstStyle/>
          <a:p>
            <a:r>
              <a:rPr lang="en-US" dirty="0"/>
              <a:t>Compliance period is a three-year period</a:t>
            </a:r>
          </a:p>
          <a:p>
            <a:r>
              <a:rPr lang="en-US" dirty="0"/>
              <a:t>Compliance must be demonstrated at the</a:t>
            </a:r>
            <a:br>
              <a:rPr lang="en-US" dirty="0"/>
            </a:br>
            <a:r>
              <a:rPr lang="en-US" dirty="0"/>
              <a:t> end of each compliance period</a:t>
            </a:r>
          </a:p>
          <a:p>
            <a:r>
              <a:rPr lang="en-US" dirty="0"/>
              <a:t>Cascade must submit compliance reports </a:t>
            </a:r>
            <a:br>
              <a:rPr lang="en-US" dirty="0"/>
            </a:br>
            <a:r>
              <a:rPr lang="en-US" dirty="0"/>
              <a:t>within a year after the end of each</a:t>
            </a:r>
            <a:br>
              <a:rPr lang="en-US" dirty="0"/>
            </a:br>
            <a:r>
              <a:rPr lang="en-US" dirty="0"/>
              <a:t> three-year compliance period. </a:t>
            </a:r>
          </a:p>
          <a:p>
            <a:r>
              <a:rPr lang="en-US" dirty="0"/>
              <a:t>Each report must include third party </a:t>
            </a:r>
            <a:br>
              <a:rPr lang="en-US" dirty="0"/>
            </a:br>
            <a:r>
              <a:rPr lang="en-US" dirty="0"/>
              <a:t>verification that sufficient qualifying</a:t>
            </a:r>
            <a:br>
              <a:rPr lang="en-US" dirty="0"/>
            </a:br>
            <a:r>
              <a:rPr lang="en-US" dirty="0"/>
              <a:t>ERUs have been purchased to cover </a:t>
            </a:r>
            <a:br>
              <a:rPr lang="en-US" dirty="0"/>
            </a:br>
            <a:r>
              <a:rPr lang="en-US" dirty="0"/>
              <a:t>emissions above Cascade’s emission</a:t>
            </a:r>
            <a:br>
              <a:rPr lang="en-US" dirty="0"/>
            </a:br>
            <a:r>
              <a:rPr lang="en-US" dirty="0"/>
              <a:t>reduction pathway. </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grpSp>
        <p:nvGrpSpPr>
          <p:cNvPr id="7" name="Group 6"/>
          <p:cNvGrpSpPr/>
          <p:nvPr/>
        </p:nvGrpSpPr>
        <p:grpSpPr>
          <a:xfrm>
            <a:off x="5633049" y="2171700"/>
            <a:ext cx="3441941" cy="2815160"/>
            <a:chOff x="6172200" y="1756023"/>
            <a:chExt cx="5762180" cy="4572510"/>
          </a:xfrm>
        </p:grpSpPr>
        <p:pic>
          <p:nvPicPr>
            <p:cNvPr id="4" name="Picture 3"/>
            <p:cNvPicPr>
              <a:picLocks noChangeAspect="1"/>
            </p:cNvPicPr>
            <p:nvPr/>
          </p:nvPicPr>
          <p:blipFill>
            <a:blip r:embed="rId3"/>
            <a:stretch>
              <a:fillRect/>
            </a:stretch>
          </p:blipFill>
          <p:spPr>
            <a:xfrm>
              <a:off x="6172200" y="1756023"/>
              <a:ext cx="5762180" cy="4572510"/>
            </a:xfrm>
            <a:prstGeom prst="rect">
              <a:avLst/>
            </a:prstGeom>
          </p:spPr>
        </p:pic>
        <p:sp>
          <p:nvSpPr>
            <p:cNvPr id="5" name="Rectangle 4"/>
            <p:cNvSpPr/>
            <p:nvPr/>
          </p:nvSpPr>
          <p:spPr>
            <a:xfrm>
              <a:off x="9910916" y="2005781"/>
              <a:ext cx="1637071" cy="4322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Rectangle 5"/>
            <p:cNvSpPr/>
            <p:nvPr/>
          </p:nvSpPr>
          <p:spPr>
            <a:xfrm>
              <a:off x="8379304" y="2266950"/>
              <a:ext cx="1383821"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pSp>
    </p:spTree>
    <p:extLst>
      <p:ext uri="{BB962C8B-B14F-4D97-AF65-F5344CB8AC3E}">
        <p14:creationId xmlns:p14="http://schemas.microsoft.com/office/powerpoint/2010/main" val="1555251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183821"/>
            <a:ext cx="7200900" cy="1114425"/>
          </a:xfrm>
        </p:spPr>
        <p:txBody>
          <a:bodyPr/>
          <a:lstStyle/>
          <a:p>
            <a:r>
              <a:rPr lang="en-US" dirty="0"/>
              <a:t>CAR (Cont.)</a:t>
            </a:r>
          </a:p>
        </p:txBody>
      </p:sp>
      <p:sp>
        <p:nvSpPr>
          <p:cNvPr id="3" name="Content Placeholder 2"/>
          <p:cNvSpPr>
            <a:spLocks noGrp="1"/>
          </p:cNvSpPr>
          <p:nvPr>
            <p:ph idx="1"/>
          </p:nvPr>
        </p:nvSpPr>
        <p:spPr>
          <a:xfrm>
            <a:off x="901460" y="2159242"/>
            <a:ext cx="7886700" cy="4459856"/>
          </a:xfrm>
        </p:spPr>
        <p:txBody>
          <a:bodyPr>
            <a:normAutofit/>
          </a:bodyPr>
          <a:lstStyle/>
          <a:p>
            <a:r>
              <a:rPr lang="en-US" dirty="0"/>
              <a:t>Cascade will continue to evaluate options for purchasing ERUs and allowances to cover emissions above the projected emission reduction pathway.</a:t>
            </a:r>
          </a:p>
          <a:p>
            <a:endParaRPr lang="en-US" dirty="0"/>
          </a:p>
          <a:p>
            <a:r>
              <a:rPr lang="en-US" dirty="0"/>
              <a:t>Cascade notes that the price of ERUs is unknown at this time and that Ecology’s constraints on ERUs makes it difficult to project their cost.</a:t>
            </a:r>
          </a:p>
          <a:p>
            <a:pPr marL="0" indent="0">
              <a:buNone/>
            </a:pPr>
            <a:endParaRPr lang="en-US" dirty="0"/>
          </a:p>
          <a:p>
            <a:r>
              <a:rPr lang="en-US" dirty="0"/>
              <a:t>As an alternative, Cascade has applied NPCC’s prices to model preliminary cost impacts from CAR.</a:t>
            </a:r>
          </a:p>
          <a:p>
            <a:endParaRPr lang="en-US" sz="1800" dirty="0"/>
          </a:p>
          <a:p>
            <a:endParaRPr lang="en-US" sz="18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20604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727179"/>
            <a:ext cx="7200900" cy="1114425"/>
          </a:xfrm>
        </p:spPr>
        <p:txBody>
          <a:bodyPr/>
          <a:lstStyle/>
          <a:p>
            <a:r>
              <a:rPr lang="en-US" dirty="0"/>
              <a:t>Fugitive Methane Emissions</a:t>
            </a:r>
          </a:p>
        </p:txBody>
      </p:sp>
      <p:sp>
        <p:nvSpPr>
          <p:cNvPr id="3" name="Content Placeholder 2"/>
          <p:cNvSpPr>
            <a:spLocks noGrp="1"/>
          </p:cNvSpPr>
          <p:nvPr>
            <p:ph idx="1"/>
          </p:nvPr>
        </p:nvSpPr>
        <p:spPr>
          <a:xfrm>
            <a:off x="823823" y="2006279"/>
            <a:ext cx="7886700" cy="3863131"/>
          </a:xfrm>
        </p:spPr>
        <p:txBody>
          <a:bodyPr>
            <a:normAutofit/>
          </a:bodyPr>
          <a:lstStyle/>
          <a:p>
            <a:r>
              <a:rPr lang="en-US" dirty="0"/>
              <a:t>There is no EPA rule governing the reduction of methane emissions for natural gas distribution utilities, but fugitive emissions are of interest to our regulators</a:t>
            </a:r>
            <a:br>
              <a:rPr lang="en-US" dirty="0"/>
            </a:br>
            <a:endParaRPr lang="en-US" dirty="0"/>
          </a:p>
          <a:p>
            <a:r>
              <a:rPr lang="en-US" dirty="0"/>
              <a:t>Cascade’s voluntary efforts in this area:</a:t>
            </a:r>
          </a:p>
          <a:p>
            <a:pPr lvl="1"/>
            <a:r>
              <a:rPr lang="en-US" sz="1800" dirty="0"/>
              <a:t>In March, 2016 Cascade became a founding partner of EPA’s Natural Gas Star Methane Challenge Program</a:t>
            </a:r>
          </a:p>
          <a:p>
            <a:pPr lvl="2"/>
            <a:r>
              <a:rPr lang="en-US" sz="1600" dirty="0"/>
              <a:t>Participating under Best Management Practice (BMP) Commitment – Excavation Damages </a:t>
            </a:r>
          </a:p>
          <a:p>
            <a:pPr lvl="1"/>
            <a:r>
              <a:rPr lang="en-US" sz="1800" dirty="0"/>
              <a:t>Cascade is also exploring other voluntary actions which could reduce methane emissions resulting from excavation damage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859196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Cost Risk Approach</a:t>
            </a:r>
          </a:p>
        </p:txBody>
      </p:sp>
      <p:sp>
        <p:nvSpPr>
          <p:cNvPr id="3" name="Content Placeholder 2"/>
          <p:cNvSpPr>
            <a:spLocks noGrp="1"/>
          </p:cNvSpPr>
          <p:nvPr>
            <p:ph idx="1"/>
          </p:nvPr>
        </p:nvSpPr>
        <p:spPr>
          <a:xfrm>
            <a:off x="1028700" y="2009955"/>
            <a:ext cx="7200900" cy="4114800"/>
          </a:xfrm>
        </p:spPr>
        <p:txBody>
          <a:bodyPr/>
          <a:lstStyle/>
          <a:p>
            <a:r>
              <a:rPr lang="en-US" dirty="0"/>
              <a:t>All Washington and Oregon LDCs follow the protocols of the Council’s Carbon Cost Risk approach</a:t>
            </a:r>
          </a:p>
          <a:p>
            <a:pPr marL="0" indent="0">
              <a:buNone/>
            </a:pPr>
            <a:endParaRPr lang="en-US" dirty="0"/>
          </a:p>
          <a:p>
            <a:r>
              <a:rPr lang="en-US" dirty="0"/>
              <a:t>Utilized in the IRP</a:t>
            </a:r>
          </a:p>
          <a:p>
            <a:pPr lvl="1"/>
            <a:r>
              <a:rPr lang="en-US" dirty="0"/>
              <a:t>Results in a $10/ton carbon cost adder to Cascade’s avoided costs in 2018</a:t>
            </a:r>
          </a:p>
          <a:p>
            <a:pPr lvl="1"/>
            <a:r>
              <a:rPr lang="en-US" dirty="0"/>
              <a:t>Rising to $30/ton in 2035</a:t>
            </a:r>
          </a:p>
          <a:p>
            <a:pPr marL="342900" lvl="1" indent="0">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666400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8700" y="925029"/>
            <a:ext cx="7200900" cy="1114425"/>
          </a:xfrm>
        </p:spPr>
        <p:txBody>
          <a:bodyPr>
            <a:noAutofit/>
          </a:bodyPr>
          <a:lstStyle/>
          <a:p>
            <a:r>
              <a:rPr lang="en-US" dirty="0"/>
              <a:t>Carbon Cost Risk Approach (Cont.)</a:t>
            </a:r>
          </a:p>
        </p:txBody>
      </p:sp>
      <p:sp>
        <p:nvSpPr>
          <p:cNvPr id="3" name="Content Placeholder 2"/>
          <p:cNvSpPr>
            <a:spLocks noGrp="1"/>
          </p:cNvSpPr>
          <p:nvPr>
            <p:ph idx="1"/>
          </p:nvPr>
        </p:nvSpPr>
        <p:spPr>
          <a:xfrm>
            <a:off x="1028700" y="2456414"/>
            <a:ext cx="7886700" cy="3422334"/>
          </a:xfrm>
        </p:spPr>
        <p:txBody>
          <a:bodyPr>
            <a:noAutofit/>
          </a:bodyPr>
          <a:lstStyle/>
          <a:p>
            <a:r>
              <a:rPr lang="en-US" dirty="0"/>
              <a:t>Since Cascade’s modeling applies a price of CO</a:t>
            </a:r>
            <a:r>
              <a:rPr lang="en-US" baseline="-25000" dirty="0"/>
              <a:t>2</a:t>
            </a:r>
            <a:r>
              <a:rPr lang="en-US" dirty="0"/>
              <a:t> from NPCC analysis to all emissions from natural gas delivered to all customers while CAR only requires compliance with a portion of these emissions, Cascade’s modeling is expected to be conservative.</a:t>
            </a:r>
          </a:p>
          <a:p>
            <a:pPr marL="685800" lvl="2" indent="0">
              <a:buNone/>
            </a:pPr>
            <a:endParaRPr lang="en-US" sz="2000" dirty="0"/>
          </a:p>
          <a:p>
            <a:r>
              <a:rPr lang="en-US" dirty="0"/>
              <a:t>Cascade will further evaluate ERU and compliance costs as Ecology establishes Cascade’s baseline emissions value.</a:t>
            </a:r>
            <a:br>
              <a:rPr lang="en-US" dirty="0"/>
            </a:br>
            <a:endParaRPr lang="en-US" dirty="0"/>
          </a:p>
          <a:p>
            <a:r>
              <a:rPr lang="en-US" dirty="0"/>
              <a:t>Further expansion of this analysis in future years is pending Washington Superior Court for Thurston County on the legality of CAR.</a:t>
            </a:r>
          </a:p>
          <a:p>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011B8-CF46-4081-BF06-97989A84FC96}" type="slidenum">
              <a:rPr kumimoji="0" lang="en-US" sz="1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337687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Avoided Cost</a:t>
            </a:r>
          </a:p>
        </p:txBody>
      </p:sp>
      <p:sp>
        <p:nvSpPr>
          <p:cNvPr id="6" name="Slide Number Placeholder 5"/>
          <p:cNvSpPr>
            <a:spLocks noGrp="1"/>
          </p:cNvSpPr>
          <p:nvPr>
            <p:ph type="sldNum" sz="quarter" idx="12"/>
          </p:nvPr>
        </p:nvSpPr>
        <p:spPr/>
        <p:txBody>
          <a:bodyPr/>
          <a:lstStyle/>
          <a:p>
            <a:fld id="{CFC7651E-B4BE-4A93-B9C9-586D74789E66}" type="slidenum">
              <a:rPr lang="en-US" smtClean="0"/>
              <a:t>47</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540836" y="1338422"/>
            <a:ext cx="3741896" cy="1534954"/>
          </a:xfrm>
          <a:prstGeom prst="rect">
            <a:avLst/>
          </a:prstGeom>
        </p:spPr>
      </p:pic>
    </p:spTree>
    <p:extLst>
      <p:ext uri="{BB962C8B-B14F-4D97-AF65-F5344CB8AC3E}">
        <p14:creationId xmlns:p14="http://schemas.microsoft.com/office/powerpoint/2010/main" val="1061457368"/>
      </p:ext>
    </p:extLst>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857352"/>
            <a:ext cx="7514035" cy="1314449"/>
          </a:xfrm>
        </p:spPr>
        <p:txBody>
          <a:bodyPr/>
          <a:lstStyle/>
          <a:p>
            <a:r>
              <a:rPr lang="en-US" dirty="0"/>
              <a:t>Overview</a:t>
            </a:r>
          </a:p>
        </p:txBody>
      </p:sp>
      <p:sp>
        <p:nvSpPr>
          <p:cNvPr id="3" name="Content Placeholder 2"/>
          <p:cNvSpPr>
            <a:spLocks noGrp="1"/>
          </p:cNvSpPr>
          <p:nvPr>
            <p:ph idx="1"/>
          </p:nvPr>
        </p:nvSpPr>
        <p:spPr>
          <a:xfrm>
            <a:off x="1113232" y="2392551"/>
            <a:ext cx="7514035" cy="2343151"/>
          </a:xfrm>
        </p:spPr>
        <p:txBody>
          <a:bodyPr>
            <a:normAutofit fontScale="55000" lnSpcReduction="20000"/>
          </a:bodyPr>
          <a:lstStyle/>
          <a:p>
            <a:r>
              <a:rPr lang="en-US" dirty="0"/>
              <a:t>As part of the IRP process, Cascade calculates a 20‐year forecast and 45 years of avoided costs.</a:t>
            </a:r>
          </a:p>
          <a:p>
            <a:r>
              <a:rPr lang="en-US" dirty="0"/>
              <a:t>The avoided cost is an estimated cost to serve the next unit of demand with a supply side resource option at a point in time. This incremental cost to serve represents the cost that could be avoided through energy conservation. </a:t>
            </a:r>
          </a:p>
          <a:p>
            <a:r>
              <a:rPr lang="en-US" dirty="0"/>
              <a:t>The avoided cost forecast can be used as a guideline for comparing energy conservation with the cost of acquiring and transporting natural gas to meet demand. </a:t>
            </a:r>
          </a:p>
          <a:p>
            <a:r>
              <a:rPr lang="en-US" dirty="0"/>
              <a:t>Cascade evaluates the impact that a range of environmental externalities, including CO</a:t>
            </a:r>
            <a:r>
              <a:rPr lang="en-US" baseline="-25000" dirty="0"/>
              <a:t>2 </a:t>
            </a:r>
            <a:r>
              <a:rPr lang="en-US" dirty="0"/>
              <a:t>emission prices, would have on the avoided costs in terms of cost adders and supply costs.</a:t>
            </a:r>
          </a:p>
          <a:p>
            <a:r>
              <a:rPr lang="en-US" dirty="0"/>
              <a:t>We produce an expected avoided cost case based on the medium forecast (base case) peak day.</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2746544665"/>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Costs included in the avoided cost calculation</a:t>
            </a:r>
            <a:br>
              <a:rPr lang="en-US" dirty="0"/>
            </a:br>
            <a:endParaRPr lang="en-US" dirty="0"/>
          </a:p>
        </p:txBody>
      </p:sp>
      <p:sp>
        <p:nvSpPr>
          <p:cNvPr id="3" name="Content Placeholder 2"/>
          <p:cNvSpPr>
            <a:spLocks noGrp="1"/>
          </p:cNvSpPr>
          <p:nvPr>
            <p:ph idx="1"/>
          </p:nvPr>
        </p:nvSpPr>
        <p:spPr>
          <a:xfrm>
            <a:off x="1939226" y="2136970"/>
            <a:ext cx="6172200" cy="3394472"/>
          </a:xfrm>
        </p:spPr>
        <p:txBody>
          <a:bodyPr>
            <a:normAutofit fontScale="77500" lnSpcReduction="20000"/>
          </a:bodyPr>
          <a:lstStyle/>
          <a:p>
            <a:pPr lvl="0"/>
            <a:r>
              <a:rPr lang="en-US" dirty="0"/>
              <a:t>The long term gas price forecast compiled from a consultant’s gas price forecast (which is the majority of the cost)</a:t>
            </a:r>
          </a:p>
          <a:p>
            <a:pPr lvl="0"/>
            <a:r>
              <a:rPr lang="en-US" dirty="0"/>
              <a:t>A price for carbon included in the gas price forecast, which has been embedded by price forecast consultant</a:t>
            </a:r>
          </a:p>
          <a:p>
            <a:pPr lvl="0"/>
            <a:r>
              <a:rPr lang="en-US" dirty="0"/>
              <a:t>Gas storage variable and fixed costs</a:t>
            </a:r>
          </a:p>
          <a:p>
            <a:pPr lvl="0"/>
            <a:r>
              <a:rPr lang="en-US" dirty="0"/>
              <a:t>Upstream variable and fixed transmission costs</a:t>
            </a:r>
          </a:p>
          <a:p>
            <a:pPr lvl="0"/>
            <a:r>
              <a:rPr lang="en-US" dirty="0"/>
              <a:t>Peak related on‐system transmission costs and</a:t>
            </a:r>
          </a:p>
          <a:p>
            <a:pPr lvl="0"/>
            <a:r>
              <a:rPr lang="en-US" dirty="0"/>
              <a:t>A 10 percent adder for unidentified environmental benefits, as recommended by the Northwest Power and Conservation Council (NPCC).</a:t>
            </a:r>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val="29555196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116" y="909894"/>
            <a:ext cx="7514035" cy="723243"/>
          </a:xfrm>
        </p:spPr>
        <p:txBody>
          <a:bodyPr/>
          <a:lstStyle/>
          <a:p>
            <a:r>
              <a:rPr lang="en-US" b="1" dirty="0">
                <a:solidFill>
                  <a:srgbClr val="0070C0"/>
                </a:solidFill>
              </a:rPr>
              <a:t>IRP Objectives</a:t>
            </a:r>
          </a:p>
        </p:txBody>
      </p:sp>
      <p:sp>
        <p:nvSpPr>
          <p:cNvPr id="3" name="Content Placeholder 2"/>
          <p:cNvSpPr>
            <a:spLocks noGrp="1"/>
          </p:cNvSpPr>
          <p:nvPr>
            <p:ph idx="1"/>
          </p:nvPr>
        </p:nvSpPr>
        <p:spPr>
          <a:xfrm>
            <a:off x="1121116" y="2118492"/>
            <a:ext cx="5658986" cy="3631611"/>
          </a:xfrm>
        </p:spPr>
        <p:txBody>
          <a:bodyPr>
            <a:normAutofit fontScale="85000" lnSpcReduction="10000"/>
          </a:bodyPr>
          <a:lstStyle/>
          <a:p>
            <a:pPr lvl="0"/>
            <a:r>
              <a:rPr lang="en-US" dirty="0"/>
              <a:t>Present a transparent roadmap of the overall corporate plan per the previous slide</a:t>
            </a:r>
          </a:p>
          <a:p>
            <a:pPr lvl="0"/>
            <a:r>
              <a:rPr lang="en-US" dirty="0"/>
              <a:t>Promote internal coordination </a:t>
            </a:r>
          </a:p>
          <a:p>
            <a:pPr lvl="0"/>
            <a:r>
              <a:rPr lang="en-US" dirty="0"/>
              <a:t>Describe to key stakeholders and the public the complex utility system unique to the local distribution company and management decision-making processes </a:t>
            </a:r>
          </a:p>
          <a:p>
            <a:pPr lvl="0"/>
            <a:r>
              <a:rPr lang="en-US" dirty="0"/>
              <a:t>Provide previews of future projects and issues which can lead to improved regulatory filings</a:t>
            </a:r>
          </a:p>
          <a:p>
            <a:pPr lvl="0"/>
            <a:r>
              <a:rPr lang="en-US" dirty="0"/>
              <a:t>Meet regulatory requirements</a:t>
            </a:r>
          </a:p>
          <a:p>
            <a:pPr marL="0" indent="0">
              <a:buNone/>
            </a:pPr>
            <a:endParaRPr lang="en-US" dirty="0"/>
          </a:p>
          <a:p>
            <a:endParaRPr lang="en-US" dirty="0"/>
          </a:p>
        </p:txBody>
      </p:sp>
      <p:pic>
        <p:nvPicPr>
          <p:cNvPr id="6" name="Picture 5" descr="Vision_spectators_4825625.xsm.jpg"/>
          <p:cNvPicPr>
            <a:picLocks noChangeAspect="1"/>
          </p:cNvPicPr>
          <p:nvPr/>
        </p:nvPicPr>
        <p:blipFill>
          <a:blip r:embed="rId2"/>
          <a:srcRect t="12708" b="4167"/>
          <a:stretch>
            <a:fillRect/>
          </a:stretch>
        </p:blipFill>
        <p:spPr>
          <a:xfrm>
            <a:off x="6780102" y="2695591"/>
            <a:ext cx="2345139" cy="1287675"/>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t>5</a:t>
            </a:fld>
            <a:endParaRPr lang="en-US"/>
          </a:p>
        </p:txBody>
      </p:sp>
    </p:spTree>
    <p:extLst>
      <p:ext uri="{BB962C8B-B14F-4D97-AF65-F5344CB8AC3E}">
        <p14:creationId xmlns:p14="http://schemas.microsoft.com/office/powerpoint/2010/main" val="2425976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13233" y="857352"/>
            <a:ext cx="7514035" cy="1314449"/>
          </a:xfrm>
        </p:spPr>
        <p:txBody>
          <a:bodyPr/>
          <a:lstStyle/>
          <a:p>
            <a:r>
              <a:rPr lang="en-US" dirty="0"/>
              <a:t>METHODOLOGY</a:t>
            </a:r>
          </a:p>
        </p:txBody>
      </p:sp>
      <p:sp>
        <p:nvSpPr>
          <p:cNvPr id="3" name="Content Placeholder 2"/>
          <p:cNvSpPr>
            <a:spLocks noGrp="1"/>
          </p:cNvSpPr>
          <p:nvPr>
            <p:ph idx="1"/>
          </p:nvPr>
        </p:nvSpPr>
        <p:spPr/>
        <p:txBody>
          <a:bodyPr>
            <a:normAutofit fontScale="25000" lnSpcReduction="20000"/>
          </a:bodyPr>
          <a:lstStyle/>
          <a:p>
            <a:r>
              <a:rPr lang="en-US" sz="5400" dirty="0"/>
              <a:t>The SENDOUT® resource planning model is used to generate the avoided costs.</a:t>
            </a:r>
          </a:p>
          <a:p>
            <a:r>
              <a:rPr lang="en-US" sz="5400" dirty="0"/>
              <a:t>SENDOUT® contains a marginal cost report which lists the daily incremental cost to serve the next unit of demand for each demand region.</a:t>
            </a:r>
          </a:p>
          <a:p>
            <a:r>
              <a:rPr lang="en-US" sz="5400" dirty="0"/>
              <a:t>The model determines the lowest cost method for serving the next unit of demand and computes a marginal cost.</a:t>
            </a:r>
          </a:p>
          <a:p>
            <a:endParaRPr lang="en-US" sz="5400" b="1" dirty="0"/>
          </a:p>
          <a:p>
            <a:pPr marL="0" indent="0">
              <a:buNone/>
            </a:pPr>
            <a:r>
              <a:rPr lang="en-US" sz="5400" b="1" dirty="0"/>
              <a:t>ALTERNATIVE RESOURCES CONSIDERED </a:t>
            </a:r>
          </a:p>
          <a:p>
            <a:r>
              <a:rPr lang="en-US" sz="5400" dirty="0"/>
              <a:t>With regards to alternative resources considered in the optimization of the portfolio, there is a level of uncertainty as to when certain alternative supply side resources will materialize and yet a base case needs to be created to calculate the avoided cost.</a:t>
            </a:r>
          </a:p>
          <a:p>
            <a:r>
              <a:rPr lang="en-US" sz="5400" dirty="0"/>
              <a:t>Using the base case demand parameters as inputs, including the design weather pattern, and base case customer and gas price forecasts, in addition to existing supply side resources, the Company’s resource portfolio for purposes of the avoided cost calculation include:</a:t>
            </a:r>
          </a:p>
          <a:p>
            <a:pPr lvl="1"/>
            <a:r>
              <a:rPr lang="en-US" sz="5400" dirty="0"/>
              <a:t>Incremental NGTL, Foothills, GTN and NWP transport (all of which are allocated between Oregon and Washington).</a:t>
            </a:r>
          </a:p>
          <a:p>
            <a:pPr lvl="1"/>
            <a:r>
              <a:rPr lang="en-US" sz="5400" dirty="0"/>
              <a:t>Also, a small level of satellite LNG and biogas is also included in the base case—however; these two alternative resources are assigned directly to Washington.</a:t>
            </a:r>
          </a:p>
          <a:p>
            <a:pPr lvl="1"/>
            <a:endParaRPr lang="en-US" sz="4200" dirty="0"/>
          </a:p>
          <a:p>
            <a:endParaRPr lang="en-US" dirty="0"/>
          </a:p>
        </p:txBody>
      </p:sp>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1418712306"/>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86350" y="1485900"/>
            <a:ext cx="2817620" cy="1962150"/>
          </a:xfrm>
          <a:prstGeom prst="rect">
            <a:avLst/>
          </a:prstGeom>
        </p:spPr>
      </p:pic>
      <p:sp>
        <p:nvSpPr>
          <p:cNvPr id="4" name="Slide Number Placeholder 3"/>
          <p:cNvSpPr>
            <a:spLocks noGrp="1"/>
          </p:cNvSpPr>
          <p:nvPr>
            <p:ph type="sldNum" sz="quarter" idx="12"/>
          </p:nvPr>
        </p:nvSpPr>
        <p:spPr/>
        <p:txBody>
          <a:bodyPr/>
          <a:lstStyle/>
          <a:p>
            <a:fld id="{215AD5D0-F42F-446F-9B8E-7D26259F086B}" type="slidenum">
              <a:rPr lang="en-US" smtClean="0">
                <a:solidFill>
                  <a:prstClr val="black">
                    <a:tint val="75000"/>
                  </a:prstClr>
                </a:solidFill>
              </a:rPr>
              <a:pPr/>
              <a:t>51</a:t>
            </a:fld>
            <a:endParaRPr lang="en-US">
              <a:solidFill>
                <a:prstClr val="black">
                  <a:tint val="75000"/>
                </a:prstClr>
              </a:solidFill>
            </a:endParaRPr>
          </a:p>
        </p:txBody>
      </p:sp>
      <p:pic>
        <p:nvPicPr>
          <p:cNvPr id="6" name="Picture 5"/>
          <p:cNvPicPr>
            <a:picLocks noChangeAspect="1"/>
          </p:cNvPicPr>
          <p:nvPr/>
        </p:nvPicPr>
        <p:blipFill>
          <a:blip r:embed="rId3"/>
          <a:stretch>
            <a:fillRect/>
          </a:stretch>
        </p:blipFill>
        <p:spPr>
          <a:xfrm>
            <a:off x="1257300" y="1085850"/>
            <a:ext cx="4425647" cy="4200525"/>
          </a:xfrm>
          <a:prstGeom prst="rect">
            <a:avLst/>
          </a:prstGeom>
        </p:spPr>
      </p:pic>
    </p:spTree>
    <p:extLst>
      <p:ext uri="{BB962C8B-B14F-4D97-AF65-F5344CB8AC3E}">
        <p14:creationId xmlns:p14="http://schemas.microsoft.com/office/powerpoint/2010/main" val="1921644438"/>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746" y="1448236"/>
            <a:ext cx="7543800" cy="1980764"/>
          </a:xfrm>
        </p:spPr>
        <p:txBody>
          <a:bodyPr/>
          <a:lstStyle/>
          <a:p>
            <a:r>
              <a:rPr lang="en-US" dirty="0"/>
              <a:t>Demand Side Management</a:t>
            </a:r>
          </a:p>
        </p:txBody>
      </p:sp>
      <p:sp>
        <p:nvSpPr>
          <p:cNvPr id="3" name="Subtitle 2"/>
          <p:cNvSpPr>
            <a:spLocks noGrp="1"/>
          </p:cNvSpPr>
          <p:nvPr>
            <p:ph type="subTitle" idx="1"/>
          </p:nvPr>
        </p:nvSpPr>
        <p:spPr>
          <a:xfrm>
            <a:off x="3292550" y="3499996"/>
            <a:ext cx="5150631" cy="535883"/>
          </a:xfrm>
        </p:spPr>
        <p:txBody>
          <a:bodyPr>
            <a:normAutofit fontScale="92500" lnSpcReduction="20000"/>
          </a:bodyPr>
          <a:lstStyle/>
          <a:p>
            <a:pPr algn="r"/>
            <a:r>
              <a:rPr lang="en-US" dirty="0"/>
              <a:t>March 29</a:t>
            </a:r>
            <a:r>
              <a:rPr lang="en-US" baseline="30000" dirty="0"/>
              <a:t>th</a:t>
            </a:r>
            <a:r>
              <a:rPr lang="en-US" dirty="0"/>
              <a:t>, 2017 @ 1:30pm</a:t>
            </a:r>
            <a:br>
              <a:rPr lang="en-US" dirty="0"/>
            </a:br>
            <a:r>
              <a:rPr lang="en-US" dirty="0"/>
              <a:t>IRP WUTC Presentation</a:t>
            </a:r>
          </a:p>
        </p:txBody>
      </p:sp>
      <p:sp>
        <p:nvSpPr>
          <p:cNvPr id="8" name="Slide Number Placeholder 7"/>
          <p:cNvSpPr>
            <a:spLocks noGrp="1"/>
          </p:cNvSpPr>
          <p:nvPr>
            <p:ph type="sldNum" sz="quarter" idx="12"/>
          </p:nvPr>
        </p:nvSpPr>
        <p:spPr/>
        <p:txBody>
          <a:bodyPr/>
          <a:lstStyle/>
          <a:p>
            <a:fld id="{D57F1E4F-1CFF-5643-939E-217C01CDF565}" type="slidenum">
              <a:rPr lang="en-US" smtClean="0"/>
              <a:pPr/>
              <a:t>52</a:t>
            </a:fld>
            <a:endParaRPr lang="en-US" dirty="0"/>
          </a:p>
        </p:txBody>
      </p:sp>
      <p:sp>
        <p:nvSpPr>
          <p:cNvPr id="6" name="Title 1"/>
          <p:cNvSpPr txBox="1">
            <a:spLocks/>
          </p:cNvSpPr>
          <p:nvPr/>
        </p:nvSpPr>
        <p:spPr>
          <a:xfrm>
            <a:off x="5762113" y="4328805"/>
            <a:ext cx="3549254" cy="1214745"/>
          </a:xfrm>
          <a:prstGeom prst="rect">
            <a:avLst/>
          </a:prstGeom>
        </p:spPr>
        <p:txBody>
          <a:bodyPr vert="horz" lIns="68580" tIns="34290" rIns="68580" bIns="34290" rtlCol="0" anchor="b">
            <a:normAutofit fontScale="62500" lnSpcReduction="2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3300" dirty="0">
                <a:solidFill>
                  <a:srgbClr val="000000">
                    <a:lumMod val="85000"/>
                    <a:lumOff val="15000"/>
                  </a:srgbClr>
                </a:solidFill>
              </a:rPr>
              <a:t>Monica Cowlishaw</a:t>
            </a:r>
            <a:br>
              <a:rPr lang="en-US" sz="6000" dirty="0">
                <a:solidFill>
                  <a:srgbClr val="000000">
                    <a:lumMod val="85000"/>
                    <a:lumOff val="15000"/>
                  </a:srgbClr>
                </a:solidFill>
              </a:rPr>
            </a:br>
            <a:r>
              <a:rPr lang="en-US" sz="2100" dirty="0">
                <a:solidFill>
                  <a:srgbClr val="000000">
                    <a:lumMod val="85000"/>
                    <a:lumOff val="15000"/>
                  </a:srgbClr>
                </a:solidFill>
              </a:rPr>
              <a:t>MGR, Energy Efficiency &amp; Community Outreach</a:t>
            </a:r>
            <a:br>
              <a:rPr lang="en-US" sz="2100" dirty="0">
                <a:solidFill>
                  <a:srgbClr val="000000">
                    <a:lumMod val="85000"/>
                    <a:lumOff val="15000"/>
                  </a:srgbClr>
                </a:solidFill>
              </a:rPr>
            </a:br>
            <a:r>
              <a:rPr lang="en-US" sz="1800" dirty="0">
                <a:solidFill>
                  <a:srgbClr val="000000">
                    <a:lumMod val="85000"/>
                    <a:lumOff val="15000"/>
                  </a:srgbClr>
                </a:solidFill>
              </a:rPr>
              <a:t>Monica.Cowlishaw@cngc.com</a:t>
            </a:r>
            <a:br>
              <a:rPr lang="en-US" sz="1500" dirty="0">
                <a:solidFill>
                  <a:srgbClr val="000000">
                    <a:lumMod val="85000"/>
                    <a:lumOff val="15000"/>
                  </a:srgbClr>
                </a:solidFill>
              </a:rPr>
            </a:br>
            <a:br>
              <a:rPr lang="en-US" sz="1500" dirty="0">
                <a:solidFill>
                  <a:srgbClr val="000000">
                    <a:lumMod val="85000"/>
                    <a:lumOff val="15000"/>
                  </a:srgbClr>
                </a:solidFill>
              </a:rPr>
            </a:br>
            <a:br>
              <a:rPr lang="en-US" sz="1500" dirty="0">
                <a:solidFill>
                  <a:srgbClr val="000000">
                    <a:lumMod val="85000"/>
                    <a:lumOff val="15000"/>
                  </a:srgbClr>
                </a:solidFill>
              </a:rPr>
            </a:br>
            <a:r>
              <a:rPr lang="en-US" sz="3300" dirty="0">
                <a:solidFill>
                  <a:prstClr val="black">
                    <a:lumMod val="95000"/>
                    <a:lumOff val="5000"/>
                  </a:prstClr>
                </a:solidFill>
              </a:rPr>
              <a:t>Amanda Sargent</a:t>
            </a:r>
            <a:br>
              <a:rPr lang="en-US" sz="6000" dirty="0">
                <a:solidFill>
                  <a:prstClr val="black">
                    <a:lumMod val="95000"/>
                    <a:lumOff val="5000"/>
                  </a:prstClr>
                </a:solidFill>
              </a:rPr>
            </a:br>
            <a:r>
              <a:rPr lang="en-US" sz="2100" dirty="0">
                <a:solidFill>
                  <a:prstClr val="black">
                    <a:lumMod val="95000"/>
                    <a:lumOff val="5000"/>
                  </a:prstClr>
                </a:solidFill>
              </a:rPr>
              <a:t>Conservation Analyst III</a:t>
            </a:r>
            <a:br>
              <a:rPr lang="en-US" sz="2100" dirty="0">
                <a:solidFill>
                  <a:prstClr val="black">
                    <a:lumMod val="95000"/>
                    <a:lumOff val="5000"/>
                  </a:prstClr>
                </a:solidFill>
              </a:rPr>
            </a:br>
            <a:r>
              <a:rPr lang="en-US" sz="1800" dirty="0">
                <a:solidFill>
                  <a:prstClr val="black">
                    <a:lumMod val="95000"/>
                    <a:lumOff val="5000"/>
                  </a:prstClr>
                </a:solidFill>
              </a:rPr>
              <a:t>Amanda.Sargent@cngc.com</a:t>
            </a:r>
            <a:endParaRPr lang="en-US" sz="2700" dirty="0">
              <a:solidFill>
                <a:srgbClr val="000000">
                  <a:lumMod val="85000"/>
                  <a:lumOff val="15000"/>
                </a:srgbClr>
              </a:solidFill>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266179" y="184265"/>
            <a:ext cx="3741896" cy="1534954"/>
          </a:xfrm>
          <a:prstGeom prst="rect">
            <a:avLst/>
          </a:prstGeom>
        </p:spPr>
      </p:pic>
    </p:spTree>
    <p:extLst>
      <p:ext uri="{BB962C8B-B14F-4D97-AF65-F5344CB8AC3E}">
        <p14:creationId xmlns:p14="http://schemas.microsoft.com/office/powerpoint/2010/main" val="2753244036"/>
      </p:ext>
    </p:extLst>
  </p:cSld>
  <p:clrMapOvr>
    <a:masterClrMapping/>
  </p:clrMapOvr>
  <p:transition spd="med">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857251"/>
            <a:ext cx="7514035" cy="1314449"/>
          </a:xfrm>
        </p:spPr>
        <p:txBody>
          <a:bodyPr/>
          <a:lstStyle/>
          <a:p>
            <a:r>
              <a:rPr lang="en-US" dirty="0"/>
              <a:t>Elements of the DSM Chapter</a:t>
            </a:r>
          </a:p>
        </p:txBody>
      </p:sp>
      <p:sp>
        <p:nvSpPr>
          <p:cNvPr id="3" name="Content Placeholder 2"/>
          <p:cNvSpPr>
            <a:spLocks noGrp="1"/>
          </p:cNvSpPr>
          <p:nvPr>
            <p:ph idx="1"/>
          </p:nvPr>
        </p:nvSpPr>
        <p:spPr>
          <a:xfrm>
            <a:off x="1307306" y="1843088"/>
            <a:ext cx="7618979" cy="4014449"/>
          </a:xfrm>
        </p:spPr>
        <p:txBody>
          <a:bodyPr>
            <a:normAutofit fontScale="62500" lnSpcReduction="20000"/>
          </a:bodyPr>
          <a:lstStyle/>
          <a:p>
            <a:pPr marL="128588" indent="-128588">
              <a:buFont typeface="Arial" panose="020B0604020202020204" pitchFamily="34" charset="0"/>
              <a:buChar char="•"/>
            </a:pPr>
            <a:r>
              <a:rPr lang="en-US" dirty="0"/>
              <a:t>The DSM Chapter includes the following topics relevant to the Energy Efficiency programs: </a:t>
            </a:r>
          </a:p>
          <a:p>
            <a:pPr marL="471488" lvl="1" indent="-128588">
              <a:buFont typeface="Arial" panose="020B0604020202020204" pitchFamily="34" charset="0"/>
              <a:buChar char="•"/>
            </a:pPr>
            <a:r>
              <a:rPr lang="en-US" dirty="0"/>
              <a:t>Overview</a:t>
            </a:r>
          </a:p>
          <a:p>
            <a:pPr marL="471488" lvl="1" indent="-128588">
              <a:buFont typeface="Arial" panose="020B0604020202020204" pitchFamily="34" charset="0"/>
              <a:buChar char="•"/>
            </a:pPr>
            <a:r>
              <a:rPr lang="en-US" dirty="0"/>
              <a:t>Conservation Planning</a:t>
            </a:r>
          </a:p>
          <a:p>
            <a:pPr marL="471488" lvl="1" indent="-128588">
              <a:buFont typeface="Arial" panose="020B0604020202020204" pitchFamily="34" charset="0"/>
              <a:buChar char="•"/>
            </a:pPr>
            <a:r>
              <a:rPr lang="en-US" dirty="0"/>
              <a:t>Pathways to achieve goals for the next 10 years</a:t>
            </a:r>
          </a:p>
          <a:p>
            <a:pPr marL="471488" lvl="1" indent="-128588">
              <a:buFont typeface="Arial" panose="020B0604020202020204" pitchFamily="34" charset="0"/>
              <a:buChar char="•"/>
            </a:pPr>
            <a:r>
              <a:rPr lang="en-US" dirty="0"/>
              <a:t>A progress report of where we’ve been and where we’re going</a:t>
            </a:r>
          </a:p>
          <a:p>
            <a:pPr marL="471488" lvl="1" indent="-128588">
              <a:buFont typeface="Arial" panose="020B0604020202020204" pitchFamily="34" charset="0"/>
              <a:buChar char="•"/>
            </a:pPr>
            <a:r>
              <a:rPr lang="en-US" dirty="0"/>
              <a:t>Goals at a glance (developed from the potential forecast) &amp; abridged budget estimates</a:t>
            </a:r>
          </a:p>
          <a:p>
            <a:pPr marL="471488" lvl="1" indent="-128588">
              <a:buFont typeface="Arial" panose="020B0604020202020204" pitchFamily="34" charset="0"/>
              <a:buChar char="•"/>
            </a:pPr>
            <a:r>
              <a:rPr lang="en-US" dirty="0"/>
              <a:t>Cost test and market segmentation information relevant to cost-effectiveness discussions</a:t>
            </a:r>
          </a:p>
          <a:p>
            <a:pPr marL="471488" lvl="1" indent="-128588">
              <a:buFont typeface="Arial" panose="020B0604020202020204" pitchFamily="34" charset="0"/>
              <a:buChar char="•"/>
            </a:pPr>
            <a:r>
              <a:rPr lang="en-US" dirty="0"/>
              <a:t>Target Development (Climate Zone modeling) – discussed on next slide</a:t>
            </a:r>
          </a:p>
          <a:p>
            <a:pPr marL="471488" lvl="1" indent="-128588">
              <a:buFont typeface="Arial" panose="020B0604020202020204" pitchFamily="34" charset="0"/>
              <a:buChar char="•"/>
            </a:pPr>
            <a:r>
              <a:rPr lang="en-US" dirty="0"/>
              <a:t>Assessing future potential </a:t>
            </a:r>
          </a:p>
          <a:p>
            <a:pPr marL="471488" lvl="1" indent="-128588">
              <a:buFont typeface="Arial" panose="020B0604020202020204" pitchFamily="34" charset="0"/>
              <a:buChar char="•"/>
            </a:pPr>
            <a:r>
              <a:rPr lang="en-US" dirty="0"/>
              <a:t>Conservation 2- year action plan including paths to increase forecast precision</a:t>
            </a:r>
          </a:p>
          <a:p>
            <a:pPr marL="471488" lvl="1" indent="-128588">
              <a:buFont typeface="Arial" panose="020B0604020202020204" pitchFamily="34" charset="0"/>
              <a:buChar char="•"/>
            </a:pPr>
            <a:r>
              <a:rPr lang="en-US" dirty="0"/>
              <a:t>Action Plan Addendum </a:t>
            </a:r>
          </a:p>
          <a:p>
            <a:pPr marL="814388" lvl="2" indent="-128588">
              <a:buFont typeface="Arial" panose="020B0604020202020204" pitchFamily="34" charset="0"/>
              <a:buChar char="•"/>
            </a:pPr>
            <a:r>
              <a:rPr lang="en-US" dirty="0"/>
              <a:t>New Conservation Potential Assessment &amp; revision/replacement of current modeling tool</a:t>
            </a:r>
          </a:p>
          <a:p>
            <a:pPr marL="471488" lvl="1" indent="-128588">
              <a:buFont typeface="Arial" panose="020B0604020202020204" pitchFamily="34" charset="0"/>
              <a:buChar char="•"/>
            </a:pPr>
            <a:r>
              <a:rPr lang="en-US" dirty="0"/>
              <a:t>Outreach &amp; Messaging</a:t>
            </a:r>
          </a:p>
          <a:p>
            <a:pPr marL="814388" lvl="2" indent="-128588">
              <a:buFont typeface="Arial" panose="020B0604020202020204" pitchFamily="34" charset="0"/>
              <a:buChar char="•"/>
            </a:pPr>
            <a:r>
              <a:rPr lang="en-US" dirty="0"/>
              <a:t>Community Partnerships &amp;  Targeted Outreach</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53</a:t>
            </a:fld>
            <a:endParaRPr lang="en-US" dirty="0"/>
          </a:p>
        </p:txBody>
      </p:sp>
    </p:spTree>
    <p:extLst>
      <p:ext uri="{BB962C8B-B14F-4D97-AF65-F5344CB8AC3E}">
        <p14:creationId xmlns:p14="http://schemas.microsoft.com/office/powerpoint/2010/main" val="9512876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895" y="857250"/>
            <a:ext cx="5028467" cy="4964206"/>
          </a:xfrm>
          <a:prstGeom prst="rect">
            <a:avLst/>
          </a:prstGeom>
        </p:spPr>
      </p:pic>
      <p:sp>
        <p:nvSpPr>
          <p:cNvPr id="6" name="Title 5"/>
          <p:cNvSpPr>
            <a:spLocks noGrp="1"/>
          </p:cNvSpPr>
          <p:nvPr>
            <p:ph type="title"/>
          </p:nvPr>
        </p:nvSpPr>
        <p:spPr>
          <a:xfrm>
            <a:off x="700999" y="2776996"/>
            <a:ext cx="2215864" cy="1124712"/>
          </a:xfrm>
        </p:spPr>
        <p:txBody>
          <a:bodyPr>
            <a:normAutofit fontScale="90000"/>
          </a:bodyPr>
          <a:lstStyle/>
          <a:p>
            <a:r>
              <a:rPr lang="en-US" dirty="0"/>
              <a:t>Climate Zone Map</a:t>
            </a:r>
          </a:p>
        </p:txBody>
      </p:sp>
      <p:sp>
        <p:nvSpPr>
          <p:cNvPr id="5" name="Slide Number Placeholder 4"/>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532246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536" y="4096569"/>
            <a:ext cx="7550853" cy="1714500"/>
          </a:xfrm>
        </p:spPr>
        <p:txBody>
          <a:bodyPr>
            <a:normAutofit/>
          </a:bodyPr>
          <a:lstStyle/>
          <a:p>
            <a:r>
              <a:rPr lang="en-US" sz="3300" dirty="0"/>
              <a:t>Full Portfolio by Climate Zone</a:t>
            </a: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srgbClr val="637052"/>
                </a:solidFill>
              </a:rPr>
              <a:pPr/>
              <a:t>55</a:t>
            </a:fld>
            <a:endParaRPr lang="en-US" dirty="0">
              <a:solidFill>
                <a:srgbClr val="637052"/>
              </a:solidFill>
            </a:endParaRPr>
          </a:p>
        </p:txBody>
      </p:sp>
      <p:pic>
        <p:nvPicPr>
          <p:cNvPr id="5" name="Picture 4"/>
          <p:cNvPicPr>
            <a:picLocks noChangeAspect="1"/>
          </p:cNvPicPr>
          <p:nvPr/>
        </p:nvPicPr>
        <p:blipFill>
          <a:blip r:embed="rId3"/>
          <a:stretch>
            <a:fillRect/>
          </a:stretch>
        </p:blipFill>
        <p:spPr>
          <a:xfrm>
            <a:off x="1122070" y="1581679"/>
            <a:ext cx="8021930" cy="3584891"/>
          </a:xfrm>
          <a:prstGeom prst="rect">
            <a:avLst/>
          </a:prstGeom>
        </p:spPr>
      </p:pic>
    </p:spTree>
    <p:extLst>
      <p:ext uri="{BB962C8B-B14F-4D97-AF65-F5344CB8AC3E}">
        <p14:creationId xmlns:p14="http://schemas.microsoft.com/office/powerpoint/2010/main" val="2639418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421" y="857251"/>
            <a:ext cx="5748986" cy="621506"/>
          </a:xfrm>
        </p:spPr>
        <p:txBody>
          <a:bodyPr>
            <a:normAutofit/>
          </a:bodyPr>
          <a:lstStyle/>
          <a:p>
            <a:r>
              <a:rPr lang="en-US" sz="3300" dirty="0"/>
              <a:t>Full Portfolio by Customer Class</a:t>
            </a:r>
          </a:p>
        </p:txBody>
      </p:sp>
      <p:sp>
        <p:nvSpPr>
          <p:cNvPr id="3" name="Slide Number Placeholder 2"/>
          <p:cNvSpPr>
            <a:spLocks noGrp="1"/>
          </p:cNvSpPr>
          <p:nvPr>
            <p:ph type="sldNum" sz="quarter" idx="12"/>
          </p:nvPr>
        </p:nvSpPr>
        <p:spPr/>
        <p:txBody>
          <a:bodyPr/>
          <a:lstStyle/>
          <a:p>
            <a:fld id="{D57F1E4F-1CFF-5643-939E-217C01CDF565}" type="slidenum">
              <a:rPr lang="en-US" smtClean="0">
                <a:solidFill>
                  <a:srgbClr val="637052"/>
                </a:solidFill>
              </a:rPr>
              <a:pPr/>
              <a:t>56</a:t>
            </a:fld>
            <a:endParaRPr lang="en-US" dirty="0">
              <a:solidFill>
                <a:srgbClr val="637052"/>
              </a:solidFill>
            </a:endParaRPr>
          </a:p>
        </p:txBody>
      </p:sp>
      <p:sp>
        <p:nvSpPr>
          <p:cNvPr id="4" name="TextBox 3"/>
          <p:cNvSpPr txBox="1"/>
          <p:nvPr/>
        </p:nvSpPr>
        <p:spPr>
          <a:xfrm>
            <a:off x="2073421" y="4958005"/>
            <a:ext cx="5691836" cy="1384995"/>
          </a:xfrm>
          <a:prstGeom prst="rect">
            <a:avLst/>
          </a:prstGeom>
          <a:noFill/>
        </p:spPr>
        <p:txBody>
          <a:bodyPr wrap="square" rtlCol="0">
            <a:spAutoFit/>
          </a:bodyPr>
          <a:lstStyle/>
          <a:p>
            <a:pPr algn="r" defTabSz="342900"/>
            <a:r>
              <a:rPr lang="en-US" sz="2100" dirty="0">
                <a:solidFill>
                  <a:srgbClr val="000000"/>
                </a:solidFill>
              </a:rPr>
              <a:t>The Cascade Conservation Potential is represented in the IRP under three levels of possible savings  - with goals set at the Achievable level (dotted line)</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073421" y="1513628"/>
            <a:ext cx="5617029" cy="3389739"/>
          </a:xfrm>
          <a:prstGeom prst="rect">
            <a:avLst/>
          </a:prstGeom>
          <a:noFill/>
          <a:ln>
            <a:noFill/>
          </a:ln>
        </p:spPr>
      </p:pic>
    </p:spTree>
    <p:extLst>
      <p:ext uri="{BB962C8B-B14F-4D97-AF65-F5344CB8AC3E}">
        <p14:creationId xmlns:p14="http://schemas.microsoft.com/office/powerpoint/2010/main" val="3832659301"/>
      </p:ext>
    </p:extLst>
  </p:cSld>
  <p:clrMapOvr>
    <a:masterClrMapping/>
  </p:clrMapOvr>
  <p:transition spd="med">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421" y="990319"/>
            <a:ext cx="5748986" cy="621506"/>
          </a:xfrm>
        </p:spPr>
        <p:txBody>
          <a:bodyPr>
            <a:normAutofit/>
          </a:bodyPr>
          <a:lstStyle/>
          <a:p>
            <a:r>
              <a:rPr lang="en-US" sz="3300" dirty="0"/>
              <a:t>Action Plan Addendum</a:t>
            </a:r>
          </a:p>
        </p:txBody>
      </p:sp>
      <p:sp>
        <p:nvSpPr>
          <p:cNvPr id="7" name="Content Placeholder 2"/>
          <p:cNvSpPr>
            <a:spLocks noGrp="1"/>
          </p:cNvSpPr>
          <p:nvPr>
            <p:ph idx="1"/>
          </p:nvPr>
        </p:nvSpPr>
        <p:spPr>
          <a:xfrm>
            <a:off x="975988" y="1860361"/>
            <a:ext cx="7886700" cy="3374011"/>
          </a:xfrm>
        </p:spPr>
        <p:txBody>
          <a:bodyPr>
            <a:normAutofit lnSpcReduction="10000"/>
          </a:bodyPr>
          <a:lstStyle/>
          <a:p>
            <a:pPr marL="342900" indent="-342900">
              <a:buFont typeface="+mj-lt"/>
              <a:buAutoNum type="arabicPeriod"/>
            </a:pPr>
            <a:r>
              <a:rPr lang="en-US" sz="1800" b="1" dirty="0"/>
              <a:t>Q2 – 2017 </a:t>
            </a:r>
            <a:r>
              <a:rPr lang="en-US" sz="1800" dirty="0"/>
              <a:t>– Develop an RFP (in consultation with the CAG) for a new CPA (Conservation Potential Assessment) paired with a new or revised modeling tool using the Northwest Power &amp; Conservation Council’s methodology </a:t>
            </a:r>
          </a:p>
          <a:p>
            <a:pPr marL="342900" indent="-342900">
              <a:buFont typeface="+mj-lt"/>
              <a:buAutoNum type="arabicPeriod"/>
            </a:pPr>
            <a:r>
              <a:rPr lang="en-US" sz="1800" b="1" dirty="0"/>
              <a:t>Q4 – 2017  </a:t>
            </a:r>
            <a:r>
              <a:rPr lang="en-US" sz="1800" dirty="0"/>
              <a:t>- The Company will submit a work plan with the Commission outlining the method for assessing potential resources, including conservation</a:t>
            </a:r>
          </a:p>
          <a:p>
            <a:pPr marL="342900" indent="-342900">
              <a:buFont typeface="+mj-lt"/>
              <a:buAutoNum type="arabicPeriod"/>
            </a:pPr>
            <a:r>
              <a:rPr lang="en-US" sz="1800" b="1" dirty="0"/>
              <a:t>Q1- 2018 </a:t>
            </a:r>
            <a:r>
              <a:rPr lang="en-US" sz="1800" dirty="0"/>
              <a:t>– Consultant will finalize the CPA which will be included in the 2018 IRP</a:t>
            </a:r>
          </a:p>
          <a:p>
            <a:pPr marL="342900" indent="-342900">
              <a:buFont typeface="+mj-lt"/>
              <a:buAutoNum type="arabicPeriod"/>
            </a:pPr>
            <a:r>
              <a:rPr lang="en-US" sz="1800" b="1" dirty="0"/>
              <a:t>Q2 – 2018 </a:t>
            </a:r>
            <a:r>
              <a:rPr lang="en-US" sz="1800" dirty="0"/>
              <a:t>– Using the NPCC methodology Cascade will  calculate its economic potential within the IRP.  The Company will work with its CAG to evaluate moving towards using the TRC and will incorporate the TRC in its model revisions. </a:t>
            </a:r>
          </a:p>
          <a:p>
            <a:pPr marL="342900" indent="-342900">
              <a:buFont typeface="+mj-lt"/>
              <a:buAutoNum type="arabicPeriod"/>
            </a:pPr>
            <a:endParaRPr lang="en-US" sz="1800" dirty="0"/>
          </a:p>
        </p:txBody>
      </p:sp>
      <p:sp>
        <p:nvSpPr>
          <p:cNvPr id="3" name="Slide Number Placeholder 2"/>
          <p:cNvSpPr>
            <a:spLocks noGrp="1"/>
          </p:cNvSpPr>
          <p:nvPr>
            <p:ph type="sldNum" sz="quarter" idx="12"/>
          </p:nvPr>
        </p:nvSpPr>
        <p:spPr/>
        <p:txBody>
          <a:bodyPr/>
          <a:lstStyle/>
          <a:p>
            <a:fld id="{D57F1E4F-1CFF-5643-939E-217C01CDF565}" type="slidenum">
              <a:rPr lang="en-US" smtClean="0">
                <a:solidFill>
                  <a:srgbClr val="637052"/>
                </a:solidFill>
              </a:rPr>
              <a:pPr/>
              <a:t>57</a:t>
            </a:fld>
            <a:endParaRPr lang="en-US" dirty="0">
              <a:solidFill>
                <a:srgbClr val="637052"/>
              </a:solidFill>
            </a:endParaRPr>
          </a:p>
        </p:txBody>
      </p:sp>
      <p:sp>
        <p:nvSpPr>
          <p:cNvPr id="4" name="TextBox 3"/>
          <p:cNvSpPr txBox="1"/>
          <p:nvPr/>
        </p:nvSpPr>
        <p:spPr>
          <a:xfrm>
            <a:off x="2073421" y="4958005"/>
            <a:ext cx="5691836" cy="1061829"/>
          </a:xfrm>
          <a:prstGeom prst="rect">
            <a:avLst/>
          </a:prstGeom>
          <a:noFill/>
        </p:spPr>
        <p:txBody>
          <a:bodyPr wrap="square" rtlCol="0">
            <a:spAutoFit/>
          </a:bodyPr>
          <a:lstStyle/>
          <a:p>
            <a:pPr algn="r" defTabSz="342900"/>
            <a:r>
              <a:rPr lang="en-US" sz="2100" dirty="0">
                <a:solidFill>
                  <a:srgbClr val="000000"/>
                </a:solidFill>
              </a:rPr>
              <a:t>Cascade filed  the Addendum to the 2016 Action Plan on March 10</a:t>
            </a:r>
            <a:r>
              <a:rPr lang="en-US" sz="2100" baseline="30000" dirty="0">
                <a:solidFill>
                  <a:srgbClr val="000000"/>
                </a:solidFill>
              </a:rPr>
              <a:t>th</a:t>
            </a:r>
            <a:r>
              <a:rPr lang="en-US" sz="2100" dirty="0">
                <a:solidFill>
                  <a:srgbClr val="000000"/>
                </a:solidFill>
              </a:rPr>
              <a:t>, 2017 after discussions with Staff</a:t>
            </a:r>
          </a:p>
        </p:txBody>
      </p:sp>
    </p:spTree>
    <p:extLst>
      <p:ext uri="{BB962C8B-B14F-4D97-AF65-F5344CB8AC3E}">
        <p14:creationId xmlns:p14="http://schemas.microsoft.com/office/powerpoint/2010/main" val="3437732753"/>
      </p:ext>
    </p:extLst>
  </p:cSld>
  <p:clrMapOvr>
    <a:masterClrMapping/>
  </p:clrMapOvr>
  <p:transition spd="med">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2286001"/>
            <a:ext cx="6343650" cy="1102519"/>
          </a:xfrm>
        </p:spPr>
        <p:txBody>
          <a:bodyPr>
            <a:normAutofit fontScale="90000"/>
          </a:bodyPr>
          <a:lstStyle/>
          <a:p>
            <a:pPr algn="ctr"/>
            <a:r>
              <a:rPr lang="en-US" sz="5400" cap="small" dirty="0">
                <a:latin typeface="+mn-lt"/>
              </a:rPr>
              <a:t>Distribution System Planning</a:t>
            </a:r>
          </a:p>
        </p:txBody>
      </p:sp>
      <p:sp>
        <p:nvSpPr>
          <p:cNvPr id="3" name="Subtitle 2"/>
          <p:cNvSpPr>
            <a:spLocks noGrp="1"/>
          </p:cNvSpPr>
          <p:nvPr>
            <p:ph type="subTitle" idx="1"/>
          </p:nvPr>
        </p:nvSpPr>
        <p:spPr>
          <a:xfrm>
            <a:off x="1485900" y="3782203"/>
            <a:ext cx="4972050" cy="1361297"/>
          </a:xfrm>
          <a:noFill/>
        </p:spPr>
        <p:txBody>
          <a:bodyPr>
            <a:normAutofit/>
          </a:bodyPr>
          <a:lstStyle/>
          <a:p>
            <a:r>
              <a:rPr lang="en-US" sz="1500" b="1" cap="small" dirty="0"/>
              <a:t>Chris Bolton, Engineer II</a:t>
            </a:r>
          </a:p>
          <a:p>
            <a:endParaRPr lang="en-US" sz="1500" b="1" cap="small" dirty="0"/>
          </a:p>
          <a:p>
            <a:endParaRPr lang="en-US" sz="1500" b="1" cap="small" dirty="0"/>
          </a:p>
          <a:p>
            <a:r>
              <a:rPr lang="en-US" sz="1500" b="1" cap="small" dirty="0"/>
              <a:t>WUTC IRP Presentation</a:t>
            </a:r>
          </a:p>
          <a:p>
            <a:r>
              <a:rPr lang="en-US" sz="1500" b="1" cap="small" dirty="0"/>
              <a:t>March 29th, 2017</a:t>
            </a:r>
          </a:p>
        </p:txBody>
      </p:sp>
      <p:pic>
        <p:nvPicPr>
          <p:cNvPr id="4" name="Picture 13" descr="CNG_MDU Logo with Tag Line"/>
          <p:cNvPicPr>
            <a:picLocks noChangeAspect="1" noChangeArrowheads="1"/>
          </p:cNvPicPr>
          <p:nvPr/>
        </p:nvPicPr>
        <p:blipFill>
          <a:blip r:embed="rId3" cstate="print"/>
          <a:srcRect/>
          <a:stretch>
            <a:fillRect/>
          </a:stretch>
        </p:blipFill>
        <p:spPr bwMode="auto">
          <a:xfrm>
            <a:off x="6807319" y="5269424"/>
            <a:ext cx="1886625" cy="742950"/>
          </a:xfrm>
          <a:prstGeom prst="rect">
            <a:avLst/>
          </a:prstGeom>
          <a:noFill/>
        </p:spPr>
      </p:pic>
      <p:sp>
        <p:nvSpPr>
          <p:cNvPr id="5" name="Slide Number Placeholder 4"/>
          <p:cNvSpPr>
            <a:spLocks noGrp="1"/>
          </p:cNvSpPr>
          <p:nvPr>
            <p:ph type="sldNum" sz="quarter" idx="12"/>
          </p:nvPr>
        </p:nvSpPr>
        <p:spPr>
          <a:xfrm>
            <a:off x="8320088" y="6492240"/>
            <a:ext cx="747712" cy="365760"/>
          </a:xfrm>
        </p:spPr>
        <p:txBody>
          <a:bodyPr/>
          <a:lstStyle/>
          <a:p>
            <a:fld id="{EE4CB90E-9E18-4BAD-BF48-AAE8FD24149C}" type="slidenum">
              <a:rPr lang="en-US" smtClean="0">
                <a:solidFill>
                  <a:prstClr val="white"/>
                </a:solidFill>
              </a:rPr>
              <a:pPr/>
              <a:t>58</a:t>
            </a:fld>
            <a:endParaRPr lang="en-US" dirty="0">
              <a:solidFill>
                <a:prstClr val="white"/>
              </a:solidFill>
            </a:endParaRPr>
          </a:p>
        </p:txBody>
      </p:sp>
    </p:spTree>
    <p:extLst>
      <p:ext uri="{BB962C8B-B14F-4D97-AF65-F5344CB8AC3E}">
        <p14:creationId xmlns:p14="http://schemas.microsoft.com/office/powerpoint/2010/main" val="9244489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428750"/>
            <a:ext cx="6172200" cy="571500"/>
          </a:xfrm>
        </p:spPr>
        <p:txBody>
          <a:bodyPr>
            <a:normAutofit/>
          </a:bodyPr>
          <a:lstStyle/>
          <a:p>
            <a:pPr algn="ctr"/>
            <a:r>
              <a:rPr lang="en-US" cap="small" dirty="0">
                <a:latin typeface="+mn-lt"/>
              </a:rPr>
              <a:t>Summary </a:t>
            </a:r>
          </a:p>
        </p:txBody>
      </p:sp>
      <p:sp>
        <p:nvSpPr>
          <p:cNvPr id="3" name="Content Placeholder 2"/>
          <p:cNvSpPr>
            <a:spLocks noGrp="1"/>
          </p:cNvSpPr>
          <p:nvPr>
            <p:ph idx="1"/>
          </p:nvPr>
        </p:nvSpPr>
        <p:spPr>
          <a:xfrm>
            <a:off x="1657350" y="2628900"/>
            <a:ext cx="6172200" cy="3000375"/>
          </a:xfrm>
        </p:spPr>
        <p:txBody>
          <a:bodyPr>
            <a:normAutofit/>
          </a:bodyPr>
          <a:lstStyle/>
          <a:p>
            <a:pPr marL="480060" indent="-385763">
              <a:spcAft>
                <a:spcPts val="900"/>
              </a:spcAft>
              <a:buClr>
                <a:schemeClr val="tx2"/>
              </a:buClr>
              <a:buFont typeface="+mj-lt"/>
              <a:buAutoNum type="romanUcPeriod"/>
            </a:pPr>
            <a:r>
              <a:rPr lang="en-US" sz="1500" cap="small" dirty="0">
                <a:solidFill>
                  <a:schemeClr val="tx2"/>
                </a:solidFill>
              </a:rPr>
              <a:t>  Company overview</a:t>
            </a:r>
            <a:endParaRPr lang="en-US" sz="150" cap="small" dirty="0">
              <a:solidFill>
                <a:schemeClr val="tx2"/>
              </a:solidFill>
            </a:endParaRPr>
          </a:p>
          <a:p>
            <a:pPr marL="480060" indent="-385763">
              <a:spcAft>
                <a:spcPts val="900"/>
              </a:spcAft>
              <a:buClr>
                <a:schemeClr val="tx2"/>
              </a:buClr>
              <a:buFont typeface="+mj-lt"/>
              <a:buAutoNum type="romanUcPeriod"/>
            </a:pPr>
            <a:r>
              <a:rPr lang="en-US" sz="1500" cap="small" dirty="0">
                <a:solidFill>
                  <a:schemeClr val="tx2"/>
                </a:solidFill>
              </a:rPr>
              <a:t>  Interstate Pipeline Companies</a:t>
            </a:r>
          </a:p>
          <a:p>
            <a:pPr marL="480060" indent="-385763">
              <a:spcAft>
                <a:spcPts val="900"/>
              </a:spcAft>
              <a:buClr>
                <a:schemeClr val="tx2"/>
              </a:buClr>
              <a:buFont typeface="+mj-lt"/>
              <a:buAutoNum type="romanUcPeriod"/>
            </a:pPr>
            <a:r>
              <a:rPr lang="en-US" sz="1500" cap="small" dirty="0">
                <a:solidFill>
                  <a:schemeClr val="tx2"/>
                </a:solidFill>
              </a:rPr>
              <a:t>  Network Design Fundamentals</a:t>
            </a:r>
          </a:p>
          <a:p>
            <a:pPr marL="480060" indent="-385763">
              <a:spcAft>
                <a:spcPts val="450"/>
              </a:spcAft>
              <a:buClr>
                <a:schemeClr val="tx2"/>
              </a:buClr>
              <a:buFont typeface="+mj-lt"/>
              <a:buAutoNum type="romanUcPeriod"/>
            </a:pPr>
            <a:r>
              <a:rPr lang="en-US" sz="1500" cap="small" dirty="0">
                <a:solidFill>
                  <a:schemeClr val="tx2"/>
                </a:solidFill>
              </a:rPr>
              <a:t>  Synergi Modeling Software</a:t>
            </a:r>
          </a:p>
          <a:p>
            <a:pPr marL="512636" lvl="2" indent="0">
              <a:spcAft>
                <a:spcPts val="900"/>
              </a:spcAft>
              <a:buClr>
                <a:schemeClr val="tx2"/>
              </a:buClr>
              <a:buNone/>
            </a:pPr>
            <a:r>
              <a:rPr lang="en-US" sz="1200" cap="small" dirty="0">
                <a:solidFill>
                  <a:schemeClr val="tx2"/>
                </a:solidFill>
              </a:rPr>
              <a:t>	      Input Data </a:t>
            </a:r>
            <a:r>
              <a:rPr lang="en-US" sz="1200" cap="small" dirty="0">
                <a:solidFill>
                  <a:schemeClr val="tx2"/>
                </a:solidFill>
                <a:sym typeface="Wingdings" panose="05000000000000000000" pitchFamily="2" charset="2"/>
              </a:rPr>
              <a:t> Model Output</a:t>
            </a:r>
            <a:endParaRPr lang="en-US" sz="1200" cap="small" dirty="0">
              <a:solidFill>
                <a:schemeClr val="tx2"/>
              </a:solidFill>
            </a:endParaRPr>
          </a:p>
          <a:p>
            <a:pPr marL="480060" indent="-385763">
              <a:spcAft>
                <a:spcPts val="900"/>
              </a:spcAft>
              <a:buClr>
                <a:schemeClr val="tx2"/>
              </a:buClr>
              <a:buFont typeface="+mj-lt"/>
              <a:buAutoNum type="romanUcPeriod"/>
            </a:pPr>
            <a:r>
              <a:rPr lang="en-US" sz="1500" cap="small" dirty="0">
                <a:solidFill>
                  <a:schemeClr val="tx2"/>
                </a:solidFill>
              </a:rPr>
              <a:t>  System Enhancement Techniques</a:t>
            </a:r>
          </a:p>
          <a:p>
            <a:pPr marL="480060" indent="-385763">
              <a:spcAft>
                <a:spcPts val="900"/>
              </a:spcAft>
              <a:buClr>
                <a:schemeClr val="tx2"/>
              </a:buClr>
              <a:buFont typeface="+mj-lt"/>
              <a:buAutoNum type="romanUcPeriod"/>
            </a:pPr>
            <a:r>
              <a:rPr lang="en-US" sz="1500" cap="small" dirty="0">
                <a:solidFill>
                  <a:schemeClr val="tx2"/>
                </a:solidFill>
              </a:rPr>
              <a:t>  Future Projects</a:t>
            </a:r>
          </a:p>
          <a:p>
            <a:pPr marL="82296" indent="0">
              <a:spcAft>
                <a:spcPts val="900"/>
              </a:spcAft>
              <a:buNone/>
            </a:pPr>
            <a:endParaRPr lang="en-US" sz="1500" cap="small" dirty="0">
              <a:solidFill>
                <a:schemeClr val="tx2"/>
              </a:solidFill>
            </a:endParaRPr>
          </a:p>
          <a:p>
            <a:pPr marL="468059" indent="-385763">
              <a:spcAft>
                <a:spcPts val="900"/>
              </a:spcAft>
              <a:buFont typeface="+mj-lt"/>
              <a:buAutoNum type="romanUcPeriod"/>
            </a:pPr>
            <a:endParaRPr lang="en-US" sz="1500" cap="small" dirty="0">
              <a:solidFill>
                <a:schemeClr val="tx2"/>
              </a:solidFill>
            </a:endParaRPr>
          </a:p>
          <a:p>
            <a:pPr marL="468059" indent="-385763">
              <a:spcAft>
                <a:spcPts val="900"/>
              </a:spcAft>
              <a:buFont typeface="+mj-lt"/>
              <a:buAutoNum type="romanUcPeriod"/>
            </a:pPr>
            <a:endParaRPr lang="en-US" sz="1500" cap="small" dirty="0">
              <a:solidFill>
                <a:schemeClr val="tx2"/>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0701" y="2514601"/>
            <a:ext cx="1954117" cy="2293144"/>
          </a:xfrm>
          <a:prstGeom prst="rect">
            <a:avLst/>
          </a:prstGeom>
        </p:spPr>
      </p:pic>
      <p:sp>
        <p:nvSpPr>
          <p:cNvPr id="4" name="Slide Number Placeholder 3"/>
          <p:cNvSpPr>
            <a:spLocks noGrp="1"/>
          </p:cNvSpPr>
          <p:nvPr>
            <p:ph type="sldNum" sz="quarter" idx="12"/>
          </p:nvPr>
        </p:nvSpPr>
        <p:spPr>
          <a:xfrm>
            <a:off x="8382000" y="5726430"/>
            <a:ext cx="762000" cy="274320"/>
          </a:xfrm>
        </p:spPr>
        <p:txBody>
          <a:bodyPr/>
          <a:lstStyle/>
          <a:p>
            <a:fld id="{EE4CB90E-9E18-4BAD-BF48-AAE8FD24149C}" type="slidenum">
              <a:rPr lang="en-US" smtClean="0">
                <a:solidFill>
                  <a:schemeClr val="tx1"/>
                </a:solidFill>
              </a:rPr>
              <a:pPr/>
              <a:t>59</a:t>
            </a:fld>
            <a:endParaRPr lang="en-US" dirty="0">
              <a:solidFill>
                <a:schemeClr val="tx1"/>
              </a:solidFill>
            </a:endParaRPr>
          </a:p>
        </p:txBody>
      </p:sp>
    </p:spTree>
    <p:extLst>
      <p:ext uri="{BB962C8B-B14F-4D97-AF65-F5344CB8AC3E}">
        <p14:creationId xmlns:p14="http://schemas.microsoft.com/office/powerpoint/2010/main" val="101316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Benefits</a:t>
            </a:r>
          </a:p>
        </p:txBody>
      </p:sp>
      <p:sp>
        <p:nvSpPr>
          <p:cNvPr id="3" name="Content Placeholder 2"/>
          <p:cNvSpPr>
            <a:spLocks noGrp="1"/>
          </p:cNvSpPr>
          <p:nvPr>
            <p:ph idx="1"/>
          </p:nvPr>
        </p:nvSpPr>
        <p:spPr>
          <a:xfrm>
            <a:off x="1193840" y="2503997"/>
            <a:ext cx="7514035" cy="2343151"/>
          </a:xfrm>
        </p:spPr>
        <p:txBody>
          <a:bodyPr>
            <a:normAutofit fontScale="92500" lnSpcReduction="20000"/>
          </a:bodyPr>
          <a:lstStyle/>
          <a:p>
            <a:r>
              <a:rPr lang="en-US" dirty="0"/>
              <a:t>A company can describe its unique circumstances, opportunities and challenges over the planning horizon  </a:t>
            </a:r>
          </a:p>
          <a:p>
            <a:r>
              <a:rPr lang="en-US" dirty="0"/>
              <a:t>More specifically, while commissions do not approve the IRP—and, hence future actions—the description of potential actions generally provides for an improved process of future filings, because stakeholders have a basis, in advance, for what is driving those decisions</a:t>
            </a:r>
          </a:p>
          <a:p>
            <a:pPr marL="0" indent="0">
              <a:buNone/>
            </a:pPr>
            <a:endParaRPr lang="en-US" dirty="0"/>
          </a:p>
          <a:p>
            <a:endParaRPr lang="en-US" dirty="0"/>
          </a:p>
        </p:txBody>
      </p:sp>
      <p:pic>
        <p:nvPicPr>
          <p:cNvPr id="4" name="Picture 3" descr="choices arrow graphic.5823102Small.jpg"/>
          <p:cNvPicPr>
            <a:picLocks noChangeAspect="1"/>
          </p:cNvPicPr>
          <p:nvPr/>
        </p:nvPicPr>
        <p:blipFill>
          <a:blip r:embed="rId2"/>
          <a:stretch>
            <a:fillRect/>
          </a:stretch>
        </p:blipFill>
        <p:spPr>
          <a:xfrm>
            <a:off x="6320195" y="4604134"/>
            <a:ext cx="2387680" cy="1335656"/>
          </a:xfrm>
          <a:prstGeom prst="rect">
            <a:avLst/>
          </a:prstGeom>
        </p:spPr>
      </p:pic>
      <p:sp>
        <p:nvSpPr>
          <p:cNvPr id="5" name="Slide Number Placeholder 4"/>
          <p:cNvSpPr>
            <a:spLocks noGrp="1"/>
          </p:cNvSpPr>
          <p:nvPr>
            <p:ph type="sldNum" sz="quarter" idx="12"/>
          </p:nvPr>
        </p:nvSpPr>
        <p:spPr/>
        <p:txBody>
          <a:bodyPr/>
          <a:lstStyle/>
          <a:p>
            <a:fld id="{CFC7651E-B4BE-4A93-B9C9-586D74789E66}" type="slidenum">
              <a:rPr lang="en-US" smtClean="0"/>
              <a:t>6</a:t>
            </a:fld>
            <a:endParaRPr lang="en-US"/>
          </a:p>
        </p:txBody>
      </p:sp>
    </p:spTree>
    <p:extLst>
      <p:ext uri="{BB962C8B-B14F-4D97-AF65-F5344CB8AC3E}">
        <p14:creationId xmlns:p14="http://schemas.microsoft.com/office/powerpoint/2010/main" val="2094167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14500"/>
            <a:ext cx="6172200" cy="571500"/>
          </a:xfrm>
        </p:spPr>
        <p:txBody>
          <a:bodyPr>
            <a:normAutofit/>
          </a:bodyPr>
          <a:lstStyle/>
          <a:p>
            <a:pPr algn="ctr"/>
            <a:r>
              <a:rPr lang="en-US" cap="small" dirty="0">
                <a:latin typeface="+mn-lt"/>
                <a:sym typeface="Wingdings" panose="05000000000000000000" pitchFamily="2" charset="2"/>
              </a:rPr>
              <a:t>Synergi Outputs</a:t>
            </a:r>
            <a:endParaRPr lang="en-US" cap="small" dirty="0">
              <a:latin typeface="+mn-lt"/>
            </a:endParaRPr>
          </a:p>
        </p:txBody>
      </p:sp>
      <p:sp>
        <p:nvSpPr>
          <p:cNvPr id="6" name="Content Placeholder 2"/>
          <p:cNvSpPr txBox="1">
            <a:spLocks/>
          </p:cNvSpPr>
          <p:nvPr/>
        </p:nvSpPr>
        <p:spPr>
          <a:xfrm>
            <a:off x="5257800" y="3406591"/>
            <a:ext cx="2057400" cy="632609"/>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68059" indent="-385763">
              <a:spcAft>
                <a:spcPts val="900"/>
              </a:spcAft>
              <a:buClr>
                <a:srgbClr val="A04DA3"/>
              </a:buClr>
              <a:buFont typeface="+mj-lt"/>
              <a:buAutoNum type="romanUcPeriod"/>
            </a:pPr>
            <a:endParaRPr lang="en-US" sz="1500" cap="small" dirty="0">
              <a:solidFill>
                <a:srgbClr val="424456"/>
              </a:solidFill>
            </a:endParaRPr>
          </a:p>
        </p:txBody>
      </p:sp>
      <p:sp>
        <p:nvSpPr>
          <p:cNvPr id="5" name="Content Placeholder 4"/>
          <p:cNvSpPr>
            <a:spLocks noGrp="1"/>
          </p:cNvSpPr>
          <p:nvPr>
            <p:ph idx="1"/>
          </p:nvPr>
        </p:nvSpPr>
        <p:spPr>
          <a:xfrm>
            <a:off x="621168" y="2514600"/>
            <a:ext cx="7036932" cy="3243834"/>
          </a:xfrm>
        </p:spPr>
        <p:txBody>
          <a:bodyPr>
            <a:normAutofit/>
          </a:bodyPr>
          <a:lstStyle/>
          <a:p>
            <a:pPr lvl="6">
              <a:buClr>
                <a:schemeClr val="tx2"/>
              </a:buClr>
              <a:buFont typeface="Wingdings" panose="05000000000000000000" pitchFamily="2" charset="2"/>
              <a:buChar char="Ø"/>
            </a:pPr>
            <a:r>
              <a:rPr lang="en-US" sz="1350" cap="small" dirty="0">
                <a:solidFill>
                  <a:schemeClr val="tx2"/>
                </a:solidFill>
              </a:rPr>
              <a:t>Calibrated model – model to represent a specific date and time</a:t>
            </a:r>
          </a:p>
          <a:p>
            <a:pPr lvl="6">
              <a:buClr>
                <a:schemeClr val="tx2"/>
              </a:buClr>
              <a:buFont typeface="Wingdings" panose="05000000000000000000" pitchFamily="2" charset="2"/>
              <a:buChar char="Ø"/>
            </a:pPr>
            <a:endParaRPr lang="en-US" sz="1350" cap="small" dirty="0">
              <a:solidFill>
                <a:schemeClr val="tx2"/>
              </a:solidFill>
            </a:endParaRPr>
          </a:p>
          <a:p>
            <a:pPr lvl="6">
              <a:buClr>
                <a:schemeClr val="tx2"/>
              </a:buClr>
              <a:buFont typeface="Wingdings" panose="05000000000000000000" pitchFamily="2" charset="2"/>
              <a:buChar char="Ø"/>
            </a:pPr>
            <a:r>
              <a:rPr lang="en-US" sz="1350" cap="small" dirty="0">
                <a:solidFill>
                  <a:schemeClr val="tx2"/>
                </a:solidFill>
              </a:rPr>
              <a:t>Design Day Model – Uses the peak HDD for selected areas to simulate a cold weather day (worst case scenario)</a:t>
            </a:r>
          </a:p>
          <a:p>
            <a:pPr lvl="6">
              <a:buClr>
                <a:schemeClr val="tx2"/>
              </a:buClr>
              <a:buFont typeface="Wingdings" panose="05000000000000000000" pitchFamily="2" charset="2"/>
              <a:buChar char="Ø"/>
            </a:pPr>
            <a:endParaRPr lang="en-US" sz="1350" cap="small" dirty="0">
              <a:solidFill>
                <a:schemeClr val="tx2"/>
              </a:solidFill>
            </a:endParaRPr>
          </a:p>
          <a:p>
            <a:pPr lvl="6">
              <a:buClr>
                <a:schemeClr val="tx2"/>
              </a:buClr>
              <a:buFont typeface="Wingdings" panose="05000000000000000000" pitchFamily="2" charset="2"/>
              <a:buChar char="Ø"/>
            </a:pPr>
            <a:r>
              <a:rPr lang="en-US" sz="1350" cap="small" dirty="0">
                <a:solidFill>
                  <a:schemeClr val="tx2"/>
                </a:solidFill>
              </a:rPr>
              <a:t>Growth model - Uses design day model along with growth data 	              to predict future constraints</a:t>
            </a:r>
          </a:p>
        </p:txBody>
      </p:sp>
      <p:sp>
        <p:nvSpPr>
          <p:cNvPr id="3" name="Slide Number Placeholder 2"/>
          <p:cNvSpPr>
            <a:spLocks noGrp="1"/>
          </p:cNvSpPr>
          <p:nvPr>
            <p:ph type="sldNum" sz="quarter" idx="12"/>
          </p:nvPr>
        </p:nvSpPr>
        <p:spPr>
          <a:xfrm>
            <a:off x="8382000" y="5726430"/>
            <a:ext cx="762000" cy="274320"/>
          </a:xfrm>
        </p:spPr>
        <p:txBody>
          <a:bodyPr/>
          <a:lstStyle/>
          <a:p>
            <a:fld id="{EE4CB90E-9E18-4BAD-BF48-AAE8FD24149C}" type="slidenum">
              <a:rPr lang="en-US" smtClean="0">
                <a:solidFill>
                  <a:schemeClr val="tx1"/>
                </a:solidFill>
              </a:rPr>
              <a:pPr/>
              <a:t>60</a:t>
            </a:fld>
            <a:endParaRPr lang="en-US" dirty="0">
              <a:solidFill>
                <a:schemeClr val="tx1"/>
              </a:solidFill>
            </a:endParaRPr>
          </a:p>
        </p:txBody>
      </p:sp>
    </p:spTree>
    <p:extLst>
      <p:ext uri="{BB962C8B-B14F-4D97-AF65-F5344CB8AC3E}">
        <p14:creationId xmlns:p14="http://schemas.microsoft.com/office/powerpoint/2010/main" val="5961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2343150"/>
            <a:ext cx="6172200" cy="3445002"/>
          </a:xfrm>
        </p:spPr>
        <p:txBody>
          <a:bodyPr>
            <a:normAutofit/>
          </a:bodyPr>
          <a:lstStyle/>
          <a:p>
            <a:pPr>
              <a:spcAft>
                <a:spcPts val="900"/>
              </a:spcAft>
              <a:buClr>
                <a:schemeClr val="tx2"/>
              </a:buClr>
              <a:buFont typeface="Wingdings" panose="05000000000000000000" pitchFamily="2" charset="2"/>
              <a:buChar char="Ø"/>
            </a:pPr>
            <a:r>
              <a:rPr lang="en-US" sz="1500" cap="small" dirty="0">
                <a:solidFill>
                  <a:schemeClr val="tx2"/>
                </a:solidFill>
              </a:rPr>
              <a:t>All customers are loaded based upon base and heat trend</a:t>
            </a:r>
          </a:p>
          <a:p>
            <a:pPr>
              <a:spcAft>
                <a:spcPts val="900"/>
              </a:spcAft>
              <a:buClr>
                <a:schemeClr val="tx2"/>
              </a:buClr>
              <a:buFont typeface="Wingdings" panose="05000000000000000000" pitchFamily="2" charset="2"/>
              <a:buChar char="Ø"/>
            </a:pPr>
            <a:r>
              <a:rPr lang="en-US" sz="1500" cap="small" dirty="0">
                <a:solidFill>
                  <a:schemeClr val="tx2"/>
                </a:solidFill>
              </a:rPr>
              <a:t>Benefits of the models:   -	customer requests</a:t>
            </a:r>
          </a:p>
          <a:p>
            <a:pPr marL="82296" indent="0">
              <a:spcAft>
                <a:spcPts val="900"/>
              </a:spcAft>
              <a:buClr>
                <a:schemeClr val="tx2"/>
              </a:buClr>
              <a:buNone/>
            </a:pPr>
            <a:r>
              <a:rPr lang="en-US" sz="1500" cap="small" dirty="0">
                <a:solidFill>
                  <a:schemeClr val="tx2"/>
                </a:solidFill>
              </a:rPr>
              <a:t>                                                     -	future planning</a:t>
            </a:r>
          </a:p>
          <a:p>
            <a:pPr marL="82296" indent="0">
              <a:spcAft>
                <a:spcPts val="900"/>
              </a:spcAft>
              <a:buClr>
                <a:schemeClr val="tx2"/>
              </a:buClr>
              <a:buNone/>
            </a:pPr>
            <a:r>
              <a:rPr lang="en-US" sz="1500" cap="small" dirty="0">
                <a:solidFill>
                  <a:schemeClr val="tx2"/>
                </a:solidFill>
              </a:rPr>
              <a:t>     			           -	system reliability</a:t>
            </a:r>
          </a:p>
          <a:p>
            <a:pPr marL="82296" indent="0">
              <a:spcAft>
                <a:spcPts val="900"/>
              </a:spcAft>
              <a:buClr>
                <a:schemeClr val="tx2"/>
              </a:buClr>
              <a:buNone/>
            </a:pPr>
            <a:r>
              <a:rPr lang="en-US" sz="1500" cap="small" dirty="0">
                <a:solidFill>
                  <a:schemeClr val="tx2"/>
                </a:solidFill>
              </a:rPr>
              <a:t>                                                     -	optimizing potential reinforcement</a:t>
            </a:r>
            <a:endParaRPr lang="en-US" sz="1050" cap="small" dirty="0">
              <a:solidFill>
                <a:schemeClr val="tx2"/>
              </a:solidFill>
            </a:endParaRPr>
          </a:p>
          <a:p>
            <a:pPr lvl="2">
              <a:spcAft>
                <a:spcPts val="900"/>
              </a:spcAft>
              <a:buClr>
                <a:schemeClr val="tx2"/>
              </a:buClr>
              <a:buFont typeface="Wingdings" panose="05000000000000000000" pitchFamily="2" charset="2"/>
              <a:buChar char="Ø"/>
            </a:pPr>
            <a:endParaRPr lang="en-US" sz="150" cap="small" dirty="0">
              <a:solidFill>
                <a:schemeClr val="tx2"/>
              </a:solidFill>
            </a:endParaRPr>
          </a:p>
          <a:p>
            <a:pPr marL="82296" indent="0">
              <a:spcAft>
                <a:spcPts val="900"/>
              </a:spcAft>
              <a:buClr>
                <a:schemeClr val="tx2"/>
              </a:buClr>
              <a:buNone/>
            </a:pPr>
            <a:endParaRPr lang="en-US" sz="1500" cap="small" dirty="0">
              <a:solidFill>
                <a:schemeClr val="tx2"/>
              </a:solidFill>
            </a:endParaRPr>
          </a:p>
        </p:txBody>
      </p:sp>
      <p:sp>
        <p:nvSpPr>
          <p:cNvPr id="6" name="Title 1"/>
          <p:cNvSpPr>
            <a:spLocks noGrp="1"/>
          </p:cNvSpPr>
          <p:nvPr>
            <p:ph type="title"/>
          </p:nvPr>
        </p:nvSpPr>
        <p:spPr>
          <a:xfrm>
            <a:off x="1485900" y="1714500"/>
            <a:ext cx="6172200" cy="571500"/>
          </a:xfrm>
        </p:spPr>
        <p:txBody>
          <a:bodyPr>
            <a:normAutofit/>
          </a:bodyPr>
          <a:lstStyle/>
          <a:p>
            <a:pPr algn="ctr"/>
            <a:r>
              <a:rPr lang="en-US" sz="2400" cap="small" dirty="0">
                <a:latin typeface="+mn-lt"/>
              </a:rPr>
              <a:t>System Modeling (cont.)</a:t>
            </a:r>
          </a:p>
        </p:txBody>
      </p:sp>
      <p:sp>
        <p:nvSpPr>
          <p:cNvPr id="2" name="Slide Number Placeholder 1"/>
          <p:cNvSpPr>
            <a:spLocks noGrp="1"/>
          </p:cNvSpPr>
          <p:nvPr>
            <p:ph type="sldNum" sz="quarter" idx="12"/>
          </p:nvPr>
        </p:nvSpPr>
        <p:spPr>
          <a:xfrm>
            <a:off x="8279349" y="5726430"/>
            <a:ext cx="762000" cy="274320"/>
          </a:xfrm>
        </p:spPr>
        <p:txBody>
          <a:bodyPr/>
          <a:lstStyle/>
          <a:p>
            <a:fld id="{EE4CB90E-9E18-4BAD-BF48-AAE8FD24149C}" type="slidenum">
              <a:rPr lang="en-US" sz="1000" smtClean="0">
                <a:solidFill>
                  <a:schemeClr val="tx1"/>
                </a:solidFill>
              </a:rPr>
              <a:pPr/>
              <a:t>61</a:t>
            </a:fld>
            <a:endParaRPr lang="en-US" sz="1000" dirty="0">
              <a:solidFill>
                <a:schemeClr val="tx1"/>
              </a:solidFill>
            </a:endParaRPr>
          </a:p>
        </p:txBody>
      </p:sp>
    </p:spTree>
    <p:extLst>
      <p:ext uri="{BB962C8B-B14F-4D97-AF65-F5344CB8AC3E}">
        <p14:creationId xmlns:p14="http://schemas.microsoft.com/office/powerpoint/2010/main" val="11035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314450"/>
            <a:ext cx="6172200" cy="571500"/>
          </a:xfrm>
        </p:spPr>
        <p:txBody>
          <a:bodyPr>
            <a:normAutofit/>
          </a:bodyPr>
          <a:lstStyle/>
          <a:p>
            <a:pPr algn="ctr"/>
            <a:r>
              <a:rPr lang="en-US" cap="small" dirty="0" err="1">
                <a:latin typeface="+mn-lt"/>
              </a:rPr>
              <a:t>Synergi</a:t>
            </a:r>
            <a:endParaRPr lang="en-US" cap="small" dirty="0">
              <a:latin typeface="+mn-lt"/>
            </a:endParaRPr>
          </a:p>
        </p:txBody>
      </p:sp>
      <p:sp>
        <p:nvSpPr>
          <p:cNvPr id="3" name="Content Placeholder 2"/>
          <p:cNvSpPr>
            <a:spLocks noGrp="1"/>
          </p:cNvSpPr>
          <p:nvPr>
            <p:ph idx="1"/>
          </p:nvPr>
        </p:nvSpPr>
        <p:spPr>
          <a:xfrm>
            <a:off x="1600200" y="1828800"/>
            <a:ext cx="6172200" cy="342900"/>
          </a:xfrm>
        </p:spPr>
        <p:txBody>
          <a:bodyPr>
            <a:normAutofit/>
          </a:bodyPr>
          <a:lstStyle/>
          <a:p>
            <a:pPr>
              <a:spcAft>
                <a:spcPts val="900"/>
              </a:spcAft>
              <a:buClr>
                <a:schemeClr val="tx2"/>
              </a:buClr>
              <a:buFont typeface="Wingdings" panose="05000000000000000000" pitchFamily="2" charset="2"/>
              <a:buChar char="Ø"/>
            </a:pPr>
            <a:r>
              <a:rPr lang="en-US" sz="1500" cap="small" dirty="0">
                <a:solidFill>
                  <a:schemeClr val="tx2"/>
                </a:solidFill>
              </a:rPr>
              <a:t>Low pressure scenario</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003" y="2182038"/>
            <a:ext cx="4277372" cy="35721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167" y="2185483"/>
            <a:ext cx="1459026" cy="1306338"/>
          </a:xfrm>
          <a:prstGeom prst="rect">
            <a:avLst/>
          </a:prstGeom>
        </p:spPr>
      </p:pic>
      <p:sp>
        <p:nvSpPr>
          <p:cNvPr id="7" name="Content Placeholder 2"/>
          <p:cNvSpPr txBox="1">
            <a:spLocks/>
          </p:cNvSpPr>
          <p:nvPr/>
        </p:nvSpPr>
        <p:spPr>
          <a:xfrm>
            <a:off x="5943600" y="3968097"/>
            <a:ext cx="2181908" cy="1379608"/>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spcAft>
                <a:spcPts val="900"/>
              </a:spcAft>
              <a:buClr>
                <a:srgbClr val="424456"/>
              </a:buClr>
              <a:buFont typeface="Wingdings" panose="05000000000000000000" pitchFamily="2" charset="2"/>
              <a:buChar char="Ø"/>
            </a:pPr>
            <a:r>
              <a:rPr lang="en-US" sz="1800" cap="small" dirty="0">
                <a:solidFill>
                  <a:srgbClr val="424456"/>
                </a:solidFill>
              </a:rPr>
              <a:t>Possible   Solutions ?</a:t>
            </a:r>
          </a:p>
        </p:txBody>
      </p:sp>
      <p:sp>
        <p:nvSpPr>
          <p:cNvPr id="8" name="Oval 7"/>
          <p:cNvSpPr/>
          <p:nvPr/>
        </p:nvSpPr>
        <p:spPr>
          <a:xfrm>
            <a:off x="4190900" y="3439473"/>
            <a:ext cx="201680" cy="228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9" name="Oval 8"/>
          <p:cNvSpPr/>
          <p:nvPr/>
        </p:nvSpPr>
        <p:spPr>
          <a:xfrm>
            <a:off x="4541018" y="3726944"/>
            <a:ext cx="198371" cy="228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cxnSp>
        <p:nvCxnSpPr>
          <p:cNvPr id="11" name="Straight Connector 10"/>
          <p:cNvCxnSpPr/>
          <p:nvPr/>
        </p:nvCxnSpPr>
        <p:spPr>
          <a:xfrm>
            <a:off x="3141445" y="4288355"/>
            <a:ext cx="508667" cy="14288"/>
          </a:xfrm>
          <a:prstGeom prst="line">
            <a:avLst/>
          </a:prstGeom>
          <a:ln w="38100">
            <a:solidFill>
              <a:srgbClr val="FBA90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27012" y="5086350"/>
            <a:ext cx="283945" cy="0"/>
          </a:xfrm>
          <a:prstGeom prst="line">
            <a:avLst/>
          </a:prstGeom>
          <a:ln w="38100">
            <a:solidFill>
              <a:srgbClr val="FBA905"/>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24749" y="2951539"/>
            <a:ext cx="793807" cy="300082"/>
          </a:xfrm>
          <a:prstGeom prst="rect">
            <a:avLst/>
          </a:prstGeom>
          <a:noFill/>
        </p:spPr>
        <p:txBody>
          <a:bodyPr wrap="none" rtlCol="0">
            <a:spAutoFit/>
          </a:bodyPr>
          <a:lstStyle/>
          <a:p>
            <a:r>
              <a:rPr lang="en-US" sz="1350" b="1" dirty="0">
                <a:solidFill>
                  <a:srgbClr val="FFFF00"/>
                </a:solidFill>
              </a:rPr>
              <a:t>REGS?</a:t>
            </a:r>
          </a:p>
        </p:txBody>
      </p:sp>
      <p:sp>
        <p:nvSpPr>
          <p:cNvPr id="36" name="TextBox 35"/>
          <p:cNvSpPr txBox="1"/>
          <p:nvPr/>
        </p:nvSpPr>
        <p:spPr>
          <a:xfrm>
            <a:off x="2971801" y="4413254"/>
            <a:ext cx="724878" cy="300082"/>
          </a:xfrm>
          <a:prstGeom prst="rect">
            <a:avLst/>
          </a:prstGeom>
          <a:noFill/>
        </p:spPr>
        <p:txBody>
          <a:bodyPr wrap="none" rtlCol="0">
            <a:spAutoFit/>
          </a:bodyPr>
          <a:lstStyle/>
          <a:p>
            <a:r>
              <a:rPr lang="en-US" sz="1350" b="1" dirty="0">
                <a:solidFill>
                  <a:srgbClr val="FBA905"/>
                </a:solidFill>
              </a:rPr>
              <a:t>PIPE?</a:t>
            </a:r>
          </a:p>
        </p:txBody>
      </p:sp>
      <p:sp>
        <p:nvSpPr>
          <p:cNvPr id="4" name="Slide Number Placeholder 3"/>
          <p:cNvSpPr>
            <a:spLocks noGrp="1"/>
          </p:cNvSpPr>
          <p:nvPr>
            <p:ph type="sldNum" sz="quarter" idx="12"/>
          </p:nvPr>
        </p:nvSpPr>
        <p:spPr>
          <a:xfrm>
            <a:off x="8382000" y="5754158"/>
            <a:ext cx="762000" cy="274320"/>
          </a:xfrm>
        </p:spPr>
        <p:txBody>
          <a:bodyPr/>
          <a:lstStyle/>
          <a:p>
            <a:fld id="{EE4CB90E-9E18-4BAD-BF48-AAE8FD24149C}" type="slidenum">
              <a:rPr lang="en-US" smtClean="0">
                <a:solidFill>
                  <a:schemeClr val="tx1"/>
                </a:solidFill>
              </a:rPr>
              <a:pPr/>
              <a:t>62</a:t>
            </a:fld>
            <a:endParaRPr lang="en-US" dirty="0">
              <a:solidFill>
                <a:schemeClr val="tx1"/>
              </a:solidFill>
            </a:endParaRPr>
          </a:p>
        </p:txBody>
      </p:sp>
    </p:spTree>
    <p:extLst>
      <p:ext uri="{BB962C8B-B14F-4D97-AF65-F5344CB8AC3E}">
        <p14:creationId xmlns:p14="http://schemas.microsoft.com/office/powerpoint/2010/main" val="9768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xEl>
                                              <p:pRg st="0" end="0"/>
                                            </p:txEl>
                                          </p:spTgt>
                                        </p:tgtEl>
                                        <p:attrNameLst>
                                          <p:attrName>style.visibility</p:attrName>
                                        </p:attrNameLst>
                                      </p:cBhvr>
                                      <p:to>
                                        <p:strVal val="visible"/>
                                      </p:to>
                                    </p:set>
                                    <p:animEffect transition="in" filter="fade">
                                      <p:cBhvr>
                                        <p:cTn id="28" dur="1000"/>
                                        <p:tgtEl>
                                          <p:spTgt spid="35">
                                            <p:txEl>
                                              <p:pRg st="0" end="0"/>
                                            </p:txEl>
                                          </p:spTgt>
                                        </p:tgtEl>
                                      </p:cBhvr>
                                    </p:animEffect>
                                    <p:anim calcmode="lin" valueType="num">
                                      <p:cBhvr>
                                        <p:cTn id="29"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6">
                                            <p:txEl>
                                              <p:pRg st="0" end="0"/>
                                            </p:txEl>
                                          </p:spTgt>
                                        </p:tgtEl>
                                        <p:attrNameLst>
                                          <p:attrName>style.visibility</p:attrName>
                                        </p:attrNameLst>
                                      </p:cBhvr>
                                      <p:to>
                                        <p:strVal val="visible"/>
                                      </p:to>
                                    </p:set>
                                    <p:animEffect transition="in" filter="fade">
                                      <p:cBhvr>
                                        <p:cTn id="46" dur="1000"/>
                                        <p:tgtEl>
                                          <p:spTgt spid="36">
                                            <p:txEl>
                                              <p:pRg st="0" end="0"/>
                                            </p:txEl>
                                          </p:spTgt>
                                        </p:tgtEl>
                                      </p:cBhvr>
                                    </p:animEffect>
                                    <p:anim calcmode="lin" valueType="num">
                                      <p:cBhvr>
                                        <p:cTn id="47"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00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10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14450"/>
            <a:ext cx="6172200" cy="571500"/>
          </a:xfrm>
        </p:spPr>
        <p:txBody>
          <a:bodyPr>
            <a:normAutofit/>
          </a:bodyPr>
          <a:lstStyle/>
          <a:p>
            <a:pPr algn="ctr"/>
            <a:r>
              <a:rPr lang="en-US" cap="small" dirty="0" err="1">
                <a:latin typeface="+mn-lt"/>
              </a:rPr>
              <a:t>Synergi</a:t>
            </a:r>
            <a:endParaRPr lang="en-US" cap="small" dirty="0">
              <a:latin typeface="+mn-lt"/>
            </a:endParaRPr>
          </a:p>
        </p:txBody>
      </p:sp>
      <p:sp>
        <p:nvSpPr>
          <p:cNvPr id="3" name="Content Placeholder 2"/>
          <p:cNvSpPr>
            <a:spLocks noGrp="1"/>
          </p:cNvSpPr>
          <p:nvPr>
            <p:ph idx="1"/>
          </p:nvPr>
        </p:nvSpPr>
        <p:spPr>
          <a:xfrm>
            <a:off x="1600200" y="1885950"/>
            <a:ext cx="6172200" cy="342900"/>
          </a:xfrm>
        </p:spPr>
        <p:txBody>
          <a:bodyPr>
            <a:normAutofit/>
          </a:bodyPr>
          <a:lstStyle/>
          <a:p>
            <a:pPr>
              <a:spcAft>
                <a:spcPts val="900"/>
              </a:spcAft>
              <a:buClr>
                <a:schemeClr val="tx2"/>
              </a:buClr>
              <a:buFont typeface="Wingdings" panose="05000000000000000000" pitchFamily="2" charset="2"/>
              <a:buChar char="Ø"/>
            </a:pPr>
            <a:r>
              <a:rPr lang="en-US" sz="1500" cap="small" dirty="0">
                <a:solidFill>
                  <a:schemeClr val="tx2"/>
                </a:solidFill>
              </a:rPr>
              <a:t>Possible solutions – raising </a:t>
            </a:r>
            <a:r>
              <a:rPr lang="en-US" sz="1500" cap="small" dirty="0" err="1">
                <a:solidFill>
                  <a:schemeClr val="tx2"/>
                </a:solidFill>
              </a:rPr>
              <a:t>reg</a:t>
            </a:r>
            <a:r>
              <a:rPr lang="en-US" sz="1500" cap="small" dirty="0">
                <a:solidFill>
                  <a:schemeClr val="tx2"/>
                </a:solidFill>
              </a:rPr>
              <a:t> station set points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50" y="2379844"/>
            <a:ext cx="4330767" cy="33723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50" y="2379242"/>
            <a:ext cx="1440108" cy="1198793"/>
          </a:xfrm>
          <a:prstGeom prst="rect">
            <a:avLst/>
          </a:prstGeom>
        </p:spPr>
      </p:pic>
      <p:sp>
        <p:nvSpPr>
          <p:cNvPr id="4" name="Slide Number Placeholder 3"/>
          <p:cNvSpPr>
            <a:spLocks noGrp="1"/>
          </p:cNvSpPr>
          <p:nvPr>
            <p:ph type="sldNum" sz="quarter" idx="12"/>
          </p:nvPr>
        </p:nvSpPr>
        <p:spPr>
          <a:xfrm>
            <a:off x="8382000" y="5726429"/>
            <a:ext cx="762000" cy="274320"/>
          </a:xfrm>
        </p:spPr>
        <p:txBody>
          <a:bodyPr/>
          <a:lstStyle/>
          <a:p>
            <a:fld id="{EE4CB90E-9E18-4BAD-BF48-AAE8FD24149C}" type="slidenum">
              <a:rPr lang="en-US" smtClean="0">
                <a:solidFill>
                  <a:schemeClr val="tx1"/>
                </a:solidFill>
              </a:rPr>
              <a:pPr/>
              <a:t>63</a:t>
            </a:fld>
            <a:endParaRPr lang="en-US" dirty="0">
              <a:solidFill>
                <a:schemeClr val="tx1"/>
              </a:solidFill>
            </a:endParaRPr>
          </a:p>
        </p:txBody>
      </p:sp>
    </p:spTree>
    <p:extLst>
      <p:ext uri="{BB962C8B-B14F-4D97-AF65-F5344CB8AC3E}">
        <p14:creationId xmlns:p14="http://schemas.microsoft.com/office/powerpoint/2010/main" val="21291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257300"/>
            <a:ext cx="6172200" cy="571500"/>
          </a:xfrm>
        </p:spPr>
        <p:txBody>
          <a:bodyPr>
            <a:normAutofit/>
          </a:bodyPr>
          <a:lstStyle/>
          <a:p>
            <a:pPr algn="ctr"/>
            <a:r>
              <a:rPr lang="en-US" cap="small" dirty="0" err="1">
                <a:latin typeface="+mn-lt"/>
              </a:rPr>
              <a:t>Synergi</a:t>
            </a:r>
            <a:endParaRPr lang="en-US" cap="small" dirty="0">
              <a:latin typeface="+mn-lt"/>
            </a:endParaRPr>
          </a:p>
        </p:txBody>
      </p:sp>
      <p:sp>
        <p:nvSpPr>
          <p:cNvPr id="3" name="Content Placeholder 2"/>
          <p:cNvSpPr>
            <a:spLocks noGrp="1"/>
          </p:cNvSpPr>
          <p:nvPr>
            <p:ph idx="1"/>
          </p:nvPr>
        </p:nvSpPr>
        <p:spPr>
          <a:xfrm>
            <a:off x="1625639" y="1768642"/>
            <a:ext cx="6172200" cy="342900"/>
          </a:xfrm>
        </p:spPr>
        <p:txBody>
          <a:bodyPr>
            <a:normAutofit/>
          </a:bodyPr>
          <a:lstStyle/>
          <a:p>
            <a:pPr>
              <a:spcAft>
                <a:spcPts val="900"/>
              </a:spcAft>
              <a:buClr>
                <a:schemeClr val="tx2"/>
              </a:buClr>
              <a:buFont typeface="Wingdings" panose="05000000000000000000" pitchFamily="2" charset="2"/>
              <a:buChar char="Ø"/>
            </a:pPr>
            <a:r>
              <a:rPr lang="en-US" sz="1500" cap="small" dirty="0">
                <a:solidFill>
                  <a:schemeClr val="tx2"/>
                </a:solidFill>
              </a:rPr>
              <a:t>Reinforcement option #1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2228850"/>
            <a:ext cx="4623068" cy="3503486"/>
          </a:xfrm>
          <a:prstGeom prst="rect">
            <a:avLst/>
          </a:prstGeom>
        </p:spPr>
      </p:pic>
      <p:cxnSp>
        <p:nvCxnSpPr>
          <p:cNvPr id="8" name="Straight Connector 7"/>
          <p:cNvCxnSpPr/>
          <p:nvPr/>
        </p:nvCxnSpPr>
        <p:spPr>
          <a:xfrm>
            <a:off x="2971800" y="2914650"/>
            <a:ext cx="2343150" cy="24003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68933" y="2914650"/>
            <a:ext cx="2331717" cy="2286000"/>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279350" y="5726430"/>
            <a:ext cx="762000" cy="274320"/>
          </a:xfrm>
        </p:spPr>
        <p:txBody>
          <a:bodyPr/>
          <a:lstStyle/>
          <a:p>
            <a:fld id="{EE4CB90E-9E18-4BAD-BF48-AAE8FD24149C}" type="slidenum">
              <a:rPr lang="en-US" smtClean="0">
                <a:solidFill>
                  <a:schemeClr val="tx1"/>
                </a:solidFill>
              </a:rPr>
              <a:pPr/>
              <a:t>64</a:t>
            </a:fld>
            <a:endParaRPr lang="en-US" dirty="0">
              <a:solidFill>
                <a:schemeClr val="tx1"/>
              </a:solidFill>
            </a:endParaRPr>
          </a:p>
        </p:txBody>
      </p:sp>
    </p:spTree>
    <p:extLst>
      <p:ext uri="{BB962C8B-B14F-4D97-AF65-F5344CB8AC3E}">
        <p14:creationId xmlns:p14="http://schemas.microsoft.com/office/powerpoint/2010/main" val="196610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80">
                                          <p:stCondLst>
                                            <p:cond delay="0"/>
                                          </p:stCondLst>
                                        </p:cTn>
                                        <p:tgtEl>
                                          <p:spTgt spid="10"/>
                                        </p:tgtEl>
                                      </p:cBhvr>
                                    </p:animEffect>
                                    <p:anim calcmode="lin" valueType="num">
                                      <p:cBhvr>
                                        <p:cTn id="2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4" dur="26">
                                          <p:stCondLst>
                                            <p:cond delay="650"/>
                                          </p:stCondLst>
                                        </p:cTn>
                                        <p:tgtEl>
                                          <p:spTgt spid="10"/>
                                        </p:tgtEl>
                                      </p:cBhvr>
                                      <p:to x="100000" y="60000"/>
                                    </p:animScale>
                                    <p:animScale>
                                      <p:cBhvr>
                                        <p:cTn id="35" dur="166" decel="50000">
                                          <p:stCondLst>
                                            <p:cond delay="676"/>
                                          </p:stCondLst>
                                        </p:cTn>
                                        <p:tgtEl>
                                          <p:spTgt spid="10"/>
                                        </p:tgtEl>
                                      </p:cBhvr>
                                      <p:to x="100000" y="100000"/>
                                    </p:animScale>
                                    <p:animScale>
                                      <p:cBhvr>
                                        <p:cTn id="36" dur="26">
                                          <p:stCondLst>
                                            <p:cond delay="1312"/>
                                          </p:stCondLst>
                                        </p:cTn>
                                        <p:tgtEl>
                                          <p:spTgt spid="10"/>
                                        </p:tgtEl>
                                      </p:cBhvr>
                                      <p:to x="100000" y="80000"/>
                                    </p:animScale>
                                    <p:animScale>
                                      <p:cBhvr>
                                        <p:cTn id="37" dur="166" decel="50000">
                                          <p:stCondLst>
                                            <p:cond delay="1338"/>
                                          </p:stCondLst>
                                        </p:cTn>
                                        <p:tgtEl>
                                          <p:spTgt spid="10"/>
                                        </p:tgtEl>
                                      </p:cBhvr>
                                      <p:to x="100000" y="100000"/>
                                    </p:animScale>
                                    <p:animScale>
                                      <p:cBhvr>
                                        <p:cTn id="38" dur="26">
                                          <p:stCondLst>
                                            <p:cond delay="1642"/>
                                          </p:stCondLst>
                                        </p:cTn>
                                        <p:tgtEl>
                                          <p:spTgt spid="10"/>
                                        </p:tgtEl>
                                      </p:cBhvr>
                                      <p:to x="100000" y="90000"/>
                                    </p:animScale>
                                    <p:animScale>
                                      <p:cBhvr>
                                        <p:cTn id="39" dur="166" decel="50000">
                                          <p:stCondLst>
                                            <p:cond delay="1668"/>
                                          </p:stCondLst>
                                        </p:cTn>
                                        <p:tgtEl>
                                          <p:spTgt spid="10"/>
                                        </p:tgtEl>
                                      </p:cBhvr>
                                      <p:to x="100000" y="100000"/>
                                    </p:animScale>
                                    <p:animScale>
                                      <p:cBhvr>
                                        <p:cTn id="40" dur="26">
                                          <p:stCondLst>
                                            <p:cond delay="1808"/>
                                          </p:stCondLst>
                                        </p:cTn>
                                        <p:tgtEl>
                                          <p:spTgt spid="10"/>
                                        </p:tgtEl>
                                      </p:cBhvr>
                                      <p:to x="100000" y="95000"/>
                                    </p:animScale>
                                    <p:animScale>
                                      <p:cBhvr>
                                        <p:cTn id="4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1200150"/>
            <a:ext cx="6172200" cy="571500"/>
          </a:xfrm>
        </p:spPr>
        <p:txBody>
          <a:bodyPr>
            <a:normAutofit/>
          </a:bodyPr>
          <a:lstStyle/>
          <a:p>
            <a:pPr algn="ctr"/>
            <a:r>
              <a:rPr lang="en-US" cap="small" dirty="0" err="1">
                <a:latin typeface="+mn-lt"/>
              </a:rPr>
              <a:t>Synergi</a:t>
            </a:r>
            <a:endParaRPr lang="en-US" cap="small" dirty="0">
              <a:latin typeface="+mn-lt"/>
            </a:endParaRPr>
          </a:p>
        </p:txBody>
      </p:sp>
      <p:sp>
        <p:nvSpPr>
          <p:cNvPr id="3" name="Content Placeholder 2"/>
          <p:cNvSpPr>
            <a:spLocks noGrp="1"/>
          </p:cNvSpPr>
          <p:nvPr>
            <p:ph idx="1"/>
          </p:nvPr>
        </p:nvSpPr>
        <p:spPr>
          <a:xfrm>
            <a:off x="1600200" y="1714500"/>
            <a:ext cx="6172200" cy="342900"/>
          </a:xfrm>
        </p:spPr>
        <p:txBody>
          <a:bodyPr>
            <a:normAutofit/>
          </a:bodyPr>
          <a:lstStyle/>
          <a:p>
            <a:pPr>
              <a:spcAft>
                <a:spcPts val="900"/>
              </a:spcAft>
              <a:buClr>
                <a:schemeClr val="tx2"/>
              </a:buClr>
              <a:buFont typeface="Wingdings" panose="05000000000000000000" pitchFamily="2" charset="2"/>
              <a:buChar char="Ø"/>
            </a:pPr>
            <a:r>
              <a:rPr lang="en-US" sz="1500" cap="small" dirty="0">
                <a:solidFill>
                  <a:schemeClr val="tx2"/>
                </a:solidFill>
              </a:rPr>
              <a:t>Reinforcement option #2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955" y="2171700"/>
            <a:ext cx="4472452" cy="34861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407" y="2171700"/>
            <a:ext cx="1474432" cy="1231634"/>
          </a:xfrm>
          <a:prstGeom prst="rect">
            <a:avLst/>
          </a:prstGeom>
        </p:spPr>
      </p:pic>
      <p:sp>
        <p:nvSpPr>
          <p:cNvPr id="7" name="Rectangle 6"/>
          <p:cNvSpPr/>
          <p:nvPr/>
        </p:nvSpPr>
        <p:spPr>
          <a:xfrm>
            <a:off x="5970179" y="3389895"/>
            <a:ext cx="1726521" cy="2089033"/>
          </a:xfrm>
          <a:prstGeom prst="rect">
            <a:avLst/>
          </a:prstGeom>
          <a:noFill/>
        </p:spPr>
        <p:txBody>
          <a:bodyPr wrap="square" lIns="68580" tIns="34290" rIns="68580" bIns="34290">
            <a:spAutoFit/>
            <a:scene3d>
              <a:camera prst="orthographicFront"/>
              <a:lightRig rig="threePt" dir="t"/>
            </a:scene3d>
            <a:sp3d extrusionH="57150">
              <a:bevelT w="38100" h="38100"/>
            </a:sp3d>
          </a:bodyPr>
          <a:lstStyle/>
          <a:p>
            <a:pPr algn="ctr"/>
            <a:r>
              <a:rPr lang="en-US" sz="13125" b="1" dirty="0">
                <a:ln w="0" cmpd="sng">
                  <a:solidFill>
                    <a:srgbClr val="53548A">
                      <a:shade val="88000"/>
                      <a:satMod val="110000"/>
                    </a:srgbClr>
                  </a:solidFill>
                  <a:prstDash val="solid"/>
                </a:ln>
                <a:solidFill>
                  <a:srgbClr val="00B050"/>
                </a:solidFill>
                <a:latin typeface="Wingdings" panose="05000000000000000000" pitchFamily="2" charset="2"/>
                <a:sym typeface="Wingdings"/>
              </a:rPr>
              <a:t></a:t>
            </a:r>
            <a:endParaRPr lang="en-US" sz="13125" b="1" dirty="0">
              <a:ln w="0" cmpd="sng">
                <a:solidFill>
                  <a:srgbClr val="53548A">
                    <a:shade val="88000"/>
                    <a:satMod val="110000"/>
                  </a:srgbClr>
                </a:solidFill>
                <a:prstDash val="solid"/>
              </a:ln>
              <a:solidFill>
                <a:srgbClr val="00B050"/>
              </a:solidFill>
              <a:latin typeface="Wingdings" panose="05000000000000000000" pitchFamily="2" charset="2"/>
            </a:endParaRPr>
          </a:p>
        </p:txBody>
      </p:sp>
      <p:sp>
        <p:nvSpPr>
          <p:cNvPr id="4" name="Slide Number Placeholder 3"/>
          <p:cNvSpPr>
            <a:spLocks noGrp="1"/>
          </p:cNvSpPr>
          <p:nvPr>
            <p:ph type="sldNum" sz="quarter" idx="12"/>
          </p:nvPr>
        </p:nvSpPr>
        <p:spPr>
          <a:xfrm>
            <a:off x="8279350" y="5657850"/>
            <a:ext cx="762000" cy="274320"/>
          </a:xfrm>
        </p:spPr>
        <p:txBody>
          <a:bodyPr/>
          <a:lstStyle/>
          <a:p>
            <a:fld id="{EE4CB90E-9E18-4BAD-BF48-AAE8FD24149C}" type="slidenum">
              <a:rPr lang="en-US" smtClean="0">
                <a:solidFill>
                  <a:schemeClr val="tx1"/>
                </a:solidFill>
              </a:rPr>
              <a:pPr/>
              <a:t>65</a:t>
            </a:fld>
            <a:endParaRPr lang="en-US" dirty="0">
              <a:solidFill>
                <a:schemeClr val="tx1"/>
              </a:solidFill>
            </a:endParaRPr>
          </a:p>
        </p:txBody>
      </p:sp>
    </p:spTree>
    <p:extLst>
      <p:ext uri="{BB962C8B-B14F-4D97-AF65-F5344CB8AC3E}">
        <p14:creationId xmlns:p14="http://schemas.microsoft.com/office/powerpoint/2010/main" val="70054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371600"/>
            <a:ext cx="6172200" cy="571500"/>
          </a:xfrm>
        </p:spPr>
        <p:txBody>
          <a:bodyPr>
            <a:normAutofit/>
          </a:bodyPr>
          <a:lstStyle/>
          <a:p>
            <a:pPr algn="ctr"/>
            <a:r>
              <a:rPr lang="en-US" cap="small" dirty="0">
                <a:latin typeface="+mn-lt"/>
              </a:rPr>
              <a:t>Project Process Flow</a:t>
            </a:r>
          </a:p>
        </p:txBody>
      </p:sp>
      <p:sp>
        <p:nvSpPr>
          <p:cNvPr id="9" name="TextBox 8"/>
          <p:cNvSpPr txBox="1"/>
          <p:nvPr/>
        </p:nvSpPr>
        <p:spPr>
          <a:xfrm>
            <a:off x="6172200" y="2643282"/>
            <a:ext cx="1151277" cy="300082"/>
          </a:xfrm>
          <a:prstGeom prst="rect">
            <a:avLst/>
          </a:prstGeom>
          <a:noFill/>
        </p:spPr>
        <p:txBody>
          <a:bodyPr wrap="none" rtlCol="0">
            <a:spAutoFit/>
          </a:bodyPr>
          <a:lstStyle/>
          <a:p>
            <a:r>
              <a:rPr lang="en-US" sz="1350" cap="small" dirty="0">
                <a:solidFill>
                  <a:prstClr val="black"/>
                </a:solidFill>
              </a:rPr>
              <a:t>Info &amp; Data</a:t>
            </a:r>
          </a:p>
        </p:txBody>
      </p:sp>
      <p:sp>
        <p:nvSpPr>
          <p:cNvPr id="11" name="TextBox 10"/>
          <p:cNvSpPr txBox="1"/>
          <p:nvPr/>
        </p:nvSpPr>
        <p:spPr>
          <a:xfrm>
            <a:off x="5886450" y="3946165"/>
            <a:ext cx="1879041" cy="300082"/>
          </a:xfrm>
          <a:prstGeom prst="rect">
            <a:avLst/>
          </a:prstGeom>
          <a:noFill/>
        </p:spPr>
        <p:txBody>
          <a:bodyPr wrap="none" rtlCol="0">
            <a:spAutoFit/>
          </a:bodyPr>
          <a:lstStyle/>
          <a:p>
            <a:r>
              <a:rPr lang="en-US" sz="1350" cap="small" dirty="0">
                <a:solidFill>
                  <a:prstClr val="black"/>
                </a:solidFill>
              </a:rPr>
              <a:t>Project &amp; Schedules</a:t>
            </a:r>
          </a:p>
        </p:txBody>
      </p:sp>
      <p:cxnSp>
        <p:nvCxnSpPr>
          <p:cNvPr id="12" name="Straight Arrow Connector 11"/>
          <p:cNvCxnSpPr/>
          <p:nvPr/>
        </p:nvCxnSpPr>
        <p:spPr>
          <a:xfrm>
            <a:off x="6724755" y="3086100"/>
            <a:ext cx="0" cy="685800"/>
          </a:xfrm>
          <a:prstGeom prst="straightConnector1">
            <a:avLst/>
          </a:prstGeom>
          <a:ln w="88900">
            <a:headEnd type="non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157" y="2160814"/>
            <a:ext cx="327179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a:xfrm>
            <a:off x="8290973" y="5726430"/>
            <a:ext cx="762000" cy="274320"/>
          </a:xfrm>
        </p:spPr>
        <p:txBody>
          <a:bodyPr/>
          <a:lstStyle/>
          <a:p>
            <a:fld id="{EE4CB90E-9E18-4BAD-BF48-AAE8FD24149C}" type="slidenum">
              <a:rPr lang="en-US" smtClean="0">
                <a:solidFill>
                  <a:schemeClr val="tx1"/>
                </a:solidFill>
              </a:rPr>
              <a:pPr/>
              <a:t>66</a:t>
            </a:fld>
            <a:endParaRPr lang="en-US" dirty="0">
              <a:solidFill>
                <a:schemeClr val="tx1"/>
              </a:solidFill>
            </a:endParaRPr>
          </a:p>
        </p:txBody>
      </p:sp>
    </p:spTree>
    <p:extLst>
      <p:ext uri="{BB962C8B-B14F-4D97-AF65-F5344CB8AC3E}">
        <p14:creationId xmlns:p14="http://schemas.microsoft.com/office/powerpoint/2010/main" val="162954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p:cTn id="28"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371600"/>
            <a:ext cx="6172200" cy="571500"/>
          </a:xfrm>
        </p:spPr>
        <p:txBody>
          <a:bodyPr>
            <a:normAutofit/>
          </a:bodyPr>
          <a:lstStyle/>
          <a:p>
            <a:pPr algn="ctr"/>
            <a:r>
              <a:rPr lang="en-US" cap="small" dirty="0">
                <a:latin typeface="+mn-lt"/>
              </a:rPr>
              <a:t>CNG Future Projects</a:t>
            </a:r>
          </a:p>
        </p:txBody>
      </p:sp>
      <p:sp>
        <p:nvSpPr>
          <p:cNvPr id="3" name="Content Placeholder 2"/>
          <p:cNvSpPr>
            <a:spLocks noGrp="1"/>
          </p:cNvSpPr>
          <p:nvPr>
            <p:ph idx="1"/>
          </p:nvPr>
        </p:nvSpPr>
        <p:spPr>
          <a:xfrm>
            <a:off x="1600200" y="2057400"/>
            <a:ext cx="6172200" cy="342900"/>
          </a:xfrm>
        </p:spPr>
        <p:txBody>
          <a:bodyPr>
            <a:normAutofit/>
          </a:bodyPr>
          <a:lstStyle/>
          <a:p>
            <a:pPr>
              <a:spcAft>
                <a:spcPts val="900"/>
              </a:spcAft>
              <a:buClr>
                <a:schemeClr val="tx2"/>
              </a:buClr>
              <a:buFont typeface="Wingdings" panose="05000000000000000000" pitchFamily="2" charset="2"/>
              <a:buChar char="Ø"/>
            </a:pPr>
            <a:r>
              <a:rPr lang="en-US" sz="1500" cap="small" dirty="0">
                <a:solidFill>
                  <a:schemeClr val="tx2"/>
                </a:solidFill>
              </a:rPr>
              <a:t>Example upcoming growth projects</a:t>
            </a:r>
          </a:p>
        </p:txBody>
      </p:sp>
      <p:graphicFrame>
        <p:nvGraphicFramePr>
          <p:cNvPr id="5" name="Table 4"/>
          <p:cNvGraphicFramePr>
            <a:graphicFrameLocks noGrp="1"/>
          </p:cNvGraphicFramePr>
          <p:nvPr>
            <p:extLst/>
          </p:nvPr>
        </p:nvGraphicFramePr>
        <p:xfrm>
          <a:off x="2343150" y="2914650"/>
          <a:ext cx="4457700" cy="1438595"/>
        </p:xfrm>
        <a:graphic>
          <a:graphicData uri="http://schemas.openxmlformats.org/drawingml/2006/table">
            <a:tbl>
              <a:tblPr firstRow="1" firstCol="1" lastRow="1" lastCol="1" bandRow="1" bandCol="1"/>
              <a:tblGrid>
                <a:gridCol w="1939704">
                  <a:extLst>
                    <a:ext uri="{9D8B030D-6E8A-4147-A177-3AD203B41FA5}">
                      <a16:colId xmlns:a16="http://schemas.microsoft.com/office/drawing/2014/main" val="20000"/>
                    </a:ext>
                  </a:extLst>
                </a:gridCol>
                <a:gridCol w="860646">
                  <a:extLst>
                    <a:ext uri="{9D8B030D-6E8A-4147-A177-3AD203B41FA5}">
                      <a16:colId xmlns:a16="http://schemas.microsoft.com/office/drawing/2014/main" val="20001"/>
                    </a:ext>
                  </a:extLst>
                </a:gridCol>
                <a:gridCol w="836595">
                  <a:extLst>
                    <a:ext uri="{9D8B030D-6E8A-4147-A177-3AD203B41FA5}">
                      <a16:colId xmlns:a16="http://schemas.microsoft.com/office/drawing/2014/main" val="20002"/>
                    </a:ext>
                  </a:extLst>
                </a:gridCol>
                <a:gridCol w="820755">
                  <a:extLst>
                    <a:ext uri="{9D8B030D-6E8A-4147-A177-3AD203B41FA5}">
                      <a16:colId xmlns:a16="http://schemas.microsoft.com/office/drawing/2014/main" val="20003"/>
                    </a:ext>
                  </a:extLst>
                </a:gridCol>
              </a:tblGrid>
              <a:tr h="171212">
                <a:tc>
                  <a:txBody>
                    <a:bodyPr/>
                    <a:lstStyle/>
                    <a:p>
                      <a:pPr marL="0" marR="0" algn="ctr">
                        <a:lnSpc>
                          <a:spcPct val="107000"/>
                        </a:lnSpc>
                        <a:spcBef>
                          <a:spcPts val="55"/>
                        </a:spcBef>
                        <a:spcAft>
                          <a:spcPts val="0"/>
                        </a:spcAft>
                      </a:pPr>
                      <a:r>
                        <a:rPr lang="en-US" sz="1100" b="1" spc="-5" dirty="0">
                          <a:effectLst/>
                          <a:latin typeface="Arial"/>
                          <a:ea typeface="Calibri"/>
                          <a:cs typeface="Times New Roman"/>
                        </a:rPr>
                        <a:t>Location</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58445" marR="0" algn="l">
                        <a:lnSpc>
                          <a:spcPct val="107000"/>
                        </a:lnSpc>
                        <a:spcBef>
                          <a:spcPts val="55"/>
                        </a:spcBef>
                        <a:spcAft>
                          <a:spcPts val="0"/>
                        </a:spcAft>
                      </a:pPr>
                      <a:r>
                        <a:rPr lang="en-US" sz="1100" b="1" spc="-5" dirty="0">
                          <a:effectLst/>
                          <a:latin typeface="Arial"/>
                          <a:ea typeface="Calibri"/>
                          <a:cs typeface="Times New Roman"/>
                        </a:rPr>
                        <a:t>  2017</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59715" marR="0" algn="l">
                        <a:lnSpc>
                          <a:spcPct val="107000"/>
                        </a:lnSpc>
                        <a:spcBef>
                          <a:spcPts val="55"/>
                        </a:spcBef>
                        <a:spcAft>
                          <a:spcPts val="0"/>
                        </a:spcAft>
                      </a:pPr>
                      <a:r>
                        <a:rPr lang="en-US" sz="1100" b="1" spc="-5" dirty="0">
                          <a:effectLst/>
                          <a:latin typeface="Arial"/>
                          <a:ea typeface="Calibri"/>
                          <a:cs typeface="Times New Roman"/>
                        </a:rPr>
                        <a:t>  2018</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99085" marR="0" algn="l">
                        <a:lnSpc>
                          <a:spcPct val="107000"/>
                        </a:lnSpc>
                        <a:spcBef>
                          <a:spcPts val="55"/>
                        </a:spcBef>
                        <a:spcAft>
                          <a:spcPts val="0"/>
                        </a:spcAft>
                      </a:pPr>
                      <a:r>
                        <a:rPr lang="en-US" sz="1100" b="1" spc="-5" dirty="0">
                          <a:effectLst/>
                          <a:latin typeface="Arial"/>
                          <a:ea typeface="Calibri"/>
                          <a:cs typeface="Times New Roman"/>
                        </a:rPr>
                        <a:t> 2019</a:t>
                      </a:r>
                      <a:endParaRPr lang="en-US" sz="11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379659">
                <a:tc>
                  <a:txBody>
                    <a:bodyPr/>
                    <a:lstStyle/>
                    <a:p>
                      <a:pPr marL="64770" marR="224155">
                        <a:lnSpc>
                          <a:spcPct val="107000"/>
                        </a:lnSpc>
                        <a:spcBef>
                          <a:spcPts val="100"/>
                        </a:spcBef>
                        <a:spcAft>
                          <a:spcPts val="0"/>
                        </a:spcAft>
                      </a:pPr>
                      <a:r>
                        <a:rPr lang="en-US" sz="900" dirty="0">
                          <a:effectLst/>
                          <a:latin typeface="Arial"/>
                          <a:ea typeface="Calibri"/>
                          <a:cs typeface="Times New Roman"/>
                        </a:rPr>
                        <a:t>Stanwood</a:t>
                      </a:r>
                      <a:r>
                        <a:rPr lang="en-US" sz="900" baseline="0" dirty="0">
                          <a:effectLst/>
                          <a:latin typeface="Arial"/>
                          <a:ea typeface="Calibri"/>
                          <a:cs typeface="Times New Roman"/>
                        </a:rPr>
                        <a:t> 4” PE Reinforcement</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$116,130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422348">
                <a:tc>
                  <a:txBody>
                    <a:bodyPr/>
                    <a:lstStyle/>
                    <a:p>
                      <a:pPr marL="64770" marR="224155">
                        <a:lnSpc>
                          <a:spcPct val="107000"/>
                        </a:lnSpc>
                        <a:spcBef>
                          <a:spcPts val="100"/>
                        </a:spcBef>
                        <a:spcAft>
                          <a:spcPts val="0"/>
                        </a:spcAft>
                      </a:pPr>
                      <a:r>
                        <a:rPr lang="en-US" sz="900" dirty="0">
                          <a:effectLst/>
                          <a:latin typeface="Arial"/>
                          <a:ea typeface="Calibri"/>
                          <a:cs typeface="Times New Roman"/>
                        </a:rPr>
                        <a:t>Manchester 4” PE Reinforcement</a:t>
                      </a:r>
                      <a:r>
                        <a:rPr lang="en-US" sz="900" baseline="0" dirty="0">
                          <a:effectLst/>
                          <a:latin typeface="Arial"/>
                          <a:ea typeface="Calibri"/>
                          <a:cs typeface="Times New Roman"/>
                        </a:rPr>
                        <a:t> </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a:ea typeface="Arial"/>
                          <a:cs typeface="Times New Roman"/>
                        </a:rPr>
                        <a:t> </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$245,870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57200">
                <a:tc>
                  <a:txBody>
                    <a:bodyPr/>
                    <a:lstStyle/>
                    <a:p>
                      <a:pPr marL="64770" marR="224155">
                        <a:lnSpc>
                          <a:spcPct val="107000"/>
                        </a:lnSpc>
                        <a:spcBef>
                          <a:spcPts val="100"/>
                        </a:spcBef>
                        <a:spcAft>
                          <a:spcPts val="0"/>
                        </a:spcAft>
                      </a:pPr>
                      <a:r>
                        <a:rPr lang="en-US" sz="900" dirty="0">
                          <a:effectLst/>
                          <a:latin typeface="Arial"/>
                          <a:ea typeface="Calibri"/>
                          <a:cs typeface="Times New Roman"/>
                        </a:rPr>
                        <a:t>South Walla Walla Gate &amp;</a:t>
                      </a:r>
                      <a:r>
                        <a:rPr lang="en-US" sz="900" dirty="0">
                          <a:effectLst/>
                          <a:latin typeface="Arial"/>
                          <a:ea typeface="Arial"/>
                          <a:cs typeface="Times New Roman"/>
                        </a:rPr>
                        <a:t> HP Line</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a:ea typeface="Arial"/>
                          <a:cs typeface="Times New Roman"/>
                        </a:rPr>
                        <a:t> </a:t>
                      </a:r>
                      <a:endParaRPr lang="en-US" sz="9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$3,356,259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ctr">
                        <a:lnSpc>
                          <a:spcPct val="107000"/>
                        </a:lnSpc>
                        <a:spcBef>
                          <a:spcPts val="0"/>
                        </a:spcBef>
                        <a:spcAft>
                          <a:spcPts val="0"/>
                        </a:spcAft>
                      </a:pPr>
                      <a:r>
                        <a:rPr lang="en-US" sz="900" dirty="0">
                          <a:effectLst/>
                          <a:latin typeface="Arial" panose="020B0604020202020204" pitchFamily="34" charset="0"/>
                          <a:ea typeface="Calibri"/>
                          <a:cs typeface="Arial" panose="020B0604020202020204" pitchFamily="34" charset="0"/>
                        </a:rPr>
                        <a:t>$2,190,610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6" name="Slide Number Placeholder 5"/>
          <p:cNvSpPr>
            <a:spLocks noGrp="1"/>
          </p:cNvSpPr>
          <p:nvPr>
            <p:ph type="sldNum" sz="quarter" idx="12"/>
          </p:nvPr>
        </p:nvSpPr>
        <p:spPr>
          <a:xfrm>
            <a:off x="8290973" y="5726430"/>
            <a:ext cx="762000" cy="274320"/>
          </a:xfrm>
        </p:spPr>
        <p:txBody>
          <a:bodyPr/>
          <a:lstStyle/>
          <a:p>
            <a:fld id="{EE4CB90E-9E18-4BAD-BF48-AAE8FD24149C}" type="slidenum">
              <a:rPr lang="en-US" smtClean="0">
                <a:solidFill>
                  <a:schemeClr val="tx1"/>
                </a:solidFill>
              </a:rPr>
              <a:pPr/>
              <a:t>67</a:t>
            </a:fld>
            <a:endParaRPr lang="en-US" dirty="0">
              <a:solidFill>
                <a:schemeClr val="tx1"/>
              </a:solidFill>
            </a:endParaRPr>
          </a:p>
        </p:txBody>
      </p:sp>
    </p:spTree>
    <p:extLst>
      <p:ext uri="{BB962C8B-B14F-4D97-AF65-F5344CB8AC3E}">
        <p14:creationId xmlns:p14="http://schemas.microsoft.com/office/powerpoint/2010/main" val="381501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Integration Results</a:t>
            </a:r>
          </a:p>
        </p:txBody>
      </p:sp>
      <p:sp>
        <p:nvSpPr>
          <p:cNvPr id="4" name="Slide Number Placeholder 3"/>
          <p:cNvSpPr>
            <a:spLocks noGrp="1"/>
          </p:cNvSpPr>
          <p:nvPr>
            <p:ph type="sldNum" sz="quarter" idx="12"/>
          </p:nvPr>
        </p:nvSpPr>
        <p:spPr/>
        <p:txBody>
          <a:bodyPr/>
          <a:lstStyle/>
          <a:p>
            <a:fld id="{CFC7651E-B4BE-4A93-B9C9-586D74789E66}" type="slidenum">
              <a:rPr lang="en-US" smtClean="0"/>
              <a:t>68</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24112" y="1548150"/>
            <a:ext cx="3741896" cy="1534954"/>
          </a:xfrm>
          <a:prstGeom prst="rect">
            <a:avLst/>
          </a:prstGeom>
        </p:spPr>
      </p:pic>
    </p:spTree>
    <p:extLst>
      <p:ext uri="{BB962C8B-B14F-4D97-AF65-F5344CB8AC3E}">
        <p14:creationId xmlns:p14="http://schemas.microsoft.com/office/powerpoint/2010/main" val="2588175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1"/>
            <a:ext cx="7514035" cy="1314449"/>
          </a:xfrm>
        </p:spPr>
        <p:txBody>
          <a:bodyPr/>
          <a:lstStyle/>
          <a:p>
            <a:r>
              <a:rPr lang="en-US" dirty="0"/>
              <a:t>	Current Methodology – Flow Chart</a:t>
            </a:r>
          </a:p>
        </p:txBody>
      </p:sp>
      <p:pic>
        <p:nvPicPr>
          <p:cNvPr id="5" name="Content Placeholder 4"/>
          <p:cNvPicPr>
            <a:picLocks noGrp="1"/>
          </p:cNvPicPr>
          <p:nvPr>
            <p:ph idx="1"/>
          </p:nvPr>
        </p:nvPicPr>
        <p:blipFill>
          <a:blip r:embed="rId2"/>
          <a:stretch>
            <a:fillRect/>
          </a:stretch>
        </p:blipFill>
        <p:spPr>
          <a:xfrm>
            <a:off x="1594400" y="2000250"/>
            <a:ext cx="6551699" cy="3904362"/>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321695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007" y="1330904"/>
            <a:ext cx="7514035" cy="1314449"/>
          </a:xfrm>
        </p:spPr>
        <p:txBody>
          <a:bodyPr/>
          <a:lstStyle/>
          <a:p>
            <a:r>
              <a:rPr lang="en-US" b="1" dirty="0">
                <a:solidFill>
                  <a:srgbClr val="0070C0"/>
                </a:solidFill>
              </a:rPr>
              <a:t>In Conclusion</a:t>
            </a:r>
          </a:p>
        </p:txBody>
      </p:sp>
      <p:sp>
        <p:nvSpPr>
          <p:cNvPr id="3" name="Content Placeholder 2"/>
          <p:cNvSpPr>
            <a:spLocks noGrp="1"/>
          </p:cNvSpPr>
          <p:nvPr>
            <p:ph idx="1"/>
          </p:nvPr>
        </p:nvSpPr>
        <p:spPr/>
        <p:txBody>
          <a:bodyPr>
            <a:normAutofit fontScale="92500" lnSpcReduction="20000"/>
          </a:bodyPr>
          <a:lstStyle/>
          <a:p>
            <a:r>
              <a:rPr lang="en-US" dirty="0"/>
              <a:t>An IRP Provides an understanding of industry                              and utility-specific practices</a:t>
            </a:r>
          </a:p>
          <a:p>
            <a:pPr marL="0" indent="0">
              <a:buNone/>
            </a:pPr>
            <a:endParaRPr lang="en-US" dirty="0"/>
          </a:p>
          <a:p>
            <a:r>
              <a:rPr lang="en-US" dirty="0"/>
              <a:t>That the Commission acknowledges the plans, rather than                      approve them, does not lessen the process’s regulatory importance</a:t>
            </a:r>
          </a:p>
          <a:p>
            <a:pPr marL="0" indent="0">
              <a:buNone/>
            </a:pPr>
            <a:endParaRPr lang="en-US" dirty="0"/>
          </a:p>
          <a:p>
            <a:r>
              <a:rPr lang="en-US" dirty="0"/>
              <a:t>The commitment from Cascade’s senior leadership has been outstanding and recognized by stakeholders</a:t>
            </a:r>
          </a:p>
          <a:p>
            <a:endParaRPr lang="en-US" dirty="0"/>
          </a:p>
        </p:txBody>
      </p:sp>
      <p:grpSp>
        <p:nvGrpSpPr>
          <p:cNvPr id="4" name="Group 13"/>
          <p:cNvGrpSpPr>
            <a:grpSpLocks noChangeAspect="1"/>
          </p:cNvGrpSpPr>
          <p:nvPr/>
        </p:nvGrpSpPr>
        <p:grpSpPr bwMode="auto">
          <a:xfrm rot="18900000" flipH="1">
            <a:off x="6876227" y="2405104"/>
            <a:ext cx="1145609" cy="1193811"/>
            <a:chOff x="1380" y="1056"/>
            <a:chExt cx="3000" cy="3127"/>
          </a:xfrm>
        </p:grpSpPr>
        <p:sp>
          <p:nvSpPr>
            <p:cNvPr id="5" name="Freeform 14"/>
            <p:cNvSpPr>
              <a:spLocks noChangeAspect="1"/>
            </p:cNvSpPr>
            <p:nvPr/>
          </p:nvSpPr>
          <p:spPr bwMode="auto">
            <a:xfrm>
              <a:off x="2609" y="1056"/>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chemeClr val="accent2"/>
            </a:solidFill>
            <a:ln w="12700" cap="flat" cmpd="sng">
              <a:solidFill>
                <a:schemeClr val="hlink"/>
              </a:solidFill>
              <a:prstDash val="solid"/>
              <a:round/>
              <a:headEnd type="none" w="med" len="med"/>
              <a:tailEnd type="none" w="med" len="med"/>
            </a:ln>
          </p:spPr>
          <p:txBody>
            <a:bodyPr wrap="none" anchor="ctr"/>
            <a:lstStyle/>
            <a:p>
              <a:endParaRPr lang="en-US" sz="1350"/>
            </a:p>
          </p:txBody>
        </p:sp>
        <p:sp>
          <p:nvSpPr>
            <p:cNvPr id="6" name="Freeform 15"/>
            <p:cNvSpPr>
              <a:spLocks noChangeAspect="1"/>
            </p:cNvSpPr>
            <p:nvPr/>
          </p:nvSpPr>
          <p:spPr bwMode="auto">
            <a:xfrm rot="-7203160">
              <a:off x="1461" y="1628"/>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chemeClr val="accent1"/>
            </a:solidFill>
            <a:ln w="12700" cap="flat" cmpd="sng">
              <a:solidFill>
                <a:schemeClr val="hlink"/>
              </a:solidFill>
              <a:prstDash val="solid"/>
              <a:round/>
              <a:headEnd type="none" w="med" len="med"/>
              <a:tailEnd type="none" w="med" len="med"/>
            </a:ln>
          </p:spPr>
          <p:txBody>
            <a:bodyPr wrap="none" anchor="ctr"/>
            <a:lstStyle/>
            <a:p>
              <a:endParaRPr lang="en-US" sz="1350"/>
            </a:p>
          </p:txBody>
        </p:sp>
        <p:sp>
          <p:nvSpPr>
            <p:cNvPr id="7" name="Freeform 16"/>
            <p:cNvSpPr>
              <a:spLocks noChangeAspect="1"/>
            </p:cNvSpPr>
            <p:nvPr/>
          </p:nvSpPr>
          <p:spPr bwMode="auto">
            <a:xfrm rot="7229319">
              <a:off x="2540" y="2343"/>
              <a:ext cx="1759" cy="1921"/>
            </a:xfrm>
            <a:custGeom>
              <a:avLst/>
              <a:gdLst>
                <a:gd name="T0" fmla="*/ 1600 w 2629"/>
                <a:gd name="T1" fmla="*/ 1597 h 2873"/>
                <a:gd name="T2" fmla="*/ 1141 w 2629"/>
                <a:gd name="T3" fmla="*/ 1672 h 2873"/>
                <a:gd name="T4" fmla="*/ 1150 w 2629"/>
                <a:gd name="T5" fmla="*/ 1595 h 2873"/>
                <a:gd name="T6" fmla="*/ 1147 w 2629"/>
                <a:gd name="T7" fmla="*/ 1503 h 2873"/>
                <a:gd name="T8" fmla="*/ 1131 w 2629"/>
                <a:gd name="T9" fmla="*/ 1403 h 2873"/>
                <a:gd name="T10" fmla="*/ 1101 w 2629"/>
                <a:gd name="T11" fmla="*/ 1312 h 2873"/>
                <a:gd name="T12" fmla="*/ 1062 w 2629"/>
                <a:gd name="T13" fmla="*/ 1230 h 2873"/>
                <a:gd name="T14" fmla="*/ 1024 w 2629"/>
                <a:gd name="T15" fmla="*/ 1174 h 2873"/>
                <a:gd name="T16" fmla="*/ 984 w 2629"/>
                <a:gd name="T17" fmla="*/ 1123 h 2873"/>
                <a:gd name="T18" fmla="*/ 940 w 2629"/>
                <a:gd name="T19" fmla="*/ 1078 h 2873"/>
                <a:gd name="T20" fmla="*/ 895 w 2629"/>
                <a:gd name="T21" fmla="*/ 1036 h 2873"/>
                <a:gd name="T22" fmla="*/ 836 w 2629"/>
                <a:gd name="T23" fmla="*/ 996 h 2873"/>
                <a:gd name="T24" fmla="*/ 786 w 2629"/>
                <a:gd name="T25" fmla="*/ 965 h 2873"/>
                <a:gd name="T26" fmla="*/ 724 w 2629"/>
                <a:gd name="T27" fmla="*/ 934 h 2873"/>
                <a:gd name="T28" fmla="*/ 671 w 2629"/>
                <a:gd name="T29" fmla="*/ 915 h 2873"/>
                <a:gd name="T30" fmla="*/ 593 w 2629"/>
                <a:gd name="T31" fmla="*/ 899 h 2873"/>
                <a:gd name="T32" fmla="*/ 517 w 2629"/>
                <a:gd name="T33" fmla="*/ 892 h 2873"/>
                <a:gd name="T34" fmla="*/ 494 w 2629"/>
                <a:gd name="T35" fmla="*/ 1213 h 2873"/>
                <a:gd name="T36" fmla="*/ 493 w 2629"/>
                <a:gd name="T37" fmla="*/ 0 h 2873"/>
                <a:gd name="T38" fmla="*/ 521 w 2629"/>
                <a:gd name="T39" fmla="*/ 278 h 2873"/>
                <a:gd name="T40" fmla="*/ 599 w 2629"/>
                <a:gd name="T41" fmla="*/ 283 h 2873"/>
                <a:gd name="T42" fmla="*/ 670 w 2629"/>
                <a:gd name="T43" fmla="*/ 291 h 2873"/>
                <a:gd name="T44" fmla="*/ 726 w 2629"/>
                <a:gd name="T45" fmla="*/ 300 h 2873"/>
                <a:gd name="T46" fmla="*/ 781 w 2629"/>
                <a:gd name="T47" fmla="*/ 314 h 2873"/>
                <a:gd name="T48" fmla="*/ 833 w 2629"/>
                <a:gd name="T49" fmla="*/ 328 h 2873"/>
                <a:gd name="T50" fmla="*/ 884 w 2629"/>
                <a:gd name="T51" fmla="*/ 343 h 2873"/>
                <a:gd name="T52" fmla="*/ 944 w 2629"/>
                <a:gd name="T53" fmla="*/ 367 h 2873"/>
                <a:gd name="T54" fmla="*/ 999 w 2629"/>
                <a:gd name="T55" fmla="*/ 389 h 2873"/>
                <a:gd name="T56" fmla="*/ 1059 w 2629"/>
                <a:gd name="T57" fmla="*/ 418 h 2873"/>
                <a:gd name="T58" fmla="*/ 1111 w 2629"/>
                <a:gd name="T59" fmla="*/ 447 h 2873"/>
                <a:gd name="T60" fmla="*/ 1157 w 2629"/>
                <a:gd name="T61" fmla="*/ 476 h 2873"/>
                <a:gd name="T62" fmla="*/ 1210 w 2629"/>
                <a:gd name="T63" fmla="*/ 510 h 2873"/>
                <a:gd name="T64" fmla="*/ 1259 w 2629"/>
                <a:gd name="T65" fmla="*/ 547 h 2873"/>
                <a:gd name="T66" fmla="*/ 1319 w 2629"/>
                <a:gd name="T67" fmla="*/ 596 h 2873"/>
                <a:gd name="T68" fmla="*/ 1386 w 2629"/>
                <a:gd name="T69" fmla="*/ 657 h 2873"/>
                <a:gd name="T70" fmla="*/ 1445 w 2629"/>
                <a:gd name="T71" fmla="*/ 723 h 2873"/>
                <a:gd name="T72" fmla="*/ 1501 w 2629"/>
                <a:gd name="T73" fmla="*/ 792 h 2873"/>
                <a:gd name="T74" fmla="*/ 1549 w 2629"/>
                <a:gd name="T75" fmla="*/ 865 h 2873"/>
                <a:gd name="T76" fmla="*/ 1596 w 2629"/>
                <a:gd name="T77" fmla="*/ 943 h 2873"/>
                <a:gd name="T78" fmla="*/ 1637 w 2629"/>
                <a:gd name="T79" fmla="*/ 1021 h 2873"/>
                <a:gd name="T80" fmla="*/ 1672 w 2629"/>
                <a:gd name="T81" fmla="*/ 1105 h 2873"/>
                <a:gd name="T82" fmla="*/ 1708 w 2629"/>
                <a:gd name="T83" fmla="*/ 1209 h 2873"/>
                <a:gd name="T84" fmla="*/ 1735 w 2629"/>
                <a:gd name="T85" fmla="*/ 1317 h 2873"/>
                <a:gd name="T86" fmla="*/ 1750 w 2629"/>
                <a:gd name="T87" fmla="*/ 1434 h 2873"/>
                <a:gd name="T88" fmla="*/ 1759 w 2629"/>
                <a:gd name="T89" fmla="*/ 1572 h 2873"/>
                <a:gd name="T90" fmla="*/ 1752 w 2629"/>
                <a:gd name="T91" fmla="*/ 1689 h 2873"/>
                <a:gd name="T92" fmla="*/ 1739 w 2629"/>
                <a:gd name="T93" fmla="*/ 1799 h 2873"/>
                <a:gd name="T94" fmla="*/ 1710 w 2629"/>
                <a:gd name="T95" fmla="*/ 1918 h 28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29"/>
                <a:gd name="T145" fmla="*/ 0 h 2873"/>
                <a:gd name="T146" fmla="*/ 2629 w 2629"/>
                <a:gd name="T147" fmla="*/ 2873 h 28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29" h="2873">
                  <a:moveTo>
                    <a:pt x="2554" y="2873"/>
                  </a:moveTo>
                  <a:lnTo>
                    <a:pt x="2392" y="2389"/>
                  </a:lnTo>
                  <a:lnTo>
                    <a:pt x="2392" y="2387"/>
                  </a:lnTo>
                  <a:lnTo>
                    <a:pt x="1705" y="2500"/>
                  </a:lnTo>
                  <a:lnTo>
                    <a:pt x="1713" y="2446"/>
                  </a:lnTo>
                  <a:lnTo>
                    <a:pt x="1719" y="2386"/>
                  </a:lnTo>
                  <a:lnTo>
                    <a:pt x="1719" y="2322"/>
                  </a:lnTo>
                  <a:lnTo>
                    <a:pt x="1715" y="2248"/>
                  </a:lnTo>
                  <a:lnTo>
                    <a:pt x="1705" y="2178"/>
                  </a:lnTo>
                  <a:lnTo>
                    <a:pt x="1691" y="2098"/>
                  </a:lnTo>
                  <a:lnTo>
                    <a:pt x="1673" y="2034"/>
                  </a:lnTo>
                  <a:lnTo>
                    <a:pt x="1645" y="1962"/>
                  </a:lnTo>
                  <a:lnTo>
                    <a:pt x="1619" y="1900"/>
                  </a:lnTo>
                  <a:lnTo>
                    <a:pt x="1588" y="1840"/>
                  </a:lnTo>
                  <a:lnTo>
                    <a:pt x="1559" y="1794"/>
                  </a:lnTo>
                  <a:lnTo>
                    <a:pt x="1531" y="1756"/>
                  </a:lnTo>
                  <a:lnTo>
                    <a:pt x="1503" y="1718"/>
                  </a:lnTo>
                  <a:lnTo>
                    <a:pt x="1471" y="1680"/>
                  </a:lnTo>
                  <a:lnTo>
                    <a:pt x="1435" y="1640"/>
                  </a:lnTo>
                  <a:lnTo>
                    <a:pt x="1405" y="1612"/>
                  </a:lnTo>
                  <a:lnTo>
                    <a:pt x="1371" y="1579"/>
                  </a:lnTo>
                  <a:lnTo>
                    <a:pt x="1337" y="1549"/>
                  </a:lnTo>
                  <a:lnTo>
                    <a:pt x="1297" y="1519"/>
                  </a:lnTo>
                  <a:lnTo>
                    <a:pt x="1249" y="1489"/>
                  </a:lnTo>
                  <a:lnTo>
                    <a:pt x="1210" y="1460"/>
                  </a:lnTo>
                  <a:lnTo>
                    <a:pt x="1175" y="1443"/>
                  </a:lnTo>
                  <a:lnTo>
                    <a:pt x="1125" y="1413"/>
                  </a:lnTo>
                  <a:lnTo>
                    <a:pt x="1082" y="1397"/>
                  </a:lnTo>
                  <a:lnTo>
                    <a:pt x="1044" y="1383"/>
                  </a:lnTo>
                  <a:lnTo>
                    <a:pt x="1003" y="1368"/>
                  </a:lnTo>
                  <a:lnTo>
                    <a:pt x="943" y="1354"/>
                  </a:lnTo>
                  <a:lnTo>
                    <a:pt x="887" y="1345"/>
                  </a:lnTo>
                  <a:lnTo>
                    <a:pt x="829" y="1338"/>
                  </a:lnTo>
                  <a:lnTo>
                    <a:pt x="772" y="1334"/>
                  </a:lnTo>
                  <a:lnTo>
                    <a:pt x="739" y="1332"/>
                  </a:lnTo>
                  <a:lnTo>
                    <a:pt x="739" y="1814"/>
                  </a:lnTo>
                  <a:lnTo>
                    <a:pt x="0" y="921"/>
                  </a:lnTo>
                  <a:lnTo>
                    <a:pt x="737" y="0"/>
                  </a:lnTo>
                  <a:lnTo>
                    <a:pt x="737" y="415"/>
                  </a:lnTo>
                  <a:lnTo>
                    <a:pt x="778" y="416"/>
                  </a:lnTo>
                  <a:lnTo>
                    <a:pt x="835" y="418"/>
                  </a:lnTo>
                  <a:lnTo>
                    <a:pt x="895" y="423"/>
                  </a:lnTo>
                  <a:lnTo>
                    <a:pt x="954" y="429"/>
                  </a:lnTo>
                  <a:lnTo>
                    <a:pt x="1001" y="435"/>
                  </a:lnTo>
                  <a:lnTo>
                    <a:pt x="1037" y="440"/>
                  </a:lnTo>
                  <a:lnTo>
                    <a:pt x="1085" y="448"/>
                  </a:lnTo>
                  <a:lnTo>
                    <a:pt x="1134" y="461"/>
                  </a:lnTo>
                  <a:lnTo>
                    <a:pt x="1167" y="469"/>
                  </a:lnTo>
                  <a:lnTo>
                    <a:pt x="1207" y="478"/>
                  </a:lnTo>
                  <a:lnTo>
                    <a:pt x="1245" y="491"/>
                  </a:lnTo>
                  <a:lnTo>
                    <a:pt x="1286" y="503"/>
                  </a:lnTo>
                  <a:lnTo>
                    <a:pt x="1321" y="513"/>
                  </a:lnTo>
                  <a:lnTo>
                    <a:pt x="1363" y="529"/>
                  </a:lnTo>
                  <a:lnTo>
                    <a:pt x="1411" y="549"/>
                  </a:lnTo>
                  <a:lnTo>
                    <a:pt x="1453" y="565"/>
                  </a:lnTo>
                  <a:lnTo>
                    <a:pt x="1493" y="582"/>
                  </a:lnTo>
                  <a:lnTo>
                    <a:pt x="1539" y="603"/>
                  </a:lnTo>
                  <a:lnTo>
                    <a:pt x="1583" y="625"/>
                  </a:lnTo>
                  <a:lnTo>
                    <a:pt x="1623" y="644"/>
                  </a:lnTo>
                  <a:lnTo>
                    <a:pt x="1661" y="669"/>
                  </a:lnTo>
                  <a:lnTo>
                    <a:pt x="1695" y="688"/>
                  </a:lnTo>
                  <a:lnTo>
                    <a:pt x="1729" y="712"/>
                  </a:lnTo>
                  <a:lnTo>
                    <a:pt x="1767" y="734"/>
                  </a:lnTo>
                  <a:lnTo>
                    <a:pt x="1809" y="763"/>
                  </a:lnTo>
                  <a:lnTo>
                    <a:pt x="1847" y="791"/>
                  </a:lnTo>
                  <a:lnTo>
                    <a:pt x="1882" y="818"/>
                  </a:lnTo>
                  <a:lnTo>
                    <a:pt x="1917" y="845"/>
                  </a:lnTo>
                  <a:lnTo>
                    <a:pt x="1971" y="891"/>
                  </a:lnTo>
                  <a:lnTo>
                    <a:pt x="2026" y="943"/>
                  </a:lnTo>
                  <a:lnTo>
                    <a:pt x="2071" y="983"/>
                  </a:lnTo>
                  <a:lnTo>
                    <a:pt x="2123" y="1041"/>
                  </a:lnTo>
                  <a:lnTo>
                    <a:pt x="2159" y="1082"/>
                  </a:lnTo>
                  <a:lnTo>
                    <a:pt x="2199" y="1131"/>
                  </a:lnTo>
                  <a:lnTo>
                    <a:pt x="2243" y="1185"/>
                  </a:lnTo>
                  <a:lnTo>
                    <a:pt x="2279" y="1237"/>
                  </a:lnTo>
                  <a:lnTo>
                    <a:pt x="2315" y="1294"/>
                  </a:lnTo>
                  <a:lnTo>
                    <a:pt x="2353" y="1351"/>
                  </a:lnTo>
                  <a:lnTo>
                    <a:pt x="2385" y="1410"/>
                  </a:lnTo>
                  <a:lnTo>
                    <a:pt x="2417" y="1462"/>
                  </a:lnTo>
                  <a:lnTo>
                    <a:pt x="2447" y="1527"/>
                  </a:lnTo>
                  <a:lnTo>
                    <a:pt x="2475" y="1588"/>
                  </a:lnTo>
                  <a:lnTo>
                    <a:pt x="2499" y="1652"/>
                  </a:lnTo>
                  <a:lnTo>
                    <a:pt x="2523" y="1723"/>
                  </a:lnTo>
                  <a:lnTo>
                    <a:pt x="2553" y="1808"/>
                  </a:lnTo>
                  <a:lnTo>
                    <a:pt x="2573" y="1889"/>
                  </a:lnTo>
                  <a:lnTo>
                    <a:pt x="2593" y="1970"/>
                  </a:lnTo>
                  <a:lnTo>
                    <a:pt x="2603" y="2050"/>
                  </a:lnTo>
                  <a:lnTo>
                    <a:pt x="2616" y="2144"/>
                  </a:lnTo>
                  <a:lnTo>
                    <a:pt x="2627" y="2260"/>
                  </a:lnTo>
                  <a:lnTo>
                    <a:pt x="2629" y="2351"/>
                  </a:lnTo>
                  <a:lnTo>
                    <a:pt x="2627" y="2440"/>
                  </a:lnTo>
                  <a:lnTo>
                    <a:pt x="2619" y="2526"/>
                  </a:lnTo>
                  <a:lnTo>
                    <a:pt x="2608" y="2606"/>
                  </a:lnTo>
                  <a:lnTo>
                    <a:pt x="2599" y="2690"/>
                  </a:lnTo>
                  <a:lnTo>
                    <a:pt x="2581" y="2776"/>
                  </a:lnTo>
                  <a:lnTo>
                    <a:pt x="2556" y="2868"/>
                  </a:lnTo>
                  <a:lnTo>
                    <a:pt x="2554" y="2873"/>
                  </a:lnTo>
                  <a:close/>
                </a:path>
              </a:pathLst>
            </a:custGeom>
            <a:solidFill>
              <a:srgbClr val="A6E2EF"/>
            </a:solidFill>
            <a:ln w="12700" cap="flat" cmpd="sng">
              <a:solidFill>
                <a:schemeClr val="hlink"/>
              </a:solidFill>
              <a:prstDash val="solid"/>
              <a:round/>
              <a:headEnd type="none" w="med" len="med"/>
              <a:tailEnd type="none" w="med" len="med"/>
            </a:ln>
          </p:spPr>
          <p:txBody>
            <a:bodyPr wrap="none" anchor="ctr"/>
            <a:lstStyle/>
            <a:p>
              <a:endParaRPr lang="en-US" sz="1350"/>
            </a:p>
          </p:txBody>
        </p:sp>
      </p:grpSp>
      <p:sp>
        <p:nvSpPr>
          <p:cNvPr id="8" name="Slide Number Placeholder 7"/>
          <p:cNvSpPr>
            <a:spLocks noGrp="1"/>
          </p:cNvSpPr>
          <p:nvPr>
            <p:ph type="sldNum" sz="quarter" idx="12"/>
          </p:nvPr>
        </p:nvSpPr>
        <p:spPr/>
        <p:txBody>
          <a:bodyPr/>
          <a:lstStyle/>
          <a:p>
            <a:fld id="{CFC7651E-B4BE-4A93-B9C9-586D74789E66}" type="slidenum">
              <a:rPr lang="en-US" smtClean="0"/>
              <a:t>7</a:t>
            </a:fld>
            <a:endParaRPr lang="en-US"/>
          </a:p>
        </p:txBody>
      </p:sp>
    </p:spTree>
    <p:extLst>
      <p:ext uri="{BB962C8B-B14F-4D97-AF65-F5344CB8AC3E}">
        <p14:creationId xmlns:p14="http://schemas.microsoft.com/office/powerpoint/2010/main" val="3696975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Results – As Is</a:t>
            </a:r>
          </a:p>
        </p:txBody>
      </p:sp>
      <p:sp>
        <p:nvSpPr>
          <p:cNvPr id="3" name="Content Placeholder 2"/>
          <p:cNvSpPr>
            <a:spLocks noGrp="1"/>
          </p:cNvSpPr>
          <p:nvPr>
            <p:ph idx="1"/>
          </p:nvPr>
        </p:nvSpPr>
        <p:spPr>
          <a:xfrm>
            <a:off x="1113234" y="2686050"/>
            <a:ext cx="7514035" cy="2343151"/>
          </a:xfrm>
        </p:spPr>
        <p:txBody>
          <a:bodyPr>
            <a:normAutofit fontScale="55000" lnSpcReduction="20000"/>
          </a:bodyPr>
          <a:lstStyle/>
          <a:p>
            <a:r>
              <a:rPr lang="en-US" dirty="0"/>
              <a:t>As Is Scenario: Using currently available Supplies, Transportation, and DSM, this scenario informs us where we expect deficiencies.</a:t>
            </a:r>
          </a:p>
          <a:p>
            <a:r>
              <a:rPr lang="en-US" dirty="0"/>
              <a:t>For modeling purposes, we assume all contracts run through the 20-year planning horizon.</a:t>
            </a:r>
          </a:p>
          <a:p>
            <a:r>
              <a:rPr lang="en-US" dirty="0"/>
              <a:t>Goal is to find the optimal mix of incremental supply, storage, transportation and other resources to “solve” for the best way to eliminate deficiencies at the lowest reasonable cost.</a:t>
            </a:r>
          </a:p>
          <a:p>
            <a:r>
              <a:rPr lang="en-US" dirty="0"/>
              <a:t>While Cascade aims to serve the demand of all of its customers, we take the approach that we will not pick up incremental transportation if the sole purpose of it is to serve customers on an interruptible tariff.</a:t>
            </a:r>
          </a:p>
          <a:p>
            <a:r>
              <a:rPr lang="en-US" dirty="0"/>
              <a:t>The mix of existing and incremental resources that SENDOUT® selects as the optimal solve for our deficiencies is defined as our expected scenario.</a:t>
            </a:r>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val="25112462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3233" y="914373"/>
            <a:ext cx="7514035" cy="1314449"/>
          </a:xfrm>
        </p:spPr>
        <p:txBody>
          <a:bodyPr/>
          <a:lstStyle/>
          <a:p>
            <a:r>
              <a:rPr lang="en-US" dirty="0"/>
              <a:t>Integration Results – As Is</a:t>
            </a:r>
          </a:p>
        </p:txBody>
      </p:sp>
      <p:pic>
        <p:nvPicPr>
          <p:cNvPr id="3" name="Content Placeholder 2"/>
          <p:cNvPicPr>
            <a:picLocks noGrp="1" noChangeAspect="1"/>
          </p:cNvPicPr>
          <p:nvPr>
            <p:ph idx="1"/>
          </p:nvPr>
        </p:nvPicPr>
        <p:blipFill>
          <a:blip r:embed="rId2"/>
          <a:stretch>
            <a:fillRect/>
          </a:stretch>
        </p:blipFill>
        <p:spPr>
          <a:xfrm>
            <a:off x="1516717" y="2971540"/>
            <a:ext cx="6707070" cy="2115071"/>
          </a:xfrm>
          <a:prstGeom prst="rect">
            <a:avLst/>
          </a:prstGeom>
        </p:spPr>
      </p:pic>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71</a:t>
            </a:fld>
            <a:endParaRPr lang="en-US">
              <a:solidFill>
                <a:prstClr val="black">
                  <a:tint val="75000"/>
                </a:prstClr>
              </a:solidFill>
            </a:endParaRPr>
          </a:p>
        </p:txBody>
      </p:sp>
      <p:sp>
        <p:nvSpPr>
          <p:cNvPr id="7" name="Rectangle 6"/>
          <p:cNvSpPr/>
          <p:nvPr/>
        </p:nvSpPr>
        <p:spPr>
          <a:xfrm>
            <a:off x="2584250" y="2150057"/>
            <a:ext cx="4572000" cy="923330"/>
          </a:xfrm>
          <a:prstGeom prst="rect">
            <a:avLst/>
          </a:prstGeom>
        </p:spPr>
        <p:txBody>
          <a:bodyPr>
            <a:spAutoFit/>
          </a:bodyPr>
          <a:lstStyle/>
          <a:p>
            <a:pPr algn="just" hangingPunct="0">
              <a:tabLst>
                <a:tab pos="-685800" algn="l"/>
                <a:tab pos="-342900" algn="l"/>
                <a:tab pos="0" algn="l"/>
                <a:tab pos="514350" algn="l"/>
                <a:tab pos="685800" algn="l"/>
              </a:tabLst>
            </a:pPr>
            <a:r>
              <a:rPr lang="en-US" sz="1350" b="1" spc="-1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Load Centers with Potential Peak Day Unserved Demand in dekatherms– As Is Scenario </a:t>
            </a:r>
            <a:endParaRPr lang="en-US" sz="2700" dirty="0">
              <a:solidFill>
                <a:prstClr val="black"/>
              </a:solidFill>
              <a:latin typeface="Times Roman"/>
              <a:ea typeface="Times New Roman" panose="02020603050405020304" pitchFamily="18" charset="0"/>
              <a:cs typeface="Times New Roman" panose="02020603050405020304" pitchFamily="18" charset="0"/>
            </a:endParaRPr>
          </a:p>
          <a:p>
            <a:pPr algn="just" hangingPunct="0">
              <a:tabLst>
                <a:tab pos="-685800" algn="l"/>
                <a:tab pos="-342900" algn="l"/>
                <a:tab pos="0" algn="l"/>
                <a:tab pos="514350" algn="l"/>
                <a:tab pos="685800" algn="l"/>
              </a:tabLst>
            </a:pPr>
            <a:r>
              <a:rPr lang="en-US" sz="2700" spc="-1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2700" dirty="0">
              <a:solidFill>
                <a:prstClr val="black"/>
              </a:solidFill>
              <a:latin typeface="Times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792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3233" y="1022888"/>
            <a:ext cx="7514035" cy="1314449"/>
          </a:xfrm>
        </p:spPr>
        <p:txBody>
          <a:bodyPr/>
          <a:lstStyle/>
          <a:p>
            <a:r>
              <a:rPr lang="en-US" dirty="0"/>
              <a:t>Integration Results – Incremental Resources </a:t>
            </a:r>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72</a:t>
            </a:fld>
            <a:endParaRPr lang="en-US">
              <a:solidFill>
                <a:prstClr val="black">
                  <a:tint val="75000"/>
                </a:prstClr>
              </a:solidFill>
            </a:endParaRPr>
          </a:p>
        </p:txBody>
      </p:sp>
      <p:sp>
        <p:nvSpPr>
          <p:cNvPr id="7" name="Rectangle 6"/>
          <p:cNvSpPr/>
          <p:nvPr/>
        </p:nvSpPr>
        <p:spPr>
          <a:xfrm>
            <a:off x="2546798" y="2125266"/>
            <a:ext cx="4572000" cy="923330"/>
          </a:xfrm>
          <a:prstGeom prst="rect">
            <a:avLst/>
          </a:prstGeom>
        </p:spPr>
        <p:txBody>
          <a:bodyPr>
            <a:spAutoFit/>
          </a:bodyPr>
          <a:lstStyle/>
          <a:p>
            <a:pPr algn="just" hangingPunct="0">
              <a:tabLst>
                <a:tab pos="-685800" algn="l"/>
                <a:tab pos="-342900" algn="l"/>
                <a:tab pos="0" algn="l"/>
                <a:tab pos="514350" algn="l"/>
                <a:tab pos="685800" algn="l"/>
              </a:tabLst>
            </a:pPr>
            <a:r>
              <a:rPr lang="en-US" sz="1350" b="1" spc="-1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Incremental Transportation &amp; Supply Acquired, in dekatherms</a:t>
            </a:r>
            <a:endParaRPr lang="en-US" sz="2700" dirty="0">
              <a:solidFill>
                <a:prstClr val="black"/>
              </a:solidFill>
              <a:latin typeface="Times Roman"/>
              <a:ea typeface="Times New Roman" panose="02020603050405020304" pitchFamily="18" charset="0"/>
              <a:cs typeface="Times New Roman" panose="02020603050405020304" pitchFamily="18" charset="0"/>
            </a:endParaRPr>
          </a:p>
          <a:p>
            <a:pPr algn="just" hangingPunct="0">
              <a:tabLst>
                <a:tab pos="-685800" algn="l"/>
                <a:tab pos="-342900" algn="l"/>
                <a:tab pos="0" algn="l"/>
                <a:tab pos="514350" algn="l"/>
                <a:tab pos="685800" algn="l"/>
              </a:tabLst>
            </a:pPr>
            <a:r>
              <a:rPr lang="en-US" sz="2700" spc="-1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2700" dirty="0">
              <a:solidFill>
                <a:prstClr val="black"/>
              </a:solidFill>
              <a:latin typeface="Times Roman"/>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248135" y="2800582"/>
            <a:ext cx="5169325" cy="2457017"/>
          </a:xfrm>
          <a:prstGeom prst="rect">
            <a:avLst/>
          </a:prstGeom>
        </p:spPr>
      </p:pic>
    </p:spTree>
    <p:extLst>
      <p:ext uri="{BB962C8B-B14F-4D97-AF65-F5344CB8AC3E}">
        <p14:creationId xmlns:p14="http://schemas.microsoft.com/office/powerpoint/2010/main" val="39081919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471" y="857251"/>
            <a:ext cx="7514035" cy="1314449"/>
          </a:xfrm>
        </p:spPr>
        <p:txBody>
          <a:bodyPr/>
          <a:lstStyle/>
          <a:p>
            <a:pPr algn="ctr"/>
            <a:r>
              <a:rPr lang="en-US" dirty="0"/>
              <a:t>Integration Results – Incremental Resources Selected</a:t>
            </a:r>
          </a:p>
        </p:txBody>
      </p:sp>
      <p:sp>
        <p:nvSpPr>
          <p:cNvPr id="3" name="Content Placeholder 2"/>
          <p:cNvSpPr>
            <a:spLocks noGrp="1"/>
          </p:cNvSpPr>
          <p:nvPr>
            <p:ph idx="1"/>
          </p:nvPr>
        </p:nvSpPr>
        <p:spPr>
          <a:xfrm>
            <a:off x="1113233" y="2249635"/>
            <a:ext cx="7402117" cy="3144885"/>
          </a:xfrm>
        </p:spPr>
        <p:txBody>
          <a:bodyPr>
            <a:noAutofit/>
          </a:bodyPr>
          <a:lstStyle/>
          <a:p>
            <a:pPr marL="0" indent="0" hangingPunct="0">
              <a:buNone/>
            </a:pPr>
            <a:r>
              <a:rPr lang="en-US" sz="1200" b="1" dirty="0"/>
              <a:t>Transport</a:t>
            </a:r>
            <a:endParaRPr lang="en-US" sz="1200" dirty="0"/>
          </a:p>
          <a:p>
            <a:pPr lvl="0"/>
            <a:r>
              <a:rPr lang="en-US" sz="1200" dirty="0"/>
              <a:t>3</a:t>
            </a:r>
            <a:r>
              <a:rPr lang="en-US" sz="1200" baseline="30000" dirty="0"/>
              <a:t>rd</a:t>
            </a:r>
            <a:r>
              <a:rPr lang="en-US" sz="1200" dirty="0"/>
              <a:t> Party Citygate Deliveries – Allows Cascade to purchase delivered natural gas from a 3</a:t>
            </a:r>
            <a:r>
              <a:rPr lang="en-US" sz="1200" baseline="30000" dirty="0"/>
              <a:t>rd</a:t>
            </a:r>
            <a:r>
              <a:rPr lang="en-US" sz="1200" dirty="0"/>
              <a:t> party. 6,144 </a:t>
            </a:r>
            <a:r>
              <a:rPr lang="en-US" sz="1200" dirty="0" err="1"/>
              <a:t>dth</a:t>
            </a:r>
            <a:r>
              <a:rPr lang="en-US" sz="1200" dirty="0"/>
              <a:t>/day.</a:t>
            </a:r>
          </a:p>
          <a:p>
            <a:pPr lvl="0"/>
            <a:r>
              <a:rPr lang="en-US" sz="1200" dirty="0"/>
              <a:t>Incremental GTN – Allows Cascade to continue to serve customers as the Company’s core load grows in citygates that are fed by GTN capacity, specifically around Bend, Oregon where the Company expects shortfalls. 32,285 </a:t>
            </a:r>
            <a:r>
              <a:rPr lang="en-US" sz="1200" dirty="0" err="1"/>
              <a:t>dth</a:t>
            </a:r>
            <a:r>
              <a:rPr lang="en-US" sz="1200" dirty="0"/>
              <a:t>/day.</a:t>
            </a:r>
          </a:p>
          <a:p>
            <a:pPr lvl="0"/>
            <a:r>
              <a:rPr lang="en-US" sz="1200" dirty="0"/>
              <a:t>I-5 Expansion – Allows Cascade to continue to serve customers as the Company’s core load grows around the I-5 corridor, specifically in the Sedro-Woolley area. 10,000 </a:t>
            </a:r>
            <a:r>
              <a:rPr lang="en-US" sz="1200" dirty="0" err="1"/>
              <a:t>dth</a:t>
            </a:r>
            <a:r>
              <a:rPr lang="en-US" sz="1200" dirty="0"/>
              <a:t>/day.</a:t>
            </a:r>
          </a:p>
          <a:p>
            <a:pPr lvl="0"/>
            <a:r>
              <a:rPr lang="en-US" sz="1200" dirty="0"/>
              <a:t>Wenatchee Expansion – Allows Cascade to continue to serve customers as the Company’s core load grows in Central Washington in areas such as Wenatchee and Yakima. 7,310 dth/day.</a:t>
            </a:r>
          </a:p>
          <a:p>
            <a:pPr lvl="0"/>
            <a:r>
              <a:rPr lang="en-US" sz="1200" dirty="0"/>
              <a:t>Zone 20 Expansion – Allows Cascade to continue to serve customers as the Company’s core load grows in Eastern Washington in areas such as Kennewick. 6,560 dth/day.</a:t>
            </a:r>
          </a:p>
          <a:p>
            <a:pPr lvl="0"/>
            <a:r>
              <a:rPr lang="en-US" sz="1200" dirty="0"/>
              <a:t>Incremental Starr Road – Allows Cascade the flexibility to move gas off of GTN and onto NWP through Starr Road when needed, displacing the need for potential incremental NWP capacity. 9,326 dth/day.</a:t>
            </a:r>
          </a:p>
          <a:p>
            <a:pPr lvl="0"/>
            <a:r>
              <a:rPr lang="en-US" sz="1200" dirty="0"/>
              <a:t>Eastern Oregon Expansion – Allows Cascade to move gas from NWP to serve Eastern Oregon in areas such as Nyssa-Ontario. 3,950 dth/day.</a:t>
            </a:r>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2634551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Integration Results – Incremental Resources Selected</a:t>
            </a:r>
          </a:p>
        </p:txBody>
      </p:sp>
      <p:sp>
        <p:nvSpPr>
          <p:cNvPr id="3" name="Content Placeholder 2"/>
          <p:cNvSpPr>
            <a:spLocks noGrp="1"/>
          </p:cNvSpPr>
          <p:nvPr>
            <p:ph idx="1"/>
          </p:nvPr>
        </p:nvSpPr>
        <p:spPr>
          <a:xfrm>
            <a:off x="1113233" y="2578530"/>
            <a:ext cx="7514035" cy="2343151"/>
          </a:xfrm>
        </p:spPr>
        <p:txBody>
          <a:bodyPr>
            <a:normAutofit fontScale="92500" lnSpcReduction="20000"/>
          </a:bodyPr>
          <a:lstStyle/>
          <a:p>
            <a:pPr marL="0" indent="0" hangingPunct="0">
              <a:buNone/>
            </a:pPr>
            <a:r>
              <a:rPr lang="en-US" b="1" dirty="0"/>
              <a:t>Supply</a:t>
            </a:r>
            <a:endParaRPr lang="en-US" dirty="0"/>
          </a:p>
          <a:p>
            <a:pPr lvl="0"/>
            <a:r>
              <a:rPr lang="en-US" dirty="0"/>
              <a:t>Yakima Satellite LNG Plant – Allows Cascade the opportunity to serve demand in a cost effective way directly to Yakima, WA without new transport, which in turn helps increase served demand system wide through a displacement of Maximum Daily Delivery Obligations (MDDOs) among existing contracts. 5,000 dth/day.</a:t>
            </a:r>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3403269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094" y="1234822"/>
            <a:ext cx="7514035" cy="1314449"/>
          </a:xfrm>
        </p:spPr>
        <p:txBody>
          <a:bodyPr>
            <a:normAutofit/>
          </a:bodyPr>
          <a:lstStyle/>
          <a:p>
            <a:pPr algn="ctr"/>
            <a:r>
              <a:rPr lang="en-US" dirty="0"/>
              <a:t>Integration Results– Impact of Additional Transport/supply</a:t>
            </a:r>
          </a:p>
        </p:txBody>
      </p:sp>
      <p:sp>
        <p:nvSpPr>
          <p:cNvPr id="4" name="Slide Number Placeholder 3"/>
          <p:cNvSpPr>
            <a:spLocks noGrp="1"/>
          </p:cNvSpPr>
          <p:nvPr>
            <p:ph type="sldNum" sz="quarter" idx="12"/>
          </p:nvPr>
        </p:nvSpPr>
        <p:spPr/>
        <p:txBody>
          <a:bodyPr/>
          <a:lstStyle/>
          <a:p>
            <a:fld id="{CFC7651E-B4BE-4A93-B9C9-586D74789E66}" type="slidenum">
              <a:rPr lang="en-US" sz="800" smtClean="0">
                <a:solidFill>
                  <a:prstClr val="black">
                    <a:tint val="75000"/>
                  </a:prstClr>
                </a:solidFill>
              </a:rPr>
              <a:pPr/>
              <a:t>75</a:t>
            </a:fld>
            <a:endParaRPr lang="en-US" sz="800" dirty="0">
              <a:solidFill>
                <a:prstClr val="black">
                  <a:tint val="75000"/>
                </a:prstClr>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76697" y="2736271"/>
            <a:ext cx="6482270" cy="3184902"/>
          </a:xfrm>
          <a:prstGeom prst="rect">
            <a:avLst/>
          </a:prstGeom>
          <a:noFill/>
        </p:spPr>
      </p:pic>
    </p:spTree>
    <p:extLst>
      <p:ext uri="{BB962C8B-B14F-4D97-AF65-F5344CB8AC3E}">
        <p14:creationId xmlns:p14="http://schemas.microsoft.com/office/powerpoint/2010/main" val="15382297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094" y="1234822"/>
            <a:ext cx="7514035" cy="1314449"/>
          </a:xfrm>
        </p:spPr>
        <p:txBody>
          <a:bodyPr>
            <a:normAutofit/>
          </a:bodyPr>
          <a:lstStyle/>
          <a:p>
            <a:pPr algn="ctr"/>
            <a:r>
              <a:rPr lang="en-US" dirty="0"/>
              <a:t>Integration Results– Impact of Additional Transport/supply</a:t>
            </a:r>
          </a:p>
        </p:txBody>
      </p:sp>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76</a:t>
            </a:fld>
            <a:endParaRPr lang="en-US">
              <a:solidFill>
                <a:prstClr val="black">
                  <a:tint val="75000"/>
                </a:prstClr>
              </a:solidFill>
            </a:endParaRPr>
          </a:p>
        </p:txBody>
      </p:sp>
      <p:pic>
        <p:nvPicPr>
          <p:cNvPr id="3" name="Picture 2"/>
          <p:cNvPicPr>
            <a:picLocks noChangeAspect="1"/>
          </p:cNvPicPr>
          <p:nvPr/>
        </p:nvPicPr>
        <p:blipFill>
          <a:blip r:embed="rId2"/>
          <a:stretch>
            <a:fillRect/>
          </a:stretch>
        </p:blipFill>
        <p:spPr>
          <a:xfrm>
            <a:off x="2217578" y="2549271"/>
            <a:ext cx="5561065" cy="3801907"/>
          </a:xfrm>
          <a:prstGeom prst="rect">
            <a:avLst/>
          </a:prstGeom>
        </p:spPr>
      </p:pic>
    </p:spTree>
    <p:extLst>
      <p:ext uri="{BB962C8B-B14F-4D97-AF65-F5344CB8AC3E}">
        <p14:creationId xmlns:p14="http://schemas.microsoft.com/office/powerpoint/2010/main" val="495764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 Expected Scenario</a:t>
            </a: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3876" y="2818058"/>
            <a:ext cx="5914022" cy="2439540"/>
          </a:xfrm>
          <a:prstGeom prst="rect">
            <a:avLst/>
          </a:prstGeom>
          <a:noFill/>
          <a:ln>
            <a:noFill/>
          </a:ln>
        </p:spPr>
      </p:pic>
      <p:sp>
        <p:nvSpPr>
          <p:cNvPr id="4" name="Slide Number Placeholder 3"/>
          <p:cNvSpPr>
            <a:spLocks noGrp="1"/>
          </p:cNvSpPr>
          <p:nvPr>
            <p:ph type="sldNum" sz="quarter" idx="12"/>
          </p:nvPr>
        </p:nvSpPr>
        <p:spPr/>
        <p:txBody>
          <a:bodyPr/>
          <a:lstStyle/>
          <a:p>
            <a:fld id="{CFC7651E-B4BE-4A93-B9C9-586D74789E66}" type="slidenum">
              <a:rPr lang="en-US" smtClean="0">
                <a:solidFill>
                  <a:prstClr val="black">
                    <a:tint val="75000"/>
                  </a:prstClr>
                </a:solidFill>
              </a:rPr>
              <a:pPr/>
              <a:t>77</a:t>
            </a:fld>
            <a:endParaRPr lang="en-US">
              <a:solidFill>
                <a:prstClr val="black">
                  <a:tint val="75000"/>
                </a:prstClr>
              </a:solidFill>
            </a:endParaRPr>
          </a:p>
        </p:txBody>
      </p:sp>
      <p:sp>
        <p:nvSpPr>
          <p:cNvPr id="6" name="Rectangle 5"/>
          <p:cNvSpPr/>
          <p:nvPr/>
        </p:nvSpPr>
        <p:spPr>
          <a:xfrm>
            <a:off x="2150772" y="2229289"/>
            <a:ext cx="4572000" cy="507831"/>
          </a:xfrm>
          <a:prstGeom prst="rect">
            <a:avLst/>
          </a:prstGeom>
        </p:spPr>
        <p:txBody>
          <a:bodyPr>
            <a:spAutoFit/>
          </a:bodyPr>
          <a:lstStyle/>
          <a:p>
            <a:pPr algn="just" hangingPunct="0">
              <a:tabLst>
                <a:tab pos="-685800" algn="l"/>
                <a:tab pos="-342900" algn="l"/>
                <a:tab pos="0" algn="l"/>
                <a:tab pos="514350" algn="l"/>
                <a:tab pos="685800" algn="l"/>
              </a:tabLst>
            </a:pPr>
            <a:r>
              <a:rPr lang="en-US" sz="1350" b="1" spc="-1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Load Centers with Potential Peak Day Unserved Demand in dekatherms – Expected Scenario </a:t>
            </a:r>
            <a:endParaRPr lang="en-US" sz="2700" dirty="0">
              <a:solidFill>
                <a:prstClr val="black"/>
              </a:solidFill>
              <a:latin typeface="Times Roman"/>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8724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220" y="1170547"/>
            <a:ext cx="7514035" cy="392168"/>
          </a:xfrm>
        </p:spPr>
        <p:txBody>
          <a:bodyPr>
            <a:normAutofit fontScale="90000"/>
          </a:bodyPr>
          <a:lstStyle/>
          <a:p>
            <a:r>
              <a:rPr lang="en-US" dirty="0"/>
              <a:t>INCREMENTAL RESOURCE COSTS and CHARACTERISTICS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2018658"/>
              </p:ext>
            </p:extLst>
          </p:nvPr>
        </p:nvGraphicFramePr>
        <p:xfrm>
          <a:off x="962116" y="1878765"/>
          <a:ext cx="8056195" cy="3718861"/>
        </p:xfrm>
        <a:graphic>
          <a:graphicData uri="http://schemas.openxmlformats.org/drawingml/2006/table">
            <a:tbl>
              <a:tblPr>
                <a:tableStyleId>{5C22544A-7EE6-4342-B048-85BDC9FD1C3A}</a:tableStyleId>
              </a:tblPr>
              <a:tblGrid>
                <a:gridCol w="2036332">
                  <a:extLst>
                    <a:ext uri="{9D8B030D-6E8A-4147-A177-3AD203B41FA5}">
                      <a16:colId xmlns:a16="http://schemas.microsoft.com/office/drawing/2014/main" val="20000"/>
                    </a:ext>
                  </a:extLst>
                </a:gridCol>
                <a:gridCol w="930548">
                  <a:extLst>
                    <a:ext uri="{9D8B030D-6E8A-4147-A177-3AD203B41FA5}">
                      <a16:colId xmlns:a16="http://schemas.microsoft.com/office/drawing/2014/main" val="20001"/>
                    </a:ext>
                  </a:extLst>
                </a:gridCol>
                <a:gridCol w="930548">
                  <a:extLst>
                    <a:ext uri="{9D8B030D-6E8A-4147-A177-3AD203B41FA5}">
                      <a16:colId xmlns:a16="http://schemas.microsoft.com/office/drawing/2014/main" val="20002"/>
                    </a:ext>
                  </a:extLst>
                </a:gridCol>
                <a:gridCol w="930548">
                  <a:extLst>
                    <a:ext uri="{9D8B030D-6E8A-4147-A177-3AD203B41FA5}">
                      <a16:colId xmlns:a16="http://schemas.microsoft.com/office/drawing/2014/main" val="20003"/>
                    </a:ext>
                  </a:extLst>
                </a:gridCol>
                <a:gridCol w="930548">
                  <a:extLst>
                    <a:ext uri="{9D8B030D-6E8A-4147-A177-3AD203B41FA5}">
                      <a16:colId xmlns:a16="http://schemas.microsoft.com/office/drawing/2014/main" val="20004"/>
                    </a:ext>
                  </a:extLst>
                </a:gridCol>
                <a:gridCol w="1015145">
                  <a:extLst>
                    <a:ext uri="{9D8B030D-6E8A-4147-A177-3AD203B41FA5}">
                      <a16:colId xmlns:a16="http://schemas.microsoft.com/office/drawing/2014/main" val="20005"/>
                    </a:ext>
                  </a:extLst>
                </a:gridCol>
                <a:gridCol w="1282526">
                  <a:extLst>
                    <a:ext uri="{9D8B030D-6E8A-4147-A177-3AD203B41FA5}">
                      <a16:colId xmlns:a16="http://schemas.microsoft.com/office/drawing/2014/main" val="20006"/>
                    </a:ext>
                  </a:extLst>
                </a:gridCol>
              </a:tblGrid>
              <a:tr h="687749">
                <a:tc>
                  <a:txBody>
                    <a:bodyPr/>
                    <a:lstStyle/>
                    <a:p>
                      <a:pPr algn="l" fontAlgn="b"/>
                      <a:r>
                        <a:rPr lang="en-US" sz="900" u="none" strike="noStrike" dirty="0">
                          <a:effectLst/>
                        </a:rPr>
                        <a:t>Resource</a:t>
                      </a:r>
                      <a:endParaRPr lang="en-US" sz="900" b="1"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Daily MDQ  Acquired in 2017 for the Next 10 Years, in Dekatherms</a:t>
                      </a:r>
                      <a:endParaRPr lang="en-US" sz="900" b="1"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Daily MDQ  Acquired in 2020 for the Next 10 Years, in Dekatherms</a:t>
                      </a:r>
                      <a:endParaRPr lang="en-US" sz="900" b="1"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Daily MDQ  Acquired in 2030 for the Next 10 Years, in Dekatherms</a:t>
                      </a:r>
                      <a:endParaRPr lang="en-US" sz="900" b="1"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Total Implementation Time (years)</a:t>
                      </a:r>
                      <a:endParaRPr lang="en-US" sz="900" b="1"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Cost of Acquisition Over IRP Planning Horizon</a:t>
                      </a:r>
                      <a:endParaRPr lang="en-US" sz="900" b="1"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Source</a:t>
                      </a:r>
                      <a:endParaRPr lang="en-US" sz="900" b="1"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0"/>
                  </a:ext>
                </a:extLst>
              </a:tr>
              <a:tr h="297822">
                <a:tc>
                  <a:txBody>
                    <a:bodyPr/>
                    <a:lstStyle/>
                    <a:p>
                      <a:pPr algn="l" fontAlgn="b"/>
                      <a:r>
                        <a:rPr lang="en-US" sz="900" u="none" strike="noStrike">
                          <a:effectLst/>
                        </a:rPr>
                        <a:t>Incremental GTN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20,472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11,814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2,356,878.00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Capacity Available confirmed Nov 2016</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1"/>
                  </a:ext>
                </a:extLst>
              </a:tr>
              <a:tr h="276269">
                <a:tc>
                  <a:txBody>
                    <a:bodyPr/>
                    <a:lstStyle/>
                    <a:p>
                      <a:pPr algn="l" fontAlgn="b"/>
                      <a:r>
                        <a:rPr lang="en-US" sz="900" u="none" strike="noStrike">
                          <a:effectLst/>
                        </a:rPr>
                        <a:t>I-5 Expansion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990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9,010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37,412,500.00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NWP Presentation April 8th, 2014</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2"/>
                  </a:ext>
                </a:extLst>
              </a:tr>
              <a:tr h="495434">
                <a:tc>
                  <a:txBody>
                    <a:bodyPr/>
                    <a:lstStyle/>
                    <a:p>
                      <a:pPr algn="l" fontAlgn="b"/>
                      <a:r>
                        <a:rPr lang="en-US" sz="900" u="none" strike="noStrike">
                          <a:effectLst/>
                        </a:rPr>
                        <a:t>Wenatchee Expansion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5,810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1,500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 $  27,348,537.50 </a:t>
                      </a:r>
                      <a:endParaRPr lang="en-US" sz="900" b="0"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NWP Presentation based on CNGC Capacity Presentation May 2014</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3"/>
                  </a:ext>
                </a:extLst>
              </a:tr>
              <a:tr h="495434">
                <a:tc>
                  <a:txBody>
                    <a:bodyPr/>
                    <a:lstStyle/>
                    <a:p>
                      <a:pPr algn="l" fontAlgn="b"/>
                      <a:r>
                        <a:rPr lang="en-US" sz="900" u="none" strike="noStrike">
                          <a:effectLst/>
                        </a:rPr>
                        <a:t>Zone 20 Expansion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440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6,120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24,542,600.00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NWP Presentation based on CNGC Capacity Presentation May 2014</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4"/>
                  </a:ext>
                </a:extLst>
              </a:tr>
              <a:tr h="495434">
                <a:tc>
                  <a:txBody>
                    <a:bodyPr/>
                    <a:lstStyle/>
                    <a:p>
                      <a:pPr algn="l" fontAlgn="b"/>
                      <a:r>
                        <a:rPr lang="en-US" sz="900" u="none" strike="noStrike">
                          <a:effectLst/>
                        </a:rPr>
                        <a:t>Incremental Starr Road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9,327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 $    2,553,266.25 </a:t>
                      </a:r>
                      <a:endParaRPr lang="en-US" sz="900" b="0" i="0" u="none" strike="noStrike" dirty="0">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NWP Presentation based on CNGC Capacity Presentation May 2014</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5"/>
                  </a:ext>
                </a:extLst>
              </a:tr>
              <a:tr h="495434">
                <a:tc>
                  <a:txBody>
                    <a:bodyPr/>
                    <a:lstStyle/>
                    <a:p>
                      <a:pPr algn="l" fontAlgn="b"/>
                      <a:r>
                        <a:rPr lang="en-US" sz="900" u="none" strike="noStrike">
                          <a:effectLst/>
                        </a:rPr>
                        <a:t>Eastern OR Expansion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3,920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1,170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19,042,962.50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NWP Presentation based on CNGC Capacity Presentation May 2014</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6"/>
                  </a:ext>
                </a:extLst>
              </a:tr>
              <a:tr h="276269">
                <a:tc>
                  <a:txBody>
                    <a:bodyPr/>
                    <a:lstStyle/>
                    <a:p>
                      <a:pPr algn="l" fontAlgn="b"/>
                      <a:r>
                        <a:rPr lang="en-US" sz="900" u="none" strike="noStrike">
                          <a:effectLst/>
                        </a:rPr>
                        <a:t>Yakima LNG Plant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5,000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ct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20,500,000.00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 June 2005 Northstar Report </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7"/>
                  </a:ext>
                </a:extLst>
              </a:tr>
              <a:tr h="199016">
                <a:tc>
                  <a:txBody>
                    <a:bodyPr/>
                    <a:lstStyle/>
                    <a:p>
                      <a:pPr algn="l" fontAlgn="b"/>
                      <a:r>
                        <a:rPr lang="en-US" sz="900" u="none" strike="noStrike">
                          <a:effectLst/>
                        </a:rPr>
                        <a:t>3rd Party Citygate Deliveries - Daily MDQ</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r" fontAlgn="b"/>
                      <a:r>
                        <a:rPr lang="en-US" sz="900" u="none" strike="noStrike">
                          <a:effectLst/>
                        </a:rPr>
                        <a:t>6,144</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                       -   </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a:effectLst/>
                        </a:rPr>
                        <a:t>N/A</a:t>
                      </a:r>
                      <a:endParaRPr lang="en-US" sz="900" b="0" i="0" u="none" strike="noStrike">
                        <a:solidFill>
                          <a:srgbClr val="000000"/>
                        </a:solidFill>
                        <a:effectLst/>
                        <a:latin typeface="Calibri" panose="020F0502020204030204" pitchFamily="34" charset="0"/>
                      </a:endParaRPr>
                    </a:p>
                  </a:txBody>
                  <a:tcPr marL="1949" marR="1949" marT="1949" marB="0" anchor="b"/>
                </a:tc>
                <a:tc>
                  <a:txBody>
                    <a:bodyPr/>
                    <a:lstStyle/>
                    <a:p>
                      <a:pPr algn="l" fontAlgn="b"/>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1949" marR="1949" marT="1949" marB="0" anchor="b"/>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a:xfrm>
            <a:off x="8292720" y="5597626"/>
            <a:ext cx="413375" cy="273844"/>
          </a:xfrm>
        </p:spPr>
        <p:txBody>
          <a:bodyPr/>
          <a:lstStyle/>
          <a:p>
            <a:fld id="{CFC7651E-B4BE-4A93-B9C9-586D74789E66}" type="slidenum">
              <a:rPr lang="en-US" smtClean="0"/>
              <a:t>78</a:t>
            </a:fld>
            <a:endParaRPr lang="en-US" dirty="0"/>
          </a:p>
        </p:txBody>
      </p:sp>
    </p:spTree>
    <p:extLst>
      <p:ext uri="{BB962C8B-B14F-4D97-AF65-F5344CB8AC3E}">
        <p14:creationId xmlns:p14="http://schemas.microsoft.com/office/powerpoint/2010/main" val="42559570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723243"/>
          </a:xfrm>
        </p:spPr>
        <p:txBody>
          <a:bodyPr>
            <a:normAutofit fontScale="90000"/>
          </a:bodyPr>
          <a:lstStyle/>
          <a:p>
            <a:r>
              <a:rPr lang="en-US" dirty="0"/>
              <a:t>DSM RESOURCE COSTS AND CHARACTERISTICS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7551961"/>
              </p:ext>
            </p:extLst>
          </p:nvPr>
        </p:nvGraphicFramePr>
        <p:xfrm>
          <a:off x="1707952" y="2536277"/>
          <a:ext cx="6324600" cy="2428630"/>
        </p:xfrm>
        <a:graphic>
          <a:graphicData uri="http://schemas.openxmlformats.org/drawingml/2006/table">
            <a:tbl>
              <a:tblPr>
                <a:tableStyleId>{5C22544A-7EE6-4342-B048-85BDC9FD1C3A}</a:tableStyleId>
              </a:tblPr>
              <a:tblGrid>
                <a:gridCol w="1503818">
                  <a:extLst>
                    <a:ext uri="{9D8B030D-6E8A-4147-A177-3AD203B41FA5}">
                      <a16:colId xmlns:a16="http://schemas.microsoft.com/office/drawing/2014/main" val="20000"/>
                    </a:ext>
                  </a:extLst>
                </a:gridCol>
                <a:gridCol w="571070">
                  <a:extLst>
                    <a:ext uri="{9D8B030D-6E8A-4147-A177-3AD203B41FA5}">
                      <a16:colId xmlns:a16="http://schemas.microsoft.com/office/drawing/2014/main" val="20001"/>
                    </a:ext>
                  </a:extLst>
                </a:gridCol>
                <a:gridCol w="571070">
                  <a:extLst>
                    <a:ext uri="{9D8B030D-6E8A-4147-A177-3AD203B41FA5}">
                      <a16:colId xmlns:a16="http://schemas.microsoft.com/office/drawing/2014/main" val="20002"/>
                    </a:ext>
                  </a:extLst>
                </a:gridCol>
                <a:gridCol w="571070">
                  <a:extLst>
                    <a:ext uri="{9D8B030D-6E8A-4147-A177-3AD203B41FA5}">
                      <a16:colId xmlns:a16="http://schemas.microsoft.com/office/drawing/2014/main" val="20003"/>
                    </a:ext>
                  </a:extLst>
                </a:gridCol>
                <a:gridCol w="1220662">
                  <a:extLst>
                    <a:ext uri="{9D8B030D-6E8A-4147-A177-3AD203B41FA5}">
                      <a16:colId xmlns:a16="http://schemas.microsoft.com/office/drawing/2014/main" val="20004"/>
                    </a:ext>
                  </a:extLst>
                </a:gridCol>
                <a:gridCol w="923230">
                  <a:extLst>
                    <a:ext uri="{9D8B030D-6E8A-4147-A177-3AD203B41FA5}">
                      <a16:colId xmlns:a16="http://schemas.microsoft.com/office/drawing/2014/main" val="20005"/>
                    </a:ext>
                  </a:extLst>
                </a:gridCol>
                <a:gridCol w="963680">
                  <a:extLst>
                    <a:ext uri="{9D8B030D-6E8A-4147-A177-3AD203B41FA5}">
                      <a16:colId xmlns:a16="http://schemas.microsoft.com/office/drawing/2014/main" val="20006"/>
                    </a:ext>
                  </a:extLst>
                </a:gridCol>
              </a:tblGrid>
              <a:tr h="1316280">
                <a:tc>
                  <a:txBody>
                    <a:bodyPr/>
                    <a:lstStyle/>
                    <a:p>
                      <a:pPr algn="l" fontAlgn="b"/>
                      <a:r>
                        <a:rPr lang="en-US" sz="800" u="none" strike="noStrike">
                          <a:effectLst/>
                        </a:rPr>
                        <a:t> </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Estimated 2017 Dekatherms</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Estimated 2020 Dekatherms</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Estimated 2030 Dekatherms</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Estimated 2017 Savings from DSM Source - Appendix H of CNGC 2016 IRP</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Estimated 2020 Savings from DSM Source - Appendix H of CNGC 2016 IRP</a:t>
                      </a:r>
                      <a:endParaRPr lang="en-US" sz="800" b="1"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Estimated 2030 Savings from DSM Source - Appendix H of CNGC 2016 IRP</a:t>
                      </a:r>
                      <a:endParaRPr lang="en-US" sz="800" b="1"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556175">
                <a:tc>
                  <a:txBody>
                    <a:bodyPr/>
                    <a:lstStyle/>
                    <a:p>
                      <a:pPr algn="l" fontAlgn="b"/>
                      <a:r>
                        <a:rPr lang="en-US" sz="800" u="none" strike="noStrike">
                          <a:effectLst/>
                        </a:rPr>
                        <a:t>DSM - Daily Allocation on Peak Day from Section 8-18 of CNGC 2016 IRP</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279</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                 305 </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                 527 </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 $                                        1,455 </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 $                          1,538 </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 $                            3,259 </a:t>
                      </a:r>
                      <a:endParaRPr lang="en-US" sz="800" b="0" i="0" u="none" strike="noStrike">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556175">
                <a:tc>
                  <a:txBody>
                    <a:bodyPr/>
                    <a:lstStyle/>
                    <a:p>
                      <a:pPr algn="l" fontAlgn="b"/>
                      <a:r>
                        <a:rPr lang="en-US" sz="800" u="none" strike="noStrike">
                          <a:effectLst/>
                        </a:rPr>
                        <a:t>DSM - Annual Washington Achievable from Section 7-22 of CNGC 2016 IRP</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83,988</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r" fontAlgn="b"/>
                      <a:r>
                        <a:rPr lang="en-US" sz="800" u="none" strike="noStrike">
                          <a:effectLst/>
                        </a:rPr>
                        <a:t>97,960</a:t>
                      </a:r>
                      <a:endParaRPr lang="en-US" sz="800" b="0" i="0" u="none" strike="noStrike">
                        <a:solidFill>
                          <a:srgbClr val="000000"/>
                        </a:solidFill>
                        <a:effectLst/>
                        <a:latin typeface="Arial" panose="020B0604020202020204" pitchFamily="34" charset="0"/>
                      </a:endParaRPr>
                    </a:p>
                  </a:txBody>
                  <a:tcPr marL="7144" marR="7144" marT="7144" marB="0" anchor="b"/>
                </a:tc>
                <a:tc>
                  <a:txBody>
                    <a:bodyPr/>
                    <a:lstStyle/>
                    <a:p>
                      <a:pPr algn="r" fontAlgn="b"/>
                      <a:r>
                        <a:rPr lang="en-US" sz="800" u="none" strike="noStrike">
                          <a:effectLst/>
                        </a:rPr>
                        <a:t>171,585</a:t>
                      </a:r>
                      <a:endParaRPr lang="en-US" sz="800" b="0" i="0" u="none" strike="noStrike">
                        <a:solidFill>
                          <a:srgbClr val="000000"/>
                        </a:solidFill>
                        <a:effectLst/>
                        <a:latin typeface="Arial" panose="020B0604020202020204" pitchFamily="34" charset="0"/>
                      </a:endParaRPr>
                    </a:p>
                  </a:txBody>
                  <a:tcPr marL="7144" marR="7144" marT="7144" marB="0" anchor="b"/>
                </a:tc>
                <a:tc>
                  <a:txBody>
                    <a:bodyPr/>
                    <a:lstStyle/>
                    <a:p>
                      <a:pPr algn="l" fontAlgn="b"/>
                      <a:r>
                        <a:rPr lang="en-US" sz="800" u="none" strike="noStrike">
                          <a:effectLst/>
                        </a:rPr>
                        <a:t> $                                   440,515 </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a:effectLst/>
                        </a:rPr>
                        <a:t> $                     496,951 </a:t>
                      </a:r>
                      <a:endParaRPr lang="en-US" sz="800" b="0" i="0" u="none" strike="noStrike">
                        <a:solidFill>
                          <a:srgbClr val="000000"/>
                        </a:solidFill>
                        <a:effectLst/>
                        <a:latin typeface="Calibri" panose="020F0502020204030204" pitchFamily="34" charset="0"/>
                      </a:endParaRPr>
                    </a:p>
                  </a:txBody>
                  <a:tcPr marL="7144" marR="7144" marT="7144" marB="0" anchor="b"/>
                </a:tc>
                <a:tc>
                  <a:txBody>
                    <a:bodyPr/>
                    <a:lstStyle/>
                    <a:p>
                      <a:pPr algn="l" fontAlgn="b"/>
                      <a:r>
                        <a:rPr lang="en-US" sz="800" u="none" strike="noStrike" dirty="0">
                          <a:effectLst/>
                        </a:rPr>
                        <a:t> $                    1,051,475 </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CFC7651E-B4BE-4A93-B9C9-586D74789E66}" type="slidenum">
              <a:rPr lang="en-US" smtClean="0"/>
              <a:t>79</a:t>
            </a:fld>
            <a:endParaRPr lang="en-US"/>
          </a:p>
        </p:txBody>
      </p:sp>
    </p:spTree>
    <p:extLst>
      <p:ext uri="{BB962C8B-B14F-4D97-AF65-F5344CB8AC3E}">
        <p14:creationId xmlns:p14="http://schemas.microsoft.com/office/powerpoint/2010/main" val="385014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Process Followed</a:t>
            </a:r>
          </a:p>
        </p:txBody>
      </p:sp>
      <p:sp>
        <p:nvSpPr>
          <p:cNvPr id="6" name="Slide Number Placeholder 5"/>
          <p:cNvSpPr>
            <a:spLocks noGrp="1"/>
          </p:cNvSpPr>
          <p:nvPr>
            <p:ph type="sldNum" sz="quarter" idx="12"/>
          </p:nvPr>
        </p:nvSpPr>
        <p:spPr/>
        <p:txBody>
          <a:bodyPr/>
          <a:lstStyle/>
          <a:p>
            <a:fld id="{CFC7651E-B4BE-4A93-B9C9-586D74789E66}" type="slidenum">
              <a:rPr lang="en-US" smtClean="0"/>
              <a:t>8</a:t>
            </a:fld>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734471" y="1240722"/>
            <a:ext cx="3741896" cy="1534954"/>
          </a:xfrm>
          <a:prstGeom prst="rect">
            <a:avLst/>
          </a:prstGeom>
        </p:spPr>
      </p:pic>
    </p:spTree>
    <p:extLst>
      <p:ext uri="{BB962C8B-B14F-4D97-AF65-F5344CB8AC3E}">
        <p14:creationId xmlns:p14="http://schemas.microsoft.com/office/powerpoint/2010/main" val="1940149402"/>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1113234" y="2686050"/>
            <a:ext cx="7514035" cy="2343151"/>
          </a:xfrm>
        </p:spPr>
        <p:txBody>
          <a:bodyPr>
            <a:normAutofit fontScale="70000" lnSpcReduction="20000"/>
          </a:bodyPr>
          <a:lstStyle/>
          <a:p>
            <a:r>
              <a:rPr lang="en-US" dirty="0"/>
              <a:t>Cascade has identified potential deficiencies starting in 2017.</a:t>
            </a:r>
          </a:p>
          <a:p>
            <a:r>
              <a:rPr lang="en-US" dirty="0"/>
              <a:t>From 2017-2020, Cascade uses 3</a:t>
            </a:r>
            <a:r>
              <a:rPr lang="en-US" baseline="30000" dirty="0"/>
              <a:t>rd</a:t>
            </a:r>
            <a:r>
              <a:rPr lang="en-US" dirty="0"/>
              <a:t> party citygate deliveries to solve this shortfall.</a:t>
            </a:r>
          </a:p>
          <a:p>
            <a:r>
              <a:rPr lang="en-US" dirty="0"/>
              <a:t>From 2020 through the end of the planning horizon, Cascade uses a mix of incremental Transportation and Supply to solve the deficiency.</a:t>
            </a:r>
          </a:p>
          <a:p>
            <a:r>
              <a:rPr lang="en-US" dirty="0"/>
              <a:t>With the resource mix that is designated the “Expected Scenario” Cascade projects only a slight deficiency in 2036, all of which is from customers on an interruptible tariff. </a:t>
            </a:r>
          </a:p>
        </p:txBody>
      </p:sp>
      <p:sp>
        <p:nvSpPr>
          <p:cNvPr id="4" name="Slide Number Placeholder 3"/>
          <p:cNvSpPr>
            <a:spLocks noGrp="1"/>
          </p:cNvSpPr>
          <p:nvPr>
            <p:ph type="sldNum" sz="quarter" idx="12"/>
          </p:nvPr>
        </p:nvSpPr>
        <p:spPr/>
        <p:txBody>
          <a:bodyPr/>
          <a:lstStyle/>
          <a:p>
            <a:fld id="{CFC7651E-B4BE-4A93-B9C9-586D74789E66}" type="slidenum">
              <a:rPr lang="en-US" smtClean="0"/>
              <a:t>80</a:t>
            </a:fld>
            <a:endParaRPr lang="en-US" dirty="0"/>
          </a:p>
        </p:txBody>
      </p:sp>
    </p:spTree>
    <p:extLst>
      <p:ext uri="{BB962C8B-B14F-4D97-AF65-F5344CB8AC3E}">
        <p14:creationId xmlns:p14="http://schemas.microsoft.com/office/powerpoint/2010/main" val="16813887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686050"/>
            <a:ext cx="6172200" cy="857250"/>
          </a:xfrm>
        </p:spPr>
        <p:txBody>
          <a:bodyPr/>
          <a:lstStyle/>
          <a:p>
            <a:r>
              <a:rPr lang="en-US" dirty="0"/>
              <a:t>ADDITIONAL QUESTIONS?</a:t>
            </a:r>
          </a:p>
        </p:txBody>
      </p:sp>
      <p:sp>
        <p:nvSpPr>
          <p:cNvPr id="3" name="Slide Number Placeholder 2"/>
          <p:cNvSpPr>
            <a:spLocks noGrp="1"/>
          </p:cNvSpPr>
          <p:nvPr>
            <p:ph type="sldNum" sz="quarter" idx="12"/>
          </p:nvPr>
        </p:nvSpPr>
        <p:spPr/>
        <p:txBody>
          <a:bodyPr/>
          <a:lstStyle/>
          <a:p>
            <a:fld id="{CFC7651E-B4BE-4A93-B9C9-586D74789E66}" type="slidenum">
              <a:rPr lang="en-US" smtClean="0"/>
              <a:t>81</a:t>
            </a:fld>
            <a:endParaRPr lang="en-US"/>
          </a:p>
        </p:txBody>
      </p:sp>
    </p:spTree>
    <p:extLst>
      <p:ext uri="{BB962C8B-B14F-4D97-AF65-F5344CB8AC3E}">
        <p14:creationId xmlns:p14="http://schemas.microsoft.com/office/powerpoint/2010/main" val="1859581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3914" y="2898884"/>
            <a:ext cx="7011715" cy="969580"/>
          </a:xfrm>
        </p:spPr>
        <p:txBody>
          <a:bodyPr>
            <a:normAutofit fontScale="90000"/>
          </a:bodyPr>
          <a:lstStyle/>
          <a:p>
            <a:r>
              <a:rPr lang="en-US" dirty="0"/>
              <a:t>Cascade Natural Gas Corporation</a:t>
            </a:r>
            <a:br>
              <a:rPr lang="en-US" dirty="0"/>
            </a:br>
            <a:r>
              <a:rPr lang="en-US" dirty="0"/>
              <a:t> </a:t>
            </a:r>
            <a:br>
              <a:rPr lang="en-US" dirty="0"/>
            </a:br>
            <a:r>
              <a:rPr lang="en-US" sz="2325" dirty="0"/>
              <a:t>2016 Integrated Resource Plan</a:t>
            </a:r>
            <a:br>
              <a:rPr lang="en-US" sz="2325" dirty="0"/>
            </a:br>
            <a:r>
              <a:rPr lang="en-US" sz="2325" dirty="0"/>
              <a:t>Presentation to WUTC Commissioners and Stakeholders</a:t>
            </a:r>
          </a:p>
        </p:txBody>
      </p:sp>
      <p:sp>
        <p:nvSpPr>
          <p:cNvPr id="3" name="Subtitle 2"/>
          <p:cNvSpPr>
            <a:spLocks noGrp="1"/>
          </p:cNvSpPr>
          <p:nvPr>
            <p:ph type="subTitle" idx="1"/>
          </p:nvPr>
        </p:nvSpPr>
        <p:spPr>
          <a:xfrm>
            <a:off x="4000500" y="4404048"/>
            <a:ext cx="2971800" cy="625151"/>
          </a:xfrm>
        </p:spPr>
        <p:txBody>
          <a:bodyPr>
            <a:noAutofit/>
          </a:bodyPr>
          <a:lstStyle/>
          <a:p>
            <a:r>
              <a:rPr lang="en-US" sz="1200" dirty="0">
                <a:latin typeface="+mj-lt"/>
              </a:rPr>
              <a:t>Wednesday, March 29, 2017</a:t>
            </a:r>
          </a:p>
          <a:p>
            <a:r>
              <a:rPr lang="en-US" sz="1200" dirty="0">
                <a:latin typeface="+mj-lt"/>
              </a:rPr>
              <a:t>WUTC</a:t>
            </a:r>
          </a:p>
          <a:p>
            <a:r>
              <a:rPr lang="en-US" sz="1200" dirty="0">
                <a:latin typeface="+mj-lt"/>
              </a:rPr>
              <a:t>Olympia, WA</a:t>
            </a:r>
          </a:p>
        </p:txBody>
      </p:sp>
      <p:sp>
        <p:nvSpPr>
          <p:cNvPr id="7" name="Slide Number Placeholder 6"/>
          <p:cNvSpPr>
            <a:spLocks noGrp="1"/>
          </p:cNvSpPr>
          <p:nvPr>
            <p:ph type="sldNum" sz="quarter" idx="12"/>
          </p:nvPr>
        </p:nvSpPr>
        <p:spPr/>
        <p:txBody>
          <a:bodyPr/>
          <a:lstStyle/>
          <a:p>
            <a:fld id="{CFC7651E-B4BE-4A93-B9C9-586D74789E66}" type="slidenum">
              <a:rPr lang="en-US" smtClean="0"/>
              <a:t>82</a:t>
            </a:fld>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7709" y="4577459"/>
            <a:ext cx="1652798" cy="679655"/>
          </a:xfrm>
          <a:prstGeom prst="rect">
            <a:avLst/>
          </a:prstGeom>
        </p:spPr>
      </p:pic>
    </p:spTree>
    <p:extLst>
      <p:ext uri="{BB962C8B-B14F-4D97-AF65-F5344CB8AC3E}">
        <p14:creationId xmlns:p14="http://schemas.microsoft.com/office/powerpoint/2010/main" val="418447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15AD5D0-F42F-446F-9B8E-7D26259F086B}" type="slidenum">
              <a:rPr lang="en-US" smtClean="0">
                <a:solidFill>
                  <a:prstClr val="black">
                    <a:tint val="75000"/>
                  </a:prstClr>
                </a:solidFill>
              </a:rPr>
              <a:pPr/>
              <a:t>9</a:t>
            </a:fld>
            <a:endParaRPr lang="en-US" dirty="0">
              <a:solidFill>
                <a:prstClr val="black">
                  <a:tint val="75000"/>
                </a:prstClr>
              </a:solidFill>
            </a:endParaRPr>
          </a:p>
        </p:txBody>
      </p:sp>
      <p:sp>
        <p:nvSpPr>
          <p:cNvPr id="3" name="TextBox 2"/>
          <p:cNvSpPr txBox="1"/>
          <p:nvPr/>
        </p:nvSpPr>
        <p:spPr>
          <a:xfrm>
            <a:off x="1828800" y="1085851"/>
            <a:ext cx="5943600" cy="5078313"/>
          </a:xfrm>
          <a:prstGeom prst="rect">
            <a:avLst/>
          </a:prstGeom>
          <a:noFill/>
        </p:spPr>
        <p:txBody>
          <a:bodyPr wrap="square" rtlCol="0">
            <a:spAutoFit/>
          </a:bodyPr>
          <a:lstStyle/>
          <a:p>
            <a:pPr algn="ctr" eaLnBrk="0" fontAlgn="base" hangingPunct="0">
              <a:spcBef>
                <a:spcPct val="0"/>
              </a:spcBef>
              <a:spcAft>
                <a:spcPct val="0"/>
              </a:spcAft>
            </a:pPr>
            <a:r>
              <a:rPr kumimoji="1" lang="en-US" dirty="0">
                <a:solidFill>
                  <a:prstClr val="black"/>
                </a:solidFill>
              </a:rPr>
              <a:t>IRP GUIDELINES AND CONTENT</a:t>
            </a:r>
          </a:p>
          <a:p>
            <a:pPr eaLnBrk="0" fontAlgn="base" hangingPunct="0">
              <a:spcBef>
                <a:spcPct val="0"/>
              </a:spcBef>
              <a:spcAft>
                <a:spcPct val="0"/>
              </a:spcAft>
            </a:pPr>
            <a:endParaRPr kumimoji="1" lang="en-US" sz="1500" dirty="0">
              <a:solidFill>
                <a:prstClr val="black"/>
              </a:solidFill>
            </a:endParaRPr>
          </a:p>
          <a:p>
            <a:pPr eaLnBrk="0" fontAlgn="base" hangingPunct="0">
              <a:spcBef>
                <a:spcPct val="0"/>
              </a:spcBef>
              <a:spcAft>
                <a:spcPct val="0"/>
              </a:spcAft>
            </a:pPr>
            <a:r>
              <a:rPr kumimoji="1" lang="en-US" sz="1500" dirty="0">
                <a:solidFill>
                  <a:prstClr val="black"/>
                </a:solidFill>
              </a:rPr>
              <a:t>WASHINGTON</a:t>
            </a:r>
          </a:p>
          <a:p>
            <a:pPr eaLnBrk="0" fontAlgn="base" hangingPunct="0">
              <a:spcBef>
                <a:spcPct val="0"/>
              </a:spcBef>
              <a:spcAft>
                <a:spcPct val="0"/>
              </a:spcAft>
            </a:pPr>
            <a:r>
              <a:rPr kumimoji="1" lang="en-US" sz="1500" dirty="0">
                <a:solidFill>
                  <a:prstClr val="black"/>
                </a:solidFill>
              </a:rPr>
              <a:t>IRP Guidelines from WUTC WAC 480-90-238</a:t>
            </a:r>
          </a:p>
          <a:p>
            <a:pPr eaLnBrk="0" fontAlgn="base" hangingPunct="0">
              <a:spcBef>
                <a:spcPct val="0"/>
              </a:spcBef>
              <a:spcAft>
                <a:spcPct val="0"/>
              </a:spcAft>
            </a:pPr>
            <a:endParaRPr kumimoji="1" lang="en-US" sz="1500" dirty="0">
              <a:solidFill>
                <a:prstClr val="black"/>
              </a:solidFill>
            </a:endParaRPr>
          </a:p>
          <a:p>
            <a:pPr eaLnBrk="0" fontAlgn="base" hangingPunct="0">
              <a:spcBef>
                <a:spcPct val="0"/>
              </a:spcBef>
              <a:spcAft>
                <a:spcPct val="0"/>
              </a:spcAft>
            </a:pPr>
            <a:r>
              <a:rPr kumimoji="1" lang="en-US" sz="1500" dirty="0">
                <a:solidFill>
                  <a:prstClr val="black"/>
                </a:solidFill>
              </a:rPr>
              <a:t>CASCADE’S PHILOSOPHY</a:t>
            </a:r>
          </a:p>
          <a:p>
            <a:pPr eaLnBrk="0" fontAlgn="base" hangingPunct="0">
              <a:spcBef>
                <a:spcPct val="0"/>
              </a:spcBef>
              <a:spcAft>
                <a:spcPct val="0"/>
              </a:spcAft>
            </a:pPr>
            <a:r>
              <a:rPr kumimoji="1" lang="en-US" sz="1500" dirty="0">
                <a:solidFill>
                  <a:prstClr val="black"/>
                </a:solidFill>
              </a:rPr>
              <a:t>Primary purpose of Cascade’s long-term resource planning process has been, and continues to be, to inform and guide the Company’s resource acquisition process, consistent with state regulatory requirements.</a:t>
            </a:r>
          </a:p>
          <a:p>
            <a:pPr eaLnBrk="0" fontAlgn="base" hangingPunct="0">
              <a:spcBef>
                <a:spcPct val="0"/>
              </a:spcBef>
              <a:spcAft>
                <a:spcPct val="0"/>
              </a:spcAft>
            </a:pPr>
            <a:endParaRPr kumimoji="1" lang="en-US" sz="1500" dirty="0">
              <a:solidFill>
                <a:prstClr val="black"/>
              </a:solidFill>
            </a:endParaRPr>
          </a:p>
          <a:p>
            <a:pPr eaLnBrk="0" fontAlgn="base" hangingPunct="0">
              <a:spcBef>
                <a:spcPct val="0"/>
              </a:spcBef>
              <a:spcAft>
                <a:spcPct val="0"/>
              </a:spcAft>
            </a:pPr>
            <a:r>
              <a:rPr kumimoji="1" lang="en-US" sz="1500" dirty="0">
                <a:solidFill>
                  <a:prstClr val="black"/>
                </a:solidFill>
              </a:rPr>
              <a:t>Input and feedback from the Company’s Technical Advisory Group (TAG) is an important resource to help ensure that CNGC’s IRP is developed from a broader perspective than Cascade could have on its own.</a:t>
            </a:r>
          </a:p>
          <a:p>
            <a:pPr eaLnBrk="0" fontAlgn="base" hangingPunct="0">
              <a:spcBef>
                <a:spcPct val="0"/>
              </a:spcBef>
              <a:spcAft>
                <a:spcPct val="0"/>
              </a:spcAft>
            </a:pPr>
            <a:endParaRPr kumimoji="1" lang="en-US" sz="1500" dirty="0">
              <a:solidFill>
                <a:prstClr val="black"/>
              </a:solidFill>
            </a:endParaRPr>
          </a:p>
          <a:p>
            <a:pPr eaLnBrk="0" fontAlgn="base" hangingPunct="0">
              <a:spcBef>
                <a:spcPct val="0"/>
              </a:spcBef>
              <a:spcAft>
                <a:spcPct val="0"/>
              </a:spcAft>
            </a:pPr>
            <a:r>
              <a:rPr kumimoji="1" lang="en-US" sz="1500" dirty="0">
                <a:solidFill>
                  <a:prstClr val="black"/>
                </a:solidFill>
              </a:rPr>
              <a:t>In response to the issues identified with the 2014 IRP, Cascade has strengthened its commitment to securing and supporting the appropriate internal and external resources necessary to work with all stakeholders to produce a 2016 Integrated Resource Plan that meets the requirements of Washington Administrative Code 480-90-238.</a:t>
            </a:r>
          </a:p>
          <a:p>
            <a:pPr eaLnBrk="0" fontAlgn="base" hangingPunct="0">
              <a:spcBef>
                <a:spcPct val="0"/>
              </a:spcBef>
              <a:spcAft>
                <a:spcPct val="0"/>
              </a:spcAft>
            </a:pPr>
            <a:endParaRPr kumimoji="1" lang="en-US" dirty="0">
              <a:solidFill>
                <a:prstClr val="black"/>
              </a:solidFill>
              <a:latin typeface="Times New Roman" pitchFamily="18" charset="0"/>
            </a:endParaRPr>
          </a:p>
          <a:p>
            <a:pPr eaLnBrk="0" fontAlgn="base" hangingPunct="0">
              <a:spcBef>
                <a:spcPct val="0"/>
              </a:spcBef>
              <a:spcAft>
                <a:spcPct val="0"/>
              </a:spcAft>
            </a:pPr>
            <a:endParaRPr kumimoji="1" lang="en-US" dirty="0">
              <a:solidFill>
                <a:prstClr val="black"/>
              </a:solidFill>
              <a:latin typeface="Times New Roman" pitchFamily="18" charset="0"/>
            </a:endParaRPr>
          </a:p>
        </p:txBody>
      </p:sp>
    </p:spTree>
    <p:extLst>
      <p:ext uri="{BB962C8B-B14F-4D97-AF65-F5344CB8AC3E}">
        <p14:creationId xmlns:p14="http://schemas.microsoft.com/office/powerpoint/2010/main" val="255605698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9E60FB7A06EC0A4287672D91D8331009" ma:contentTypeVersion="104" ma:contentTypeDescription="" ma:contentTypeScope="" ma:versionID="4fc58195969815c35114c24e48bb6ba4">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UG</Prefix>
    <DocumentSetType xmlns="dc463f71-b30c-4ab2-9473-d307f9d35888">Presentation</DocumentSetType>
    <Visibility xmlns="dc463f71-b30c-4ab2-9473-d307f9d35888" xsi:nil="true"/>
    <IsConfidential xmlns="dc463f71-b30c-4ab2-9473-d307f9d35888">false</IsConfidential>
    <AgendaOrder xmlns="dc463f71-b30c-4ab2-9473-d307f9d35888">false</AgendaOrder>
    <CaseType xmlns="dc463f71-b30c-4ab2-9473-d307f9d35888">Plan</CaseType>
    <IndustryCode xmlns="dc463f71-b30c-4ab2-9473-d307f9d35888">150</IndustryCode>
    <CaseStatus xmlns="dc463f71-b30c-4ab2-9473-d307f9d35888">Closed</CaseStatus>
    <OpenedDate xmlns="dc463f71-b30c-4ab2-9473-d307f9d35888">2016-04-29T07:00:00+00:00</OpenedDate>
    <Date1 xmlns="dc463f71-b30c-4ab2-9473-d307f9d35888">2017-03-13T07:00:00+00:00</Date1>
    <IsDocumentOrder xmlns="dc463f71-b30c-4ab2-9473-d307f9d35888" xsi:nil="true"/>
    <IsHighlyConfidential xmlns="dc463f71-b30c-4ab2-9473-d307f9d35888">false</IsHighlyConfidential>
    <CaseCompanyNames xmlns="dc463f71-b30c-4ab2-9473-d307f9d35888">Cascade Natural Gas Corporation</CaseCompanyNames>
    <Nickname xmlns="http://schemas.microsoft.com/sharepoint/v3" xsi:nil="true"/>
    <DocketNumber xmlns="dc463f71-b30c-4ab2-9473-d307f9d35888">160453</DocketNumber>
    <DelegatedOrder xmlns="dc463f71-b30c-4ab2-9473-d307f9d35888">false</DelegatedOrder>
    <SignificantOrder xmlns="dc463f71-b30c-4ab2-9473-d307f9d35888">false</SignificantOrder>
  </documentManagement>
</p:properties>
</file>

<file path=customXml/itemProps1.xml><?xml version="1.0" encoding="utf-8"?>
<ds:datastoreItem xmlns:ds="http://schemas.openxmlformats.org/officeDocument/2006/customXml" ds:itemID="{AD54C500-43B6-4427-8529-A4B0B2E5CC99}"/>
</file>

<file path=customXml/itemProps2.xml><?xml version="1.0" encoding="utf-8"?>
<ds:datastoreItem xmlns:ds="http://schemas.openxmlformats.org/officeDocument/2006/customXml" ds:itemID="{B17AC96F-00C2-43E4-942D-1188558D86BA}"/>
</file>

<file path=customXml/itemProps3.xml><?xml version="1.0" encoding="utf-8"?>
<ds:datastoreItem xmlns:ds="http://schemas.openxmlformats.org/officeDocument/2006/customXml" ds:itemID="{BC554DB1-372D-4FB6-91CF-7ACCA8A72541}"/>
</file>

<file path=customXml/itemProps4.xml><?xml version="1.0" encoding="utf-8"?>
<ds:datastoreItem xmlns:ds="http://schemas.openxmlformats.org/officeDocument/2006/customXml" ds:itemID="{1336E325-5616-4DD9-9208-DC2E79CD35CC}"/>
</file>

<file path=docProps/app.xml><?xml version="1.0" encoding="utf-8"?>
<Properties xmlns="http://schemas.openxmlformats.org/officeDocument/2006/extended-properties" xmlns:vt="http://schemas.openxmlformats.org/officeDocument/2006/docPropsVTypes">
  <Template/>
  <TotalTime>8673</TotalTime>
  <Words>3768</Words>
  <Application>Microsoft Office PowerPoint</Application>
  <PresentationFormat>On-screen Show (4:3)</PresentationFormat>
  <Paragraphs>607</Paragraphs>
  <Slides>82</Slides>
  <Notes>32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82</vt:i4>
      </vt:variant>
    </vt:vector>
  </HeadingPairs>
  <TitlesOfParts>
    <vt:vector size="96" baseType="lpstr">
      <vt:lpstr>Arial</vt:lpstr>
      <vt:lpstr>Calibri</vt:lpstr>
      <vt:lpstr>Corbel</vt:lpstr>
      <vt:lpstr>Franklin Gothic Book</vt:lpstr>
      <vt:lpstr>Georgia</vt:lpstr>
      <vt:lpstr>Symbol</vt:lpstr>
      <vt:lpstr>Times New Roman</vt:lpstr>
      <vt:lpstr>Times Roman</vt:lpstr>
      <vt:lpstr>Trebuchet MS</vt:lpstr>
      <vt:lpstr>Wingdings</vt:lpstr>
      <vt:lpstr>Wingdings 2</vt:lpstr>
      <vt:lpstr>Urban</vt:lpstr>
      <vt:lpstr>Parallax</vt:lpstr>
      <vt:lpstr>Crop</vt:lpstr>
      <vt:lpstr>Cascade Natural Gas Corporation   2016 Integrated Resource Plan Presentation to WUTC Commissioners and Stakeholders</vt:lpstr>
      <vt:lpstr>AGENDA</vt:lpstr>
      <vt:lpstr>Purpose of the IRP Process</vt:lpstr>
      <vt:lpstr>All Formal Explanations Aside…</vt:lpstr>
      <vt:lpstr>IRP Objectives</vt:lpstr>
      <vt:lpstr>Benefits</vt:lpstr>
      <vt:lpstr>In Conclusion</vt:lpstr>
      <vt:lpstr>Process Followed</vt:lpstr>
      <vt:lpstr>PowerPoint Presentation</vt:lpstr>
      <vt:lpstr>Stakeholder Engagement Process</vt:lpstr>
      <vt:lpstr>PowerPoint Presentation</vt:lpstr>
      <vt:lpstr>PowerPoint Presentation</vt:lpstr>
      <vt:lpstr>PowerPoint Presentation</vt:lpstr>
      <vt:lpstr>PowerPoint Presentation</vt:lpstr>
      <vt:lpstr>Demand Forecast</vt:lpstr>
      <vt:lpstr> Current Methodology – Flow Chart</vt:lpstr>
      <vt:lpstr>Forecast Model</vt:lpstr>
      <vt:lpstr>PowerPoint Presentation</vt:lpstr>
      <vt:lpstr>PowerPoint Presentation</vt:lpstr>
      <vt:lpstr>Scenarios</vt:lpstr>
      <vt:lpstr>Peak Day Scenarios</vt:lpstr>
      <vt:lpstr>PowerPoint Presentation</vt:lpstr>
      <vt:lpstr>PowerPoint Presentation</vt:lpstr>
      <vt:lpstr>System Tariff Breakout</vt:lpstr>
      <vt:lpstr>Cascade Gas Supply Overview</vt:lpstr>
      <vt:lpstr>PowerPoint Presentation</vt:lpstr>
      <vt:lpstr>PowerPoint Presentation</vt:lpstr>
      <vt:lpstr>Storage Resources</vt:lpstr>
      <vt:lpstr> HIGHLIGHTS FOR THE 2016 PORTFOLIO DESIGN</vt:lpstr>
      <vt:lpstr>PowerPoint Presentation</vt:lpstr>
      <vt:lpstr>PowerPoint Presentation</vt:lpstr>
      <vt:lpstr>PowerPoint Presentation</vt:lpstr>
      <vt:lpstr>PowerPoint Presentation</vt:lpstr>
      <vt:lpstr>PowerPoint Presentation</vt:lpstr>
      <vt:lpstr>Environmental Considerations</vt:lpstr>
      <vt:lpstr>Purpose of Environmental Considerations </vt:lpstr>
      <vt:lpstr>Regulations</vt:lpstr>
      <vt:lpstr>Clean Air Rule (CAR)</vt:lpstr>
      <vt:lpstr>CAR (Cont.)</vt:lpstr>
      <vt:lpstr>CAR (Cont.)</vt:lpstr>
      <vt:lpstr>PowerPoint Presentation</vt:lpstr>
      <vt:lpstr>CAR (Cont.)</vt:lpstr>
      <vt:lpstr>CAR (Cont.)</vt:lpstr>
      <vt:lpstr>Fugitive Methane Emissions</vt:lpstr>
      <vt:lpstr>Carbon Cost Risk Approach</vt:lpstr>
      <vt:lpstr>Carbon Cost Risk Approach (Cont.)</vt:lpstr>
      <vt:lpstr>Avoided Cost</vt:lpstr>
      <vt:lpstr>Overview</vt:lpstr>
      <vt:lpstr>Costs included in the avoided cost calculation </vt:lpstr>
      <vt:lpstr>METHODOLOGY</vt:lpstr>
      <vt:lpstr>PowerPoint Presentation</vt:lpstr>
      <vt:lpstr>Demand Side Management</vt:lpstr>
      <vt:lpstr>Elements of the DSM Chapter</vt:lpstr>
      <vt:lpstr>Climate Zone Map</vt:lpstr>
      <vt:lpstr>Full Portfolio by Climate Zone</vt:lpstr>
      <vt:lpstr>Full Portfolio by Customer Class</vt:lpstr>
      <vt:lpstr>Action Plan Addendum</vt:lpstr>
      <vt:lpstr>Distribution System Planning</vt:lpstr>
      <vt:lpstr>Summary </vt:lpstr>
      <vt:lpstr>Synergi Outputs</vt:lpstr>
      <vt:lpstr>System Modeling (cont.)</vt:lpstr>
      <vt:lpstr>Synergi</vt:lpstr>
      <vt:lpstr>Synergi</vt:lpstr>
      <vt:lpstr>Synergi</vt:lpstr>
      <vt:lpstr>Synergi</vt:lpstr>
      <vt:lpstr>Project Process Flow</vt:lpstr>
      <vt:lpstr>CNG Future Projects</vt:lpstr>
      <vt:lpstr>Integration Results</vt:lpstr>
      <vt:lpstr> Current Methodology – Flow Chart</vt:lpstr>
      <vt:lpstr>Integration Results – As Is</vt:lpstr>
      <vt:lpstr>Integration Results – As Is</vt:lpstr>
      <vt:lpstr>Integration Results – Incremental Resources </vt:lpstr>
      <vt:lpstr>Integration Results – Incremental Resources Selected</vt:lpstr>
      <vt:lpstr>Integration Results – Incremental Resources Selected</vt:lpstr>
      <vt:lpstr>Integration Results– Impact of Additional Transport/supply</vt:lpstr>
      <vt:lpstr>Integration Results– Impact of Additional Transport/supply</vt:lpstr>
      <vt:lpstr>Conclusion – Expected Scenario</vt:lpstr>
      <vt:lpstr>INCREMENTAL RESOURCE COSTS and CHARACTERISTICS</vt:lpstr>
      <vt:lpstr>DSM RESOURCE COSTS AND CHARACTERISTICS</vt:lpstr>
      <vt:lpstr>Conclusions</vt:lpstr>
      <vt:lpstr>ADDITIONAL QUESTIONS?</vt:lpstr>
      <vt:lpstr>Cascade Natural Gas Corporation   2016 Integrated Resource Plan Presentation to WUTC Commissioners and Stakeholders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Sellers-Vaughn, Mark</dc:creator>
  <cp:lastModifiedBy>McGreal, Devin</cp:lastModifiedBy>
  <cp:revision>260</cp:revision>
  <cp:lastPrinted>2016-12-06T01:24:39Z</cp:lastPrinted>
  <dcterms:created xsi:type="dcterms:W3CDTF">2016-08-17T19:54:59Z</dcterms:created>
  <dcterms:modified xsi:type="dcterms:W3CDTF">2017-03-13T21:00:31Z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0x0101006E56B4D1795A2E4DB2F0B01679ED314A009E60FB7A06EC0A4287672D91D8331009</vt:lpwstr>
  </property>
  <property fmtid="{D5CDD505-2E9C-101B-9397-08002B2CF9AE}" pid="3" name="_docset_NoMedatataSyncRequired">
    <vt:lpwstr>False</vt:lpwstr>
  </property>
  <property fmtid="{D5CDD505-2E9C-101B-9397-08002B2CF9AE}" pid="4" name="IsEFSEC">
    <vt:bool>false</vt:bool>
  </property>
</Properties>
</file>