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4.xml" ContentType="application/vnd.openxmlformats-officedocument.presentationml.slideMaster+xml"/>
  <Override PartName="/ppt/slideLayouts/slideLayout40.xml" ContentType="application/vnd.openxmlformats-officedocument.presentationml.slideLayout+xml"/>
  <Override PartName="/ppt/slideLayouts/slideLayout6.xml" ContentType="application/vnd.openxmlformats-officedocument.presentationml.slideLayout+xml"/>
  <Override PartName="/ppt/slideLayouts/slideLayout1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7.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1.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6.xml" ContentType="application/vnd.openxmlformats-officedocument.presentationml.slideLayout+xml"/>
  <Override PartName="/ppt/slideLayouts/slideLayout2.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1.xml" ContentType="application/vnd.openxmlformats-officedocument.theme+xml"/>
  <Override PartName="/ppt/theme/theme4.xml" ContentType="application/vnd.openxmlformats-officedocument.them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5.xml" ContentType="application/vnd.openxmlformats-officedocument.theme+xml"/>
  <Override PartName="/ppt/theme/theme6.xml" ContentType="application/vnd.openxmlformats-officedocument.theme+xml"/>
  <Override PartName="/ppt/comments/comment1.xml" ContentType="application/vnd.openxmlformats-officedocument.presentationml.comments+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4" r:id="rId5"/>
    <p:sldMasterId id="2147483672" r:id="rId6"/>
    <p:sldMasterId id="2147483660" r:id="rId7"/>
  </p:sldMasterIdLst>
  <p:notesMasterIdLst>
    <p:notesMasterId r:id="rId18"/>
  </p:notesMasterIdLst>
  <p:handoutMasterIdLst>
    <p:handoutMasterId r:id="rId19"/>
  </p:handoutMasterIdLst>
  <p:sldIdLst>
    <p:sldId id="256" r:id="rId8"/>
    <p:sldId id="264" r:id="rId9"/>
    <p:sldId id="265" r:id="rId10"/>
    <p:sldId id="266" r:id="rId11"/>
    <p:sldId id="267" r:id="rId12"/>
    <p:sldId id="259" r:id="rId13"/>
    <p:sldId id="263" r:id="rId14"/>
    <p:sldId id="260" r:id="rId15"/>
    <p:sldId id="261" r:id="rId16"/>
    <p:sldId id="262" r:id="rId17"/>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Randi R (BPA) - TO-DITT-2" initials="TR(-T" lastIdx="3" clrIdx="0">
    <p:extLst/>
  </p:cmAuthor>
  <p:cmAuthor id="2" name="BPA-RUSS" initials="BPA_AR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9732"/>
    <a:srgbClr val="C1D82F"/>
    <a:srgbClr val="00467F"/>
    <a:srgbClr val="0079C1"/>
    <a:srgbClr val="9A51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80"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50" y="-90"/>
      </p:cViewPr>
      <p:guideLst>
        <p:guide orient="horz" pos="290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customXml" Target="../customXml/item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6-05-19T09:18:34.393" idx="1">
    <p:pos x="5427" y="1962"/>
    <p:text>This statement is clear to 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169"/>
          </a:xfrm>
          <a:prstGeom prst="rect">
            <a:avLst/>
          </a:prstGeom>
        </p:spPr>
        <p:txBody>
          <a:bodyPr vert="horz" lIns="92757" tIns="46378" rIns="92757" bIns="46378" rtlCol="0"/>
          <a:lstStyle>
            <a:lvl1pPr algn="r">
              <a:defRPr sz="1200"/>
            </a:lvl1pPr>
          </a:lstStyle>
          <a:p>
            <a:fld id="{9A734DFD-218A-47B8-83E1-7A8CEFFF9FCA}" type="datetimeFigureOut">
              <a:rPr lang="en-US" smtClean="0"/>
              <a:t>5/19/2016</a:t>
            </a:fld>
            <a:endParaRPr lang="en-US" dirty="0"/>
          </a:p>
        </p:txBody>
      </p:sp>
      <p:sp>
        <p:nvSpPr>
          <p:cNvPr id="4" name="Footer Placeholder 3"/>
          <p:cNvSpPr>
            <a:spLocks noGrp="1"/>
          </p:cNvSpPr>
          <p:nvPr>
            <p:ph type="ftr" sz="quarter" idx="2"/>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60605"/>
            <a:ext cx="3037840" cy="461169"/>
          </a:xfrm>
          <a:prstGeom prst="rect">
            <a:avLst/>
          </a:prstGeom>
        </p:spPr>
        <p:txBody>
          <a:bodyPr vert="horz" lIns="92757" tIns="46378" rIns="92757" bIns="46378" rtlCol="0" anchor="b"/>
          <a:lstStyle>
            <a:lvl1pPr algn="r">
              <a:defRPr sz="1200"/>
            </a:lvl1pPr>
          </a:lstStyle>
          <a:p>
            <a:fld id="{7D727C66-4CFB-41AD-812D-D01FE70883BD}" type="slidenum">
              <a:rPr lang="en-US" smtClean="0"/>
              <a:t>‹#›</a:t>
            </a:fld>
            <a:endParaRPr lang="en-US" dirty="0"/>
          </a:p>
        </p:txBody>
      </p:sp>
    </p:spTree>
    <p:extLst>
      <p:ext uri="{BB962C8B-B14F-4D97-AF65-F5344CB8AC3E}">
        <p14:creationId xmlns:p14="http://schemas.microsoft.com/office/powerpoint/2010/main" val="3363236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8" y="0"/>
            <a:ext cx="3037840" cy="461169"/>
          </a:xfrm>
          <a:prstGeom prst="rect">
            <a:avLst/>
          </a:prstGeom>
        </p:spPr>
        <p:txBody>
          <a:bodyPr vert="horz" lIns="92757" tIns="46378" rIns="92757" bIns="46378" rtlCol="0"/>
          <a:lstStyle>
            <a:lvl1pPr algn="r">
              <a:defRPr sz="1200"/>
            </a:lvl1pPr>
          </a:lstStyle>
          <a:p>
            <a:fld id="{D48593BF-DE0C-4C87-AC3D-0A189E42EA2F}" type="datetimeFigureOut">
              <a:rPr lang="en-US" smtClean="0"/>
              <a:t>5/19/2016</a:t>
            </a:fld>
            <a:endParaRPr lang="en-US" dirty="0"/>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757" tIns="46378" rIns="92757" bIns="463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60605"/>
            <a:ext cx="3037840" cy="461169"/>
          </a:xfrm>
          <a:prstGeom prst="rect">
            <a:avLst/>
          </a:prstGeom>
        </p:spPr>
        <p:txBody>
          <a:bodyPr vert="horz" lIns="92757" tIns="46378" rIns="92757" bIns="46378" rtlCol="0" anchor="b"/>
          <a:lstStyle>
            <a:lvl1pPr algn="r">
              <a:defRPr sz="1200"/>
            </a:lvl1pPr>
          </a:lstStyle>
          <a:p>
            <a:fld id="{998AF6E4-792C-457C-A2ED-C81C48D2AA29}" type="slidenum">
              <a:rPr lang="en-US" smtClean="0"/>
              <a:t>‹#›</a:t>
            </a:fld>
            <a:endParaRPr lang="en-US" dirty="0"/>
          </a:p>
        </p:txBody>
      </p:sp>
    </p:spTree>
    <p:extLst>
      <p:ext uri="{BB962C8B-B14F-4D97-AF65-F5344CB8AC3E}">
        <p14:creationId xmlns:p14="http://schemas.microsoft.com/office/powerpoint/2010/main" val="24732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5E973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a:bodyPr>
          <a:lstStyle>
            <a:lvl1pPr algn="ctr">
              <a:defRPr sz="42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1148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4000" cy="2060447"/>
          </a:xfrm>
          <a:prstGeom prst="rect">
            <a:avLst/>
          </a:prstGeom>
        </p:spPr>
      </p:pic>
      <p:sp>
        <p:nvSpPr>
          <p:cNvPr id="7" name="Rectangle 6"/>
          <p:cNvSpPr/>
          <p:nvPr userDrawn="1"/>
        </p:nvSpPr>
        <p:spPr>
          <a:xfrm>
            <a:off x="0" y="2042160"/>
            <a:ext cx="9144000" cy="91440"/>
          </a:xfrm>
          <a:prstGeom prst="rect">
            <a:avLst/>
          </a:prstGeom>
          <a:solidFill>
            <a:srgbClr val="C1D8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649302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3632234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1440379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DISCUSSION PURPOSES ONLY</a:t>
            </a:r>
            <a:endParaRPr lang="en-US" dirty="0"/>
          </a:p>
        </p:txBody>
      </p:sp>
      <p:sp>
        <p:nvSpPr>
          <p:cNvPr id="9" name="Slide Number Placeholder 8"/>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4000914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DISCUSSION PURPOSES ONLY</a:t>
            </a:r>
            <a:endParaRPr lang="en-US" dirty="0"/>
          </a:p>
        </p:txBody>
      </p:sp>
      <p:sp>
        <p:nvSpPr>
          <p:cNvPr id="5" name="Slide Number Placeholder 4"/>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582873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DISCUSSION PURPOSES ONLY</a:t>
            </a:r>
            <a:endParaRPr lang="en-US" dirty="0"/>
          </a:p>
        </p:txBody>
      </p:sp>
      <p:sp>
        <p:nvSpPr>
          <p:cNvPr id="4" name="Slide Number Placeholder 3"/>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786717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918533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3208212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2418032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18698053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24370042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5" name="Title 1"/>
          <p:cNvSpPr>
            <a:spLocks noGrp="1"/>
          </p:cNvSpPr>
          <p:nvPr>
            <p:ph type="ctrTitle"/>
          </p:nvPr>
        </p:nvSpPr>
        <p:spPr>
          <a:xfrm>
            <a:off x="685800" y="2438400"/>
            <a:ext cx="7772400" cy="1470025"/>
          </a:xfrm>
        </p:spPr>
        <p:txBody>
          <a:bodyPr>
            <a:normAutofit/>
          </a:bodyPr>
          <a:lstStyle>
            <a:lvl1pPr algn="ctr">
              <a:defRPr sz="4200">
                <a:solidFill>
                  <a:srgbClr val="5E9732"/>
                </a:solidFill>
              </a:defRPr>
            </a:lvl1pPr>
          </a:lstStyle>
          <a:p>
            <a:r>
              <a:rPr lang="en-US" dirty="0" smtClean="0"/>
              <a:t>Click to edit Master title style</a:t>
            </a:r>
            <a:endParaRPr lang="en-US" dirty="0"/>
          </a:p>
        </p:txBody>
      </p:sp>
      <p:sp>
        <p:nvSpPr>
          <p:cNvPr id="6" name="Subtitle 2"/>
          <p:cNvSpPr>
            <a:spLocks noGrp="1"/>
          </p:cNvSpPr>
          <p:nvPr>
            <p:ph type="subTitle" idx="1"/>
          </p:nvPr>
        </p:nvSpPr>
        <p:spPr>
          <a:xfrm>
            <a:off x="1371600" y="4114800"/>
            <a:ext cx="6400800" cy="1752600"/>
          </a:xfrm>
        </p:spPr>
        <p:txBody>
          <a:bodyPr/>
          <a:lstStyle>
            <a:lvl1pPr marL="0" indent="0" algn="ctr">
              <a:buNone/>
              <a:defRPr>
                <a:solidFill>
                  <a:srgbClr val="5E97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6626"/>
            <a:ext cx="9144000" cy="2060447"/>
          </a:xfrm>
          <a:prstGeom prst="rect">
            <a:avLst/>
          </a:prstGeom>
        </p:spPr>
      </p:pic>
      <p:sp>
        <p:nvSpPr>
          <p:cNvPr id="7" name="Rectangle 6"/>
          <p:cNvSpPr/>
          <p:nvPr userDrawn="1"/>
        </p:nvSpPr>
        <p:spPr>
          <a:xfrm>
            <a:off x="0" y="2042160"/>
            <a:ext cx="9144000" cy="91440"/>
          </a:xfrm>
          <a:prstGeom prst="rect">
            <a:avLst/>
          </a:prstGeom>
          <a:solidFill>
            <a:srgbClr val="C1D8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9164797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13012807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14442593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3841071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DISCUSSION PURPOSES ONLY</a:t>
            </a:r>
            <a:endParaRPr lang="en-US" dirty="0"/>
          </a:p>
        </p:txBody>
      </p:sp>
      <p:sp>
        <p:nvSpPr>
          <p:cNvPr id="9" name="Slide Number Placeholder 8"/>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925533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DISCUSSION PURPOSES ONLY</a:t>
            </a:r>
            <a:endParaRPr lang="en-US" dirty="0"/>
          </a:p>
        </p:txBody>
      </p:sp>
      <p:sp>
        <p:nvSpPr>
          <p:cNvPr id="5" name="Slide Number Placeholder 4"/>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2761840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DISCUSSION PURPOSES ONLY</a:t>
            </a:r>
            <a:endParaRPr lang="en-US" dirty="0"/>
          </a:p>
        </p:txBody>
      </p:sp>
      <p:sp>
        <p:nvSpPr>
          <p:cNvPr id="4" name="Slide Number Placeholder 3"/>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8356299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1927591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20956988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3926109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dirty="0"/>
          </a:p>
        </p:txBody>
      </p:sp>
    </p:spTree>
    <p:extLst>
      <p:ext uri="{BB962C8B-B14F-4D97-AF65-F5344CB8AC3E}">
        <p14:creationId xmlns:p14="http://schemas.microsoft.com/office/powerpoint/2010/main" val="7741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5E9732"/>
        </a:solidFill>
        <a:effectLst/>
      </p:bgPr>
    </p:bg>
    <p:spTree>
      <p:nvGrpSpPr>
        <p:cNvPr id="1" name=""/>
        <p:cNvGrpSpPr/>
        <p:nvPr/>
      </p:nvGrpSpPr>
      <p:grpSpPr>
        <a:xfrm>
          <a:off x="0" y="0"/>
          <a:ext cx="0" cy="0"/>
          <a:chOff x="0" y="0"/>
          <a:chExt cx="0" cy="0"/>
        </a:xfrm>
      </p:grpSpPr>
      <p:sp>
        <p:nvSpPr>
          <p:cNvPr id="6" name="Rectangle 5"/>
          <p:cNvSpPr/>
          <p:nvPr userDrawn="1"/>
        </p:nvSpPr>
        <p:spPr>
          <a:xfrm>
            <a:off x="0" y="440574"/>
            <a:ext cx="9144000" cy="91440"/>
          </a:xfrm>
          <a:prstGeom prst="rect">
            <a:avLst/>
          </a:prstGeom>
          <a:solidFill>
            <a:srgbClr val="C1D8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p:cNvSpPr>
            <a:spLocks noGrp="1"/>
          </p:cNvSpPr>
          <p:nvPr>
            <p:ph type="ctrTitle"/>
          </p:nvPr>
        </p:nvSpPr>
        <p:spPr>
          <a:xfrm>
            <a:off x="685800" y="2438400"/>
            <a:ext cx="7772400" cy="1470025"/>
          </a:xfrm>
        </p:spPr>
        <p:txBody>
          <a:bodyPr>
            <a:normAutofit/>
          </a:bodyPr>
          <a:lstStyle>
            <a:lvl1pPr algn="ctr">
              <a:defRPr sz="4200">
                <a:solidFill>
                  <a:schemeClr val="bg1"/>
                </a:solidFill>
              </a:defRPr>
            </a:lvl1pPr>
          </a:lstStyle>
          <a:p>
            <a:r>
              <a:rPr lang="en-US" dirty="0" smtClean="0"/>
              <a:t>Click to edit Master title style</a:t>
            </a:r>
            <a:endParaRPr lang="en-US" dirty="0"/>
          </a:p>
        </p:txBody>
      </p:sp>
      <p:sp>
        <p:nvSpPr>
          <p:cNvPr id="8" name="Subtitle 2"/>
          <p:cNvSpPr>
            <a:spLocks noGrp="1"/>
          </p:cNvSpPr>
          <p:nvPr>
            <p:ph type="subTitle" idx="1"/>
          </p:nvPr>
        </p:nvSpPr>
        <p:spPr>
          <a:xfrm>
            <a:off x="1371600" y="41148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50246" y="5899714"/>
            <a:ext cx="921016" cy="648783"/>
          </a:xfrm>
          <a:prstGeom prst="rect">
            <a:avLst/>
          </a:prstGeom>
        </p:spPr>
      </p:pic>
    </p:spTree>
    <p:extLst>
      <p:ext uri="{BB962C8B-B14F-4D97-AF65-F5344CB8AC3E}">
        <p14:creationId xmlns:p14="http://schemas.microsoft.com/office/powerpoint/2010/main" val="2292852739"/>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18406821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31115788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37384559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31522325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DISCUSSION PURPOSES ONLY</a:t>
            </a:r>
            <a:endParaRPr lang="en-US" dirty="0"/>
          </a:p>
        </p:txBody>
      </p:sp>
      <p:sp>
        <p:nvSpPr>
          <p:cNvPr id="9" name="Slide Number Placeholder 8"/>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7761611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DISCUSSION PURPOSES ONLY</a:t>
            </a:r>
            <a:endParaRPr lang="en-US" dirty="0"/>
          </a:p>
        </p:txBody>
      </p:sp>
      <p:sp>
        <p:nvSpPr>
          <p:cNvPr id="5" name="Slide Number Placeholder 4"/>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26430814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DISCUSSION PURPOSES ONLY</a:t>
            </a:r>
            <a:endParaRPr lang="en-US" dirty="0"/>
          </a:p>
        </p:txBody>
      </p:sp>
      <p:sp>
        <p:nvSpPr>
          <p:cNvPr id="4" name="Slide Number Placeholder 3"/>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40143536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35009188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DISCUSSION PURPOSES ONLY</a:t>
            </a:r>
            <a:endParaRPr lang="en-US" dirty="0"/>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32510542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34692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p:cNvSpPr/>
          <p:nvPr userDrawn="1"/>
        </p:nvSpPr>
        <p:spPr>
          <a:xfrm>
            <a:off x="0" y="515284"/>
            <a:ext cx="9144000" cy="722139"/>
          </a:xfrm>
          <a:prstGeom prst="rect">
            <a:avLst/>
          </a:prstGeom>
          <a:solidFill>
            <a:srgbClr val="5E97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lvl1pPr>
              <a:defRPr>
                <a:solidFill>
                  <a:srgbClr val="5E9732"/>
                </a:solidFill>
              </a:defRPr>
            </a:lvl1pPr>
            <a:lvl2pPr>
              <a:defRPr>
                <a:solidFill>
                  <a:srgbClr val="5E9732"/>
                </a:solidFill>
              </a:defRPr>
            </a:lvl2pPr>
            <a:lvl3pPr>
              <a:defRPr>
                <a:solidFill>
                  <a:srgbClr val="5E9732"/>
                </a:solidFill>
              </a:defRPr>
            </a:lvl3pPr>
            <a:lvl4pPr>
              <a:defRPr>
                <a:solidFill>
                  <a:srgbClr val="5E9732"/>
                </a:solidFill>
              </a:defRPr>
            </a:lvl4pPr>
            <a:lvl5pPr>
              <a:defRPr>
                <a:solidFill>
                  <a:srgbClr val="5E973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000" b="0">
                <a:solidFill>
                  <a:schemeClr val="tx1"/>
                </a:solidFill>
                <a:latin typeface="Arial" pitchFamily="34" charset="0"/>
                <a:cs typeface="Arial" pitchFamily="34" charset="0"/>
              </a:defRPr>
            </a:lvl1pPr>
          </a:lstStyle>
          <a:p>
            <a:pPr algn="l"/>
            <a:r>
              <a:rPr lang="en-US" dirty="0" smtClean="0"/>
              <a:t>DISCUSSION PURPOSES ONLY</a:t>
            </a:r>
            <a:endParaRPr lang="en-US" dirty="0"/>
          </a:p>
        </p:txBody>
      </p:sp>
      <p:sp>
        <p:nvSpPr>
          <p:cNvPr id="11" name="Rectangle 10"/>
          <p:cNvSpPr/>
          <p:nvPr userDrawn="1"/>
        </p:nvSpPr>
        <p:spPr>
          <a:xfrm>
            <a:off x="0" y="440574"/>
            <a:ext cx="9144000" cy="91440"/>
          </a:xfrm>
          <a:prstGeom prst="rect">
            <a:avLst/>
          </a:prstGeom>
          <a:solidFill>
            <a:srgbClr val="C1D8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609600"/>
            <a:ext cx="8229600" cy="591431"/>
          </a:xfrm>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394846011"/>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dirty="0"/>
          </a:p>
        </p:txBody>
      </p:sp>
    </p:spTree>
    <p:extLst>
      <p:ext uri="{BB962C8B-B14F-4D97-AF65-F5344CB8AC3E}">
        <p14:creationId xmlns:p14="http://schemas.microsoft.com/office/powerpoint/2010/main" val="250385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rgbClr val="5E9732"/>
                </a:solidFill>
              </a:defRPr>
            </a:lvl1pPr>
            <a:lvl2pPr>
              <a:defRPr>
                <a:solidFill>
                  <a:srgbClr val="5E9732"/>
                </a:solidFill>
              </a:defRPr>
            </a:lvl2pPr>
            <a:lvl3pPr>
              <a:defRPr>
                <a:solidFill>
                  <a:srgbClr val="5E9732"/>
                </a:solidFill>
              </a:defRPr>
            </a:lvl3pPr>
            <a:lvl4pPr>
              <a:defRPr>
                <a:solidFill>
                  <a:srgbClr val="5E9732"/>
                </a:solidFill>
              </a:defRPr>
            </a:lvl4pPr>
            <a:lvl5pPr>
              <a:defRPr>
                <a:solidFill>
                  <a:srgbClr val="5E973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000" b="0">
                <a:solidFill>
                  <a:schemeClr val="tx1"/>
                </a:solidFill>
                <a:latin typeface="Arial" pitchFamily="34" charset="0"/>
                <a:cs typeface="Arial" pitchFamily="34" charset="0"/>
              </a:defRPr>
            </a:lvl1pPr>
          </a:lstStyle>
          <a:p>
            <a:pPr algn="l"/>
            <a:r>
              <a:rPr lang="en-US" dirty="0" smtClean="0"/>
              <a:t>DISCUSSION PURPOSES ONLY</a:t>
            </a:r>
            <a:endParaRPr lang="en-US" dirty="0"/>
          </a:p>
        </p:txBody>
      </p:sp>
      <p:sp>
        <p:nvSpPr>
          <p:cNvPr id="8" name="Title Placeholder 1"/>
          <p:cNvSpPr txBox="1">
            <a:spLocks/>
          </p:cNvSpPr>
          <p:nvPr userDrawn="1"/>
        </p:nvSpPr>
        <p:spPr>
          <a:xfrm>
            <a:off x="457200" y="627769"/>
            <a:ext cx="8229600" cy="576317"/>
          </a:xfrm>
          <a:prstGeom prst="rect">
            <a:avLst/>
          </a:prstGeom>
        </p:spPr>
        <p:txBody>
          <a:bodyPr vert="horz" lIns="91440" tIns="45720" rIns="91440" bIns="45720" rtlCol="0" anchor="ctr">
            <a:normAutofit fontScale="92500" lnSpcReduction="20000"/>
          </a:bodyPr>
          <a:lstStyle>
            <a:lvl1pPr algn="l" defTabSz="914400" rtl="0" eaLnBrk="1" latinLnBrk="0" hangingPunct="1">
              <a:spcBef>
                <a:spcPct val="0"/>
              </a:spcBef>
              <a:buNone/>
              <a:defRPr sz="4000" b="1" kern="1200">
                <a:solidFill>
                  <a:srgbClr val="0070C0"/>
                </a:solidFill>
                <a:latin typeface="Arial" pitchFamily="34" charset="0"/>
                <a:ea typeface="+mj-ea"/>
                <a:cs typeface="Arial" pitchFamily="34" charset="0"/>
              </a:defRPr>
            </a:lvl1pPr>
          </a:lstStyle>
          <a:p>
            <a:pPr algn="ctr"/>
            <a:r>
              <a:rPr lang="en-US" dirty="0" smtClean="0">
                <a:solidFill>
                  <a:schemeClr val="bg1"/>
                </a:solidFill>
              </a:rPr>
              <a:t>Click to edit Master title style</a:t>
            </a:r>
            <a:endParaRPr lang="en-US" dirty="0">
              <a:solidFill>
                <a:schemeClr val="bg1"/>
              </a:solidFill>
            </a:endParaRPr>
          </a:p>
        </p:txBody>
      </p:sp>
      <p:sp>
        <p:nvSpPr>
          <p:cNvPr id="11" name="Rectangle 10"/>
          <p:cNvSpPr/>
          <p:nvPr userDrawn="1"/>
        </p:nvSpPr>
        <p:spPr>
          <a:xfrm>
            <a:off x="0" y="440574"/>
            <a:ext cx="9144000" cy="91440"/>
          </a:xfrm>
          <a:prstGeom prst="rect">
            <a:avLst/>
          </a:prstGeom>
          <a:solidFill>
            <a:srgbClr val="C1D8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626"/>
            <a:ext cx="9144000" cy="457200"/>
          </a:xfrm>
          <a:prstGeom prst="rect">
            <a:avLst/>
          </a:prstGeom>
        </p:spPr>
      </p:pic>
      <p:sp>
        <p:nvSpPr>
          <p:cNvPr id="9" name="Title Placeholder 1"/>
          <p:cNvSpPr>
            <a:spLocks noGrp="1"/>
          </p:cNvSpPr>
          <p:nvPr>
            <p:ph type="title"/>
          </p:nvPr>
        </p:nvSpPr>
        <p:spPr>
          <a:xfrm>
            <a:off x="457200" y="731772"/>
            <a:ext cx="8229600" cy="944628"/>
          </a:xfrm>
          <a:prstGeom prst="rect">
            <a:avLst/>
          </a:prstGeom>
        </p:spPr>
        <p:txBody>
          <a:bodyPr vert="horz" lIns="91440" tIns="45720" rIns="91440" bIns="45720" rtlCol="0" anchor="ctr">
            <a:normAutofit/>
          </a:bodyPr>
          <a:lstStyle>
            <a:lvl1pPr>
              <a:defRPr>
                <a:solidFill>
                  <a:srgbClr val="5E973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77315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000" b="0">
                <a:solidFill>
                  <a:schemeClr val="tx1"/>
                </a:solidFill>
                <a:latin typeface="Arial" pitchFamily="34" charset="0"/>
                <a:cs typeface="Arial" pitchFamily="34" charset="0"/>
              </a:defRPr>
            </a:lvl1pPr>
          </a:lstStyle>
          <a:p>
            <a:pPr algn="l"/>
            <a:r>
              <a:rPr lang="en-US" dirty="0" smtClean="0"/>
              <a:t>DISCUSSION PURPOSES ONLY</a:t>
            </a:r>
            <a:endParaRPr lang="en-US" dirty="0"/>
          </a:p>
        </p:txBody>
      </p:sp>
      <p:sp>
        <p:nvSpPr>
          <p:cNvPr id="10" name="Title Placeholder 1"/>
          <p:cNvSpPr>
            <a:spLocks noGrp="1"/>
          </p:cNvSpPr>
          <p:nvPr>
            <p:ph type="title"/>
          </p:nvPr>
        </p:nvSpPr>
        <p:spPr>
          <a:xfrm>
            <a:off x="457200" y="731772"/>
            <a:ext cx="8229600" cy="944628"/>
          </a:xfrm>
          <a:prstGeom prst="rect">
            <a:avLst/>
          </a:prstGeom>
        </p:spPr>
        <p:txBody>
          <a:bodyPr vert="horz" lIns="91440" tIns="45720" rIns="91440" bIns="45720" rtlCol="0" anchor="ctr">
            <a:normAutofit/>
          </a:bodyPr>
          <a:lstStyle>
            <a:lvl1pPr>
              <a:defRPr>
                <a:solidFill>
                  <a:srgbClr val="5E9732"/>
                </a:solidFill>
              </a:defRPr>
            </a:lvl1pPr>
          </a:lstStyle>
          <a:p>
            <a:r>
              <a:rPr lang="en-US" dirty="0" smtClean="0"/>
              <a:t>Click to edit Master title style</a:t>
            </a:r>
            <a:endParaRPr lang="en-US" dirty="0"/>
          </a:p>
        </p:txBody>
      </p:sp>
      <p:sp>
        <p:nvSpPr>
          <p:cNvPr id="11" name="Text Placeholder 2"/>
          <p:cNvSpPr>
            <a:spLocks noGrp="1"/>
          </p:cNvSpPr>
          <p:nvPr>
            <p:ph idx="1"/>
          </p:nvPr>
        </p:nvSpPr>
        <p:spPr>
          <a:xfrm>
            <a:off x="457200" y="1805925"/>
            <a:ext cx="8229600" cy="4114512"/>
          </a:xfrm>
          <a:prstGeom prst="rect">
            <a:avLst/>
          </a:prstGeom>
        </p:spPr>
        <p:txBody>
          <a:bodyPr vert="horz" lIns="91440" tIns="45720" rIns="91440" bIns="45720" rtlCol="0">
            <a:normAutofit/>
          </a:bodyPr>
          <a:lstStyle>
            <a:lvl1pPr>
              <a:defRPr>
                <a:solidFill>
                  <a:srgbClr val="5E9732"/>
                </a:solidFill>
              </a:defRPr>
            </a:lvl1pPr>
            <a:lvl2pPr>
              <a:defRPr>
                <a:solidFill>
                  <a:srgbClr val="5E9732"/>
                </a:solidFill>
              </a:defRPr>
            </a:lvl2pPr>
            <a:lvl3pPr>
              <a:defRPr>
                <a:solidFill>
                  <a:srgbClr val="5E9732"/>
                </a:solidFill>
              </a:defRPr>
            </a:lvl3pPr>
            <a:lvl4pPr>
              <a:defRPr>
                <a:solidFill>
                  <a:srgbClr val="5E9732"/>
                </a:solidFill>
              </a:defRPr>
            </a:lvl4pPr>
            <a:lvl5pPr>
              <a:defRPr>
                <a:solidFill>
                  <a:srgbClr val="5E973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187198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a:xfrm>
            <a:off x="457200" y="731772"/>
            <a:ext cx="8229600" cy="944628"/>
          </a:xfrm>
          <a:prstGeom prst="rect">
            <a:avLst/>
          </a:prstGeom>
        </p:spPr>
        <p:txBody>
          <a:bodyPr vert="horz" lIns="91440" tIns="45720" rIns="91440" bIns="45720" rtlCol="0" anchor="ctr">
            <a:normAutofit/>
          </a:bodyPr>
          <a:lstStyle>
            <a:lvl1pPr>
              <a:defRPr>
                <a:solidFill>
                  <a:srgbClr val="5E9732"/>
                </a:solidFill>
              </a:defRPr>
            </a:lvl1pPr>
          </a:lstStyle>
          <a:p>
            <a:r>
              <a:rPr lang="en-US" dirty="0" smtClean="0"/>
              <a:t>5 Strategic Themes</a:t>
            </a:r>
            <a:endParaRPr lang="en-US" dirty="0"/>
          </a:p>
        </p:txBody>
      </p:sp>
    </p:spTree>
    <p:extLst>
      <p:ext uri="{BB962C8B-B14F-4D97-AF65-F5344CB8AC3E}">
        <p14:creationId xmlns:p14="http://schemas.microsoft.com/office/powerpoint/2010/main" val="14846886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2326066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400486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4.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6626"/>
            <a:ext cx="9144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944313"/>
            <a:ext cx="8229600" cy="591431"/>
          </a:xfrm>
          <a:prstGeom prst="rect">
            <a:avLst/>
          </a:prstGeom>
        </p:spPr>
        <p:txBody>
          <a:bodyPr vert="horz" lIns="91440" tIns="45720" rIns="91440" bIns="45720" rtlCol="0" anchor="ctr">
            <a:normAutofit/>
          </a:bodyPr>
          <a:lstStyle/>
          <a:p>
            <a:r>
              <a:rPr lang="en-US" dirty="0" smtClean="0"/>
              <a:t>Slide Title</a:t>
            </a:r>
            <a:endParaRPr lang="en-US" dirty="0"/>
          </a:p>
        </p:txBody>
      </p:sp>
      <p:sp>
        <p:nvSpPr>
          <p:cNvPr id="3" name="Text Placeholder 2"/>
          <p:cNvSpPr>
            <a:spLocks noGrp="1"/>
          </p:cNvSpPr>
          <p:nvPr>
            <p:ph type="body" idx="1"/>
          </p:nvPr>
        </p:nvSpPr>
        <p:spPr>
          <a:xfrm>
            <a:off x="457200" y="1805925"/>
            <a:ext cx="8229600" cy="411451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000" b="0">
                <a:solidFill>
                  <a:schemeClr val="tx1"/>
                </a:solidFill>
                <a:latin typeface="Arial" pitchFamily="34" charset="0"/>
                <a:cs typeface="Arial" pitchFamily="34" charset="0"/>
              </a:defRPr>
            </a:lvl1pPr>
          </a:lstStyle>
          <a:p>
            <a:pPr algn="l"/>
            <a:r>
              <a:rPr lang="en-US" dirty="0" smtClean="0"/>
              <a:t>DISCUSSION PURPOSES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b="0">
                <a:solidFill>
                  <a:schemeClr val="tx1"/>
                </a:solidFill>
                <a:latin typeface="Arial" panose="020B0604020202020204" pitchFamily="34" charset="0"/>
                <a:cs typeface="Arial" panose="020B0604020202020204" pitchFamily="34" charset="0"/>
              </a:defRPr>
            </a:lvl1pPr>
          </a:lstStyle>
          <a:p>
            <a:fld id="{4B8BC155-96A9-416C-9A6C-7FA79B5D88ED}" type="slidenum">
              <a:rPr lang="en-US" smtClean="0"/>
              <a:pPr/>
              <a:t>‹#›</a:t>
            </a:fld>
            <a:endParaRPr lang="en-US" dirty="0"/>
          </a:p>
        </p:txBody>
      </p:sp>
      <p:sp>
        <p:nvSpPr>
          <p:cNvPr id="9" name="TextBox 8"/>
          <p:cNvSpPr txBox="1"/>
          <p:nvPr userDrawn="1"/>
        </p:nvSpPr>
        <p:spPr>
          <a:xfrm>
            <a:off x="0" y="134779"/>
            <a:ext cx="9296400" cy="246221"/>
          </a:xfrm>
          <a:prstGeom prst="rect">
            <a:avLst/>
          </a:prstGeom>
          <a:noFill/>
        </p:spPr>
        <p:txBody>
          <a:bodyPr wrap="square" rtlCol="0">
            <a:spAutoFit/>
          </a:bodyPr>
          <a:lstStyle/>
          <a:p>
            <a:pPr algn="ctr"/>
            <a:r>
              <a:rPr lang="en-US" sz="1000" spc="1570" dirty="0" smtClean="0">
                <a:latin typeface="Arial" panose="020B0604020202020204" pitchFamily="34" charset="0"/>
                <a:cs typeface="Arial" panose="020B0604020202020204" pitchFamily="34" charset="0"/>
              </a:rPr>
              <a:t>BONNEVILLE</a:t>
            </a:r>
            <a:r>
              <a:rPr lang="en-US" sz="1000" spc="1570" baseline="0" dirty="0" smtClean="0">
                <a:latin typeface="Arial" panose="020B0604020202020204" pitchFamily="34" charset="0"/>
                <a:cs typeface="Arial" panose="020B0604020202020204" pitchFamily="34" charset="0"/>
              </a:rPr>
              <a:t> POWER ADMINISTRATION</a:t>
            </a:r>
            <a:endParaRPr lang="en-US" sz="1000" spc="157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0459623"/>
      </p:ext>
    </p:extLst>
  </p:cSld>
  <p:clrMap bg1="lt1" tx1="dk1" bg2="lt2" tx2="dk2" accent1="accent1" accent2="accent2" accent3="accent3" accent4="accent4" accent5="accent5" accent6="accent6" hlink="hlink" folHlink="folHlink"/>
  <p:sldLayoutIdLst>
    <p:sldLayoutId id="2147483649" r:id="rId1"/>
    <p:sldLayoutId id="2147483697" r:id="rId2"/>
    <p:sldLayoutId id="2147483654" r:id="rId3"/>
    <p:sldLayoutId id="2147483696" r:id="rId4"/>
    <p:sldLayoutId id="2147483698" r:id="rId5"/>
    <p:sldLayoutId id="2147483650" r:id="rId6"/>
    <p:sldLayoutId id="2147483699" r:id="rId7"/>
  </p:sldLayoutIdLst>
  <p:timing>
    <p:tnLst>
      <p:par>
        <p:cTn id="1" dur="indefinite" restart="never" nodeType="tmRoot"/>
      </p:par>
    </p:tnLst>
  </p:timing>
  <p:hf hdr="0" dt="0"/>
  <p:txStyles>
    <p:titleStyle>
      <a:lvl1pPr algn="l" defTabSz="914400" rtl="0" eaLnBrk="1" latinLnBrk="0" hangingPunct="1">
        <a:spcBef>
          <a:spcPct val="0"/>
        </a:spcBef>
        <a:buNone/>
        <a:defRPr sz="4000" b="1" kern="1200">
          <a:solidFill>
            <a:srgbClr val="5E9732"/>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rgbClr val="5E9732"/>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rgbClr val="5E9732"/>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rgbClr val="5E9732"/>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rgbClr val="5E9732"/>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rgbClr val="5E973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DISCUSSION PURPOSES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B654F-B615-44E0-B6B8-7C8B3AFAF829}" type="slidenum">
              <a:rPr lang="en-US" smtClean="0"/>
              <a:t>‹#›</a:t>
            </a:fld>
            <a:endParaRPr lang="en-US" dirty="0"/>
          </a:p>
        </p:txBody>
      </p:sp>
    </p:spTree>
    <p:extLst>
      <p:ext uri="{BB962C8B-B14F-4D97-AF65-F5344CB8AC3E}">
        <p14:creationId xmlns:p14="http://schemas.microsoft.com/office/powerpoint/2010/main" val="26238873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DISCUSSION PURPOSES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DD06C-63B5-4C70-A486-31AD6F791677}" type="slidenum">
              <a:rPr lang="en-US" smtClean="0"/>
              <a:t>‹#›</a:t>
            </a:fld>
            <a:endParaRPr lang="en-US" dirty="0"/>
          </a:p>
        </p:txBody>
      </p:sp>
    </p:spTree>
    <p:extLst>
      <p:ext uri="{BB962C8B-B14F-4D97-AF65-F5344CB8AC3E}">
        <p14:creationId xmlns:p14="http://schemas.microsoft.com/office/powerpoint/2010/main" val="7670375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DISCUSSION PURPOSES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322E4A-59C1-4463-87A2-9D70816548FB}" type="slidenum">
              <a:rPr lang="en-US" smtClean="0"/>
              <a:t>‹#›</a:t>
            </a:fld>
            <a:endParaRPr lang="en-US" dirty="0"/>
          </a:p>
        </p:txBody>
      </p:sp>
    </p:spTree>
    <p:extLst>
      <p:ext uri="{BB962C8B-B14F-4D97-AF65-F5344CB8AC3E}">
        <p14:creationId xmlns:p14="http://schemas.microsoft.com/office/powerpoint/2010/main" val="859786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rxmantifel@bpa.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transmission.bpa.gov/ts_business_practices/content/7_scheduling/dynamic_transfer_limits_for_upper_and_lower_transfer_limits.htm?searchtype=stem"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2800" dirty="0" smtClean="0"/>
              <a:t>OVERVIEW OF USE OF BONNEVILLE POWER ADMINISTRATION ENGAGEMENT WITH THE CAISO ENERGY IMBALANCE MARKET</a:t>
            </a:r>
            <a:endParaRPr lang="en-US" sz="2800" dirty="0"/>
          </a:p>
        </p:txBody>
      </p:sp>
      <p:sp>
        <p:nvSpPr>
          <p:cNvPr id="3" name="Subtitle 2"/>
          <p:cNvSpPr>
            <a:spLocks noGrp="1"/>
          </p:cNvSpPr>
          <p:nvPr>
            <p:ph type="subTitle" idx="1"/>
          </p:nvPr>
        </p:nvSpPr>
        <p:spPr>
          <a:xfrm>
            <a:off x="1371600" y="3962400"/>
            <a:ext cx="6400800" cy="2362200"/>
          </a:xfrm>
        </p:spPr>
        <p:txBody>
          <a:bodyPr>
            <a:normAutofit fontScale="77500" lnSpcReduction="20000"/>
          </a:bodyPr>
          <a:lstStyle/>
          <a:p>
            <a:r>
              <a:rPr lang="en-US" dirty="0" smtClean="0"/>
              <a:t>Russell Mantifel, Program Manager (EIM)</a:t>
            </a:r>
          </a:p>
          <a:p>
            <a:r>
              <a:rPr lang="en-US" dirty="0" smtClean="0">
                <a:hlinkClick r:id="rId2"/>
              </a:rPr>
              <a:t>rxmantifel@bpa.gov</a:t>
            </a:r>
            <a:endParaRPr lang="en-US" dirty="0" smtClean="0"/>
          </a:p>
          <a:p>
            <a:r>
              <a:rPr lang="en-US" dirty="0" smtClean="0"/>
              <a:t>Todd Miller, CA Framework Program Manager</a:t>
            </a:r>
          </a:p>
          <a:p>
            <a:r>
              <a:rPr lang="en-US" dirty="0" smtClean="0">
                <a:solidFill>
                  <a:srgbClr val="FFC000"/>
                </a:solidFill>
              </a:rPr>
              <a:t>temiller@bpa.gov</a:t>
            </a:r>
          </a:p>
          <a:p>
            <a:r>
              <a:rPr lang="en-US" dirty="0" smtClean="0"/>
              <a:t>Western Conference of Public Service Commissioners</a:t>
            </a:r>
          </a:p>
          <a:p>
            <a:r>
              <a:rPr lang="en-US" dirty="0" smtClean="0"/>
              <a:t>May 22, 2016</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50246" y="5899714"/>
            <a:ext cx="921016" cy="648783"/>
          </a:xfrm>
          <a:prstGeom prst="rect">
            <a:avLst/>
          </a:prstGeom>
        </p:spPr>
      </p:pic>
    </p:spTree>
    <p:extLst>
      <p:ext uri="{BB962C8B-B14F-4D97-AF65-F5344CB8AC3E}">
        <p14:creationId xmlns:p14="http://schemas.microsoft.com/office/powerpoint/2010/main" val="1140674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600" dirty="0" smtClean="0">
                <a:solidFill>
                  <a:schemeClr val="tx1"/>
                </a:solidFill>
              </a:rPr>
              <a:t>Upper and Lower Limit Overview</a:t>
            </a:r>
            <a:endParaRPr lang="en-US" sz="2600" dirty="0">
              <a:solidFill>
                <a:schemeClr val="tx1"/>
              </a:solidFill>
            </a:endParaRPr>
          </a:p>
        </p:txBody>
      </p:sp>
      <p:sp>
        <p:nvSpPr>
          <p:cNvPr id="2" name="Footer Placeholder 1"/>
          <p:cNvSpPr>
            <a:spLocks noGrp="1"/>
          </p:cNvSpPr>
          <p:nvPr>
            <p:ph type="ftr" sz="quarter" idx="3"/>
          </p:nvPr>
        </p:nvSpPr>
        <p:spPr/>
        <p:txBody>
          <a:bodyPr/>
          <a:lstStyle/>
          <a:p>
            <a:pPr algn="l"/>
            <a:r>
              <a:rPr lang="en-US" dirty="0" smtClean="0"/>
              <a:t>DISCUSSION PURPOSES ONLY</a:t>
            </a:r>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10</a:t>
            </a:fld>
            <a:endParaRPr lang="en-US" dirty="0"/>
          </a:p>
        </p:txBody>
      </p:sp>
      <p:cxnSp>
        <p:nvCxnSpPr>
          <p:cNvPr id="48" name="Straight Connector 47"/>
          <p:cNvCxnSpPr/>
          <p:nvPr/>
        </p:nvCxnSpPr>
        <p:spPr>
          <a:xfrm>
            <a:off x="1981200" y="5181600"/>
            <a:ext cx="46482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9" name="Elbow Connector 48"/>
          <p:cNvCxnSpPr/>
          <p:nvPr/>
        </p:nvCxnSpPr>
        <p:spPr>
          <a:xfrm>
            <a:off x="1948295" y="2428009"/>
            <a:ext cx="4648200" cy="619991"/>
          </a:xfrm>
          <a:prstGeom prst="bentConnector3">
            <a:avLst>
              <a:gd name="adj1"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1995055" y="4267200"/>
            <a:ext cx="671945"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667000" y="4267200"/>
            <a:ext cx="1447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4152900" y="3467100"/>
            <a:ext cx="647700" cy="81395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800600" y="3467100"/>
            <a:ext cx="1828800"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54" name="Group 53"/>
          <p:cNvGrpSpPr/>
          <p:nvPr/>
        </p:nvGrpSpPr>
        <p:grpSpPr>
          <a:xfrm>
            <a:off x="1937905" y="3162300"/>
            <a:ext cx="4843895" cy="2247900"/>
            <a:chOff x="2242705" y="3162300"/>
            <a:chExt cx="4843895" cy="2247900"/>
          </a:xfrm>
        </p:grpSpPr>
        <p:cxnSp>
          <p:nvCxnSpPr>
            <p:cNvPr id="55" name="Straight Connector 54"/>
            <p:cNvCxnSpPr/>
            <p:nvPr/>
          </p:nvCxnSpPr>
          <p:spPr>
            <a:xfrm flipV="1">
              <a:off x="2452255" y="4495800"/>
              <a:ext cx="671945"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124200" y="4495800"/>
              <a:ext cx="144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4610100" y="3695700"/>
              <a:ext cx="647700" cy="8139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257800" y="3695700"/>
              <a:ext cx="1828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2242705" y="3962400"/>
              <a:ext cx="671945"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914650" y="3962400"/>
              <a:ext cx="144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4400550" y="3162300"/>
              <a:ext cx="647700" cy="8139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048250" y="3162300"/>
              <a:ext cx="1828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a:off x="1995055" y="3162300"/>
            <a:ext cx="4100945" cy="1714501"/>
            <a:chOff x="2299855" y="3162300"/>
            <a:chExt cx="4100945" cy="1714501"/>
          </a:xfrm>
        </p:grpSpPr>
        <p:cxnSp>
          <p:nvCxnSpPr>
            <p:cNvPr id="64" name="Elbow Connector 63"/>
            <p:cNvCxnSpPr/>
            <p:nvPr/>
          </p:nvCxnSpPr>
          <p:spPr>
            <a:xfrm rot="5400000" flipH="1" flipV="1">
              <a:off x="5628987" y="3241964"/>
              <a:ext cx="413328" cy="254001"/>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65" name="Group 64"/>
            <p:cNvGrpSpPr/>
            <p:nvPr/>
          </p:nvGrpSpPr>
          <p:grpSpPr>
            <a:xfrm>
              <a:off x="2299855" y="3162300"/>
              <a:ext cx="4100945" cy="1714501"/>
              <a:chOff x="2299855" y="3162300"/>
              <a:chExt cx="4100945" cy="1714501"/>
            </a:xfrm>
          </p:grpSpPr>
          <p:cxnSp>
            <p:nvCxnSpPr>
              <p:cNvPr id="66" name="Straight Connector 65"/>
              <p:cNvCxnSpPr/>
              <p:nvPr/>
            </p:nvCxnSpPr>
            <p:spPr>
              <a:xfrm>
                <a:off x="2299855" y="4876800"/>
                <a:ext cx="278822"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Elbow Connector 66"/>
              <p:cNvCxnSpPr/>
              <p:nvPr/>
            </p:nvCxnSpPr>
            <p:spPr>
              <a:xfrm rot="5400000" flipH="1" flipV="1">
                <a:off x="2518064" y="4480213"/>
                <a:ext cx="457201" cy="335976"/>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Elbow Connector 67"/>
              <p:cNvCxnSpPr/>
              <p:nvPr/>
            </p:nvCxnSpPr>
            <p:spPr>
              <a:xfrm flipV="1">
                <a:off x="2914650" y="4102677"/>
                <a:ext cx="514350" cy="316923"/>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9" name="Elbow Connector 68"/>
              <p:cNvCxnSpPr/>
              <p:nvPr/>
            </p:nvCxnSpPr>
            <p:spPr>
              <a:xfrm rot="16200000" flipH="1">
                <a:off x="3365792" y="4165889"/>
                <a:ext cx="393121" cy="266700"/>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Elbow Connector 69"/>
              <p:cNvCxnSpPr/>
              <p:nvPr/>
            </p:nvCxnSpPr>
            <p:spPr>
              <a:xfrm flipV="1">
                <a:off x="3695703" y="4114800"/>
                <a:ext cx="571497" cy="316923"/>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1" name="Elbow Connector 70"/>
              <p:cNvCxnSpPr/>
              <p:nvPr/>
            </p:nvCxnSpPr>
            <p:spPr>
              <a:xfrm rot="16200000" flipH="1">
                <a:off x="4184939" y="4120862"/>
                <a:ext cx="316923" cy="304800"/>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2" name="Elbow Connector 71"/>
              <p:cNvCxnSpPr/>
              <p:nvPr/>
            </p:nvCxnSpPr>
            <p:spPr>
              <a:xfrm flipV="1">
                <a:off x="4495801" y="4261138"/>
                <a:ext cx="285749" cy="158462"/>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Elbow Connector 72"/>
              <p:cNvCxnSpPr/>
              <p:nvPr/>
            </p:nvCxnSpPr>
            <p:spPr>
              <a:xfrm rot="5400000" flipH="1" flipV="1">
                <a:off x="4394056" y="3549794"/>
                <a:ext cx="1098838" cy="323850"/>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Elbow Connector 73"/>
              <p:cNvCxnSpPr/>
              <p:nvPr/>
            </p:nvCxnSpPr>
            <p:spPr>
              <a:xfrm>
                <a:off x="5105400" y="3162300"/>
                <a:ext cx="609600" cy="406977"/>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Elbow Connector 74"/>
              <p:cNvCxnSpPr/>
              <p:nvPr/>
            </p:nvCxnSpPr>
            <p:spPr>
              <a:xfrm>
                <a:off x="5962652" y="3162300"/>
                <a:ext cx="438148" cy="304800"/>
              </a:xfrm>
              <a:prstGeom prst="bentConnector3">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76" name="TextBox 75"/>
          <p:cNvSpPr txBox="1"/>
          <p:nvPr/>
        </p:nvSpPr>
        <p:spPr>
          <a:xfrm>
            <a:off x="1375616" y="3961769"/>
            <a:ext cx="587020" cy="369332"/>
          </a:xfrm>
          <a:prstGeom prst="rect">
            <a:avLst/>
          </a:prstGeom>
          <a:noFill/>
        </p:spPr>
        <p:txBody>
          <a:bodyPr wrap="none" rtlCol="0">
            <a:spAutoFit/>
          </a:bodyPr>
          <a:lstStyle/>
          <a:p>
            <a:r>
              <a:rPr lang="en-US" dirty="0" smtClean="0"/>
              <a:t>MW</a:t>
            </a:r>
            <a:endParaRPr lang="en-US" dirty="0"/>
          </a:p>
        </p:txBody>
      </p:sp>
      <p:sp>
        <p:nvSpPr>
          <p:cNvPr id="77" name="TextBox 76"/>
          <p:cNvSpPr txBox="1"/>
          <p:nvPr/>
        </p:nvSpPr>
        <p:spPr>
          <a:xfrm>
            <a:off x="1371497" y="2200135"/>
            <a:ext cx="540533" cy="369332"/>
          </a:xfrm>
          <a:prstGeom prst="rect">
            <a:avLst/>
          </a:prstGeom>
          <a:noFill/>
        </p:spPr>
        <p:txBody>
          <a:bodyPr wrap="none" rtlCol="0">
            <a:spAutoFit/>
          </a:bodyPr>
          <a:lstStyle/>
          <a:p>
            <a:r>
              <a:rPr lang="en-US" dirty="0" smtClean="0"/>
              <a:t>SOL</a:t>
            </a:r>
          </a:p>
        </p:txBody>
      </p:sp>
      <p:grpSp>
        <p:nvGrpSpPr>
          <p:cNvPr id="78" name="Group 77"/>
          <p:cNvGrpSpPr/>
          <p:nvPr/>
        </p:nvGrpSpPr>
        <p:grpSpPr>
          <a:xfrm>
            <a:off x="2400932" y="2537471"/>
            <a:ext cx="1485268" cy="1577329"/>
            <a:chOff x="2705732" y="2537471"/>
            <a:chExt cx="1485268" cy="1577329"/>
          </a:xfrm>
        </p:grpSpPr>
        <p:sp>
          <p:nvSpPr>
            <p:cNvPr id="79" name="TextBox 78"/>
            <p:cNvSpPr txBox="1"/>
            <p:nvPr/>
          </p:nvSpPr>
          <p:spPr>
            <a:xfrm>
              <a:off x="2705732" y="2537471"/>
              <a:ext cx="1358129" cy="646331"/>
            </a:xfrm>
            <a:prstGeom prst="rect">
              <a:avLst/>
            </a:prstGeom>
            <a:noFill/>
          </p:spPr>
          <p:txBody>
            <a:bodyPr wrap="none" rtlCol="0">
              <a:spAutoFit/>
            </a:bodyPr>
            <a:lstStyle/>
            <a:p>
              <a:r>
                <a:rPr lang="en-US" dirty="0" smtClean="0"/>
                <a:t>5-minute</a:t>
              </a:r>
            </a:p>
            <a:p>
              <a:r>
                <a:rPr lang="en-US" dirty="0" smtClean="0"/>
                <a:t>Market Flow</a:t>
              </a:r>
              <a:endParaRPr lang="en-US" dirty="0"/>
            </a:p>
          </p:txBody>
        </p:sp>
        <p:cxnSp>
          <p:nvCxnSpPr>
            <p:cNvPr id="80" name="Straight Arrow Connector 79"/>
            <p:cNvCxnSpPr/>
            <p:nvPr/>
          </p:nvCxnSpPr>
          <p:spPr>
            <a:xfrm>
              <a:off x="3848100" y="3162300"/>
              <a:ext cx="342900" cy="952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1" name="TextBox 80"/>
          <p:cNvSpPr txBox="1"/>
          <p:nvPr/>
        </p:nvSpPr>
        <p:spPr>
          <a:xfrm>
            <a:off x="5139566" y="4076472"/>
            <a:ext cx="1358129" cy="923330"/>
          </a:xfrm>
          <a:prstGeom prst="rect">
            <a:avLst/>
          </a:prstGeom>
          <a:noFill/>
        </p:spPr>
        <p:txBody>
          <a:bodyPr wrap="none" rtlCol="0">
            <a:spAutoFit/>
          </a:bodyPr>
          <a:lstStyle/>
          <a:p>
            <a:r>
              <a:rPr lang="en-US" dirty="0" smtClean="0"/>
              <a:t>15 minute</a:t>
            </a:r>
          </a:p>
          <a:p>
            <a:r>
              <a:rPr lang="en-US" dirty="0" smtClean="0"/>
              <a:t>Scheduled </a:t>
            </a:r>
          </a:p>
          <a:p>
            <a:r>
              <a:rPr lang="en-US" dirty="0" smtClean="0"/>
              <a:t>Market Flow</a:t>
            </a:r>
            <a:endParaRPr lang="en-US" dirty="0"/>
          </a:p>
        </p:txBody>
      </p:sp>
      <p:cxnSp>
        <p:nvCxnSpPr>
          <p:cNvPr id="82" name="Straight Arrow Connector 81"/>
          <p:cNvCxnSpPr/>
          <p:nvPr/>
        </p:nvCxnSpPr>
        <p:spPr>
          <a:xfrm flipV="1">
            <a:off x="6164349" y="3467100"/>
            <a:ext cx="160251" cy="5091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3" name="Right Arrow 82"/>
          <p:cNvSpPr/>
          <p:nvPr/>
        </p:nvSpPr>
        <p:spPr>
          <a:xfrm>
            <a:off x="4638675" y="5410200"/>
            <a:ext cx="892176"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Up Arrow 83"/>
          <p:cNvSpPr/>
          <p:nvPr/>
        </p:nvSpPr>
        <p:spPr>
          <a:xfrm>
            <a:off x="1600097" y="2738004"/>
            <a:ext cx="152503" cy="11614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5" name="Straight Arrow Connector 84"/>
          <p:cNvCxnSpPr/>
          <p:nvPr/>
        </p:nvCxnSpPr>
        <p:spPr>
          <a:xfrm flipV="1">
            <a:off x="6164349" y="3467100"/>
            <a:ext cx="160251" cy="5091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6858000" y="2820769"/>
            <a:ext cx="1406154" cy="646331"/>
          </a:xfrm>
          <a:prstGeom prst="rect">
            <a:avLst/>
          </a:prstGeom>
          <a:noFill/>
        </p:spPr>
        <p:txBody>
          <a:bodyPr wrap="none" rtlCol="0">
            <a:spAutoFit/>
          </a:bodyPr>
          <a:lstStyle/>
          <a:p>
            <a:r>
              <a:rPr lang="en-US" dirty="0" smtClean="0"/>
              <a:t>Upper 5 min </a:t>
            </a:r>
          </a:p>
          <a:p>
            <a:r>
              <a:rPr lang="en-US" dirty="0" smtClean="0"/>
              <a:t>Flow Limit</a:t>
            </a:r>
            <a:endParaRPr lang="en-US" dirty="0"/>
          </a:p>
        </p:txBody>
      </p:sp>
      <p:sp>
        <p:nvSpPr>
          <p:cNvPr id="87" name="TextBox 86"/>
          <p:cNvSpPr txBox="1"/>
          <p:nvPr/>
        </p:nvSpPr>
        <p:spPr>
          <a:xfrm>
            <a:off x="6936050" y="3639234"/>
            <a:ext cx="1396793" cy="646331"/>
          </a:xfrm>
          <a:prstGeom prst="rect">
            <a:avLst/>
          </a:prstGeom>
          <a:noFill/>
        </p:spPr>
        <p:txBody>
          <a:bodyPr wrap="none" rtlCol="0">
            <a:spAutoFit/>
          </a:bodyPr>
          <a:lstStyle/>
          <a:p>
            <a:r>
              <a:rPr lang="en-US" dirty="0" smtClean="0"/>
              <a:t>Lower 5 min </a:t>
            </a:r>
          </a:p>
          <a:p>
            <a:r>
              <a:rPr lang="en-US" dirty="0" smtClean="0"/>
              <a:t>Flow Limit</a:t>
            </a:r>
            <a:endParaRPr lang="en-US" dirty="0"/>
          </a:p>
        </p:txBody>
      </p:sp>
      <p:cxnSp>
        <p:nvCxnSpPr>
          <p:cNvPr id="88" name="Straight Arrow Connector 87"/>
          <p:cNvCxnSpPr/>
          <p:nvPr/>
        </p:nvCxnSpPr>
        <p:spPr>
          <a:xfrm flipH="1" flipV="1">
            <a:off x="6572250" y="3162300"/>
            <a:ext cx="209550" cy="1383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87" idx="1"/>
          </p:cNvCxnSpPr>
          <p:nvPr/>
        </p:nvCxnSpPr>
        <p:spPr>
          <a:xfrm flipH="1" flipV="1">
            <a:off x="6677026" y="3836434"/>
            <a:ext cx="259024" cy="1259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3859019" y="5301734"/>
            <a:ext cx="663964" cy="369332"/>
          </a:xfrm>
          <a:prstGeom prst="rect">
            <a:avLst/>
          </a:prstGeom>
          <a:noFill/>
        </p:spPr>
        <p:txBody>
          <a:bodyPr wrap="none" rtlCol="0">
            <a:spAutoFit/>
          </a:bodyPr>
          <a:lstStyle/>
          <a:p>
            <a:r>
              <a:rPr lang="en-US" dirty="0" smtClean="0"/>
              <a:t>TIME</a:t>
            </a:r>
            <a:endParaRPr lang="en-US" dirty="0"/>
          </a:p>
        </p:txBody>
      </p:sp>
    </p:spTree>
    <p:extLst>
      <p:ext uri="{BB962C8B-B14F-4D97-AF65-F5344CB8AC3E}">
        <p14:creationId xmlns:p14="http://schemas.microsoft.com/office/powerpoint/2010/main" val="1472387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additive="base">
                                        <p:cTn id="7" dur="500" fill="hold"/>
                                        <p:tgtEl>
                                          <p:spTgt spid="54"/>
                                        </p:tgtEl>
                                        <p:attrNameLst>
                                          <p:attrName>ppt_x</p:attrName>
                                        </p:attrNameLst>
                                      </p:cBhvr>
                                      <p:tavLst>
                                        <p:tav tm="0">
                                          <p:val>
                                            <p:strVal val="#ppt_x"/>
                                          </p:val>
                                        </p:tav>
                                        <p:tav tm="100000">
                                          <p:val>
                                            <p:strVal val="#ppt_x"/>
                                          </p:val>
                                        </p:tav>
                                      </p:tavLst>
                                    </p:anim>
                                    <p:anim calcmode="lin" valueType="num">
                                      <p:cBhvr additive="base">
                                        <p:cTn id="8"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3"/>
                                        </p:tgtEl>
                                        <p:attrNameLst>
                                          <p:attrName>style.visibility</p:attrName>
                                        </p:attrNameLst>
                                      </p:cBhvr>
                                      <p:to>
                                        <p:strVal val="visible"/>
                                      </p:to>
                                    </p:set>
                                    <p:anim calcmode="lin" valueType="num">
                                      <p:cBhvr additive="base">
                                        <p:cTn id="13" dur="500" fill="hold"/>
                                        <p:tgtEl>
                                          <p:spTgt spid="63"/>
                                        </p:tgtEl>
                                        <p:attrNameLst>
                                          <p:attrName>ppt_x</p:attrName>
                                        </p:attrNameLst>
                                      </p:cBhvr>
                                      <p:tavLst>
                                        <p:tav tm="0">
                                          <p:val>
                                            <p:strVal val="#ppt_x"/>
                                          </p:val>
                                        </p:tav>
                                        <p:tav tm="100000">
                                          <p:val>
                                            <p:strVal val="#ppt_x"/>
                                          </p:val>
                                        </p:tav>
                                      </p:tavLst>
                                    </p:anim>
                                    <p:anim calcmode="lin" valueType="num">
                                      <p:cBhvr additive="base">
                                        <p:cTn id="14"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500" fill="hold"/>
                                        <p:tgtEl>
                                          <p:spTgt spid="78"/>
                                        </p:tgtEl>
                                        <p:attrNameLst>
                                          <p:attrName>ppt_x</p:attrName>
                                        </p:attrNameLst>
                                      </p:cBhvr>
                                      <p:tavLst>
                                        <p:tav tm="0">
                                          <p:val>
                                            <p:strVal val="#ppt_x"/>
                                          </p:val>
                                        </p:tav>
                                        <p:tav tm="100000">
                                          <p:val>
                                            <p:strVal val="#ppt_x"/>
                                          </p:val>
                                        </p:tav>
                                      </p:tavLst>
                                    </p:anim>
                                    <p:anim calcmode="lin" valueType="num">
                                      <p:cBhvr additive="base">
                                        <p:cTn id="20"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dirty="0" smtClean="0">
                <a:solidFill>
                  <a:schemeClr val="tx1"/>
                </a:solidFill>
              </a:rPr>
              <a:t>Bonneville’s transmission system interconnects many of the transmission systems in the Northwest and the Northwest parties that have joined the </a:t>
            </a:r>
            <a:r>
              <a:rPr lang="en-US" sz="2000" dirty="0">
                <a:solidFill>
                  <a:schemeClr val="tx1"/>
                </a:solidFill>
              </a:rPr>
              <a:t>California Independent System Operator Energy Imbalance Market (CAISO </a:t>
            </a:r>
            <a:r>
              <a:rPr lang="en-US" sz="2000" dirty="0" smtClean="0">
                <a:solidFill>
                  <a:schemeClr val="tx1"/>
                </a:solidFill>
              </a:rPr>
              <a:t>EIM) or are in the process of joining depend on Bonneville transmission to serve their loads.</a:t>
            </a:r>
          </a:p>
          <a:p>
            <a:pPr marL="0" indent="0">
              <a:buNone/>
            </a:pPr>
            <a:endParaRPr lang="en-US" sz="2000" dirty="0" smtClean="0">
              <a:solidFill>
                <a:schemeClr val="tx1"/>
              </a:solidFill>
            </a:endParaRPr>
          </a:p>
          <a:p>
            <a:r>
              <a:rPr lang="en-US" sz="2000" dirty="0" smtClean="0">
                <a:solidFill>
                  <a:schemeClr val="tx1"/>
                </a:solidFill>
              </a:rPr>
              <a:t>Thus a major focus of Bonneville’s interaction with the CAISO EIM has been the establishment of rules and procedures for the EIM’s use of Bonneville’s transmission.</a:t>
            </a:r>
          </a:p>
          <a:p>
            <a:pPr marL="0" indent="0">
              <a:buNone/>
            </a:pPr>
            <a:endParaRPr lang="en-US" sz="2000" dirty="0" smtClean="0">
              <a:solidFill>
                <a:schemeClr val="tx1"/>
              </a:solidFill>
            </a:endParaRPr>
          </a:p>
          <a:p>
            <a:r>
              <a:rPr lang="en-US" sz="2000" dirty="0" smtClean="0">
                <a:solidFill>
                  <a:schemeClr val="tx1"/>
                </a:solidFill>
              </a:rPr>
              <a:t>However, there are two other essential areas in which Bonneville is engaged with CAISO EIM; Transfer Service and access to markets.  </a:t>
            </a:r>
            <a:endParaRPr lang="en-US" sz="2000" dirty="0">
              <a:solidFill>
                <a:schemeClr val="tx1"/>
              </a:solidFill>
            </a:endParaRPr>
          </a:p>
        </p:txBody>
      </p:sp>
      <p:sp>
        <p:nvSpPr>
          <p:cNvPr id="3" name="Slide Number Placeholder 2"/>
          <p:cNvSpPr>
            <a:spLocks noGrp="1"/>
          </p:cNvSpPr>
          <p:nvPr>
            <p:ph type="sldNum" sz="quarter" idx="12"/>
          </p:nvPr>
        </p:nvSpPr>
        <p:spPr/>
        <p:txBody>
          <a:bodyPr/>
          <a:lstStyle/>
          <a:p>
            <a:fld id="{4B8BC155-96A9-416C-9A6C-7FA79B5D88ED}" type="slidenum">
              <a:rPr lang="en-US" smtClean="0"/>
              <a:pPr/>
              <a:t>2</a:t>
            </a:fld>
            <a:endParaRPr lang="en-US" dirty="0"/>
          </a:p>
        </p:txBody>
      </p:sp>
      <p:sp>
        <p:nvSpPr>
          <p:cNvPr id="4" name="Footer Placeholder 3"/>
          <p:cNvSpPr>
            <a:spLocks noGrp="1"/>
          </p:cNvSpPr>
          <p:nvPr>
            <p:ph type="ftr" sz="quarter" idx="3"/>
          </p:nvPr>
        </p:nvSpPr>
        <p:spPr/>
        <p:txBody>
          <a:bodyPr/>
          <a:lstStyle/>
          <a:p>
            <a:pPr algn="l"/>
            <a:r>
              <a:rPr lang="en-US" dirty="0" smtClean="0"/>
              <a:t>DISCUSSION PURPOSES ONLY</a:t>
            </a:r>
            <a:endParaRPr lang="en-US" dirty="0"/>
          </a:p>
        </p:txBody>
      </p:sp>
      <p:sp>
        <p:nvSpPr>
          <p:cNvPr id="5" name="Title 4"/>
          <p:cNvSpPr>
            <a:spLocks noGrp="1"/>
          </p:cNvSpPr>
          <p:nvPr>
            <p:ph type="title"/>
          </p:nvPr>
        </p:nvSpPr>
        <p:spPr/>
        <p:txBody>
          <a:bodyPr>
            <a:noAutofit/>
          </a:bodyPr>
          <a:lstStyle/>
          <a:p>
            <a:r>
              <a:rPr lang="en-US" sz="2800" dirty="0" smtClean="0">
                <a:solidFill>
                  <a:schemeClr val="tx1"/>
                </a:solidFill>
              </a:rPr>
              <a:t>Bonneville’s Point’s of Interaction with the CAISO EIM</a:t>
            </a:r>
            <a:endParaRPr lang="en-US" sz="2800" dirty="0">
              <a:solidFill>
                <a:schemeClr val="tx1"/>
              </a:solidFill>
            </a:endParaRPr>
          </a:p>
        </p:txBody>
      </p:sp>
    </p:spTree>
    <p:extLst>
      <p:ext uri="{BB962C8B-B14F-4D97-AF65-F5344CB8AC3E}">
        <p14:creationId xmlns:p14="http://schemas.microsoft.com/office/powerpoint/2010/main" val="3847441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smtClean="0">
                <a:solidFill>
                  <a:schemeClr val="tx1"/>
                </a:solidFill>
              </a:rPr>
              <a:t>Service to more than half of Bonneville’s preference customers requires the use of third-party transmission and the loads are located in the balancing authority of the third-party provider.</a:t>
            </a:r>
          </a:p>
          <a:p>
            <a:r>
              <a:rPr lang="en-US" sz="2000" dirty="0" smtClean="0">
                <a:solidFill>
                  <a:schemeClr val="tx1"/>
                </a:solidFill>
              </a:rPr>
              <a:t>Bonneville refers to these customers as transfer service customers and Bonneville holds the transmission contracts with the third-party transmission provider and rolls these costs into its power rates.</a:t>
            </a:r>
          </a:p>
          <a:p>
            <a:r>
              <a:rPr lang="en-US" sz="2000" dirty="0" smtClean="0">
                <a:solidFill>
                  <a:schemeClr val="tx1"/>
                </a:solidFill>
              </a:rPr>
              <a:t>Bonneville transfer service customers are located in the PacifiCorp, PGE, PSE, Idaho Power, and NVE balancing authority areas.</a:t>
            </a:r>
          </a:p>
          <a:p>
            <a:r>
              <a:rPr lang="en-US" sz="2000" dirty="0" smtClean="0">
                <a:solidFill>
                  <a:schemeClr val="tx1"/>
                </a:solidFill>
              </a:rPr>
              <a:t>Thus Bonneville has a long-term load service obligation within the existing and future EIM footprint and has a direct interest in the market rules and operations that impact this load service and ultimately any additional transfer service cost impact Bonneville’s power rates.  </a:t>
            </a:r>
            <a:endParaRPr lang="en-US" sz="2000" dirty="0">
              <a:solidFill>
                <a:schemeClr val="tx1"/>
              </a:solidFill>
            </a:endParaRPr>
          </a:p>
        </p:txBody>
      </p:sp>
      <p:sp>
        <p:nvSpPr>
          <p:cNvPr id="3" name="Slide Number Placeholder 2"/>
          <p:cNvSpPr>
            <a:spLocks noGrp="1"/>
          </p:cNvSpPr>
          <p:nvPr>
            <p:ph type="sldNum" sz="quarter" idx="12"/>
          </p:nvPr>
        </p:nvSpPr>
        <p:spPr/>
        <p:txBody>
          <a:bodyPr/>
          <a:lstStyle/>
          <a:p>
            <a:fld id="{4B8BC155-96A9-416C-9A6C-7FA79B5D88ED}" type="slidenum">
              <a:rPr lang="en-US" smtClean="0"/>
              <a:pPr/>
              <a:t>3</a:t>
            </a:fld>
            <a:endParaRPr lang="en-US" dirty="0"/>
          </a:p>
        </p:txBody>
      </p:sp>
      <p:sp>
        <p:nvSpPr>
          <p:cNvPr id="4" name="Footer Placeholder 3"/>
          <p:cNvSpPr>
            <a:spLocks noGrp="1"/>
          </p:cNvSpPr>
          <p:nvPr>
            <p:ph type="ftr" sz="quarter" idx="3"/>
          </p:nvPr>
        </p:nvSpPr>
        <p:spPr/>
        <p:txBody>
          <a:bodyPr/>
          <a:lstStyle/>
          <a:p>
            <a:pPr algn="l"/>
            <a:r>
              <a:rPr lang="en-US" dirty="0" smtClean="0"/>
              <a:t>DISCUSSION PURPOSES ONLY</a:t>
            </a:r>
            <a:endParaRPr lang="en-US" dirty="0"/>
          </a:p>
        </p:txBody>
      </p:sp>
      <p:sp>
        <p:nvSpPr>
          <p:cNvPr id="5" name="Title 4"/>
          <p:cNvSpPr>
            <a:spLocks noGrp="1"/>
          </p:cNvSpPr>
          <p:nvPr>
            <p:ph type="title"/>
          </p:nvPr>
        </p:nvSpPr>
        <p:spPr/>
        <p:txBody>
          <a:bodyPr>
            <a:normAutofit/>
          </a:bodyPr>
          <a:lstStyle/>
          <a:p>
            <a:r>
              <a:rPr lang="en-US" sz="2800" dirty="0" smtClean="0">
                <a:solidFill>
                  <a:schemeClr val="tx1"/>
                </a:solidFill>
              </a:rPr>
              <a:t>Bonneville Transfer Service within the EIM</a:t>
            </a:r>
            <a:endParaRPr lang="en-US" sz="2800" dirty="0">
              <a:solidFill>
                <a:schemeClr val="tx1"/>
              </a:solidFill>
            </a:endParaRPr>
          </a:p>
        </p:txBody>
      </p:sp>
    </p:spTree>
    <p:extLst>
      <p:ext uri="{BB962C8B-B14F-4D97-AF65-F5344CB8AC3E}">
        <p14:creationId xmlns:p14="http://schemas.microsoft.com/office/powerpoint/2010/main" val="1504930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solidFill>
                  <a:schemeClr val="tx1"/>
                </a:solidFill>
              </a:rPr>
              <a:t>Bonneville participated in the PacifiCorp and PSE EIM stakeholder processes and will continue to work with EIM entities that are starting operations to ensure that transfer service loads are reliably served and that EIM cost remain reasonable.</a:t>
            </a:r>
          </a:p>
          <a:p>
            <a:r>
              <a:rPr lang="en-US" sz="2000" dirty="0" smtClean="0">
                <a:solidFill>
                  <a:schemeClr val="tx1"/>
                </a:solidFill>
              </a:rPr>
              <a:t>Since PacifiCorp joined the EIM the cost of Energy Imbalance has increase slightly, but overall service to Bonneville’s transfer service loads has not changed dramatically.</a:t>
            </a:r>
          </a:p>
          <a:p>
            <a:r>
              <a:rPr lang="en-US" sz="2000" dirty="0" smtClean="0">
                <a:solidFill>
                  <a:schemeClr val="tx1"/>
                </a:solidFill>
              </a:rPr>
              <a:t>While the transition to the EIM has not had a material impact on transfer service loads, Bonneville believes there are significantly more load service questions involved in PacifiCorp’s pending the transition to a Participating Transmission Owner in a Western Independent System Operator.   </a:t>
            </a:r>
            <a:endParaRPr lang="en-US" sz="2000" dirty="0">
              <a:solidFill>
                <a:schemeClr val="tx1"/>
              </a:solidFill>
            </a:endParaRPr>
          </a:p>
        </p:txBody>
      </p:sp>
      <p:sp>
        <p:nvSpPr>
          <p:cNvPr id="3" name="Slide Number Placeholder 2"/>
          <p:cNvSpPr>
            <a:spLocks noGrp="1"/>
          </p:cNvSpPr>
          <p:nvPr>
            <p:ph type="sldNum" sz="quarter" idx="12"/>
          </p:nvPr>
        </p:nvSpPr>
        <p:spPr/>
        <p:txBody>
          <a:bodyPr/>
          <a:lstStyle/>
          <a:p>
            <a:fld id="{4B8BC155-96A9-416C-9A6C-7FA79B5D88ED}" type="slidenum">
              <a:rPr lang="en-US" smtClean="0"/>
              <a:pPr/>
              <a:t>4</a:t>
            </a:fld>
            <a:endParaRPr lang="en-US" dirty="0"/>
          </a:p>
        </p:txBody>
      </p:sp>
      <p:sp>
        <p:nvSpPr>
          <p:cNvPr id="4" name="Footer Placeholder 3"/>
          <p:cNvSpPr>
            <a:spLocks noGrp="1"/>
          </p:cNvSpPr>
          <p:nvPr>
            <p:ph type="ftr" sz="quarter" idx="3"/>
          </p:nvPr>
        </p:nvSpPr>
        <p:spPr/>
        <p:txBody>
          <a:bodyPr/>
          <a:lstStyle/>
          <a:p>
            <a:pPr algn="l"/>
            <a:r>
              <a:rPr lang="en-US" dirty="0" smtClean="0"/>
              <a:t>DISCUSSION PURPOSES ONLY</a:t>
            </a:r>
            <a:endParaRPr lang="en-US" dirty="0"/>
          </a:p>
        </p:txBody>
      </p:sp>
      <p:sp>
        <p:nvSpPr>
          <p:cNvPr id="5" name="Title 4"/>
          <p:cNvSpPr>
            <a:spLocks noGrp="1"/>
          </p:cNvSpPr>
          <p:nvPr>
            <p:ph type="title"/>
          </p:nvPr>
        </p:nvSpPr>
        <p:spPr/>
        <p:txBody>
          <a:bodyPr>
            <a:normAutofit/>
          </a:bodyPr>
          <a:lstStyle/>
          <a:p>
            <a:r>
              <a:rPr lang="en-US" sz="2800" dirty="0" smtClean="0">
                <a:solidFill>
                  <a:schemeClr val="tx1"/>
                </a:solidFill>
              </a:rPr>
              <a:t>Impacts of EIM on Transfer Service</a:t>
            </a:r>
            <a:endParaRPr lang="en-US" sz="2800" dirty="0">
              <a:solidFill>
                <a:schemeClr val="tx1"/>
              </a:solidFill>
            </a:endParaRPr>
          </a:p>
        </p:txBody>
      </p:sp>
    </p:spTree>
    <p:extLst>
      <p:ext uri="{BB962C8B-B14F-4D97-AF65-F5344CB8AC3E}">
        <p14:creationId xmlns:p14="http://schemas.microsoft.com/office/powerpoint/2010/main" val="2619551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solidFill>
                  <a:schemeClr val="tx1"/>
                </a:solidFill>
              </a:rPr>
              <a:t>Currently participation in the EIM is limited to generators that are located in an EIM Entities balancing authority or that can be pseudo-tied into the balancing authority.</a:t>
            </a:r>
          </a:p>
          <a:p>
            <a:pPr marL="0" indent="0">
              <a:buNone/>
            </a:pPr>
            <a:endParaRPr lang="en-US" sz="2000" dirty="0" smtClean="0">
              <a:solidFill>
                <a:schemeClr val="tx1"/>
              </a:solidFill>
            </a:endParaRPr>
          </a:p>
          <a:p>
            <a:r>
              <a:rPr lang="en-US" sz="2000" dirty="0" smtClean="0">
                <a:solidFill>
                  <a:schemeClr val="tx1"/>
                </a:solidFill>
              </a:rPr>
              <a:t>Bonneville has a few resources located in the PacifiCorp balancing area, but </a:t>
            </a:r>
            <a:r>
              <a:rPr lang="en-US" sz="2000" smtClean="0">
                <a:solidFill>
                  <a:schemeClr val="tx1"/>
                </a:solidFill>
              </a:rPr>
              <a:t>these resources do </a:t>
            </a:r>
            <a:r>
              <a:rPr lang="en-US" sz="2000" dirty="0" smtClean="0">
                <a:solidFill>
                  <a:schemeClr val="tx1"/>
                </a:solidFill>
              </a:rPr>
              <a:t>not </a:t>
            </a:r>
            <a:r>
              <a:rPr lang="en-US" sz="2000" smtClean="0">
                <a:solidFill>
                  <a:schemeClr val="tx1"/>
                </a:solidFill>
              </a:rPr>
              <a:t>have flexibility attributes to bid into the EIM.</a:t>
            </a:r>
            <a:endParaRPr lang="en-US" sz="2000" dirty="0" smtClean="0">
              <a:solidFill>
                <a:schemeClr val="tx1"/>
              </a:solidFill>
            </a:endParaRPr>
          </a:p>
          <a:p>
            <a:pPr marL="0" indent="0">
              <a:buNone/>
            </a:pPr>
            <a:endParaRPr lang="en-US" sz="2000" dirty="0" smtClean="0">
              <a:solidFill>
                <a:schemeClr val="tx1"/>
              </a:solidFill>
            </a:endParaRPr>
          </a:p>
          <a:p>
            <a:r>
              <a:rPr lang="en-US" sz="2000" dirty="0" smtClean="0">
                <a:solidFill>
                  <a:schemeClr val="tx1"/>
                </a:solidFill>
              </a:rPr>
              <a:t>As the EIM expands, Bonneville hopes to work with the CAISO and the EIM Entities to develop tariff modification that allow other generators to bid into the EIM, thus expanding the depth of this market.</a:t>
            </a:r>
            <a:endParaRPr lang="en-US" sz="2000" dirty="0">
              <a:solidFill>
                <a:schemeClr val="tx1"/>
              </a:solidFill>
            </a:endParaRPr>
          </a:p>
        </p:txBody>
      </p:sp>
      <p:sp>
        <p:nvSpPr>
          <p:cNvPr id="3" name="Slide Number Placeholder 2"/>
          <p:cNvSpPr>
            <a:spLocks noGrp="1"/>
          </p:cNvSpPr>
          <p:nvPr>
            <p:ph type="sldNum" sz="quarter" idx="12"/>
          </p:nvPr>
        </p:nvSpPr>
        <p:spPr/>
        <p:txBody>
          <a:bodyPr/>
          <a:lstStyle/>
          <a:p>
            <a:fld id="{4B8BC155-96A9-416C-9A6C-7FA79B5D88ED}" type="slidenum">
              <a:rPr lang="en-US" smtClean="0"/>
              <a:pPr/>
              <a:t>5</a:t>
            </a:fld>
            <a:endParaRPr lang="en-US" dirty="0"/>
          </a:p>
        </p:txBody>
      </p:sp>
      <p:sp>
        <p:nvSpPr>
          <p:cNvPr id="4" name="Footer Placeholder 3"/>
          <p:cNvSpPr>
            <a:spLocks noGrp="1"/>
          </p:cNvSpPr>
          <p:nvPr>
            <p:ph type="ftr" sz="quarter" idx="3"/>
          </p:nvPr>
        </p:nvSpPr>
        <p:spPr/>
        <p:txBody>
          <a:bodyPr/>
          <a:lstStyle/>
          <a:p>
            <a:pPr algn="l"/>
            <a:r>
              <a:rPr lang="en-US" dirty="0" smtClean="0"/>
              <a:t>DISCUSSION PURPOSES ONLY</a:t>
            </a:r>
            <a:endParaRPr lang="en-US" dirty="0"/>
          </a:p>
        </p:txBody>
      </p:sp>
      <p:sp>
        <p:nvSpPr>
          <p:cNvPr id="5" name="Title 4"/>
          <p:cNvSpPr>
            <a:spLocks noGrp="1"/>
          </p:cNvSpPr>
          <p:nvPr>
            <p:ph type="title"/>
          </p:nvPr>
        </p:nvSpPr>
        <p:spPr/>
        <p:txBody>
          <a:bodyPr>
            <a:normAutofit/>
          </a:bodyPr>
          <a:lstStyle/>
          <a:p>
            <a:r>
              <a:rPr lang="en-US" sz="2800" dirty="0" smtClean="0">
                <a:solidFill>
                  <a:schemeClr val="tx1"/>
                </a:solidFill>
              </a:rPr>
              <a:t>Access to Markets</a:t>
            </a:r>
            <a:endParaRPr lang="en-US" sz="2800" dirty="0">
              <a:solidFill>
                <a:schemeClr val="tx1"/>
              </a:solidFill>
            </a:endParaRPr>
          </a:p>
        </p:txBody>
      </p:sp>
    </p:spTree>
    <p:extLst>
      <p:ext uri="{BB962C8B-B14F-4D97-AF65-F5344CB8AC3E}">
        <p14:creationId xmlns:p14="http://schemas.microsoft.com/office/powerpoint/2010/main" val="1903793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77500" lnSpcReduction="20000"/>
          </a:bodyPr>
          <a:lstStyle/>
          <a:p>
            <a:r>
              <a:rPr lang="en-US" dirty="0">
                <a:solidFill>
                  <a:schemeClr val="tx1"/>
                </a:solidFill>
              </a:rPr>
              <a:t>Develop a risks and controls framework to </a:t>
            </a:r>
            <a:r>
              <a:rPr lang="en-US" u="sng" dirty="0">
                <a:solidFill>
                  <a:schemeClr val="tx1"/>
                </a:solidFill>
              </a:rPr>
              <a:t>assess risks to customers’ </a:t>
            </a:r>
            <a:r>
              <a:rPr lang="en-US" dirty="0">
                <a:solidFill>
                  <a:schemeClr val="tx1"/>
                </a:solidFill>
              </a:rPr>
              <a:t>existing and future transmission usage rights and evaluate the adequacy of existing BPA controls to protect those rights.</a:t>
            </a:r>
          </a:p>
          <a:p>
            <a:endParaRPr lang="en-US" dirty="0">
              <a:solidFill>
                <a:schemeClr val="tx1"/>
              </a:solidFill>
            </a:endParaRPr>
          </a:p>
          <a:p>
            <a:r>
              <a:rPr lang="en-US" u="sng" dirty="0" smtClean="0">
                <a:solidFill>
                  <a:schemeClr val="tx1"/>
                </a:solidFill>
              </a:rPr>
              <a:t>Develop </a:t>
            </a:r>
            <a:r>
              <a:rPr lang="en-US" u="sng" dirty="0">
                <a:solidFill>
                  <a:schemeClr val="tx1"/>
                </a:solidFill>
              </a:rPr>
              <a:t>a risk mitigation and control framework</a:t>
            </a:r>
            <a:r>
              <a:rPr lang="en-US" dirty="0">
                <a:solidFill>
                  <a:schemeClr val="tx1"/>
                </a:solidFill>
              </a:rPr>
              <a:t> that ensures BPA meets its obligations and protects customer rights.</a:t>
            </a:r>
          </a:p>
          <a:p>
            <a:endParaRPr lang="en-US" dirty="0">
              <a:solidFill>
                <a:schemeClr val="tx1"/>
              </a:solidFill>
            </a:endParaRPr>
          </a:p>
          <a:p>
            <a:r>
              <a:rPr lang="en-US" dirty="0">
                <a:solidFill>
                  <a:schemeClr val="tx1"/>
                </a:solidFill>
              </a:rPr>
              <a:t>Provide information to aid EIM Entities seeking to understand how they might be able to use their transmission rights on the Federal Columbia River Transmission System (FCRTS) if they were to join the </a:t>
            </a:r>
            <a:r>
              <a:rPr lang="en-US" dirty="0" smtClean="0">
                <a:solidFill>
                  <a:schemeClr val="tx1"/>
                </a:solidFill>
              </a:rPr>
              <a:t>CAISO EIM.</a:t>
            </a:r>
            <a:endParaRPr lang="en-US" dirty="0">
              <a:solidFill>
                <a:schemeClr val="tx1"/>
              </a:solidFill>
            </a:endParaRPr>
          </a:p>
        </p:txBody>
      </p:sp>
      <p:sp>
        <p:nvSpPr>
          <p:cNvPr id="4" name="Title 3"/>
          <p:cNvSpPr>
            <a:spLocks noGrp="1"/>
          </p:cNvSpPr>
          <p:nvPr>
            <p:ph type="title"/>
          </p:nvPr>
        </p:nvSpPr>
        <p:spPr/>
        <p:txBody>
          <a:bodyPr>
            <a:noAutofit/>
          </a:bodyPr>
          <a:lstStyle/>
          <a:p>
            <a:r>
              <a:rPr lang="en-US" sz="2600" dirty="0" smtClean="0">
                <a:solidFill>
                  <a:schemeClr val="tx1"/>
                </a:solidFill>
              </a:rPr>
              <a:t>BPA Focus for Use of its Transmission for the EIM</a:t>
            </a:r>
            <a:endParaRPr lang="en-US" sz="2600" dirty="0">
              <a:solidFill>
                <a:schemeClr val="tx1"/>
              </a:solidFill>
            </a:endParaRPr>
          </a:p>
        </p:txBody>
      </p:sp>
      <p:sp>
        <p:nvSpPr>
          <p:cNvPr id="2" name="Footer Placeholder 1"/>
          <p:cNvSpPr>
            <a:spLocks noGrp="1"/>
          </p:cNvSpPr>
          <p:nvPr>
            <p:ph type="ftr" sz="quarter" idx="3"/>
          </p:nvPr>
        </p:nvSpPr>
        <p:spPr/>
        <p:txBody>
          <a:bodyPr/>
          <a:lstStyle/>
          <a:p>
            <a:pPr algn="l"/>
            <a:r>
              <a:rPr lang="en-US" dirty="0" smtClean="0"/>
              <a:t>DISCUSSION PURPOSES ONLY</a:t>
            </a:r>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6</a:t>
            </a:fld>
            <a:endParaRPr lang="en-US" dirty="0"/>
          </a:p>
        </p:txBody>
      </p:sp>
    </p:spTree>
    <p:extLst>
      <p:ext uri="{BB962C8B-B14F-4D97-AF65-F5344CB8AC3E}">
        <p14:creationId xmlns:p14="http://schemas.microsoft.com/office/powerpoint/2010/main" val="701032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solidFill>
                  <a:schemeClr val="tx1"/>
                </a:solidFill>
              </a:rPr>
              <a:t>BPA is NOT a participating Balancing Authority Area (BAA) in the CAISO EIM.</a:t>
            </a:r>
          </a:p>
          <a:p>
            <a:r>
              <a:rPr lang="en-US" dirty="0" smtClean="0">
                <a:solidFill>
                  <a:schemeClr val="tx1"/>
                </a:solidFill>
              </a:rPr>
              <a:t>Multiple EIM BAAs (existing and future) in the northwest rely on BPA transmission to operate their BAAs.</a:t>
            </a:r>
          </a:p>
          <a:p>
            <a:pPr lvl="1"/>
            <a:r>
              <a:rPr lang="en-US" dirty="0" smtClean="0">
                <a:solidFill>
                  <a:schemeClr val="tx1"/>
                </a:solidFill>
              </a:rPr>
              <a:t>Currently and in an EIM context</a:t>
            </a:r>
          </a:p>
          <a:p>
            <a:r>
              <a:rPr lang="en-US" dirty="0" smtClean="0">
                <a:solidFill>
                  <a:schemeClr val="tx1"/>
                </a:solidFill>
              </a:rPr>
              <a:t>Thus it is important for BPA to understand and manage the use of its transmission when enabling these customers’ participation in the market.</a:t>
            </a:r>
            <a:endParaRPr lang="en-US" dirty="0">
              <a:solidFill>
                <a:schemeClr val="tx1"/>
              </a:solidFill>
            </a:endParaRPr>
          </a:p>
        </p:txBody>
      </p:sp>
      <p:sp>
        <p:nvSpPr>
          <p:cNvPr id="3" name="Title 2"/>
          <p:cNvSpPr>
            <a:spLocks noGrp="1"/>
          </p:cNvSpPr>
          <p:nvPr>
            <p:ph type="title"/>
          </p:nvPr>
        </p:nvSpPr>
        <p:spPr/>
        <p:txBody>
          <a:bodyPr>
            <a:normAutofit/>
          </a:bodyPr>
          <a:lstStyle/>
          <a:p>
            <a:r>
              <a:rPr lang="en-US" sz="3000" dirty="0" smtClean="0">
                <a:solidFill>
                  <a:schemeClr val="tx1"/>
                </a:solidFill>
              </a:rPr>
              <a:t>Reason for BPA’s EIM Transmission Focus</a:t>
            </a:r>
            <a:endParaRPr lang="en-US" sz="3000" dirty="0">
              <a:solidFill>
                <a:schemeClr val="tx1"/>
              </a:solidFill>
            </a:endParaRPr>
          </a:p>
        </p:txBody>
      </p:sp>
      <p:sp>
        <p:nvSpPr>
          <p:cNvPr id="4" name="Footer Placeholder 3"/>
          <p:cNvSpPr>
            <a:spLocks noGrp="1"/>
          </p:cNvSpPr>
          <p:nvPr>
            <p:ph type="ftr" sz="quarter" idx="3"/>
          </p:nvPr>
        </p:nvSpPr>
        <p:spPr/>
        <p:txBody>
          <a:bodyPr/>
          <a:lstStyle/>
          <a:p>
            <a:pPr algn="l"/>
            <a:r>
              <a:rPr lang="en-US" dirty="0" smtClean="0"/>
              <a:t>DISCUSSION PURPOSES ONLY</a:t>
            </a:r>
            <a:endParaRPr lang="en-US" dirty="0"/>
          </a:p>
        </p:txBody>
      </p:sp>
      <p:sp>
        <p:nvSpPr>
          <p:cNvPr id="5" name="Slide Number Placeholder 4"/>
          <p:cNvSpPr>
            <a:spLocks noGrp="1"/>
          </p:cNvSpPr>
          <p:nvPr>
            <p:ph type="sldNum" sz="quarter" idx="12"/>
          </p:nvPr>
        </p:nvSpPr>
        <p:spPr/>
        <p:txBody>
          <a:bodyPr/>
          <a:lstStyle/>
          <a:p>
            <a:fld id="{4B8BC155-96A9-416C-9A6C-7FA79B5D88ED}" type="slidenum">
              <a:rPr lang="en-US" smtClean="0"/>
              <a:pPr/>
              <a:t>7</a:t>
            </a:fld>
            <a:endParaRPr lang="en-US" dirty="0"/>
          </a:p>
        </p:txBody>
      </p:sp>
    </p:spTree>
    <p:extLst>
      <p:ext uri="{BB962C8B-B14F-4D97-AF65-F5344CB8AC3E}">
        <p14:creationId xmlns:p14="http://schemas.microsoft.com/office/powerpoint/2010/main" val="4150487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31772"/>
            <a:ext cx="8382000" cy="944628"/>
          </a:xfrm>
        </p:spPr>
        <p:txBody>
          <a:bodyPr>
            <a:noAutofit/>
          </a:bodyPr>
          <a:lstStyle/>
          <a:p>
            <a:r>
              <a:rPr lang="en-US" sz="2600" dirty="0" smtClean="0">
                <a:solidFill>
                  <a:schemeClr val="tx1"/>
                </a:solidFill>
              </a:rPr>
              <a:t>Overview of EIM Transmission use in the Northwest</a:t>
            </a:r>
            <a:endParaRPr lang="en-US" sz="26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371600"/>
            <a:ext cx="6893890"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ooter Placeholder 1"/>
          <p:cNvSpPr>
            <a:spLocks noGrp="1"/>
          </p:cNvSpPr>
          <p:nvPr>
            <p:ph type="ftr" sz="quarter" idx="3"/>
          </p:nvPr>
        </p:nvSpPr>
        <p:spPr/>
        <p:txBody>
          <a:bodyPr/>
          <a:lstStyle/>
          <a:p>
            <a:pPr algn="l"/>
            <a:r>
              <a:rPr lang="en-US" dirty="0" smtClean="0"/>
              <a:t>DISCUSSION PURPOSES ONLY</a:t>
            </a:r>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8</a:t>
            </a:fld>
            <a:endParaRPr lang="en-US" dirty="0"/>
          </a:p>
        </p:txBody>
      </p:sp>
    </p:spTree>
    <p:extLst>
      <p:ext uri="{BB962C8B-B14F-4D97-AF65-F5344CB8AC3E}">
        <p14:creationId xmlns:p14="http://schemas.microsoft.com/office/powerpoint/2010/main" val="295776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Autofit/>
          </a:bodyPr>
          <a:lstStyle/>
          <a:p>
            <a:r>
              <a:rPr lang="en-US" sz="1800" dirty="0">
                <a:solidFill>
                  <a:schemeClr val="tx1"/>
                </a:solidFill>
              </a:rPr>
              <a:t>EIM Participants that use </a:t>
            </a:r>
            <a:r>
              <a:rPr lang="en-US" sz="1800" dirty="0" smtClean="0">
                <a:solidFill>
                  <a:schemeClr val="tx1"/>
                </a:solidFill>
              </a:rPr>
              <a:t>BPA’s transmission </a:t>
            </a:r>
            <a:r>
              <a:rPr lang="en-US" sz="1800" dirty="0">
                <a:solidFill>
                  <a:schemeClr val="tx1"/>
                </a:solidFill>
              </a:rPr>
              <a:t>typically wheel remote resources through pseudo-tie tags. These </a:t>
            </a:r>
            <a:r>
              <a:rPr lang="en-US" sz="1800" dirty="0" smtClean="0">
                <a:solidFill>
                  <a:schemeClr val="tx1"/>
                </a:solidFill>
              </a:rPr>
              <a:t>tags have pre-dated </a:t>
            </a:r>
            <a:r>
              <a:rPr lang="en-US" sz="1800" dirty="0">
                <a:solidFill>
                  <a:schemeClr val="tx1"/>
                </a:solidFill>
              </a:rPr>
              <a:t>the EIM</a:t>
            </a:r>
            <a:r>
              <a:rPr lang="en-US" sz="1800" dirty="0" smtClean="0">
                <a:solidFill>
                  <a:schemeClr val="tx1"/>
                </a:solidFill>
              </a:rPr>
              <a:t>.</a:t>
            </a:r>
          </a:p>
          <a:p>
            <a:r>
              <a:rPr lang="en-US" sz="1800" dirty="0" smtClean="0">
                <a:solidFill>
                  <a:schemeClr val="tx1"/>
                </a:solidFill>
              </a:rPr>
              <a:t>The total energy delivered by an EIM BAA </a:t>
            </a:r>
            <a:r>
              <a:rPr lang="en-US" sz="1800" dirty="0">
                <a:solidFill>
                  <a:schemeClr val="tx1"/>
                </a:solidFill>
              </a:rPr>
              <a:t>for the EIM and other uses is limited by the total contract demand less any curtailment action</a:t>
            </a:r>
            <a:r>
              <a:rPr lang="en-US" sz="1800" dirty="0" smtClean="0">
                <a:solidFill>
                  <a:schemeClr val="tx1"/>
                </a:solidFill>
              </a:rPr>
              <a:t>.</a:t>
            </a:r>
          </a:p>
          <a:p>
            <a:r>
              <a:rPr lang="en-US" sz="1800" dirty="0" smtClean="0">
                <a:solidFill>
                  <a:schemeClr val="tx1"/>
                </a:solidFill>
              </a:rPr>
              <a:t>BPA developed new controls to manage the potential for different patterns of variability within operating intervals.</a:t>
            </a:r>
            <a:endParaRPr lang="en-US" sz="1800" dirty="0">
              <a:solidFill>
                <a:schemeClr val="tx1"/>
              </a:solidFill>
            </a:endParaRPr>
          </a:p>
          <a:p>
            <a:r>
              <a:rPr lang="en-US" sz="1800" dirty="0">
                <a:solidFill>
                  <a:schemeClr val="tx1"/>
                </a:solidFill>
              </a:rPr>
              <a:t>5-minute market dispatches are limited </a:t>
            </a:r>
            <a:r>
              <a:rPr lang="en-US" sz="1800" dirty="0" smtClean="0">
                <a:solidFill>
                  <a:schemeClr val="tx1"/>
                </a:solidFill>
              </a:rPr>
              <a:t>based on BPA’s </a:t>
            </a:r>
            <a:r>
              <a:rPr lang="en-US" sz="1800" dirty="0">
                <a:solidFill>
                  <a:schemeClr val="tx1"/>
                </a:solidFill>
                <a:hlinkClick r:id="rId2"/>
              </a:rPr>
              <a:t>Dynamic Transfer Limits: Operating Procedures for Use of Upper and Lower Transfer Limits on BPA’s Transmission System</a:t>
            </a:r>
            <a:r>
              <a:rPr lang="en-US" sz="1800" dirty="0">
                <a:solidFill>
                  <a:schemeClr val="tx1"/>
                </a:solidFill>
              </a:rPr>
              <a:t> Business Practice.</a:t>
            </a:r>
          </a:p>
          <a:p>
            <a:r>
              <a:rPr lang="en-US" sz="1800" dirty="0">
                <a:solidFill>
                  <a:schemeClr val="tx1"/>
                </a:solidFill>
              </a:rPr>
              <a:t>BPA sets the </a:t>
            </a:r>
            <a:r>
              <a:rPr lang="en-US" sz="1800" dirty="0" smtClean="0">
                <a:solidFill>
                  <a:schemeClr val="tx1"/>
                </a:solidFill>
              </a:rPr>
              <a:t>Upper </a:t>
            </a:r>
            <a:r>
              <a:rPr lang="en-US" sz="1800" dirty="0">
                <a:solidFill>
                  <a:schemeClr val="tx1"/>
                </a:solidFill>
              </a:rPr>
              <a:t>and Lower </a:t>
            </a:r>
            <a:r>
              <a:rPr lang="en-US" sz="1800" dirty="0" smtClean="0">
                <a:solidFill>
                  <a:schemeClr val="tx1"/>
                </a:solidFill>
              </a:rPr>
              <a:t>delta-flow limits.</a:t>
            </a:r>
            <a:endParaRPr lang="en-US" sz="1800" dirty="0">
              <a:solidFill>
                <a:schemeClr val="tx1"/>
              </a:solidFill>
            </a:endParaRPr>
          </a:p>
          <a:p>
            <a:r>
              <a:rPr lang="en-US" sz="1800" dirty="0">
                <a:solidFill>
                  <a:schemeClr val="tx1"/>
                </a:solidFill>
              </a:rPr>
              <a:t>The limits </a:t>
            </a:r>
            <a:r>
              <a:rPr lang="en-US" sz="1800" dirty="0" smtClean="0">
                <a:solidFill>
                  <a:schemeClr val="tx1"/>
                </a:solidFill>
              </a:rPr>
              <a:t>are set based on empirically </a:t>
            </a:r>
            <a:r>
              <a:rPr lang="en-US" sz="1800" dirty="0">
                <a:solidFill>
                  <a:schemeClr val="tx1"/>
                </a:solidFill>
              </a:rPr>
              <a:t>acceptable </a:t>
            </a:r>
            <a:r>
              <a:rPr lang="en-US" sz="1800" dirty="0" smtClean="0">
                <a:solidFill>
                  <a:schemeClr val="tx1"/>
                </a:solidFill>
              </a:rPr>
              <a:t>impacts.</a:t>
            </a:r>
            <a:endParaRPr lang="en-US" sz="1800" dirty="0">
              <a:solidFill>
                <a:schemeClr val="tx1"/>
              </a:solidFill>
            </a:endParaRPr>
          </a:p>
          <a:p>
            <a:r>
              <a:rPr lang="en-US" sz="1800" dirty="0" smtClean="0">
                <a:solidFill>
                  <a:schemeClr val="tx1"/>
                </a:solidFill>
              </a:rPr>
              <a:t>During a real-time curtailment the limits </a:t>
            </a:r>
            <a:r>
              <a:rPr lang="en-US" sz="1800" dirty="0">
                <a:solidFill>
                  <a:schemeClr val="tx1"/>
                </a:solidFill>
              </a:rPr>
              <a:t>are automatically set to </a:t>
            </a:r>
            <a:r>
              <a:rPr lang="en-US" sz="1800" dirty="0" smtClean="0">
                <a:solidFill>
                  <a:schemeClr val="tx1"/>
                </a:solidFill>
              </a:rPr>
              <a:t>zero </a:t>
            </a:r>
            <a:r>
              <a:rPr lang="en-US" sz="1800" dirty="0">
                <a:solidFill>
                  <a:schemeClr val="tx1"/>
                </a:solidFill>
              </a:rPr>
              <a:t>(via </a:t>
            </a:r>
            <a:r>
              <a:rPr lang="en-US" sz="1800" dirty="0" smtClean="0">
                <a:solidFill>
                  <a:schemeClr val="tx1"/>
                </a:solidFill>
              </a:rPr>
              <a:t>EIDE) for the duration of the event.</a:t>
            </a:r>
            <a:endParaRPr lang="en-US" sz="1800" dirty="0">
              <a:solidFill>
                <a:schemeClr val="tx1"/>
              </a:solidFill>
            </a:endParaRPr>
          </a:p>
        </p:txBody>
      </p:sp>
      <p:sp>
        <p:nvSpPr>
          <p:cNvPr id="4" name="Title 3"/>
          <p:cNvSpPr>
            <a:spLocks noGrp="1"/>
          </p:cNvSpPr>
          <p:nvPr>
            <p:ph type="title"/>
          </p:nvPr>
        </p:nvSpPr>
        <p:spPr/>
        <p:txBody>
          <a:bodyPr>
            <a:noAutofit/>
          </a:bodyPr>
          <a:lstStyle/>
          <a:p>
            <a:r>
              <a:rPr lang="en-US" sz="2600" dirty="0" smtClean="0">
                <a:solidFill>
                  <a:schemeClr val="tx1"/>
                </a:solidFill>
              </a:rPr>
              <a:t>BPA Controls for EIM Variable Transfers</a:t>
            </a:r>
            <a:endParaRPr lang="en-US" sz="2600" dirty="0">
              <a:solidFill>
                <a:schemeClr val="tx1"/>
              </a:solidFill>
            </a:endParaRPr>
          </a:p>
        </p:txBody>
      </p:sp>
      <p:sp>
        <p:nvSpPr>
          <p:cNvPr id="2" name="Footer Placeholder 1"/>
          <p:cNvSpPr>
            <a:spLocks noGrp="1"/>
          </p:cNvSpPr>
          <p:nvPr>
            <p:ph type="ftr" sz="quarter" idx="3"/>
          </p:nvPr>
        </p:nvSpPr>
        <p:spPr/>
        <p:txBody>
          <a:bodyPr/>
          <a:lstStyle/>
          <a:p>
            <a:pPr algn="l"/>
            <a:r>
              <a:rPr lang="en-US" dirty="0" smtClean="0"/>
              <a:t>DISCUSSION PURPOSES ONLY</a:t>
            </a:r>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9</a:t>
            </a:fld>
            <a:endParaRPr lang="en-US" dirty="0"/>
          </a:p>
        </p:txBody>
      </p:sp>
    </p:spTree>
    <p:extLst>
      <p:ext uri="{BB962C8B-B14F-4D97-AF65-F5344CB8AC3E}">
        <p14:creationId xmlns:p14="http://schemas.microsoft.com/office/powerpoint/2010/main" val="2799995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237B34A8AC320B4FBC245D4A6F9EBD31" ma:contentTypeVersion="104" ma:contentTypeDescription="" ma:contentTypeScope="" ma:versionID="30e73d4510dc1f79a0c262b619e69f9d">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c67bbc6b01ef53d9eb67ed595f238aeb"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refix xmlns="dc463f71-b30c-4ab2-9473-d307f9d35888">UE</Prefix>
    <DocumentSetType xmlns="dc463f71-b30c-4ab2-9473-d307f9d35888">Document</DocumentSetType>
    <IsConfidential xmlns="dc463f71-b30c-4ab2-9473-d307f9d35888">false</IsConfidential>
    <AgendaOrder xmlns="dc463f71-b30c-4ab2-9473-d307f9d35888">false</AgendaOrder>
    <CaseType xmlns="dc463f71-b30c-4ab2-9473-d307f9d35888">Special Presentation</CaseType>
    <IndustryCode xmlns="dc463f71-b30c-4ab2-9473-d307f9d35888">140</IndustryCode>
    <CaseStatus xmlns="dc463f71-b30c-4ab2-9473-d307f9d35888">Closed</CaseStatus>
    <OpenedDate xmlns="dc463f71-b30c-4ab2-9473-d307f9d35888">2016-03-25T07:00:00+00:00</OpenedDate>
    <Date1 xmlns="dc463f71-b30c-4ab2-9473-d307f9d35888">2016-05-22T07:00:00+00:00</Date1>
    <IsDocumentOrder xmlns="dc463f71-b30c-4ab2-9473-d307f9d35888" xsi:nil="true"/>
    <IsHighlyConfidential xmlns="dc463f71-b30c-4ab2-9473-d307f9d35888">false</IsHighlyConfidential>
    <CaseCompanyNames xmlns="dc463f71-b30c-4ab2-9473-d307f9d35888" xsi:nil="true"/>
    <DocketNumber xmlns="dc463f71-b30c-4ab2-9473-d307f9d35888">160335</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96CBE3-C4BA-4853-9B76-1E7525C1CF15}"/>
</file>

<file path=customXml/itemProps2.xml><?xml version="1.0" encoding="utf-8"?>
<ds:datastoreItem xmlns:ds="http://schemas.openxmlformats.org/officeDocument/2006/customXml" ds:itemID="{1378B2D8-3D9D-4601-AF5B-31EA59979ABB}"/>
</file>

<file path=customXml/itemProps3.xml><?xml version="1.0" encoding="utf-8"?>
<ds:datastoreItem xmlns:ds="http://schemas.openxmlformats.org/officeDocument/2006/customXml" ds:itemID="{451973EC-C074-49EB-9D2C-C35CD7EE5DAD}"/>
</file>

<file path=customXml/itemProps4.xml><?xml version="1.0" encoding="utf-8"?>
<ds:datastoreItem xmlns:ds="http://schemas.openxmlformats.org/officeDocument/2006/customXml" ds:itemID="{C5A830C8-F428-4605-9308-E0164B162BB1}"/>
</file>

<file path=docProps/app.xml><?xml version="1.0" encoding="utf-8"?>
<Properties xmlns="http://schemas.openxmlformats.org/officeDocument/2006/extended-properties" xmlns:vt="http://schemas.openxmlformats.org/officeDocument/2006/docPropsVTypes">
  <TotalTime>7111</TotalTime>
  <Words>867</Words>
  <Application>Microsoft Office PowerPoint</Application>
  <PresentationFormat>On-screen Show (4:3)</PresentationFormat>
  <Paragraphs>79</Paragraphs>
  <Slides>10</Slides>
  <Notes>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10</vt:i4>
      </vt:variant>
    </vt:vector>
  </HeadingPairs>
  <TitlesOfParts>
    <vt:vector size="16" baseType="lpstr">
      <vt:lpstr>Arial</vt:lpstr>
      <vt:lpstr>Calibri</vt:lpstr>
      <vt:lpstr>Office Theme</vt:lpstr>
      <vt:lpstr>2_Custom Design</vt:lpstr>
      <vt:lpstr>1_Custom Design</vt:lpstr>
      <vt:lpstr>Custom Design</vt:lpstr>
      <vt:lpstr>OVERVIEW OF USE OF BONNEVILLE POWER ADMINISTRATION ENGAGEMENT WITH THE CAISO ENERGY IMBALANCE MARKET</vt:lpstr>
      <vt:lpstr>Bonneville’s Point’s of Interaction with the CAISO EIM</vt:lpstr>
      <vt:lpstr>Bonneville Transfer Service within the EIM</vt:lpstr>
      <vt:lpstr>Impacts of EIM on Transfer Service</vt:lpstr>
      <vt:lpstr>Access to Markets</vt:lpstr>
      <vt:lpstr>BPA Focus for Use of its Transmission for the EIM</vt:lpstr>
      <vt:lpstr>Reason for BPA’s EIM Transmission Focus</vt:lpstr>
      <vt:lpstr>Overview of EIM Transmission use in the Northwest</vt:lpstr>
      <vt:lpstr>BPA Controls for EIM Variable Transfers</vt:lpstr>
      <vt:lpstr>Upper and Lower Limit Overview</vt:lpstr>
    </vt:vector>
  </TitlesOfParts>
  <Company>Bonneville Power Administration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BPA User</dc:creator>
  <cp:lastModifiedBy>Wyse, Lisa (UTC)</cp:lastModifiedBy>
  <cp:revision>142</cp:revision>
  <cp:lastPrinted>2016-05-19T17:14:46Z</cp:lastPrinted>
  <dcterms:created xsi:type="dcterms:W3CDTF">2013-09-16T17:48:00Z</dcterms:created>
  <dcterms:modified xsi:type="dcterms:W3CDTF">2016-05-19T20:07:59Z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0x0101006E56B4D1795A2E4DB2F0B01679ED314A00237B34A8AC320B4FBC245D4A6F9EBD31</vt:lpwstr>
  </property>
  <property fmtid="{D5CDD505-2E9C-101B-9397-08002B2CF9AE}" pid="3" name="_docset_NoMedatataSyncRequired">
    <vt:lpwstr>False</vt:lpwstr>
  </property>
</Properties>
</file>