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9"/>
  </p:notesMasterIdLst>
  <p:handoutMasterIdLst>
    <p:handoutMasterId r:id="rId10"/>
  </p:handoutMasterIdLst>
  <p:sldIdLst>
    <p:sldId id="259" r:id="rId2"/>
    <p:sldId id="316" r:id="rId3"/>
    <p:sldId id="320" r:id="rId4"/>
    <p:sldId id="323" r:id="rId5"/>
    <p:sldId id="321" r:id="rId6"/>
    <p:sldId id="324" r:id="rId7"/>
    <p:sldId id="325" r:id="rId8"/>
  </p:sldIdLst>
  <p:sldSz cx="9144000" cy="6858000" type="screen4x3"/>
  <p:notesSz cx="7010400" cy="9296400"/>
  <p:defaultTextStyle>
    <a:defPPr>
      <a:defRPr lang="en-US"/>
    </a:defPPr>
    <a:lvl1pPr algn="l" rtl="0" fontAlgn="base">
      <a:spcBef>
        <a:spcPct val="0"/>
      </a:spcBef>
      <a:spcAft>
        <a:spcPct val="0"/>
      </a:spcAft>
      <a:defRPr sz="1200" b="1" kern="1200">
        <a:solidFill>
          <a:srgbClr val="CC0000"/>
        </a:solidFill>
        <a:latin typeface="Arial Narrow" pitchFamily="34" charset="0"/>
        <a:ea typeface="+mn-ea"/>
        <a:cs typeface="+mn-cs"/>
      </a:defRPr>
    </a:lvl1pPr>
    <a:lvl2pPr marL="457200" algn="l" rtl="0" fontAlgn="base">
      <a:spcBef>
        <a:spcPct val="0"/>
      </a:spcBef>
      <a:spcAft>
        <a:spcPct val="0"/>
      </a:spcAft>
      <a:defRPr sz="1200" b="1" kern="1200">
        <a:solidFill>
          <a:srgbClr val="CC0000"/>
        </a:solidFill>
        <a:latin typeface="Arial Narrow" pitchFamily="34" charset="0"/>
        <a:ea typeface="+mn-ea"/>
        <a:cs typeface="+mn-cs"/>
      </a:defRPr>
    </a:lvl2pPr>
    <a:lvl3pPr marL="914400" algn="l" rtl="0" fontAlgn="base">
      <a:spcBef>
        <a:spcPct val="0"/>
      </a:spcBef>
      <a:spcAft>
        <a:spcPct val="0"/>
      </a:spcAft>
      <a:defRPr sz="1200" b="1" kern="1200">
        <a:solidFill>
          <a:srgbClr val="CC0000"/>
        </a:solidFill>
        <a:latin typeface="Arial Narrow" pitchFamily="34" charset="0"/>
        <a:ea typeface="+mn-ea"/>
        <a:cs typeface="+mn-cs"/>
      </a:defRPr>
    </a:lvl3pPr>
    <a:lvl4pPr marL="1371600" algn="l" rtl="0" fontAlgn="base">
      <a:spcBef>
        <a:spcPct val="0"/>
      </a:spcBef>
      <a:spcAft>
        <a:spcPct val="0"/>
      </a:spcAft>
      <a:defRPr sz="1200" b="1" kern="1200">
        <a:solidFill>
          <a:srgbClr val="CC0000"/>
        </a:solidFill>
        <a:latin typeface="Arial Narrow" pitchFamily="34" charset="0"/>
        <a:ea typeface="+mn-ea"/>
        <a:cs typeface="+mn-cs"/>
      </a:defRPr>
    </a:lvl4pPr>
    <a:lvl5pPr marL="1828800" algn="l" rtl="0" fontAlgn="base">
      <a:spcBef>
        <a:spcPct val="0"/>
      </a:spcBef>
      <a:spcAft>
        <a:spcPct val="0"/>
      </a:spcAft>
      <a:defRPr sz="1200" b="1" kern="1200">
        <a:solidFill>
          <a:srgbClr val="CC0000"/>
        </a:solidFill>
        <a:latin typeface="Arial Narrow" pitchFamily="34" charset="0"/>
        <a:ea typeface="+mn-ea"/>
        <a:cs typeface="+mn-cs"/>
      </a:defRPr>
    </a:lvl5pPr>
    <a:lvl6pPr marL="2286000" algn="l" defTabSz="914400" rtl="0" eaLnBrk="1" latinLnBrk="0" hangingPunct="1">
      <a:defRPr sz="1200" b="1" kern="1200">
        <a:solidFill>
          <a:srgbClr val="CC0000"/>
        </a:solidFill>
        <a:latin typeface="Arial Narrow" pitchFamily="34" charset="0"/>
        <a:ea typeface="+mn-ea"/>
        <a:cs typeface="+mn-cs"/>
      </a:defRPr>
    </a:lvl6pPr>
    <a:lvl7pPr marL="2743200" algn="l" defTabSz="914400" rtl="0" eaLnBrk="1" latinLnBrk="0" hangingPunct="1">
      <a:defRPr sz="1200" b="1" kern="1200">
        <a:solidFill>
          <a:srgbClr val="CC0000"/>
        </a:solidFill>
        <a:latin typeface="Arial Narrow" pitchFamily="34" charset="0"/>
        <a:ea typeface="+mn-ea"/>
        <a:cs typeface="+mn-cs"/>
      </a:defRPr>
    </a:lvl7pPr>
    <a:lvl8pPr marL="3200400" algn="l" defTabSz="914400" rtl="0" eaLnBrk="1" latinLnBrk="0" hangingPunct="1">
      <a:defRPr sz="1200" b="1" kern="1200">
        <a:solidFill>
          <a:srgbClr val="CC0000"/>
        </a:solidFill>
        <a:latin typeface="Arial Narrow" pitchFamily="34" charset="0"/>
        <a:ea typeface="+mn-ea"/>
        <a:cs typeface="+mn-cs"/>
      </a:defRPr>
    </a:lvl8pPr>
    <a:lvl9pPr marL="3657600" algn="l" defTabSz="914400" rtl="0" eaLnBrk="1" latinLnBrk="0" hangingPunct="1">
      <a:defRPr sz="1200" b="1" kern="1200">
        <a:solidFill>
          <a:srgbClr val="CC0000"/>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CC0000"/>
    <a:srgbClr val="3333CC"/>
    <a:srgbClr val="251BE9"/>
    <a:srgbClr val="33CCCC"/>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8" autoAdjust="0"/>
    <p:restoredTop sz="95018" autoAdjust="0"/>
  </p:normalViewPr>
  <p:slideViewPr>
    <p:cSldViewPr>
      <p:cViewPr>
        <p:scale>
          <a:sx n="100" d="100"/>
          <a:sy n="100" d="100"/>
        </p:scale>
        <p:origin x="-398"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1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4.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spcBef>
                <a:spcPct val="0"/>
              </a:spcBef>
              <a:defRPr b="0">
                <a:solidFill>
                  <a:schemeClr val="tx1"/>
                </a:solidFill>
                <a:latin typeface="Arial" charset="0"/>
              </a:defRPr>
            </a:lvl1pPr>
          </a:lstStyle>
          <a:p>
            <a:pPr>
              <a:defRPr/>
            </a:pPr>
            <a:endParaRPr lang="en-US"/>
          </a:p>
        </p:txBody>
      </p:sp>
      <p:sp>
        <p:nvSpPr>
          <p:cNvPr id="7885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spcBef>
                <a:spcPct val="0"/>
              </a:spcBef>
              <a:defRPr b="0">
                <a:solidFill>
                  <a:schemeClr val="tx1"/>
                </a:solidFill>
                <a:latin typeface="Arial" charset="0"/>
              </a:defRPr>
            </a:lvl1pPr>
          </a:lstStyle>
          <a:p>
            <a:pPr>
              <a:defRPr/>
            </a:pPr>
            <a:endParaRPr lang="en-US"/>
          </a:p>
        </p:txBody>
      </p:sp>
      <p:sp>
        <p:nvSpPr>
          <p:cNvPr id="7885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spcBef>
                <a:spcPct val="0"/>
              </a:spcBef>
              <a:defRPr b="0">
                <a:solidFill>
                  <a:schemeClr val="tx1"/>
                </a:solidFill>
                <a:latin typeface="Arial" charset="0"/>
              </a:defRPr>
            </a:lvl1pPr>
          </a:lstStyle>
          <a:p>
            <a:pPr>
              <a:defRPr/>
            </a:pPr>
            <a:endParaRPr lang="en-US"/>
          </a:p>
        </p:txBody>
      </p:sp>
      <p:sp>
        <p:nvSpPr>
          <p:cNvPr id="7885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r">
              <a:spcBef>
                <a:spcPct val="0"/>
              </a:spcBef>
              <a:defRPr b="0">
                <a:solidFill>
                  <a:schemeClr val="tx1"/>
                </a:solidFill>
                <a:latin typeface="Arial" charset="0"/>
              </a:defRPr>
            </a:lvl1pPr>
          </a:lstStyle>
          <a:p>
            <a:pPr>
              <a:defRPr/>
            </a:pPr>
            <a:fld id="{2629D88C-E252-4442-B90A-4F246EB39257}" type="slidenum">
              <a:rPr lang="en-US"/>
              <a:pPr>
                <a:defRPr/>
              </a:pPr>
              <a:t>‹#›</a:t>
            </a:fld>
            <a:endParaRPr lang="en-US" dirty="0"/>
          </a:p>
        </p:txBody>
      </p:sp>
    </p:spTree>
    <p:extLst>
      <p:ext uri="{BB962C8B-B14F-4D97-AF65-F5344CB8AC3E}">
        <p14:creationId xmlns:p14="http://schemas.microsoft.com/office/powerpoint/2010/main" val="32792606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63" tIns="46582" rIns="93163" bIns="46582" numCol="1" anchor="t" anchorCtr="0" compatLnSpc="1">
            <a:prstTxWarp prst="textNoShape">
              <a:avLst/>
            </a:prstTxWarp>
          </a:bodyPr>
          <a:lstStyle>
            <a:lvl1pPr defTabSz="930275">
              <a:spcBef>
                <a:spcPct val="0"/>
              </a:spcBef>
              <a:defRPr b="0">
                <a:solidFill>
                  <a:schemeClr val="tx1"/>
                </a:solidFill>
                <a:latin typeface="Arial" charset="0"/>
              </a:defRPr>
            </a:lvl1pPr>
          </a:lstStyle>
          <a:p>
            <a:pPr>
              <a:defRPr/>
            </a:pPr>
            <a:endParaRPr lang="en-US"/>
          </a:p>
        </p:txBody>
      </p:sp>
      <p:sp>
        <p:nvSpPr>
          <p:cNvPr id="1433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63" tIns="46582" rIns="93163" bIns="46582" numCol="1" anchor="t" anchorCtr="0" compatLnSpc="1">
            <a:prstTxWarp prst="textNoShape">
              <a:avLst/>
            </a:prstTxWarp>
          </a:bodyPr>
          <a:lstStyle>
            <a:lvl1pPr algn="r" defTabSz="930275">
              <a:spcBef>
                <a:spcPct val="0"/>
              </a:spcBef>
              <a:defRPr b="0">
                <a:solidFill>
                  <a:schemeClr val="tx1"/>
                </a:solidFill>
                <a:latin typeface="Arial" charset="0"/>
              </a:defRPr>
            </a:lvl1pPr>
          </a:lstStyle>
          <a:p>
            <a:pPr>
              <a:defRPr/>
            </a:pPr>
            <a:endParaRPr lang="en-US"/>
          </a:p>
        </p:txBody>
      </p:sp>
      <p:sp>
        <p:nvSpPr>
          <p:cNvPr id="61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63" tIns="46582" rIns="93163" bIns="4658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63" tIns="46582" rIns="93163" bIns="46582" numCol="1" anchor="b" anchorCtr="0" compatLnSpc="1">
            <a:prstTxWarp prst="textNoShape">
              <a:avLst/>
            </a:prstTxWarp>
          </a:bodyPr>
          <a:lstStyle>
            <a:lvl1pPr defTabSz="930275">
              <a:spcBef>
                <a:spcPct val="0"/>
              </a:spcBef>
              <a:defRPr b="0">
                <a:solidFill>
                  <a:schemeClr val="tx1"/>
                </a:solidFill>
                <a:latin typeface="Arial" charset="0"/>
              </a:defRPr>
            </a:lvl1pPr>
          </a:lstStyle>
          <a:p>
            <a:pPr>
              <a:defRPr/>
            </a:pPr>
            <a:endParaRPr lang="en-US"/>
          </a:p>
        </p:txBody>
      </p:sp>
      <p:sp>
        <p:nvSpPr>
          <p:cNvPr id="1434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63" tIns="46582" rIns="93163" bIns="46582" numCol="1" anchor="b" anchorCtr="0" compatLnSpc="1">
            <a:prstTxWarp prst="textNoShape">
              <a:avLst/>
            </a:prstTxWarp>
          </a:bodyPr>
          <a:lstStyle>
            <a:lvl1pPr algn="r" defTabSz="930275">
              <a:spcBef>
                <a:spcPct val="0"/>
              </a:spcBef>
              <a:defRPr b="0">
                <a:solidFill>
                  <a:schemeClr val="tx1"/>
                </a:solidFill>
                <a:latin typeface="Arial" charset="0"/>
              </a:defRPr>
            </a:lvl1pPr>
          </a:lstStyle>
          <a:p>
            <a:pPr>
              <a:defRPr/>
            </a:pPr>
            <a:fld id="{AB84ADE1-4BD5-47D4-9C11-F09E02708AC9}" type="slidenum">
              <a:rPr lang="en-US"/>
              <a:pPr>
                <a:defRPr/>
              </a:pPr>
              <a:t>‹#›</a:t>
            </a:fld>
            <a:endParaRPr lang="en-US" dirty="0"/>
          </a:p>
        </p:txBody>
      </p:sp>
    </p:spTree>
    <p:extLst>
      <p:ext uri="{BB962C8B-B14F-4D97-AF65-F5344CB8AC3E}">
        <p14:creationId xmlns:p14="http://schemas.microsoft.com/office/powerpoint/2010/main" val="41119112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46D21484-255C-44CE-A317-F9A099F9D87C}" type="slidenum">
              <a:rPr lang="en-US" smtClean="0"/>
              <a:pPr/>
              <a:t>1</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A516F57E-C59D-4B4D-A778-1F6FF04B29F9}" type="slidenum">
              <a:rPr lang="en-US" smtClean="0"/>
              <a:pPr/>
              <a:t>2</a:t>
            </a:fld>
            <a:endParaRPr lang="en-US" smtClean="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4DCD1678-B400-4DC2-9E7E-5DA70AA3E0A0}" type="slidenum">
              <a:rPr lang="en-US" smtClean="0"/>
              <a:pPr/>
              <a:t>3</a:t>
            </a:fld>
            <a:endParaRPr 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4DCD1678-B400-4DC2-9E7E-5DA70AA3E0A0}" type="slidenum">
              <a:rPr lang="en-US" smtClean="0"/>
              <a:pPr/>
              <a:t>4</a:t>
            </a:fld>
            <a:endParaRPr 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4DCD1678-B400-4DC2-9E7E-5DA70AA3E0A0}" type="slidenum">
              <a:rPr lang="en-US" smtClean="0"/>
              <a:pPr/>
              <a:t>5</a:t>
            </a:fld>
            <a:endParaRPr 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4DCD1678-B400-4DC2-9E7E-5DA70AA3E0A0}" type="slidenum">
              <a:rPr lang="en-US" smtClean="0"/>
              <a:pPr/>
              <a:t>6</a:t>
            </a:fld>
            <a:endParaRPr 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4DCD1678-B400-4DC2-9E7E-5DA70AA3E0A0}" type="slidenum">
              <a:rPr lang="en-US" smtClean="0"/>
              <a:pPr/>
              <a:t>7</a:t>
            </a:fld>
            <a:endParaRPr 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ext Box 7"/>
          <p:cNvSpPr txBox="1">
            <a:spLocks noChangeArrowheads="1"/>
          </p:cNvSpPr>
          <p:nvPr userDrawn="1"/>
        </p:nvSpPr>
        <p:spPr bwMode="auto">
          <a:xfrm>
            <a:off x="7391400" y="2286000"/>
            <a:ext cx="184150" cy="366713"/>
          </a:xfrm>
          <a:prstGeom prst="rect">
            <a:avLst/>
          </a:prstGeom>
          <a:noFill/>
          <a:ln w="9525">
            <a:noFill/>
            <a:miter lim="800000"/>
            <a:headEnd/>
            <a:tailEnd/>
          </a:ln>
          <a:effectLst/>
        </p:spPr>
        <p:txBody>
          <a:bodyPr wrap="none">
            <a:spAutoFit/>
          </a:bodyPr>
          <a:lstStyle/>
          <a:p>
            <a:pPr>
              <a:defRPr/>
            </a:pPr>
            <a:endParaRPr lang="en-US" sz="1800" b="0" dirty="0">
              <a:solidFill>
                <a:schemeClr val="tx1"/>
              </a:solidFill>
              <a:latin typeface="Arial" charset="0"/>
            </a:endParaRPr>
          </a:p>
        </p:txBody>
      </p:sp>
      <p:pic>
        <p:nvPicPr>
          <p:cNvPr id="3" name="Picture 8" descr="NewUTC2"/>
          <p:cNvPicPr>
            <a:picLocks noChangeAspect="1" noChangeArrowheads="1"/>
          </p:cNvPicPr>
          <p:nvPr userDrawn="1"/>
        </p:nvPicPr>
        <p:blipFill>
          <a:blip r:embed="rId2" cstate="print"/>
          <a:srcRect/>
          <a:stretch>
            <a:fillRect/>
          </a:stretch>
        </p:blipFill>
        <p:spPr bwMode="auto">
          <a:xfrm>
            <a:off x="457200" y="381000"/>
            <a:ext cx="1752600" cy="785813"/>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600200"/>
            <a:ext cx="4038600" cy="4525963"/>
          </a:xfrm>
          <a:prstGeom prst="rect">
            <a:avLst/>
          </a:prstGeom>
        </p:spPr>
        <p:txBody>
          <a:bodyPr/>
          <a:lstStyle/>
          <a:p>
            <a:pPr lvl="0"/>
            <a:endParaRPr lang="en-US" noProof="0" dirty="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71" name="Text Box 7"/>
          <p:cNvSpPr txBox="1">
            <a:spLocks noChangeArrowheads="1"/>
          </p:cNvSpPr>
          <p:nvPr/>
        </p:nvSpPr>
        <p:spPr bwMode="auto">
          <a:xfrm>
            <a:off x="7391400" y="2286000"/>
            <a:ext cx="184150" cy="366713"/>
          </a:xfrm>
          <a:prstGeom prst="rect">
            <a:avLst/>
          </a:prstGeom>
          <a:noFill/>
          <a:ln w="9525">
            <a:noFill/>
            <a:miter lim="800000"/>
            <a:headEnd/>
            <a:tailEnd/>
          </a:ln>
          <a:effectLst/>
        </p:spPr>
        <p:txBody>
          <a:bodyPr wrap="none">
            <a:spAutoFit/>
          </a:bodyPr>
          <a:lstStyle/>
          <a:p>
            <a:pPr>
              <a:defRPr/>
            </a:pPr>
            <a:endParaRPr lang="en-US" sz="1800" b="0" dirty="0">
              <a:solidFill>
                <a:schemeClr val="tx1"/>
              </a:solidFill>
              <a:latin typeface="Arial" charset="0"/>
            </a:endParaRPr>
          </a:p>
        </p:txBody>
      </p:sp>
      <p:sp>
        <p:nvSpPr>
          <p:cNvPr id="11274" name="Rectangle 10"/>
          <p:cNvSpPr>
            <a:spLocks noChangeArrowheads="1"/>
          </p:cNvSpPr>
          <p:nvPr/>
        </p:nvSpPr>
        <p:spPr bwMode="auto">
          <a:xfrm>
            <a:off x="4724400" y="3810000"/>
            <a:ext cx="3810000" cy="1981200"/>
          </a:xfrm>
          <a:prstGeom prst="rect">
            <a:avLst/>
          </a:prstGeom>
          <a:noFill/>
          <a:ln w="9525">
            <a:noFill/>
            <a:miter lim="800000"/>
            <a:headEnd/>
            <a:tailEnd/>
          </a:ln>
          <a:effectLst/>
        </p:spPr>
        <p:txBody>
          <a:bodyPr/>
          <a:lstStyle/>
          <a:p>
            <a:pPr marL="342900" indent="-342900">
              <a:spcBef>
                <a:spcPct val="20000"/>
              </a:spcBef>
              <a:defRPr/>
            </a:pPr>
            <a:endParaRPr lang="en-US" sz="1600" b="0" dirty="0">
              <a:solidFill>
                <a:schemeClr val="tx1"/>
              </a:solidFill>
              <a:latin typeface="Verdana" pitchFamily="34" charset="0"/>
            </a:endParaRPr>
          </a:p>
          <a:p>
            <a:pPr marL="342900" indent="-342900">
              <a:spcBef>
                <a:spcPct val="20000"/>
              </a:spcBef>
              <a:defRPr/>
            </a:pPr>
            <a:endParaRPr lang="en-US" sz="1600" b="0" dirty="0">
              <a:solidFill>
                <a:schemeClr val="tx1"/>
              </a:solidFill>
              <a:latin typeface="Verdana" pitchFamily="34" charset="0"/>
            </a:endParaRPr>
          </a:p>
        </p:txBody>
      </p:sp>
      <p:sp>
        <p:nvSpPr>
          <p:cNvPr id="11279" name="Rectangle 15"/>
          <p:cNvSpPr>
            <a:spLocks noChangeArrowheads="1"/>
          </p:cNvSpPr>
          <p:nvPr/>
        </p:nvSpPr>
        <p:spPr bwMode="auto">
          <a:xfrm>
            <a:off x="4800600" y="1600200"/>
            <a:ext cx="3962400" cy="1981200"/>
          </a:xfrm>
          <a:prstGeom prst="rect">
            <a:avLst/>
          </a:prstGeom>
          <a:noFill/>
          <a:ln w="9525">
            <a:noFill/>
            <a:miter lim="800000"/>
            <a:headEnd/>
            <a:tailEnd/>
          </a:ln>
          <a:effectLst/>
        </p:spPr>
        <p:txBody>
          <a:bodyPr/>
          <a:lstStyle/>
          <a:p>
            <a:pPr marL="342900" indent="-342900">
              <a:spcBef>
                <a:spcPct val="20000"/>
              </a:spcBef>
              <a:defRPr/>
            </a:pPr>
            <a:endParaRPr lang="en-US" sz="1600" b="0" dirty="0">
              <a:solidFill>
                <a:schemeClr val="tx1"/>
              </a:solidFill>
              <a:latin typeface="Verdana" pitchFamily="34" charset="0"/>
            </a:endParaRPr>
          </a:p>
        </p:txBody>
      </p:sp>
      <p:sp>
        <p:nvSpPr>
          <p:cNvPr id="11280" name="Rectangle 16"/>
          <p:cNvSpPr>
            <a:spLocks noChangeArrowheads="1"/>
          </p:cNvSpPr>
          <p:nvPr/>
        </p:nvSpPr>
        <p:spPr bwMode="auto">
          <a:xfrm>
            <a:off x="457200" y="3962400"/>
            <a:ext cx="3962400" cy="1981200"/>
          </a:xfrm>
          <a:prstGeom prst="rect">
            <a:avLst/>
          </a:prstGeom>
          <a:noFill/>
          <a:ln w="9525">
            <a:noFill/>
            <a:miter lim="800000"/>
            <a:headEnd/>
            <a:tailEnd/>
          </a:ln>
          <a:effectLst/>
        </p:spPr>
        <p:txBody>
          <a:bodyPr/>
          <a:lstStyle/>
          <a:p>
            <a:pPr marL="342900" indent="-342900">
              <a:spcBef>
                <a:spcPct val="20000"/>
              </a:spcBef>
              <a:defRPr/>
            </a:pPr>
            <a:endParaRPr lang="en-US" sz="1600" b="0" dirty="0">
              <a:solidFill>
                <a:schemeClr val="tx1"/>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4309" r:id="rId1"/>
    <p:sldLayoutId id="2147484296" r:id="rId2"/>
    <p:sldLayoutId id="2147484297" r:id="rId3"/>
    <p:sldLayoutId id="2147484298" r:id="rId4"/>
    <p:sldLayoutId id="2147484299" r:id="rId5"/>
    <p:sldLayoutId id="2147484300" r:id="rId6"/>
    <p:sldLayoutId id="2147484301" r:id="rId7"/>
    <p:sldLayoutId id="2147484302" r:id="rId8"/>
    <p:sldLayoutId id="2147484303" r:id="rId9"/>
    <p:sldLayoutId id="2147484304" r:id="rId10"/>
    <p:sldLayoutId id="2147484305" r:id="rId11"/>
    <p:sldLayoutId id="2147484306" r:id="rId12"/>
    <p:sldLayoutId id="2147484307" r:id="rId13"/>
    <p:sldLayoutId id="2147484308" r:id="rId14"/>
  </p:sldLayoutIdLst>
  <p:hf hdr="0" ftr="0" dt="0"/>
  <p:txStyles>
    <p:titleStyle>
      <a:lvl1pPr algn="r" rtl="0" eaLnBrk="0" fontAlgn="base" hangingPunct="0">
        <a:spcBef>
          <a:spcPct val="0"/>
        </a:spcBef>
        <a:spcAft>
          <a:spcPct val="0"/>
        </a:spcAft>
        <a:defRPr sz="3200">
          <a:solidFill>
            <a:schemeClr val="tx2"/>
          </a:solidFill>
          <a:latin typeface="+mj-lt"/>
          <a:ea typeface="+mj-ea"/>
          <a:cs typeface="+mj-cs"/>
        </a:defRPr>
      </a:lvl1pPr>
      <a:lvl2pPr algn="r" rtl="0" eaLnBrk="0" fontAlgn="base" hangingPunct="0">
        <a:spcBef>
          <a:spcPct val="0"/>
        </a:spcBef>
        <a:spcAft>
          <a:spcPct val="0"/>
        </a:spcAft>
        <a:defRPr sz="3200">
          <a:solidFill>
            <a:schemeClr val="tx2"/>
          </a:solidFill>
          <a:latin typeface="Arial" charset="0"/>
        </a:defRPr>
      </a:lvl2pPr>
      <a:lvl3pPr algn="r" rtl="0" eaLnBrk="0" fontAlgn="base" hangingPunct="0">
        <a:spcBef>
          <a:spcPct val="0"/>
        </a:spcBef>
        <a:spcAft>
          <a:spcPct val="0"/>
        </a:spcAft>
        <a:defRPr sz="3200">
          <a:solidFill>
            <a:schemeClr val="tx2"/>
          </a:solidFill>
          <a:latin typeface="Arial" charset="0"/>
        </a:defRPr>
      </a:lvl3pPr>
      <a:lvl4pPr algn="r" rtl="0" eaLnBrk="0" fontAlgn="base" hangingPunct="0">
        <a:spcBef>
          <a:spcPct val="0"/>
        </a:spcBef>
        <a:spcAft>
          <a:spcPct val="0"/>
        </a:spcAft>
        <a:defRPr sz="3200">
          <a:solidFill>
            <a:schemeClr val="tx2"/>
          </a:solidFill>
          <a:latin typeface="Arial" charset="0"/>
        </a:defRPr>
      </a:lvl4pPr>
      <a:lvl5pPr algn="r" rtl="0" eaLnBrk="0" fontAlgn="base" hangingPunct="0">
        <a:spcBef>
          <a:spcPct val="0"/>
        </a:spcBef>
        <a:spcAft>
          <a:spcPct val="0"/>
        </a:spcAft>
        <a:defRPr sz="3200">
          <a:solidFill>
            <a:schemeClr val="tx2"/>
          </a:solidFill>
          <a:latin typeface="Arial" charset="0"/>
        </a:defRPr>
      </a:lvl5pPr>
      <a:lvl6pPr marL="457200" algn="r" rtl="0" fontAlgn="base">
        <a:spcBef>
          <a:spcPct val="0"/>
        </a:spcBef>
        <a:spcAft>
          <a:spcPct val="0"/>
        </a:spcAft>
        <a:defRPr sz="3200">
          <a:solidFill>
            <a:schemeClr val="tx2"/>
          </a:solidFill>
          <a:latin typeface="Arial" charset="0"/>
        </a:defRPr>
      </a:lvl6pPr>
      <a:lvl7pPr marL="914400" algn="r" rtl="0" fontAlgn="base">
        <a:spcBef>
          <a:spcPct val="0"/>
        </a:spcBef>
        <a:spcAft>
          <a:spcPct val="0"/>
        </a:spcAft>
        <a:defRPr sz="3200">
          <a:solidFill>
            <a:schemeClr val="tx2"/>
          </a:solidFill>
          <a:latin typeface="Arial" charset="0"/>
        </a:defRPr>
      </a:lvl7pPr>
      <a:lvl8pPr marL="1371600" algn="r" rtl="0" fontAlgn="base">
        <a:spcBef>
          <a:spcPct val="0"/>
        </a:spcBef>
        <a:spcAft>
          <a:spcPct val="0"/>
        </a:spcAft>
        <a:defRPr sz="3200">
          <a:solidFill>
            <a:schemeClr val="tx2"/>
          </a:solidFill>
          <a:latin typeface="Arial" charset="0"/>
        </a:defRPr>
      </a:lvl8pPr>
      <a:lvl9pPr marL="1828800" algn="r" rtl="0" fontAlgn="base">
        <a:spcBef>
          <a:spcPct val="0"/>
        </a:spcBef>
        <a:spcAft>
          <a:spcPct val="0"/>
        </a:spcAft>
        <a:defRPr sz="3200">
          <a:solidFill>
            <a:schemeClr val="tx2"/>
          </a:solidFill>
          <a:latin typeface="Arial" charset="0"/>
        </a:defRPr>
      </a:lvl9pPr>
    </p:titleStyle>
    <p:bodyStyle>
      <a:lvl1pPr marL="342900" indent="-342900" algn="l" rtl="0" eaLnBrk="0" fontAlgn="base" hangingPunct="0">
        <a:spcBef>
          <a:spcPct val="20000"/>
        </a:spcBef>
        <a:spcAft>
          <a:spcPct val="0"/>
        </a:spcAft>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j-lt"/>
        </a:defRPr>
      </a:lvl2pPr>
      <a:lvl3pPr marL="1143000" indent="-228600" algn="l" rtl="0" eaLnBrk="0" fontAlgn="base" hangingPunct="0">
        <a:spcBef>
          <a:spcPct val="20000"/>
        </a:spcBef>
        <a:spcAft>
          <a:spcPct val="0"/>
        </a:spcAft>
        <a:buChar char="•"/>
        <a:defRPr sz="2400">
          <a:solidFill>
            <a:schemeClr val="tx1"/>
          </a:solidFill>
          <a:latin typeface="+mj-lt"/>
        </a:defRPr>
      </a:lvl3pPr>
      <a:lvl4pPr marL="1600200" indent="-228600" algn="l" rtl="0" eaLnBrk="0" fontAlgn="base" hangingPunct="0">
        <a:spcBef>
          <a:spcPct val="20000"/>
        </a:spcBef>
        <a:spcAft>
          <a:spcPct val="0"/>
        </a:spcAft>
        <a:buChar char="–"/>
        <a:defRPr sz="2000">
          <a:solidFill>
            <a:schemeClr val="tx1"/>
          </a:solidFill>
          <a:latin typeface="+mj-lt"/>
        </a:defRPr>
      </a:lvl4pPr>
      <a:lvl5pPr marL="2057400" indent="-228600" algn="l" rtl="0" eaLnBrk="0" fontAlgn="base" hangingPunct="0">
        <a:spcBef>
          <a:spcPct val="20000"/>
        </a:spcBef>
        <a:spcAft>
          <a:spcPct val="0"/>
        </a:spcAft>
        <a:buChar char="»"/>
        <a:defRPr sz="2000">
          <a:solidFill>
            <a:schemeClr val="tx1"/>
          </a:solidFill>
          <a:latin typeface="+mj-lt"/>
        </a:defRPr>
      </a:lvl5pPr>
      <a:lvl6pPr marL="2514600" indent="-228600" algn="l" rtl="0" fontAlgn="base">
        <a:spcBef>
          <a:spcPct val="20000"/>
        </a:spcBef>
        <a:spcAft>
          <a:spcPct val="0"/>
        </a:spcAft>
        <a:buChar char="»"/>
        <a:defRPr sz="2000">
          <a:solidFill>
            <a:schemeClr val="tx1"/>
          </a:solidFill>
          <a:latin typeface="+mj-lt"/>
        </a:defRPr>
      </a:lvl6pPr>
      <a:lvl7pPr marL="2971800" indent="-228600" algn="l" rtl="0" fontAlgn="base">
        <a:spcBef>
          <a:spcPct val="20000"/>
        </a:spcBef>
        <a:spcAft>
          <a:spcPct val="0"/>
        </a:spcAft>
        <a:buChar char="»"/>
        <a:defRPr sz="2000">
          <a:solidFill>
            <a:schemeClr val="tx1"/>
          </a:solidFill>
          <a:latin typeface="+mj-lt"/>
        </a:defRPr>
      </a:lvl7pPr>
      <a:lvl8pPr marL="3429000" indent="-228600" algn="l" rtl="0" fontAlgn="base">
        <a:spcBef>
          <a:spcPct val="20000"/>
        </a:spcBef>
        <a:spcAft>
          <a:spcPct val="0"/>
        </a:spcAft>
        <a:buChar char="»"/>
        <a:defRPr sz="2000">
          <a:solidFill>
            <a:schemeClr val="tx1"/>
          </a:solidFill>
          <a:latin typeface="+mj-lt"/>
        </a:defRPr>
      </a:lvl8pPr>
      <a:lvl9pPr marL="3886200" indent="-228600" algn="l" rtl="0" fontAlgn="base">
        <a:spcBef>
          <a:spcPct val="20000"/>
        </a:spcBef>
        <a:spcAft>
          <a:spcPct val="0"/>
        </a:spcAft>
        <a:buChar char="»"/>
        <a:defRPr sz="20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3"/>
          <p:cNvSpPr txBox="1">
            <a:spLocks noChangeArrowheads="1"/>
          </p:cNvSpPr>
          <p:nvPr/>
        </p:nvSpPr>
        <p:spPr bwMode="auto">
          <a:xfrm>
            <a:off x="0" y="4572000"/>
            <a:ext cx="9144000" cy="1815882"/>
          </a:xfrm>
          <a:prstGeom prst="rect">
            <a:avLst/>
          </a:prstGeom>
          <a:noFill/>
          <a:ln w="9525" algn="ctr">
            <a:noFill/>
            <a:miter lim="800000"/>
            <a:headEnd/>
            <a:tailEnd/>
          </a:ln>
        </p:spPr>
        <p:txBody>
          <a:bodyPr>
            <a:spAutoFit/>
          </a:bodyPr>
          <a:lstStyle/>
          <a:p>
            <a:pPr marL="342900" indent="-342900" algn="ctr">
              <a:spcBef>
                <a:spcPct val="20000"/>
              </a:spcBef>
            </a:pPr>
            <a:endParaRPr lang="en-US" sz="1600" dirty="0" smtClean="0">
              <a:solidFill>
                <a:schemeClr val="tx1"/>
              </a:solidFill>
              <a:latin typeface="Verdana" pitchFamily="34" charset="0"/>
            </a:endParaRPr>
          </a:p>
          <a:p>
            <a:pPr marL="342900" indent="-342900" algn="ctr">
              <a:spcBef>
                <a:spcPct val="20000"/>
              </a:spcBef>
            </a:pPr>
            <a:r>
              <a:rPr lang="en-US" sz="1600" dirty="0" smtClean="0">
                <a:solidFill>
                  <a:schemeClr val="tx1"/>
                </a:solidFill>
                <a:latin typeface="Verdana" pitchFamily="34" charset="0"/>
              </a:rPr>
              <a:t>Regulatory Services Division</a:t>
            </a:r>
            <a:endParaRPr lang="en-US" sz="1600" dirty="0">
              <a:solidFill>
                <a:schemeClr val="tx1"/>
              </a:solidFill>
              <a:latin typeface="Verdana" pitchFamily="34" charset="0"/>
            </a:endParaRPr>
          </a:p>
          <a:p>
            <a:pPr marL="342900" indent="-342900" algn="ctr">
              <a:spcBef>
                <a:spcPct val="20000"/>
              </a:spcBef>
            </a:pPr>
            <a:r>
              <a:rPr lang="en-US" sz="1600" b="0" dirty="0">
                <a:solidFill>
                  <a:schemeClr val="tx1"/>
                </a:solidFill>
                <a:latin typeface="Verdana" pitchFamily="34" charset="0"/>
              </a:rPr>
              <a:t>David Gomez, Deputy Assistant Director</a:t>
            </a:r>
          </a:p>
          <a:p>
            <a:pPr marL="342900" indent="-342900" algn="ctr">
              <a:spcBef>
                <a:spcPct val="20000"/>
              </a:spcBef>
            </a:pPr>
            <a:endParaRPr lang="en-US" sz="1600" b="0" dirty="0">
              <a:solidFill>
                <a:schemeClr val="tx1"/>
              </a:solidFill>
              <a:latin typeface="Verdana" pitchFamily="34" charset="0"/>
            </a:endParaRPr>
          </a:p>
          <a:p>
            <a:pPr marL="342900" indent="-342900" algn="ctr">
              <a:spcBef>
                <a:spcPct val="20000"/>
              </a:spcBef>
            </a:pPr>
            <a:r>
              <a:rPr lang="en-US" sz="1600" b="0" dirty="0" smtClean="0">
                <a:solidFill>
                  <a:schemeClr val="tx1"/>
                </a:solidFill>
                <a:latin typeface="Verdana" pitchFamily="34" charset="0"/>
              </a:rPr>
              <a:t>January 20, 2011</a:t>
            </a:r>
            <a:endParaRPr lang="en-US" sz="1600" b="0" dirty="0">
              <a:solidFill>
                <a:schemeClr val="tx1"/>
              </a:solidFill>
              <a:latin typeface="Verdana" pitchFamily="34" charset="0"/>
            </a:endParaRPr>
          </a:p>
          <a:p>
            <a:pPr marL="342900" indent="-342900">
              <a:spcBef>
                <a:spcPct val="20000"/>
              </a:spcBef>
            </a:pPr>
            <a:endParaRPr lang="en-US" sz="1600" b="0" dirty="0">
              <a:solidFill>
                <a:schemeClr val="tx1"/>
              </a:solidFill>
              <a:latin typeface="Verdana" pitchFamily="34" charset="0"/>
            </a:endParaRPr>
          </a:p>
        </p:txBody>
      </p:sp>
      <p:sp>
        <p:nvSpPr>
          <p:cNvPr id="3075" name="Line 9"/>
          <p:cNvSpPr>
            <a:spLocks noChangeShapeType="1"/>
          </p:cNvSpPr>
          <p:nvPr/>
        </p:nvSpPr>
        <p:spPr bwMode="auto">
          <a:xfrm>
            <a:off x="457200" y="2971800"/>
            <a:ext cx="8153400" cy="0"/>
          </a:xfrm>
          <a:prstGeom prst="line">
            <a:avLst/>
          </a:prstGeom>
          <a:noFill/>
          <a:ln w="38100">
            <a:solidFill>
              <a:srgbClr val="000066"/>
            </a:solidFill>
            <a:round/>
            <a:headEnd/>
            <a:tailEnd/>
          </a:ln>
        </p:spPr>
        <p:txBody>
          <a:bodyPr wrap="none" anchor="ctr"/>
          <a:lstStyle/>
          <a:p>
            <a:endParaRPr lang="en-US"/>
          </a:p>
        </p:txBody>
      </p:sp>
      <p:pic>
        <p:nvPicPr>
          <p:cNvPr id="3076" name="Picture 16" descr="UTC 2006 Logo"/>
          <p:cNvPicPr>
            <a:picLocks noChangeAspect="1" noChangeArrowheads="1"/>
          </p:cNvPicPr>
          <p:nvPr/>
        </p:nvPicPr>
        <p:blipFill>
          <a:blip r:embed="rId3" cstate="print"/>
          <a:srcRect/>
          <a:stretch>
            <a:fillRect/>
          </a:stretch>
        </p:blipFill>
        <p:spPr bwMode="auto">
          <a:xfrm>
            <a:off x="2819400" y="917575"/>
            <a:ext cx="3429000" cy="1597025"/>
          </a:xfrm>
          <a:prstGeom prst="rect">
            <a:avLst/>
          </a:prstGeom>
          <a:noFill/>
          <a:ln w="9525">
            <a:noFill/>
            <a:miter lim="800000"/>
            <a:headEnd/>
            <a:tailEnd/>
          </a:ln>
        </p:spPr>
      </p:pic>
      <p:sp>
        <p:nvSpPr>
          <p:cNvPr id="3077" name="Text Box 17"/>
          <p:cNvSpPr txBox="1">
            <a:spLocks noChangeArrowheads="1"/>
          </p:cNvSpPr>
          <p:nvPr/>
        </p:nvSpPr>
        <p:spPr bwMode="auto">
          <a:xfrm>
            <a:off x="0" y="3124200"/>
            <a:ext cx="9144000" cy="1323439"/>
          </a:xfrm>
          <a:prstGeom prst="rect">
            <a:avLst/>
          </a:prstGeom>
          <a:noFill/>
          <a:ln w="9525" algn="ctr">
            <a:noFill/>
            <a:miter lim="800000"/>
            <a:headEnd/>
            <a:tailEnd/>
          </a:ln>
        </p:spPr>
        <p:txBody>
          <a:bodyPr>
            <a:spAutoFit/>
          </a:bodyPr>
          <a:lstStyle/>
          <a:p>
            <a:pPr marL="342900">
              <a:spcBef>
                <a:spcPct val="20000"/>
              </a:spcBef>
            </a:pPr>
            <a:r>
              <a:rPr lang="en-US" sz="1600" dirty="0">
                <a:solidFill>
                  <a:schemeClr val="tx1"/>
                </a:solidFill>
                <a:latin typeface="Verdana" pitchFamily="34" charset="0"/>
              </a:rPr>
              <a:t>UTC </a:t>
            </a:r>
            <a:r>
              <a:rPr lang="en-US" sz="1600" dirty="0" smtClean="0">
                <a:solidFill>
                  <a:schemeClr val="tx1"/>
                </a:solidFill>
                <a:latin typeface="Verdana" pitchFamily="34" charset="0"/>
              </a:rPr>
              <a:t>Fuel Surcharge Inquiry - </a:t>
            </a:r>
            <a:r>
              <a:rPr lang="en-US" sz="1600" b="0" dirty="0" smtClean="0">
                <a:solidFill>
                  <a:schemeClr val="tx1"/>
                </a:solidFill>
                <a:latin typeface="Verdana" pitchFamily="34" charset="0"/>
              </a:rPr>
              <a:t>consider whether to adopt, by rule, methods for determining the circumstances under which it will permit solid waste, auto transportation and ferry companies to impose a surcharge for fuel costs and the methods of calculating any such fuel surcharge in WAC 480-07, WAC 480-30, WAC 480-51 and WAC 480-70</a:t>
            </a:r>
            <a:endParaRPr lang="en-US" sz="1600" b="0" dirty="0">
              <a:solidFill>
                <a:schemeClr val="tx1"/>
              </a:solidFill>
              <a:latin typeface="Verdan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0"/>
            <a:ext cx="9144000" cy="0"/>
          </a:xfrm>
          <a:prstGeom prst="rect">
            <a:avLst/>
          </a:prstGeom>
          <a:noFill/>
          <a:ln w="9525" algn="ctr">
            <a:noFill/>
            <a:miter lim="800000"/>
            <a:headEnd/>
            <a:tailEnd/>
          </a:ln>
        </p:spPr>
        <p:txBody>
          <a:bodyPr anchor="ctr">
            <a:spAutoFit/>
          </a:bodyPr>
          <a:lstStyle/>
          <a:p>
            <a:pPr>
              <a:spcBef>
                <a:spcPct val="20000"/>
              </a:spcBef>
            </a:pPr>
            <a:endParaRPr lang="en-US"/>
          </a:p>
        </p:txBody>
      </p:sp>
      <p:sp>
        <p:nvSpPr>
          <p:cNvPr id="4099" name="Rectangle 3"/>
          <p:cNvSpPr>
            <a:spLocks noChangeArrowheads="1"/>
          </p:cNvSpPr>
          <p:nvPr/>
        </p:nvSpPr>
        <p:spPr bwMode="auto">
          <a:xfrm>
            <a:off x="2438400" y="503238"/>
            <a:ext cx="6248400" cy="487362"/>
          </a:xfrm>
          <a:prstGeom prst="rect">
            <a:avLst/>
          </a:prstGeom>
          <a:noFill/>
          <a:ln w="9525">
            <a:noFill/>
            <a:miter lim="800000"/>
            <a:headEnd/>
            <a:tailEnd/>
          </a:ln>
        </p:spPr>
        <p:txBody>
          <a:bodyPr/>
          <a:lstStyle/>
          <a:p>
            <a:pPr algn="r"/>
            <a:r>
              <a:rPr lang="en-US" sz="2000" dirty="0" smtClean="0">
                <a:solidFill>
                  <a:schemeClr val="tx2"/>
                </a:solidFill>
                <a:latin typeface="Arial" charset="0"/>
              </a:rPr>
              <a:t>Fuel Surcharge Inquiry</a:t>
            </a:r>
            <a:endParaRPr lang="en-US" sz="2000" dirty="0">
              <a:solidFill>
                <a:schemeClr val="tx2"/>
              </a:solidFill>
              <a:latin typeface="Arial" charset="0"/>
            </a:endParaRPr>
          </a:p>
          <a:p>
            <a:pPr algn="r"/>
            <a:endParaRPr lang="en-US" sz="1600" dirty="0">
              <a:solidFill>
                <a:schemeClr val="tx2"/>
              </a:solidFill>
              <a:latin typeface="Arial" charset="0"/>
            </a:endParaRPr>
          </a:p>
        </p:txBody>
      </p:sp>
      <p:pic>
        <p:nvPicPr>
          <p:cNvPr id="4100" name="Picture 4" descr="UTC 2006 Logo Only"/>
          <p:cNvPicPr>
            <a:picLocks noChangeAspect="1" noChangeArrowheads="1"/>
          </p:cNvPicPr>
          <p:nvPr/>
        </p:nvPicPr>
        <p:blipFill>
          <a:blip r:embed="rId3" cstate="print"/>
          <a:srcRect/>
          <a:stretch>
            <a:fillRect/>
          </a:stretch>
        </p:blipFill>
        <p:spPr bwMode="auto">
          <a:xfrm>
            <a:off x="276225" y="304800"/>
            <a:ext cx="1400175" cy="485775"/>
          </a:xfrm>
          <a:prstGeom prst="rect">
            <a:avLst/>
          </a:prstGeom>
          <a:noFill/>
          <a:ln w="9525">
            <a:noFill/>
            <a:miter lim="800000"/>
            <a:headEnd/>
            <a:tailEnd/>
          </a:ln>
        </p:spPr>
      </p:pic>
      <p:sp>
        <p:nvSpPr>
          <p:cNvPr id="4101" name="Line 5"/>
          <p:cNvSpPr>
            <a:spLocks noChangeShapeType="1"/>
          </p:cNvSpPr>
          <p:nvPr/>
        </p:nvSpPr>
        <p:spPr bwMode="auto">
          <a:xfrm>
            <a:off x="304800" y="990600"/>
            <a:ext cx="8305800" cy="0"/>
          </a:xfrm>
          <a:prstGeom prst="line">
            <a:avLst/>
          </a:prstGeom>
          <a:noFill/>
          <a:ln w="38100">
            <a:solidFill>
              <a:srgbClr val="000066"/>
            </a:solidFill>
            <a:round/>
            <a:headEnd/>
            <a:tailEnd/>
          </a:ln>
        </p:spPr>
        <p:txBody>
          <a:bodyPr wrap="none" anchor="ctr"/>
          <a:lstStyle/>
          <a:p>
            <a:endParaRPr lang="en-US"/>
          </a:p>
        </p:txBody>
      </p:sp>
      <p:sp>
        <p:nvSpPr>
          <p:cNvPr id="8" name="TextBox 7"/>
          <p:cNvSpPr txBox="1"/>
          <p:nvPr/>
        </p:nvSpPr>
        <p:spPr>
          <a:xfrm>
            <a:off x="990600" y="1066800"/>
            <a:ext cx="7467600" cy="4924425"/>
          </a:xfrm>
          <a:prstGeom prst="rect">
            <a:avLst/>
          </a:prstGeom>
          <a:noFill/>
        </p:spPr>
        <p:txBody>
          <a:bodyPr wrap="square">
            <a:spAutoFit/>
          </a:bodyPr>
          <a:lstStyle/>
          <a:p>
            <a:pPr algn="ctr">
              <a:spcBef>
                <a:spcPts val="300"/>
              </a:spcBef>
              <a:spcAft>
                <a:spcPts val="300"/>
              </a:spcAft>
              <a:defRPr/>
            </a:pPr>
            <a:r>
              <a:rPr lang="en-US" sz="2000" dirty="0" smtClean="0">
                <a:solidFill>
                  <a:schemeClr val="accent2">
                    <a:lumMod val="75000"/>
                  </a:schemeClr>
                </a:solidFill>
                <a:latin typeface="Times New Roman" pitchFamily="18" charset="0"/>
                <a:cs typeface="Times New Roman" pitchFamily="18" charset="0"/>
              </a:rPr>
              <a:t>AGENDA</a:t>
            </a:r>
          </a:p>
          <a:p>
            <a:pPr marL="285750" indent="-285750">
              <a:spcBef>
                <a:spcPts val="300"/>
              </a:spcBef>
              <a:spcAft>
                <a:spcPts val="300"/>
              </a:spcAft>
              <a:buFont typeface="Arial" pitchFamily="34" charset="0"/>
              <a:buChar char="•"/>
              <a:tabLst>
                <a:tab pos="1257300" algn="l"/>
              </a:tabLst>
              <a:defRPr/>
            </a:pPr>
            <a:r>
              <a:rPr lang="en-US" sz="1600" b="0" dirty="0" smtClean="0">
                <a:solidFill>
                  <a:schemeClr val="accent2">
                    <a:lumMod val="75000"/>
                  </a:schemeClr>
                </a:solidFill>
                <a:latin typeface="Times New Roman" pitchFamily="18" charset="0"/>
                <a:cs typeface="Times New Roman" pitchFamily="18" charset="0"/>
              </a:rPr>
              <a:t>9:30 to 9:45	Introductions/Workshop Objectives</a:t>
            </a:r>
          </a:p>
          <a:p>
            <a:pPr marL="285750" indent="-285750">
              <a:spcBef>
                <a:spcPts val="300"/>
              </a:spcBef>
              <a:spcAft>
                <a:spcPts val="300"/>
              </a:spcAft>
              <a:buFont typeface="Arial" pitchFamily="34" charset="0"/>
              <a:buChar char="•"/>
              <a:tabLst>
                <a:tab pos="1257300" algn="l"/>
              </a:tabLst>
              <a:defRPr/>
            </a:pPr>
            <a:r>
              <a:rPr lang="en-US" sz="1600" b="0" dirty="0" smtClean="0">
                <a:solidFill>
                  <a:schemeClr val="accent2">
                    <a:lumMod val="75000"/>
                  </a:schemeClr>
                </a:solidFill>
                <a:latin typeface="Times New Roman" pitchFamily="18" charset="0"/>
                <a:cs typeface="Times New Roman" pitchFamily="18" charset="0"/>
              </a:rPr>
              <a:t>9:45 to Noon	General Discussion (all industries present)</a:t>
            </a:r>
          </a:p>
          <a:p>
            <a:pPr marL="857250" lvl="1" indent="-285750">
              <a:spcBef>
                <a:spcPts val="300"/>
              </a:spcBef>
              <a:spcAft>
                <a:spcPts val="300"/>
              </a:spcAft>
              <a:buFont typeface="Arial" pitchFamily="34" charset="0"/>
              <a:buChar char="•"/>
              <a:defRPr/>
            </a:pPr>
            <a:r>
              <a:rPr lang="en-US" sz="1600" b="0" dirty="0" smtClean="0">
                <a:solidFill>
                  <a:schemeClr val="accent2">
                    <a:lumMod val="75000"/>
                  </a:schemeClr>
                </a:solidFill>
                <a:latin typeface="Times New Roman" pitchFamily="18" charset="0"/>
                <a:cs typeface="Times New Roman" pitchFamily="18" charset="0"/>
              </a:rPr>
              <a:t>Recap of Workshop #1</a:t>
            </a:r>
          </a:p>
          <a:p>
            <a:pPr marL="857250" lvl="1" indent="-285750">
              <a:spcBef>
                <a:spcPts val="300"/>
              </a:spcBef>
              <a:spcAft>
                <a:spcPts val="300"/>
              </a:spcAft>
              <a:buFont typeface="Arial" pitchFamily="34" charset="0"/>
              <a:buChar char="•"/>
              <a:defRPr/>
            </a:pPr>
            <a:r>
              <a:rPr lang="en-US" sz="1600" b="0" dirty="0" smtClean="0">
                <a:solidFill>
                  <a:schemeClr val="accent2">
                    <a:lumMod val="75000"/>
                  </a:schemeClr>
                </a:solidFill>
                <a:latin typeface="Times New Roman" pitchFamily="18" charset="0"/>
                <a:cs typeface="Times New Roman" pitchFamily="18" charset="0"/>
              </a:rPr>
              <a:t>Industry’s Proposed Methods</a:t>
            </a:r>
          </a:p>
          <a:p>
            <a:pPr marL="1314450" lvl="3" indent="-285750">
              <a:spcBef>
                <a:spcPts val="300"/>
              </a:spcBef>
              <a:spcAft>
                <a:spcPts val="300"/>
              </a:spcAft>
              <a:buFont typeface="Wingdings" pitchFamily="2" charset="2"/>
              <a:buChar char="q"/>
              <a:defRPr/>
            </a:pPr>
            <a:r>
              <a:rPr lang="en-US" sz="1600" b="0" dirty="0" smtClean="0">
                <a:solidFill>
                  <a:schemeClr val="accent2">
                    <a:lumMod val="75000"/>
                  </a:schemeClr>
                </a:solidFill>
                <a:latin typeface="Times New Roman" pitchFamily="18" charset="0"/>
                <a:cs typeface="Times New Roman" pitchFamily="18" charset="0"/>
              </a:rPr>
              <a:t>SeaTac Shuttle – Company specific UPS / Fed Ex Style Index </a:t>
            </a:r>
          </a:p>
          <a:p>
            <a:pPr marL="1314450" lvl="3" indent="-285750">
              <a:spcBef>
                <a:spcPts val="300"/>
              </a:spcBef>
              <a:spcAft>
                <a:spcPts val="300"/>
              </a:spcAft>
              <a:buFont typeface="Wingdings" pitchFamily="2" charset="2"/>
              <a:buChar char="q"/>
              <a:defRPr/>
            </a:pPr>
            <a:r>
              <a:rPr lang="en-US" sz="1600" b="0" dirty="0" smtClean="0">
                <a:solidFill>
                  <a:schemeClr val="accent2">
                    <a:lumMod val="75000"/>
                  </a:schemeClr>
                </a:solidFill>
                <a:latin typeface="Times New Roman" pitchFamily="18" charset="0"/>
                <a:cs typeface="Times New Roman" pitchFamily="18" charset="0"/>
              </a:rPr>
              <a:t>Capital Aeroporter- Retain existing method, but remove 1% Band</a:t>
            </a:r>
          </a:p>
          <a:p>
            <a:pPr marL="1314450" lvl="3" indent="-285750">
              <a:spcBef>
                <a:spcPts val="300"/>
              </a:spcBef>
              <a:spcAft>
                <a:spcPts val="300"/>
              </a:spcAft>
              <a:buFont typeface="Wingdings" pitchFamily="2" charset="2"/>
              <a:buChar char="q"/>
              <a:defRPr/>
            </a:pPr>
            <a:r>
              <a:rPr lang="en-US" sz="1600" b="0" dirty="0" smtClean="0">
                <a:solidFill>
                  <a:schemeClr val="accent2">
                    <a:lumMod val="75000"/>
                  </a:schemeClr>
                </a:solidFill>
                <a:latin typeface="Times New Roman" pitchFamily="18" charset="0"/>
                <a:cs typeface="Times New Roman" pitchFamily="18" charset="0"/>
              </a:rPr>
              <a:t>Retain existing method</a:t>
            </a:r>
          </a:p>
          <a:p>
            <a:pPr marL="857250" lvl="1" indent="-285750">
              <a:spcBef>
                <a:spcPts val="300"/>
              </a:spcBef>
              <a:spcAft>
                <a:spcPts val="300"/>
              </a:spcAft>
              <a:buFont typeface="Arial" pitchFamily="34" charset="0"/>
              <a:buChar char="•"/>
              <a:defRPr/>
            </a:pPr>
            <a:r>
              <a:rPr lang="en-US" sz="1600" b="0" dirty="0" smtClean="0">
                <a:solidFill>
                  <a:schemeClr val="accent2">
                    <a:lumMod val="75000"/>
                  </a:schemeClr>
                </a:solidFill>
                <a:latin typeface="Times New Roman" pitchFamily="18" charset="0"/>
                <a:cs typeface="Times New Roman" pitchFamily="18" charset="0"/>
              </a:rPr>
              <a:t>Commission Staff’s Proposed Methods</a:t>
            </a:r>
          </a:p>
          <a:p>
            <a:pPr marL="1314450" lvl="3" indent="-285750">
              <a:spcBef>
                <a:spcPts val="300"/>
              </a:spcBef>
              <a:spcAft>
                <a:spcPts val="300"/>
              </a:spcAft>
              <a:buFont typeface="Wingdings" pitchFamily="2" charset="2"/>
              <a:buChar char="q"/>
              <a:defRPr/>
            </a:pPr>
            <a:r>
              <a:rPr lang="en-US" sz="1600" b="0" dirty="0" smtClean="0">
                <a:solidFill>
                  <a:schemeClr val="accent2">
                    <a:lumMod val="75000"/>
                  </a:schemeClr>
                </a:solidFill>
                <a:latin typeface="Times New Roman" pitchFamily="18" charset="0"/>
                <a:cs typeface="Times New Roman" pitchFamily="18" charset="0"/>
              </a:rPr>
              <a:t>Phase Out – Rate Cases or Single Item Adjustments via petition</a:t>
            </a:r>
          </a:p>
          <a:p>
            <a:pPr marL="1314450" lvl="3" indent="-285750">
              <a:spcBef>
                <a:spcPts val="300"/>
              </a:spcBef>
              <a:spcAft>
                <a:spcPts val="300"/>
              </a:spcAft>
              <a:buFont typeface="Wingdings" pitchFamily="2" charset="2"/>
              <a:buChar char="q"/>
              <a:defRPr/>
            </a:pPr>
            <a:r>
              <a:rPr lang="en-US" sz="1600" b="0" dirty="0" smtClean="0">
                <a:solidFill>
                  <a:schemeClr val="accent2">
                    <a:lumMod val="75000"/>
                  </a:schemeClr>
                </a:solidFill>
                <a:latin typeface="Times New Roman" pitchFamily="18" charset="0"/>
                <a:cs typeface="Times New Roman" pitchFamily="18" charset="0"/>
              </a:rPr>
              <a:t>Rolling 12-month Average or rate case base, whichever is greater.</a:t>
            </a:r>
          </a:p>
          <a:p>
            <a:pPr marL="1314450" lvl="3" indent="-285750">
              <a:spcBef>
                <a:spcPts val="300"/>
              </a:spcBef>
              <a:spcAft>
                <a:spcPts val="300"/>
              </a:spcAft>
              <a:buFont typeface="Wingdings" pitchFamily="2" charset="2"/>
              <a:buChar char="q"/>
              <a:defRPr/>
            </a:pPr>
            <a:r>
              <a:rPr lang="en-US" sz="1600" b="0" dirty="0" smtClean="0">
                <a:solidFill>
                  <a:schemeClr val="accent2">
                    <a:lumMod val="75000"/>
                  </a:schemeClr>
                </a:solidFill>
                <a:latin typeface="Times New Roman" pitchFamily="18" charset="0"/>
                <a:cs typeface="Times New Roman" pitchFamily="18" charset="0"/>
              </a:rPr>
              <a:t>Separate fuel cost component for all rates, fares and charges.</a:t>
            </a:r>
          </a:p>
          <a:p>
            <a:pPr marL="857250" lvl="1" indent="-285750">
              <a:spcBef>
                <a:spcPts val="300"/>
              </a:spcBef>
              <a:spcAft>
                <a:spcPts val="300"/>
              </a:spcAft>
              <a:buFont typeface="Arial" pitchFamily="34" charset="0"/>
              <a:buChar char="•"/>
              <a:defRPr/>
            </a:pPr>
            <a:r>
              <a:rPr lang="en-US" sz="1600" b="0" dirty="0" smtClean="0">
                <a:solidFill>
                  <a:schemeClr val="accent2">
                    <a:lumMod val="75000"/>
                  </a:schemeClr>
                </a:solidFill>
                <a:latin typeface="Times New Roman" pitchFamily="18" charset="0"/>
                <a:cs typeface="Times New Roman" pitchFamily="18" charset="0"/>
              </a:rPr>
              <a:t>Next steps</a:t>
            </a:r>
          </a:p>
          <a:p>
            <a:pPr marL="285750" indent="-285750">
              <a:spcBef>
                <a:spcPts val="300"/>
              </a:spcBef>
              <a:spcAft>
                <a:spcPts val="300"/>
              </a:spcAft>
              <a:buFont typeface="Arial" pitchFamily="34" charset="0"/>
              <a:buChar char="•"/>
              <a:tabLst>
                <a:tab pos="1257300" algn="l"/>
              </a:tabLst>
              <a:defRPr/>
            </a:pPr>
            <a:r>
              <a:rPr lang="en-US" sz="1600" b="0" dirty="0" smtClean="0">
                <a:solidFill>
                  <a:schemeClr val="accent2">
                    <a:lumMod val="75000"/>
                  </a:schemeClr>
                </a:solidFill>
                <a:latin typeface="Times New Roman" pitchFamily="18" charset="0"/>
                <a:cs typeface="Times New Roman" pitchFamily="18" charset="0"/>
              </a:rPr>
              <a:t>Noon to 1:00	Lunch (on your own)</a:t>
            </a:r>
          </a:p>
          <a:p>
            <a:pPr marL="285750" indent="-285750">
              <a:spcBef>
                <a:spcPts val="300"/>
              </a:spcBef>
              <a:spcAft>
                <a:spcPts val="300"/>
              </a:spcAft>
              <a:buFont typeface="Arial" pitchFamily="34" charset="0"/>
              <a:buChar char="•"/>
              <a:tabLst>
                <a:tab pos="1257300" algn="l"/>
              </a:tabLst>
              <a:defRPr/>
            </a:pPr>
            <a:r>
              <a:rPr lang="en-US" sz="1600" b="0" dirty="0" smtClean="0">
                <a:solidFill>
                  <a:schemeClr val="accent2">
                    <a:lumMod val="75000"/>
                  </a:schemeClr>
                </a:solidFill>
                <a:latin typeface="Times New Roman" pitchFamily="18" charset="0"/>
                <a:cs typeface="Times New Roman" pitchFamily="18" charset="0"/>
              </a:rPr>
              <a:t>1:00 to 3:00	Additional time (if required)</a:t>
            </a:r>
            <a:endParaRPr lang="en-US" sz="1600" b="0" dirty="0">
              <a:solidFill>
                <a:schemeClr val="accent2">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0"/>
            <a:ext cx="9144000" cy="0"/>
          </a:xfrm>
          <a:prstGeom prst="rect">
            <a:avLst/>
          </a:prstGeom>
          <a:noFill/>
          <a:ln w="9525" algn="ctr">
            <a:noFill/>
            <a:miter lim="800000"/>
            <a:headEnd/>
            <a:tailEnd/>
          </a:ln>
        </p:spPr>
        <p:txBody>
          <a:bodyPr anchor="ctr">
            <a:spAutoFit/>
          </a:bodyPr>
          <a:lstStyle/>
          <a:p>
            <a:pPr>
              <a:spcBef>
                <a:spcPct val="20000"/>
              </a:spcBef>
            </a:pPr>
            <a:endParaRPr lang="en-US"/>
          </a:p>
        </p:txBody>
      </p:sp>
      <p:sp>
        <p:nvSpPr>
          <p:cNvPr id="5123" name="Rectangle 3"/>
          <p:cNvSpPr>
            <a:spLocks noChangeArrowheads="1"/>
          </p:cNvSpPr>
          <p:nvPr/>
        </p:nvSpPr>
        <p:spPr bwMode="auto">
          <a:xfrm>
            <a:off x="2438400" y="503238"/>
            <a:ext cx="6248400" cy="487362"/>
          </a:xfrm>
          <a:prstGeom prst="rect">
            <a:avLst/>
          </a:prstGeom>
          <a:noFill/>
          <a:ln w="9525">
            <a:noFill/>
            <a:miter lim="800000"/>
            <a:headEnd/>
            <a:tailEnd/>
          </a:ln>
        </p:spPr>
        <p:txBody>
          <a:bodyPr/>
          <a:lstStyle/>
          <a:p>
            <a:pPr lvl="0" algn="r"/>
            <a:r>
              <a:rPr lang="en-US" sz="2000" dirty="0">
                <a:solidFill>
                  <a:srgbClr val="000000"/>
                </a:solidFill>
                <a:latin typeface="Arial" charset="0"/>
              </a:rPr>
              <a:t>Fuel Surcharge </a:t>
            </a:r>
            <a:r>
              <a:rPr lang="en-US" sz="2000" dirty="0" smtClean="0">
                <a:solidFill>
                  <a:srgbClr val="000000"/>
                </a:solidFill>
                <a:latin typeface="Arial" charset="0"/>
              </a:rPr>
              <a:t>Inquiry</a:t>
            </a:r>
            <a:endParaRPr lang="en-US" sz="2000" dirty="0">
              <a:solidFill>
                <a:srgbClr val="000000"/>
              </a:solidFill>
              <a:latin typeface="Arial" charset="0"/>
            </a:endParaRPr>
          </a:p>
          <a:p>
            <a:pPr algn="r"/>
            <a:endParaRPr lang="en-US" sz="1600" dirty="0">
              <a:solidFill>
                <a:schemeClr val="tx2"/>
              </a:solidFill>
              <a:latin typeface="Arial" charset="0"/>
            </a:endParaRPr>
          </a:p>
        </p:txBody>
      </p:sp>
      <p:pic>
        <p:nvPicPr>
          <p:cNvPr id="5124" name="Picture 4" descr="UTC 2006 Logo Only"/>
          <p:cNvPicPr>
            <a:picLocks noChangeAspect="1" noChangeArrowheads="1"/>
          </p:cNvPicPr>
          <p:nvPr/>
        </p:nvPicPr>
        <p:blipFill>
          <a:blip r:embed="rId3" cstate="print"/>
          <a:srcRect/>
          <a:stretch>
            <a:fillRect/>
          </a:stretch>
        </p:blipFill>
        <p:spPr bwMode="auto">
          <a:xfrm>
            <a:off x="276225" y="304800"/>
            <a:ext cx="1400175" cy="485775"/>
          </a:xfrm>
          <a:prstGeom prst="rect">
            <a:avLst/>
          </a:prstGeom>
          <a:noFill/>
          <a:ln w="9525">
            <a:noFill/>
            <a:miter lim="800000"/>
            <a:headEnd/>
            <a:tailEnd/>
          </a:ln>
        </p:spPr>
      </p:pic>
      <p:sp>
        <p:nvSpPr>
          <p:cNvPr id="5125" name="Line 5"/>
          <p:cNvSpPr>
            <a:spLocks noChangeShapeType="1"/>
          </p:cNvSpPr>
          <p:nvPr/>
        </p:nvSpPr>
        <p:spPr bwMode="auto">
          <a:xfrm>
            <a:off x="304800" y="990600"/>
            <a:ext cx="8305800" cy="0"/>
          </a:xfrm>
          <a:prstGeom prst="line">
            <a:avLst/>
          </a:prstGeom>
          <a:noFill/>
          <a:ln w="38100">
            <a:solidFill>
              <a:srgbClr val="000066"/>
            </a:solidFill>
            <a:round/>
            <a:headEnd/>
            <a:tailEnd/>
          </a:ln>
        </p:spPr>
        <p:txBody>
          <a:bodyPr wrap="none" anchor="ctr"/>
          <a:lstStyle/>
          <a:p>
            <a:endParaRPr lang="en-US"/>
          </a:p>
        </p:txBody>
      </p:sp>
      <p:sp>
        <p:nvSpPr>
          <p:cNvPr id="8" name="TextBox 7"/>
          <p:cNvSpPr txBox="1"/>
          <p:nvPr/>
        </p:nvSpPr>
        <p:spPr>
          <a:xfrm>
            <a:off x="304800" y="1143000"/>
            <a:ext cx="8610600" cy="5493812"/>
          </a:xfrm>
          <a:prstGeom prst="rect">
            <a:avLst/>
          </a:prstGeom>
          <a:noFill/>
        </p:spPr>
        <p:txBody>
          <a:bodyPr>
            <a:spAutoFit/>
          </a:bodyPr>
          <a:lstStyle/>
          <a:p>
            <a:pPr algn="ctr">
              <a:spcBef>
                <a:spcPts val="300"/>
              </a:spcBef>
              <a:spcAft>
                <a:spcPts val="300"/>
              </a:spcAft>
              <a:defRPr/>
            </a:pPr>
            <a:r>
              <a:rPr lang="en-US" sz="1400" u="sng" dirty="0" smtClean="0">
                <a:solidFill>
                  <a:schemeClr val="accent2">
                    <a:lumMod val="75000"/>
                  </a:schemeClr>
                </a:solidFill>
                <a:latin typeface="Times New Roman" pitchFamily="18" charset="0"/>
                <a:ea typeface="+mj-ea"/>
                <a:cs typeface="Times New Roman" pitchFamily="18" charset="0"/>
              </a:rPr>
              <a:t>Recap of Workshop #1 </a:t>
            </a:r>
          </a:p>
          <a:p>
            <a:pPr marL="285750" indent="-285750">
              <a:spcBef>
                <a:spcPts val="300"/>
              </a:spcBef>
              <a:spcAft>
                <a:spcPts val="300"/>
              </a:spcAft>
              <a:buFont typeface="Arial" pitchFamily="34" charset="0"/>
              <a:buChar char="•"/>
              <a:defRPr/>
            </a:pPr>
            <a:r>
              <a:rPr lang="en-US" sz="1400" b="0" dirty="0" smtClean="0">
                <a:solidFill>
                  <a:schemeClr val="accent2">
                    <a:lumMod val="75000"/>
                  </a:schemeClr>
                </a:solidFill>
                <a:latin typeface="Times New Roman" pitchFamily="18" charset="0"/>
                <a:ea typeface="+mj-ea"/>
                <a:cs typeface="Times New Roman" pitchFamily="18" charset="0"/>
              </a:rPr>
              <a:t>23 of the 89 companies that were noticed about the commission's proposed rulemaking (CR-101) responded with either comments or data. </a:t>
            </a:r>
            <a:r>
              <a:rPr lang="en-US" sz="1400" b="0" dirty="0" smtClean="0">
                <a:solidFill>
                  <a:schemeClr val="accent2">
                    <a:lumMod val="75000"/>
                  </a:schemeClr>
                </a:solidFill>
                <a:latin typeface="Times New Roman" pitchFamily="18" charset="0"/>
                <a:cs typeface="Times New Roman" pitchFamily="18" charset="0"/>
              </a:rPr>
              <a:t>All of the comments received supported the continued retention of the fuel surcharge mechanism set to expire on January 31, 2011.</a:t>
            </a:r>
            <a:endParaRPr lang="en-US" sz="1400" b="0" dirty="0" smtClean="0">
              <a:solidFill>
                <a:schemeClr val="accent2">
                  <a:lumMod val="75000"/>
                </a:schemeClr>
              </a:solidFill>
              <a:latin typeface="Times New Roman" pitchFamily="18" charset="0"/>
              <a:ea typeface="+mj-ea"/>
              <a:cs typeface="Times New Roman" pitchFamily="18" charset="0"/>
            </a:endParaRPr>
          </a:p>
          <a:p>
            <a:pPr marL="285750" indent="-285750">
              <a:spcBef>
                <a:spcPts val="600"/>
              </a:spcBef>
              <a:spcAft>
                <a:spcPts val="600"/>
              </a:spcAft>
              <a:defRPr/>
            </a:pPr>
            <a:endParaRPr lang="en-US" sz="1400" b="0" dirty="0" smtClean="0">
              <a:solidFill>
                <a:schemeClr val="accent2">
                  <a:lumMod val="75000"/>
                </a:schemeClr>
              </a:solidFill>
              <a:latin typeface="Times New Roman" pitchFamily="18" charset="0"/>
              <a:ea typeface="+mj-ea"/>
              <a:cs typeface="Times New Roman" pitchFamily="18" charset="0"/>
            </a:endParaRPr>
          </a:p>
          <a:p>
            <a:pPr marL="285750" indent="-285750">
              <a:spcBef>
                <a:spcPts val="600"/>
              </a:spcBef>
              <a:spcAft>
                <a:spcPts val="600"/>
              </a:spcAft>
              <a:defRPr/>
            </a:pPr>
            <a:endParaRPr lang="en-US" sz="1400" b="0" dirty="0" smtClean="0">
              <a:solidFill>
                <a:schemeClr val="accent2">
                  <a:lumMod val="75000"/>
                </a:schemeClr>
              </a:solidFill>
              <a:latin typeface="Times New Roman" pitchFamily="18" charset="0"/>
              <a:ea typeface="+mj-ea"/>
              <a:cs typeface="Times New Roman" pitchFamily="18" charset="0"/>
            </a:endParaRPr>
          </a:p>
          <a:p>
            <a:pPr marL="285750" indent="-285750">
              <a:spcBef>
                <a:spcPts val="600"/>
              </a:spcBef>
              <a:spcAft>
                <a:spcPts val="600"/>
              </a:spcAft>
              <a:defRPr/>
            </a:pPr>
            <a:endParaRPr lang="en-US" sz="1400" b="0" dirty="0" smtClean="0">
              <a:solidFill>
                <a:schemeClr val="accent2">
                  <a:lumMod val="75000"/>
                </a:schemeClr>
              </a:solidFill>
              <a:latin typeface="Times New Roman" pitchFamily="18" charset="0"/>
              <a:ea typeface="+mj-ea"/>
              <a:cs typeface="Times New Roman" pitchFamily="18" charset="0"/>
            </a:endParaRPr>
          </a:p>
          <a:p>
            <a:pPr marL="285750" indent="-285750">
              <a:spcBef>
                <a:spcPts val="600"/>
              </a:spcBef>
              <a:spcAft>
                <a:spcPts val="600"/>
              </a:spcAft>
              <a:defRPr/>
            </a:pPr>
            <a:endParaRPr lang="en-US" sz="1400" b="0" dirty="0" smtClean="0">
              <a:solidFill>
                <a:schemeClr val="accent2">
                  <a:lumMod val="75000"/>
                </a:schemeClr>
              </a:solidFill>
              <a:latin typeface="Times New Roman" pitchFamily="18" charset="0"/>
              <a:ea typeface="+mj-ea"/>
              <a:cs typeface="Times New Roman" pitchFamily="18" charset="0"/>
            </a:endParaRPr>
          </a:p>
          <a:p>
            <a:pPr marL="285750" indent="-285750">
              <a:spcBef>
                <a:spcPts val="0"/>
              </a:spcBef>
              <a:spcAft>
                <a:spcPts val="0"/>
              </a:spcAft>
              <a:defRPr/>
            </a:pPr>
            <a:endParaRPr lang="en-US" sz="1400" b="0" dirty="0" smtClean="0">
              <a:solidFill>
                <a:schemeClr val="accent2">
                  <a:lumMod val="75000"/>
                </a:schemeClr>
              </a:solidFill>
              <a:latin typeface="Times New Roman" pitchFamily="18" charset="0"/>
              <a:ea typeface="+mj-ea"/>
              <a:cs typeface="Times New Roman" pitchFamily="18" charset="0"/>
            </a:endParaRPr>
          </a:p>
          <a:p>
            <a:pPr marL="285750" indent="-285750" algn="ctr">
              <a:spcBef>
                <a:spcPts val="600"/>
              </a:spcBef>
              <a:spcAft>
                <a:spcPts val="600"/>
              </a:spcAft>
              <a:defRPr/>
            </a:pPr>
            <a:r>
              <a:rPr lang="en-US" sz="1400" u="sng" dirty="0" smtClean="0">
                <a:solidFill>
                  <a:schemeClr val="accent2">
                    <a:lumMod val="75000"/>
                  </a:schemeClr>
                </a:solidFill>
                <a:latin typeface="Times New Roman" pitchFamily="18" charset="0"/>
                <a:ea typeface="+mj-ea"/>
                <a:cs typeface="Times New Roman" pitchFamily="18" charset="0"/>
              </a:rPr>
              <a:t>Solid Waste Companies</a:t>
            </a:r>
          </a:p>
          <a:p>
            <a:pPr marL="285750" indent="-285750">
              <a:spcBef>
                <a:spcPts val="300"/>
              </a:spcBef>
              <a:spcAft>
                <a:spcPts val="300"/>
              </a:spcAft>
              <a:buFont typeface="Arial" pitchFamily="34" charset="0"/>
              <a:buChar char="•"/>
              <a:defRPr/>
            </a:pPr>
            <a:r>
              <a:rPr lang="en-US" sz="1400" b="0" dirty="0" smtClean="0">
                <a:solidFill>
                  <a:schemeClr val="accent2">
                    <a:lumMod val="75000"/>
                  </a:schemeClr>
                </a:solidFill>
                <a:latin typeface="Times New Roman" pitchFamily="18" charset="0"/>
                <a:ea typeface="+mj-ea"/>
                <a:cs typeface="Times New Roman" pitchFamily="18" charset="0"/>
              </a:rPr>
              <a:t>The fuel surcharge should remain in effect for the haulers whose fuel costs are a higher percentage of their total cost.</a:t>
            </a:r>
          </a:p>
          <a:p>
            <a:pPr marL="285750" indent="-285750">
              <a:spcBef>
                <a:spcPts val="300"/>
              </a:spcBef>
              <a:spcAft>
                <a:spcPts val="300"/>
              </a:spcAft>
              <a:buFont typeface="Arial" pitchFamily="34" charset="0"/>
              <a:buChar char="•"/>
              <a:defRPr/>
            </a:pPr>
            <a:r>
              <a:rPr lang="en-US" sz="1400" b="0" dirty="0" smtClean="0">
                <a:solidFill>
                  <a:schemeClr val="accent2">
                    <a:lumMod val="75000"/>
                  </a:schemeClr>
                </a:solidFill>
                <a:latin typeface="Times New Roman" pitchFamily="18" charset="0"/>
                <a:ea typeface="+mj-ea"/>
                <a:cs typeface="Times New Roman" pitchFamily="18" charset="0"/>
              </a:rPr>
              <a:t>If the basis of determining eligibility for a fuel surcharge is based on gross revenues, then disposal fees should be backed out because the amounts vary significantly throughout the state and the companies effectively do not profit from that income.</a:t>
            </a:r>
          </a:p>
          <a:p>
            <a:pPr marL="285750" indent="-285750">
              <a:spcBef>
                <a:spcPts val="300"/>
              </a:spcBef>
              <a:spcAft>
                <a:spcPts val="300"/>
              </a:spcAft>
              <a:buFont typeface="Arial" pitchFamily="34" charset="0"/>
              <a:buChar char="•"/>
              <a:defRPr/>
            </a:pPr>
            <a:r>
              <a:rPr lang="en-US" sz="1400" b="0" dirty="0" smtClean="0">
                <a:solidFill>
                  <a:schemeClr val="accent2">
                    <a:lumMod val="75000"/>
                  </a:schemeClr>
                </a:solidFill>
                <a:latin typeface="Times New Roman" pitchFamily="18" charset="0"/>
                <a:ea typeface="+mj-ea"/>
                <a:cs typeface="Times New Roman" pitchFamily="18" charset="0"/>
              </a:rPr>
              <a:t>Fuel price volatility continues into the future which requires the current process to remain in place.</a:t>
            </a:r>
          </a:p>
          <a:p>
            <a:pPr marL="285750" indent="-285750">
              <a:spcBef>
                <a:spcPts val="300"/>
              </a:spcBef>
              <a:spcAft>
                <a:spcPts val="300"/>
              </a:spcAft>
              <a:buFont typeface="Arial" pitchFamily="34" charset="0"/>
              <a:buChar char="•"/>
              <a:defRPr/>
            </a:pPr>
            <a:r>
              <a:rPr lang="en-US" sz="1400" b="0" dirty="0" smtClean="0">
                <a:solidFill>
                  <a:schemeClr val="accent2">
                    <a:lumMod val="75000"/>
                  </a:schemeClr>
                </a:solidFill>
                <a:latin typeface="Times New Roman" pitchFamily="18" charset="0"/>
                <a:ea typeface="+mj-ea"/>
                <a:cs typeface="Times New Roman" pitchFamily="18" charset="0"/>
              </a:rPr>
              <a:t>The current fuel surcharge process saves staff and company resources.</a:t>
            </a:r>
          </a:p>
          <a:p>
            <a:pPr marL="285750" indent="-285750">
              <a:spcBef>
                <a:spcPts val="300"/>
              </a:spcBef>
              <a:spcAft>
                <a:spcPts val="300"/>
              </a:spcAft>
              <a:buFont typeface="Arial" pitchFamily="34" charset="0"/>
              <a:buChar char="•"/>
              <a:defRPr/>
            </a:pPr>
            <a:r>
              <a:rPr lang="en-US" sz="1400" b="0" dirty="0" smtClean="0">
                <a:solidFill>
                  <a:schemeClr val="accent2">
                    <a:lumMod val="75000"/>
                  </a:schemeClr>
                </a:solidFill>
                <a:latin typeface="Times New Roman" pitchFamily="18" charset="0"/>
                <a:ea typeface="+mj-ea"/>
                <a:cs typeface="Times New Roman" pitchFamily="18" charset="0"/>
              </a:rPr>
              <a:t>Fuel price volatility affects smaller to medium-sized haulers the most, especially in rural areas with low disposal fees and long collection routes.</a:t>
            </a:r>
            <a:endParaRPr lang="en-US" sz="1600" b="0" dirty="0" smtClean="0">
              <a:solidFill>
                <a:schemeClr val="accent2">
                  <a:lumMod val="75000"/>
                </a:schemeClr>
              </a:solidFill>
              <a:latin typeface="Times New Roman" pitchFamily="18" charset="0"/>
              <a:cs typeface="Times New Roman" pitchFamily="18" charset="0"/>
            </a:endParaRPr>
          </a:p>
        </p:txBody>
      </p:sp>
      <p:graphicFrame>
        <p:nvGraphicFramePr>
          <p:cNvPr id="11" name="Table 10"/>
          <p:cNvGraphicFramePr>
            <a:graphicFrameLocks noGrp="1"/>
          </p:cNvGraphicFramePr>
          <p:nvPr/>
        </p:nvGraphicFramePr>
        <p:xfrm>
          <a:off x="1600200" y="2205100"/>
          <a:ext cx="3974833" cy="1663193"/>
        </p:xfrm>
        <a:graphic>
          <a:graphicData uri="http://schemas.openxmlformats.org/drawingml/2006/table">
            <a:tbl>
              <a:tblPr firstRow="1" bandRow="1">
                <a:tableStyleId>{5C22544A-7EE6-4342-B048-85BDC9FD1C3A}</a:tableStyleId>
              </a:tblPr>
              <a:tblGrid>
                <a:gridCol w="1058779"/>
                <a:gridCol w="1041133"/>
                <a:gridCol w="974959"/>
                <a:gridCol w="899962"/>
              </a:tblGrid>
              <a:tr h="354594">
                <a:tc rowSpan="2">
                  <a:txBody>
                    <a:bodyPr/>
                    <a:lstStyle/>
                    <a:p>
                      <a:pPr marL="0" marR="0" algn="ctr">
                        <a:lnSpc>
                          <a:spcPct val="115000"/>
                        </a:lnSpc>
                        <a:spcBef>
                          <a:spcPts val="0"/>
                        </a:spcBef>
                        <a:spcAft>
                          <a:spcPts val="0"/>
                        </a:spcAft>
                      </a:pPr>
                      <a:r>
                        <a:rPr lang="en-US" sz="1100" b="1" dirty="0">
                          <a:solidFill>
                            <a:schemeClr val="tx1">
                              <a:lumMod val="95000"/>
                              <a:lumOff val="5000"/>
                            </a:schemeClr>
                          </a:solidFill>
                          <a:latin typeface="Times New Roman"/>
                          <a:ea typeface="Times New Roman"/>
                          <a:cs typeface="Times New Roman"/>
                        </a:rPr>
                        <a:t>Industry</a:t>
                      </a:r>
                      <a:endParaRPr lang="en-US" sz="1100" b="1" dirty="0">
                        <a:solidFill>
                          <a:schemeClr val="tx1">
                            <a:lumMod val="95000"/>
                            <a:lumOff val="5000"/>
                          </a:schemeClr>
                        </a:solidFill>
                        <a:latin typeface="Calibri"/>
                        <a:ea typeface="Calibri"/>
                        <a:cs typeface="Times New Roman"/>
                      </a:endParaRPr>
                    </a:p>
                  </a:txBody>
                  <a:tcPr marL="68580" marR="68580" marT="0" marB="0" anchor="b"/>
                </a:tc>
                <a:tc rowSpan="2">
                  <a:txBody>
                    <a:bodyPr/>
                    <a:lstStyle/>
                    <a:p>
                      <a:pPr marL="0" marR="0" algn="ctr">
                        <a:lnSpc>
                          <a:spcPct val="115000"/>
                        </a:lnSpc>
                        <a:spcBef>
                          <a:spcPts val="0"/>
                        </a:spcBef>
                        <a:spcAft>
                          <a:spcPts val="0"/>
                        </a:spcAft>
                      </a:pPr>
                      <a:r>
                        <a:rPr lang="en-US" sz="1100" b="1" dirty="0">
                          <a:solidFill>
                            <a:schemeClr val="tx1">
                              <a:lumMod val="95000"/>
                              <a:lumOff val="5000"/>
                            </a:schemeClr>
                          </a:solidFill>
                          <a:latin typeface="Times New Roman"/>
                          <a:ea typeface="Times New Roman"/>
                          <a:cs typeface="Times New Roman"/>
                        </a:rPr>
                        <a:t># Receiving Notice</a:t>
                      </a:r>
                      <a:endParaRPr lang="en-US" sz="1100" b="1" dirty="0">
                        <a:solidFill>
                          <a:schemeClr val="tx1">
                            <a:lumMod val="95000"/>
                            <a:lumOff val="5000"/>
                          </a:schemeClr>
                        </a:solidFill>
                        <a:latin typeface="Calibri"/>
                        <a:ea typeface="Calibri"/>
                        <a:cs typeface="Times New Roman"/>
                      </a:endParaRPr>
                    </a:p>
                  </a:txBody>
                  <a:tcPr marL="68580" marR="68580" marT="0" marB="0" anchor="b"/>
                </a:tc>
                <a:tc gridSpan="2">
                  <a:txBody>
                    <a:bodyPr/>
                    <a:lstStyle/>
                    <a:p>
                      <a:pPr marL="0" marR="0" lvl="0" algn="ctr">
                        <a:lnSpc>
                          <a:spcPct val="115000"/>
                        </a:lnSpc>
                        <a:spcBef>
                          <a:spcPts val="0"/>
                        </a:spcBef>
                        <a:spcAft>
                          <a:spcPts val="0"/>
                        </a:spcAft>
                      </a:pPr>
                      <a:r>
                        <a:rPr lang="en-US" sz="1100" b="1" dirty="0">
                          <a:solidFill>
                            <a:schemeClr val="tx1">
                              <a:lumMod val="95000"/>
                              <a:lumOff val="5000"/>
                            </a:schemeClr>
                          </a:solidFill>
                          <a:latin typeface="Times New Roman"/>
                          <a:ea typeface="Times New Roman"/>
                          <a:cs typeface="Times New Roman"/>
                        </a:rPr>
                        <a:t>Response</a:t>
                      </a:r>
                      <a:endParaRPr lang="en-US" sz="1100" b="1" dirty="0">
                        <a:solidFill>
                          <a:schemeClr val="tx1">
                            <a:lumMod val="95000"/>
                            <a:lumOff val="5000"/>
                          </a:schemeClr>
                        </a:solidFill>
                        <a:latin typeface="Calibri"/>
                        <a:ea typeface="Calibri"/>
                        <a:cs typeface="Times New Roman"/>
                      </a:endParaRPr>
                    </a:p>
                  </a:txBody>
                  <a:tcPr marL="68580" marR="68580" marT="0" marB="0"/>
                </a:tc>
                <a:tc hMerge="1">
                  <a:txBody>
                    <a:bodyPr/>
                    <a:lstStyle/>
                    <a:p>
                      <a:endParaRPr lang="en-US"/>
                    </a:p>
                  </a:txBody>
                  <a:tcPr/>
                </a:tc>
              </a:tr>
              <a:tr h="368681">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100" b="1">
                          <a:solidFill>
                            <a:schemeClr val="tx1">
                              <a:lumMod val="95000"/>
                              <a:lumOff val="5000"/>
                            </a:schemeClr>
                          </a:solidFill>
                          <a:latin typeface="Times New Roman"/>
                          <a:ea typeface="Times New Roman"/>
                          <a:cs typeface="Times New Roman"/>
                        </a:rPr>
                        <a:t>Comment</a:t>
                      </a:r>
                      <a:endParaRPr lang="en-US" sz="1100" b="1">
                        <a:solidFill>
                          <a:schemeClr val="tx1">
                            <a:lumMod val="95000"/>
                            <a:lumOff val="5000"/>
                          </a:schemeClr>
                        </a:solidFill>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b="1" dirty="0">
                          <a:solidFill>
                            <a:schemeClr val="tx1">
                              <a:lumMod val="95000"/>
                              <a:lumOff val="5000"/>
                            </a:schemeClr>
                          </a:solidFill>
                          <a:latin typeface="Times New Roman"/>
                          <a:ea typeface="Times New Roman"/>
                          <a:cs typeface="Times New Roman"/>
                        </a:rPr>
                        <a:t>Data </a:t>
                      </a:r>
                      <a:endParaRPr lang="en-US" sz="1100" b="1" dirty="0">
                        <a:solidFill>
                          <a:schemeClr val="tx1">
                            <a:lumMod val="95000"/>
                            <a:lumOff val="5000"/>
                          </a:schemeClr>
                        </a:solidFill>
                        <a:latin typeface="Calibri"/>
                        <a:ea typeface="Calibri"/>
                        <a:cs typeface="Times New Roman"/>
                      </a:endParaRPr>
                    </a:p>
                  </a:txBody>
                  <a:tcPr marL="68580" marR="68580" marT="0" marB="0"/>
                </a:tc>
              </a:tr>
              <a:tr h="223929">
                <a:tc>
                  <a:txBody>
                    <a:bodyPr/>
                    <a:lstStyle/>
                    <a:p>
                      <a:pPr marL="0" marR="0" algn="ctr">
                        <a:lnSpc>
                          <a:spcPct val="115000"/>
                        </a:lnSpc>
                        <a:spcBef>
                          <a:spcPts val="0"/>
                        </a:spcBef>
                        <a:spcAft>
                          <a:spcPts val="0"/>
                        </a:spcAft>
                      </a:pPr>
                      <a:r>
                        <a:rPr lang="en-US" sz="1100" b="1">
                          <a:latin typeface="Times New Roman"/>
                          <a:ea typeface="Times New Roman"/>
                          <a:cs typeface="Times New Roman"/>
                        </a:rPr>
                        <a:t>Auto Trans</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latin typeface="Times New Roman"/>
                          <a:ea typeface="Times New Roman"/>
                          <a:cs typeface="Times New Roman"/>
                        </a:rPr>
                        <a:t>20</a:t>
                      </a:r>
                      <a:endParaRPr lang="en-US" sz="11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latin typeface="Times New Roman"/>
                          <a:ea typeface="Times New Roman"/>
                          <a:cs typeface="Times New Roman"/>
                        </a:rPr>
                        <a:t>4</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latin typeface="Times New Roman"/>
                          <a:ea typeface="Times New Roman"/>
                          <a:cs typeface="Times New Roman"/>
                        </a:rPr>
                        <a:t>4</a:t>
                      </a:r>
                      <a:endParaRPr lang="en-US" sz="1100">
                        <a:latin typeface="Calibri"/>
                        <a:ea typeface="Calibri"/>
                        <a:cs typeface="Times New Roman"/>
                      </a:endParaRPr>
                    </a:p>
                  </a:txBody>
                  <a:tcPr marL="68580" marR="68580" marT="0" marB="0"/>
                </a:tc>
              </a:tr>
              <a:tr h="233644">
                <a:tc>
                  <a:txBody>
                    <a:bodyPr/>
                    <a:lstStyle/>
                    <a:p>
                      <a:pPr marL="0" marR="0" algn="ctr">
                        <a:lnSpc>
                          <a:spcPct val="115000"/>
                        </a:lnSpc>
                        <a:spcBef>
                          <a:spcPts val="0"/>
                        </a:spcBef>
                        <a:spcAft>
                          <a:spcPts val="0"/>
                        </a:spcAft>
                      </a:pPr>
                      <a:r>
                        <a:rPr lang="en-US" sz="1100" b="1">
                          <a:latin typeface="Times New Roman"/>
                          <a:ea typeface="Times New Roman"/>
                          <a:cs typeface="Times New Roman"/>
                        </a:rPr>
                        <a:t>Ferry</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latin typeface="Times New Roman"/>
                          <a:ea typeface="Times New Roman"/>
                          <a:cs typeface="Times New Roman"/>
                        </a:rPr>
                        <a:t>8</a:t>
                      </a:r>
                      <a:endParaRPr lang="en-US" sz="11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latin typeface="Times New Roman"/>
                          <a:ea typeface="Times New Roman"/>
                          <a:cs typeface="Times New Roman"/>
                        </a:rPr>
                        <a:t>0</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latin typeface="Times New Roman"/>
                          <a:ea typeface="Times New Roman"/>
                          <a:cs typeface="Times New Roman"/>
                        </a:rPr>
                        <a:t>1</a:t>
                      </a:r>
                      <a:endParaRPr lang="en-US" sz="1100">
                        <a:latin typeface="Calibri"/>
                        <a:ea typeface="Calibri"/>
                        <a:cs typeface="Times New Roman"/>
                      </a:endParaRPr>
                    </a:p>
                  </a:txBody>
                  <a:tcPr marL="68580" marR="68580" marT="0" marB="0"/>
                </a:tc>
              </a:tr>
              <a:tr h="243358">
                <a:tc>
                  <a:txBody>
                    <a:bodyPr/>
                    <a:lstStyle/>
                    <a:p>
                      <a:pPr marL="0" marR="0" algn="ctr">
                        <a:lnSpc>
                          <a:spcPct val="115000"/>
                        </a:lnSpc>
                        <a:spcBef>
                          <a:spcPts val="0"/>
                        </a:spcBef>
                        <a:spcAft>
                          <a:spcPts val="0"/>
                        </a:spcAft>
                      </a:pPr>
                      <a:r>
                        <a:rPr lang="en-US" sz="1100" b="1">
                          <a:latin typeface="Times New Roman"/>
                          <a:ea typeface="Times New Roman"/>
                          <a:cs typeface="Times New Roman"/>
                        </a:rPr>
                        <a:t>Solid Waste</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dirty="0">
                          <a:latin typeface="Times New Roman"/>
                          <a:ea typeface="Times New Roman"/>
                          <a:cs typeface="Times New Roman"/>
                        </a:rPr>
                        <a:t>61</a:t>
                      </a:r>
                      <a:endParaRPr lang="en-US" sz="11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latin typeface="Times New Roman"/>
                          <a:ea typeface="Times New Roman"/>
                          <a:cs typeface="Times New Roman"/>
                        </a:rPr>
                        <a:t>3</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latin typeface="Times New Roman"/>
                          <a:ea typeface="Times New Roman"/>
                          <a:cs typeface="Times New Roman"/>
                        </a:rPr>
                        <a:t>11</a:t>
                      </a:r>
                      <a:endParaRPr lang="en-US" sz="1100">
                        <a:latin typeface="Calibri"/>
                        <a:ea typeface="Calibri"/>
                        <a:cs typeface="Times New Roman"/>
                      </a:endParaRPr>
                    </a:p>
                  </a:txBody>
                  <a:tcPr marL="68580" marR="68580" marT="0" marB="0"/>
                </a:tc>
              </a:tr>
              <a:tr h="238987">
                <a:tc>
                  <a:txBody>
                    <a:bodyPr/>
                    <a:lstStyle/>
                    <a:p>
                      <a:pPr marL="0" marR="0" algn="ctr">
                        <a:lnSpc>
                          <a:spcPct val="115000"/>
                        </a:lnSpc>
                        <a:spcBef>
                          <a:spcPts val="0"/>
                        </a:spcBef>
                        <a:spcAft>
                          <a:spcPts val="0"/>
                        </a:spcAft>
                      </a:pPr>
                      <a:r>
                        <a:rPr lang="en-US" sz="1100" b="1">
                          <a:latin typeface="Times New Roman"/>
                          <a:ea typeface="Times New Roman"/>
                          <a:cs typeface="Times New Roman"/>
                        </a:rPr>
                        <a:t>Total</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b="1" dirty="0">
                          <a:latin typeface="Times New Roman"/>
                          <a:ea typeface="Times New Roman"/>
                          <a:cs typeface="Times New Roman"/>
                        </a:rPr>
                        <a:t>89</a:t>
                      </a:r>
                      <a:endParaRPr lang="en-US" sz="1100" b="1"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b="1" dirty="0" smtClean="0">
                          <a:latin typeface="Times New Roman"/>
                          <a:ea typeface="Times New Roman"/>
                          <a:cs typeface="Times New Roman"/>
                        </a:rPr>
                        <a:t>7</a:t>
                      </a:r>
                      <a:endParaRPr lang="en-US" sz="1100" b="1"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b="1" dirty="0">
                          <a:latin typeface="Times New Roman"/>
                          <a:ea typeface="Times New Roman"/>
                          <a:cs typeface="Times New Roman"/>
                        </a:rPr>
                        <a:t>16</a:t>
                      </a:r>
                      <a:endParaRPr lang="en-US" sz="1100" b="1"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0"/>
            <a:ext cx="9144000" cy="0"/>
          </a:xfrm>
          <a:prstGeom prst="rect">
            <a:avLst/>
          </a:prstGeom>
          <a:noFill/>
          <a:ln w="9525" algn="ctr">
            <a:noFill/>
            <a:miter lim="800000"/>
            <a:headEnd/>
            <a:tailEnd/>
          </a:ln>
        </p:spPr>
        <p:txBody>
          <a:bodyPr anchor="ctr">
            <a:spAutoFit/>
          </a:bodyPr>
          <a:lstStyle/>
          <a:p>
            <a:pPr>
              <a:spcBef>
                <a:spcPct val="20000"/>
              </a:spcBef>
            </a:pPr>
            <a:endParaRPr lang="en-US"/>
          </a:p>
        </p:txBody>
      </p:sp>
      <p:sp>
        <p:nvSpPr>
          <p:cNvPr id="5123" name="Rectangle 3"/>
          <p:cNvSpPr>
            <a:spLocks noChangeArrowheads="1"/>
          </p:cNvSpPr>
          <p:nvPr/>
        </p:nvSpPr>
        <p:spPr bwMode="auto">
          <a:xfrm>
            <a:off x="2438400" y="503238"/>
            <a:ext cx="6248400" cy="487362"/>
          </a:xfrm>
          <a:prstGeom prst="rect">
            <a:avLst/>
          </a:prstGeom>
          <a:noFill/>
          <a:ln w="9525">
            <a:noFill/>
            <a:miter lim="800000"/>
            <a:headEnd/>
            <a:tailEnd/>
          </a:ln>
        </p:spPr>
        <p:txBody>
          <a:bodyPr/>
          <a:lstStyle/>
          <a:p>
            <a:pPr lvl="0" algn="r"/>
            <a:r>
              <a:rPr lang="en-US" sz="2000" dirty="0">
                <a:solidFill>
                  <a:srgbClr val="000000"/>
                </a:solidFill>
                <a:latin typeface="Arial" charset="0"/>
              </a:rPr>
              <a:t>Fuel Surcharge </a:t>
            </a:r>
            <a:r>
              <a:rPr lang="en-US" sz="2000" dirty="0" smtClean="0">
                <a:solidFill>
                  <a:srgbClr val="000000"/>
                </a:solidFill>
                <a:latin typeface="Arial" charset="0"/>
              </a:rPr>
              <a:t>Inquiry</a:t>
            </a:r>
            <a:endParaRPr lang="en-US" sz="2000" dirty="0">
              <a:solidFill>
                <a:srgbClr val="000000"/>
              </a:solidFill>
              <a:latin typeface="Arial" charset="0"/>
            </a:endParaRPr>
          </a:p>
          <a:p>
            <a:pPr algn="r"/>
            <a:endParaRPr lang="en-US" sz="1600" dirty="0">
              <a:solidFill>
                <a:schemeClr val="tx2"/>
              </a:solidFill>
              <a:latin typeface="Arial" charset="0"/>
            </a:endParaRPr>
          </a:p>
        </p:txBody>
      </p:sp>
      <p:pic>
        <p:nvPicPr>
          <p:cNvPr id="5124" name="Picture 4" descr="UTC 2006 Logo Only"/>
          <p:cNvPicPr>
            <a:picLocks noChangeAspect="1" noChangeArrowheads="1"/>
          </p:cNvPicPr>
          <p:nvPr/>
        </p:nvPicPr>
        <p:blipFill>
          <a:blip r:embed="rId3" cstate="print"/>
          <a:srcRect/>
          <a:stretch>
            <a:fillRect/>
          </a:stretch>
        </p:blipFill>
        <p:spPr bwMode="auto">
          <a:xfrm>
            <a:off x="276225" y="304800"/>
            <a:ext cx="1400175" cy="485775"/>
          </a:xfrm>
          <a:prstGeom prst="rect">
            <a:avLst/>
          </a:prstGeom>
          <a:noFill/>
          <a:ln w="9525">
            <a:noFill/>
            <a:miter lim="800000"/>
            <a:headEnd/>
            <a:tailEnd/>
          </a:ln>
        </p:spPr>
      </p:pic>
      <p:sp>
        <p:nvSpPr>
          <p:cNvPr id="5125" name="Line 5"/>
          <p:cNvSpPr>
            <a:spLocks noChangeShapeType="1"/>
          </p:cNvSpPr>
          <p:nvPr/>
        </p:nvSpPr>
        <p:spPr bwMode="auto">
          <a:xfrm>
            <a:off x="304800" y="990600"/>
            <a:ext cx="8305800" cy="0"/>
          </a:xfrm>
          <a:prstGeom prst="line">
            <a:avLst/>
          </a:prstGeom>
          <a:noFill/>
          <a:ln w="38100">
            <a:solidFill>
              <a:srgbClr val="000066"/>
            </a:solidFill>
            <a:round/>
            <a:headEnd/>
            <a:tailEnd/>
          </a:ln>
        </p:spPr>
        <p:txBody>
          <a:bodyPr wrap="none" anchor="ctr"/>
          <a:lstStyle/>
          <a:p>
            <a:endParaRPr lang="en-US"/>
          </a:p>
        </p:txBody>
      </p:sp>
      <p:sp>
        <p:nvSpPr>
          <p:cNvPr id="8" name="TextBox 7"/>
          <p:cNvSpPr txBox="1"/>
          <p:nvPr/>
        </p:nvSpPr>
        <p:spPr>
          <a:xfrm>
            <a:off x="304800" y="1143000"/>
            <a:ext cx="8610600" cy="4555093"/>
          </a:xfrm>
          <a:prstGeom prst="rect">
            <a:avLst/>
          </a:prstGeom>
          <a:noFill/>
        </p:spPr>
        <p:txBody>
          <a:bodyPr>
            <a:spAutoFit/>
          </a:bodyPr>
          <a:lstStyle/>
          <a:p>
            <a:pPr algn="ctr">
              <a:spcBef>
                <a:spcPts val="300"/>
              </a:spcBef>
              <a:spcAft>
                <a:spcPts val="300"/>
              </a:spcAft>
              <a:defRPr/>
            </a:pPr>
            <a:r>
              <a:rPr lang="en-US" sz="1400" u="sng" dirty="0" smtClean="0">
                <a:solidFill>
                  <a:schemeClr val="accent2">
                    <a:lumMod val="75000"/>
                  </a:schemeClr>
                </a:solidFill>
                <a:latin typeface="Times New Roman" pitchFamily="18" charset="0"/>
                <a:ea typeface="+mj-ea"/>
                <a:cs typeface="Times New Roman" pitchFamily="18" charset="0"/>
              </a:rPr>
              <a:t>Recap of Workshop #1 </a:t>
            </a:r>
          </a:p>
          <a:p>
            <a:pPr algn="ctr">
              <a:spcBef>
                <a:spcPts val="1200"/>
              </a:spcBef>
              <a:spcAft>
                <a:spcPts val="300"/>
              </a:spcAft>
              <a:defRPr/>
            </a:pPr>
            <a:r>
              <a:rPr lang="en-US" sz="1400" u="sng" dirty="0" smtClean="0">
                <a:solidFill>
                  <a:schemeClr val="accent2">
                    <a:lumMod val="75000"/>
                  </a:schemeClr>
                </a:solidFill>
                <a:latin typeface="Times New Roman" pitchFamily="18" charset="0"/>
                <a:ea typeface="+mj-ea"/>
                <a:cs typeface="Times New Roman" pitchFamily="18" charset="0"/>
              </a:rPr>
              <a:t>Auto Transportation</a:t>
            </a:r>
          </a:p>
          <a:p>
            <a:pPr marL="285750" indent="-285750">
              <a:spcBef>
                <a:spcPts val="600"/>
              </a:spcBef>
              <a:spcAft>
                <a:spcPts val="600"/>
              </a:spcAft>
              <a:buFont typeface="Arial" pitchFamily="34" charset="0"/>
              <a:buChar char="•"/>
              <a:defRPr/>
            </a:pPr>
            <a:r>
              <a:rPr lang="en-US" sz="1400" b="0" dirty="0" smtClean="0">
                <a:solidFill>
                  <a:schemeClr val="accent2">
                    <a:lumMod val="75000"/>
                  </a:schemeClr>
                </a:solidFill>
                <a:latin typeface="Times New Roman" pitchFamily="18" charset="0"/>
                <a:ea typeface="+mj-ea"/>
                <a:cs typeface="Times New Roman" pitchFamily="18" charset="0"/>
              </a:rPr>
              <a:t>There is a general reluctance by operators to file for a general rate case because of the time and effort involved and perhaps also the expense if lawyers and accountants become involved and </a:t>
            </a:r>
            <a:r>
              <a:rPr lang="en-US" sz="1400" b="0" dirty="0" smtClean="0">
                <a:solidFill>
                  <a:schemeClr val="accent2">
                    <a:lumMod val="75000"/>
                  </a:schemeClr>
                </a:solidFill>
                <a:latin typeface="Times New Roman" pitchFamily="18" charset="0"/>
                <a:cs typeface="Times New Roman" pitchFamily="18" charset="0"/>
              </a:rPr>
              <a:t>likely lead to two possible unwanted outcomes; </a:t>
            </a:r>
            <a:r>
              <a:rPr lang="en-US" sz="1400" b="0" u="sng" dirty="0" smtClean="0">
                <a:solidFill>
                  <a:schemeClr val="accent2">
                    <a:lumMod val="75000"/>
                  </a:schemeClr>
                </a:solidFill>
                <a:latin typeface="Times New Roman" pitchFamily="18" charset="0"/>
                <a:cs typeface="Times New Roman" pitchFamily="18" charset="0"/>
              </a:rPr>
              <a:t>a reduction in profit </a:t>
            </a:r>
            <a:r>
              <a:rPr lang="en-US" sz="1400" b="0" dirty="0" smtClean="0">
                <a:solidFill>
                  <a:schemeClr val="accent2">
                    <a:lumMod val="75000"/>
                  </a:schemeClr>
                </a:solidFill>
                <a:latin typeface="Times New Roman" pitchFamily="18" charset="0"/>
                <a:cs typeface="Times New Roman" pitchFamily="18" charset="0"/>
              </a:rPr>
              <a:t>or </a:t>
            </a:r>
            <a:r>
              <a:rPr lang="en-US" sz="1400" b="0" u="sng" dirty="0" smtClean="0">
                <a:solidFill>
                  <a:schemeClr val="accent2">
                    <a:lumMod val="75000"/>
                  </a:schemeClr>
                </a:solidFill>
                <a:latin typeface="Times New Roman" pitchFamily="18" charset="0"/>
                <a:cs typeface="Times New Roman" pitchFamily="18" charset="0"/>
              </a:rPr>
              <a:t>an increase in fares to the riding public</a:t>
            </a:r>
            <a:r>
              <a:rPr lang="en-US" sz="1400" b="0" dirty="0" smtClean="0">
                <a:solidFill>
                  <a:schemeClr val="accent2">
                    <a:lumMod val="75000"/>
                  </a:schemeClr>
                </a:solidFill>
                <a:latin typeface="Times New Roman" pitchFamily="18" charset="0"/>
                <a:cs typeface="Times New Roman" pitchFamily="18" charset="0"/>
              </a:rPr>
              <a:t>.</a:t>
            </a:r>
            <a:endParaRPr lang="en-US" sz="1400" b="0" dirty="0" smtClean="0">
              <a:solidFill>
                <a:schemeClr val="accent2">
                  <a:lumMod val="75000"/>
                </a:schemeClr>
              </a:solidFill>
              <a:latin typeface="Times New Roman" pitchFamily="18" charset="0"/>
              <a:ea typeface="+mj-ea"/>
              <a:cs typeface="Times New Roman" pitchFamily="18" charset="0"/>
            </a:endParaRPr>
          </a:p>
          <a:p>
            <a:pPr marL="285750" indent="-285750">
              <a:spcBef>
                <a:spcPts val="600"/>
              </a:spcBef>
              <a:spcAft>
                <a:spcPts val="600"/>
              </a:spcAft>
              <a:buFont typeface="Arial" pitchFamily="34" charset="0"/>
              <a:buChar char="•"/>
              <a:defRPr/>
            </a:pPr>
            <a:r>
              <a:rPr lang="en-US" sz="1400" b="0" dirty="0" smtClean="0">
                <a:solidFill>
                  <a:schemeClr val="accent2">
                    <a:lumMod val="75000"/>
                  </a:schemeClr>
                </a:solidFill>
                <a:latin typeface="Times New Roman" pitchFamily="18" charset="0"/>
                <a:ea typeface="+mj-ea"/>
                <a:cs typeface="Times New Roman" pitchFamily="18" charset="0"/>
              </a:rPr>
              <a:t>Fuel price volatility continues into the future which requires the current process to remain in place.</a:t>
            </a:r>
          </a:p>
          <a:p>
            <a:pPr marL="285750" indent="-285750">
              <a:spcBef>
                <a:spcPts val="600"/>
              </a:spcBef>
              <a:spcAft>
                <a:spcPts val="600"/>
              </a:spcAft>
              <a:buFont typeface="Arial" pitchFamily="34" charset="0"/>
              <a:buChar char="•"/>
              <a:defRPr/>
            </a:pPr>
            <a:r>
              <a:rPr lang="en-US" sz="1400" b="0" dirty="0" smtClean="0">
                <a:solidFill>
                  <a:schemeClr val="accent2">
                    <a:lumMod val="75000"/>
                  </a:schemeClr>
                </a:solidFill>
                <a:latin typeface="Times New Roman" pitchFamily="18" charset="0"/>
                <a:ea typeface="+mj-ea"/>
                <a:cs typeface="Times New Roman" pitchFamily="18" charset="0"/>
              </a:rPr>
              <a:t>Fuel surcharges are not considered general rate (fare) increases and are a pass-through as specified in WAC 480-30-421 (2) (a).</a:t>
            </a:r>
          </a:p>
          <a:p>
            <a:pPr marL="285750" indent="-285750">
              <a:spcBef>
                <a:spcPts val="600"/>
              </a:spcBef>
              <a:spcAft>
                <a:spcPts val="600"/>
              </a:spcAft>
              <a:buFont typeface="Arial" pitchFamily="34" charset="0"/>
              <a:buChar char="•"/>
              <a:defRPr/>
            </a:pPr>
            <a:r>
              <a:rPr lang="en-US" sz="1400" b="0" dirty="0" smtClean="0">
                <a:solidFill>
                  <a:schemeClr val="accent2">
                    <a:lumMod val="75000"/>
                  </a:schemeClr>
                </a:solidFill>
                <a:latin typeface="Times New Roman" pitchFamily="18" charset="0"/>
                <a:ea typeface="+mj-ea"/>
                <a:cs typeface="Times New Roman" pitchFamily="18" charset="0"/>
              </a:rPr>
              <a:t>The commission has no authority under RCW 81.68.030 to regulate profits or profit margins of auto transportation companies. Fares are secondary to the manipulation of profits and are a restraint upon commerce.</a:t>
            </a:r>
          </a:p>
          <a:p>
            <a:pPr marL="285750" indent="-285750">
              <a:spcBef>
                <a:spcPts val="600"/>
              </a:spcBef>
              <a:spcAft>
                <a:spcPts val="600"/>
              </a:spcAft>
              <a:buFont typeface="Arial" pitchFamily="34" charset="0"/>
              <a:buChar char="•"/>
              <a:defRPr/>
            </a:pPr>
            <a:r>
              <a:rPr lang="en-US" sz="1400" b="0" dirty="0" smtClean="0">
                <a:solidFill>
                  <a:schemeClr val="accent2">
                    <a:lumMod val="75000"/>
                  </a:schemeClr>
                </a:solidFill>
                <a:latin typeface="Times New Roman" pitchFamily="18" charset="0"/>
                <a:ea typeface="+mj-ea"/>
                <a:cs typeface="Times New Roman" pitchFamily="18" charset="0"/>
              </a:rPr>
              <a:t>The industry is healthy without having to raise their fares to customers. Therefore, is no compelling reason to change the status quo. </a:t>
            </a:r>
          </a:p>
          <a:p>
            <a:pPr marL="285750" indent="-285750">
              <a:spcBef>
                <a:spcPts val="600"/>
              </a:spcBef>
              <a:spcAft>
                <a:spcPts val="600"/>
              </a:spcAft>
              <a:buFont typeface="Arial" pitchFamily="34" charset="0"/>
              <a:buChar char="•"/>
              <a:defRPr/>
            </a:pPr>
            <a:r>
              <a:rPr lang="en-US" sz="1400" b="0" dirty="0" smtClean="0">
                <a:solidFill>
                  <a:schemeClr val="accent2">
                    <a:lumMod val="75000"/>
                  </a:schemeClr>
                </a:solidFill>
                <a:latin typeface="Times New Roman" pitchFamily="18" charset="0"/>
                <a:ea typeface="+mj-ea"/>
                <a:cs typeface="Times New Roman" pitchFamily="18" charset="0"/>
              </a:rPr>
              <a:t>A surcharge mechanism as an acceptable method to adjust the most volatile part of their cost structure in a way that customers understand and accept. </a:t>
            </a:r>
          </a:p>
          <a:p>
            <a:pPr marL="285750" indent="-285750">
              <a:spcBef>
                <a:spcPts val="600"/>
              </a:spcBef>
              <a:spcAft>
                <a:spcPts val="600"/>
              </a:spcAft>
              <a:buFont typeface="Arial" pitchFamily="34" charset="0"/>
              <a:buChar char="•"/>
              <a:defRPr/>
            </a:pPr>
            <a:r>
              <a:rPr lang="en-US" sz="1400" b="0" dirty="0" smtClean="0">
                <a:solidFill>
                  <a:schemeClr val="accent2">
                    <a:lumMod val="75000"/>
                  </a:schemeClr>
                </a:solidFill>
                <a:latin typeface="Times New Roman" pitchFamily="18" charset="0"/>
                <a:ea typeface="+mj-ea"/>
                <a:cs typeface="Times New Roman" pitchFamily="18" charset="0"/>
              </a:rPr>
              <a:t>Washington airporters have the lowest fares in the world.</a:t>
            </a:r>
            <a:endParaRPr lang="en-US" sz="1400" u="sng" dirty="0" smtClean="0">
              <a:solidFill>
                <a:schemeClr val="accent2">
                  <a:lumMod val="75000"/>
                </a:schemeClr>
              </a:solidFill>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0"/>
            <a:ext cx="9144000" cy="0"/>
          </a:xfrm>
          <a:prstGeom prst="rect">
            <a:avLst/>
          </a:prstGeom>
          <a:noFill/>
          <a:ln w="9525" algn="ctr">
            <a:noFill/>
            <a:miter lim="800000"/>
            <a:headEnd/>
            <a:tailEnd/>
          </a:ln>
        </p:spPr>
        <p:txBody>
          <a:bodyPr anchor="ctr">
            <a:spAutoFit/>
          </a:bodyPr>
          <a:lstStyle/>
          <a:p>
            <a:pPr>
              <a:spcBef>
                <a:spcPct val="20000"/>
              </a:spcBef>
            </a:pPr>
            <a:endParaRPr lang="en-US"/>
          </a:p>
        </p:txBody>
      </p:sp>
      <p:sp>
        <p:nvSpPr>
          <p:cNvPr id="5123" name="Rectangle 3"/>
          <p:cNvSpPr>
            <a:spLocks noChangeArrowheads="1"/>
          </p:cNvSpPr>
          <p:nvPr/>
        </p:nvSpPr>
        <p:spPr bwMode="auto">
          <a:xfrm>
            <a:off x="2438400" y="503238"/>
            <a:ext cx="6248400" cy="487362"/>
          </a:xfrm>
          <a:prstGeom prst="rect">
            <a:avLst/>
          </a:prstGeom>
          <a:noFill/>
          <a:ln w="9525">
            <a:noFill/>
            <a:miter lim="800000"/>
            <a:headEnd/>
            <a:tailEnd/>
          </a:ln>
        </p:spPr>
        <p:txBody>
          <a:bodyPr/>
          <a:lstStyle/>
          <a:p>
            <a:pPr lvl="0" algn="r"/>
            <a:r>
              <a:rPr lang="en-US" sz="2000" dirty="0">
                <a:solidFill>
                  <a:srgbClr val="000000"/>
                </a:solidFill>
                <a:latin typeface="Arial" charset="0"/>
              </a:rPr>
              <a:t>Fuel Surcharge </a:t>
            </a:r>
            <a:r>
              <a:rPr lang="en-US" sz="2000" dirty="0" smtClean="0">
                <a:solidFill>
                  <a:srgbClr val="000000"/>
                </a:solidFill>
                <a:latin typeface="Arial" charset="0"/>
              </a:rPr>
              <a:t>Inquiry</a:t>
            </a:r>
            <a:endParaRPr lang="en-US" sz="2000" dirty="0">
              <a:solidFill>
                <a:srgbClr val="000000"/>
              </a:solidFill>
              <a:latin typeface="Arial" charset="0"/>
            </a:endParaRPr>
          </a:p>
          <a:p>
            <a:pPr algn="r"/>
            <a:endParaRPr lang="en-US" sz="1600" dirty="0">
              <a:solidFill>
                <a:schemeClr val="tx2"/>
              </a:solidFill>
              <a:latin typeface="Arial" charset="0"/>
            </a:endParaRPr>
          </a:p>
        </p:txBody>
      </p:sp>
      <p:pic>
        <p:nvPicPr>
          <p:cNvPr id="5124" name="Picture 4" descr="UTC 2006 Logo Only"/>
          <p:cNvPicPr>
            <a:picLocks noChangeAspect="1" noChangeArrowheads="1"/>
          </p:cNvPicPr>
          <p:nvPr/>
        </p:nvPicPr>
        <p:blipFill>
          <a:blip r:embed="rId3" cstate="print"/>
          <a:srcRect/>
          <a:stretch>
            <a:fillRect/>
          </a:stretch>
        </p:blipFill>
        <p:spPr bwMode="auto">
          <a:xfrm>
            <a:off x="276225" y="304800"/>
            <a:ext cx="1400175" cy="485775"/>
          </a:xfrm>
          <a:prstGeom prst="rect">
            <a:avLst/>
          </a:prstGeom>
          <a:noFill/>
          <a:ln w="9525">
            <a:noFill/>
            <a:miter lim="800000"/>
            <a:headEnd/>
            <a:tailEnd/>
          </a:ln>
        </p:spPr>
      </p:pic>
      <p:sp>
        <p:nvSpPr>
          <p:cNvPr id="5125" name="Line 5"/>
          <p:cNvSpPr>
            <a:spLocks noChangeShapeType="1"/>
          </p:cNvSpPr>
          <p:nvPr/>
        </p:nvSpPr>
        <p:spPr bwMode="auto">
          <a:xfrm>
            <a:off x="304800" y="990600"/>
            <a:ext cx="8305800" cy="0"/>
          </a:xfrm>
          <a:prstGeom prst="line">
            <a:avLst/>
          </a:prstGeom>
          <a:noFill/>
          <a:ln w="38100">
            <a:solidFill>
              <a:srgbClr val="000066"/>
            </a:solidFill>
            <a:round/>
            <a:headEnd/>
            <a:tailEnd/>
          </a:ln>
        </p:spPr>
        <p:txBody>
          <a:bodyPr wrap="none" anchor="ctr"/>
          <a:lstStyle/>
          <a:p>
            <a:endParaRPr lang="en-US"/>
          </a:p>
        </p:txBody>
      </p:sp>
      <p:sp>
        <p:nvSpPr>
          <p:cNvPr id="8" name="TextBox 7"/>
          <p:cNvSpPr txBox="1"/>
          <p:nvPr/>
        </p:nvSpPr>
        <p:spPr>
          <a:xfrm>
            <a:off x="304800" y="1143000"/>
            <a:ext cx="8610600" cy="5470728"/>
          </a:xfrm>
          <a:prstGeom prst="rect">
            <a:avLst/>
          </a:prstGeom>
          <a:noFill/>
        </p:spPr>
        <p:txBody>
          <a:bodyPr>
            <a:spAutoFit/>
          </a:bodyPr>
          <a:lstStyle/>
          <a:p>
            <a:pPr algn="ctr">
              <a:spcBef>
                <a:spcPts val="300"/>
              </a:spcBef>
              <a:spcAft>
                <a:spcPts val="300"/>
              </a:spcAft>
              <a:defRPr/>
            </a:pPr>
            <a:r>
              <a:rPr lang="en-US" sz="1600" u="sng" dirty="0" smtClean="0">
                <a:solidFill>
                  <a:schemeClr val="accent2">
                    <a:lumMod val="75000"/>
                  </a:schemeClr>
                </a:solidFill>
                <a:latin typeface="Times New Roman" pitchFamily="18" charset="0"/>
                <a:ea typeface="+mj-ea"/>
                <a:cs typeface="Times New Roman" pitchFamily="18" charset="0"/>
              </a:rPr>
              <a:t>Industry proposed methods</a:t>
            </a:r>
          </a:p>
          <a:p>
            <a:pPr marL="400050" lvl="1" indent="-285750">
              <a:spcBef>
                <a:spcPts val="300"/>
              </a:spcBef>
              <a:spcAft>
                <a:spcPts val="300"/>
              </a:spcAft>
              <a:buFont typeface="Arial" pitchFamily="34" charset="0"/>
              <a:buChar char="•"/>
              <a:defRPr/>
            </a:pPr>
            <a:r>
              <a:rPr lang="en-US" sz="1600" b="0" dirty="0" smtClean="0">
                <a:solidFill>
                  <a:schemeClr val="accent2">
                    <a:lumMod val="75000"/>
                  </a:schemeClr>
                </a:solidFill>
                <a:latin typeface="Times New Roman" pitchFamily="18" charset="0"/>
                <a:cs typeface="Times New Roman" pitchFamily="18" charset="0"/>
              </a:rPr>
              <a:t>SeaTac Shuttle – Company specific UPS / Fed Ex Style Index</a:t>
            </a:r>
          </a:p>
          <a:p>
            <a:pPr marL="857250" lvl="2" indent="-285750">
              <a:spcBef>
                <a:spcPts val="300"/>
              </a:spcBef>
              <a:spcAft>
                <a:spcPts val="300"/>
              </a:spcAft>
              <a:buFont typeface="Wingdings" pitchFamily="2" charset="2"/>
              <a:buChar char="q"/>
              <a:defRPr/>
            </a:pPr>
            <a:r>
              <a:rPr lang="en-US" sz="1600" b="0" dirty="0" smtClean="0">
                <a:solidFill>
                  <a:schemeClr val="accent2">
                    <a:lumMod val="75000"/>
                  </a:schemeClr>
                </a:solidFill>
                <a:latin typeface="Times New Roman" pitchFamily="18" charset="0"/>
                <a:cs typeface="Times New Roman" pitchFamily="18" charset="0"/>
              </a:rPr>
              <a:t>Loosely based on the method in use for United States Parcel Service and FedEx. </a:t>
            </a:r>
          </a:p>
          <a:p>
            <a:pPr marL="857250" lvl="2" indent="-285750">
              <a:spcBef>
                <a:spcPts val="300"/>
              </a:spcBef>
              <a:spcAft>
                <a:spcPts val="300"/>
              </a:spcAft>
              <a:buFont typeface="Wingdings" pitchFamily="2" charset="2"/>
              <a:buChar char="q"/>
              <a:defRPr/>
            </a:pPr>
            <a:r>
              <a:rPr lang="en-US" sz="1600" b="0" dirty="0" smtClean="0">
                <a:solidFill>
                  <a:schemeClr val="accent2">
                    <a:lumMod val="75000"/>
                  </a:schemeClr>
                </a:solidFill>
                <a:latin typeface="Times New Roman" pitchFamily="18" charset="0"/>
                <a:cs typeface="Times New Roman" pitchFamily="18" charset="0"/>
              </a:rPr>
              <a:t>As of February 1, 2011, the most recent surcharge in effect for each company choosing to participate will be the starting point for implementation.</a:t>
            </a:r>
          </a:p>
          <a:p>
            <a:pPr marL="857250" lvl="2" indent="-285750">
              <a:spcBef>
                <a:spcPts val="300"/>
              </a:spcBef>
              <a:spcAft>
                <a:spcPts val="300"/>
              </a:spcAft>
              <a:buFont typeface="Wingdings" pitchFamily="2" charset="2"/>
              <a:buChar char="q"/>
              <a:defRPr/>
            </a:pPr>
            <a:r>
              <a:rPr lang="en-US" sz="1600" b="0" dirty="0" smtClean="0">
                <a:solidFill>
                  <a:schemeClr val="accent2">
                    <a:lumMod val="75000"/>
                  </a:schemeClr>
                </a:solidFill>
                <a:latin typeface="Times New Roman" pitchFamily="18" charset="0"/>
                <a:cs typeface="Times New Roman" pitchFamily="18" charset="0"/>
              </a:rPr>
              <a:t>Single approval required, company adjusts surcharge based on current fuel price.</a:t>
            </a:r>
          </a:p>
          <a:p>
            <a:pPr marL="400050" lvl="1" indent="-285750">
              <a:spcBef>
                <a:spcPts val="300"/>
              </a:spcBef>
              <a:spcAft>
                <a:spcPts val="300"/>
              </a:spcAft>
              <a:defRPr/>
            </a:pPr>
            <a:endParaRPr lang="en-US" sz="1600" b="0" dirty="0" smtClean="0">
              <a:solidFill>
                <a:schemeClr val="accent2">
                  <a:lumMod val="75000"/>
                </a:schemeClr>
              </a:solidFill>
              <a:latin typeface="Times New Roman" pitchFamily="18" charset="0"/>
              <a:cs typeface="Times New Roman" pitchFamily="18" charset="0"/>
            </a:endParaRPr>
          </a:p>
          <a:p>
            <a:pPr marL="400050" lvl="1" indent="-285750">
              <a:spcBef>
                <a:spcPts val="300"/>
              </a:spcBef>
              <a:spcAft>
                <a:spcPts val="300"/>
              </a:spcAft>
              <a:defRPr/>
            </a:pPr>
            <a:endParaRPr lang="en-US" sz="1600" b="0" dirty="0" smtClean="0">
              <a:solidFill>
                <a:schemeClr val="accent2">
                  <a:lumMod val="75000"/>
                </a:schemeClr>
              </a:solidFill>
              <a:latin typeface="Times New Roman" pitchFamily="18" charset="0"/>
              <a:cs typeface="Times New Roman" pitchFamily="18" charset="0"/>
            </a:endParaRPr>
          </a:p>
          <a:p>
            <a:pPr marL="400050" lvl="1" indent="-285750">
              <a:spcBef>
                <a:spcPts val="300"/>
              </a:spcBef>
              <a:spcAft>
                <a:spcPts val="300"/>
              </a:spcAft>
              <a:defRPr/>
            </a:pPr>
            <a:endParaRPr lang="en-US" sz="1600" b="0" dirty="0" smtClean="0">
              <a:solidFill>
                <a:schemeClr val="accent2">
                  <a:lumMod val="75000"/>
                </a:schemeClr>
              </a:solidFill>
              <a:latin typeface="Times New Roman" pitchFamily="18" charset="0"/>
              <a:cs typeface="Times New Roman" pitchFamily="18" charset="0"/>
            </a:endParaRPr>
          </a:p>
          <a:p>
            <a:pPr marL="400050" lvl="1" indent="-285750">
              <a:spcBef>
                <a:spcPts val="300"/>
              </a:spcBef>
              <a:spcAft>
                <a:spcPts val="300"/>
              </a:spcAft>
              <a:defRPr/>
            </a:pPr>
            <a:endParaRPr lang="en-US" sz="1600" b="0" dirty="0" smtClean="0">
              <a:solidFill>
                <a:schemeClr val="accent2">
                  <a:lumMod val="75000"/>
                </a:schemeClr>
              </a:solidFill>
              <a:latin typeface="Times New Roman" pitchFamily="18" charset="0"/>
              <a:cs typeface="Times New Roman" pitchFamily="18" charset="0"/>
            </a:endParaRPr>
          </a:p>
          <a:p>
            <a:pPr marL="857250" lvl="2" indent="-285750">
              <a:spcBef>
                <a:spcPts val="300"/>
              </a:spcBef>
              <a:spcAft>
                <a:spcPts val="300"/>
              </a:spcAft>
              <a:buFont typeface="Wingdings" pitchFamily="2" charset="2"/>
              <a:buChar char="q"/>
              <a:defRPr/>
            </a:pPr>
            <a:endParaRPr lang="en-US" sz="1600" b="0" dirty="0" smtClean="0">
              <a:solidFill>
                <a:schemeClr val="accent2">
                  <a:lumMod val="75000"/>
                </a:schemeClr>
              </a:solidFill>
              <a:latin typeface="Times New Roman" pitchFamily="18" charset="0"/>
              <a:cs typeface="Times New Roman" pitchFamily="18" charset="0"/>
            </a:endParaRPr>
          </a:p>
          <a:p>
            <a:pPr marL="857250" lvl="2" indent="-285750">
              <a:spcBef>
                <a:spcPts val="300"/>
              </a:spcBef>
              <a:spcAft>
                <a:spcPts val="300"/>
              </a:spcAft>
              <a:defRPr/>
            </a:pPr>
            <a:r>
              <a:rPr lang="en-US" sz="1600" b="0" dirty="0" smtClean="0">
                <a:solidFill>
                  <a:schemeClr val="accent2">
                    <a:lumMod val="75000"/>
                  </a:schemeClr>
                </a:solidFill>
                <a:latin typeface="Times New Roman" pitchFamily="18" charset="0"/>
                <a:cs typeface="Times New Roman" pitchFamily="18" charset="0"/>
              </a:rPr>
              <a:t>  </a:t>
            </a:r>
          </a:p>
          <a:p>
            <a:pPr marL="400050" lvl="1" indent="-285750">
              <a:spcBef>
                <a:spcPts val="300"/>
              </a:spcBef>
              <a:spcAft>
                <a:spcPts val="300"/>
              </a:spcAft>
              <a:buFont typeface="Arial" pitchFamily="34" charset="0"/>
              <a:buChar char="•"/>
              <a:defRPr/>
            </a:pPr>
            <a:endParaRPr lang="en-US" sz="1600" b="0" dirty="0" smtClean="0">
              <a:solidFill>
                <a:schemeClr val="accent2">
                  <a:lumMod val="75000"/>
                </a:schemeClr>
              </a:solidFill>
              <a:latin typeface="Times New Roman" pitchFamily="18" charset="0"/>
              <a:cs typeface="Times New Roman" pitchFamily="18" charset="0"/>
            </a:endParaRPr>
          </a:p>
          <a:p>
            <a:pPr marL="400050" lvl="1" indent="-285750">
              <a:spcBef>
                <a:spcPts val="300"/>
              </a:spcBef>
              <a:spcAft>
                <a:spcPts val="300"/>
              </a:spcAft>
              <a:buFont typeface="Arial" pitchFamily="34" charset="0"/>
              <a:buChar char="•"/>
              <a:defRPr/>
            </a:pPr>
            <a:endParaRPr lang="en-US" sz="1600" b="0" dirty="0" smtClean="0">
              <a:solidFill>
                <a:schemeClr val="accent2">
                  <a:lumMod val="75000"/>
                </a:schemeClr>
              </a:solidFill>
              <a:latin typeface="Times New Roman" pitchFamily="18" charset="0"/>
              <a:cs typeface="Times New Roman" pitchFamily="18" charset="0"/>
            </a:endParaRPr>
          </a:p>
          <a:p>
            <a:pPr marL="400050" lvl="1" indent="-285750">
              <a:spcBef>
                <a:spcPts val="0"/>
              </a:spcBef>
              <a:spcAft>
                <a:spcPts val="300"/>
              </a:spcAft>
              <a:buFont typeface="Arial" pitchFamily="34" charset="0"/>
              <a:buChar char="•"/>
              <a:defRPr/>
            </a:pPr>
            <a:r>
              <a:rPr lang="en-US" sz="1600" b="0" dirty="0" smtClean="0">
                <a:solidFill>
                  <a:schemeClr val="accent2">
                    <a:lumMod val="75000"/>
                  </a:schemeClr>
                </a:solidFill>
                <a:latin typeface="Times New Roman" pitchFamily="18" charset="0"/>
                <a:cs typeface="Times New Roman" pitchFamily="18" charset="0"/>
              </a:rPr>
              <a:t>Capital Aeroporter- Retain existing method, but remove 1% Band</a:t>
            </a:r>
          </a:p>
          <a:p>
            <a:pPr marL="400050" lvl="1" indent="-285750">
              <a:spcBef>
                <a:spcPts val="300"/>
              </a:spcBef>
              <a:spcAft>
                <a:spcPts val="300"/>
              </a:spcAft>
              <a:buFont typeface="Arial" pitchFamily="34" charset="0"/>
              <a:buChar char="•"/>
              <a:defRPr/>
            </a:pPr>
            <a:r>
              <a:rPr lang="en-US" sz="1600" b="0" dirty="0" smtClean="0">
                <a:solidFill>
                  <a:schemeClr val="accent2">
                    <a:lumMod val="75000"/>
                  </a:schemeClr>
                </a:solidFill>
                <a:latin typeface="Times New Roman" pitchFamily="18" charset="0"/>
                <a:cs typeface="Times New Roman" pitchFamily="18" charset="0"/>
              </a:rPr>
              <a:t>Others - Retain existing method</a:t>
            </a:r>
          </a:p>
          <a:p>
            <a:pPr marL="285750" indent="-285750">
              <a:spcBef>
                <a:spcPts val="600"/>
              </a:spcBef>
              <a:spcAft>
                <a:spcPts val="600"/>
              </a:spcAft>
              <a:buFont typeface="Arial" pitchFamily="34" charset="0"/>
              <a:buChar char="•"/>
              <a:defRPr/>
            </a:pPr>
            <a:endParaRPr lang="en-US" sz="1600" b="0" dirty="0" smtClean="0">
              <a:solidFill>
                <a:schemeClr val="accent2">
                  <a:lumMod val="75000"/>
                </a:schemeClr>
              </a:solidFill>
              <a:latin typeface="Times New Roman" pitchFamily="18" charset="0"/>
              <a:cs typeface="Times New Roman" pitchFamily="18" charset="0"/>
            </a:endParaRPr>
          </a:p>
        </p:txBody>
      </p:sp>
      <p:graphicFrame>
        <p:nvGraphicFramePr>
          <p:cNvPr id="10" name="Table 9"/>
          <p:cNvGraphicFramePr>
            <a:graphicFrameLocks noGrp="1"/>
          </p:cNvGraphicFramePr>
          <p:nvPr/>
        </p:nvGraphicFramePr>
        <p:xfrm>
          <a:off x="1905000" y="3048000"/>
          <a:ext cx="5067300" cy="2350389"/>
        </p:xfrm>
        <a:graphic>
          <a:graphicData uri="http://schemas.openxmlformats.org/drawingml/2006/table">
            <a:tbl>
              <a:tblPr/>
              <a:tblGrid>
                <a:gridCol w="1013460"/>
                <a:gridCol w="1013460"/>
                <a:gridCol w="1013460"/>
                <a:gridCol w="1013460"/>
                <a:gridCol w="1013460"/>
              </a:tblGrid>
              <a:tr h="184150">
                <a:tc gridSpan="5">
                  <a:txBody>
                    <a:bodyPr/>
                    <a:lstStyle/>
                    <a:p>
                      <a:pPr marL="0" marR="0" algn="ctr">
                        <a:lnSpc>
                          <a:spcPct val="115000"/>
                        </a:lnSpc>
                        <a:spcBef>
                          <a:spcPts val="0"/>
                        </a:spcBef>
                        <a:spcAft>
                          <a:spcPts val="0"/>
                        </a:spcAft>
                      </a:pPr>
                      <a:r>
                        <a:rPr lang="en-US" sz="900" b="1" dirty="0">
                          <a:solidFill>
                            <a:srgbClr val="000000"/>
                          </a:solidFill>
                          <a:latin typeface="Arial"/>
                          <a:ea typeface="Calibri"/>
                          <a:cs typeface="Times New Roman"/>
                        </a:rPr>
                        <a:t>COMPANY XYZ FUEL SURCHARGE TABLE </a:t>
                      </a:r>
                      <a:endParaRPr lang="en-US" sz="1100" dirty="0">
                        <a:latin typeface="Calibri"/>
                        <a:ea typeface="Calibri"/>
                        <a:cs typeface="Times New Roman"/>
                      </a:endParaRPr>
                    </a:p>
                    <a:p>
                      <a:pPr marL="0" marR="0" algn="ctr">
                        <a:lnSpc>
                          <a:spcPct val="115000"/>
                        </a:lnSpc>
                        <a:spcBef>
                          <a:spcPts val="0"/>
                        </a:spcBef>
                        <a:spcAft>
                          <a:spcPts val="0"/>
                        </a:spcAft>
                      </a:pPr>
                      <a:r>
                        <a:rPr lang="en-US" sz="900" b="1" dirty="0">
                          <a:solidFill>
                            <a:srgbClr val="000000"/>
                          </a:solidFill>
                          <a:latin typeface="Arial"/>
                          <a:ea typeface="Calibri"/>
                          <a:cs typeface="Times New Roman"/>
                        </a:rPr>
                        <a:t>EFFECTIVE FEB 1, 2011</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68935">
                <a:tc>
                  <a:txBody>
                    <a:bodyPr/>
                    <a:lstStyle/>
                    <a:p>
                      <a:pPr marL="0" marR="0" algn="ctr">
                        <a:lnSpc>
                          <a:spcPct val="115000"/>
                        </a:lnSpc>
                        <a:spcBef>
                          <a:spcPts val="0"/>
                        </a:spcBef>
                        <a:spcAft>
                          <a:spcPts val="0"/>
                        </a:spcAft>
                      </a:pPr>
                      <a:r>
                        <a:rPr lang="en-US" sz="900" b="1">
                          <a:solidFill>
                            <a:srgbClr val="000000"/>
                          </a:solidFill>
                          <a:latin typeface="Arial"/>
                          <a:ea typeface="Calibri"/>
                          <a:cs typeface="Times New Roman"/>
                        </a:rPr>
                        <a:t>At Least</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latin typeface="Arial"/>
                          <a:ea typeface="Calibri"/>
                          <a:cs typeface="Times New Roman"/>
                        </a:rPr>
                        <a:t>But Less Than</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latin typeface="Arial"/>
                          <a:ea typeface="Calibri"/>
                          <a:cs typeface="Times New Roman"/>
                        </a:rPr>
                        <a:t>Surcharge % of Base Fare</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latin typeface="Arial"/>
                          <a:ea typeface="Calibri"/>
                          <a:cs typeface="Times New Roman"/>
                        </a:rPr>
                        <a:t>25 cent Rounding</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solidFill>
                            <a:srgbClr val="000000"/>
                          </a:solidFill>
                          <a:latin typeface="Arial"/>
                          <a:ea typeface="Calibri"/>
                          <a:cs typeface="Times New Roman"/>
                        </a:rPr>
                        <a:t>Amount above Base Fuel Price</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150">
                <a:tc>
                  <a:txBody>
                    <a:bodyPr/>
                    <a:lstStyle/>
                    <a:p>
                      <a:pPr marL="0" marR="0">
                        <a:lnSpc>
                          <a:spcPct val="115000"/>
                        </a:lnSpc>
                        <a:spcBef>
                          <a:spcPts val="0"/>
                        </a:spcBef>
                        <a:spcAft>
                          <a:spcPts val="0"/>
                        </a:spcAft>
                      </a:pPr>
                      <a:r>
                        <a:rPr lang="en-US" sz="900" b="1" dirty="0">
                          <a:solidFill>
                            <a:srgbClr val="000000"/>
                          </a:solidFill>
                          <a:latin typeface="Arial"/>
                          <a:ea typeface="Calibri"/>
                          <a:cs typeface="Times New Roman"/>
                        </a:rPr>
                        <a:t>$1.969</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$2.579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0.00%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b="1">
                          <a:solidFill>
                            <a:srgbClr val="000000"/>
                          </a:solidFill>
                          <a:latin typeface="Arial"/>
                          <a:ea typeface="Calibri"/>
                          <a:cs typeface="Times New Roman"/>
                        </a:rPr>
                        <a:t>0.00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150">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$2.579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$2.859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0.70%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b="1">
                          <a:solidFill>
                            <a:srgbClr val="000000"/>
                          </a:solidFill>
                          <a:latin typeface="Arial"/>
                          <a:ea typeface="Calibri"/>
                          <a:cs typeface="Times New Roman"/>
                        </a:rPr>
                        <a:t>0.25</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b="1">
                          <a:solidFill>
                            <a:srgbClr val="000000"/>
                          </a:solidFill>
                          <a:latin typeface="Arial"/>
                          <a:ea typeface="Calibri"/>
                          <a:cs typeface="Times New Roman"/>
                        </a:rPr>
                        <a:t>$0.610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150">
                <a:tc>
                  <a:txBody>
                    <a:bodyPr/>
                    <a:lstStyle/>
                    <a:p>
                      <a:pPr marL="0" marR="0">
                        <a:lnSpc>
                          <a:spcPct val="115000"/>
                        </a:lnSpc>
                        <a:spcBef>
                          <a:spcPts val="0"/>
                        </a:spcBef>
                        <a:spcAft>
                          <a:spcPts val="0"/>
                        </a:spcAft>
                      </a:pPr>
                      <a:r>
                        <a:rPr lang="en-US" sz="900" b="1" dirty="0">
                          <a:solidFill>
                            <a:srgbClr val="000000"/>
                          </a:solidFill>
                          <a:latin typeface="Arial"/>
                          <a:ea typeface="Calibri"/>
                          <a:cs typeface="Times New Roman"/>
                        </a:rPr>
                        <a:t>$2.859</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$3.129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1.40%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b="1">
                          <a:solidFill>
                            <a:srgbClr val="000000"/>
                          </a:solidFill>
                          <a:latin typeface="Arial"/>
                          <a:ea typeface="Calibri"/>
                          <a:cs typeface="Times New Roman"/>
                        </a:rPr>
                        <a:t>0.50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b="1">
                          <a:solidFill>
                            <a:srgbClr val="000000"/>
                          </a:solidFill>
                          <a:latin typeface="Arial"/>
                          <a:ea typeface="Calibri"/>
                          <a:cs typeface="Times New Roman"/>
                        </a:rPr>
                        <a:t>$0.890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150">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$3.129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$3.409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2.10%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900" b="1">
                          <a:solidFill>
                            <a:srgbClr val="000000"/>
                          </a:solidFill>
                          <a:latin typeface="Arial"/>
                          <a:ea typeface="Calibri"/>
                          <a:cs typeface="Times New Roman"/>
                        </a:rPr>
                        <a:t>0.75</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900" b="1">
                          <a:solidFill>
                            <a:srgbClr val="000000"/>
                          </a:solidFill>
                          <a:latin typeface="Arial"/>
                          <a:ea typeface="Calibri"/>
                          <a:cs typeface="Times New Roman"/>
                        </a:rPr>
                        <a:t>$1.160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184150">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$3.409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$3.679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2.80%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b="1">
                          <a:solidFill>
                            <a:srgbClr val="000000"/>
                          </a:solidFill>
                          <a:latin typeface="Arial"/>
                          <a:ea typeface="Calibri"/>
                          <a:cs typeface="Times New Roman"/>
                        </a:rPr>
                        <a:t>1.00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b="1">
                          <a:solidFill>
                            <a:srgbClr val="000000"/>
                          </a:solidFill>
                          <a:latin typeface="Arial"/>
                          <a:ea typeface="Calibri"/>
                          <a:cs typeface="Times New Roman"/>
                        </a:rPr>
                        <a:t>$1.440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150">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$3.679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$3.959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3.50%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b="1">
                          <a:solidFill>
                            <a:srgbClr val="000000"/>
                          </a:solidFill>
                          <a:latin typeface="Arial"/>
                          <a:ea typeface="Calibri"/>
                          <a:cs typeface="Times New Roman"/>
                        </a:rPr>
                        <a:t>1.25</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b="1">
                          <a:solidFill>
                            <a:srgbClr val="000000"/>
                          </a:solidFill>
                          <a:latin typeface="Arial"/>
                          <a:ea typeface="Calibri"/>
                          <a:cs typeface="Times New Roman"/>
                        </a:rPr>
                        <a:t>$1.710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150">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$3.959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$4.229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4.20%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b="1">
                          <a:solidFill>
                            <a:srgbClr val="000000"/>
                          </a:solidFill>
                          <a:latin typeface="Arial"/>
                          <a:ea typeface="Calibri"/>
                          <a:cs typeface="Times New Roman"/>
                        </a:rPr>
                        <a:t>1.50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b="1">
                          <a:solidFill>
                            <a:srgbClr val="000000"/>
                          </a:solidFill>
                          <a:latin typeface="Arial"/>
                          <a:ea typeface="Calibri"/>
                          <a:cs typeface="Times New Roman"/>
                        </a:rPr>
                        <a:t>$1.990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150">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$4.229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$4.509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4.90%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b="1">
                          <a:solidFill>
                            <a:srgbClr val="000000"/>
                          </a:solidFill>
                          <a:latin typeface="Arial"/>
                          <a:ea typeface="Calibri"/>
                          <a:cs typeface="Times New Roman"/>
                        </a:rPr>
                        <a:t>1.75</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b="1">
                          <a:solidFill>
                            <a:srgbClr val="000000"/>
                          </a:solidFill>
                          <a:latin typeface="Arial"/>
                          <a:ea typeface="Calibri"/>
                          <a:cs typeface="Times New Roman"/>
                        </a:rPr>
                        <a:t>$2.260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150">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$4.509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$4.779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a:solidFill>
                            <a:srgbClr val="000000"/>
                          </a:solidFill>
                          <a:latin typeface="Arial"/>
                          <a:ea typeface="Calibri"/>
                          <a:cs typeface="Times New Roman"/>
                        </a:rPr>
                        <a:t>5.60%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b="1">
                          <a:solidFill>
                            <a:srgbClr val="000000"/>
                          </a:solidFill>
                          <a:latin typeface="Arial"/>
                          <a:ea typeface="Calibri"/>
                          <a:cs typeface="Times New Roman"/>
                        </a:rPr>
                        <a:t>2.00</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900" b="1" dirty="0">
                          <a:solidFill>
                            <a:srgbClr val="000000"/>
                          </a:solidFill>
                          <a:latin typeface="Arial"/>
                          <a:ea typeface="Calibri"/>
                          <a:cs typeface="Times New Roman"/>
                        </a:rPr>
                        <a:t>$2.540</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0"/>
            <a:ext cx="9144000" cy="0"/>
          </a:xfrm>
          <a:prstGeom prst="rect">
            <a:avLst/>
          </a:prstGeom>
          <a:noFill/>
          <a:ln w="9525" algn="ctr">
            <a:noFill/>
            <a:miter lim="800000"/>
            <a:headEnd/>
            <a:tailEnd/>
          </a:ln>
        </p:spPr>
        <p:txBody>
          <a:bodyPr anchor="ctr">
            <a:spAutoFit/>
          </a:bodyPr>
          <a:lstStyle/>
          <a:p>
            <a:pPr>
              <a:spcBef>
                <a:spcPct val="20000"/>
              </a:spcBef>
            </a:pPr>
            <a:endParaRPr lang="en-US"/>
          </a:p>
        </p:txBody>
      </p:sp>
      <p:sp>
        <p:nvSpPr>
          <p:cNvPr id="5123" name="Rectangle 3"/>
          <p:cNvSpPr>
            <a:spLocks noChangeArrowheads="1"/>
          </p:cNvSpPr>
          <p:nvPr/>
        </p:nvSpPr>
        <p:spPr bwMode="auto">
          <a:xfrm>
            <a:off x="2438400" y="503238"/>
            <a:ext cx="6248400" cy="487362"/>
          </a:xfrm>
          <a:prstGeom prst="rect">
            <a:avLst/>
          </a:prstGeom>
          <a:noFill/>
          <a:ln w="9525">
            <a:noFill/>
            <a:miter lim="800000"/>
            <a:headEnd/>
            <a:tailEnd/>
          </a:ln>
        </p:spPr>
        <p:txBody>
          <a:bodyPr/>
          <a:lstStyle/>
          <a:p>
            <a:pPr lvl="0" algn="r"/>
            <a:r>
              <a:rPr lang="en-US" sz="2000" dirty="0">
                <a:solidFill>
                  <a:srgbClr val="000000"/>
                </a:solidFill>
                <a:latin typeface="Arial" charset="0"/>
              </a:rPr>
              <a:t>Fuel Surcharge </a:t>
            </a:r>
            <a:r>
              <a:rPr lang="en-US" sz="2000" dirty="0" smtClean="0">
                <a:solidFill>
                  <a:srgbClr val="000000"/>
                </a:solidFill>
                <a:latin typeface="Arial" charset="0"/>
              </a:rPr>
              <a:t>Inquiry</a:t>
            </a:r>
            <a:endParaRPr lang="en-US" sz="2000" dirty="0">
              <a:solidFill>
                <a:srgbClr val="000000"/>
              </a:solidFill>
              <a:latin typeface="Arial" charset="0"/>
            </a:endParaRPr>
          </a:p>
          <a:p>
            <a:pPr algn="r"/>
            <a:endParaRPr lang="en-US" sz="1600" dirty="0">
              <a:solidFill>
                <a:schemeClr val="tx2"/>
              </a:solidFill>
              <a:latin typeface="Arial" charset="0"/>
            </a:endParaRPr>
          </a:p>
        </p:txBody>
      </p:sp>
      <p:pic>
        <p:nvPicPr>
          <p:cNvPr id="5124" name="Picture 4" descr="UTC 2006 Logo Only"/>
          <p:cNvPicPr>
            <a:picLocks noChangeAspect="1" noChangeArrowheads="1"/>
          </p:cNvPicPr>
          <p:nvPr/>
        </p:nvPicPr>
        <p:blipFill>
          <a:blip r:embed="rId3" cstate="print"/>
          <a:srcRect/>
          <a:stretch>
            <a:fillRect/>
          </a:stretch>
        </p:blipFill>
        <p:spPr bwMode="auto">
          <a:xfrm>
            <a:off x="276225" y="304800"/>
            <a:ext cx="1400175" cy="485775"/>
          </a:xfrm>
          <a:prstGeom prst="rect">
            <a:avLst/>
          </a:prstGeom>
          <a:noFill/>
          <a:ln w="9525">
            <a:noFill/>
            <a:miter lim="800000"/>
            <a:headEnd/>
            <a:tailEnd/>
          </a:ln>
        </p:spPr>
      </p:pic>
      <p:sp>
        <p:nvSpPr>
          <p:cNvPr id="5125" name="Line 5"/>
          <p:cNvSpPr>
            <a:spLocks noChangeShapeType="1"/>
          </p:cNvSpPr>
          <p:nvPr/>
        </p:nvSpPr>
        <p:spPr bwMode="auto">
          <a:xfrm>
            <a:off x="304800" y="990600"/>
            <a:ext cx="8305800" cy="0"/>
          </a:xfrm>
          <a:prstGeom prst="line">
            <a:avLst/>
          </a:prstGeom>
          <a:noFill/>
          <a:ln w="38100">
            <a:solidFill>
              <a:srgbClr val="000066"/>
            </a:solidFill>
            <a:round/>
            <a:headEnd/>
            <a:tailEnd/>
          </a:ln>
        </p:spPr>
        <p:txBody>
          <a:bodyPr wrap="none" anchor="ctr"/>
          <a:lstStyle/>
          <a:p>
            <a:endParaRPr lang="en-US"/>
          </a:p>
        </p:txBody>
      </p:sp>
      <p:sp>
        <p:nvSpPr>
          <p:cNvPr id="8" name="TextBox 7"/>
          <p:cNvSpPr txBox="1"/>
          <p:nvPr/>
        </p:nvSpPr>
        <p:spPr>
          <a:xfrm>
            <a:off x="304800" y="1143000"/>
            <a:ext cx="8610600" cy="5070619"/>
          </a:xfrm>
          <a:prstGeom prst="rect">
            <a:avLst/>
          </a:prstGeom>
          <a:noFill/>
        </p:spPr>
        <p:txBody>
          <a:bodyPr>
            <a:spAutoFit/>
          </a:bodyPr>
          <a:lstStyle/>
          <a:p>
            <a:pPr algn="ctr">
              <a:spcBef>
                <a:spcPts val="300"/>
              </a:spcBef>
              <a:spcAft>
                <a:spcPts val="300"/>
              </a:spcAft>
              <a:defRPr/>
            </a:pPr>
            <a:r>
              <a:rPr lang="en-US" sz="1600" u="sng" dirty="0" smtClean="0">
                <a:solidFill>
                  <a:schemeClr val="accent2">
                    <a:lumMod val="75000"/>
                  </a:schemeClr>
                </a:solidFill>
                <a:latin typeface="Times New Roman" pitchFamily="18" charset="0"/>
                <a:ea typeface="+mj-ea"/>
                <a:cs typeface="Times New Roman" pitchFamily="18" charset="0"/>
              </a:rPr>
              <a:t>Commission staff’s proposed methods</a:t>
            </a:r>
          </a:p>
          <a:p>
            <a:pPr marL="400050" lvl="1" indent="-285750">
              <a:lnSpc>
                <a:spcPct val="150000"/>
              </a:lnSpc>
              <a:spcBef>
                <a:spcPts val="600"/>
              </a:spcBef>
              <a:spcAft>
                <a:spcPts val="600"/>
              </a:spcAft>
              <a:buFont typeface="Arial" pitchFamily="34" charset="0"/>
              <a:buChar char="•"/>
              <a:defRPr/>
            </a:pPr>
            <a:r>
              <a:rPr lang="en-US" sz="1600" b="0" dirty="0" smtClean="0">
                <a:solidFill>
                  <a:schemeClr val="accent2">
                    <a:lumMod val="75000"/>
                  </a:schemeClr>
                </a:solidFill>
                <a:latin typeface="Times New Roman" pitchFamily="18" charset="0"/>
                <a:cs typeface="Times New Roman" pitchFamily="18" charset="0"/>
              </a:rPr>
              <a:t>Phase Out – Rate Cases or Single Item Adjustments via petition.</a:t>
            </a:r>
          </a:p>
          <a:p>
            <a:pPr marL="400050" lvl="1" indent="-285750">
              <a:lnSpc>
                <a:spcPct val="150000"/>
              </a:lnSpc>
              <a:spcBef>
                <a:spcPts val="600"/>
              </a:spcBef>
              <a:spcAft>
                <a:spcPts val="600"/>
              </a:spcAft>
              <a:buFont typeface="Arial" pitchFamily="34" charset="0"/>
              <a:buChar char="•"/>
              <a:defRPr/>
            </a:pPr>
            <a:r>
              <a:rPr lang="en-US" sz="1600" b="0" dirty="0" smtClean="0">
                <a:solidFill>
                  <a:schemeClr val="accent2">
                    <a:lumMod val="75000"/>
                  </a:schemeClr>
                </a:solidFill>
                <a:latin typeface="Times New Roman" pitchFamily="18" charset="0"/>
                <a:cs typeface="Times New Roman" pitchFamily="18" charset="0"/>
              </a:rPr>
              <a:t>Rolling 12-month average or rate case base, whichever is greater.</a:t>
            </a:r>
          </a:p>
          <a:p>
            <a:pPr marL="400050" lvl="1" indent="-285750">
              <a:spcBef>
                <a:spcPts val="600"/>
              </a:spcBef>
              <a:spcAft>
                <a:spcPts val="600"/>
              </a:spcAft>
              <a:buFont typeface="Arial" pitchFamily="34" charset="0"/>
              <a:buChar char="•"/>
              <a:defRPr/>
            </a:pPr>
            <a:r>
              <a:rPr lang="en-US" sz="1600" b="0" dirty="0" smtClean="0">
                <a:solidFill>
                  <a:schemeClr val="accent2">
                    <a:lumMod val="75000"/>
                  </a:schemeClr>
                </a:solidFill>
                <a:latin typeface="Times New Roman" pitchFamily="18" charset="0"/>
                <a:cs typeface="Times New Roman" pitchFamily="18" charset="0"/>
              </a:rPr>
              <a:t>Separate fuel cost component for all rates, fares and charges</a:t>
            </a:r>
          </a:p>
          <a:p>
            <a:pPr marL="857250" lvl="2" indent="-285750">
              <a:spcBef>
                <a:spcPts val="600"/>
              </a:spcBef>
              <a:spcAft>
                <a:spcPts val="600"/>
              </a:spcAft>
              <a:buFont typeface="Wingdings" pitchFamily="2" charset="2"/>
              <a:buChar char="q"/>
              <a:defRPr/>
            </a:pPr>
            <a:r>
              <a:rPr lang="en-US" sz="1600" b="0" dirty="0" smtClean="0">
                <a:solidFill>
                  <a:schemeClr val="accent2">
                    <a:lumMod val="75000"/>
                  </a:schemeClr>
                </a:solidFill>
                <a:latin typeface="Times New Roman" pitchFamily="18" charset="0"/>
                <a:cs typeface="Times New Roman" pitchFamily="18" charset="0"/>
              </a:rPr>
              <a:t>Each rate, fare and charge published in the company’s tariff would have two components; a “fuel” component and an “all-other” component. </a:t>
            </a:r>
          </a:p>
          <a:p>
            <a:pPr marL="857250" lvl="2" indent="-285750">
              <a:spcBef>
                <a:spcPts val="600"/>
              </a:spcBef>
              <a:spcAft>
                <a:spcPts val="600"/>
              </a:spcAft>
              <a:buFont typeface="Wingdings" pitchFamily="2" charset="2"/>
              <a:buChar char="q"/>
              <a:defRPr/>
            </a:pPr>
            <a:r>
              <a:rPr lang="en-US" sz="1600" b="0" dirty="0" smtClean="0">
                <a:solidFill>
                  <a:schemeClr val="accent2">
                    <a:lumMod val="75000"/>
                  </a:schemeClr>
                </a:solidFill>
                <a:latin typeface="Times New Roman" pitchFamily="18" charset="0"/>
                <a:cs typeface="Times New Roman" pitchFamily="18" charset="0"/>
              </a:rPr>
              <a:t>Fuel costs would be tracked over a period of time (e.g. six or twelve months) and “trued-up” using a deferred accounting mechanism. </a:t>
            </a:r>
          </a:p>
          <a:p>
            <a:pPr marL="857250" lvl="2" indent="-285750">
              <a:spcBef>
                <a:spcPts val="600"/>
              </a:spcBef>
              <a:spcAft>
                <a:spcPts val="600"/>
              </a:spcAft>
              <a:buFont typeface="Wingdings" pitchFamily="2" charset="2"/>
              <a:buChar char="q"/>
              <a:defRPr/>
            </a:pPr>
            <a:r>
              <a:rPr lang="en-US" sz="1600" b="0" dirty="0" smtClean="0">
                <a:solidFill>
                  <a:schemeClr val="accent2">
                    <a:lumMod val="75000"/>
                  </a:schemeClr>
                </a:solidFill>
                <a:latin typeface="Times New Roman" pitchFamily="18" charset="0"/>
                <a:cs typeface="Times New Roman" pitchFamily="18" charset="0"/>
              </a:rPr>
              <a:t>The fuel component would increase and decrease with the cost of fuel. The fuel expense would not be included in calculating a company’s revenue requirement under the operating ratio methodology, used in the auto transportation and commercial ferry industries, or the Lurito-Gallagher methodology, used in the solid waste industry. </a:t>
            </a:r>
          </a:p>
          <a:p>
            <a:pPr marL="857250" lvl="2" indent="-285750">
              <a:spcBef>
                <a:spcPts val="600"/>
              </a:spcBef>
              <a:spcAft>
                <a:spcPts val="600"/>
              </a:spcAft>
              <a:buFont typeface="Wingdings" pitchFamily="2" charset="2"/>
              <a:buChar char="q"/>
              <a:defRPr/>
            </a:pPr>
            <a:r>
              <a:rPr lang="en-US" sz="1600" b="0" dirty="0" smtClean="0">
                <a:solidFill>
                  <a:schemeClr val="accent2">
                    <a:lumMod val="75000"/>
                  </a:schemeClr>
                </a:solidFill>
                <a:latin typeface="Times New Roman" pitchFamily="18" charset="0"/>
                <a:cs typeface="Times New Roman" pitchFamily="18" charset="0"/>
              </a:rPr>
              <a:t>This methodology would guarantee the company will recover all of its fuel expense in exchange for the company’s opportunity to earn a return / profit on the guaranteed fuel expense.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0"/>
            <a:ext cx="9144000" cy="0"/>
          </a:xfrm>
          <a:prstGeom prst="rect">
            <a:avLst/>
          </a:prstGeom>
          <a:noFill/>
          <a:ln w="9525" algn="ctr">
            <a:noFill/>
            <a:miter lim="800000"/>
            <a:headEnd/>
            <a:tailEnd/>
          </a:ln>
        </p:spPr>
        <p:txBody>
          <a:bodyPr anchor="ctr">
            <a:spAutoFit/>
          </a:bodyPr>
          <a:lstStyle/>
          <a:p>
            <a:pPr>
              <a:spcBef>
                <a:spcPct val="20000"/>
              </a:spcBef>
            </a:pPr>
            <a:endParaRPr lang="en-US"/>
          </a:p>
        </p:txBody>
      </p:sp>
      <p:sp>
        <p:nvSpPr>
          <p:cNvPr id="5123" name="Rectangle 3"/>
          <p:cNvSpPr>
            <a:spLocks noChangeArrowheads="1"/>
          </p:cNvSpPr>
          <p:nvPr/>
        </p:nvSpPr>
        <p:spPr bwMode="auto">
          <a:xfrm>
            <a:off x="2438400" y="503238"/>
            <a:ext cx="6248400" cy="487362"/>
          </a:xfrm>
          <a:prstGeom prst="rect">
            <a:avLst/>
          </a:prstGeom>
          <a:noFill/>
          <a:ln w="9525">
            <a:noFill/>
            <a:miter lim="800000"/>
            <a:headEnd/>
            <a:tailEnd/>
          </a:ln>
        </p:spPr>
        <p:txBody>
          <a:bodyPr/>
          <a:lstStyle/>
          <a:p>
            <a:pPr lvl="0" algn="r"/>
            <a:r>
              <a:rPr lang="en-US" sz="2000" dirty="0">
                <a:solidFill>
                  <a:srgbClr val="000000"/>
                </a:solidFill>
                <a:latin typeface="Arial" charset="0"/>
              </a:rPr>
              <a:t>Fuel Surcharge </a:t>
            </a:r>
            <a:r>
              <a:rPr lang="en-US" sz="2000" dirty="0" smtClean="0">
                <a:solidFill>
                  <a:srgbClr val="000000"/>
                </a:solidFill>
                <a:latin typeface="Arial" charset="0"/>
              </a:rPr>
              <a:t>Inquiry</a:t>
            </a:r>
            <a:endParaRPr lang="en-US" sz="2000" dirty="0">
              <a:solidFill>
                <a:srgbClr val="000000"/>
              </a:solidFill>
              <a:latin typeface="Arial" charset="0"/>
            </a:endParaRPr>
          </a:p>
          <a:p>
            <a:pPr algn="r"/>
            <a:endParaRPr lang="en-US" sz="1600" dirty="0">
              <a:solidFill>
                <a:schemeClr val="tx2"/>
              </a:solidFill>
              <a:latin typeface="Arial" charset="0"/>
            </a:endParaRPr>
          </a:p>
        </p:txBody>
      </p:sp>
      <p:pic>
        <p:nvPicPr>
          <p:cNvPr id="5124" name="Picture 4" descr="UTC 2006 Logo Only"/>
          <p:cNvPicPr>
            <a:picLocks noChangeAspect="1" noChangeArrowheads="1"/>
          </p:cNvPicPr>
          <p:nvPr/>
        </p:nvPicPr>
        <p:blipFill>
          <a:blip r:embed="rId3" cstate="print"/>
          <a:srcRect/>
          <a:stretch>
            <a:fillRect/>
          </a:stretch>
        </p:blipFill>
        <p:spPr bwMode="auto">
          <a:xfrm>
            <a:off x="276225" y="304800"/>
            <a:ext cx="1400175" cy="485775"/>
          </a:xfrm>
          <a:prstGeom prst="rect">
            <a:avLst/>
          </a:prstGeom>
          <a:noFill/>
          <a:ln w="9525">
            <a:noFill/>
            <a:miter lim="800000"/>
            <a:headEnd/>
            <a:tailEnd/>
          </a:ln>
        </p:spPr>
      </p:pic>
      <p:sp>
        <p:nvSpPr>
          <p:cNvPr id="5125" name="Line 5"/>
          <p:cNvSpPr>
            <a:spLocks noChangeShapeType="1"/>
          </p:cNvSpPr>
          <p:nvPr/>
        </p:nvSpPr>
        <p:spPr bwMode="auto">
          <a:xfrm>
            <a:off x="304800" y="990600"/>
            <a:ext cx="8305800" cy="0"/>
          </a:xfrm>
          <a:prstGeom prst="line">
            <a:avLst/>
          </a:prstGeom>
          <a:noFill/>
          <a:ln w="38100">
            <a:solidFill>
              <a:srgbClr val="000066"/>
            </a:solidFill>
            <a:round/>
            <a:headEnd/>
            <a:tailEnd/>
          </a:ln>
        </p:spPr>
        <p:txBody>
          <a:bodyPr wrap="none" anchor="ctr"/>
          <a:lstStyle/>
          <a:p>
            <a:endParaRPr lang="en-US"/>
          </a:p>
        </p:txBody>
      </p:sp>
      <p:sp>
        <p:nvSpPr>
          <p:cNvPr id="8" name="TextBox 7"/>
          <p:cNvSpPr txBox="1"/>
          <p:nvPr/>
        </p:nvSpPr>
        <p:spPr>
          <a:xfrm>
            <a:off x="304800" y="2819400"/>
            <a:ext cx="8610600" cy="369332"/>
          </a:xfrm>
          <a:prstGeom prst="rect">
            <a:avLst/>
          </a:prstGeom>
          <a:noFill/>
        </p:spPr>
        <p:txBody>
          <a:bodyPr>
            <a:spAutoFit/>
          </a:bodyPr>
          <a:lstStyle/>
          <a:p>
            <a:pPr algn="ctr">
              <a:spcBef>
                <a:spcPts val="300"/>
              </a:spcBef>
              <a:spcAft>
                <a:spcPts val="300"/>
              </a:spcAft>
              <a:defRPr/>
            </a:pPr>
            <a:r>
              <a:rPr lang="en-US" sz="1800" u="sng" dirty="0" smtClean="0">
                <a:solidFill>
                  <a:schemeClr val="accent2">
                    <a:lumMod val="75000"/>
                  </a:schemeClr>
                </a:solidFill>
                <a:latin typeface="Times New Roman" pitchFamily="18" charset="0"/>
                <a:ea typeface="+mj-ea"/>
                <a:cs typeface="Times New Roman" pitchFamily="18" charset="0"/>
              </a:rPr>
              <a:t>QUESTIONS/COMMENTS/NEXT STEPS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00000"/>
          </a:lnSpc>
          <a:spcBef>
            <a:spcPct val="20000"/>
          </a:spcBef>
          <a:spcAft>
            <a:spcPct val="0"/>
          </a:spcAft>
          <a:buClrTx/>
          <a:buSzTx/>
          <a:buFontTx/>
          <a:buNone/>
          <a:tabLst/>
          <a:defRPr kumimoji="0" lang="en-US" sz="1200" b="1" i="0" u="none" strike="noStrike" cap="none" normalizeH="0" baseline="0" smtClean="0">
            <a:ln>
              <a:noFill/>
            </a:ln>
            <a:solidFill>
              <a:srgbClr val="CC0000"/>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00000"/>
          </a:lnSpc>
          <a:spcBef>
            <a:spcPct val="20000"/>
          </a:spcBef>
          <a:spcAft>
            <a:spcPct val="0"/>
          </a:spcAft>
          <a:buClrTx/>
          <a:buSzTx/>
          <a:buFontTx/>
          <a:buNone/>
          <a:tabLst/>
          <a:defRPr kumimoji="0" lang="en-US" sz="1200" b="1" i="0" u="none" strike="noStrike" cap="none" normalizeH="0" baseline="0" smtClean="0">
            <a:ln>
              <a:noFill/>
            </a:ln>
            <a:solidFill>
              <a:srgbClr val="CC0000"/>
            </a:solidFill>
            <a:effectLst/>
            <a:latin typeface="Arial Narrow" pitchFamily="34"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015f1b76-b32e-440f-80a7-f0ca4d8a872c" ContentTypeId="0x0101006E56B4D1795A2E4DB2F0B01679ED314A" PreviousValue="tru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D01F128294F8D946AFEF950711011300" ma:contentTypeVersion="131" ma:contentTypeDescription="" ma:contentTypeScope="" ma:versionID="b544742d4f086dabc9c4903a0e4645da">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4ccd4140794adb7bccf17b21b5812a9d"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refix xmlns="dc463f71-b30c-4ab2-9473-d307f9d35888">T</Prefix>
    <DocumentSetType xmlns="dc463f71-b30c-4ab2-9473-d307f9d35888">Document</DocumentSetType>
    <IsConfidential xmlns="dc463f71-b30c-4ab2-9473-d307f9d35888">false</IsConfidential>
    <AgendaOrder xmlns="dc463f71-b30c-4ab2-9473-d307f9d35888">false</AgendaOrder>
    <CaseType xmlns="dc463f71-b30c-4ab2-9473-d307f9d35888">Rulemaking</CaseType>
    <IndustryCode xmlns="dc463f71-b30c-4ab2-9473-d307f9d35888">502</IndustryCode>
    <CaseStatus xmlns="dc463f71-b30c-4ab2-9473-d307f9d35888">Closed</CaseStatus>
    <OpenedDate xmlns="dc463f71-b30c-4ab2-9473-d307f9d35888">2010-10-08T07:00:00+00:00</OpenedDate>
    <Date1 xmlns="dc463f71-b30c-4ab2-9473-d307f9d35888">2011-01-21T08:00:00+00:00</Date1>
    <IsDocumentOrder xmlns="dc463f71-b30c-4ab2-9473-d307f9d35888" xsi:nil="true"/>
    <IsHighlyConfidential xmlns="dc463f71-b30c-4ab2-9473-d307f9d35888">false</IsHighlyConfidential>
    <CaseCompanyNames xmlns="dc463f71-b30c-4ab2-9473-d307f9d35888" xsi:nil="true"/>
    <DocketNumber xmlns="dc463f71-b30c-4ab2-9473-d307f9d35888">101661</DocketNumber>
    <DelegatedOrder xmlns="dc463f71-b30c-4ab2-9473-d307f9d35888">false</DelegatedOrder>
    <Visibility xmlns="dc463f71-b30c-4ab2-9473-d307f9d35888" xsi:nil="true"/>
    <Nickname xmlns="http://schemas.microsoft.com/sharepoint/v3" xsi:nil="true"/>
    <SignificantOrder xmlns="dc463f71-b30c-4ab2-9473-d307f9d35888">false</SignificantOrder>
  </documentManagement>
</p:properties>
</file>

<file path=customXml/itemProps1.xml><?xml version="1.0" encoding="utf-8"?>
<ds:datastoreItem xmlns:ds="http://schemas.openxmlformats.org/officeDocument/2006/customXml" ds:itemID="{9BDB39B3-9E8C-4EAF-84A6-18AA30AE1924}"/>
</file>

<file path=customXml/itemProps2.xml><?xml version="1.0" encoding="utf-8"?>
<ds:datastoreItem xmlns:ds="http://schemas.openxmlformats.org/officeDocument/2006/customXml" ds:itemID="{DFC2C6A2-75F2-44BF-90A1-17196C8F6159}"/>
</file>

<file path=customXml/itemProps3.xml><?xml version="1.0" encoding="utf-8"?>
<ds:datastoreItem xmlns:ds="http://schemas.openxmlformats.org/officeDocument/2006/customXml" ds:itemID="{8D7CC727-FF77-4FDF-9D02-6DD2F77CEDA2}"/>
</file>

<file path=customXml/itemProps4.xml><?xml version="1.0" encoding="utf-8"?>
<ds:datastoreItem xmlns:ds="http://schemas.openxmlformats.org/officeDocument/2006/customXml" ds:itemID="{6845281D-E237-4C4B-9582-5055E73F08DD}"/>
</file>

<file path=docProps/app.xml><?xml version="1.0" encoding="utf-8"?>
<Properties xmlns="http://schemas.openxmlformats.org/officeDocument/2006/extended-properties" xmlns:vt="http://schemas.openxmlformats.org/officeDocument/2006/docPropsVTypes">
  <Template/>
  <TotalTime>14129</TotalTime>
  <Words>871</Words>
  <Application>Microsoft Office PowerPoint</Application>
  <PresentationFormat>On-screen Show (4:3)</PresentationFormat>
  <Paragraphs>152</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WUTC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 GMAP</dc:title>
  <dc:creator>David Gomez</dc:creator>
  <cp:lastModifiedBy>Kippi Walker</cp:lastModifiedBy>
  <cp:revision>931</cp:revision>
  <dcterms:created xsi:type="dcterms:W3CDTF">2005-06-09T23:08:34Z</dcterms:created>
  <dcterms:modified xsi:type="dcterms:W3CDTF">2011-01-20T18:23:33Z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0x0101006E56B4D1795A2E4DB2F0B01679ED314A00D01F128294F8D946AFEF950711011300</vt:lpwstr>
  </property>
  <property fmtid="{D5CDD505-2E9C-101B-9397-08002B2CF9AE}" pid="3" name="_docset_NoMedatataSyncRequired">
    <vt:lpwstr>False</vt:lpwstr>
  </property>
</Properties>
</file>