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drawings/drawing1.xml" ContentType="application/vnd.openxmlformats-officedocument.drawingml.chartshapes+xml"/>
  <Override PartName="/ppt/diagrams/data2.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4.xml" ContentType="application/vnd.openxmlformats-officedocument.presentationml.slideLayout+xml"/>
  <Override PartName="/ppt/notesSlides/notesSlide18.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olors6.xml" ContentType="application/vnd.ms-office.chartcolorstyle+xml"/>
  <Override PartName="/ppt/charts/colors2.xml" ContentType="application/vnd.ms-office.chartcolorstyle+xml"/>
  <Override PartName="/ppt/charts/chart2.xml" ContentType="application/vnd.openxmlformats-officedocument.drawingml.chart+xml"/>
  <Override PartName="/ppt/charts/style5.xml" ContentType="application/vnd.ms-office.chartstyle+xml"/>
  <Override PartName="/ppt/charts/chart5.xml" ContentType="application/vnd.openxmlformats-officedocument.drawingml.chart+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style2.xml" ContentType="application/vnd.ms-office.chartstyle+xml"/>
  <Override PartName="/ppt/charts/style1.xml" ContentType="application/vnd.ms-office.chartstyle+xml"/>
  <Override PartName="/ppt/theme/theme3.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colors5.xml" ContentType="application/vnd.ms-office.chartcolorstyle+xml"/>
  <Override PartName="/ppt/charts/colors1.xml" ContentType="application/vnd.ms-office.chartcolorstyle+xml"/>
  <Override PartName="/ppt/notesMasters/notesMaster1.xml" ContentType="application/vnd.openxmlformats-officedocument.presentationml.notesMaster+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3.xml" ContentType="application/vnd.openxmlformats-officedocument.drawingml.diagramLayout+xml"/>
  <Override PartName="/ppt/diagrams/quickStyle3.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diagrams/layout2.xml" ContentType="application/vnd.openxmlformats-officedocument.drawingml.diagramLayout+xml"/>
  <Override PartName="/ppt/charts/chart6.xml" ContentType="application/vnd.openxmlformats-officedocument.drawingml.chart+xml"/>
  <Override PartName="/ppt/charts/style6.xml" ContentType="application/vnd.ms-office.chartstyl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ink/ink4.xml" ContentType="application/inkml+xml"/>
  <Override PartName="/ppt/handoutMasters/handoutMaster1.xml" ContentType="application/vnd.openxmlformats-officedocument.presentationml.handoutMaster+xml"/>
  <Override PartName="/ppt/ink/ink2.xml" ContentType="application/inkml+xml"/>
  <Override PartName="/ppt/theme/theme1.xml" ContentType="application/vnd.openxmlformats-officedocument.theme+xml"/>
  <Override PartName="/ppt/ink/ink1.xml" ContentType="application/inkml+xml"/>
  <Override PartName="/ppt/ink/ink3.xml" ContentType="application/inkml+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handoutMasterIdLst>
    <p:handoutMasterId r:id="rId22"/>
  </p:handoutMasterIdLst>
  <p:sldIdLst>
    <p:sldId id="256" r:id="rId2"/>
    <p:sldId id="394" r:id="rId3"/>
    <p:sldId id="397" r:id="rId4"/>
    <p:sldId id="406" r:id="rId5"/>
    <p:sldId id="403" r:id="rId6"/>
    <p:sldId id="404" r:id="rId7"/>
    <p:sldId id="423" r:id="rId8"/>
    <p:sldId id="398" r:id="rId9"/>
    <p:sldId id="412" r:id="rId10"/>
    <p:sldId id="421" r:id="rId11"/>
    <p:sldId id="401" r:id="rId12"/>
    <p:sldId id="422" r:id="rId13"/>
    <p:sldId id="410" r:id="rId14"/>
    <p:sldId id="399" r:id="rId15"/>
    <p:sldId id="400" r:id="rId16"/>
    <p:sldId id="407" r:id="rId17"/>
    <p:sldId id="419" r:id="rId18"/>
    <p:sldId id="408" r:id="rId19"/>
    <p:sldId id="409" r:id="rId20"/>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9E00"/>
    <a:srgbClr val="FF5757"/>
    <a:srgbClr val="008C3A"/>
    <a:srgbClr val="FF9900"/>
    <a:srgbClr val="2451AC"/>
    <a:srgbClr val="538034"/>
    <a:srgbClr val="485D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3" autoAdjust="0"/>
    <p:restoredTop sz="94629" autoAdjust="0"/>
  </p:normalViewPr>
  <p:slideViewPr>
    <p:cSldViewPr>
      <p:cViewPr varScale="1">
        <p:scale>
          <a:sx n="100" d="100"/>
          <a:sy n="100" d="100"/>
        </p:scale>
        <p:origin x="774" y="78"/>
      </p:cViewPr>
      <p:guideLst>
        <p:guide orient="horz" pos="2160"/>
        <p:guide pos="2880"/>
      </p:guideLst>
    </p:cSldViewPr>
  </p:slideViewPr>
  <p:notesTextViewPr>
    <p:cViewPr>
      <p:scale>
        <a:sx n="1" d="1"/>
        <a:sy n="1" d="1"/>
      </p:scale>
      <p:origin x="0" y="0"/>
    </p:cViewPr>
  </p:notesTextViewPr>
  <p:notesViewPr>
    <p:cSldViewPr>
      <p:cViewPr varScale="1">
        <p:scale>
          <a:sx n="79" d="100"/>
          <a:sy n="79" d="100"/>
        </p:scale>
        <p:origin x="264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 Id="rId30" Type="http://schemas.openxmlformats.org/officeDocument/2006/relationships/customXml" Target="../customXml/item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elber\Dropbox%20(Gelber%20&amp;%20Associates)\Cascade%20Hedging\Gelber%20Work%20Folder\CNGC%20Hedging%20Plan%20Document\Charts%20for%20Hedging%20Plan.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elber\Dropbox%20(Gelber%20&amp;%20Associates)\Cascade%20Hedging\Gelber%20Work%20Folder\Mark%20to%20Market\Going%20Back%20Hedgin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Gelber\Dropbox%20(Gelber%20&amp;%20Associates)\Cascade%20Hedging\Gelber%20Work%20Folder\Mark%20to%20Market\Going%20Back%20Hedgin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Gelber\Dropbox%20(Gelber%20&amp;%20Associates)\Cascade%20Hedging\Gelber%20Work%20Folder\Mark%20to%20Market\Going%20Back%20Hedgin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Gelber\Dropbox%20(Gelber%20&amp;%20Associates)\Cascade%20Hedging\Gelber%20Work%20Folder\Mark%20to%20Market\Going%20Back%20Hedging.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Gelber\Dropbox%20(Gelber%20&amp;%20Associates)\Cascade%20Hedging\Gelber%20Work%20Folder\CNGC%20Hedging%20Plan%20Document\Charts%20for%20Hedging%20Plan.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dirty="0">
                <a:solidFill>
                  <a:schemeClr val="tx1">
                    <a:lumMod val="75000"/>
                    <a:lumOff val="25000"/>
                  </a:schemeClr>
                </a:solidFill>
              </a:rPr>
              <a:t>CNGC Plan WA Volumes - Mcf</a:t>
            </a:r>
          </a:p>
        </c:rich>
      </c:tx>
      <c:layout>
        <c:manualLayout>
          <c:xMode val="edge"/>
          <c:yMode val="edge"/>
          <c:x val="4.9652230971128598E-3"/>
          <c:y val="1.851851851851851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Sheet1!$N$33</c:f>
              <c:strCache>
                <c:ptCount val="1"/>
                <c:pt idx="0">
                  <c:v>WA</c:v>
                </c:pt>
              </c:strCache>
            </c:strRef>
          </c:tx>
          <c:spPr>
            <a:solidFill>
              <a:schemeClr val="accent1">
                <a:lumMod val="75000"/>
              </a:schemeClr>
            </a:solidFill>
            <a:ln>
              <a:solidFill>
                <a:schemeClr val="accent3"/>
              </a:solidFill>
            </a:ln>
            <a:effectLst/>
          </c:spPr>
          <c:invertIfNegative val="0"/>
          <c:dPt>
            <c:idx val="3"/>
            <c:invertIfNegative val="0"/>
            <c:bubble3D val="0"/>
            <c:spPr>
              <a:solidFill>
                <a:schemeClr val="accent3"/>
              </a:solidFill>
              <a:ln>
                <a:solidFill>
                  <a:schemeClr val="accent3"/>
                </a:solidFill>
              </a:ln>
              <a:effectLst/>
            </c:spPr>
            <c:extLst xmlns:c16r2="http://schemas.microsoft.com/office/drawing/2015/06/chart">
              <c:ext xmlns:c16="http://schemas.microsoft.com/office/drawing/2014/chart" uri="{C3380CC4-5D6E-409C-BE32-E72D297353CC}">
                <c16:uniqueId val="{00000001-4F3A-482C-A7C8-97056133895A}"/>
              </c:ext>
            </c:extLst>
          </c:dPt>
          <c:dPt>
            <c:idx val="4"/>
            <c:invertIfNegative val="0"/>
            <c:bubble3D val="0"/>
            <c:spPr>
              <a:solidFill>
                <a:schemeClr val="accent3"/>
              </a:solidFill>
              <a:ln>
                <a:solidFill>
                  <a:schemeClr val="accent3"/>
                </a:solidFill>
              </a:ln>
              <a:effectLst/>
            </c:spPr>
            <c:extLst xmlns:c16r2="http://schemas.microsoft.com/office/drawing/2015/06/chart">
              <c:ext xmlns:c16="http://schemas.microsoft.com/office/drawing/2014/chart" uri="{C3380CC4-5D6E-409C-BE32-E72D297353CC}">
                <c16:uniqueId val="{00000003-4F3A-482C-A7C8-97056133895A}"/>
              </c:ext>
            </c:extLst>
          </c:dPt>
          <c:dPt>
            <c:idx val="5"/>
            <c:invertIfNegative val="0"/>
            <c:bubble3D val="0"/>
            <c:spPr>
              <a:solidFill>
                <a:schemeClr val="accent3"/>
              </a:solidFill>
              <a:ln>
                <a:solidFill>
                  <a:schemeClr val="accent3"/>
                </a:solidFill>
              </a:ln>
              <a:effectLst/>
            </c:spPr>
            <c:extLst xmlns:c16r2="http://schemas.microsoft.com/office/drawing/2015/06/chart">
              <c:ext xmlns:c16="http://schemas.microsoft.com/office/drawing/2014/chart" uri="{C3380CC4-5D6E-409C-BE32-E72D297353CC}">
                <c16:uniqueId val="{00000005-4F3A-482C-A7C8-97056133895A}"/>
              </c:ext>
            </c:extLst>
          </c:dPt>
          <c:dPt>
            <c:idx val="6"/>
            <c:invertIfNegative val="0"/>
            <c:bubble3D val="0"/>
            <c:spPr>
              <a:solidFill>
                <a:schemeClr val="accent3"/>
              </a:solidFill>
              <a:ln>
                <a:solidFill>
                  <a:schemeClr val="accent3"/>
                </a:solidFill>
              </a:ln>
              <a:effectLst/>
            </c:spPr>
            <c:extLst xmlns:c16r2="http://schemas.microsoft.com/office/drawing/2015/06/chart">
              <c:ext xmlns:c16="http://schemas.microsoft.com/office/drawing/2014/chart" uri="{C3380CC4-5D6E-409C-BE32-E72D297353CC}">
                <c16:uniqueId val="{00000007-4F3A-482C-A7C8-97056133895A}"/>
              </c:ext>
            </c:extLst>
          </c:dPt>
          <c:dPt>
            <c:idx val="7"/>
            <c:invertIfNegative val="0"/>
            <c:bubble3D val="0"/>
            <c:spPr>
              <a:solidFill>
                <a:schemeClr val="accent3"/>
              </a:solidFill>
              <a:ln>
                <a:solidFill>
                  <a:schemeClr val="accent3"/>
                </a:solidFill>
              </a:ln>
              <a:effectLst/>
            </c:spPr>
            <c:extLst xmlns:c16r2="http://schemas.microsoft.com/office/drawing/2015/06/chart">
              <c:ext xmlns:c16="http://schemas.microsoft.com/office/drawing/2014/chart" uri="{C3380CC4-5D6E-409C-BE32-E72D297353CC}">
                <c16:uniqueId val="{00000009-4F3A-482C-A7C8-97056133895A}"/>
              </c:ext>
            </c:extLst>
          </c:dPt>
          <c:dPt>
            <c:idx val="8"/>
            <c:invertIfNegative val="0"/>
            <c:bubble3D val="0"/>
            <c:spPr>
              <a:solidFill>
                <a:schemeClr val="accent3"/>
              </a:solidFill>
              <a:ln>
                <a:solidFill>
                  <a:schemeClr val="accent3"/>
                </a:solidFill>
              </a:ln>
              <a:effectLst/>
            </c:spPr>
            <c:extLst xmlns:c16r2="http://schemas.microsoft.com/office/drawing/2015/06/chart">
              <c:ext xmlns:c16="http://schemas.microsoft.com/office/drawing/2014/chart" uri="{C3380CC4-5D6E-409C-BE32-E72D297353CC}">
                <c16:uniqueId val="{0000000B-4F3A-482C-A7C8-97056133895A}"/>
              </c:ext>
            </c:extLst>
          </c:dPt>
          <c:dPt>
            <c:idx val="9"/>
            <c:invertIfNegative val="0"/>
            <c:bubble3D val="0"/>
            <c:spPr>
              <a:solidFill>
                <a:schemeClr val="accent3"/>
              </a:solidFill>
              <a:ln>
                <a:solidFill>
                  <a:schemeClr val="accent3"/>
                </a:solidFill>
              </a:ln>
              <a:effectLst/>
            </c:spPr>
            <c:extLst xmlns:c16r2="http://schemas.microsoft.com/office/drawing/2015/06/chart">
              <c:ext xmlns:c16="http://schemas.microsoft.com/office/drawing/2014/chart" uri="{C3380CC4-5D6E-409C-BE32-E72D297353CC}">
                <c16:uniqueId val="{0000000D-4F3A-482C-A7C8-97056133895A}"/>
              </c:ext>
            </c:extLst>
          </c:dPt>
          <c:cat>
            <c:numRef>
              <c:f>Sheet1!$M$34:$M$45</c:f>
              <c:numCache>
                <c:formatCode>m/d/yyyy</c:formatCode>
                <c:ptCount val="12"/>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numCache>
            </c:numRef>
          </c:cat>
          <c:val>
            <c:numRef>
              <c:f>Sheet1!$N$34:$N$45</c:f>
              <c:numCache>
                <c:formatCode>#,##0</c:formatCode>
                <c:ptCount val="12"/>
                <c:pt idx="0">
                  <c:v>5653903</c:v>
                </c:pt>
                <c:pt idx="1">
                  <c:v>4204138</c:v>
                </c:pt>
                <c:pt idx="2">
                  <c:v>3159455</c:v>
                </c:pt>
                <c:pt idx="3">
                  <c:v>2197270</c:v>
                </c:pt>
                <c:pt idx="4">
                  <c:v>1602044</c:v>
                </c:pt>
                <c:pt idx="5">
                  <c:v>1018211</c:v>
                </c:pt>
                <c:pt idx="6">
                  <c:v>731570</c:v>
                </c:pt>
                <c:pt idx="7">
                  <c:v>718294</c:v>
                </c:pt>
                <c:pt idx="8">
                  <c:v>887119</c:v>
                </c:pt>
                <c:pt idx="9">
                  <c:v>2157404</c:v>
                </c:pt>
                <c:pt idx="10">
                  <c:v>3246875</c:v>
                </c:pt>
                <c:pt idx="11">
                  <c:v>4758897</c:v>
                </c:pt>
              </c:numCache>
            </c:numRef>
          </c:val>
          <c:extLst xmlns:c16r2="http://schemas.microsoft.com/office/drawing/2015/06/chart">
            <c:ext xmlns:c16="http://schemas.microsoft.com/office/drawing/2014/chart" uri="{C3380CC4-5D6E-409C-BE32-E72D297353CC}">
              <c16:uniqueId val="{00000000-E2B0-42D3-A10E-CDE4561008A9}"/>
            </c:ext>
          </c:extLst>
        </c:ser>
        <c:dLbls>
          <c:showLegendKey val="0"/>
          <c:showVal val="0"/>
          <c:showCatName val="0"/>
          <c:showSerName val="0"/>
          <c:showPercent val="0"/>
          <c:showBubbleSize val="0"/>
        </c:dLbls>
        <c:gapWidth val="100"/>
        <c:overlap val="-100"/>
        <c:axId val="346324560"/>
        <c:axId val="346014144"/>
      </c:barChart>
      <c:dateAx>
        <c:axId val="346324560"/>
        <c:scaling>
          <c:orientation val="minMax"/>
        </c:scaling>
        <c:delete val="0"/>
        <c:axPos val="b"/>
        <c:numFmt formatCode="mm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crossAx val="346014144"/>
        <c:crosses val="autoZero"/>
        <c:auto val="1"/>
        <c:lblOffset val="100"/>
        <c:baseTimeUnit val="months"/>
      </c:dateAx>
      <c:valAx>
        <c:axId val="346014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mn-lt"/>
                <a:ea typeface="+mn-ea"/>
                <a:cs typeface="+mn-cs"/>
              </a:defRPr>
            </a:pPr>
            <a:endParaRPr lang="en-US"/>
          </a:p>
        </c:txPr>
        <c:crossAx val="346324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0354566457636"/>
          <c:y val="0.1011111111111111"/>
          <c:w val="0.82394342024612188"/>
          <c:h val="0.78304024496937885"/>
        </c:manualLayout>
      </c:layout>
      <c:lineChart>
        <c:grouping val="standard"/>
        <c:varyColors val="0"/>
        <c:ser>
          <c:idx val="2"/>
          <c:order val="0"/>
          <c:tx>
            <c:v>Strict Programmatic Hedging</c:v>
          </c:tx>
          <c:spPr>
            <a:ln w="38100" cap="rnd">
              <a:solidFill>
                <a:schemeClr val="accent5"/>
              </a:solidFill>
              <a:round/>
            </a:ln>
            <a:effectLst/>
          </c:spPr>
          <c:marker>
            <c:symbol val="none"/>
          </c:marker>
          <c:cat>
            <c:numRef>
              <c:f>F!$A$11:$A$33</c:f>
              <c:numCache>
                <c:formatCode>m/d/yyyy</c:formatCode>
                <c:ptCount val="23"/>
                <c:pt idx="0">
                  <c:v>35796</c:v>
                </c:pt>
                <c:pt idx="1">
                  <c:v>36161</c:v>
                </c:pt>
                <c:pt idx="2">
                  <c:v>36526</c:v>
                </c:pt>
                <c:pt idx="3">
                  <c:v>36892</c:v>
                </c:pt>
                <c:pt idx="4">
                  <c:v>37257</c:v>
                </c:pt>
                <c:pt idx="5">
                  <c:v>37622</c:v>
                </c:pt>
                <c:pt idx="6">
                  <c:v>37987</c:v>
                </c:pt>
                <c:pt idx="7">
                  <c:v>38353</c:v>
                </c:pt>
                <c:pt idx="8">
                  <c:v>38718</c:v>
                </c:pt>
                <c:pt idx="9">
                  <c:v>39083</c:v>
                </c:pt>
                <c:pt idx="10">
                  <c:v>39448</c:v>
                </c:pt>
                <c:pt idx="11">
                  <c:v>39814</c:v>
                </c:pt>
                <c:pt idx="12">
                  <c:v>40179</c:v>
                </c:pt>
                <c:pt idx="13">
                  <c:v>40544</c:v>
                </c:pt>
                <c:pt idx="14">
                  <c:v>40909</c:v>
                </c:pt>
                <c:pt idx="15">
                  <c:v>41275</c:v>
                </c:pt>
                <c:pt idx="16">
                  <c:v>41640</c:v>
                </c:pt>
                <c:pt idx="17">
                  <c:v>42005</c:v>
                </c:pt>
                <c:pt idx="18">
                  <c:v>42370</c:v>
                </c:pt>
                <c:pt idx="19">
                  <c:v>42736</c:v>
                </c:pt>
                <c:pt idx="20">
                  <c:v>43101</c:v>
                </c:pt>
                <c:pt idx="21">
                  <c:v>43466</c:v>
                </c:pt>
                <c:pt idx="22">
                  <c:v>43831</c:v>
                </c:pt>
              </c:numCache>
            </c:numRef>
          </c:cat>
          <c:val>
            <c:numRef>
              <c:f>F!$D$11:$D$33</c:f>
              <c:numCache>
                <c:formatCode>#,##0.000</c:formatCode>
                <c:ptCount val="23"/>
                <c:pt idx="0">
                  <c:v>1.9528661182053209</c:v>
                </c:pt>
                <c:pt idx="1">
                  <c:v>2.1218349717530653</c:v>
                </c:pt>
                <c:pt idx="2">
                  <c:v>2.2678411067866349</c:v>
                </c:pt>
                <c:pt idx="3">
                  <c:v>2.3456775274019481</c:v>
                </c:pt>
                <c:pt idx="4">
                  <c:v>2.6979340827882576</c:v>
                </c:pt>
                <c:pt idx="5">
                  <c:v>3.6934952581796487</c:v>
                </c:pt>
                <c:pt idx="6">
                  <c:v>3.6576339555558732</c:v>
                </c:pt>
                <c:pt idx="7">
                  <c:v>4.0591699604743079</c:v>
                </c:pt>
                <c:pt idx="8">
                  <c:v>4.9210866271409737</c:v>
                </c:pt>
                <c:pt idx="9">
                  <c:v>6.2627332015810282</c:v>
                </c:pt>
                <c:pt idx="10">
                  <c:v>8.3958369565217392</c:v>
                </c:pt>
                <c:pt idx="11">
                  <c:v>8.3127437417654804</c:v>
                </c:pt>
                <c:pt idx="12">
                  <c:v>8.6668148880105402</c:v>
                </c:pt>
                <c:pt idx="13">
                  <c:v>7.9124054677206841</c:v>
                </c:pt>
                <c:pt idx="14">
                  <c:v>6.458681818181816</c:v>
                </c:pt>
                <c:pt idx="15">
                  <c:v>5.4532526350461152</c:v>
                </c:pt>
                <c:pt idx="16">
                  <c:v>4.6252500000000003</c:v>
                </c:pt>
                <c:pt idx="17">
                  <c:v>4.2285457839262177</c:v>
                </c:pt>
                <c:pt idx="18">
                  <c:v>4.1979555335968373</c:v>
                </c:pt>
                <c:pt idx="19">
                  <c:v>3.8239064558629781</c:v>
                </c:pt>
                <c:pt idx="20">
                  <c:v>3.1543066064370415</c:v>
                </c:pt>
                <c:pt idx="21">
                  <c:v>0</c:v>
                </c:pt>
                <c:pt idx="22">
                  <c:v>0</c:v>
                </c:pt>
              </c:numCache>
            </c:numRef>
          </c:val>
          <c:smooth val="0"/>
          <c:extLst xmlns:c16r2="http://schemas.microsoft.com/office/drawing/2015/06/chart">
            <c:ext xmlns:c16="http://schemas.microsoft.com/office/drawing/2014/chart" uri="{C3380CC4-5D6E-409C-BE32-E72D297353CC}">
              <c16:uniqueId val="{00000002-676E-4704-8EB6-10F754330787}"/>
            </c:ext>
          </c:extLst>
        </c:ser>
        <c:dLbls>
          <c:showLegendKey val="0"/>
          <c:showVal val="0"/>
          <c:showCatName val="0"/>
          <c:showSerName val="0"/>
          <c:showPercent val="0"/>
          <c:showBubbleSize val="0"/>
        </c:dLbls>
        <c:smooth val="0"/>
        <c:axId val="345295776"/>
        <c:axId val="345132544"/>
      </c:lineChart>
      <c:dateAx>
        <c:axId val="345295776"/>
        <c:scaling>
          <c:orientation val="minMax"/>
          <c:max val="43101"/>
        </c:scaling>
        <c:delete val="1"/>
        <c:axPos val="b"/>
        <c:numFmt formatCode="yyyy" sourceLinked="0"/>
        <c:majorTickMark val="out"/>
        <c:minorTickMark val="none"/>
        <c:tickLblPos val="nextTo"/>
        <c:crossAx val="345132544"/>
        <c:crosses val="autoZero"/>
        <c:auto val="1"/>
        <c:lblOffset val="100"/>
        <c:baseTimeUnit val="years"/>
        <c:majorUnit val="2"/>
        <c:majorTimeUnit val="years"/>
      </c:dateAx>
      <c:valAx>
        <c:axId val="345132544"/>
        <c:scaling>
          <c:orientation val="minMax"/>
        </c:scaling>
        <c:delete val="1"/>
        <c:axPos val="l"/>
        <c:numFmt formatCode="&quot;$&quot;#,##0.00" sourceLinked="0"/>
        <c:majorTickMark val="none"/>
        <c:minorTickMark val="none"/>
        <c:tickLblPos val="nextTo"/>
        <c:crossAx val="345295776"/>
        <c:crosses val="autoZero"/>
        <c:crossBetween val="midCat"/>
      </c:valAx>
      <c:spPr>
        <a:noFill/>
        <a:ln w="25400">
          <a:noFill/>
        </a:ln>
        <a:effectLst/>
      </c:spPr>
    </c:plotArea>
    <c:legend>
      <c:legendPos val="b"/>
      <c:legendEntry>
        <c:idx val="0"/>
        <c:txPr>
          <a:bodyPr rot="0" spcFirstLastPara="1" vertOverflow="ellipsis" vert="horz" wrap="square" anchor="ctr" anchorCtr="1"/>
          <a:lstStyle/>
          <a:p>
            <a:pPr>
              <a:defRPr sz="1300" b="1" i="0" u="none" strike="noStrike" kern="1200" baseline="0">
                <a:solidFill>
                  <a:schemeClr val="accent5">
                    <a:lumMod val="75000"/>
                  </a:schemeClr>
                </a:solidFill>
                <a:latin typeface="+mn-lt"/>
                <a:ea typeface="+mn-ea"/>
                <a:cs typeface="+mn-cs"/>
              </a:defRPr>
            </a:pPr>
            <a:endParaRPr lang="en-US"/>
          </a:p>
        </c:txPr>
      </c:legendEntry>
      <c:layout>
        <c:manualLayout>
          <c:xMode val="edge"/>
          <c:yMode val="edge"/>
          <c:x val="0.38688878561696022"/>
          <c:y val="0.65475203271179727"/>
          <c:w val="0.39251959073978021"/>
          <c:h val="0.19502378608923884"/>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85000"/>
                    <a:lumOff val="15000"/>
                  </a:schemeClr>
                </a:solidFill>
                <a:latin typeface="+mn-lt"/>
                <a:ea typeface="+mn-ea"/>
                <a:cs typeface="+mn-cs"/>
              </a:defRPr>
            </a:pPr>
            <a:r>
              <a:rPr lang="en-US" sz="1600" baseline="0" dirty="0">
                <a:solidFill>
                  <a:schemeClr val="tx1">
                    <a:lumMod val="85000"/>
                    <a:lumOff val="15000"/>
                  </a:schemeClr>
                </a:solidFill>
              </a:rPr>
              <a:t>Natural Gas Prices - NYMEX Henry Hub</a:t>
            </a:r>
          </a:p>
        </c:rich>
      </c:tx>
      <c:layout>
        <c:manualLayout>
          <c:xMode val="edge"/>
          <c:yMode val="edge"/>
          <c:x val="1.814965344900752E-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85000"/>
                  <a:lumOff val="15000"/>
                </a:schemeClr>
              </a:solidFill>
              <a:latin typeface="+mn-lt"/>
              <a:ea typeface="+mn-ea"/>
              <a:cs typeface="+mn-cs"/>
            </a:defRPr>
          </a:pPr>
          <a:endParaRPr lang="en-US"/>
        </a:p>
      </c:txPr>
    </c:title>
    <c:autoTitleDeleted val="0"/>
    <c:plotArea>
      <c:layout>
        <c:manualLayout>
          <c:layoutTarget val="inner"/>
          <c:xMode val="edge"/>
          <c:yMode val="edge"/>
          <c:x val="0.1280354566457636"/>
          <c:y val="0.1011111111111111"/>
          <c:w val="0.82394342024612188"/>
          <c:h val="0.78304024496937885"/>
        </c:manualLayout>
      </c:layout>
      <c:lineChart>
        <c:grouping val="standard"/>
        <c:varyColors val="0"/>
        <c:ser>
          <c:idx val="0"/>
          <c:order val="0"/>
          <c:tx>
            <c:v>No Hedging</c:v>
          </c:tx>
          <c:spPr>
            <a:ln w="38100" cap="rnd">
              <a:solidFill>
                <a:schemeClr val="tx1">
                  <a:lumMod val="95000"/>
                  <a:lumOff val="5000"/>
                </a:schemeClr>
              </a:solidFill>
              <a:round/>
            </a:ln>
            <a:effectLst/>
          </c:spPr>
          <c:marker>
            <c:symbol val="none"/>
          </c:marker>
          <c:cat>
            <c:numRef>
              <c:f>F!$A$11:$A$33</c:f>
              <c:numCache>
                <c:formatCode>m/d/yyyy</c:formatCode>
                <c:ptCount val="23"/>
                <c:pt idx="0">
                  <c:v>35796</c:v>
                </c:pt>
                <c:pt idx="1">
                  <c:v>36161</c:v>
                </c:pt>
                <c:pt idx="2">
                  <c:v>36526</c:v>
                </c:pt>
                <c:pt idx="3">
                  <c:v>36892</c:v>
                </c:pt>
                <c:pt idx="4">
                  <c:v>37257</c:v>
                </c:pt>
                <c:pt idx="5">
                  <c:v>37622</c:v>
                </c:pt>
                <c:pt idx="6">
                  <c:v>37987</c:v>
                </c:pt>
                <c:pt idx="7">
                  <c:v>38353</c:v>
                </c:pt>
                <c:pt idx="8">
                  <c:v>38718</c:v>
                </c:pt>
                <c:pt idx="9">
                  <c:v>39083</c:v>
                </c:pt>
                <c:pt idx="10">
                  <c:v>39448</c:v>
                </c:pt>
                <c:pt idx="11">
                  <c:v>39814</c:v>
                </c:pt>
                <c:pt idx="12">
                  <c:v>40179</c:v>
                </c:pt>
                <c:pt idx="13">
                  <c:v>40544</c:v>
                </c:pt>
                <c:pt idx="14">
                  <c:v>40909</c:v>
                </c:pt>
                <c:pt idx="15">
                  <c:v>41275</c:v>
                </c:pt>
                <c:pt idx="16">
                  <c:v>41640</c:v>
                </c:pt>
                <c:pt idx="17">
                  <c:v>42005</c:v>
                </c:pt>
                <c:pt idx="18">
                  <c:v>42370</c:v>
                </c:pt>
                <c:pt idx="19">
                  <c:v>42736</c:v>
                </c:pt>
                <c:pt idx="20">
                  <c:v>43101</c:v>
                </c:pt>
                <c:pt idx="21">
                  <c:v>43466</c:v>
                </c:pt>
                <c:pt idx="22">
                  <c:v>43831</c:v>
                </c:pt>
              </c:numCache>
            </c:numRef>
          </c:cat>
          <c:val>
            <c:numRef>
              <c:f>F!$B$11:$B$33</c:f>
              <c:numCache>
                <c:formatCode>#,##0.000</c:formatCode>
                <c:ptCount val="23"/>
                <c:pt idx="0">
                  <c:v>2.1083333333333329</c:v>
                </c:pt>
                <c:pt idx="1">
                  <c:v>2.2683333333333331</c:v>
                </c:pt>
                <c:pt idx="2">
                  <c:v>3.8858333333333328</c:v>
                </c:pt>
                <c:pt idx="3">
                  <c:v>4.2837500000000004</c:v>
                </c:pt>
                <c:pt idx="4">
                  <c:v>3.2211666666666665</c:v>
                </c:pt>
                <c:pt idx="5">
                  <c:v>5.3879166666666665</c:v>
                </c:pt>
                <c:pt idx="6">
                  <c:v>6.1375833333333345</c:v>
                </c:pt>
                <c:pt idx="7">
                  <c:v>8.6156666666666677</c:v>
                </c:pt>
                <c:pt idx="8">
                  <c:v>7.2263333333333328</c:v>
                </c:pt>
                <c:pt idx="9">
                  <c:v>6.8602500000000006</c:v>
                </c:pt>
                <c:pt idx="10">
                  <c:v>9.0347500000000007</c:v>
                </c:pt>
                <c:pt idx="11">
                  <c:v>3.9861666666666657</c:v>
                </c:pt>
                <c:pt idx="12">
                  <c:v>4.392500000000001</c:v>
                </c:pt>
                <c:pt idx="13">
                  <c:v>4.0415833333333326</c:v>
                </c:pt>
                <c:pt idx="14">
                  <c:v>2.7893333333333334</c:v>
                </c:pt>
                <c:pt idx="15">
                  <c:v>3.6524166666666669</c:v>
                </c:pt>
                <c:pt idx="16">
                  <c:v>4.4146666666666663</c:v>
                </c:pt>
                <c:pt idx="17">
                  <c:v>2.6641666666666666</c:v>
                </c:pt>
                <c:pt idx="18">
                  <c:v>2.4602499999999998</c:v>
                </c:pt>
                <c:pt idx="19">
                  <c:v>3.108166666666667</c:v>
                </c:pt>
                <c:pt idx="20">
                  <c:v>2.9129999999999994</c:v>
                </c:pt>
                <c:pt idx="21">
                  <c:v>0</c:v>
                </c:pt>
                <c:pt idx="22">
                  <c:v>0</c:v>
                </c:pt>
              </c:numCache>
            </c:numRef>
          </c:val>
          <c:smooth val="0"/>
          <c:extLst xmlns:c16r2="http://schemas.microsoft.com/office/drawing/2015/06/chart">
            <c:ext xmlns:c16="http://schemas.microsoft.com/office/drawing/2014/chart" uri="{C3380CC4-5D6E-409C-BE32-E72D297353CC}">
              <c16:uniqueId val="{00000000-676E-4704-8EB6-10F754330787}"/>
            </c:ext>
          </c:extLst>
        </c:ser>
        <c:dLbls>
          <c:showLegendKey val="0"/>
          <c:showVal val="0"/>
          <c:showCatName val="0"/>
          <c:showSerName val="0"/>
          <c:showPercent val="0"/>
          <c:showBubbleSize val="0"/>
        </c:dLbls>
        <c:smooth val="0"/>
        <c:axId val="345851296"/>
        <c:axId val="345805352"/>
      </c:lineChart>
      <c:dateAx>
        <c:axId val="345851296"/>
        <c:scaling>
          <c:orientation val="minMax"/>
          <c:max val="43101"/>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mn-lt"/>
                <a:ea typeface="+mn-ea"/>
                <a:cs typeface="+mn-cs"/>
              </a:defRPr>
            </a:pPr>
            <a:endParaRPr lang="en-US"/>
          </a:p>
        </c:txPr>
        <c:crossAx val="345805352"/>
        <c:crosses val="autoZero"/>
        <c:auto val="1"/>
        <c:lblOffset val="100"/>
        <c:baseTimeUnit val="years"/>
        <c:majorUnit val="2"/>
        <c:majorTimeUnit val="years"/>
      </c:dateAx>
      <c:valAx>
        <c:axId val="3458053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mn-lt"/>
                <a:ea typeface="+mn-ea"/>
                <a:cs typeface="+mn-cs"/>
              </a:defRPr>
            </a:pPr>
            <a:endParaRPr lang="en-US"/>
          </a:p>
        </c:txPr>
        <c:crossAx val="345851296"/>
        <c:crosses val="autoZero"/>
        <c:crossBetween val="midCat"/>
      </c:valAx>
      <c:spPr>
        <a:noFill/>
        <a:ln>
          <a:noFill/>
        </a:ln>
        <a:effectLst/>
      </c:spPr>
    </c:plotArea>
    <c:legend>
      <c:legendPos val="b"/>
      <c:legendEntry>
        <c:idx val="0"/>
        <c:txPr>
          <a:bodyPr rot="0" spcFirstLastPara="1" vertOverflow="ellipsis" vert="horz" wrap="square" anchor="ctr" anchorCtr="1"/>
          <a:lstStyle/>
          <a:p>
            <a:pPr>
              <a:defRPr sz="1300" b="1" i="0" u="none" strike="noStrike" kern="1200" baseline="0">
                <a:solidFill>
                  <a:schemeClr val="tx1">
                    <a:lumMod val="85000"/>
                    <a:lumOff val="15000"/>
                  </a:schemeClr>
                </a:solidFill>
                <a:latin typeface="+mn-lt"/>
                <a:ea typeface="+mn-ea"/>
                <a:cs typeface="+mn-cs"/>
              </a:defRPr>
            </a:pPr>
            <a:endParaRPr lang="en-US"/>
          </a:p>
        </c:txPr>
      </c:legendEntry>
      <c:layout>
        <c:manualLayout>
          <c:xMode val="edge"/>
          <c:yMode val="edge"/>
          <c:x val="0.33956829647791031"/>
          <c:y val="0.74131889763779535"/>
          <c:w val="0.39251959073978021"/>
          <c:h val="0.19502378608923884"/>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0354566457636"/>
          <c:y val="0.1011111111111111"/>
          <c:w val="0.82394342024612188"/>
          <c:h val="0.78304024496937885"/>
        </c:manualLayout>
      </c:layout>
      <c:lineChart>
        <c:grouping val="standard"/>
        <c:varyColors val="0"/>
        <c:dLbls>
          <c:showLegendKey val="0"/>
          <c:showVal val="0"/>
          <c:showCatName val="0"/>
          <c:showSerName val="0"/>
          <c:showPercent val="0"/>
          <c:showBubbleSize val="0"/>
        </c:dLbls>
        <c:marker val="1"/>
        <c:smooth val="0"/>
        <c:axId val="345779912"/>
        <c:axId val="345937504"/>
      </c:lineChart>
      <c:catAx>
        <c:axId val="345779912"/>
        <c:scaling>
          <c:orientation val="minMax"/>
          <c:max val="21"/>
        </c:scaling>
        <c:delete val="1"/>
        <c:axPos val="b"/>
        <c:numFmt formatCode="yyyy" sourceLinked="0"/>
        <c:majorTickMark val="out"/>
        <c:minorTickMark val="none"/>
        <c:tickLblPos val="nextTo"/>
        <c:crossAx val="345937504"/>
        <c:crosses val="autoZero"/>
        <c:auto val="1"/>
        <c:lblAlgn val="ctr"/>
        <c:lblOffset val="100"/>
        <c:tickLblSkip val="2"/>
        <c:noMultiLvlLbl val="0"/>
      </c:catAx>
      <c:valAx>
        <c:axId val="345937504"/>
        <c:scaling>
          <c:orientation val="minMax"/>
        </c:scaling>
        <c:delete val="1"/>
        <c:axPos val="l"/>
        <c:numFmt formatCode="&quot;$&quot;#,##0.00" sourceLinked="0"/>
        <c:majorTickMark val="none"/>
        <c:minorTickMark val="none"/>
        <c:tickLblPos val="nextTo"/>
        <c:crossAx val="345779912"/>
        <c:crosses val="autoZero"/>
        <c:crossBetween val="midCat"/>
      </c:valAx>
      <c:spPr>
        <a:noFill/>
        <a:ln w="25400">
          <a:noFill/>
        </a:ln>
        <a:effectLst/>
      </c:spPr>
    </c:plotArea>
    <c:legend>
      <c:legendPos val="b"/>
      <c:layout>
        <c:manualLayout>
          <c:xMode val="edge"/>
          <c:yMode val="edge"/>
          <c:x val="0.41861021264557502"/>
          <c:y val="0.71006889763779535"/>
          <c:w val="0.39251959073978021"/>
          <c:h val="0.19502378608923884"/>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0354566457636"/>
          <c:y val="0.1011111111111111"/>
          <c:w val="0.82394342024612188"/>
          <c:h val="0.78304024496937885"/>
        </c:manualLayout>
      </c:layout>
      <c:lineChart>
        <c:grouping val="standard"/>
        <c:varyColors val="0"/>
        <c:dLbls>
          <c:showLegendKey val="0"/>
          <c:showVal val="0"/>
          <c:showCatName val="0"/>
          <c:showSerName val="0"/>
          <c:showPercent val="0"/>
          <c:showBubbleSize val="0"/>
        </c:dLbls>
        <c:marker val="1"/>
        <c:smooth val="0"/>
        <c:axId val="345938288"/>
        <c:axId val="345938680"/>
      </c:lineChart>
      <c:catAx>
        <c:axId val="345938288"/>
        <c:scaling>
          <c:orientation val="minMax"/>
          <c:max val="21"/>
        </c:scaling>
        <c:delete val="1"/>
        <c:axPos val="b"/>
        <c:numFmt formatCode="yyyy" sourceLinked="0"/>
        <c:majorTickMark val="out"/>
        <c:minorTickMark val="none"/>
        <c:tickLblPos val="nextTo"/>
        <c:crossAx val="345938680"/>
        <c:crosses val="autoZero"/>
        <c:auto val="1"/>
        <c:lblAlgn val="ctr"/>
        <c:lblOffset val="100"/>
        <c:tickLblSkip val="2"/>
        <c:noMultiLvlLbl val="1"/>
      </c:catAx>
      <c:valAx>
        <c:axId val="345938680"/>
        <c:scaling>
          <c:orientation val="minMax"/>
        </c:scaling>
        <c:delete val="1"/>
        <c:axPos val="l"/>
        <c:numFmt formatCode="&quot;$&quot;#,##0.00" sourceLinked="0"/>
        <c:majorTickMark val="none"/>
        <c:minorTickMark val="none"/>
        <c:tickLblPos val="nextTo"/>
        <c:crossAx val="345938288"/>
        <c:crosses val="autoZero"/>
        <c:crossBetween val="midCat"/>
      </c:valAx>
      <c:spPr>
        <a:noFill/>
        <a:ln w="25400">
          <a:noFill/>
        </a:ln>
        <a:effectLst/>
      </c:spPr>
    </c:plotArea>
    <c:legend>
      <c:legendPos val="b"/>
      <c:layout>
        <c:manualLayout>
          <c:xMode val="edge"/>
          <c:yMode val="edge"/>
          <c:x val="0.41142458390306003"/>
          <c:y val="0.65798556430446198"/>
          <c:w val="0.39251959073978021"/>
          <c:h val="0.19502378608923884"/>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a:solidFill>
                  <a:schemeClr val="tx1">
                    <a:lumMod val="95000"/>
                    <a:lumOff val="5000"/>
                  </a:schemeClr>
                </a:solidFill>
                <a:latin typeface="Calibri" panose="020F0502020204030204" pitchFamily="34" charset="0"/>
              </a:rPr>
              <a:t>Program Ladder- % Hedged</a:t>
            </a:r>
          </a:p>
        </c:rich>
      </c:tx>
      <c:layout>
        <c:manualLayout>
          <c:xMode val="edge"/>
          <c:yMode val="edge"/>
          <c:x val="1.5711739736236662E-3"/>
          <c:y val="1.8518518518518517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690711022713857"/>
          <c:y val="0.13814822991362841"/>
          <c:w val="0.88309288977286138"/>
          <c:h val="0.76889777407107585"/>
        </c:manualLayout>
      </c:layout>
      <c:barChart>
        <c:barDir val="col"/>
        <c:grouping val="stacked"/>
        <c:varyColors val="0"/>
        <c:ser>
          <c:idx val="1"/>
          <c:order val="2"/>
          <c:tx>
            <c:strRef>
              <c:f>Sheet1!$O$3</c:f>
              <c:strCache>
                <c:ptCount val="1"/>
                <c:pt idx="0">
                  <c:v>End of Year Min</c:v>
                </c:pt>
              </c:strCache>
            </c:strRef>
          </c:tx>
          <c:spPr>
            <a:solidFill>
              <a:schemeClr val="accent1"/>
            </a:solidFill>
            <a:ln>
              <a:noFill/>
            </a:ln>
            <a:effectLst/>
          </c:spPr>
          <c:invertIfNegative val="0"/>
          <c:dLbls>
            <c:dLbl>
              <c:idx val="0"/>
              <c:layout>
                <c:manualLayout>
                  <c:x val="-2.6253394411860377E-17"/>
                  <c:y val="-6.447546285125833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411-4D7F-B8CD-43837DB56F8A}"/>
                </c:ext>
                <c:ext xmlns:c15="http://schemas.microsoft.com/office/drawing/2012/chart" uri="{CE6537A1-D6FC-4f65-9D91-7224C49458BB}"/>
              </c:extLst>
            </c:dLbl>
            <c:dLbl>
              <c:idx val="1"/>
              <c:layout>
                <c:manualLayout>
                  <c:x val="0"/>
                  <c:y val="-8.822958074382719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411-4D7F-B8CD-43837DB56F8A}"/>
                </c:ext>
                <c:ext xmlns:c15="http://schemas.microsoft.com/office/drawing/2012/chart" uri="{CE6537A1-D6FC-4f65-9D91-7224C49458BB}"/>
              </c:extLst>
            </c:dLbl>
            <c:dLbl>
              <c:idx val="2"/>
              <c:layout>
                <c:manualLayout>
                  <c:x val="-2.8640397483614085E-3"/>
                  <c:y val="-0.1187705894628444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411-4D7F-B8CD-43837DB56F8A}"/>
                </c:ex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lumMod val="7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Sheet1!$B$4:$B$6</c:f>
              <c:strCache>
                <c:ptCount val="3"/>
                <c:pt idx="0">
                  <c:v>Year 3</c:v>
                </c:pt>
                <c:pt idx="1">
                  <c:v>Year 2</c:v>
                </c:pt>
                <c:pt idx="2">
                  <c:v>Year 1</c:v>
                </c:pt>
              </c:strCache>
            </c:strRef>
          </c:cat>
          <c:val>
            <c:numRef>
              <c:f>Sheet1!$O$4:$O$6</c:f>
              <c:numCache>
                <c:formatCode>General</c:formatCode>
                <c:ptCount val="3"/>
                <c:pt idx="0">
                  <c:v>0.05</c:v>
                </c:pt>
                <c:pt idx="1">
                  <c:v>0.1</c:v>
                </c:pt>
                <c:pt idx="2">
                  <c:v>0.15000000000000002</c:v>
                </c:pt>
              </c:numCache>
            </c:numRef>
          </c:val>
          <c:extLst xmlns:c16r2="http://schemas.microsoft.com/office/drawing/2015/06/chart">
            <c:ext xmlns:c16="http://schemas.microsoft.com/office/drawing/2014/chart" uri="{C3380CC4-5D6E-409C-BE32-E72D297353CC}">
              <c16:uniqueId val="{00000000-D4AB-482E-ACF0-5F82470E5E32}"/>
            </c:ext>
          </c:extLst>
        </c:ser>
        <c:ser>
          <c:idx val="3"/>
          <c:order val="3"/>
          <c:tx>
            <c:strRef>
              <c:f>Sheet1!$P$3</c:f>
              <c:strCache>
                <c:ptCount val="1"/>
                <c:pt idx="0">
                  <c:v>End of Year Max</c:v>
                </c:pt>
              </c:strCache>
            </c:strRef>
          </c:tx>
          <c:spPr>
            <a:solidFill>
              <a:schemeClr val="accent2">
                <a:lumMod val="60000"/>
                <a:lumOff val="40000"/>
              </a:schemeClr>
            </a:solidFill>
            <a:ln>
              <a:noFill/>
            </a:ln>
            <a:effectLst/>
          </c:spPr>
          <c:invertIfNegative val="0"/>
          <c:dLbls>
            <c:dLbl>
              <c:idx val="0"/>
              <c:layout>
                <c:manualLayout>
                  <c:x val="-2.8640397483614085E-3"/>
                  <c:y val="-0.12895092570251668"/>
                </c:manualLayout>
              </c:layout>
              <c:tx>
                <c:rich>
                  <a:bodyPr/>
                  <a:lstStyle/>
                  <a:p>
                    <a:r>
                      <a:rPr lang="en-US" b="1"/>
                      <a:t>20%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411-4D7F-B8CD-43837DB56F8A}"/>
                </c:ext>
                <c:ext xmlns:c15="http://schemas.microsoft.com/office/drawing/2012/chart" uri="{CE6537A1-D6FC-4f65-9D91-7224C49458BB}"/>
              </c:extLst>
            </c:dLbl>
            <c:dLbl>
              <c:idx val="1"/>
              <c:layout>
                <c:manualLayout>
                  <c:x val="2.8640397483614085E-3"/>
                  <c:y val="-0.20021327938022332"/>
                </c:manualLayout>
              </c:layout>
              <c:tx>
                <c:rich>
                  <a:bodyPr/>
                  <a:lstStyle/>
                  <a:p>
                    <a:r>
                      <a:rPr lang="en-US" b="1"/>
                      <a:t>40%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411-4D7F-B8CD-43837DB56F8A}"/>
                </c:ext>
                <c:ext xmlns:c15="http://schemas.microsoft.com/office/drawing/2012/chart" uri="{CE6537A1-D6FC-4f65-9D91-7224C49458BB}"/>
              </c:extLst>
            </c:dLbl>
            <c:dLbl>
              <c:idx val="2"/>
              <c:layout>
                <c:manualLayout>
                  <c:x val="0"/>
                  <c:y val="-0.28165596929760223"/>
                </c:manualLayout>
              </c:layout>
              <c:tx>
                <c:rich>
                  <a:bodyPr/>
                  <a:lstStyle/>
                  <a:p>
                    <a:fld id="{D755A682-C2AF-4474-9005-7D5B1E42C066}" type="CELLREF">
                      <a:rPr lang="en-US" b="1"/>
                      <a:pPr/>
                      <a:t>[CELLREF]</a:t>
                    </a:fld>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411-4D7F-B8CD-43837DB56F8A}"/>
                </c:ext>
                <c:ext xmlns:c15="http://schemas.microsoft.com/office/drawing/2012/chart" uri="{CE6537A1-D6FC-4f65-9D91-7224C49458BB}">
                  <c15:dlblFieldTable>
                    <c15:dlblFTEntry>
                      <c15:txfldGUID>{D755A682-C2AF-4474-9005-7D5B1E42C066}</c15:txfldGUID>
                      <c15:f>Sheet1!$P$6</c15:f>
                      <c15:dlblFieldTableCache>
                        <c:ptCount val="1"/>
                        <c:pt idx="0">
                          <c:v>60%</c:v>
                        </c:pt>
                      </c15:dlblFieldTableCache>
                    </c15:dlblFTEntry>
                  </c15:dlblFieldTable>
                  <c15:showDataLabelsRange val="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lumMod val="50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Sheet1!$R$4:$R$6</c:f>
              <c:numCache>
                <c:formatCode>General</c:formatCode>
                <c:ptCount val="3"/>
                <c:pt idx="0">
                  <c:v>0.15000000000000002</c:v>
                </c:pt>
                <c:pt idx="1">
                  <c:v>0.30000000000000004</c:v>
                </c:pt>
                <c:pt idx="2">
                  <c:v>0.44999999999999996</c:v>
                </c:pt>
              </c:numCache>
            </c:numRef>
          </c:val>
          <c:extLst xmlns:c16r2="http://schemas.microsoft.com/office/drawing/2015/06/chart">
            <c:ext xmlns:c16="http://schemas.microsoft.com/office/drawing/2014/chart" uri="{C3380CC4-5D6E-409C-BE32-E72D297353CC}">
              <c16:uniqueId val="{00000000-A4A6-407C-854F-14B0EB62F7AD}"/>
            </c:ext>
          </c:extLst>
        </c:ser>
        <c:dLbls>
          <c:showLegendKey val="0"/>
          <c:showVal val="0"/>
          <c:showCatName val="0"/>
          <c:showSerName val="0"/>
          <c:showPercent val="0"/>
          <c:showBubbleSize val="0"/>
        </c:dLbls>
        <c:gapWidth val="150"/>
        <c:overlap val="100"/>
        <c:axId val="345941816"/>
        <c:axId val="345942208"/>
        <c:extLst xmlns:c16r2="http://schemas.microsoft.com/office/drawing/2015/06/chart">
          <c:ext xmlns:c15="http://schemas.microsoft.com/office/drawing/2012/chart" uri="{02D57815-91ED-43cb-92C2-25804820EDAC}">
            <c15:filteredBarSeries>
              <c15:ser>
                <c:idx val="2"/>
                <c:order val="0"/>
                <c:tx>
                  <c:strRef>
                    <c:extLst xmlns:c16r2="http://schemas.microsoft.com/office/drawing/2015/06/chart">
                      <c:ext uri="{02D57815-91ED-43cb-92C2-25804820EDAC}">
                        <c15:formulaRef>
                          <c15:sqref>Sheet1!$K$3</c15:sqref>
                        </c15:formulaRef>
                      </c:ext>
                    </c:extLst>
                    <c:strCache>
                      <c:ptCount val="1"/>
                      <c:pt idx="0">
                        <c:v>Min Added</c:v>
                      </c:pt>
                    </c:strCache>
                  </c:strRef>
                </c:tx>
                <c:spPr>
                  <a:solidFill>
                    <a:schemeClr val="accent5">
                      <a:lumMod val="40000"/>
                      <a:lumOff val="60000"/>
                    </a:schemeClr>
                  </a:solidFill>
                  <a:ln>
                    <a:noFill/>
                  </a:ln>
                  <a:effectLst/>
                </c:spPr>
                <c:invertIfNegative val="0"/>
                <c:val>
                  <c:numRef>
                    <c:extLst xmlns:c16r2="http://schemas.microsoft.com/office/drawing/2015/06/chart">
                      <c:ext uri="{02D57815-91ED-43cb-92C2-25804820EDAC}">
                        <c15:formulaRef>
                          <c15:sqref>Sheet1!$K$4:$K$6</c15:sqref>
                        </c15:formulaRef>
                      </c:ext>
                    </c:extLst>
                    <c:numCache>
                      <c:formatCode>General</c:formatCode>
                      <c:ptCount val="3"/>
                      <c:pt idx="0">
                        <c:v>0.05</c:v>
                      </c:pt>
                      <c:pt idx="1">
                        <c:v>0.05</c:v>
                      </c:pt>
                      <c:pt idx="2">
                        <c:v>0.05</c:v>
                      </c:pt>
                    </c:numCache>
                  </c:numRef>
                </c:val>
                <c:extLst xmlns:c16r2="http://schemas.microsoft.com/office/drawing/2015/06/chart">
                  <c:ext xmlns:c16="http://schemas.microsoft.com/office/drawing/2014/chart" uri="{C3380CC4-5D6E-409C-BE32-E72D297353CC}">
                    <c16:uniqueId val="{00000001-D4AB-482E-ACF0-5F82470E5E32}"/>
                  </c:ext>
                </c:extLst>
              </c15:ser>
            </c15:filteredBarSeries>
            <c15:filteredBarSeries>
              <c15:ser>
                <c:idx val="0"/>
                <c:order val="1"/>
                <c:tx>
                  <c:strRef>
                    <c:extLst xmlns:c16r2="http://schemas.microsoft.com/office/drawing/2015/06/chart" xmlns:c15="http://schemas.microsoft.com/office/drawing/2012/chart">
                      <c:ext xmlns:c15="http://schemas.microsoft.com/office/drawing/2012/chart" uri="{02D57815-91ED-43cb-92C2-25804820EDAC}">
                        <c15:formulaRef>
                          <c15:sqref>Sheet1!$Q$3</c15:sqref>
                        </c15:formulaRef>
                      </c:ext>
                    </c:extLst>
                    <c:strCache>
                      <c:ptCount val="1"/>
                      <c:pt idx="0">
                        <c:v>Range</c:v>
                      </c:pt>
                    </c:strCache>
                  </c:strRef>
                </c:tx>
                <c:spPr>
                  <a:solidFill>
                    <a:schemeClr val="accent1"/>
                  </a:solidFill>
                  <a:ln>
                    <a:noFill/>
                  </a:ln>
                  <a:effectLst/>
                </c:spPr>
                <c:invertIfNegative val="0"/>
                <c:cat>
                  <c:strRef>
                    <c:extLst xmlns:c16r2="http://schemas.microsoft.com/office/drawing/2015/06/chart" xmlns:c15="http://schemas.microsoft.com/office/drawing/2012/chart">
                      <c:ext xmlns:c15="http://schemas.microsoft.com/office/drawing/2012/chart" uri="{02D57815-91ED-43cb-92C2-25804820EDAC}">
                        <c15:formulaRef>
                          <c15:sqref>Sheet1!$B$4:$B$6</c15:sqref>
                        </c15:formulaRef>
                      </c:ext>
                    </c:extLst>
                    <c:strCache>
                      <c:ptCount val="3"/>
                      <c:pt idx="0">
                        <c:v>Year 3</c:v>
                      </c:pt>
                      <c:pt idx="1">
                        <c:v>Year 2</c:v>
                      </c:pt>
                      <c:pt idx="2">
                        <c:v>Year 1</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Sheet1!$Q$4:$Q$6</c15:sqref>
                        </c15:formulaRef>
                      </c:ext>
                    </c:extLst>
                    <c:numCache>
                      <c:formatCode>General</c:formatCode>
                      <c:ptCount val="3"/>
                      <c:pt idx="0">
                        <c:v>0.2</c:v>
                      </c:pt>
                      <c:pt idx="1">
                        <c:v>0.35</c:v>
                      </c:pt>
                      <c:pt idx="2">
                        <c:v>0.5</c:v>
                      </c:pt>
                    </c:numCache>
                  </c:numRef>
                </c:val>
                <c:extLst xmlns:c16r2="http://schemas.microsoft.com/office/drawing/2015/06/chart" xmlns:c15="http://schemas.microsoft.com/office/drawing/2012/chart">
                  <c:ext xmlns:c16="http://schemas.microsoft.com/office/drawing/2014/chart" uri="{C3380CC4-5D6E-409C-BE32-E72D297353CC}">
                    <c16:uniqueId val="{00000002-D4AB-482E-ACF0-5F82470E5E32}"/>
                  </c:ext>
                </c:extLst>
              </c15:ser>
            </c15:filteredBarSeries>
          </c:ext>
        </c:extLst>
      </c:barChart>
      <c:catAx>
        <c:axId val="345941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85000"/>
                    <a:lumOff val="15000"/>
                  </a:schemeClr>
                </a:solidFill>
                <a:latin typeface="+mn-lt"/>
                <a:ea typeface="+mn-ea"/>
                <a:cs typeface="+mn-cs"/>
              </a:defRPr>
            </a:pPr>
            <a:endParaRPr lang="en-US"/>
          </a:p>
        </c:txPr>
        <c:crossAx val="345942208"/>
        <c:crosses val="autoZero"/>
        <c:auto val="1"/>
        <c:lblAlgn val="ctr"/>
        <c:lblOffset val="100"/>
        <c:noMultiLvlLbl val="0"/>
      </c:catAx>
      <c:valAx>
        <c:axId val="345942208"/>
        <c:scaling>
          <c:orientation val="minMax"/>
        </c:scaling>
        <c:delete val="0"/>
        <c:axPos val="l"/>
        <c:majorGridlines>
          <c:spPr>
            <a:ln w="9525" cap="flat" cmpd="sng" algn="ctr">
              <a:solidFill>
                <a:schemeClr val="bg1">
                  <a:lumMod val="7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mn-lt"/>
                <a:ea typeface="+mn-ea"/>
                <a:cs typeface="+mn-cs"/>
              </a:defRPr>
            </a:pPr>
            <a:endParaRPr lang="en-US"/>
          </a:p>
        </c:txPr>
        <c:crossAx val="345941816"/>
        <c:crosses val="autoZero"/>
        <c:crossBetween val="between"/>
      </c:valAx>
      <c:spPr>
        <a:noFill/>
        <a:ln>
          <a:noFill/>
        </a:ln>
        <a:effectLst/>
      </c:spPr>
    </c:plotArea>
    <c:legend>
      <c:legendPos val="b"/>
      <c:layout>
        <c:manualLayout>
          <c:xMode val="edge"/>
          <c:yMode val="edge"/>
          <c:x val="0.17082611954299648"/>
          <c:y val="0.17757418687443943"/>
          <c:w val="0.33275496268178761"/>
          <c:h val="0.15539735508986083"/>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0.png"/><Relationship Id="rId14" Type="http://schemas.openxmlformats.org/officeDocument/2006/relationships/image" Target="../media/image29.svg"/></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1.svg"/><Relationship Id="rId1" Type="http://schemas.openxmlformats.org/officeDocument/2006/relationships/image" Target="../media/image23.png"/><Relationship Id="rId4" Type="http://schemas.openxmlformats.org/officeDocument/2006/relationships/image" Target="../media/image33.svg"/></Relationships>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5.svg"/><Relationship Id="rId1" Type="http://schemas.openxmlformats.org/officeDocument/2006/relationships/image" Target="../media/image25.png"/><Relationship Id="rId6" Type="http://schemas.openxmlformats.org/officeDocument/2006/relationships/image" Target="../media/image39.svg"/><Relationship Id="rId5" Type="http://schemas.openxmlformats.org/officeDocument/2006/relationships/image" Target="../media/image27.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4D260432-C81D-47C8-8F84-6A3F93BA2C6C}"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3940E590-C25A-4063-BDA9-1A4C90CBE92A}">
      <dgm:prSet/>
      <dgm:spPr/>
      <dgm:t>
        <a:bodyPr/>
        <a:lstStyle/>
        <a:p>
          <a:pPr>
            <a:lnSpc>
              <a:spcPct val="100000"/>
            </a:lnSpc>
          </a:pPr>
          <a:r>
            <a:rPr lang="en-US" dirty="0"/>
            <a:t>Allows the utility to use their institutional knowledge of the natural gas market</a:t>
          </a:r>
        </a:p>
      </dgm:t>
    </dgm:pt>
    <dgm:pt modelId="{A6288EA3-9EBD-45F3-8520-DEE1750E0E36}" type="parTrans" cxnId="{1AEDC554-A210-4442-AAA1-1CBD825EFCDD}">
      <dgm:prSet/>
      <dgm:spPr/>
      <dgm:t>
        <a:bodyPr/>
        <a:lstStyle/>
        <a:p>
          <a:endParaRPr lang="en-US"/>
        </a:p>
      </dgm:t>
    </dgm:pt>
    <dgm:pt modelId="{BE4F8D7E-6771-4D94-B035-F60C3386A2A0}" type="sibTrans" cxnId="{1AEDC554-A210-4442-AAA1-1CBD825EFCDD}">
      <dgm:prSet/>
      <dgm:spPr/>
      <dgm:t>
        <a:bodyPr/>
        <a:lstStyle/>
        <a:p>
          <a:endParaRPr lang="en-US"/>
        </a:p>
      </dgm:t>
    </dgm:pt>
    <dgm:pt modelId="{51D33C83-ACC2-4504-B758-D89883C9AB60}">
      <dgm:prSet/>
      <dgm:spPr/>
      <dgm:t>
        <a:bodyPr/>
        <a:lstStyle/>
        <a:p>
          <a:pPr>
            <a:lnSpc>
              <a:spcPct val="100000"/>
            </a:lnSpc>
          </a:pPr>
          <a:r>
            <a:rPr lang="en-US" dirty="0"/>
            <a:t>Allows professionals closest to the market to advise with key decisions</a:t>
          </a:r>
        </a:p>
      </dgm:t>
    </dgm:pt>
    <dgm:pt modelId="{A2CBC95D-3404-4E3D-8A58-F37D21CCA09A}" type="parTrans" cxnId="{A953B6C8-F40B-4974-8740-EFED851B4440}">
      <dgm:prSet/>
      <dgm:spPr/>
      <dgm:t>
        <a:bodyPr/>
        <a:lstStyle/>
        <a:p>
          <a:endParaRPr lang="en-US"/>
        </a:p>
      </dgm:t>
    </dgm:pt>
    <dgm:pt modelId="{C262B0A1-2B5E-4D17-B93F-C0908C078132}" type="sibTrans" cxnId="{A953B6C8-F40B-4974-8740-EFED851B4440}">
      <dgm:prSet/>
      <dgm:spPr/>
      <dgm:t>
        <a:bodyPr/>
        <a:lstStyle/>
        <a:p>
          <a:endParaRPr lang="en-US"/>
        </a:p>
      </dgm:t>
    </dgm:pt>
    <dgm:pt modelId="{DE51F0E7-9A28-47B2-B795-B0A86FB82D5D}">
      <dgm:prSet/>
      <dgm:spPr/>
      <dgm:t>
        <a:bodyPr/>
        <a:lstStyle/>
        <a:p>
          <a:pPr>
            <a:lnSpc>
              <a:spcPct val="100000"/>
            </a:lnSpc>
          </a:pPr>
          <a:r>
            <a:rPr lang="en-US" dirty="0"/>
            <a:t>Creates a structured framework to drive expectation and constrain activities</a:t>
          </a:r>
        </a:p>
      </dgm:t>
    </dgm:pt>
    <dgm:pt modelId="{018729BB-6DA1-4ACB-8549-8183B1701C8E}" type="parTrans" cxnId="{49CB4069-C1D3-47EC-AE04-F36F9FFE0308}">
      <dgm:prSet/>
      <dgm:spPr/>
      <dgm:t>
        <a:bodyPr/>
        <a:lstStyle/>
        <a:p>
          <a:endParaRPr lang="en-US"/>
        </a:p>
      </dgm:t>
    </dgm:pt>
    <dgm:pt modelId="{0F7FDDC6-96BF-4F59-BC64-15982B48CC2C}" type="sibTrans" cxnId="{49CB4069-C1D3-47EC-AE04-F36F9FFE0308}">
      <dgm:prSet/>
      <dgm:spPr/>
      <dgm:t>
        <a:bodyPr/>
        <a:lstStyle/>
        <a:p>
          <a:endParaRPr lang="en-US"/>
        </a:p>
      </dgm:t>
    </dgm:pt>
    <dgm:pt modelId="{200E61DF-5BC1-4A79-ABD3-B117B3629B24}">
      <dgm:prSet/>
      <dgm:spPr/>
      <dgm:t>
        <a:bodyPr/>
        <a:lstStyle/>
        <a:p>
          <a:pPr>
            <a:lnSpc>
              <a:spcPct val="100000"/>
            </a:lnSpc>
          </a:pPr>
          <a:r>
            <a:rPr lang="en-US" dirty="0"/>
            <a:t>Senior management has to authorize annual hedge percentage &amp; strategy</a:t>
          </a:r>
        </a:p>
      </dgm:t>
    </dgm:pt>
    <dgm:pt modelId="{9DE88718-DB3F-47CF-8512-2AB01DC313B2}" type="parTrans" cxnId="{650FBA64-2AEA-4C23-B35F-9677B3BBB851}">
      <dgm:prSet/>
      <dgm:spPr/>
      <dgm:t>
        <a:bodyPr/>
        <a:lstStyle/>
        <a:p>
          <a:endParaRPr lang="en-US"/>
        </a:p>
      </dgm:t>
    </dgm:pt>
    <dgm:pt modelId="{CBE9E5D8-20BE-462D-9656-98D1B0BD72BC}" type="sibTrans" cxnId="{650FBA64-2AEA-4C23-B35F-9677B3BBB851}">
      <dgm:prSet/>
      <dgm:spPr/>
      <dgm:t>
        <a:bodyPr/>
        <a:lstStyle/>
        <a:p>
          <a:endParaRPr lang="en-US"/>
        </a:p>
      </dgm:t>
    </dgm:pt>
    <dgm:pt modelId="{A219F7A3-448B-4534-9BAB-9C851B760BB1}">
      <dgm:prSet/>
      <dgm:spPr/>
      <dgm:t>
        <a:bodyPr/>
        <a:lstStyle/>
        <a:p>
          <a:pPr>
            <a:lnSpc>
              <a:spcPct val="100000"/>
            </a:lnSpc>
          </a:pPr>
          <a:r>
            <a:rPr lang="en-US" dirty="0"/>
            <a:t>Flexible hedge volumes to balance upward and downward price risk</a:t>
          </a:r>
        </a:p>
      </dgm:t>
    </dgm:pt>
    <dgm:pt modelId="{2B9D019D-7BA6-4965-AF6A-0332568C67AC}" type="parTrans" cxnId="{3893FF86-FA1B-4D3F-86F8-B03B1E5A5538}">
      <dgm:prSet/>
      <dgm:spPr/>
      <dgm:t>
        <a:bodyPr/>
        <a:lstStyle/>
        <a:p>
          <a:endParaRPr lang="en-US"/>
        </a:p>
      </dgm:t>
    </dgm:pt>
    <dgm:pt modelId="{CBA77892-5130-4413-B2D7-90F0DBC378D4}" type="sibTrans" cxnId="{3893FF86-FA1B-4D3F-86F8-B03B1E5A5538}">
      <dgm:prSet/>
      <dgm:spPr/>
      <dgm:t>
        <a:bodyPr/>
        <a:lstStyle/>
        <a:p>
          <a:endParaRPr lang="en-US"/>
        </a:p>
      </dgm:t>
    </dgm:pt>
    <dgm:pt modelId="{91436EEB-935A-412D-AAB6-6FFC7BC8F58B}">
      <dgm:prSet/>
      <dgm:spPr/>
      <dgm:t>
        <a:bodyPr/>
        <a:lstStyle/>
        <a:p>
          <a:pPr>
            <a:lnSpc>
              <a:spcPct val="100000"/>
            </a:lnSpc>
          </a:pPr>
          <a:r>
            <a:rPr lang="en-US" dirty="0"/>
            <a:t>Tactics are handled by the front-line personnel and the structure of the hedging program</a:t>
          </a:r>
        </a:p>
      </dgm:t>
    </dgm:pt>
    <dgm:pt modelId="{79072E74-BF0E-4A2E-89FB-6E12E00F3AFC}" type="parTrans" cxnId="{E7D4F3D9-D52A-4174-9FBF-64CAD3ABD400}">
      <dgm:prSet/>
      <dgm:spPr/>
      <dgm:t>
        <a:bodyPr/>
        <a:lstStyle/>
        <a:p>
          <a:endParaRPr lang="en-US"/>
        </a:p>
      </dgm:t>
    </dgm:pt>
    <dgm:pt modelId="{0AD9E9CE-2520-48EC-A00D-1C0CE79A4583}" type="sibTrans" cxnId="{E7D4F3D9-D52A-4174-9FBF-64CAD3ABD400}">
      <dgm:prSet/>
      <dgm:spPr/>
      <dgm:t>
        <a:bodyPr/>
        <a:lstStyle/>
        <a:p>
          <a:endParaRPr lang="en-US"/>
        </a:p>
      </dgm:t>
    </dgm:pt>
    <dgm:pt modelId="{FEC1A73A-625B-4D96-A265-B2621E1583CF}">
      <dgm:prSet/>
      <dgm:spPr/>
      <dgm:t>
        <a:bodyPr/>
        <a:lstStyle/>
        <a:p>
          <a:pPr>
            <a:lnSpc>
              <a:spcPct val="100000"/>
            </a:lnSpc>
          </a:pPr>
          <a:r>
            <a:rPr lang="en-US" dirty="0"/>
            <a:t>Proven effective over 20 years of developing use</a:t>
          </a:r>
        </a:p>
      </dgm:t>
    </dgm:pt>
    <dgm:pt modelId="{2D147B70-9BF1-4DBD-9E08-BB96E1650EC7}" type="parTrans" cxnId="{9136B71A-FC12-4725-B398-2FF5D4888C1E}">
      <dgm:prSet/>
      <dgm:spPr/>
      <dgm:t>
        <a:bodyPr/>
        <a:lstStyle/>
        <a:p>
          <a:endParaRPr lang="en-US"/>
        </a:p>
      </dgm:t>
    </dgm:pt>
    <dgm:pt modelId="{B8A3E804-A72F-43B2-A8EF-C5CDF0CE9898}" type="sibTrans" cxnId="{9136B71A-FC12-4725-B398-2FF5D4888C1E}">
      <dgm:prSet/>
      <dgm:spPr/>
      <dgm:t>
        <a:bodyPr/>
        <a:lstStyle/>
        <a:p>
          <a:endParaRPr lang="en-US"/>
        </a:p>
      </dgm:t>
    </dgm:pt>
    <dgm:pt modelId="{932C13C9-0732-42E9-88EA-BD6C2CA3AB97}" type="pres">
      <dgm:prSet presAssocID="{4D260432-C81D-47C8-8F84-6A3F93BA2C6C}" presName="root" presStyleCnt="0">
        <dgm:presLayoutVars>
          <dgm:dir/>
          <dgm:resizeHandles val="exact"/>
        </dgm:presLayoutVars>
      </dgm:prSet>
      <dgm:spPr/>
      <dgm:t>
        <a:bodyPr/>
        <a:lstStyle/>
        <a:p>
          <a:endParaRPr lang="en-US"/>
        </a:p>
      </dgm:t>
    </dgm:pt>
    <dgm:pt modelId="{C7B15BBB-981E-4C35-B307-A77871487C22}" type="pres">
      <dgm:prSet presAssocID="{3940E590-C25A-4063-BDA9-1A4C90CBE92A}" presName="compNode" presStyleCnt="0"/>
      <dgm:spPr/>
    </dgm:pt>
    <dgm:pt modelId="{89448E5D-34FA-4200-BCEB-4F51D17B3D1D}" type="pres">
      <dgm:prSet presAssocID="{3940E590-C25A-4063-BDA9-1A4C90CBE92A}" presName="bgRect" presStyleLbl="bgShp" presStyleIdx="0" presStyleCnt="7"/>
      <dgm:spPr>
        <a:solidFill>
          <a:srgbClr val="008C3A"/>
        </a:solidFill>
      </dgm:spPr>
    </dgm:pt>
    <dgm:pt modelId="{62F7BC6A-3C70-42B0-880C-4F21E43464E1}" type="pres">
      <dgm:prSet presAssocID="{3940E590-C25A-4063-BDA9-1A4C90CBE92A}" presName="iconRect" presStyleLbl="node1" presStyleIdx="0" presStyleCnt="7"/>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Lightbulb"/>
        </a:ext>
      </dgm:extLst>
    </dgm:pt>
    <dgm:pt modelId="{A6DA5EC9-B9F5-4F50-A2B7-18DBA1CEE572}" type="pres">
      <dgm:prSet presAssocID="{3940E590-C25A-4063-BDA9-1A4C90CBE92A}" presName="spaceRect" presStyleCnt="0"/>
      <dgm:spPr/>
    </dgm:pt>
    <dgm:pt modelId="{EDBFA9D6-1EC7-4D03-BA67-969EC72B0E59}" type="pres">
      <dgm:prSet presAssocID="{3940E590-C25A-4063-BDA9-1A4C90CBE92A}" presName="parTx" presStyleLbl="revTx" presStyleIdx="0" presStyleCnt="7">
        <dgm:presLayoutVars>
          <dgm:chMax val="0"/>
          <dgm:chPref val="0"/>
        </dgm:presLayoutVars>
      </dgm:prSet>
      <dgm:spPr/>
      <dgm:t>
        <a:bodyPr/>
        <a:lstStyle/>
        <a:p>
          <a:endParaRPr lang="en-US"/>
        </a:p>
      </dgm:t>
    </dgm:pt>
    <dgm:pt modelId="{91651B6F-20CB-49F6-85B0-0CCE31491BFD}" type="pres">
      <dgm:prSet presAssocID="{BE4F8D7E-6771-4D94-B035-F60C3386A2A0}" presName="sibTrans" presStyleCnt="0"/>
      <dgm:spPr/>
    </dgm:pt>
    <dgm:pt modelId="{FA74776D-8FD1-45AC-BA7B-768F2E588150}" type="pres">
      <dgm:prSet presAssocID="{51D33C83-ACC2-4504-B758-D89883C9AB60}" presName="compNode" presStyleCnt="0"/>
      <dgm:spPr/>
    </dgm:pt>
    <dgm:pt modelId="{75887959-D9DE-4FC9-B601-C2911D07E0C7}" type="pres">
      <dgm:prSet presAssocID="{51D33C83-ACC2-4504-B758-D89883C9AB60}" presName="bgRect" presStyleLbl="bgShp" presStyleIdx="1" presStyleCnt="7"/>
      <dgm:spPr>
        <a:solidFill>
          <a:schemeClr val="accent1">
            <a:lumMod val="75000"/>
          </a:schemeClr>
        </a:solidFill>
      </dgm:spPr>
    </dgm:pt>
    <dgm:pt modelId="{66D93B01-F940-44DA-9501-E5F8649D747B}" type="pres">
      <dgm:prSet presAssocID="{51D33C83-ACC2-4504-B758-D89883C9AB60}" presName="iconRect" presStyleLbl="node1" presStyleIdx="1" presStyleCnt="7"/>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Handshake"/>
        </a:ext>
      </dgm:extLst>
    </dgm:pt>
    <dgm:pt modelId="{99303594-6D62-48CB-81D1-4427B6AE1E40}" type="pres">
      <dgm:prSet presAssocID="{51D33C83-ACC2-4504-B758-D89883C9AB60}" presName="spaceRect" presStyleCnt="0"/>
      <dgm:spPr/>
    </dgm:pt>
    <dgm:pt modelId="{558E9837-D07C-481E-995F-2E5E6667A3AC}" type="pres">
      <dgm:prSet presAssocID="{51D33C83-ACC2-4504-B758-D89883C9AB60}" presName="parTx" presStyleLbl="revTx" presStyleIdx="1" presStyleCnt="7">
        <dgm:presLayoutVars>
          <dgm:chMax val="0"/>
          <dgm:chPref val="0"/>
        </dgm:presLayoutVars>
      </dgm:prSet>
      <dgm:spPr/>
      <dgm:t>
        <a:bodyPr/>
        <a:lstStyle/>
        <a:p>
          <a:endParaRPr lang="en-US"/>
        </a:p>
      </dgm:t>
    </dgm:pt>
    <dgm:pt modelId="{2BF10EC1-2FD3-46CB-BE62-4B8E30A7CAD2}" type="pres">
      <dgm:prSet presAssocID="{C262B0A1-2B5E-4D17-B93F-C0908C078132}" presName="sibTrans" presStyleCnt="0"/>
      <dgm:spPr/>
    </dgm:pt>
    <dgm:pt modelId="{CD765E49-0706-4BE6-AB63-EDFE8145AE8A}" type="pres">
      <dgm:prSet presAssocID="{91436EEB-935A-412D-AAB6-6FFC7BC8F58B}" presName="compNode" presStyleCnt="0"/>
      <dgm:spPr/>
    </dgm:pt>
    <dgm:pt modelId="{A8EEC919-F903-4B8A-928E-10FBA89D43A4}" type="pres">
      <dgm:prSet presAssocID="{91436EEB-935A-412D-AAB6-6FFC7BC8F58B}" presName="bgRect" presStyleLbl="bgShp" presStyleIdx="2" presStyleCnt="7"/>
      <dgm:spPr>
        <a:solidFill>
          <a:srgbClr val="D09E00"/>
        </a:solidFill>
      </dgm:spPr>
    </dgm:pt>
    <dgm:pt modelId="{079E4B67-3CB9-4094-BEDA-57B4420651D7}" type="pres">
      <dgm:prSet presAssocID="{91436EEB-935A-412D-AAB6-6FFC7BC8F58B}" presName="iconRect" presStyleLbl="node1" presStyleIdx="2" presStyleCnt="7"/>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Tools"/>
        </a:ext>
      </dgm:extLst>
    </dgm:pt>
    <dgm:pt modelId="{54F7C5F6-8CF6-4A00-B567-2F0DBF29954F}" type="pres">
      <dgm:prSet presAssocID="{91436EEB-935A-412D-AAB6-6FFC7BC8F58B}" presName="spaceRect" presStyleCnt="0"/>
      <dgm:spPr/>
    </dgm:pt>
    <dgm:pt modelId="{2769FBCA-97E5-433D-9696-33D3CA214324}" type="pres">
      <dgm:prSet presAssocID="{91436EEB-935A-412D-AAB6-6FFC7BC8F58B}" presName="parTx" presStyleLbl="revTx" presStyleIdx="2" presStyleCnt="7">
        <dgm:presLayoutVars>
          <dgm:chMax val="0"/>
          <dgm:chPref val="0"/>
        </dgm:presLayoutVars>
      </dgm:prSet>
      <dgm:spPr/>
      <dgm:t>
        <a:bodyPr/>
        <a:lstStyle/>
        <a:p>
          <a:endParaRPr lang="en-US"/>
        </a:p>
      </dgm:t>
    </dgm:pt>
    <dgm:pt modelId="{45D4D7E0-5D71-428F-8877-385214A1830D}" type="pres">
      <dgm:prSet presAssocID="{0AD9E9CE-2520-48EC-A00D-1C0CE79A4583}" presName="sibTrans" presStyleCnt="0"/>
      <dgm:spPr/>
    </dgm:pt>
    <dgm:pt modelId="{ADD4903E-8D0C-4A4A-A05A-131B7387614A}" type="pres">
      <dgm:prSet presAssocID="{200E61DF-5BC1-4A79-ABD3-B117B3629B24}" presName="compNode" presStyleCnt="0"/>
      <dgm:spPr/>
    </dgm:pt>
    <dgm:pt modelId="{B8C4D0AF-5AE7-4EE7-824B-1FE1FB8B0247}" type="pres">
      <dgm:prSet presAssocID="{200E61DF-5BC1-4A79-ABD3-B117B3629B24}" presName="bgRect" presStyleLbl="bgShp" presStyleIdx="3" presStyleCnt="7"/>
      <dgm:spPr/>
    </dgm:pt>
    <dgm:pt modelId="{44F1E55D-4158-4174-80AE-6A90845D6EEB}" type="pres">
      <dgm:prSet presAssocID="{200E61DF-5BC1-4A79-ABD3-B117B3629B24}" presName="iconRect" presStyleLbl="node1" presStyleIdx="3" presStyleCnt="7"/>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dgm:spPr>
      <dgm:extLst>
        <a:ext uri="{E40237B7-FDA0-4F09-8148-C483321AD2D9}">
          <dgm14:cNvPr xmlns:dgm14="http://schemas.microsoft.com/office/drawing/2010/diagram" id="0" name="" descr="Meeting"/>
        </a:ext>
      </dgm:extLst>
    </dgm:pt>
    <dgm:pt modelId="{5A102115-1BFF-4E8E-87D1-F6AEFD0AAC84}" type="pres">
      <dgm:prSet presAssocID="{200E61DF-5BC1-4A79-ABD3-B117B3629B24}" presName="spaceRect" presStyleCnt="0"/>
      <dgm:spPr/>
    </dgm:pt>
    <dgm:pt modelId="{6A000072-663A-4FCA-8F4C-18B34B50CCBE}" type="pres">
      <dgm:prSet presAssocID="{200E61DF-5BC1-4A79-ABD3-B117B3629B24}" presName="parTx" presStyleLbl="revTx" presStyleIdx="3" presStyleCnt="7">
        <dgm:presLayoutVars>
          <dgm:chMax val="0"/>
          <dgm:chPref val="0"/>
        </dgm:presLayoutVars>
      </dgm:prSet>
      <dgm:spPr/>
      <dgm:t>
        <a:bodyPr/>
        <a:lstStyle/>
        <a:p>
          <a:endParaRPr lang="en-US"/>
        </a:p>
      </dgm:t>
    </dgm:pt>
    <dgm:pt modelId="{1E20DC25-87DA-4240-AE9C-8DBEA10D614E}" type="pres">
      <dgm:prSet presAssocID="{CBE9E5D8-20BE-462D-9656-98D1B0BD72BC}" presName="sibTrans" presStyleCnt="0"/>
      <dgm:spPr/>
    </dgm:pt>
    <dgm:pt modelId="{6E715EB1-F4E8-4D24-916D-9CE6E93DBBBC}" type="pres">
      <dgm:prSet presAssocID="{DE51F0E7-9A28-47B2-B795-B0A86FB82D5D}" presName="compNode" presStyleCnt="0"/>
      <dgm:spPr/>
    </dgm:pt>
    <dgm:pt modelId="{431FFE23-6F09-413B-9596-8B8354EFD31E}" type="pres">
      <dgm:prSet presAssocID="{DE51F0E7-9A28-47B2-B795-B0A86FB82D5D}" presName="bgRect" presStyleLbl="bgShp" presStyleIdx="4" presStyleCnt="7"/>
      <dgm:spPr>
        <a:solidFill>
          <a:schemeClr val="accent2"/>
        </a:solidFill>
      </dgm:spPr>
    </dgm:pt>
    <dgm:pt modelId="{C6FCA388-B121-4B8C-9AB9-E51C9BEC240E}" type="pres">
      <dgm:prSet presAssocID="{DE51F0E7-9A28-47B2-B795-B0A86FB82D5D}" presName="iconRect" presStyleLbl="node1" presStyleIdx="4" presStyleCnt="7"/>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Downward trend"/>
        </a:ext>
      </dgm:extLst>
    </dgm:pt>
    <dgm:pt modelId="{73AD6774-DFB2-4289-829F-FFB93AEF4EAB}" type="pres">
      <dgm:prSet presAssocID="{DE51F0E7-9A28-47B2-B795-B0A86FB82D5D}" presName="spaceRect" presStyleCnt="0"/>
      <dgm:spPr/>
    </dgm:pt>
    <dgm:pt modelId="{265722DB-6290-493A-B530-C651EF118B6E}" type="pres">
      <dgm:prSet presAssocID="{DE51F0E7-9A28-47B2-B795-B0A86FB82D5D}" presName="parTx" presStyleLbl="revTx" presStyleIdx="4" presStyleCnt="7">
        <dgm:presLayoutVars>
          <dgm:chMax val="0"/>
          <dgm:chPref val="0"/>
        </dgm:presLayoutVars>
      </dgm:prSet>
      <dgm:spPr/>
      <dgm:t>
        <a:bodyPr/>
        <a:lstStyle/>
        <a:p>
          <a:endParaRPr lang="en-US"/>
        </a:p>
      </dgm:t>
    </dgm:pt>
    <dgm:pt modelId="{AB3698A5-5950-4141-92B5-3114ED5B927E}" type="pres">
      <dgm:prSet presAssocID="{0F7FDDC6-96BF-4F59-BC64-15982B48CC2C}" presName="sibTrans" presStyleCnt="0"/>
      <dgm:spPr/>
    </dgm:pt>
    <dgm:pt modelId="{58CFA840-5C3C-48E0-9042-7416333BC558}" type="pres">
      <dgm:prSet presAssocID="{A219F7A3-448B-4534-9BAB-9C851B760BB1}" presName="compNode" presStyleCnt="0"/>
      <dgm:spPr/>
    </dgm:pt>
    <dgm:pt modelId="{55F25FCD-DEC7-4502-AE42-F1E6B057C532}" type="pres">
      <dgm:prSet presAssocID="{A219F7A3-448B-4534-9BAB-9C851B760BB1}" presName="bgRect" presStyleLbl="bgShp" presStyleIdx="5" presStyleCnt="7"/>
      <dgm:spPr>
        <a:solidFill>
          <a:srgbClr val="FF5757"/>
        </a:solidFill>
      </dgm:spPr>
    </dgm:pt>
    <dgm:pt modelId="{B95E368E-E581-4BC0-B956-6DC108032AF3}" type="pres">
      <dgm:prSet presAssocID="{A219F7A3-448B-4534-9BAB-9C851B760BB1}" presName="iconRect" presStyleLbl="node1" presStyleIdx="5" presStyleCnt="7"/>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a:blipFill>
      </dgm:spPr>
      <dgm:extLst>
        <a:ext uri="{E40237B7-FDA0-4F09-8148-C483321AD2D9}">
          <dgm14:cNvPr xmlns:dgm14="http://schemas.microsoft.com/office/drawing/2010/diagram" id="0" name="" descr="Snake"/>
        </a:ext>
      </dgm:extLst>
    </dgm:pt>
    <dgm:pt modelId="{C25D8843-D760-40F1-B23D-F0049BB32009}" type="pres">
      <dgm:prSet presAssocID="{A219F7A3-448B-4534-9BAB-9C851B760BB1}" presName="spaceRect" presStyleCnt="0"/>
      <dgm:spPr/>
    </dgm:pt>
    <dgm:pt modelId="{BBA16F58-3963-4413-AD29-C85FF5426B03}" type="pres">
      <dgm:prSet presAssocID="{A219F7A3-448B-4534-9BAB-9C851B760BB1}" presName="parTx" presStyleLbl="revTx" presStyleIdx="5" presStyleCnt="7">
        <dgm:presLayoutVars>
          <dgm:chMax val="0"/>
          <dgm:chPref val="0"/>
        </dgm:presLayoutVars>
      </dgm:prSet>
      <dgm:spPr/>
      <dgm:t>
        <a:bodyPr/>
        <a:lstStyle/>
        <a:p>
          <a:endParaRPr lang="en-US"/>
        </a:p>
      </dgm:t>
    </dgm:pt>
    <dgm:pt modelId="{2F128339-1286-4831-90E4-030705D28A41}" type="pres">
      <dgm:prSet presAssocID="{CBA77892-5130-4413-B2D7-90F0DBC378D4}" presName="sibTrans" presStyleCnt="0"/>
      <dgm:spPr/>
    </dgm:pt>
    <dgm:pt modelId="{46FA5D5E-17FB-4F5D-BE6B-D1608B25E161}" type="pres">
      <dgm:prSet presAssocID="{FEC1A73A-625B-4D96-A265-B2621E1583CF}" presName="compNode" presStyleCnt="0"/>
      <dgm:spPr/>
    </dgm:pt>
    <dgm:pt modelId="{1C1F65AB-71FE-4443-B9B3-E548798A5B57}" type="pres">
      <dgm:prSet presAssocID="{FEC1A73A-625B-4D96-A265-B2621E1583CF}" presName="bgRect" presStyleLbl="bgShp" presStyleIdx="6" presStyleCnt="7"/>
      <dgm:spPr/>
    </dgm:pt>
    <dgm:pt modelId="{040FD292-AF70-4F05-AEC2-86D5BE4D6E58}" type="pres">
      <dgm:prSet presAssocID="{FEC1A73A-625B-4D96-A265-B2621E1583CF}" presName="iconRect" presStyleLbl="node1" presStyleIdx="6" presStyleCnt="7"/>
      <dgm:spPr>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a:blipFill>
      </dgm:spPr>
      <dgm:extLst>
        <a:ext uri="{E40237B7-FDA0-4F09-8148-C483321AD2D9}">
          <dgm14:cNvPr xmlns:dgm14="http://schemas.microsoft.com/office/drawing/2010/diagram" id="0" name="" descr="Bullseye"/>
        </a:ext>
      </dgm:extLst>
    </dgm:pt>
    <dgm:pt modelId="{88705AAB-586F-4367-8138-638BDC4C0283}" type="pres">
      <dgm:prSet presAssocID="{FEC1A73A-625B-4D96-A265-B2621E1583CF}" presName="spaceRect" presStyleCnt="0"/>
      <dgm:spPr/>
    </dgm:pt>
    <dgm:pt modelId="{7133941C-30CB-42CA-A3FB-0BF106C2C238}" type="pres">
      <dgm:prSet presAssocID="{FEC1A73A-625B-4D96-A265-B2621E1583CF}" presName="parTx" presStyleLbl="revTx" presStyleIdx="6" presStyleCnt="7">
        <dgm:presLayoutVars>
          <dgm:chMax val="0"/>
          <dgm:chPref val="0"/>
        </dgm:presLayoutVars>
      </dgm:prSet>
      <dgm:spPr/>
      <dgm:t>
        <a:bodyPr/>
        <a:lstStyle/>
        <a:p>
          <a:endParaRPr lang="en-US"/>
        </a:p>
      </dgm:t>
    </dgm:pt>
  </dgm:ptLst>
  <dgm:cxnLst>
    <dgm:cxn modelId="{04C921E8-D06D-49AF-BD37-C20466B32E87}" type="presOf" srcId="{A219F7A3-448B-4534-9BAB-9C851B760BB1}" destId="{BBA16F58-3963-4413-AD29-C85FF5426B03}" srcOrd="0" destOrd="0" presId="urn:microsoft.com/office/officeart/2018/2/layout/IconVerticalSolidList"/>
    <dgm:cxn modelId="{3A718F5A-EF99-48B8-8287-FFD03114856D}" type="presOf" srcId="{FEC1A73A-625B-4D96-A265-B2621E1583CF}" destId="{7133941C-30CB-42CA-A3FB-0BF106C2C238}" srcOrd="0" destOrd="0" presId="urn:microsoft.com/office/officeart/2018/2/layout/IconVerticalSolidList"/>
    <dgm:cxn modelId="{0FDA8D13-7492-4842-A251-47369E42EE60}" type="presOf" srcId="{4D260432-C81D-47C8-8F84-6A3F93BA2C6C}" destId="{932C13C9-0732-42E9-88EA-BD6C2CA3AB97}" srcOrd="0" destOrd="0" presId="urn:microsoft.com/office/officeart/2018/2/layout/IconVerticalSolidList"/>
    <dgm:cxn modelId="{650FBA64-2AEA-4C23-B35F-9677B3BBB851}" srcId="{4D260432-C81D-47C8-8F84-6A3F93BA2C6C}" destId="{200E61DF-5BC1-4A79-ABD3-B117B3629B24}" srcOrd="3" destOrd="0" parTransId="{9DE88718-DB3F-47CF-8512-2AB01DC313B2}" sibTransId="{CBE9E5D8-20BE-462D-9656-98D1B0BD72BC}"/>
    <dgm:cxn modelId="{3893FF86-FA1B-4D3F-86F8-B03B1E5A5538}" srcId="{4D260432-C81D-47C8-8F84-6A3F93BA2C6C}" destId="{A219F7A3-448B-4534-9BAB-9C851B760BB1}" srcOrd="5" destOrd="0" parTransId="{2B9D019D-7BA6-4965-AF6A-0332568C67AC}" sibTransId="{CBA77892-5130-4413-B2D7-90F0DBC378D4}"/>
    <dgm:cxn modelId="{889DC93D-C8F6-4068-AD8F-7BE7C70FF3A2}" type="presOf" srcId="{91436EEB-935A-412D-AAB6-6FFC7BC8F58B}" destId="{2769FBCA-97E5-433D-9696-33D3CA214324}" srcOrd="0" destOrd="0" presId="urn:microsoft.com/office/officeart/2018/2/layout/IconVerticalSolidList"/>
    <dgm:cxn modelId="{49CB4069-C1D3-47EC-AE04-F36F9FFE0308}" srcId="{4D260432-C81D-47C8-8F84-6A3F93BA2C6C}" destId="{DE51F0E7-9A28-47B2-B795-B0A86FB82D5D}" srcOrd="4" destOrd="0" parTransId="{018729BB-6DA1-4ACB-8549-8183B1701C8E}" sibTransId="{0F7FDDC6-96BF-4F59-BC64-15982B48CC2C}"/>
    <dgm:cxn modelId="{D3C8FC07-7E54-4760-9376-A62AA38F0C07}" type="presOf" srcId="{DE51F0E7-9A28-47B2-B795-B0A86FB82D5D}" destId="{265722DB-6290-493A-B530-C651EF118B6E}" srcOrd="0" destOrd="0" presId="urn:microsoft.com/office/officeart/2018/2/layout/IconVerticalSolidList"/>
    <dgm:cxn modelId="{A953B6C8-F40B-4974-8740-EFED851B4440}" srcId="{4D260432-C81D-47C8-8F84-6A3F93BA2C6C}" destId="{51D33C83-ACC2-4504-B758-D89883C9AB60}" srcOrd="1" destOrd="0" parTransId="{A2CBC95D-3404-4E3D-8A58-F37D21CCA09A}" sibTransId="{C262B0A1-2B5E-4D17-B93F-C0908C078132}"/>
    <dgm:cxn modelId="{FCD6BF4A-1E66-416B-A6D4-AEF679557B09}" type="presOf" srcId="{51D33C83-ACC2-4504-B758-D89883C9AB60}" destId="{558E9837-D07C-481E-995F-2E5E6667A3AC}" srcOrd="0" destOrd="0" presId="urn:microsoft.com/office/officeart/2018/2/layout/IconVerticalSolidList"/>
    <dgm:cxn modelId="{8648CB9F-3D97-49E0-8F27-9232C83A6464}" type="presOf" srcId="{200E61DF-5BC1-4A79-ABD3-B117B3629B24}" destId="{6A000072-663A-4FCA-8F4C-18B34B50CCBE}" srcOrd="0" destOrd="0" presId="urn:microsoft.com/office/officeart/2018/2/layout/IconVerticalSolidList"/>
    <dgm:cxn modelId="{1AEDC554-A210-4442-AAA1-1CBD825EFCDD}" srcId="{4D260432-C81D-47C8-8F84-6A3F93BA2C6C}" destId="{3940E590-C25A-4063-BDA9-1A4C90CBE92A}" srcOrd="0" destOrd="0" parTransId="{A6288EA3-9EBD-45F3-8520-DEE1750E0E36}" sibTransId="{BE4F8D7E-6771-4D94-B035-F60C3386A2A0}"/>
    <dgm:cxn modelId="{DD20F905-79DB-4876-8335-0AF89FDB7085}" type="presOf" srcId="{3940E590-C25A-4063-BDA9-1A4C90CBE92A}" destId="{EDBFA9D6-1EC7-4D03-BA67-969EC72B0E59}" srcOrd="0" destOrd="0" presId="urn:microsoft.com/office/officeart/2018/2/layout/IconVerticalSolidList"/>
    <dgm:cxn modelId="{E7D4F3D9-D52A-4174-9FBF-64CAD3ABD400}" srcId="{4D260432-C81D-47C8-8F84-6A3F93BA2C6C}" destId="{91436EEB-935A-412D-AAB6-6FFC7BC8F58B}" srcOrd="2" destOrd="0" parTransId="{79072E74-BF0E-4A2E-89FB-6E12E00F3AFC}" sibTransId="{0AD9E9CE-2520-48EC-A00D-1C0CE79A4583}"/>
    <dgm:cxn modelId="{9136B71A-FC12-4725-B398-2FF5D4888C1E}" srcId="{4D260432-C81D-47C8-8F84-6A3F93BA2C6C}" destId="{FEC1A73A-625B-4D96-A265-B2621E1583CF}" srcOrd="6" destOrd="0" parTransId="{2D147B70-9BF1-4DBD-9E08-BB96E1650EC7}" sibTransId="{B8A3E804-A72F-43B2-A8EF-C5CDF0CE9898}"/>
    <dgm:cxn modelId="{F52B5A22-1BC8-427C-BEB8-1C262EA6FC80}" type="presParOf" srcId="{932C13C9-0732-42E9-88EA-BD6C2CA3AB97}" destId="{C7B15BBB-981E-4C35-B307-A77871487C22}" srcOrd="0" destOrd="0" presId="urn:microsoft.com/office/officeart/2018/2/layout/IconVerticalSolidList"/>
    <dgm:cxn modelId="{203394D6-34D1-4CB2-9934-3A3B3F35A359}" type="presParOf" srcId="{C7B15BBB-981E-4C35-B307-A77871487C22}" destId="{89448E5D-34FA-4200-BCEB-4F51D17B3D1D}" srcOrd="0" destOrd="0" presId="urn:microsoft.com/office/officeart/2018/2/layout/IconVerticalSolidList"/>
    <dgm:cxn modelId="{29F7DAD8-6CD5-4D28-A2CD-1062DB81334A}" type="presParOf" srcId="{C7B15BBB-981E-4C35-B307-A77871487C22}" destId="{62F7BC6A-3C70-42B0-880C-4F21E43464E1}" srcOrd="1" destOrd="0" presId="urn:microsoft.com/office/officeart/2018/2/layout/IconVerticalSolidList"/>
    <dgm:cxn modelId="{C8F75EE0-8974-47A1-974A-9ADC51FCDBDE}" type="presParOf" srcId="{C7B15BBB-981E-4C35-B307-A77871487C22}" destId="{A6DA5EC9-B9F5-4F50-A2B7-18DBA1CEE572}" srcOrd="2" destOrd="0" presId="urn:microsoft.com/office/officeart/2018/2/layout/IconVerticalSolidList"/>
    <dgm:cxn modelId="{4AAC422C-05AD-4CAD-8979-9EA9A7327BC0}" type="presParOf" srcId="{C7B15BBB-981E-4C35-B307-A77871487C22}" destId="{EDBFA9D6-1EC7-4D03-BA67-969EC72B0E59}" srcOrd="3" destOrd="0" presId="urn:microsoft.com/office/officeart/2018/2/layout/IconVerticalSolidList"/>
    <dgm:cxn modelId="{9748E918-A9AB-40C6-A83D-EB413704F6EF}" type="presParOf" srcId="{932C13C9-0732-42E9-88EA-BD6C2CA3AB97}" destId="{91651B6F-20CB-49F6-85B0-0CCE31491BFD}" srcOrd="1" destOrd="0" presId="urn:microsoft.com/office/officeart/2018/2/layout/IconVerticalSolidList"/>
    <dgm:cxn modelId="{C47C5DD6-36A5-46B1-9471-31EC14D82F58}" type="presParOf" srcId="{932C13C9-0732-42E9-88EA-BD6C2CA3AB97}" destId="{FA74776D-8FD1-45AC-BA7B-768F2E588150}" srcOrd="2" destOrd="0" presId="urn:microsoft.com/office/officeart/2018/2/layout/IconVerticalSolidList"/>
    <dgm:cxn modelId="{0680A02A-4C4D-413F-8DE5-7D349DF4F662}" type="presParOf" srcId="{FA74776D-8FD1-45AC-BA7B-768F2E588150}" destId="{75887959-D9DE-4FC9-B601-C2911D07E0C7}" srcOrd="0" destOrd="0" presId="urn:microsoft.com/office/officeart/2018/2/layout/IconVerticalSolidList"/>
    <dgm:cxn modelId="{E395D871-C6FA-4EA3-90F8-965892C8E86B}" type="presParOf" srcId="{FA74776D-8FD1-45AC-BA7B-768F2E588150}" destId="{66D93B01-F940-44DA-9501-E5F8649D747B}" srcOrd="1" destOrd="0" presId="urn:microsoft.com/office/officeart/2018/2/layout/IconVerticalSolidList"/>
    <dgm:cxn modelId="{48217ED2-A08C-43C1-A20D-542E271B1491}" type="presParOf" srcId="{FA74776D-8FD1-45AC-BA7B-768F2E588150}" destId="{99303594-6D62-48CB-81D1-4427B6AE1E40}" srcOrd="2" destOrd="0" presId="urn:microsoft.com/office/officeart/2018/2/layout/IconVerticalSolidList"/>
    <dgm:cxn modelId="{25E52F71-35AC-4F03-9CA0-FB6211AF4DD6}" type="presParOf" srcId="{FA74776D-8FD1-45AC-BA7B-768F2E588150}" destId="{558E9837-D07C-481E-995F-2E5E6667A3AC}" srcOrd="3" destOrd="0" presId="urn:microsoft.com/office/officeart/2018/2/layout/IconVerticalSolidList"/>
    <dgm:cxn modelId="{F0A77B84-8519-4B88-B53B-5F9FC93840B6}" type="presParOf" srcId="{932C13C9-0732-42E9-88EA-BD6C2CA3AB97}" destId="{2BF10EC1-2FD3-46CB-BE62-4B8E30A7CAD2}" srcOrd="3" destOrd="0" presId="urn:microsoft.com/office/officeart/2018/2/layout/IconVerticalSolidList"/>
    <dgm:cxn modelId="{118D26D1-FABF-4F9E-BF96-0021018392C2}" type="presParOf" srcId="{932C13C9-0732-42E9-88EA-BD6C2CA3AB97}" destId="{CD765E49-0706-4BE6-AB63-EDFE8145AE8A}" srcOrd="4" destOrd="0" presId="urn:microsoft.com/office/officeart/2018/2/layout/IconVerticalSolidList"/>
    <dgm:cxn modelId="{F0C61627-17BF-4A68-AC35-B23B71D450ED}" type="presParOf" srcId="{CD765E49-0706-4BE6-AB63-EDFE8145AE8A}" destId="{A8EEC919-F903-4B8A-928E-10FBA89D43A4}" srcOrd="0" destOrd="0" presId="urn:microsoft.com/office/officeart/2018/2/layout/IconVerticalSolidList"/>
    <dgm:cxn modelId="{AAF1003A-09EA-434B-BF21-DE794CEBDC54}" type="presParOf" srcId="{CD765E49-0706-4BE6-AB63-EDFE8145AE8A}" destId="{079E4B67-3CB9-4094-BEDA-57B4420651D7}" srcOrd="1" destOrd="0" presId="urn:microsoft.com/office/officeart/2018/2/layout/IconVerticalSolidList"/>
    <dgm:cxn modelId="{9350EC9B-FE4A-4C9F-BE5F-91F37D6B9AA5}" type="presParOf" srcId="{CD765E49-0706-4BE6-AB63-EDFE8145AE8A}" destId="{54F7C5F6-8CF6-4A00-B567-2F0DBF29954F}" srcOrd="2" destOrd="0" presId="urn:microsoft.com/office/officeart/2018/2/layout/IconVerticalSolidList"/>
    <dgm:cxn modelId="{7A476CCA-83F9-4E1C-A9EC-F96D76D526EC}" type="presParOf" srcId="{CD765E49-0706-4BE6-AB63-EDFE8145AE8A}" destId="{2769FBCA-97E5-433D-9696-33D3CA214324}" srcOrd="3" destOrd="0" presId="urn:microsoft.com/office/officeart/2018/2/layout/IconVerticalSolidList"/>
    <dgm:cxn modelId="{50F73E3C-FFA3-455F-B718-54A7561AC2D6}" type="presParOf" srcId="{932C13C9-0732-42E9-88EA-BD6C2CA3AB97}" destId="{45D4D7E0-5D71-428F-8877-385214A1830D}" srcOrd="5" destOrd="0" presId="urn:microsoft.com/office/officeart/2018/2/layout/IconVerticalSolidList"/>
    <dgm:cxn modelId="{6426E644-EFB8-4AD7-983C-4433D618B283}" type="presParOf" srcId="{932C13C9-0732-42E9-88EA-BD6C2CA3AB97}" destId="{ADD4903E-8D0C-4A4A-A05A-131B7387614A}" srcOrd="6" destOrd="0" presId="urn:microsoft.com/office/officeart/2018/2/layout/IconVerticalSolidList"/>
    <dgm:cxn modelId="{A6D1ACCB-A8AF-4C24-B376-40CEB07D45AC}" type="presParOf" srcId="{ADD4903E-8D0C-4A4A-A05A-131B7387614A}" destId="{B8C4D0AF-5AE7-4EE7-824B-1FE1FB8B0247}" srcOrd="0" destOrd="0" presId="urn:microsoft.com/office/officeart/2018/2/layout/IconVerticalSolidList"/>
    <dgm:cxn modelId="{29EA1E72-FFB5-4301-A4C1-346E3F548C2A}" type="presParOf" srcId="{ADD4903E-8D0C-4A4A-A05A-131B7387614A}" destId="{44F1E55D-4158-4174-80AE-6A90845D6EEB}" srcOrd="1" destOrd="0" presId="urn:microsoft.com/office/officeart/2018/2/layout/IconVerticalSolidList"/>
    <dgm:cxn modelId="{9E273ABC-92CE-422D-8AA7-B5C7A953AF5E}" type="presParOf" srcId="{ADD4903E-8D0C-4A4A-A05A-131B7387614A}" destId="{5A102115-1BFF-4E8E-87D1-F6AEFD0AAC84}" srcOrd="2" destOrd="0" presId="urn:microsoft.com/office/officeart/2018/2/layout/IconVerticalSolidList"/>
    <dgm:cxn modelId="{C885706F-4C5E-4481-9D17-511AE23D9A24}" type="presParOf" srcId="{ADD4903E-8D0C-4A4A-A05A-131B7387614A}" destId="{6A000072-663A-4FCA-8F4C-18B34B50CCBE}" srcOrd="3" destOrd="0" presId="urn:microsoft.com/office/officeart/2018/2/layout/IconVerticalSolidList"/>
    <dgm:cxn modelId="{07E524B3-D823-4250-BA6E-3F6746591E2D}" type="presParOf" srcId="{932C13C9-0732-42E9-88EA-BD6C2CA3AB97}" destId="{1E20DC25-87DA-4240-AE9C-8DBEA10D614E}" srcOrd="7" destOrd="0" presId="urn:microsoft.com/office/officeart/2018/2/layout/IconVerticalSolidList"/>
    <dgm:cxn modelId="{82219708-A7E1-42AD-8D1E-4F7B0D0E2D6E}" type="presParOf" srcId="{932C13C9-0732-42E9-88EA-BD6C2CA3AB97}" destId="{6E715EB1-F4E8-4D24-916D-9CE6E93DBBBC}" srcOrd="8" destOrd="0" presId="urn:microsoft.com/office/officeart/2018/2/layout/IconVerticalSolidList"/>
    <dgm:cxn modelId="{C3F121A4-2E01-4FB1-A4CC-099F32C55B36}" type="presParOf" srcId="{6E715EB1-F4E8-4D24-916D-9CE6E93DBBBC}" destId="{431FFE23-6F09-413B-9596-8B8354EFD31E}" srcOrd="0" destOrd="0" presId="urn:microsoft.com/office/officeart/2018/2/layout/IconVerticalSolidList"/>
    <dgm:cxn modelId="{4E6F7A58-4395-4A4D-A9D4-9B07B2106C64}" type="presParOf" srcId="{6E715EB1-F4E8-4D24-916D-9CE6E93DBBBC}" destId="{C6FCA388-B121-4B8C-9AB9-E51C9BEC240E}" srcOrd="1" destOrd="0" presId="urn:microsoft.com/office/officeart/2018/2/layout/IconVerticalSolidList"/>
    <dgm:cxn modelId="{87E00F4E-D4DF-4D3E-9CCF-28D6C7E4057A}" type="presParOf" srcId="{6E715EB1-F4E8-4D24-916D-9CE6E93DBBBC}" destId="{73AD6774-DFB2-4289-829F-FFB93AEF4EAB}" srcOrd="2" destOrd="0" presId="urn:microsoft.com/office/officeart/2018/2/layout/IconVerticalSolidList"/>
    <dgm:cxn modelId="{F4A67B73-30AC-4BE4-B0EF-CDC8B1376F76}" type="presParOf" srcId="{6E715EB1-F4E8-4D24-916D-9CE6E93DBBBC}" destId="{265722DB-6290-493A-B530-C651EF118B6E}" srcOrd="3" destOrd="0" presId="urn:microsoft.com/office/officeart/2018/2/layout/IconVerticalSolidList"/>
    <dgm:cxn modelId="{AE27AA66-3AE5-4112-B0C8-85C797BBB910}" type="presParOf" srcId="{932C13C9-0732-42E9-88EA-BD6C2CA3AB97}" destId="{AB3698A5-5950-4141-92B5-3114ED5B927E}" srcOrd="9" destOrd="0" presId="urn:microsoft.com/office/officeart/2018/2/layout/IconVerticalSolidList"/>
    <dgm:cxn modelId="{95E76B7C-ECA0-4879-86CA-AC1A8721369A}" type="presParOf" srcId="{932C13C9-0732-42E9-88EA-BD6C2CA3AB97}" destId="{58CFA840-5C3C-48E0-9042-7416333BC558}" srcOrd="10" destOrd="0" presId="urn:microsoft.com/office/officeart/2018/2/layout/IconVerticalSolidList"/>
    <dgm:cxn modelId="{EEE673EE-69F8-4B46-9E79-3B0403A0DBA1}" type="presParOf" srcId="{58CFA840-5C3C-48E0-9042-7416333BC558}" destId="{55F25FCD-DEC7-4502-AE42-F1E6B057C532}" srcOrd="0" destOrd="0" presId="urn:microsoft.com/office/officeart/2018/2/layout/IconVerticalSolidList"/>
    <dgm:cxn modelId="{D9E5ACAE-0239-4298-A47C-3D98568304B7}" type="presParOf" srcId="{58CFA840-5C3C-48E0-9042-7416333BC558}" destId="{B95E368E-E581-4BC0-B956-6DC108032AF3}" srcOrd="1" destOrd="0" presId="urn:microsoft.com/office/officeart/2018/2/layout/IconVerticalSolidList"/>
    <dgm:cxn modelId="{5F70B04C-9F25-4D5D-90E9-7E76C1BC4C96}" type="presParOf" srcId="{58CFA840-5C3C-48E0-9042-7416333BC558}" destId="{C25D8843-D760-40F1-B23D-F0049BB32009}" srcOrd="2" destOrd="0" presId="urn:microsoft.com/office/officeart/2018/2/layout/IconVerticalSolidList"/>
    <dgm:cxn modelId="{50FE8929-032E-4110-A6B1-8C8FB8F6208C}" type="presParOf" srcId="{58CFA840-5C3C-48E0-9042-7416333BC558}" destId="{BBA16F58-3963-4413-AD29-C85FF5426B03}" srcOrd="3" destOrd="0" presId="urn:microsoft.com/office/officeart/2018/2/layout/IconVerticalSolidList"/>
    <dgm:cxn modelId="{018F2D6E-09D3-46A1-BA12-15EF7B7BD899}" type="presParOf" srcId="{932C13C9-0732-42E9-88EA-BD6C2CA3AB97}" destId="{2F128339-1286-4831-90E4-030705D28A41}" srcOrd="11" destOrd="0" presId="urn:microsoft.com/office/officeart/2018/2/layout/IconVerticalSolidList"/>
    <dgm:cxn modelId="{E0FB66D5-4EF4-4215-B027-D8AEB65D8F34}" type="presParOf" srcId="{932C13C9-0732-42E9-88EA-BD6C2CA3AB97}" destId="{46FA5D5E-17FB-4F5D-BE6B-D1608B25E161}" srcOrd="12" destOrd="0" presId="urn:microsoft.com/office/officeart/2018/2/layout/IconVerticalSolidList"/>
    <dgm:cxn modelId="{72EC0FAC-C27F-4497-AA67-C45852423259}" type="presParOf" srcId="{46FA5D5E-17FB-4F5D-BE6B-D1608B25E161}" destId="{1C1F65AB-71FE-4443-B9B3-E548798A5B57}" srcOrd="0" destOrd="0" presId="urn:microsoft.com/office/officeart/2018/2/layout/IconVerticalSolidList"/>
    <dgm:cxn modelId="{AA99EB9C-4279-40FE-8DE1-0D5BD792A700}" type="presParOf" srcId="{46FA5D5E-17FB-4F5D-BE6B-D1608B25E161}" destId="{040FD292-AF70-4F05-AEC2-86D5BE4D6E58}" srcOrd="1" destOrd="0" presId="urn:microsoft.com/office/officeart/2018/2/layout/IconVerticalSolidList"/>
    <dgm:cxn modelId="{4B897716-9B4C-4F3E-86C1-3BE6694B3EFB}" type="presParOf" srcId="{46FA5D5E-17FB-4F5D-BE6B-D1608B25E161}" destId="{88705AAB-586F-4367-8138-638BDC4C0283}" srcOrd="2" destOrd="0" presId="urn:microsoft.com/office/officeart/2018/2/layout/IconVerticalSolidList"/>
    <dgm:cxn modelId="{85B1D0B3-974D-4F33-ACDF-F115E0EC2DB1}" type="presParOf" srcId="{46FA5D5E-17FB-4F5D-BE6B-D1608B25E161}" destId="{7133941C-30CB-42CA-A3FB-0BF106C2C23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FF02DD-D608-4915-B906-C89CC07C9C08}" type="doc">
      <dgm:prSet loTypeId="urn:microsoft.com/office/officeart/2018/2/layout/IconLabelDescriptionList" loCatId="icon" qsTypeId="urn:microsoft.com/office/officeart/2005/8/quickstyle/simple4" qsCatId="simple" csTypeId="urn:microsoft.com/office/officeart/2018/5/colors/Iconchunking_neutralbg_colorful1" csCatId="colorful" phldr="1"/>
      <dgm:spPr/>
      <dgm:t>
        <a:bodyPr/>
        <a:lstStyle/>
        <a:p>
          <a:endParaRPr lang="en-US"/>
        </a:p>
      </dgm:t>
    </dgm:pt>
    <dgm:pt modelId="{196460C1-BAA2-4BB3-948B-AF571EB87894}">
      <dgm:prSet/>
      <dgm:spPr/>
      <dgm:t>
        <a:bodyPr/>
        <a:lstStyle/>
        <a:p>
          <a:pPr>
            <a:defRPr b="1"/>
          </a:pPr>
          <a:r>
            <a:rPr lang="en-US" dirty="0"/>
            <a:t>Retrospective reporting is performed yearly at the end of the winter period</a:t>
          </a:r>
        </a:p>
      </dgm:t>
    </dgm:pt>
    <dgm:pt modelId="{B22317EB-CAB4-4E97-A337-31A61901BD1D}" type="parTrans" cxnId="{83953026-05F1-4C7C-9E02-5FA96A0030F8}">
      <dgm:prSet/>
      <dgm:spPr/>
      <dgm:t>
        <a:bodyPr/>
        <a:lstStyle/>
        <a:p>
          <a:endParaRPr lang="en-US"/>
        </a:p>
      </dgm:t>
    </dgm:pt>
    <dgm:pt modelId="{B08AE9FE-04BC-4030-8511-45C1D34FC9D6}" type="sibTrans" cxnId="{83953026-05F1-4C7C-9E02-5FA96A0030F8}">
      <dgm:prSet/>
      <dgm:spPr/>
      <dgm:t>
        <a:bodyPr/>
        <a:lstStyle/>
        <a:p>
          <a:endParaRPr lang="en-US"/>
        </a:p>
      </dgm:t>
    </dgm:pt>
    <dgm:pt modelId="{292646BD-B04B-4171-B207-13A73C6B1468}">
      <dgm:prSet custT="1"/>
      <dgm:spPr/>
      <dgm:t>
        <a:bodyPr/>
        <a:lstStyle/>
        <a:p>
          <a:r>
            <a:rPr lang="en-US" sz="1400" dirty="0"/>
            <a:t>Meeting with GSOC oversight committee to review the hedging program</a:t>
          </a:r>
        </a:p>
      </dgm:t>
    </dgm:pt>
    <dgm:pt modelId="{6AFE27EB-A3E4-4E80-B210-93B8E0E30F41}" type="parTrans" cxnId="{B854AE90-C475-44A9-A189-8F7340A586EA}">
      <dgm:prSet/>
      <dgm:spPr/>
      <dgm:t>
        <a:bodyPr/>
        <a:lstStyle/>
        <a:p>
          <a:endParaRPr lang="en-US"/>
        </a:p>
      </dgm:t>
    </dgm:pt>
    <dgm:pt modelId="{A58ECBC8-04B3-4AB4-97C5-A522374F56FD}" type="sibTrans" cxnId="{B854AE90-C475-44A9-A189-8F7340A586EA}">
      <dgm:prSet/>
      <dgm:spPr/>
      <dgm:t>
        <a:bodyPr/>
        <a:lstStyle/>
        <a:p>
          <a:endParaRPr lang="en-US"/>
        </a:p>
      </dgm:t>
    </dgm:pt>
    <dgm:pt modelId="{9733C7EB-9BBB-4498-AC72-2D4FFC81BF8F}">
      <dgm:prSet custT="1"/>
      <dgm:spPr/>
      <dgm:t>
        <a:bodyPr/>
        <a:lstStyle/>
        <a:p>
          <a:r>
            <a:rPr lang="en-US" sz="1400" dirty="0"/>
            <a:t>Benchmarks for measurement include current hedge valuation</a:t>
          </a:r>
        </a:p>
      </dgm:t>
    </dgm:pt>
    <dgm:pt modelId="{D4BDB89B-15C1-4C48-8169-C0B6E87364C5}" type="parTrans" cxnId="{2AAEBBDB-8017-482A-B98D-5CAE945B16BF}">
      <dgm:prSet/>
      <dgm:spPr/>
      <dgm:t>
        <a:bodyPr/>
        <a:lstStyle/>
        <a:p>
          <a:endParaRPr lang="en-US"/>
        </a:p>
      </dgm:t>
    </dgm:pt>
    <dgm:pt modelId="{A1F2B8DB-795C-4EE6-89FA-98B13434AE65}" type="sibTrans" cxnId="{2AAEBBDB-8017-482A-B98D-5CAE945B16BF}">
      <dgm:prSet/>
      <dgm:spPr/>
      <dgm:t>
        <a:bodyPr/>
        <a:lstStyle/>
        <a:p>
          <a:endParaRPr lang="en-US"/>
        </a:p>
      </dgm:t>
    </dgm:pt>
    <dgm:pt modelId="{F63B8416-75F9-48FB-903C-61E94CFFAE2F}">
      <dgm:prSet custT="1"/>
      <dgm:spPr/>
      <dgm:t>
        <a:bodyPr/>
        <a:lstStyle/>
        <a:p>
          <a:r>
            <a:rPr lang="en-US" sz="1400" dirty="0"/>
            <a:t>Narrative addressing the execution of the prior year hedging plan</a:t>
          </a:r>
        </a:p>
      </dgm:t>
    </dgm:pt>
    <dgm:pt modelId="{333C6778-811F-4710-B029-0465E9692AFB}" type="parTrans" cxnId="{41329584-2794-4749-A71E-7C8A610D1961}">
      <dgm:prSet/>
      <dgm:spPr/>
      <dgm:t>
        <a:bodyPr/>
        <a:lstStyle/>
        <a:p>
          <a:endParaRPr lang="en-US"/>
        </a:p>
      </dgm:t>
    </dgm:pt>
    <dgm:pt modelId="{C03F2F0F-5714-4D6F-9762-E274BC90726B}" type="sibTrans" cxnId="{41329584-2794-4749-A71E-7C8A610D1961}">
      <dgm:prSet/>
      <dgm:spPr/>
      <dgm:t>
        <a:bodyPr/>
        <a:lstStyle/>
        <a:p>
          <a:endParaRPr lang="en-US"/>
        </a:p>
      </dgm:t>
    </dgm:pt>
    <dgm:pt modelId="{1ACB0118-21CB-4E7D-8FCA-BAD9598AD9F2}">
      <dgm:prSet custT="1"/>
      <dgm:spPr/>
      <dgm:t>
        <a:bodyPr/>
        <a:lstStyle/>
        <a:p>
          <a:r>
            <a:rPr lang="en-US" sz="1400" dirty="0"/>
            <a:t>Hedging plan appropriateness discussion</a:t>
          </a:r>
        </a:p>
      </dgm:t>
    </dgm:pt>
    <dgm:pt modelId="{82E7D3D2-6B89-4C97-AAA7-EB0027E36A30}" type="parTrans" cxnId="{EE8744CF-CB73-4B4B-B210-7588CD06BD6E}">
      <dgm:prSet/>
      <dgm:spPr/>
      <dgm:t>
        <a:bodyPr/>
        <a:lstStyle/>
        <a:p>
          <a:endParaRPr lang="en-US"/>
        </a:p>
      </dgm:t>
    </dgm:pt>
    <dgm:pt modelId="{35C305F7-3BF8-49A4-8CFA-F712C4BA6A65}" type="sibTrans" cxnId="{EE8744CF-CB73-4B4B-B210-7588CD06BD6E}">
      <dgm:prSet/>
      <dgm:spPr/>
      <dgm:t>
        <a:bodyPr/>
        <a:lstStyle/>
        <a:p>
          <a:endParaRPr lang="en-US"/>
        </a:p>
      </dgm:t>
    </dgm:pt>
    <dgm:pt modelId="{23B05575-BE67-4391-B156-21E6817A50BC}">
      <dgm:prSet/>
      <dgm:spPr/>
      <dgm:t>
        <a:bodyPr/>
        <a:lstStyle/>
        <a:p>
          <a:pPr>
            <a:defRPr b="1"/>
          </a:pPr>
          <a:r>
            <a:rPr lang="en-US" dirty="0"/>
            <a:t>Prospective reporting is performed yearly before the beginning of the upcoming hedging period</a:t>
          </a:r>
        </a:p>
      </dgm:t>
    </dgm:pt>
    <dgm:pt modelId="{9E5EC792-0874-4247-846D-9539CB1ACAC0}" type="parTrans" cxnId="{70C85A06-0CC0-49B6-AEED-AA666A300E15}">
      <dgm:prSet/>
      <dgm:spPr/>
      <dgm:t>
        <a:bodyPr/>
        <a:lstStyle/>
        <a:p>
          <a:endParaRPr lang="en-US"/>
        </a:p>
      </dgm:t>
    </dgm:pt>
    <dgm:pt modelId="{947AFDD3-3C2E-403A-8ECC-477B51AC1073}" type="sibTrans" cxnId="{70C85A06-0CC0-49B6-AEED-AA666A300E15}">
      <dgm:prSet/>
      <dgm:spPr/>
      <dgm:t>
        <a:bodyPr/>
        <a:lstStyle/>
        <a:p>
          <a:endParaRPr lang="en-US"/>
        </a:p>
      </dgm:t>
    </dgm:pt>
    <dgm:pt modelId="{6A75647C-F914-42F6-8269-F8C630125819}">
      <dgm:prSet custT="1"/>
      <dgm:spPr/>
      <dgm:t>
        <a:bodyPr/>
        <a:lstStyle/>
        <a:p>
          <a:r>
            <a:rPr lang="en-US" sz="1400" dirty="0"/>
            <a:t>Identification of changes in market conditions</a:t>
          </a:r>
        </a:p>
      </dgm:t>
    </dgm:pt>
    <dgm:pt modelId="{30C59821-F7ED-406B-851A-CDFFCB56DF26}" type="parTrans" cxnId="{44D8726A-4651-4CF5-BDCB-96965AA11D74}">
      <dgm:prSet/>
      <dgm:spPr/>
      <dgm:t>
        <a:bodyPr/>
        <a:lstStyle/>
        <a:p>
          <a:endParaRPr lang="en-US"/>
        </a:p>
      </dgm:t>
    </dgm:pt>
    <dgm:pt modelId="{7F80BAA2-9071-497F-8067-EDBA97917316}" type="sibTrans" cxnId="{44D8726A-4651-4CF5-BDCB-96965AA11D74}">
      <dgm:prSet/>
      <dgm:spPr/>
      <dgm:t>
        <a:bodyPr/>
        <a:lstStyle/>
        <a:p>
          <a:endParaRPr lang="en-US"/>
        </a:p>
      </dgm:t>
    </dgm:pt>
    <dgm:pt modelId="{A2C901B5-D157-4606-8E0F-1E308A1BACF2}">
      <dgm:prSet custT="1"/>
      <dgm:spPr/>
      <dgm:t>
        <a:bodyPr/>
        <a:lstStyle/>
        <a:p>
          <a:r>
            <a:rPr lang="en-US" sz="1400" dirty="0"/>
            <a:t>Targets established for hedge percentages years 1, 2, and 3</a:t>
          </a:r>
        </a:p>
      </dgm:t>
    </dgm:pt>
    <dgm:pt modelId="{88BB0D0F-EEBB-4C5B-99FB-DD72FF22B718}" type="parTrans" cxnId="{3907FECE-BC97-4EED-BC66-1471805DF623}">
      <dgm:prSet/>
      <dgm:spPr/>
      <dgm:t>
        <a:bodyPr/>
        <a:lstStyle/>
        <a:p>
          <a:endParaRPr lang="en-US"/>
        </a:p>
      </dgm:t>
    </dgm:pt>
    <dgm:pt modelId="{B15107AD-7690-4D70-9F64-6248CD557856}" type="sibTrans" cxnId="{3907FECE-BC97-4EED-BC66-1471805DF623}">
      <dgm:prSet/>
      <dgm:spPr/>
      <dgm:t>
        <a:bodyPr/>
        <a:lstStyle/>
        <a:p>
          <a:endParaRPr lang="en-US"/>
        </a:p>
      </dgm:t>
    </dgm:pt>
    <dgm:pt modelId="{61951C08-F6D7-41F8-B7E8-883F7675DA3D}">
      <dgm:prSet custT="1"/>
      <dgm:spPr/>
      <dgm:t>
        <a:bodyPr/>
        <a:lstStyle/>
        <a:p>
          <a:r>
            <a:rPr lang="en-US" sz="1400" dirty="0"/>
            <a:t>Changes to the hedging program, if necessary</a:t>
          </a:r>
        </a:p>
      </dgm:t>
    </dgm:pt>
    <dgm:pt modelId="{626DE6D4-7932-4A30-92D9-3CF8C245FC25}" type="parTrans" cxnId="{DEEEE819-F876-4626-9ED0-E7D361711C45}">
      <dgm:prSet/>
      <dgm:spPr/>
      <dgm:t>
        <a:bodyPr/>
        <a:lstStyle/>
        <a:p>
          <a:endParaRPr lang="en-US"/>
        </a:p>
      </dgm:t>
    </dgm:pt>
    <dgm:pt modelId="{13639210-AE2B-4917-861A-D3A51AB16CCB}" type="sibTrans" cxnId="{DEEEE819-F876-4626-9ED0-E7D361711C45}">
      <dgm:prSet/>
      <dgm:spPr/>
      <dgm:t>
        <a:bodyPr/>
        <a:lstStyle/>
        <a:p>
          <a:endParaRPr lang="en-US"/>
        </a:p>
      </dgm:t>
    </dgm:pt>
    <dgm:pt modelId="{2B727A1D-D45D-463F-B468-807CA5E46135}" type="pres">
      <dgm:prSet presAssocID="{24FF02DD-D608-4915-B906-C89CC07C9C08}" presName="root" presStyleCnt="0">
        <dgm:presLayoutVars>
          <dgm:dir/>
          <dgm:resizeHandles val="exact"/>
        </dgm:presLayoutVars>
      </dgm:prSet>
      <dgm:spPr/>
      <dgm:t>
        <a:bodyPr/>
        <a:lstStyle/>
        <a:p>
          <a:endParaRPr lang="en-US"/>
        </a:p>
      </dgm:t>
    </dgm:pt>
    <dgm:pt modelId="{A7B2C49A-0BD4-4B2D-B9F2-3068E1413FA1}" type="pres">
      <dgm:prSet presAssocID="{196460C1-BAA2-4BB3-948B-AF571EB87894}" presName="compNode" presStyleCnt="0"/>
      <dgm:spPr/>
    </dgm:pt>
    <dgm:pt modelId="{EFF374AD-33AA-44F3-81D5-A64D732750BD}" type="pres">
      <dgm:prSet presAssocID="{196460C1-BAA2-4BB3-948B-AF571EB8789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heckmark"/>
        </a:ext>
      </dgm:extLst>
    </dgm:pt>
    <dgm:pt modelId="{C69E9125-CBEB-4321-B1DE-0A4132C7AC86}" type="pres">
      <dgm:prSet presAssocID="{196460C1-BAA2-4BB3-948B-AF571EB87894}" presName="iconSpace" presStyleCnt="0"/>
      <dgm:spPr/>
    </dgm:pt>
    <dgm:pt modelId="{6041654F-D6E0-4F66-9F47-0D72BCEE59C5}" type="pres">
      <dgm:prSet presAssocID="{196460C1-BAA2-4BB3-948B-AF571EB87894}" presName="parTx" presStyleLbl="revTx" presStyleIdx="0" presStyleCnt="4">
        <dgm:presLayoutVars>
          <dgm:chMax val="0"/>
          <dgm:chPref val="0"/>
        </dgm:presLayoutVars>
      </dgm:prSet>
      <dgm:spPr/>
      <dgm:t>
        <a:bodyPr/>
        <a:lstStyle/>
        <a:p>
          <a:endParaRPr lang="en-US"/>
        </a:p>
      </dgm:t>
    </dgm:pt>
    <dgm:pt modelId="{153F2996-0E33-4505-BCB8-7AD4F9ED0B2C}" type="pres">
      <dgm:prSet presAssocID="{196460C1-BAA2-4BB3-948B-AF571EB87894}" presName="txSpace" presStyleCnt="0"/>
      <dgm:spPr/>
    </dgm:pt>
    <dgm:pt modelId="{E602A91F-D3CE-4FAF-975A-133CB3DC0D9B}" type="pres">
      <dgm:prSet presAssocID="{196460C1-BAA2-4BB3-948B-AF571EB87894}" presName="desTx" presStyleLbl="revTx" presStyleIdx="1" presStyleCnt="4">
        <dgm:presLayoutVars/>
      </dgm:prSet>
      <dgm:spPr/>
      <dgm:t>
        <a:bodyPr/>
        <a:lstStyle/>
        <a:p>
          <a:endParaRPr lang="en-US"/>
        </a:p>
      </dgm:t>
    </dgm:pt>
    <dgm:pt modelId="{C1B4061B-7FEB-40CE-95D8-3300C020C8F6}" type="pres">
      <dgm:prSet presAssocID="{B08AE9FE-04BC-4030-8511-45C1D34FC9D6}" presName="sibTrans" presStyleCnt="0"/>
      <dgm:spPr/>
    </dgm:pt>
    <dgm:pt modelId="{09CD8537-9E85-4460-94ED-E388A66DD0A6}" type="pres">
      <dgm:prSet presAssocID="{23B05575-BE67-4391-B156-21E6817A50BC}" presName="compNode" presStyleCnt="0"/>
      <dgm:spPr/>
    </dgm:pt>
    <dgm:pt modelId="{2A33DC15-3A8A-41F3-ABA3-825753731A06}" type="pres">
      <dgm:prSet presAssocID="{23B05575-BE67-4391-B156-21E6817A50B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DDFDE0C9-4188-49C4-9145-4A3CBF988498}" type="pres">
      <dgm:prSet presAssocID="{23B05575-BE67-4391-B156-21E6817A50BC}" presName="iconSpace" presStyleCnt="0"/>
      <dgm:spPr/>
    </dgm:pt>
    <dgm:pt modelId="{7FEF6BF6-B78B-4076-BFE4-877539F1A969}" type="pres">
      <dgm:prSet presAssocID="{23B05575-BE67-4391-B156-21E6817A50BC}" presName="parTx" presStyleLbl="revTx" presStyleIdx="2" presStyleCnt="4">
        <dgm:presLayoutVars>
          <dgm:chMax val="0"/>
          <dgm:chPref val="0"/>
        </dgm:presLayoutVars>
      </dgm:prSet>
      <dgm:spPr/>
      <dgm:t>
        <a:bodyPr/>
        <a:lstStyle/>
        <a:p>
          <a:endParaRPr lang="en-US"/>
        </a:p>
      </dgm:t>
    </dgm:pt>
    <dgm:pt modelId="{53BE584F-EA3D-4905-98D6-89E2C9766ABE}" type="pres">
      <dgm:prSet presAssocID="{23B05575-BE67-4391-B156-21E6817A50BC}" presName="txSpace" presStyleCnt="0"/>
      <dgm:spPr/>
    </dgm:pt>
    <dgm:pt modelId="{939A5355-68E1-4E3E-A9E7-8B8118946021}" type="pres">
      <dgm:prSet presAssocID="{23B05575-BE67-4391-B156-21E6817A50BC}" presName="desTx" presStyleLbl="revTx" presStyleIdx="3" presStyleCnt="4">
        <dgm:presLayoutVars/>
      </dgm:prSet>
      <dgm:spPr/>
      <dgm:t>
        <a:bodyPr/>
        <a:lstStyle/>
        <a:p>
          <a:endParaRPr lang="en-US"/>
        </a:p>
      </dgm:t>
    </dgm:pt>
  </dgm:ptLst>
  <dgm:cxnLst>
    <dgm:cxn modelId="{3907FECE-BC97-4EED-BC66-1471805DF623}" srcId="{23B05575-BE67-4391-B156-21E6817A50BC}" destId="{A2C901B5-D157-4606-8E0F-1E308A1BACF2}" srcOrd="1" destOrd="0" parTransId="{88BB0D0F-EEBB-4C5B-99FB-DD72FF22B718}" sibTransId="{B15107AD-7690-4D70-9F64-6248CD557856}"/>
    <dgm:cxn modelId="{15F51EC6-743E-4187-84D3-83FC64C290AB}" type="presOf" srcId="{F63B8416-75F9-48FB-903C-61E94CFFAE2F}" destId="{E602A91F-D3CE-4FAF-975A-133CB3DC0D9B}" srcOrd="0" destOrd="2" presId="urn:microsoft.com/office/officeart/2018/2/layout/IconLabelDescriptionList"/>
    <dgm:cxn modelId="{D2BCF024-80CE-442E-984C-6BF96D139135}" type="presOf" srcId="{6A75647C-F914-42F6-8269-F8C630125819}" destId="{939A5355-68E1-4E3E-A9E7-8B8118946021}" srcOrd="0" destOrd="0" presId="urn:microsoft.com/office/officeart/2018/2/layout/IconLabelDescriptionList"/>
    <dgm:cxn modelId="{83953026-05F1-4C7C-9E02-5FA96A0030F8}" srcId="{24FF02DD-D608-4915-B906-C89CC07C9C08}" destId="{196460C1-BAA2-4BB3-948B-AF571EB87894}" srcOrd="0" destOrd="0" parTransId="{B22317EB-CAB4-4E97-A337-31A61901BD1D}" sibTransId="{B08AE9FE-04BC-4030-8511-45C1D34FC9D6}"/>
    <dgm:cxn modelId="{3D9EEFD9-7694-44A0-893F-A625FB79243E}" type="presOf" srcId="{24FF02DD-D608-4915-B906-C89CC07C9C08}" destId="{2B727A1D-D45D-463F-B468-807CA5E46135}" srcOrd="0" destOrd="0" presId="urn:microsoft.com/office/officeart/2018/2/layout/IconLabelDescriptionList"/>
    <dgm:cxn modelId="{E78ED3A8-C2F6-4D1F-8D04-863BF2103819}" type="presOf" srcId="{1ACB0118-21CB-4E7D-8FCA-BAD9598AD9F2}" destId="{E602A91F-D3CE-4FAF-975A-133CB3DC0D9B}" srcOrd="0" destOrd="3" presId="urn:microsoft.com/office/officeart/2018/2/layout/IconLabelDescriptionList"/>
    <dgm:cxn modelId="{DB2F25E9-1E9F-404D-B27D-957EF2527E2A}" type="presOf" srcId="{23B05575-BE67-4391-B156-21E6817A50BC}" destId="{7FEF6BF6-B78B-4076-BFE4-877539F1A969}" srcOrd="0" destOrd="0" presId="urn:microsoft.com/office/officeart/2018/2/layout/IconLabelDescriptionList"/>
    <dgm:cxn modelId="{9873C1AA-16F5-4265-BCA4-59B36B088C2F}" type="presOf" srcId="{A2C901B5-D157-4606-8E0F-1E308A1BACF2}" destId="{939A5355-68E1-4E3E-A9E7-8B8118946021}" srcOrd="0" destOrd="1" presId="urn:microsoft.com/office/officeart/2018/2/layout/IconLabelDescriptionList"/>
    <dgm:cxn modelId="{19058523-D19E-4A3D-B92D-58C70BC141B7}" type="presOf" srcId="{292646BD-B04B-4171-B207-13A73C6B1468}" destId="{E602A91F-D3CE-4FAF-975A-133CB3DC0D9B}" srcOrd="0" destOrd="0" presId="urn:microsoft.com/office/officeart/2018/2/layout/IconLabelDescriptionList"/>
    <dgm:cxn modelId="{44D8726A-4651-4CF5-BDCB-96965AA11D74}" srcId="{23B05575-BE67-4391-B156-21E6817A50BC}" destId="{6A75647C-F914-42F6-8269-F8C630125819}" srcOrd="0" destOrd="0" parTransId="{30C59821-F7ED-406B-851A-CDFFCB56DF26}" sibTransId="{7F80BAA2-9071-497F-8067-EDBA97917316}"/>
    <dgm:cxn modelId="{DEEEE819-F876-4626-9ED0-E7D361711C45}" srcId="{23B05575-BE67-4391-B156-21E6817A50BC}" destId="{61951C08-F6D7-41F8-B7E8-883F7675DA3D}" srcOrd="2" destOrd="0" parTransId="{626DE6D4-7932-4A30-92D9-3CF8C245FC25}" sibTransId="{13639210-AE2B-4917-861A-D3A51AB16CCB}"/>
    <dgm:cxn modelId="{AADA8E9B-2EDB-4652-9D07-63358B8E3260}" type="presOf" srcId="{9733C7EB-9BBB-4498-AC72-2D4FFC81BF8F}" destId="{E602A91F-D3CE-4FAF-975A-133CB3DC0D9B}" srcOrd="0" destOrd="1" presId="urn:microsoft.com/office/officeart/2018/2/layout/IconLabelDescriptionList"/>
    <dgm:cxn modelId="{0C227A3D-4DFD-43C3-B783-96F93139592F}" type="presOf" srcId="{61951C08-F6D7-41F8-B7E8-883F7675DA3D}" destId="{939A5355-68E1-4E3E-A9E7-8B8118946021}" srcOrd="0" destOrd="2" presId="urn:microsoft.com/office/officeart/2018/2/layout/IconLabelDescriptionList"/>
    <dgm:cxn modelId="{41329584-2794-4749-A71E-7C8A610D1961}" srcId="{196460C1-BAA2-4BB3-948B-AF571EB87894}" destId="{F63B8416-75F9-48FB-903C-61E94CFFAE2F}" srcOrd="2" destOrd="0" parTransId="{333C6778-811F-4710-B029-0465E9692AFB}" sibTransId="{C03F2F0F-5714-4D6F-9762-E274BC90726B}"/>
    <dgm:cxn modelId="{70C85A06-0CC0-49B6-AEED-AA666A300E15}" srcId="{24FF02DD-D608-4915-B906-C89CC07C9C08}" destId="{23B05575-BE67-4391-B156-21E6817A50BC}" srcOrd="1" destOrd="0" parTransId="{9E5EC792-0874-4247-846D-9539CB1ACAC0}" sibTransId="{947AFDD3-3C2E-403A-8ECC-477B51AC1073}"/>
    <dgm:cxn modelId="{2AAEBBDB-8017-482A-B98D-5CAE945B16BF}" srcId="{196460C1-BAA2-4BB3-948B-AF571EB87894}" destId="{9733C7EB-9BBB-4498-AC72-2D4FFC81BF8F}" srcOrd="1" destOrd="0" parTransId="{D4BDB89B-15C1-4C48-8169-C0B6E87364C5}" sibTransId="{A1F2B8DB-795C-4EE6-89FA-98B13434AE65}"/>
    <dgm:cxn modelId="{B854AE90-C475-44A9-A189-8F7340A586EA}" srcId="{196460C1-BAA2-4BB3-948B-AF571EB87894}" destId="{292646BD-B04B-4171-B207-13A73C6B1468}" srcOrd="0" destOrd="0" parTransId="{6AFE27EB-A3E4-4E80-B210-93B8E0E30F41}" sibTransId="{A58ECBC8-04B3-4AB4-97C5-A522374F56FD}"/>
    <dgm:cxn modelId="{EE8744CF-CB73-4B4B-B210-7588CD06BD6E}" srcId="{196460C1-BAA2-4BB3-948B-AF571EB87894}" destId="{1ACB0118-21CB-4E7D-8FCA-BAD9598AD9F2}" srcOrd="3" destOrd="0" parTransId="{82E7D3D2-6B89-4C97-AAA7-EB0027E36A30}" sibTransId="{35C305F7-3BF8-49A4-8CFA-F712C4BA6A65}"/>
    <dgm:cxn modelId="{D48D28DE-D786-46E4-A70A-98BF1295B2F6}" type="presOf" srcId="{196460C1-BAA2-4BB3-948B-AF571EB87894}" destId="{6041654F-D6E0-4F66-9F47-0D72BCEE59C5}" srcOrd="0" destOrd="0" presId="urn:microsoft.com/office/officeart/2018/2/layout/IconLabelDescriptionList"/>
    <dgm:cxn modelId="{4309A225-E761-4FDA-BFF3-700E83E7CCB3}" type="presParOf" srcId="{2B727A1D-D45D-463F-B468-807CA5E46135}" destId="{A7B2C49A-0BD4-4B2D-B9F2-3068E1413FA1}" srcOrd="0" destOrd="0" presId="urn:microsoft.com/office/officeart/2018/2/layout/IconLabelDescriptionList"/>
    <dgm:cxn modelId="{6B5AE311-6C78-4EE8-89FD-7BD535B8690E}" type="presParOf" srcId="{A7B2C49A-0BD4-4B2D-B9F2-3068E1413FA1}" destId="{EFF374AD-33AA-44F3-81D5-A64D732750BD}" srcOrd="0" destOrd="0" presId="urn:microsoft.com/office/officeart/2018/2/layout/IconLabelDescriptionList"/>
    <dgm:cxn modelId="{6277927B-47B1-4999-A909-1B0EC3BF8B7E}" type="presParOf" srcId="{A7B2C49A-0BD4-4B2D-B9F2-3068E1413FA1}" destId="{C69E9125-CBEB-4321-B1DE-0A4132C7AC86}" srcOrd="1" destOrd="0" presId="urn:microsoft.com/office/officeart/2018/2/layout/IconLabelDescriptionList"/>
    <dgm:cxn modelId="{C6D6E19C-5A53-4F7D-B5E4-EFF07743E0F0}" type="presParOf" srcId="{A7B2C49A-0BD4-4B2D-B9F2-3068E1413FA1}" destId="{6041654F-D6E0-4F66-9F47-0D72BCEE59C5}" srcOrd="2" destOrd="0" presId="urn:microsoft.com/office/officeart/2018/2/layout/IconLabelDescriptionList"/>
    <dgm:cxn modelId="{99EECC54-31B2-4019-85AF-6103B1C0EDB9}" type="presParOf" srcId="{A7B2C49A-0BD4-4B2D-B9F2-3068E1413FA1}" destId="{153F2996-0E33-4505-BCB8-7AD4F9ED0B2C}" srcOrd="3" destOrd="0" presId="urn:microsoft.com/office/officeart/2018/2/layout/IconLabelDescriptionList"/>
    <dgm:cxn modelId="{CE04BE5C-0F27-419E-9A99-88CED73B5157}" type="presParOf" srcId="{A7B2C49A-0BD4-4B2D-B9F2-3068E1413FA1}" destId="{E602A91F-D3CE-4FAF-975A-133CB3DC0D9B}" srcOrd="4" destOrd="0" presId="urn:microsoft.com/office/officeart/2018/2/layout/IconLabelDescriptionList"/>
    <dgm:cxn modelId="{EBCBE758-92C5-4F03-AA7F-DB1BC52F1207}" type="presParOf" srcId="{2B727A1D-D45D-463F-B468-807CA5E46135}" destId="{C1B4061B-7FEB-40CE-95D8-3300C020C8F6}" srcOrd="1" destOrd="0" presId="urn:microsoft.com/office/officeart/2018/2/layout/IconLabelDescriptionList"/>
    <dgm:cxn modelId="{0A021591-82D5-4476-9CBD-F31005842E61}" type="presParOf" srcId="{2B727A1D-D45D-463F-B468-807CA5E46135}" destId="{09CD8537-9E85-4460-94ED-E388A66DD0A6}" srcOrd="2" destOrd="0" presId="urn:microsoft.com/office/officeart/2018/2/layout/IconLabelDescriptionList"/>
    <dgm:cxn modelId="{DAC97001-E4DB-49D8-A15A-A876D2D54557}" type="presParOf" srcId="{09CD8537-9E85-4460-94ED-E388A66DD0A6}" destId="{2A33DC15-3A8A-41F3-ABA3-825753731A06}" srcOrd="0" destOrd="0" presId="urn:microsoft.com/office/officeart/2018/2/layout/IconLabelDescriptionList"/>
    <dgm:cxn modelId="{28FBC4DA-C114-4392-93CE-3D774B939148}" type="presParOf" srcId="{09CD8537-9E85-4460-94ED-E388A66DD0A6}" destId="{DDFDE0C9-4188-49C4-9145-4A3CBF988498}" srcOrd="1" destOrd="0" presId="urn:microsoft.com/office/officeart/2018/2/layout/IconLabelDescriptionList"/>
    <dgm:cxn modelId="{52EC9AC3-DF54-4B8B-BA4B-4589DA0E0B93}" type="presParOf" srcId="{09CD8537-9E85-4460-94ED-E388A66DD0A6}" destId="{7FEF6BF6-B78B-4076-BFE4-877539F1A969}" srcOrd="2" destOrd="0" presId="urn:microsoft.com/office/officeart/2018/2/layout/IconLabelDescriptionList"/>
    <dgm:cxn modelId="{C39842E1-2785-43A3-BCBD-4B1733FC9C1B}" type="presParOf" srcId="{09CD8537-9E85-4460-94ED-E388A66DD0A6}" destId="{53BE584F-EA3D-4905-98D6-89E2C9766ABE}" srcOrd="3" destOrd="0" presId="urn:microsoft.com/office/officeart/2018/2/layout/IconLabelDescriptionList"/>
    <dgm:cxn modelId="{AD639A5E-E0C8-490A-8175-14D9593A71CF}" type="presParOf" srcId="{09CD8537-9E85-4460-94ED-E388A66DD0A6}" destId="{939A5355-68E1-4E3E-A9E7-8B8118946021}"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C6BDF2-F84F-462E-848B-6B494BC048BB}" type="doc">
      <dgm:prSet loTypeId="urn:microsoft.com/office/officeart/2018/5/layout/IconCircleLabelList" loCatId="icon" qsTypeId="urn:microsoft.com/office/officeart/2005/8/quickstyle/simple4" qsCatId="simple" csTypeId="urn:microsoft.com/office/officeart/2018/5/colors/Iconchunking_coloredtext_accent0_3" csCatId="mainScheme" phldr="1"/>
      <dgm:spPr/>
      <dgm:t>
        <a:bodyPr/>
        <a:lstStyle/>
        <a:p>
          <a:endParaRPr lang="en-US"/>
        </a:p>
      </dgm:t>
    </dgm:pt>
    <dgm:pt modelId="{62CAD6C5-C514-4CB7-A07D-7DD7E80466BE}">
      <dgm:prSet custT="1"/>
      <dgm:spPr/>
      <dgm:t>
        <a:bodyPr/>
        <a:lstStyle/>
        <a:p>
          <a:pPr>
            <a:defRPr cap="all"/>
          </a:pPr>
          <a:r>
            <a:rPr lang="en-US" sz="1400" dirty="0"/>
            <a:t>All risk responsive hedging will occur within the structure of the designed hedging program</a:t>
          </a:r>
        </a:p>
      </dgm:t>
    </dgm:pt>
    <dgm:pt modelId="{56FE8FEF-761E-4B3B-89D9-9C147292E8E0}" type="parTrans" cxnId="{B0B61EFB-C300-47CE-A08E-5818BAD3F2D1}">
      <dgm:prSet/>
      <dgm:spPr/>
      <dgm:t>
        <a:bodyPr/>
        <a:lstStyle/>
        <a:p>
          <a:endParaRPr lang="en-US"/>
        </a:p>
      </dgm:t>
    </dgm:pt>
    <dgm:pt modelId="{97F4A5E9-EF43-47FE-B8B9-0EFE0EDDC55C}" type="sibTrans" cxnId="{B0B61EFB-C300-47CE-A08E-5818BAD3F2D1}">
      <dgm:prSet/>
      <dgm:spPr/>
      <dgm:t>
        <a:bodyPr/>
        <a:lstStyle/>
        <a:p>
          <a:endParaRPr lang="en-US"/>
        </a:p>
      </dgm:t>
    </dgm:pt>
    <dgm:pt modelId="{AAFAEB5C-69B3-4D17-B2F4-7916B4CA65F6}">
      <dgm:prSet custT="1"/>
      <dgm:spPr/>
      <dgm:t>
        <a:bodyPr/>
        <a:lstStyle/>
        <a:p>
          <a:pPr>
            <a:defRPr cap="all"/>
          </a:pPr>
          <a:r>
            <a:rPr lang="en-US" sz="1400" dirty="0"/>
            <a:t>Risk responsive activities will be communicated to oversight and management on a monthly basis in advance of hedging activity</a:t>
          </a:r>
        </a:p>
      </dgm:t>
    </dgm:pt>
    <dgm:pt modelId="{8B21BF0F-DAA5-4FAC-AA99-D21F317FC662}" type="parTrans" cxnId="{451E21A0-FFFF-4152-8783-9427915BE9A0}">
      <dgm:prSet/>
      <dgm:spPr/>
      <dgm:t>
        <a:bodyPr/>
        <a:lstStyle/>
        <a:p>
          <a:endParaRPr lang="en-US"/>
        </a:p>
      </dgm:t>
    </dgm:pt>
    <dgm:pt modelId="{996373CE-285B-429C-96A4-2855F9B28C35}" type="sibTrans" cxnId="{451E21A0-FFFF-4152-8783-9427915BE9A0}">
      <dgm:prSet/>
      <dgm:spPr/>
      <dgm:t>
        <a:bodyPr/>
        <a:lstStyle/>
        <a:p>
          <a:endParaRPr lang="en-US"/>
        </a:p>
      </dgm:t>
    </dgm:pt>
    <dgm:pt modelId="{3E9E3A73-9D0D-46FA-BF0E-E82C9A1A224C}">
      <dgm:prSet custT="1"/>
      <dgm:spPr/>
      <dgm:t>
        <a:bodyPr/>
        <a:lstStyle/>
        <a:p>
          <a:pPr>
            <a:defRPr cap="all"/>
          </a:pPr>
          <a:r>
            <a:rPr lang="en-US" sz="1400" dirty="0"/>
            <a:t>Any exception to the Monthly Guidance will be memorialized in an Exception Document to management and file</a:t>
          </a:r>
        </a:p>
      </dgm:t>
    </dgm:pt>
    <dgm:pt modelId="{FB8FF362-3E1A-48C9-BBAC-84CEE0446AC9}" type="parTrans" cxnId="{CD297A63-7F96-481F-8E08-7C7220FC7E2B}">
      <dgm:prSet/>
      <dgm:spPr/>
      <dgm:t>
        <a:bodyPr/>
        <a:lstStyle/>
        <a:p>
          <a:endParaRPr lang="en-US"/>
        </a:p>
      </dgm:t>
    </dgm:pt>
    <dgm:pt modelId="{8BDAA65C-AF07-4955-98A5-E96FB81950AA}" type="sibTrans" cxnId="{CD297A63-7F96-481F-8E08-7C7220FC7E2B}">
      <dgm:prSet/>
      <dgm:spPr/>
      <dgm:t>
        <a:bodyPr/>
        <a:lstStyle/>
        <a:p>
          <a:endParaRPr lang="en-US"/>
        </a:p>
      </dgm:t>
    </dgm:pt>
    <dgm:pt modelId="{E788486E-0ECC-4DAF-A7FD-E272B9152FC0}" type="pres">
      <dgm:prSet presAssocID="{2DC6BDF2-F84F-462E-848B-6B494BC048BB}" presName="root" presStyleCnt="0">
        <dgm:presLayoutVars>
          <dgm:dir/>
          <dgm:resizeHandles val="exact"/>
        </dgm:presLayoutVars>
      </dgm:prSet>
      <dgm:spPr/>
      <dgm:t>
        <a:bodyPr/>
        <a:lstStyle/>
        <a:p>
          <a:endParaRPr lang="en-US"/>
        </a:p>
      </dgm:t>
    </dgm:pt>
    <dgm:pt modelId="{AD851123-1F20-483C-8CC5-2B4BA3FB65EF}" type="pres">
      <dgm:prSet presAssocID="{62CAD6C5-C514-4CB7-A07D-7DD7E80466BE}" presName="compNode" presStyleCnt="0"/>
      <dgm:spPr/>
    </dgm:pt>
    <dgm:pt modelId="{E5AEFDF0-6AB2-406A-ABB0-782765924599}" type="pres">
      <dgm:prSet presAssocID="{62CAD6C5-C514-4CB7-A07D-7DD7E80466BE}" presName="iconBgRect" presStyleLbl="bgShp" presStyleIdx="0" presStyleCnt="3"/>
      <dgm:spPr/>
    </dgm:pt>
    <dgm:pt modelId="{0F93268E-E81A-4C20-827A-955E283CE9B5}" type="pres">
      <dgm:prSet presAssocID="{62CAD6C5-C514-4CB7-A07D-7DD7E80466BE}"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heckmark"/>
        </a:ext>
      </dgm:extLst>
    </dgm:pt>
    <dgm:pt modelId="{12FE4507-60D6-4013-9E00-8125564C4ADB}" type="pres">
      <dgm:prSet presAssocID="{62CAD6C5-C514-4CB7-A07D-7DD7E80466BE}" presName="spaceRect" presStyleCnt="0"/>
      <dgm:spPr/>
    </dgm:pt>
    <dgm:pt modelId="{C0F3CB58-CCD8-4D43-82C2-6BA5732D6B20}" type="pres">
      <dgm:prSet presAssocID="{62CAD6C5-C514-4CB7-A07D-7DD7E80466BE}" presName="textRect" presStyleLbl="revTx" presStyleIdx="0" presStyleCnt="3">
        <dgm:presLayoutVars>
          <dgm:chMax val="1"/>
          <dgm:chPref val="1"/>
        </dgm:presLayoutVars>
      </dgm:prSet>
      <dgm:spPr/>
      <dgm:t>
        <a:bodyPr/>
        <a:lstStyle/>
        <a:p>
          <a:endParaRPr lang="en-US"/>
        </a:p>
      </dgm:t>
    </dgm:pt>
    <dgm:pt modelId="{41A17869-BF30-4680-B851-D94C3E8F82BA}" type="pres">
      <dgm:prSet presAssocID="{97F4A5E9-EF43-47FE-B8B9-0EFE0EDDC55C}" presName="sibTrans" presStyleCnt="0"/>
      <dgm:spPr/>
    </dgm:pt>
    <dgm:pt modelId="{6AF4BA0B-CEA9-4760-98AA-6A2A73F87506}" type="pres">
      <dgm:prSet presAssocID="{AAFAEB5C-69B3-4D17-B2F4-7916B4CA65F6}" presName="compNode" presStyleCnt="0"/>
      <dgm:spPr/>
    </dgm:pt>
    <dgm:pt modelId="{E6D941BA-DC11-4A6A-8658-4B322CEF4816}" type="pres">
      <dgm:prSet presAssocID="{AAFAEB5C-69B3-4D17-B2F4-7916B4CA65F6}" presName="iconBgRect" presStyleLbl="bgShp" presStyleIdx="1" presStyleCnt="3"/>
      <dgm:spPr/>
    </dgm:pt>
    <dgm:pt modelId="{20E022FE-E0DD-409F-962F-21FE9BE7C268}" type="pres">
      <dgm:prSet presAssocID="{AAFAEB5C-69B3-4D17-B2F4-7916B4CA65F6}"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24ED3465-1CA3-49A1-A119-501733434990}" type="pres">
      <dgm:prSet presAssocID="{AAFAEB5C-69B3-4D17-B2F4-7916B4CA65F6}" presName="spaceRect" presStyleCnt="0"/>
      <dgm:spPr/>
    </dgm:pt>
    <dgm:pt modelId="{772199A9-AA04-4250-AD30-7D35169F722C}" type="pres">
      <dgm:prSet presAssocID="{AAFAEB5C-69B3-4D17-B2F4-7916B4CA65F6}" presName="textRect" presStyleLbl="revTx" presStyleIdx="1" presStyleCnt="3">
        <dgm:presLayoutVars>
          <dgm:chMax val="1"/>
          <dgm:chPref val="1"/>
        </dgm:presLayoutVars>
      </dgm:prSet>
      <dgm:spPr/>
      <dgm:t>
        <a:bodyPr/>
        <a:lstStyle/>
        <a:p>
          <a:endParaRPr lang="en-US"/>
        </a:p>
      </dgm:t>
    </dgm:pt>
    <dgm:pt modelId="{C4E25770-A0C5-401F-92A0-45A6350D1174}" type="pres">
      <dgm:prSet presAssocID="{996373CE-285B-429C-96A4-2855F9B28C35}" presName="sibTrans" presStyleCnt="0"/>
      <dgm:spPr/>
    </dgm:pt>
    <dgm:pt modelId="{81EF5B17-11D0-430F-A13E-66563D65E5C8}" type="pres">
      <dgm:prSet presAssocID="{3E9E3A73-9D0D-46FA-BF0E-E82C9A1A224C}" presName="compNode" presStyleCnt="0"/>
      <dgm:spPr/>
    </dgm:pt>
    <dgm:pt modelId="{952D61FA-3723-4C1E-80DE-911D5B57F9AE}" type="pres">
      <dgm:prSet presAssocID="{3E9E3A73-9D0D-46FA-BF0E-E82C9A1A224C}" presName="iconBgRect" presStyleLbl="bgShp" presStyleIdx="2" presStyleCnt="3"/>
      <dgm:spPr/>
    </dgm:pt>
    <dgm:pt modelId="{A751E284-AE5B-434B-8724-F1438470D946}" type="pres">
      <dgm:prSet presAssocID="{3E9E3A73-9D0D-46FA-BF0E-E82C9A1A224C}"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Document"/>
        </a:ext>
      </dgm:extLst>
    </dgm:pt>
    <dgm:pt modelId="{7CBD0F86-F8ED-4277-AA34-376263198891}" type="pres">
      <dgm:prSet presAssocID="{3E9E3A73-9D0D-46FA-BF0E-E82C9A1A224C}" presName="spaceRect" presStyleCnt="0"/>
      <dgm:spPr/>
    </dgm:pt>
    <dgm:pt modelId="{BCC6A3A4-E5E8-4C88-A5EB-323BDDD35429}" type="pres">
      <dgm:prSet presAssocID="{3E9E3A73-9D0D-46FA-BF0E-E82C9A1A224C}" presName="textRect" presStyleLbl="revTx" presStyleIdx="2" presStyleCnt="3">
        <dgm:presLayoutVars>
          <dgm:chMax val="1"/>
          <dgm:chPref val="1"/>
        </dgm:presLayoutVars>
      </dgm:prSet>
      <dgm:spPr/>
      <dgm:t>
        <a:bodyPr/>
        <a:lstStyle/>
        <a:p>
          <a:endParaRPr lang="en-US"/>
        </a:p>
      </dgm:t>
    </dgm:pt>
  </dgm:ptLst>
  <dgm:cxnLst>
    <dgm:cxn modelId="{451E21A0-FFFF-4152-8783-9427915BE9A0}" srcId="{2DC6BDF2-F84F-462E-848B-6B494BC048BB}" destId="{AAFAEB5C-69B3-4D17-B2F4-7916B4CA65F6}" srcOrd="1" destOrd="0" parTransId="{8B21BF0F-DAA5-4FAC-AA99-D21F317FC662}" sibTransId="{996373CE-285B-429C-96A4-2855F9B28C35}"/>
    <dgm:cxn modelId="{CD297A63-7F96-481F-8E08-7C7220FC7E2B}" srcId="{2DC6BDF2-F84F-462E-848B-6B494BC048BB}" destId="{3E9E3A73-9D0D-46FA-BF0E-E82C9A1A224C}" srcOrd="2" destOrd="0" parTransId="{FB8FF362-3E1A-48C9-BBAC-84CEE0446AC9}" sibTransId="{8BDAA65C-AF07-4955-98A5-E96FB81950AA}"/>
    <dgm:cxn modelId="{C4469F9E-1901-4A78-823B-1F8A9B37D405}" type="presOf" srcId="{3E9E3A73-9D0D-46FA-BF0E-E82C9A1A224C}" destId="{BCC6A3A4-E5E8-4C88-A5EB-323BDDD35429}" srcOrd="0" destOrd="0" presId="urn:microsoft.com/office/officeart/2018/5/layout/IconCircleLabelList"/>
    <dgm:cxn modelId="{EBD04EEF-1162-4D95-AEDD-2765EFC8E741}" type="presOf" srcId="{AAFAEB5C-69B3-4D17-B2F4-7916B4CA65F6}" destId="{772199A9-AA04-4250-AD30-7D35169F722C}" srcOrd="0" destOrd="0" presId="urn:microsoft.com/office/officeart/2018/5/layout/IconCircleLabelList"/>
    <dgm:cxn modelId="{B0B61EFB-C300-47CE-A08E-5818BAD3F2D1}" srcId="{2DC6BDF2-F84F-462E-848B-6B494BC048BB}" destId="{62CAD6C5-C514-4CB7-A07D-7DD7E80466BE}" srcOrd="0" destOrd="0" parTransId="{56FE8FEF-761E-4B3B-89D9-9C147292E8E0}" sibTransId="{97F4A5E9-EF43-47FE-B8B9-0EFE0EDDC55C}"/>
    <dgm:cxn modelId="{F1F4D426-F490-4A11-8E94-D99965AEC943}" type="presOf" srcId="{2DC6BDF2-F84F-462E-848B-6B494BC048BB}" destId="{E788486E-0ECC-4DAF-A7FD-E272B9152FC0}" srcOrd="0" destOrd="0" presId="urn:microsoft.com/office/officeart/2018/5/layout/IconCircleLabelList"/>
    <dgm:cxn modelId="{161F1484-3C64-488D-8E68-3514B003185B}" type="presOf" srcId="{62CAD6C5-C514-4CB7-A07D-7DD7E80466BE}" destId="{C0F3CB58-CCD8-4D43-82C2-6BA5732D6B20}" srcOrd="0" destOrd="0" presId="urn:microsoft.com/office/officeart/2018/5/layout/IconCircleLabelList"/>
    <dgm:cxn modelId="{1D6890AC-9022-4AD5-A4B8-A2BE2BDAADF3}" type="presParOf" srcId="{E788486E-0ECC-4DAF-A7FD-E272B9152FC0}" destId="{AD851123-1F20-483C-8CC5-2B4BA3FB65EF}" srcOrd="0" destOrd="0" presId="urn:microsoft.com/office/officeart/2018/5/layout/IconCircleLabelList"/>
    <dgm:cxn modelId="{851AE30D-41B8-4FD2-B160-28C739D7889F}" type="presParOf" srcId="{AD851123-1F20-483C-8CC5-2B4BA3FB65EF}" destId="{E5AEFDF0-6AB2-406A-ABB0-782765924599}" srcOrd="0" destOrd="0" presId="urn:microsoft.com/office/officeart/2018/5/layout/IconCircleLabelList"/>
    <dgm:cxn modelId="{D56B3B71-9AA1-431D-8BB8-23ED6C7F6F38}" type="presParOf" srcId="{AD851123-1F20-483C-8CC5-2B4BA3FB65EF}" destId="{0F93268E-E81A-4C20-827A-955E283CE9B5}" srcOrd="1" destOrd="0" presId="urn:microsoft.com/office/officeart/2018/5/layout/IconCircleLabelList"/>
    <dgm:cxn modelId="{350918F0-F718-4610-BB81-DCC708FB7A66}" type="presParOf" srcId="{AD851123-1F20-483C-8CC5-2B4BA3FB65EF}" destId="{12FE4507-60D6-4013-9E00-8125564C4ADB}" srcOrd="2" destOrd="0" presId="urn:microsoft.com/office/officeart/2018/5/layout/IconCircleLabelList"/>
    <dgm:cxn modelId="{05615237-C790-4166-BCBD-2BBF410E900F}" type="presParOf" srcId="{AD851123-1F20-483C-8CC5-2B4BA3FB65EF}" destId="{C0F3CB58-CCD8-4D43-82C2-6BA5732D6B20}" srcOrd="3" destOrd="0" presId="urn:microsoft.com/office/officeart/2018/5/layout/IconCircleLabelList"/>
    <dgm:cxn modelId="{D2626B09-A66F-498C-85E7-2C3720F13500}" type="presParOf" srcId="{E788486E-0ECC-4DAF-A7FD-E272B9152FC0}" destId="{41A17869-BF30-4680-B851-D94C3E8F82BA}" srcOrd="1" destOrd="0" presId="urn:microsoft.com/office/officeart/2018/5/layout/IconCircleLabelList"/>
    <dgm:cxn modelId="{B78B877D-EC06-430E-90E5-51F7CE79BA2E}" type="presParOf" srcId="{E788486E-0ECC-4DAF-A7FD-E272B9152FC0}" destId="{6AF4BA0B-CEA9-4760-98AA-6A2A73F87506}" srcOrd="2" destOrd="0" presId="urn:microsoft.com/office/officeart/2018/5/layout/IconCircleLabelList"/>
    <dgm:cxn modelId="{3B3BC47B-15FD-48CB-AE4D-D5D807AD03FF}" type="presParOf" srcId="{6AF4BA0B-CEA9-4760-98AA-6A2A73F87506}" destId="{E6D941BA-DC11-4A6A-8658-4B322CEF4816}" srcOrd="0" destOrd="0" presId="urn:microsoft.com/office/officeart/2018/5/layout/IconCircleLabelList"/>
    <dgm:cxn modelId="{71C95BB0-3933-42EC-823B-78164156A8A7}" type="presParOf" srcId="{6AF4BA0B-CEA9-4760-98AA-6A2A73F87506}" destId="{20E022FE-E0DD-409F-962F-21FE9BE7C268}" srcOrd="1" destOrd="0" presId="urn:microsoft.com/office/officeart/2018/5/layout/IconCircleLabelList"/>
    <dgm:cxn modelId="{60527D8C-9CC0-4060-A3C4-2D0A1819B448}" type="presParOf" srcId="{6AF4BA0B-CEA9-4760-98AA-6A2A73F87506}" destId="{24ED3465-1CA3-49A1-A119-501733434990}" srcOrd="2" destOrd="0" presId="urn:microsoft.com/office/officeart/2018/5/layout/IconCircleLabelList"/>
    <dgm:cxn modelId="{4BD802A2-9FC4-4E7C-A54C-3569BFDAEBC7}" type="presParOf" srcId="{6AF4BA0B-CEA9-4760-98AA-6A2A73F87506}" destId="{772199A9-AA04-4250-AD30-7D35169F722C}" srcOrd="3" destOrd="0" presId="urn:microsoft.com/office/officeart/2018/5/layout/IconCircleLabelList"/>
    <dgm:cxn modelId="{2984DF27-06D7-43A8-8822-326CCAAA4453}" type="presParOf" srcId="{E788486E-0ECC-4DAF-A7FD-E272B9152FC0}" destId="{C4E25770-A0C5-401F-92A0-45A6350D1174}" srcOrd="3" destOrd="0" presId="urn:microsoft.com/office/officeart/2018/5/layout/IconCircleLabelList"/>
    <dgm:cxn modelId="{EF3B3FFB-B726-449A-8058-C6E7271F69BB}" type="presParOf" srcId="{E788486E-0ECC-4DAF-A7FD-E272B9152FC0}" destId="{81EF5B17-11D0-430F-A13E-66563D65E5C8}" srcOrd="4" destOrd="0" presId="urn:microsoft.com/office/officeart/2018/5/layout/IconCircleLabelList"/>
    <dgm:cxn modelId="{0D74477C-00B0-42DA-A345-15EB1A24CF5B}" type="presParOf" srcId="{81EF5B17-11D0-430F-A13E-66563D65E5C8}" destId="{952D61FA-3723-4C1E-80DE-911D5B57F9AE}" srcOrd="0" destOrd="0" presId="urn:microsoft.com/office/officeart/2018/5/layout/IconCircleLabelList"/>
    <dgm:cxn modelId="{B1807779-1145-489A-B2BD-C783B5DAE569}" type="presParOf" srcId="{81EF5B17-11D0-430F-A13E-66563D65E5C8}" destId="{A751E284-AE5B-434B-8724-F1438470D946}" srcOrd="1" destOrd="0" presId="urn:microsoft.com/office/officeart/2018/5/layout/IconCircleLabelList"/>
    <dgm:cxn modelId="{259E8E01-48C3-4F7E-98DA-A39624F91E65}" type="presParOf" srcId="{81EF5B17-11D0-430F-A13E-66563D65E5C8}" destId="{7CBD0F86-F8ED-4277-AA34-376263198891}" srcOrd="2" destOrd="0" presId="urn:microsoft.com/office/officeart/2018/5/layout/IconCircleLabelList"/>
    <dgm:cxn modelId="{EF395D58-E7D9-43B4-8198-8496D2CC2D79}" type="presParOf" srcId="{81EF5B17-11D0-430F-A13E-66563D65E5C8}" destId="{BCC6A3A4-E5E8-4C88-A5EB-323BDDD3542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0.22744</cdr:x>
      <cdr:y>0.12023</cdr:y>
    </cdr:from>
    <cdr:to>
      <cdr:x>1</cdr:x>
      <cdr:y>0.24743</cdr:y>
    </cdr:to>
    <cdr:sp macro="" textlink="">
      <cdr:nvSpPr>
        <cdr:cNvPr id="2" name="TextBox 1">
          <a:extLst xmlns:a="http://schemas.openxmlformats.org/drawingml/2006/main">
            <a:ext uri="{FF2B5EF4-FFF2-40B4-BE49-F238E27FC236}">
              <a16:creationId xmlns:a16="http://schemas.microsoft.com/office/drawing/2014/main" xmlns="" id="{833FC87C-A60B-4173-9FB4-18F9E0D14C85}"/>
            </a:ext>
          </a:extLst>
        </cdr:cNvPr>
        <cdr:cNvSpPr txBox="1"/>
      </cdr:nvSpPr>
      <cdr:spPr>
        <a:xfrm xmlns:a="http://schemas.openxmlformats.org/drawingml/2006/main">
          <a:off x="1480581" y="504198"/>
          <a:ext cx="5029185" cy="5334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solidFill>
                <a:schemeClr val="accent1">
                  <a:lumMod val="50000"/>
                </a:schemeClr>
              </a:solidFill>
              <a:latin typeface="Calibri" panose="020F0502020204030204" pitchFamily="34" charset="0"/>
            </a:rPr>
            <a:t>70%</a:t>
          </a:r>
          <a:r>
            <a:rPr lang="en-US" sz="1600" dirty="0"/>
            <a:t> of the gas procured is for the winter period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4783A05-8938-4CC7-906B-93D8781B2416}"/>
              </a:ext>
            </a:extLst>
          </p:cNvPr>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E11AD4E3-2176-4B22-BC0A-40423830BF9E}"/>
              </a:ext>
            </a:extLst>
          </p:cNvPr>
          <p:cNvSpPr>
            <a:spLocks noGrp="1"/>
          </p:cNvSpPr>
          <p:nvPr>
            <p:ph type="dt" sz="quarter" idx="1"/>
          </p:nvPr>
        </p:nvSpPr>
        <p:spPr>
          <a:xfrm>
            <a:off x="3976688" y="0"/>
            <a:ext cx="3041650" cy="466725"/>
          </a:xfrm>
          <a:prstGeom prst="rect">
            <a:avLst/>
          </a:prstGeom>
        </p:spPr>
        <p:txBody>
          <a:bodyPr vert="horz" lIns="91440" tIns="45720" rIns="91440" bIns="45720" rtlCol="0"/>
          <a:lstStyle>
            <a:lvl1pPr algn="r">
              <a:defRPr sz="1200"/>
            </a:lvl1pPr>
          </a:lstStyle>
          <a:p>
            <a:fld id="{48A0FE47-5467-4570-87F8-E738BC259FC3}" type="datetimeFigureOut">
              <a:rPr lang="en-US" smtClean="0"/>
              <a:t>12/12/2018</a:t>
            </a:fld>
            <a:endParaRPr lang="en-US"/>
          </a:p>
        </p:txBody>
      </p:sp>
      <p:sp>
        <p:nvSpPr>
          <p:cNvPr id="4" name="Footer Placeholder 3">
            <a:extLst>
              <a:ext uri="{FF2B5EF4-FFF2-40B4-BE49-F238E27FC236}">
                <a16:creationId xmlns:a16="http://schemas.microsoft.com/office/drawing/2014/main" xmlns="" id="{AD59AB72-7CD5-4BDA-818E-11ED4350DCD9}"/>
              </a:ext>
            </a:extLst>
          </p:cNvPr>
          <p:cNvSpPr>
            <a:spLocks noGrp="1"/>
          </p:cNvSpPr>
          <p:nvPr>
            <p:ph type="ftr" sz="quarter" idx="2"/>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0F01BDBB-7428-4686-B145-9C1911C3BB1B}"/>
              </a:ext>
            </a:extLst>
          </p:cNvPr>
          <p:cNvSpPr>
            <a:spLocks noGrp="1"/>
          </p:cNvSpPr>
          <p:nvPr>
            <p:ph type="sldNum" sz="quarter" idx="3"/>
          </p:nvPr>
        </p:nvSpPr>
        <p:spPr>
          <a:xfrm>
            <a:off x="3976688" y="8839200"/>
            <a:ext cx="3041650" cy="466725"/>
          </a:xfrm>
          <a:prstGeom prst="rect">
            <a:avLst/>
          </a:prstGeom>
        </p:spPr>
        <p:txBody>
          <a:bodyPr vert="horz" lIns="91440" tIns="45720" rIns="91440" bIns="45720" rtlCol="0" anchor="b"/>
          <a:lstStyle>
            <a:lvl1pPr algn="r">
              <a:defRPr sz="1200"/>
            </a:lvl1pPr>
          </a:lstStyle>
          <a:p>
            <a:fld id="{5776C8FE-36E4-44A4-A489-6FC4C833261A}" type="slidenum">
              <a:rPr lang="en-US" smtClean="0"/>
              <a:t>‹#›</a:t>
            </a:fld>
            <a:endParaRPr lang="en-US"/>
          </a:p>
        </p:txBody>
      </p:sp>
    </p:spTree>
    <p:extLst>
      <p:ext uri="{BB962C8B-B14F-4D97-AF65-F5344CB8AC3E}">
        <p14:creationId xmlns:p14="http://schemas.microsoft.com/office/powerpoint/2010/main" val="361347755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2-05T06:46:31.299"/>
    </inkml:context>
    <inkml:brush xml:id="br0">
      <inkml:brushProperty name="width" value="0.3" units="cm"/>
      <inkml:brushProperty name="height" value="0.6" units="cm"/>
      <inkml:brushProperty name="color" value="#00B44B"/>
      <inkml:brushProperty name="transparency" value="127"/>
      <inkml:brushProperty name="tip" value="rectangle"/>
      <inkml:brushProperty name="rasterOp" value="maskPen"/>
      <inkml:brushProperty name="ignorePressure" value="1"/>
    </inkml:brush>
  </inkml:definitions>
  <inkml:trace contextRef="#ctx0" brushRef="#br0">1 3416,'59'-22,"-35"17,0 0,-1-2,1-1,-1-1,-1-1,0 0,4-4,45-19,-58 29,-1-1,1 0,-1-1,0-1,-1 0,0-1,7-5,-7 3,-5 4,-1 0,2 0,-1 1,0 0,1 0,0 1,0-1,0 2,1-1,0 1,-1 0,1 0,0 1,0 0,6 0,70-2,-69 5,0 0,0-2,0 0,0-1,0 0,0-1,-1-1,0 0,0-1,0-1,3-1,12-12,-1-1,-1-1,0-2,-2 0,-1-2,18-22,-31 35,-8 8,1 0,-1 0,1 0,-1 0,0 0,0-1,-1 1,2-4,-4 6,1 1,-1-1,0 0,0 1,0-1,0 1,0-1,0 0,-1 1,1-1,-1 1,1-1,-1 0,1 1,-1-1,0 1,1 0,-1-1,0 1,0 0,0-1,0 1,-1 0,1 0,0 0,0 0,-1 0,1 0,-1 0,1 1,-1-1,-74-46,45 30,1-2,1-1,-5-6,9 7,-2 0,-9-4,20 14,-1-1,2-1,0 0,0-1,1 0,0-2,1 1,-7-12,9 7,0 0,1-1,1 0,1-1,1 0,-2-9,6 16,0-1,0 0,1 0,1 1,0-1,1 0,1 0,0 0,0 0,3-4,-3 13,1 1,0-1,1 0,-1 1,1-1,0 1,0 0,0 0,1 0,-1 0,1 0,0 1,0 0,0-1,1 2,2-3,15-7,-1 2,2 0,3-1,8-2,-15 5,0 2,0 1,14-2,-21 5,-1 0,1-1,-1 0,1-1,-1 0,0-1,0 0,-1-1,0 0,0 0,7-7,65-54,-54 46,0-2,-2 0,18-22,-33 31,-1-1,0 0,-2 0,0-1,0 0,-2 0,2-6,33-126,-30 101,0 6,-1 0,-3-1,-1 0,-1-32,-4 44,2 1,0-1,2 1,2 0,0 0,2 0,1-1,14-23,19-28,3-8,-21 37,16-52,-34 82,-1 0,-1 0,-1 0,-1 0,-1-1,-1-11,-1 20,-1-39,2 0,3 1,7-29,-3 11,7-28,-14 91,1-1,1 1,-1 0,2 0,-1 0,0 0,1 1,1-1,-1 1,1 0,2-2,-7 7,1 1,0-1,-1 0,1 1,0-1,0 1,-1-1,1 1,0-1,0 1,0-1,0 1,0 0,0-1,-1 1,1 0,0 0,0 0,0 0,0 0,0 0,0 0,0 0,0 0,0 0,0 1,0-1,0 0,1 1,0 0,0 1,-1-1,1 1,0-1,0 1,-1-1,1 1,-1 0,0 0,1 0,-1 0,27 61,-26-57,52 130,-31-84,-2 2,-3 0,-2 1,0 15,-7-21,1 1,2-1,6 7,-13-42,0 0,1 0,1-1,0 0,1 0,1-1,0 0,0 0,1-1,1 0,0-1,11 8,-6-5,0-2,1 1,1-2,0-1,0 0,1-1,0-1,0 0,1-2,-1 0,5-1,23 0,0-3,37-3,-32 0,0 2,2 3,-45-2,0 0,0 1,0 0,0 0,0 1,-1 0,1 1,-1 0,0 0,0 1,0 0,-1 0,0 1,0 0,0 0,0 1,1 3,-7-9,-1 0,1 0,-1 0,1 0,-1 0,0 0,0 0,1 0,-1 0,0 1,0-1,0 0,0 0,0 0,0 0,-1 0,1 1,0-1,0 0,-1 0,1 0,-1 0,1 0,-1 0,-22 28,-35 13,41-33,1 2,1-1,0 2,1 0,0 1,0 0,2 1,0 0,-4 7,-99 125,95-116,2 0,0 0,3 2,-7 17,2 6,1 1,3 1,1 12,0-6,-2-1,-13 29,3-17,16-42,-1-1,-1 0,-2-1,0 0,-9 9,-95 152,96-152,11-19,0 0,-1 0,-1-1,-1-1,-1-1,-1 0,0 0,-1-2,0 0,-1-2,-1 0,-6 2,11-5,1 0,0 0,0 2,1 0,0 0,-2 5,1-2,-1 0,0-1,-1-1,-4 2,6-4,0 1,0 0,2 1,0 0,0 1,-6 12,4-8,1-1,-2 0,0-1,-6 3,-36 27,-29 15,-37 1,-26 27,122-75,-1-2,-1 0,-25 6,45-15,0-1,-1 0,1 0,-1-1,1 0,-1 0,0-1,0-1,1 1,-1-2,1 1,-1-1,1-1,-2 0,8 2,1-1,-1 1,0-1,1 0,-1 1,1-1,0 0,0-1,0 1,0 0,0 0,0-1,0 1,1-1,-1 0,1 0,0 1,0-1,0-1,-1-2,1 0,0 0,0 0,1 0,0 0,0-1,0 1,1 0,0-3,3-8,0 1,1 0,1 0,0 0,1 1,7-10,48-71,5 3,18-15,-54 69,-8 14,1 0,1 2,19-14,-40 34,119-90,-43 34,-63 50,-2-2,1 0,-2-1,1 0,-2-1,0 0,9-12,68-88,-53 70,-2-2,3-9,-3 0,2 1,35-36,-40 50,-23 26,1 1,1 0,0 1,7-6,2 1,-1-1,-1-1,-1-1,-1 0,4-6,-13 14,1 0,-1-1,-1 1,0-1,-1-1,0 1,-1-1,0 0,-1 0,1-11,1-8,1 0,1 1,3-3,-3 12,-1 0,0-1,-2 0,-1 0,-1 0,-1-19,-1 40,0 0,0 0,0 0,0 1,0-1,-1 0,1 0,-1 0,1 0,-1 0,0 1,0-1,0 0,0 1,0-1,0 0,0 1,0 0,-1-1,1 1,-1 0,1-1,-1 1,1 0,-1 0,0 0,-1 0,0 1,0-1,-1 1,1-1,0 1,0 0,-1 0,1 1,0-1,0 1,0-1,-1 1,1 0,-1 1,-13 5,1 0,-1 1,2 1,-1 1,-1 2,-40 31,1 3,3 3,-33 38,84-85,0 0,1 0,-2 0,1 0,0 0,0-1,-1 1,1 0,-1-1,1 0,-1 0,1 0,-3 1,4-2,1 0,-1 0,1 0,-1 0,0 0,1 0,-1-1,1 1,-1 0,1 0,-1 0,1-1,-1 1,1 0,-1 0,1-1,-1 1,1-1,-1 1,1 0,-1-1,1 1,0-1,-1 1,-6-25,7 17,0-1,0 1,0-1,1 1,1-1,-1 1,2-1,-1 1,3-6,38-70,-34 69,-1 0,0 0,-1 0,-1-1,0 0,-1 0,3-16,-2-63,-4 58,1-1,3-9,1-7,-3-2,-2 1,-3-29,0 26,1 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2-05T06:46:14.703"/>
    </inkml:context>
    <inkml:brush xml:id="br0">
      <inkml:brushProperty name="width" value="0.3" units="cm"/>
      <inkml:brushProperty name="height" value="0.6" units="cm"/>
      <inkml:brushProperty name="color" value="#00B44B"/>
      <inkml:brushProperty name="transparency" value="127"/>
      <inkml:brushProperty name="tip" value="rectangle"/>
      <inkml:brushProperty name="rasterOp" value="maskPen"/>
      <inkml:brushProperty name="ignorePressure" value="1"/>
    </inkml:brush>
  </inkml:definitions>
  <inkml:trace contextRef="#ctx0" brushRef="#br0">360 112,'9'-7,"0"1,1 0,0 0,1 1,-1 1,1-1,-1 2,1 0,1 0,-1 0,21-3,-2-1,1-1,20-10,-45 15,0 1,0 0,0 0,1 0,-1 1,0 0,1 0,-1 1,2 0,-6 0,-1 0,1 0,-1 1,1-1,-1 1,1-1,-1 1,0-1,1 1,-1 0,0 0,1 0,-1 0,0 0,0 0,0 0,0 0,0 0,0 0,0 1,0-1,-1 0,1 1,0-1,-1 1,1-1,-1 0,1 1,-1 0,0-1,0 1,0-1,1 1,-1-1,-1 1,1-1,0 1,0-1,-1 2,-2 11,-1 1,0-2,-1 1,-1 0,0-1,0 0,-2-1,0 1,0-1,-4 4,-21 35,21-29,-1-1,-1 0,-1-1,-1-1,0 0,-1-1,-2 1,-3-10,22-9,0 0,-1 0,1 0,0 0,-1 0,1 0,0 0,-1-1,1 1,0 0,-1 0,1 0,0 0,-1-1,1 1,0 0,0 0,-1-1,1 1,0 0,0-1,0 1,-1 0,1-1,0 1,0 0,0-1,0 1,0 0,0-1,-1 1,1 0,0-1,0 1,1-2,-1-1,0 1,0 0,1-1,-1 1,1 0,0-1,0 1,0 0,0 0,0 0,0 0,0 0,1 0,-1 0,2-1,4-3,1 0,-1 0,1 1,0 0,0 0,1 1,-1 0,6-2,75-23,-73 25,-14 5,-5 5,-17 15,-32 20,-31 12,62-37,-1-2,0 0,-1-2,-1 0,-11 2,-52 19,-34 20,116-51,-11 7,0 1,1 1,0 0,0 0,1 2,1-1,-10 13,22-24,0 0,1-1,-1 1,0-1,0 1,1-1,-1 1,0 0,1 0,-1-1,1 1,-1 0,1 0,-1-1,1 1,-1 0,1 0,0 0,0 0,-1 0,1 0,0-1,0 1,0 0,0 0,0 0,0 0,0 0,0 0,0 0,1 0,0 0,0 0,0-1,0 1,1 0,-1-1,0 1,1-1,-1 0,0 1,1-1,-1 0,1 0,-1 0,1 0,-1 0,0 0,1 0,62-10,-8-3,0 2,0 2,1 4,41 0,-34 3,59-10,-58 5,56 0,-80 6,0-2,0-3,0-1,0-1,27-11,-50 13,68-25,-79 28,0 0,0-1,0 0,0 0,-1-1,0 0,0 0,0 0,0-1,-1 0,-2 3,-1 0,0 0,0 0,-1-1,1 1,-1-1,1 1,-1-1,0 1,-1-1,1 1,0-1,-1 0,0 1,0-1,0 0,0 1,-1-1,0 0,1 1,-1-1,0 1,-1-1,1 0,-6-10,-1 1,0 0,0 0,-1 1,-6-6,6 6,0 1,0-1,2 0,-3-6,-19-65,24 62,-2 0,-1 1,-10-20,4 5,13 29,-1 1,0-1,-1 1,1-1,-1 1,0 0,0 0,-4-4,13 40,-1-14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2-05T06:47:15.819"/>
    </inkml:context>
    <inkml:brush xml:id="br0">
      <inkml:brushProperty name="width" value="0.3" units="cm"/>
      <inkml:brushProperty name="height" value="0.6" units="cm"/>
      <inkml:brushProperty name="color" value="#FF2500"/>
      <inkml:brushProperty name="transparency" value="127"/>
      <inkml:brushProperty name="tip" value="rectangle"/>
      <inkml:brushProperty name="rasterOp" value="maskPen"/>
      <inkml:brushProperty name="ignorePressure" value="1"/>
    </inkml:brush>
  </inkml:definitions>
  <inkml:trace contextRef="#ctx0" brushRef="#br0">109 283,'4'44,"1"0,2-1,2 0,2-1,2 0,12 26,-5-11,-3 1,-1 0,-3 5,3 19,26 73,-15-61,-1 19,-17-69,-2-12,-2 0,-1 0,0 28,0 38,6 18,-1-22,-4 42,-5-95,2 0,1 0,8 30,-3-3,-2 1,-3 0,-7 68,2-6,4-64,4 0,3 0,3-1,10 29,-22-92,1-1,-1 0,1 0,-1 0,1 0,0 0,0 0,0 0,0 0,0 0,0 0,0-1,1 1,-1 0,1-1,-1 1,1-1,0 0,-1 1,1-1,0 0,1 1,-1-2,0 0,0 0,0 0,-1-1,1 1,0 0,0-1,0 1,-1-1,1 0,0 1,-1-1,1 0,0 0,-1 0,0 0,1 0,-1-1,1 1,-1 0,0-1,0 1,0-1,0 1,0-1,1-1,20-28,-12 14,1 1,1 1,0 0,1 0,1 1,0 1,1 0,0 1,16-9,148-85,-177 105,-1 0,1 1,-1-1,1 0,-1 1,1-1,-1 1,1-1,-1 1,1 0,0 0,-1 0,1 0,-1 0,1 0,0 0,-1 0,1 1,-1-1,1 1,-1-1,1 1,1 0,-1 1,1 0,-1 0,0 0,0 0,0 0,0 1,0-1,0 1,0-1,-1 1,0 0,1 1,5 12,-2 1,0-1,-1 1,0 10,-1-13,5 38,-7-36,1 0,1-1,1 1,0-1,1 0,4 9,-9-24,0 0,0-1,0 1,0 0,0 0,0-1,0 1,0 0,1 0,-1-1,0 1,0 0,0 0,0-1,0 1,1 0,-1 0,0 0,0-1,0 1,1 0,-1 0,0 0,0 0,0-1,1 1,-1 0,0 0,0 0,1 0,-1 0,0 0,1 0,-1 0,0 0,0 0,1 0,-1 0,0 0,0 0,1 0,-1 0,0 0,0 0,1 0,-1 0,0 1,0-1,1 0,-1 0,0 0,0 0,0 1,1-1,-1 0,0 0,0 0,0 1,0-1,1 0,-1 0,0 1,0-1,4-24,-5 1,0 0,-2 0,0 1,-1-1,-2 1,0 0,-1 0,-6-9,-12-45,4 16,-2 1,-3 1,-30-49,41 74,1-1,2 0,-7-32,-15-44,16 52,3 0,3-2,2 0,3 0,2-5,3 40,-7-140,11-109,1 83,-1 50,1 22,-9-56,-7 89,7 56,2-1,0-17,-9-34,9 65,0 0,2 0,0 0,1-1,0-7,2 21,-1-1,1 1,-1 0,1-1,1 1,-1 0,1 0,-1-1,1 1,1 1,-1-1,0 0,1 0,0 1,0-1,0 1,0 0,0 0,1 0,-1 1,1-1,2-1,34-19,64-35,-93 53,0 0,0 1,0 0,0 1,1 1,-1 0,1 0,9 1,-19 1,1 0,0 1,-1-1,1 1,-1 0,1-1,-1 1,1 0,-1 1,0-1,1 0,-1 1,0-1,0 1,0 0,0 0,-1-1,1 1,0 0,-1 1,1-1,-1 0,0 0,1 1,-1-1,0 1,-1-1,1 1,0-1,-1 1,1-1,-1 1,0 2,2 14,-1 0,0 1,-2-1,-1 11,0-4,1 58,1-42,-1-1,-2 1,-2 0,-9 38,13-75,-27 100,-5-1,-34 73,65-173,0 1,0-1,0 1,0 0,1 0,-1 0,1 0,1 0,-1 0,1 0,0 0,0 0,0 0,1 0,-1 1,1-5,-1-1,0 0,0 0,0 1,0-1,0 0,0 0,1 0,-1 0,0 1,0-1,0 0,0 0,1 0,-1 0,0 1,0-1,1 0,-1 0,0 0,0 0,0 0,1 0,-1 0,0 0,0 0,1 0,-1 0,0 0,0 0,1 0,-1 0,0 0,0 0,1 0,-1 0,0 0,0 0,1 0,-1-1,0 1,0 0,0 0,13-12,8-19,-20 30,99-144,-47 71,9-23,-61 94,0 1,1-1,-1 0,1 1,0 0,0-1,0 1,0 0,0 0,0 0,0 0,1 0,-1 1,1-1,-1 1,1-1,0 1,1-1,-2 3,0-1,-1 0,1 1,0-1,0 1,-1 0,1-1,-1 1,1 0,0 0,-1 0,0 0,1 0,-1 1,1-1,-1 0,0 1,0-1,0 1,0-1,0 1,0-1,0 1,-1 0,1-1,-1 1,1 0,-1-1,1 3,5 15,0 0,-1 1,-1 0,-1 0,-1 1,-1 3,-2 127,-2-64,2-16,-1-9,6 47,-3-96,2 0,0 0,0 0,2-1,-1 1,1-1,1 0,0-1,1 1,0-1,1 0,0-1,4 4,-5-10,-1 0,0-1,1 1,0-1,0-1,0 1,0-2,0 1,1 0,-1-1,0-1,1 1,-1-1,0 0,1-1,-1 0,5-1,0 1,0 0,0 1,0 0,1 1,8 2,-17-2,0 0,1 1,-1-1,0 1,0 0,-1 0,1 1,0-1,-1 1,1-1,-1 1,0 0,0 1,0-1,0 0,-1 1,1 0,0 1,13 28,-2 1,-1 1,-2 0,-1 0,-2 1,2 26,3 6,0 23,-3 1,-5 0,-4 0,-6 33,1 47,5-152,0-9,-1 0,0 0,-1 0,0 0,-1 0,-1 5,2-14,1 0,-1-1,0 1,0 0,0 0,1-1,-2 1,1-1,0 1,0-1,0 1,-1-1,1 0,-1 0,1 1,-1-1,1 0,-1 0,0-1,1 1,-1 0,0 0,0-1,0 1,1-1,-1 0,0 1,0-1,0 0,0 0,0 0,0-1,0 1,1 0,-1-1,0 1,0-1,-1 0,-11-4,0 0,1 0,0-2,1 1,-1-2,1 0,0 0,1-1,0 0,-2-4,-4-4,2 1,0-2,1 0,0-1,2-1,-1-2,3 2,1-1,1-1,1 1,1-2,1 1,1 0,-1-11,0-23,3-1,3-19,0 603,4-475,1-1,3 0,2 0,3-1,1 0,3-2,1 0,3-1,2 0,2-3,23 32,-35-58,1 0,1-1,0-1,1 0,-9-9,0 0,1-1,-1 0,1 0,1 0,-1-2,1 1,0-1,7 2,-15-5,0-1,0 1,0-1,1 1,-1-1,0 0,0 0,1 0,-1 0,0 0,1-1,-1 1,0-1,0 1,0-1,0 0,1 0,-1 0,0 0,-1 0,1 0,0-1,1 0,1-2,-2-1,1 1,0 0,-1-1,0 1,0-1,0 0,1-4,-2 4,1 0,-1 0,2 0,-1 0,0 1,1-1,0 1,0 0,0-1,1 1,-2 2,0 1,1-1,-1 1,0 0,1 0,-1 0,1 1,-1-1,1 0,-1 1,1 0,0-1,-1 1,1 0,-1 1,1-1,0 0,-1 1,1-1,-1 1,1 0,-1 0,1 0,-1 0,0 0,0 0,1 1,-1-1,0 1,0 0,7 5,0-1,-1 1,0 0,0 1,-1 0,5 7,83 117,-41-54,12 28,-40-64,71 115,-69-116,-4-4,1-1,2-2,9 8,-24-28,0 2,-1 0,0 0,-2 1,6 14,9 14,-23-44,0 1,0-1,0 0,0 0,0 0,0 1,1-1,-1 0,0-1,0 1,1 0,-1 0,1-1,-1 1,0 0,1-1,-1 0,1 1,0-1,-1 0,1 0,-1 1,1-1,-1-1,1 1,-1 0,1 0,-1 0,1-1,0 1,-1-1,0 1,1-1,-1 0,1 0,-1 1,0-1,0 0,1 0,0-1,8-6,1 0,-1 0,0-1,4-6,-7 8,68-80,-61 69,-2 0,0-1,-1 0,1-5,-3 6,1 0,1 1,0 0,1 1,5-4,-10 11,0 0,-1 0,0-1,0 0,-1 0,0 1,0 0,0 0,1 0,0 1,0 0,2 0,-1 0,0-1,0 0,0-1,-1 1,-1-1,1 0,-2-1,4-8,-6 12,1 1,-1-1,0 0,-1 0,0 0,0 0,0-1,-1 1,0 0,-1 0,1 0,-1 0,-1 0,0-3,-1 5,0 0,-1 0,1 1,-1 0,0 0,0 0,-1 0,1 1,-1-1,1 1,-1 0,0 1,0-1,-1 1,1 0,0 0,-1 1,1-1,-38-16,23 7,-1 1,0 1,-1 0,0 2,0 1,-1 0,1 2,-1 1,-17-1,16 1,1-2,0 0,0-2,0 0,1-2,0 0,-5-4,-28-16,1-3,-6-7,39 23,1-1,1 0,1-2,0 0,1-1,-5-10,-30-34,45 56,1 0,0-1,0 1,1-1,0 0,1-1,-1-2,4 10,0 1,1 0,-1-1,1 1,-1-1,1 1,-1-1,1 1,0-1,0 0,0 1,0-1,0 1,0-1,0 0,0 1,1-1,-1 1,0-1,1 1,0-1,-1 1,1-1,0 1,0 0,0-1,0 1,0 0,0 0,0 0,0 0,0 0,0 0,1 0,-1 0,0 0,1 0,-1 1,1-1,-1 0,1 1,-1 0,1-1,-1 1,1 0,0 0,-1-1,2 2,8-2,0 1,0 1,-1 0,1 1,0 0,-1 0,1 1,-1 0,10 5,18 10,34 20,-51-27,69 44,28 25,29 18,-126-87,-1-1,2-1,-1-1,1-1,0-1,0-1,20 2,2 2,22 6,-33-7,0-1,0-1,0-2,22-1,0-3,72 1,-112 0,0 1,0 0,-1 1,1 1,-1 1,0 0,2 1,-15-6,-1 0,1 0,-1 0,0 1,1-1,-1 0,1 0,-1 0,0 0,1 1,-1-1,0 0,1 0,-1 1,0-1,1 0,-1 0,0 1,1-1,-1 0,0 1,0-1,0 1,1-1,-1 0,0 1,0-1,0 1,0-1,0 0,0 1,0-1,0 1,0-1,0 1,0-1,0 1,-15 9,-39 4,43-12,-68 16,-1-3,-24-2,74-7,0 0,0 2,1 1,-15 7,-7 2,-131 39,-63 6,182-48,-22 4,-28 1,111-19,-1-1,1 1,0-1,-1 0,1 1,-1-1,1-1,-1 1,1 0,-1 0,1-1,0 0,-1 1,1-1,0 0,-1 0,1 0,0 0,0-1,0 1,0-1,0 1,0-1,0 0,1 1,-2-2,2 0,0 0,1 1,-1-1,1 0,-1 0,1 1,0-1,0 0,0 0,1 0,-1 1,1-1,-1 0,1 1,0-1,0 0,0 1,0-1,1 1,-1-1,0 1,1 0,1-1,16-27,0-1,8-21,-22 39,0 1,-1-1,0 0,-1 0,0 0,-1-1,-1 1,0-11,-4-451,2 461,0 0,-1 1,-1-1,0 0,-1 1,-1 0,0 0,0 0,-2 1,-1-4,-19-42,19 33,1 0,1-1,1 0,1 0,1-8,0 3,-1 1,-2 0,-7-24,-35-76,-8-6,52 128,-4-7,2 0,0-1,0 1,1-1,1 0,1 0,0 0,2-1,-1-1,5-428,-2 430,3 13,8 26,9 43,-17-52,14 54,3 0,12 21,-13-38,-12-29,1 0,1-1,1 0,0-1,3 2,11 15,-2 2,-2 1,-1 1,-2 0,-2 2,-2 0,5 29,-16-57,-1 1,-1 0,0 1,-1 6,-1-10,1 1,1-1,0 0,1 1,0-1,2 5,-2-13,1 0,-1-1,0 1,1-1,0 1,0-1,0 0,1 0,-1 0,1-1,0 1,2 0,58 36,1 0,-22-4,2-2,1-2,50 25,25 19,-48-31,-59-35,1 0,0-1,1-1,0 0,0-2,1 1,0-2,-8-2,0 0,0 0,0 1,0 0,-1 0,0 1,0 0,0 1,0 0,-32-27,0-1,2-1,0-1,2-1,-13-20,10 14,0 2,-2 1,-13-11,8 8,1-1,-9-15,32 40,0 1,0-1,-1 1,0 1,0-1,-4-1,-31-27,-15-21,36 37,2-1,0-1,1-1,-3-5,-82-106,51 67,13 14,12 15,-1 1,-15-12,13 11,-9-9,28 33,0 1,0-2,2 0,0 0,0-1,1 0,1 0,-1-4,-3-4,-1 0,-15-19,-16-28,33 51,-1 1,0 0,-1 0,-6-5,10 12,1-1,0-1,1 1,0-1,1 0,1 0,-1-1,2 1,0-1,-1-10,-12-39,-34-67,20 54,24 56,-1-1,-1 1,0 0,-2 1,0 0,-1 0,-1 1,-12-13,-11-15,-6-7,9 20,2-1,1-1,2-1,2-2,1 0,-10-23,-48-69,44 50,-4 2,-11-10,24 44,9 15,2 0,1-1,1-1,-5-15,18 37,0 0,-1 0,0 0,0 0,0 1,-1 0,0 0,-1 0,0 1,-4-5,5 8,0-1,0 1,-1 0,0 0,1 0,-1 1,0 0,0 0,0 0,-1 1,1 0,0 0,0 1,-6 0,-7-1,0 2,0 0,1 1,-1 1,0 0,1 2,0 0,0 1,0 1,1 1,0 0,-12 8,2-3,0-1,-1-1,0-2,0-1,-1-1,-24 3,15-3,29-4,1 0,-1 1,1-1,0 2,0-1,1 1,-1 0,1 1,0-1,-5 7,6-6,-1 0,1-1,-1 1,0-1,0-1,0 1,-1-1,0-1,0 1,0-1,0-1,0 1,-1-1,-18-1,0 0,-1-2,-3-1,8 0,0 1,0 1,1 1,-13 3,35-4,-1 1,0-1,1 1,-1-1,1 1,0-1,-1 1,1-1,-1 1,1 0,0-1,-1 1,1 0,0-1,0 1,0 0,0-1,-1 1,1 0,0 0,0-1,0 1,0 0,1-1,-1 1,0 0,0 0,0-1,0 1,1 0,-1-1,0 1,1 0,-1-1,0 1,1-1,-1 1,1-1,-1 1,1-1,0 1,19 30,-19-30,35 45,30 27,-29-33,-1 2,3 7,19 36,-3 2,-4 2,7 25,-53-104,1 0,0 0,0-1,1 1,0-1,1-1,0 1,0-1,10 7,-18-15,0 0,1 0,-1 0,1 0,-1 0,1 0,-1 0,1 0,-1 0,1 0,-1 0,1-1,-1 1,0 0,1 0,-1 0,1-1,-1 1,0 0,1 0,-1-1,1 1,-1 0,0-1,0 1,1 0,-1-1,0 1,1-1,-1 1,0 0,0-1,0 1,0-1,1 1,-1-1,0 1,0 0,0-1,0 1,0-1,0 1,0-1,0 1,0-1,3-29,-3 24,0 5,0 0,0 1,0-1,0 0,0 0,0 0,0 0,0 0,1 0,-1 0,0 0,1 1,-1-1,0 0,1 0,-1 0,1 1,0-1,-1 0,1 0,-1 1,1-1,0 1,0-1,-1 0,1 1,0 0,0-1,-1 1,1-1,0 1,1 0,0 0,-1 0,1 1,0-1,0 1,0 0,0-1,-1 1,1 0,0 0,-1 0,1 1,-1-1,1 0,-1 0,0 1,9 8,-1 0,0 1,0 0,-1 2,60 104,-5 4,34 94,-54-132,-29-60,-2 1,0 0,3 14,63 224,-74-240,-1-1,0 0,-2 1,0 0,-1 1,-1-5,1 0,1 0,1 0,0 0,2 0,0 0,4 11,1-9,1 0,1 0,1-1,0-1,1 0,2 0,-1-1,2-1,0-1,11 8,33 23,2-3,31 15,-89-55,81 47,-21-14,55 44,-115-77,0 0,0 0,1 0,-1-1,1 1,-1-1,1 0,0-1,0 1,0-1,0 0,1 0,-4-1,0 0,0 0,0-1,0 1,0 0,0-1,0 0,0 0,0 1,0-1,0 0,0-1,0 1,0 0,-1 0,1-1,-1 1,1-1,-1 1,1-1,-1 0,0 0,0 1,0-1,0 0,0 0,0 0,-1 0,1 0,0-2,4-18,-1-1,0 1,-2-1,-1 0,0 0,-2 0,-3-20,0-31,4 27,1 10,-1-1,-3 1,-1 0,-7-29,4 15,6 43,0-1,0 0,0 0,-1 0,-1 1,1-1,-4-5,4 11,1 1,-1 0,0-1,0 1,0 0,0 0,0 0,0 0,-1 1,1-1,0 1,-1-1,0 1,1 0,-1 0,0 0,0 0,1 0,-1 1,0-1,0 1,0 0,0 0,0 0,0 0,-1 0,-18 2,-1 1,0 1,-9 3,8-1,0-1,0-2,-3 0,3-2,10 1,1-2,-1 1,0-2,1 0,-9-2,20 3,-1-1,0 0,0 0,1 0,-1 0,0 0,1 0,-1-1,1 1,0-1,-1 0,1 1,0-1,0 0,0 0,0-1,0 1,1 0,-1-1,1 1,0-1,-1 1,1-1,0 0,0 1,1-1,-1 0,0 0,-1-17,0 0,2 0,0-12,1 12,-1 0,-1 0,-4-19,-2-11,2-1,2-1,4-30,-4-63,-11 57,9 63,1 0,1-1,1 0,3-121,-1 196,-2 1,-2-1,-2-1,-3 1,-1-1,-6 11,5-14,2 0,2 1,1 0,2 30,1-25,-9 46,6-63,2 0,0 21,4 10,2-27,-2 0,-2 0,-1 0,-2-1,-2 1,-1-1,-6 15,-6 10,16-47,0-1,0 0,-1 1,-1-2,-1 1,0-1,-1 0,0 0,-1-1,-3 4,-20 22,23-27,0 0,0-1,-1 0,0 0,-4 2,-26 18,9-6,-1-2,-27 15,48-30,0 1,1 0,0 0,1 1,0 1,0-1,1 2,-1 0,-26 30,1-7,13-13,1 1,0 0,1 2,15-15,-1 1,2-1,-1 1,1 0,1 0,0 0,0 0,1 1,0-1,1 0,0 1,0-1,2 5,-1 1,-1-1,0 1,-2 0,1 0,-3 6,2-16,0 0,0 1,1-1,0 1,0 0,1-1,0 4,0-10,0 1,0-1,0 1,0-1,0 1,1-1,-1 0,0 1,0-1,0 1,1-1,-1 0,0 1,0-1,1 0,-1 1,0-1,1 0,-1 0,0 1,1-1,-1 0,1 0,-1 0,0 1,1-1,-1 0,1 0,-1 0,1 0,-1 0,0 0,1 0,-1 0,1 0,-1 0,31-14,38-34,-19 13,1 1,43-19,-27 13,-53 30,1 1,0 1,0 0,1 0,3 1,20-7,1 2,0 1,0 3,1 1,0 2,1 2,0 1,-123-34,-43-8,72 28,1-3,1-2,1-2,-30-19,57 26,1 0,1-2,1 0,0-1,1-1,-12-19,-22-35,-12-28,53 86,1 0,1-1,0 0,2-1,0 0,1 0,0 0,2-1,0 0,1 0,0-15,1 5,-2-1,-6-27,0 5,1 13,-2 2,-2-1,-1 2,-1 0,-2 0,-16-21,2 8,25 40,-1 0,2 0,-1 0,1-1,0 0,1 0,1 0,-1 0,1-1,-1-9,0-64,4 55,-2 1,-3-17,5 44,0 0,-1-1,1 1,0-1,0 1,0-1,0 1,0-1,0 1,1-1,-1 1,0 0,1-1,-1 1,1-1,0 1,-1 1,0-1,1 1,-1-1,1 1,-1-1,1 1,-1 0,1-1,-1 1,1 0,-1 0,1-1,-1 1,1 0,0 0,-1 0,1 0,-1 0,1-1,0 1,-1 0,1 0,-1 1,1-1,0 0,1 0,1 1,-1 0,1 0,-1 0,0 0,0 1,0-1,1 0,-1 1,0 0,-1-1,1 1,0 0,0 0,-1 0,1 1,59 85,3-4,30 27,-28-41,26 17,-22-21,19 25,-23-21,51 39,-3-3,-42-43,1-3,4-4,62 34,48 36,-134-92,1-2,2-2,1-3,50 16,-94-38,0 1,0 0,-1 1,0 1,3 2,5 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2-05T06:47:26.027"/>
    </inkml:context>
    <inkml:brush xml:id="br0">
      <inkml:brushProperty name="width" value="0.3" units="cm"/>
      <inkml:brushProperty name="height" value="0.6" units="cm"/>
      <inkml:brushProperty name="color" value="#FF2500"/>
      <inkml:brushProperty name="transparency" value="127"/>
      <inkml:brushProperty name="tip" value="rectangle"/>
      <inkml:brushProperty name="rasterOp" value="maskPen"/>
      <inkml:brushProperty name="ignorePressure" value="1"/>
    </inkml:brush>
  </inkml:definitions>
  <inkml:trace contextRef="#ctx0" brushRef="#br0">0 0,'1'18,"0"0,2 0,0-1,1 1,0-1,1 0,1 0,1 0,1-1,0 0,1-1,0 0,3 2,0-5,0 0,1-1,1-1,-1 0,2-1,3 2,20 14,-22-14,-1 0,0 2,0 0,-2 0,0 1,0 1,3 6,3 5,-1 1,-2 1,-1 0,11 28,-22-47,0-1,1 0,0 0,0-1,6 6,10 15,-20-27,-1-1,0 1,1 0,-1-1,1 1,-1-1,0 1,1 0,-1 0,0-1,0 1,0 0,0-1,1 1,-1 0,0 0,0-1,0 1,0 0,-1-1,1 1,0 0,0 0,0-1,-1 1,1 0,0-1,0 1,-1 0,1-1,-22 11,-35-7,52-4,-32 0,0-2,0-1,0-2,25 3,0-1,0 0,0 0,0-1,1-1,0 0,0 0,0-1,0 0,-8-8,14 9,-1-1,2 0,-1 0,0-1,1 1,1-1,-1 0,1 0,0 0,0 0,1-1,0 1,0-1,1 1,1 4,-1 1,1-1,0 1,0-1,0 1,0-1,1 1,-1-1,1 1,-1 0,1-1,0 1,0 0,0-1,0 1,0 0,0 0,2-2,-1 3,0-1,0 1,0 0,1-1,-1 1,0 0,1 0,-1 0,0 1,1-1,-1 0,1 1,-1 0,1 0,0 0,-1 0,1 0,-1 0,1 0,-1 1,1-1,-1 1,5 1,-1 0,1 0,-1 0,0 1,0 0,0 0,0 1,-1-1,1 1,-1 1,3 1,54 61,-26-27,-14-15,-13-15,0 1,1-2,0 1,1-1,3 1,-11-8,-1 0,1-1,0 1,0-1,0 0,0 1,0-2,0 1,0 0,0 0,1-1,-1 0,0 0,0 0,0 0,1 0,-1-1,0 1,0-1,0 0,0 0,0 0,0 0,1-1,36-19,-23 11,1 1,0 1,0 0,0 1,6 0,-14 4,-1 0,1-1,-1 0,0 0,0-1,0-1,-1 1,1-1,3-5,66-67,-35 32,-40 43,0 0,-1 0,1 0,-1-1,0 1,0-1,0 1,0-1,0 0,-1 1,0-1,0 0,0 0,0 0,0 0,-1 0,0 0,0 0,0-1,-1-2,0-1,-1 1,0-1,0 1,0 0,-1 0,0 0,-1 0,1 1,-3-2,-5-8,0 0,-2 1,0 1,-1 0,0 0,-1 2,-15-11,18 17,-1-1,1 1,-1 1,-1 0,1 1,-1 1,0 0,1 1,-1 0,-6 1,-59-12,67 9,-1-1,1 0,0 0,0-2,-10-6,-45-22,60 33,2 0,-1 1,1-1,0-1,0 1,0-1,1 1,-3-3,7 5,0-1,0 1,0 0,0-1,0 1,0 0,0-1,0 1,0 0,0 0,0-1,0 1,0 0,0-1,0 1,0 0,1 0,-1-1,0 1,0 0,0 0,1 0,-1-1,0 1,0 0,0 0,1 0,-1-1,0 1,0 0,1 0,-1 0,0 0,1 0,-1 0,0 0,0 0,1-1,-1 1,0 0,1 0,-1 0,0 0,0 1,1-1,-1 0,0 0,1 0,-1 0,0 0,0 0,1 0,19-2,-1 2,1 0,-1 2,1 0,-1 1,0 1,0 1,10 4,23 11,-1 2,-1 2,-43-20,81 32,-57-24,0 1,-1 2,4 3,112 73,-132-83,0-1,0 0,1-1,-1-1,9 2,-8-3,0 1,-1 0,0 2,-1-1,11 7,-22-12,0 1,0-1,0 0,0 1,0-1,0 1,0 0,0-1,0 1,-1 0,1 0,-1 0,0 0,1 0,-1 1,0-1,0 0,0 1,-1-1,1 0,-1 1,1-1,-1 1,0-1,0 1,0-1,0 1,0-1,0 1,-1-1,0 3,-1 0,-1 0,0 0,-1 0,1 0,-1 0,0-1,0 0,0 0,-1 0,1 0,-1 0,-4 1,-15 10,-1-2,0-1,-23 8,24-11,0 1,1 1,1 1,-20 15,-104 90,126-103,0-1,-2-1,-6 2,23-11,-1-1,1 1,0-1,-1-1,0 1,1-1,-1 0,0 0,0 0,1-1,-1 0,0 0,0-1,0 1,0-1,-1-1,2 0,1-1,0 0,0 0,0 0,0-1,1 0,-1 1,1-1,0 0,0 0,0-1,1 1,0-1,-1 1,2-1,-2-1,0-2,0 1,-1 0,-1 0,1 0,-5-5,7 11,1 0,-1 0,1 0,0-1,0 1,0-1,0 1,0-1,0 1,0-1,0 1,1-1,-1 0,0 1,1-1,-1 0,1 0,0 0,0 1,0-1,0 0,0 0,0 0,0 1,0-1,1 0,-1 0,1 1,-1-1,1 0,0 1,0-1,0 0,0 1,0-1,0 1,0 0,1-2,12-11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C36660B6-8CE4-44BB-BFD0-2BC014298394}" type="datetimeFigureOut">
              <a:rPr lang="en-US" smtClean="0"/>
              <a:t>12/12/2018</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9524FDA5-94B6-4B63-A6D6-3ED52B91B0C4}" type="slidenum">
              <a:rPr lang="en-US" smtClean="0"/>
              <a:t>‹#›</a:t>
            </a:fld>
            <a:endParaRPr lang="en-US" dirty="0"/>
          </a:p>
        </p:txBody>
      </p:sp>
    </p:spTree>
    <p:extLst>
      <p:ext uri="{BB962C8B-B14F-4D97-AF65-F5344CB8AC3E}">
        <p14:creationId xmlns:p14="http://schemas.microsoft.com/office/powerpoint/2010/main" val="4230197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giving us the chance to talk to you today. This is an important topic. I am Arthur Gelber. I am president of Gelber &amp; Associates. We have been retained by Cascade Natural Gas to assist in the evolution of their hedging program and to be compliant with the policy put forth in UG-132019</a:t>
            </a:r>
          </a:p>
        </p:txBody>
      </p:sp>
      <p:sp>
        <p:nvSpPr>
          <p:cNvPr id="4" name="Slide Number Placeholder 3"/>
          <p:cNvSpPr>
            <a:spLocks noGrp="1"/>
          </p:cNvSpPr>
          <p:nvPr>
            <p:ph type="sldNum" sz="quarter" idx="10"/>
          </p:nvPr>
        </p:nvSpPr>
        <p:spPr/>
        <p:txBody>
          <a:bodyPr/>
          <a:lstStyle/>
          <a:p>
            <a:fld id="{9524FDA5-94B6-4B63-A6D6-3ED52B91B0C4}" type="slidenum">
              <a:rPr lang="en-US" smtClean="0"/>
              <a:t>1</a:t>
            </a:fld>
            <a:endParaRPr lang="en-US" dirty="0"/>
          </a:p>
        </p:txBody>
      </p:sp>
    </p:spTree>
    <p:extLst>
      <p:ext uri="{BB962C8B-B14F-4D97-AF65-F5344CB8AC3E}">
        <p14:creationId xmlns:p14="http://schemas.microsoft.com/office/powerpoint/2010/main" val="1114661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Commission was smart to hire Gettings to write his white paper. It provided a challenge to utilities to be able to manage in both upwards and downward trending market. </a:t>
            </a:r>
          </a:p>
        </p:txBody>
      </p:sp>
      <p:sp>
        <p:nvSpPr>
          <p:cNvPr id="4" name="Slide Number Placeholder 3"/>
          <p:cNvSpPr>
            <a:spLocks noGrp="1"/>
          </p:cNvSpPr>
          <p:nvPr>
            <p:ph type="sldNum" sz="quarter" idx="5"/>
          </p:nvPr>
        </p:nvSpPr>
        <p:spPr/>
        <p:txBody>
          <a:bodyPr/>
          <a:lstStyle/>
          <a:p>
            <a:fld id="{9524FDA5-94B6-4B63-A6D6-3ED52B91B0C4}" type="slidenum">
              <a:rPr lang="en-US" smtClean="0"/>
              <a:t>10</a:t>
            </a:fld>
            <a:endParaRPr lang="en-US" dirty="0"/>
          </a:p>
        </p:txBody>
      </p:sp>
    </p:spTree>
    <p:extLst>
      <p:ext uri="{BB962C8B-B14F-4D97-AF65-F5344CB8AC3E}">
        <p14:creationId xmlns:p14="http://schemas.microsoft.com/office/powerpoint/2010/main" val="2531264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plan uses a three year ladder which drives Cascade to hedge more volume as the months get closer to real time. Years beyond 3 are not out of the question, but they are not currently designed into the program except as an exception. An Annual Hedge Execution Plan is convened in the late winter early spring to recommend and receive authority on the hedge volume targets, provide reporting and performance, make necessary changes…more on that in an upcoming slide.</a:t>
            </a:r>
          </a:p>
        </p:txBody>
      </p:sp>
      <p:sp>
        <p:nvSpPr>
          <p:cNvPr id="4" name="Slide Number Placeholder 3"/>
          <p:cNvSpPr>
            <a:spLocks noGrp="1"/>
          </p:cNvSpPr>
          <p:nvPr>
            <p:ph type="sldNum" sz="quarter" idx="10"/>
          </p:nvPr>
        </p:nvSpPr>
        <p:spPr/>
        <p:txBody>
          <a:bodyPr/>
          <a:lstStyle/>
          <a:p>
            <a:fld id="{9524FDA5-94B6-4B63-A6D6-3ED52B91B0C4}" type="slidenum">
              <a:rPr lang="en-US" smtClean="0"/>
              <a:t>11</a:t>
            </a:fld>
            <a:endParaRPr lang="en-US" dirty="0"/>
          </a:p>
        </p:txBody>
      </p:sp>
    </p:spTree>
    <p:extLst>
      <p:ext uri="{BB962C8B-B14F-4D97-AF65-F5344CB8AC3E}">
        <p14:creationId xmlns:p14="http://schemas.microsoft.com/office/powerpoint/2010/main" val="1723118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list tells you why the Cascade plan is effective. The top four is because we have the right people doing the right things. The bottom three is because we provide structure and the tools. It is what keeps us in business and has proven effective in a very difficult market for 20 years.</a:t>
            </a:r>
          </a:p>
        </p:txBody>
      </p:sp>
      <p:sp>
        <p:nvSpPr>
          <p:cNvPr id="4" name="Slide Number Placeholder 3"/>
          <p:cNvSpPr>
            <a:spLocks noGrp="1"/>
          </p:cNvSpPr>
          <p:nvPr>
            <p:ph type="sldNum" sz="quarter" idx="5"/>
          </p:nvPr>
        </p:nvSpPr>
        <p:spPr/>
        <p:txBody>
          <a:bodyPr/>
          <a:lstStyle/>
          <a:p>
            <a:fld id="{9524FDA5-94B6-4B63-A6D6-3ED52B91B0C4}" type="slidenum">
              <a:rPr lang="en-US" smtClean="0"/>
              <a:t>13</a:t>
            </a:fld>
            <a:endParaRPr lang="en-US" dirty="0"/>
          </a:p>
        </p:txBody>
      </p:sp>
    </p:spTree>
    <p:extLst>
      <p:ext uri="{BB962C8B-B14F-4D97-AF65-F5344CB8AC3E}">
        <p14:creationId xmlns:p14="http://schemas.microsoft.com/office/powerpoint/2010/main" val="1169872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Synchronous with the annual Hedge Execution Plan is Program reporting. Reporting is envisioned to be backward facing and forward looking. Retrospectively, how are we doing. Are we adding value? Are we valuable? Prospectively-what can we do to do better, what needs to change, how has the market changed?</a:t>
            </a:r>
          </a:p>
        </p:txBody>
      </p:sp>
      <p:sp>
        <p:nvSpPr>
          <p:cNvPr id="4" name="Slide Number Placeholder 3"/>
          <p:cNvSpPr>
            <a:spLocks noGrp="1"/>
          </p:cNvSpPr>
          <p:nvPr>
            <p:ph type="sldNum" sz="quarter" idx="5"/>
          </p:nvPr>
        </p:nvSpPr>
        <p:spPr/>
        <p:txBody>
          <a:bodyPr/>
          <a:lstStyle/>
          <a:p>
            <a:fld id="{9524FDA5-94B6-4B63-A6D6-3ED52B91B0C4}" type="slidenum">
              <a:rPr lang="en-US" smtClean="0"/>
              <a:t>14</a:t>
            </a:fld>
            <a:endParaRPr lang="en-US" dirty="0"/>
          </a:p>
        </p:txBody>
      </p:sp>
    </p:spTree>
    <p:extLst>
      <p:ext uri="{BB962C8B-B14F-4D97-AF65-F5344CB8AC3E}">
        <p14:creationId xmlns:p14="http://schemas.microsoft.com/office/powerpoint/2010/main" val="2962435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risk responsive hedging will occur within the structured designed framework, activities will be communicated to file each month in advance “what did we know at the time we made our decisions”. The design allows for exceptions within the design program as long as the exception is documented in an exception document to management and to file</a:t>
            </a:r>
          </a:p>
        </p:txBody>
      </p:sp>
      <p:sp>
        <p:nvSpPr>
          <p:cNvPr id="4" name="Slide Number Placeholder 3"/>
          <p:cNvSpPr>
            <a:spLocks noGrp="1"/>
          </p:cNvSpPr>
          <p:nvPr>
            <p:ph type="sldNum" sz="quarter" idx="5"/>
          </p:nvPr>
        </p:nvSpPr>
        <p:spPr/>
        <p:txBody>
          <a:bodyPr/>
          <a:lstStyle/>
          <a:p>
            <a:fld id="{9524FDA5-94B6-4B63-A6D6-3ED52B91B0C4}" type="slidenum">
              <a:rPr lang="en-US" smtClean="0"/>
              <a:t>15</a:t>
            </a:fld>
            <a:endParaRPr lang="en-US" dirty="0"/>
          </a:p>
        </p:txBody>
      </p:sp>
    </p:spTree>
    <p:extLst>
      <p:ext uri="{BB962C8B-B14F-4D97-AF65-F5344CB8AC3E}">
        <p14:creationId xmlns:p14="http://schemas.microsoft.com/office/powerpoint/2010/main" val="2794242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Lastly in the Cascade program, basic oversight and operations features are anticipated as elucidated in this slide. GSOC provides authority. The gas supply team executes as the front office, accounting provides verification and settlement as the back office, and Resource Planning provides research, surveillance and compliance functions. Definitely not “set-it and forget-it”.</a:t>
            </a:r>
          </a:p>
        </p:txBody>
      </p:sp>
      <p:sp>
        <p:nvSpPr>
          <p:cNvPr id="4" name="Slide Number Placeholder 3"/>
          <p:cNvSpPr>
            <a:spLocks noGrp="1"/>
          </p:cNvSpPr>
          <p:nvPr>
            <p:ph type="sldNum" sz="quarter" idx="5"/>
          </p:nvPr>
        </p:nvSpPr>
        <p:spPr/>
        <p:txBody>
          <a:bodyPr/>
          <a:lstStyle/>
          <a:p>
            <a:fld id="{9524FDA5-94B6-4B63-A6D6-3ED52B91B0C4}" type="slidenum">
              <a:rPr lang="en-US" smtClean="0"/>
              <a:t>16</a:t>
            </a:fld>
            <a:endParaRPr lang="en-US" dirty="0"/>
          </a:p>
        </p:txBody>
      </p:sp>
    </p:spTree>
    <p:extLst>
      <p:ext uri="{BB962C8B-B14F-4D97-AF65-F5344CB8AC3E}">
        <p14:creationId xmlns:p14="http://schemas.microsoft.com/office/powerpoint/2010/main" val="4283805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made tremendous advances since we began in May 2018. We have accomplished so much, as this graphic shows. We are coding exclusively in Excel for pragmatic reasons. We have more to do to complete the design phase, begin the implementation phase in early 2019, an move into the operations and training phase. The program is on track. We still have some key design features to work out.</a:t>
            </a:r>
          </a:p>
        </p:txBody>
      </p:sp>
      <p:sp>
        <p:nvSpPr>
          <p:cNvPr id="4" name="Slide Number Placeholder 3"/>
          <p:cNvSpPr>
            <a:spLocks noGrp="1"/>
          </p:cNvSpPr>
          <p:nvPr>
            <p:ph type="sldNum" sz="quarter" idx="5"/>
          </p:nvPr>
        </p:nvSpPr>
        <p:spPr/>
        <p:txBody>
          <a:bodyPr/>
          <a:lstStyle/>
          <a:p>
            <a:fld id="{9524FDA5-94B6-4B63-A6D6-3ED52B91B0C4}" type="slidenum">
              <a:rPr lang="en-US" smtClean="0"/>
              <a:t>17</a:t>
            </a:fld>
            <a:endParaRPr lang="en-US" dirty="0"/>
          </a:p>
        </p:txBody>
      </p:sp>
    </p:spTree>
    <p:extLst>
      <p:ext uri="{BB962C8B-B14F-4D97-AF65-F5344CB8AC3E}">
        <p14:creationId xmlns:p14="http://schemas.microsoft.com/office/powerpoint/2010/main" val="3911902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summary, the Cascade proposed hedging program is risk responsive, is not set-it and forget-it. We will use the Cascade procurement sheet to drive the VaR calculations of the quantitative framework. Plan features will continue to evolve over time as employed resources get more sophisticated. Policy Statement UG-132019 is effectively complied with and is integrated into the Hedging Program.</a:t>
            </a:r>
          </a:p>
        </p:txBody>
      </p:sp>
      <p:sp>
        <p:nvSpPr>
          <p:cNvPr id="4" name="Slide Number Placeholder 3"/>
          <p:cNvSpPr>
            <a:spLocks noGrp="1"/>
          </p:cNvSpPr>
          <p:nvPr>
            <p:ph type="sldNum" sz="quarter" idx="5"/>
          </p:nvPr>
        </p:nvSpPr>
        <p:spPr/>
        <p:txBody>
          <a:bodyPr/>
          <a:lstStyle/>
          <a:p>
            <a:fld id="{9524FDA5-94B6-4B63-A6D6-3ED52B91B0C4}" type="slidenum">
              <a:rPr lang="en-US" smtClean="0"/>
              <a:t>18</a:t>
            </a:fld>
            <a:endParaRPr lang="en-US" dirty="0"/>
          </a:p>
        </p:txBody>
      </p:sp>
    </p:spTree>
    <p:extLst>
      <p:ext uri="{BB962C8B-B14F-4D97-AF65-F5344CB8AC3E}">
        <p14:creationId xmlns:p14="http://schemas.microsoft.com/office/powerpoint/2010/main" val="1203684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How does the Enbridge explosion impact the risk management program?</a:t>
            </a:r>
          </a:p>
          <a:p>
            <a:pPr marL="228600" indent="-228600">
              <a:buAutoNum type="arabicPeriod"/>
            </a:pPr>
            <a:r>
              <a:rPr lang="en-US" dirty="0"/>
              <a:t>How are you using stochastics?</a:t>
            </a:r>
          </a:p>
          <a:p>
            <a:pPr marL="228600" indent="-228600">
              <a:buAutoNum type="arabicPeriod"/>
            </a:pPr>
            <a:r>
              <a:rPr lang="en-US" dirty="0"/>
              <a:t>What makes the program risk responsive?</a:t>
            </a:r>
          </a:p>
          <a:p>
            <a:pPr marL="228600" indent="-228600">
              <a:buAutoNum type="arabicPeriod"/>
            </a:pPr>
            <a:r>
              <a:rPr lang="en-US" dirty="0"/>
              <a:t>Can you describe the quantitative metrics in the Cascade program?</a:t>
            </a:r>
          </a:p>
          <a:p>
            <a:pPr marL="228600" indent="-228600">
              <a:buAutoNum type="arabicPeriod"/>
            </a:pPr>
            <a:r>
              <a:rPr lang="en-US" dirty="0"/>
              <a:t>How do you know if the trend is up or down?</a:t>
            </a:r>
          </a:p>
          <a:p>
            <a:pPr marL="228600" indent="-228600">
              <a:buAutoNum type="arabicPeriod"/>
            </a:pPr>
            <a:r>
              <a:rPr lang="en-US" dirty="0"/>
              <a:t>What is going on in other states where you are working?</a:t>
            </a:r>
          </a:p>
          <a:p>
            <a:pPr marL="228600" indent="-228600">
              <a:buAutoNum type="arabicPeriod"/>
            </a:pPr>
            <a:r>
              <a:rPr lang="en-US" dirty="0"/>
              <a:t>What defines the upper limit for hedging? What defines the lower limit for hedging? How do you know how to move from the minimum to the maximum?</a:t>
            </a:r>
          </a:p>
        </p:txBody>
      </p:sp>
      <p:sp>
        <p:nvSpPr>
          <p:cNvPr id="4" name="Slide Number Placeholder 3"/>
          <p:cNvSpPr>
            <a:spLocks noGrp="1"/>
          </p:cNvSpPr>
          <p:nvPr>
            <p:ph type="sldNum" sz="quarter" idx="5"/>
          </p:nvPr>
        </p:nvSpPr>
        <p:spPr/>
        <p:txBody>
          <a:bodyPr/>
          <a:lstStyle/>
          <a:p>
            <a:fld id="{9524FDA5-94B6-4B63-A6D6-3ED52B91B0C4}" type="slidenum">
              <a:rPr lang="en-US" smtClean="0"/>
              <a:t>19</a:t>
            </a:fld>
            <a:endParaRPr lang="en-US" dirty="0"/>
          </a:p>
        </p:txBody>
      </p:sp>
    </p:spTree>
    <p:extLst>
      <p:ext uri="{BB962C8B-B14F-4D97-AF65-F5344CB8AC3E}">
        <p14:creationId xmlns:p14="http://schemas.microsoft.com/office/powerpoint/2010/main" val="1451672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Cascade Hedging Project team is led by Chris Robbins (Manager of Gas Control and Supply Western Region) with additional key leadership from Mark Sellers-Vaughn, Eric Wood and their respective staff members. I have been helped by Kent Bayazitoglu, who is here today (Kent shows himself) and another of my staff members named Daniel Myers. Daniel is not present today but is dialed in.</a:t>
            </a:r>
          </a:p>
        </p:txBody>
      </p:sp>
      <p:sp>
        <p:nvSpPr>
          <p:cNvPr id="4" name="Slide Number Placeholder 3"/>
          <p:cNvSpPr>
            <a:spLocks noGrp="1"/>
          </p:cNvSpPr>
          <p:nvPr>
            <p:ph type="sldNum" sz="quarter" idx="5"/>
          </p:nvPr>
        </p:nvSpPr>
        <p:spPr/>
        <p:txBody>
          <a:bodyPr/>
          <a:lstStyle/>
          <a:p>
            <a:fld id="{9524FDA5-94B6-4B63-A6D6-3ED52B91B0C4}" type="slidenum">
              <a:rPr lang="en-US" smtClean="0"/>
              <a:t>2</a:t>
            </a:fld>
            <a:endParaRPr lang="en-US" dirty="0"/>
          </a:p>
        </p:txBody>
      </p:sp>
    </p:spTree>
    <p:extLst>
      <p:ext uri="{BB962C8B-B14F-4D97-AF65-F5344CB8AC3E}">
        <p14:creationId xmlns:p14="http://schemas.microsoft.com/office/powerpoint/2010/main" val="415033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Assuming for now that you know the Cascade people, G&amp;A was recognized by the Colorado PUC in 2017 as “Best in Class” asking us to keynote a Commissioners Workshop to educate the other utilities in how we operated our hedging program for Atmos Energy in Colorado. As the Commissioner said when she introduced me “we did that much better”. In short, we are in Houston, we have been doing this for 30 years and with regulated utilities for 20 years where we design, implement, and operate hedging programs for utilities and other large natural gas consumers. We first worked with Cascade on one of their IRP’s in 2014 doing some heavy Excel modeling.</a:t>
            </a:r>
          </a:p>
        </p:txBody>
      </p:sp>
      <p:sp>
        <p:nvSpPr>
          <p:cNvPr id="4" name="Slide Number Placeholder 3"/>
          <p:cNvSpPr>
            <a:spLocks noGrp="1"/>
          </p:cNvSpPr>
          <p:nvPr>
            <p:ph type="sldNum" sz="quarter" idx="5"/>
          </p:nvPr>
        </p:nvSpPr>
        <p:spPr/>
        <p:txBody>
          <a:bodyPr/>
          <a:lstStyle/>
          <a:p>
            <a:fld id="{9524FDA5-94B6-4B63-A6D6-3ED52B91B0C4}" type="slidenum">
              <a:rPr lang="en-US" smtClean="0"/>
              <a:t>3</a:t>
            </a:fld>
            <a:endParaRPr lang="en-US" dirty="0"/>
          </a:p>
        </p:txBody>
      </p:sp>
    </p:spTree>
    <p:extLst>
      <p:ext uri="{BB962C8B-B14F-4D97-AF65-F5344CB8AC3E}">
        <p14:creationId xmlns:p14="http://schemas.microsoft.com/office/powerpoint/2010/main" val="4143118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Transitioning now away from program features to talk for a short bit on the topic of utility hedging. Most utility hedging performance occurs in the winter months because usage is so much higher. If you can manage the winter right, that’s 80% of the ball game. </a:t>
            </a:r>
          </a:p>
        </p:txBody>
      </p:sp>
      <p:sp>
        <p:nvSpPr>
          <p:cNvPr id="4" name="Slide Number Placeholder 3"/>
          <p:cNvSpPr>
            <a:spLocks noGrp="1"/>
          </p:cNvSpPr>
          <p:nvPr>
            <p:ph type="sldNum" sz="quarter" idx="5"/>
          </p:nvPr>
        </p:nvSpPr>
        <p:spPr/>
        <p:txBody>
          <a:bodyPr/>
          <a:lstStyle/>
          <a:p>
            <a:fld id="{9524FDA5-94B6-4B63-A6D6-3ED52B91B0C4}" type="slidenum">
              <a:rPr lang="en-US" smtClean="0"/>
              <a:t>4</a:t>
            </a:fld>
            <a:endParaRPr lang="en-US" dirty="0"/>
          </a:p>
        </p:txBody>
      </p:sp>
    </p:spTree>
    <p:extLst>
      <p:ext uri="{BB962C8B-B14F-4D97-AF65-F5344CB8AC3E}">
        <p14:creationId xmlns:p14="http://schemas.microsoft.com/office/powerpoint/2010/main" val="499421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surprisingly, Cascades volumes for the design year are winter volumes as shown by this simplified representation of their monthly load profile. It is decisively not true that because it is colder in the winter than in the summer that prices are higher in the winter than the summer. </a:t>
            </a:r>
          </a:p>
          <a:p>
            <a:r>
              <a:rPr lang="en-US" dirty="0"/>
              <a:t>But it is true that Cascade’s usage is much higher. It is common across the country, and will be true for Cascade, that most of their hedging for the winter months will get done in the summer. But the window is also open in the winter, especially when prices depress before the beginning of the injection season and when forward prices are as advantageous as they are today.</a:t>
            </a:r>
          </a:p>
        </p:txBody>
      </p:sp>
      <p:sp>
        <p:nvSpPr>
          <p:cNvPr id="4" name="Slide Number Placeholder 3"/>
          <p:cNvSpPr>
            <a:spLocks noGrp="1"/>
          </p:cNvSpPr>
          <p:nvPr>
            <p:ph type="sldNum" sz="quarter" idx="5"/>
          </p:nvPr>
        </p:nvSpPr>
        <p:spPr/>
        <p:txBody>
          <a:bodyPr/>
          <a:lstStyle/>
          <a:p>
            <a:fld id="{9524FDA5-94B6-4B63-A6D6-3ED52B91B0C4}" type="slidenum">
              <a:rPr lang="en-US" smtClean="0"/>
              <a:t>5</a:t>
            </a:fld>
            <a:endParaRPr lang="en-US" dirty="0"/>
          </a:p>
        </p:txBody>
      </p:sp>
    </p:spTree>
    <p:extLst>
      <p:ext uri="{BB962C8B-B14F-4D97-AF65-F5344CB8AC3E}">
        <p14:creationId xmlns:p14="http://schemas.microsoft.com/office/powerpoint/2010/main" val="905563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Hedging in Washington State does not necessarily work properly simply using NYMEX Henry Hub. Effective hedging may require locational stability as well. Correlations to NW Rockies, Sumas, and AECO had been very good for a long time until recently. Since early 2017, AECO correlations began to break down which dragged down both Sumas and NW Rockies in a supply glut. This feature got especially noticeable in 2018. AECO correlations dislocation recently have been overshadowed by the Enbridge outage wrecking havoc on the supply picture. How to properly and cost-effectively manage the uniqueness of the Cascade supply basins is a feature which needs additional work.  </a:t>
            </a:r>
          </a:p>
        </p:txBody>
      </p:sp>
      <p:sp>
        <p:nvSpPr>
          <p:cNvPr id="4" name="Slide Number Placeholder 3"/>
          <p:cNvSpPr>
            <a:spLocks noGrp="1"/>
          </p:cNvSpPr>
          <p:nvPr>
            <p:ph type="sldNum" sz="quarter" idx="5"/>
          </p:nvPr>
        </p:nvSpPr>
        <p:spPr/>
        <p:txBody>
          <a:bodyPr/>
          <a:lstStyle/>
          <a:p>
            <a:fld id="{9524FDA5-94B6-4B63-A6D6-3ED52B91B0C4}" type="slidenum">
              <a:rPr lang="en-US" smtClean="0"/>
              <a:t>6</a:t>
            </a:fld>
            <a:endParaRPr lang="en-US" dirty="0"/>
          </a:p>
        </p:txBody>
      </p:sp>
    </p:spTree>
    <p:extLst>
      <p:ext uri="{BB962C8B-B14F-4D97-AF65-F5344CB8AC3E}">
        <p14:creationId xmlns:p14="http://schemas.microsoft.com/office/powerpoint/2010/main" val="2197427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Cascade hedging plan is primarily comprise of fixed priced physical deals looking three years forward looking. 20% of the Cascade gas is reserved for daily gas, not hedged</a:t>
            </a:r>
          </a:p>
        </p:txBody>
      </p:sp>
      <p:sp>
        <p:nvSpPr>
          <p:cNvPr id="4" name="Slide Number Placeholder 3"/>
          <p:cNvSpPr>
            <a:spLocks noGrp="1"/>
          </p:cNvSpPr>
          <p:nvPr>
            <p:ph type="sldNum" sz="quarter" idx="5"/>
          </p:nvPr>
        </p:nvSpPr>
        <p:spPr/>
        <p:txBody>
          <a:bodyPr/>
          <a:lstStyle/>
          <a:p>
            <a:fld id="{9524FDA5-94B6-4B63-A6D6-3ED52B91B0C4}" type="slidenum">
              <a:rPr lang="en-US" smtClean="0"/>
              <a:t>7</a:t>
            </a:fld>
            <a:endParaRPr lang="en-US" dirty="0"/>
          </a:p>
        </p:txBody>
      </p:sp>
    </p:spTree>
    <p:extLst>
      <p:ext uri="{BB962C8B-B14F-4D97-AF65-F5344CB8AC3E}">
        <p14:creationId xmlns:p14="http://schemas.microsoft.com/office/powerpoint/2010/main" val="2739522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map on the right is informational. Policy Statement UG-132019 is chocked full of guidance. But there are two features I will highlight: 1. risk responsive, 2. quantitative metrics and two things that are no-nos 1. not speculative and 2. not blindly programmatic. When I first read the Policy Statement in early 2017, I told Mark that risk responsive is another way of “pay attention” and make the changes necessary to adjust to changing markets. In Colorado, we have made several major changes in our hedging program since 2008 to adjust to downward prices such adding call options to the allowed hedge mixture and greater flexibility to push adjust how and when we apply our required hedge volumes. Here are the principal features of the Cascade Proposed Hedging Program which are risk responsive: 1. variable volume between a min and a max</a:t>
            </a:r>
          </a:p>
          <a:p>
            <a:r>
              <a:rPr lang="en-US" dirty="0"/>
              <a:t>2. Flexibility between the choice of call options or fixed priced deals (swaps and physicals), 3. the ability to delay or accelerate anticipated purchases to adjust to price swoons and price spikes (buy the swoon, don’t buy the spike) and 4. Var up and VaR down calculations linked directly to the procurement trade log. </a:t>
            </a:r>
          </a:p>
        </p:txBody>
      </p:sp>
      <p:sp>
        <p:nvSpPr>
          <p:cNvPr id="4" name="Slide Number Placeholder 3"/>
          <p:cNvSpPr>
            <a:spLocks noGrp="1"/>
          </p:cNvSpPr>
          <p:nvPr>
            <p:ph type="sldNum" sz="quarter" idx="5"/>
          </p:nvPr>
        </p:nvSpPr>
        <p:spPr/>
        <p:txBody>
          <a:bodyPr/>
          <a:lstStyle/>
          <a:p>
            <a:fld id="{9524FDA5-94B6-4B63-A6D6-3ED52B91B0C4}" type="slidenum">
              <a:rPr lang="en-US" smtClean="0"/>
              <a:t>8</a:t>
            </a:fld>
            <a:endParaRPr lang="en-US" dirty="0"/>
          </a:p>
        </p:txBody>
      </p:sp>
    </p:spTree>
    <p:extLst>
      <p:ext uri="{BB962C8B-B14F-4D97-AF65-F5344CB8AC3E}">
        <p14:creationId xmlns:p14="http://schemas.microsoft.com/office/powerpoint/2010/main" val="901516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way of a simple price chart, this is why we are here. The price of gas has unashamedly fallen since 2008 creating major hedge losses for utilities who were late to recognize, and be willing to adjust, to the new market. This graphic, to me, has an elegant symmetry to it. There is much good which can be done in today’s market which can benefit the customers of Washington. Hedging was an absolute necessity between 1998 and 2008 when utilities were just getting their skilled in-house resources. Then between 208 and 2018, hedging was very challenging. Now with price so low and demand having grown to out-match new supplies, upward price pressures are returning.</a:t>
            </a:r>
          </a:p>
        </p:txBody>
      </p:sp>
      <p:sp>
        <p:nvSpPr>
          <p:cNvPr id="4" name="Slide Number Placeholder 3"/>
          <p:cNvSpPr>
            <a:spLocks noGrp="1"/>
          </p:cNvSpPr>
          <p:nvPr>
            <p:ph type="sldNum" sz="quarter" idx="5"/>
          </p:nvPr>
        </p:nvSpPr>
        <p:spPr/>
        <p:txBody>
          <a:bodyPr/>
          <a:lstStyle/>
          <a:p>
            <a:fld id="{9524FDA5-94B6-4B63-A6D6-3ED52B91B0C4}" type="slidenum">
              <a:rPr lang="en-US" smtClean="0"/>
              <a:t>9</a:t>
            </a:fld>
            <a:endParaRPr lang="en-US" dirty="0"/>
          </a:p>
        </p:txBody>
      </p:sp>
    </p:spTree>
    <p:extLst>
      <p:ext uri="{BB962C8B-B14F-4D97-AF65-F5344CB8AC3E}">
        <p14:creationId xmlns:p14="http://schemas.microsoft.com/office/powerpoint/2010/main" val="975495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DEE43C-E42E-4930-8D39-1EA9314B1D6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72333A20-B792-43D8-9607-D71EB2332CC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14995E2-54AB-4A6A-86B9-F1D5E22C363E}"/>
              </a:ext>
            </a:extLst>
          </p:cNvPr>
          <p:cNvSpPr>
            <a:spLocks noGrp="1"/>
          </p:cNvSpPr>
          <p:nvPr>
            <p:ph type="dt" sz="half" idx="10"/>
          </p:nvPr>
        </p:nvSpPr>
        <p:spPr/>
        <p:txBody>
          <a:bodyPr/>
          <a:lstStyle/>
          <a:p>
            <a:fld id="{A2CE14A8-0ECE-4158-BF76-F823C839148E}" type="datetime1">
              <a:rPr lang="en-US" smtClean="0"/>
              <a:t>12/12/2018</a:t>
            </a:fld>
            <a:endParaRPr lang="en-US" dirty="0"/>
          </a:p>
        </p:txBody>
      </p:sp>
      <p:sp>
        <p:nvSpPr>
          <p:cNvPr id="5" name="Footer Placeholder 4">
            <a:extLst>
              <a:ext uri="{FF2B5EF4-FFF2-40B4-BE49-F238E27FC236}">
                <a16:creationId xmlns:a16="http://schemas.microsoft.com/office/drawing/2014/main" xmlns="" id="{7E422B3B-C4BF-4D6F-B0F5-D646C7A3B6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D363408-8074-4594-92BD-A6D1620BDD15}"/>
              </a:ext>
            </a:extLst>
          </p:cNvPr>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3003406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1C3AC6-EA19-4451-8866-C90E3CB76C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C83D9AF-4B62-4A63-9374-474788B0D5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8F5D67D-5E7F-4D2A-8276-B25BA85DF37A}"/>
              </a:ext>
            </a:extLst>
          </p:cNvPr>
          <p:cNvSpPr>
            <a:spLocks noGrp="1"/>
          </p:cNvSpPr>
          <p:nvPr>
            <p:ph type="dt" sz="half" idx="10"/>
          </p:nvPr>
        </p:nvSpPr>
        <p:spPr/>
        <p:txBody>
          <a:bodyPr/>
          <a:lstStyle/>
          <a:p>
            <a:fld id="{EBC4B131-8143-4995-9417-4ECD7C5CE4C1}" type="datetime1">
              <a:rPr lang="en-US" smtClean="0"/>
              <a:t>12/12/2018</a:t>
            </a:fld>
            <a:endParaRPr lang="en-US" dirty="0"/>
          </a:p>
        </p:txBody>
      </p:sp>
      <p:sp>
        <p:nvSpPr>
          <p:cNvPr id="5" name="Footer Placeholder 4">
            <a:extLst>
              <a:ext uri="{FF2B5EF4-FFF2-40B4-BE49-F238E27FC236}">
                <a16:creationId xmlns:a16="http://schemas.microsoft.com/office/drawing/2014/main" xmlns="" id="{AE435FA5-299F-490B-9563-043992122B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2DC71AF-E1A1-4607-A219-F6E59BCA1E36}"/>
              </a:ext>
            </a:extLst>
          </p:cNvPr>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2902286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66DCECF-AFCA-45AF-9D25-DE366847B79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03C4F75-299A-4A18-B226-BE2CCB9A66FD}"/>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287AE1-E28E-415D-9F78-FB876A304477}"/>
              </a:ext>
            </a:extLst>
          </p:cNvPr>
          <p:cNvSpPr>
            <a:spLocks noGrp="1"/>
          </p:cNvSpPr>
          <p:nvPr>
            <p:ph type="dt" sz="half" idx="10"/>
          </p:nvPr>
        </p:nvSpPr>
        <p:spPr/>
        <p:txBody>
          <a:bodyPr/>
          <a:lstStyle/>
          <a:p>
            <a:fld id="{D67A135B-17AF-424A-94B8-3DF19E8DA267}" type="datetime1">
              <a:rPr lang="en-US" smtClean="0"/>
              <a:t>12/12/2018</a:t>
            </a:fld>
            <a:endParaRPr lang="en-US" dirty="0"/>
          </a:p>
        </p:txBody>
      </p:sp>
      <p:sp>
        <p:nvSpPr>
          <p:cNvPr id="5" name="Footer Placeholder 4">
            <a:extLst>
              <a:ext uri="{FF2B5EF4-FFF2-40B4-BE49-F238E27FC236}">
                <a16:creationId xmlns:a16="http://schemas.microsoft.com/office/drawing/2014/main" xmlns="" id="{15CA35AD-430C-40A0-86E5-7FE0076F97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DEE8297-938D-417F-97D0-FBECA33128A2}"/>
              </a:ext>
            </a:extLst>
          </p:cNvPr>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3071616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F48925-961B-47B4-A1B1-6EB5A5B0D0BA}"/>
              </a:ext>
            </a:extLst>
          </p:cNvPr>
          <p:cNvSpPr>
            <a:spLocks noGrp="1"/>
          </p:cNvSpPr>
          <p:nvPr>
            <p:ph type="title"/>
          </p:nvPr>
        </p:nvSpPr>
        <p:spPr>
          <a:xfrm>
            <a:off x="632661" y="609600"/>
            <a:ext cx="5162550" cy="625474"/>
          </a:xfrm>
          <a:solidFill>
            <a:schemeClr val="accent1">
              <a:lumMod val="75000"/>
            </a:schemeClr>
          </a:solidFill>
        </p:spPr>
        <p:txBody>
          <a:bodyPr/>
          <a:lstStyle>
            <a:lvl1pPr>
              <a:defRPr b="0">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FCC661B0-3DAF-4F4A-8032-6A7BC8DB46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
            <a:extLst>
              <a:ext uri="{FF2B5EF4-FFF2-40B4-BE49-F238E27FC236}">
                <a16:creationId xmlns:a16="http://schemas.microsoft.com/office/drawing/2014/main" xmlns="" id="{F5D5F52B-0648-4DB2-85E1-8826D7C135F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981200" y="6204977"/>
            <a:ext cx="1752600" cy="3517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A black sign with white text&#10;&#10;Description automatically generated">
            <a:extLst>
              <a:ext uri="{FF2B5EF4-FFF2-40B4-BE49-F238E27FC236}">
                <a16:creationId xmlns:a16="http://schemas.microsoft.com/office/drawing/2014/main" xmlns="" id="{08F6DA19-3FB7-435A-A94D-4C74D45001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210" y="6178567"/>
            <a:ext cx="1207589" cy="409945"/>
          </a:xfrm>
          <a:prstGeom prst="rect">
            <a:avLst/>
          </a:prstGeom>
        </p:spPr>
      </p:pic>
      <p:sp>
        <p:nvSpPr>
          <p:cNvPr id="13" name="Text Placeholder 12">
            <a:extLst>
              <a:ext uri="{FF2B5EF4-FFF2-40B4-BE49-F238E27FC236}">
                <a16:creationId xmlns:a16="http://schemas.microsoft.com/office/drawing/2014/main" xmlns="" id="{3B8A63E6-B253-4C77-B579-8EE63F13E8BE}"/>
              </a:ext>
            </a:extLst>
          </p:cNvPr>
          <p:cNvSpPr>
            <a:spLocks noGrp="1"/>
          </p:cNvSpPr>
          <p:nvPr>
            <p:ph type="body" sz="quarter" idx="10" hasCustomPrompt="1"/>
          </p:nvPr>
        </p:nvSpPr>
        <p:spPr>
          <a:xfrm>
            <a:off x="-914400" y="6058543"/>
            <a:ext cx="439737" cy="296779"/>
          </a:xfrm>
        </p:spPr>
        <p:txBody>
          <a:bodyPr>
            <a:noAutofit/>
          </a:bodyPr>
          <a:lstStyle>
            <a:lvl1pPr marL="0" indent="0">
              <a:buNone/>
              <a:defRPr sz="900" i="1"/>
            </a:lvl1pPr>
            <a:lvl2pPr>
              <a:defRPr sz="900"/>
            </a:lvl2pPr>
            <a:lvl3pPr>
              <a:defRPr sz="900"/>
            </a:lvl3pPr>
            <a:lvl4pPr>
              <a:defRPr sz="900"/>
            </a:lvl4pPr>
            <a:lvl5pPr>
              <a:defRPr sz="900"/>
            </a:lvl5pPr>
          </a:lstStyle>
          <a:p>
            <a:pPr lvl="0"/>
            <a:r>
              <a:rPr lang="en-US" dirty="0"/>
              <a:t>with</a:t>
            </a:r>
          </a:p>
        </p:txBody>
      </p:sp>
      <p:sp>
        <p:nvSpPr>
          <p:cNvPr id="17" name="TextBox 16">
            <a:extLst>
              <a:ext uri="{FF2B5EF4-FFF2-40B4-BE49-F238E27FC236}">
                <a16:creationId xmlns:a16="http://schemas.microsoft.com/office/drawing/2014/main" xmlns="" id="{C1E683DF-645C-4105-B421-39DF7B74278D}"/>
              </a:ext>
            </a:extLst>
          </p:cNvPr>
          <p:cNvSpPr txBox="1"/>
          <p:nvPr userDrawn="1"/>
        </p:nvSpPr>
        <p:spPr>
          <a:xfrm>
            <a:off x="-762000" y="5334000"/>
            <a:ext cx="398683" cy="230832"/>
          </a:xfrm>
          <a:prstGeom prst="rect">
            <a:avLst/>
          </a:prstGeom>
          <a:noFill/>
        </p:spPr>
        <p:txBody>
          <a:bodyPr wrap="square" rtlCol="0">
            <a:spAutoFit/>
          </a:bodyPr>
          <a:lstStyle/>
          <a:p>
            <a:r>
              <a:rPr lang="en-US" sz="900" i="1" dirty="0"/>
              <a:t>with</a:t>
            </a:r>
          </a:p>
        </p:txBody>
      </p:sp>
    </p:spTree>
    <p:extLst>
      <p:ext uri="{BB962C8B-B14F-4D97-AF65-F5344CB8AC3E}">
        <p14:creationId xmlns:p14="http://schemas.microsoft.com/office/powerpoint/2010/main" val="156242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93A044-5C2B-498C-93D9-608E2EB1CD7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15F5AE80-B0B4-4530-9A3B-B7DD521B74E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65A11BC-D60D-43BE-ADAF-74ECB0025413}"/>
              </a:ext>
            </a:extLst>
          </p:cNvPr>
          <p:cNvSpPr>
            <a:spLocks noGrp="1"/>
          </p:cNvSpPr>
          <p:nvPr>
            <p:ph type="dt" sz="half" idx="10"/>
          </p:nvPr>
        </p:nvSpPr>
        <p:spPr/>
        <p:txBody>
          <a:bodyPr/>
          <a:lstStyle/>
          <a:p>
            <a:fld id="{3A130409-6782-4C9F-A5C6-F05B7F9C036C}" type="datetime1">
              <a:rPr lang="en-US" smtClean="0"/>
              <a:t>12/12/2018</a:t>
            </a:fld>
            <a:endParaRPr lang="en-US" dirty="0"/>
          </a:p>
        </p:txBody>
      </p:sp>
      <p:sp>
        <p:nvSpPr>
          <p:cNvPr id="5" name="Footer Placeholder 4">
            <a:extLst>
              <a:ext uri="{FF2B5EF4-FFF2-40B4-BE49-F238E27FC236}">
                <a16:creationId xmlns:a16="http://schemas.microsoft.com/office/drawing/2014/main" xmlns="" id="{4BEF055F-84AD-42DE-8F0F-0A6FA7BB16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B83F463-8A00-43F5-8E47-FCB2F2C5408A}"/>
              </a:ext>
            </a:extLst>
          </p:cNvPr>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2842736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49B173-A7AB-417E-9A6D-A357B851E4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2D74499-A250-47FE-81F5-4A557F6DD138}"/>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E3E79C0-2C5D-4A6A-B68B-35F97D3F042E}"/>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DC17207-0244-41CE-91F0-8AA470762C9D}"/>
              </a:ext>
            </a:extLst>
          </p:cNvPr>
          <p:cNvSpPr>
            <a:spLocks noGrp="1"/>
          </p:cNvSpPr>
          <p:nvPr>
            <p:ph type="dt" sz="half" idx="10"/>
          </p:nvPr>
        </p:nvSpPr>
        <p:spPr/>
        <p:txBody>
          <a:bodyPr/>
          <a:lstStyle/>
          <a:p>
            <a:fld id="{1805C7EB-A88F-4D6C-9C4C-D05DCF0D8538}" type="datetime1">
              <a:rPr lang="en-US" smtClean="0"/>
              <a:t>12/12/2018</a:t>
            </a:fld>
            <a:endParaRPr lang="en-US" dirty="0"/>
          </a:p>
        </p:txBody>
      </p:sp>
      <p:sp>
        <p:nvSpPr>
          <p:cNvPr id="6" name="Footer Placeholder 5">
            <a:extLst>
              <a:ext uri="{FF2B5EF4-FFF2-40B4-BE49-F238E27FC236}">
                <a16:creationId xmlns:a16="http://schemas.microsoft.com/office/drawing/2014/main" xmlns="" id="{1AA2BBB9-DD0B-45CC-9DF5-EB4EAA0F5E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64B26604-6144-4B38-9F96-6D0A417584DC}"/>
              </a:ext>
            </a:extLst>
          </p:cNvPr>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3655174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B2A6B3-E2F9-4D83-A708-F2D692EA667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BF32591-5494-40B1-B8DC-8B82A5A0BF3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DE95021C-673A-4870-A646-9F8AABBA3D28}"/>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8D03216-105D-4478-972A-711A350AB4A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FF7C8CD1-35EF-48D6-A5AB-855FB648A0E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5DC9C37-AC3B-40A8-9896-9EDFFAF6586D}"/>
              </a:ext>
            </a:extLst>
          </p:cNvPr>
          <p:cNvSpPr>
            <a:spLocks noGrp="1"/>
          </p:cNvSpPr>
          <p:nvPr>
            <p:ph type="dt" sz="half" idx="10"/>
          </p:nvPr>
        </p:nvSpPr>
        <p:spPr/>
        <p:txBody>
          <a:bodyPr/>
          <a:lstStyle/>
          <a:p>
            <a:fld id="{C25F8DB0-B770-4E3E-9AD6-557DD3482855}" type="datetime1">
              <a:rPr lang="en-US" smtClean="0"/>
              <a:t>12/12/2018</a:t>
            </a:fld>
            <a:endParaRPr lang="en-US" dirty="0"/>
          </a:p>
        </p:txBody>
      </p:sp>
      <p:sp>
        <p:nvSpPr>
          <p:cNvPr id="8" name="Footer Placeholder 7">
            <a:extLst>
              <a:ext uri="{FF2B5EF4-FFF2-40B4-BE49-F238E27FC236}">
                <a16:creationId xmlns:a16="http://schemas.microsoft.com/office/drawing/2014/main" xmlns="" id="{65F01D6A-4ABE-4E86-AE4F-D3963B6BC29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A8AEB633-5F08-4F95-9C1A-0B0F4BC1D994}"/>
              </a:ext>
            </a:extLst>
          </p:cNvPr>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282163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69C2B8-3D9B-4DE1-917B-8DF57438BA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E9C884D-A3E2-43CE-AA92-8160C6F68BF0}"/>
              </a:ext>
            </a:extLst>
          </p:cNvPr>
          <p:cNvSpPr>
            <a:spLocks noGrp="1"/>
          </p:cNvSpPr>
          <p:nvPr>
            <p:ph type="dt" sz="half" idx="10"/>
          </p:nvPr>
        </p:nvSpPr>
        <p:spPr/>
        <p:txBody>
          <a:bodyPr/>
          <a:lstStyle/>
          <a:p>
            <a:fld id="{63047926-4EC3-4B39-9C60-9AAC8A96E88E}" type="datetime1">
              <a:rPr lang="en-US" smtClean="0"/>
              <a:t>12/12/2018</a:t>
            </a:fld>
            <a:endParaRPr lang="en-US" dirty="0"/>
          </a:p>
        </p:txBody>
      </p:sp>
      <p:sp>
        <p:nvSpPr>
          <p:cNvPr id="4" name="Footer Placeholder 3">
            <a:extLst>
              <a:ext uri="{FF2B5EF4-FFF2-40B4-BE49-F238E27FC236}">
                <a16:creationId xmlns:a16="http://schemas.microsoft.com/office/drawing/2014/main" xmlns="" id="{855C5604-0330-4998-97E3-BCB6F187AF8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1C52EE66-F889-4EBA-9FBE-D6DC3ED1A071}"/>
              </a:ext>
            </a:extLst>
          </p:cNvPr>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446539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98DFAB5-A1F7-4937-8871-9F53A1FAE104}"/>
              </a:ext>
            </a:extLst>
          </p:cNvPr>
          <p:cNvSpPr>
            <a:spLocks noGrp="1"/>
          </p:cNvSpPr>
          <p:nvPr>
            <p:ph type="dt" sz="half" idx="10"/>
          </p:nvPr>
        </p:nvSpPr>
        <p:spPr/>
        <p:txBody>
          <a:bodyPr/>
          <a:lstStyle/>
          <a:p>
            <a:fld id="{4463DFB3-D62E-40D4-A2E3-72DBD36730DC}" type="datetime1">
              <a:rPr lang="en-US" smtClean="0"/>
              <a:t>12/12/2018</a:t>
            </a:fld>
            <a:endParaRPr lang="en-US" dirty="0"/>
          </a:p>
        </p:txBody>
      </p:sp>
      <p:sp>
        <p:nvSpPr>
          <p:cNvPr id="3" name="Footer Placeholder 2">
            <a:extLst>
              <a:ext uri="{FF2B5EF4-FFF2-40B4-BE49-F238E27FC236}">
                <a16:creationId xmlns:a16="http://schemas.microsoft.com/office/drawing/2014/main" xmlns="" id="{2368EE4C-E815-48D5-B4C6-5BF06E26366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B2AE5613-7061-4E30-AB7D-17ED0882ADB8}"/>
              </a:ext>
            </a:extLst>
          </p:cNvPr>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254025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08A672-42BE-4857-8AEF-9E7F745B794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3637BE40-231B-41A9-985F-C5E77BA0574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1252EFB-E77B-4573-89EB-4D851CBBF33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70C4127B-1BE3-4F67-8933-6D5DE99DFF03}"/>
              </a:ext>
            </a:extLst>
          </p:cNvPr>
          <p:cNvSpPr>
            <a:spLocks noGrp="1"/>
          </p:cNvSpPr>
          <p:nvPr>
            <p:ph type="dt" sz="half" idx="10"/>
          </p:nvPr>
        </p:nvSpPr>
        <p:spPr/>
        <p:txBody>
          <a:bodyPr/>
          <a:lstStyle/>
          <a:p>
            <a:fld id="{29548600-E66A-496E-AB67-82BA03F8DF9A}" type="datetime1">
              <a:rPr lang="en-US" smtClean="0"/>
              <a:t>12/12/2018</a:t>
            </a:fld>
            <a:endParaRPr lang="en-US" dirty="0"/>
          </a:p>
        </p:txBody>
      </p:sp>
      <p:sp>
        <p:nvSpPr>
          <p:cNvPr id="6" name="Footer Placeholder 5">
            <a:extLst>
              <a:ext uri="{FF2B5EF4-FFF2-40B4-BE49-F238E27FC236}">
                <a16:creationId xmlns:a16="http://schemas.microsoft.com/office/drawing/2014/main" xmlns="" id="{2DAC9198-78BE-415E-ABEC-A1AACDA709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B2EB1509-EE6E-44D0-B460-3DB636B04560}"/>
              </a:ext>
            </a:extLst>
          </p:cNvPr>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4084188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6E2EAF-543A-4D31-A4CA-1AC5D1F70AB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4CEE4C35-3693-46FF-B9F2-CD550B9605E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xmlns="" id="{D4B0C8A1-FC60-4EC2-9DF0-9579D523898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3EF99AAE-9434-43ED-AEA8-8A5820745D60}"/>
              </a:ext>
            </a:extLst>
          </p:cNvPr>
          <p:cNvSpPr>
            <a:spLocks noGrp="1"/>
          </p:cNvSpPr>
          <p:nvPr>
            <p:ph type="dt" sz="half" idx="10"/>
          </p:nvPr>
        </p:nvSpPr>
        <p:spPr/>
        <p:txBody>
          <a:bodyPr/>
          <a:lstStyle/>
          <a:p>
            <a:fld id="{23527B59-8CBF-4672-9A3C-F6217A10BF83}" type="datetime1">
              <a:rPr lang="en-US" smtClean="0"/>
              <a:t>12/12/2018</a:t>
            </a:fld>
            <a:endParaRPr lang="en-US" dirty="0"/>
          </a:p>
        </p:txBody>
      </p:sp>
      <p:sp>
        <p:nvSpPr>
          <p:cNvPr id="6" name="Footer Placeholder 5">
            <a:extLst>
              <a:ext uri="{FF2B5EF4-FFF2-40B4-BE49-F238E27FC236}">
                <a16:creationId xmlns:a16="http://schemas.microsoft.com/office/drawing/2014/main" xmlns="" id="{AC137FAE-CA86-4F0D-B1B5-8EB5A34BA3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BD3483FF-464D-4426-BC7A-0E9A65B53FA6}"/>
              </a:ext>
            </a:extLst>
          </p:cNvPr>
          <p:cNvSpPr>
            <a:spLocks noGrp="1"/>
          </p:cNvSpPr>
          <p:nvPr>
            <p:ph type="sldNum" sz="quarter" idx="12"/>
          </p:nvPr>
        </p:nvSpPr>
        <p:spPr/>
        <p:txBody>
          <a:bodyPr/>
          <a:lstStyle/>
          <a:p>
            <a:fld id="{4B8306F7-D611-4CBA-A45D-8196A2ED474F}" type="slidenum">
              <a:rPr lang="en-US" smtClean="0"/>
              <a:t>‹#›</a:t>
            </a:fld>
            <a:endParaRPr lang="en-US" dirty="0"/>
          </a:p>
        </p:txBody>
      </p:sp>
    </p:spTree>
    <p:extLst>
      <p:ext uri="{BB962C8B-B14F-4D97-AF65-F5344CB8AC3E}">
        <p14:creationId xmlns:p14="http://schemas.microsoft.com/office/powerpoint/2010/main" val="2033984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E0C1553-0472-44F4-A3E2-CBB94ABEB46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7A91D88-3BA0-4156-B307-0398BABD380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42F5F67-905F-40A4-BCB6-B2113784331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A2410B1-FA3C-4FDE-A367-2168C1587168}" type="datetime1">
              <a:rPr lang="en-US" smtClean="0"/>
              <a:t>12/12/2018</a:t>
            </a:fld>
            <a:endParaRPr lang="en-US" dirty="0"/>
          </a:p>
        </p:txBody>
      </p:sp>
      <p:sp>
        <p:nvSpPr>
          <p:cNvPr id="5" name="Footer Placeholder 4">
            <a:extLst>
              <a:ext uri="{FF2B5EF4-FFF2-40B4-BE49-F238E27FC236}">
                <a16:creationId xmlns:a16="http://schemas.microsoft.com/office/drawing/2014/main" xmlns="" id="{5666C340-C4E6-4816-9AA3-DFF459A8FFE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EFF666AB-90BF-405F-9E8B-6BA7887F471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100">
                <a:solidFill>
                  <a:schemeClr val="accent1">
                    <a:lumMod val="75000"/>
                  </a:schemeClr>
                </a:solidFill>
              </a:defRPr>
            </a:lvl1pPr>
          </a:lstStyle>
          <a:p>
            <a:fld id="{4B8306F7-D611-4CBA-A45D-8196A2ED474F}" type="slidenum">
              <a:rPr lang="en-US" smtClean="0"/>
              <a:pPr/>
              <a:t>‹#›</a:t>
            </a:fld>
            <a:endParaRPr lang="en-US" dirty="0"/>
          </a:p>
        </p:txBody>
      </p:sp>
    </p:spTree>
    <p:extLst>
      <p:ext uri="{BB962C8B-B14F-4D97-AF65-F5344CB8AC3E}">
        <p14:creationId xmlns:p14="http://schemas.microsoft.com/office/powerpoint/2010/main" val="3178775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dollarsandsense.sg/what-moves-stock-markets-and-how-it-should-impact-your-investment-strategies/"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dollarsandsense.sg/what-moves-stock-markets-and-how-it-should-impact-your-investment-strategies/"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customXml" Target="../ink/ink4.xml"/><Relationship Id="rId3" Type="http://schemas.openxmlformats.org/officeDocument/2006/relationships/chart" Target="../charts/chart2.xml"/><Relationship Id="rId7" Type="http://schemas.openxmlformats.org/officeDocument/2006/relationships/customXml" Target="../ink/ink1.xml"/><Relationship Id="rId12"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5.xml"/><Relationship Id="rId11" Type="http://schemas.openxmlformats.org/officeDocument/2006/relationships/customXml" Target="../ink/ink3.xml"/><Relationship Id="rId5" Type="http://schemas.openxmlformats.org/officeDocument/2006/relationships/chart" Target="../charts/chart4.xml"/><Relationship Id="rId10" Type="http://schemas.openxmlformats.org/officeDocument/2006/relationships/image" Target="../media/image12.emf"/><Relationship Id="rId4" Type="http://schemas.openxmlformats.org/officeDocument/2006/relationships/chart" Target="../charts/chart3.xml"/><Relationship Id="rId9" Type="http://schemas.openxmlformats.org/officeDocument/2006/relationships/customXml" Target="../ink/ink2.xml"/><Relationship Id="rId1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5"/>
            <a:ext cx="8462960" cy="2746375"/>
          </a:xfrm>
        </p:spPr>
        <p:txBody>
          <a:bodyPr>
            <a:normAutofit fontScale="90000"/>
          </a:bodyPr>
          <a:lstStyle/>
          <a:p>
            <a:r>
              <a:rPr lang="en-US" dirty="0">
                <a:latin typeface="Georgia" panose="02040502050405020303" pitchFamily="18" charset="0"/>
              </a:rPr>
              <a:t>Cascade Natural Gas Corporation</a:t>
            </a:r>
            <a:r>
              <a:rPr lang="en-US" sz="4800" dirty="0">
                <a:latin typeface="Georgia" panose="02040502050405020303" pitchFamily="18" charset="0"/>
              </a:rPr>
              <a:t/>
            </a:r>
            <a:br>
              <a:rPr lang="en-US" sz="4800" dirty="0">
                <a:latin typeface="Georgia" panose="02040502050405020303" pitchFamily="18" charset="0"/>
              </a:rPr>
            </a:br>
            <a:r>
              <a:rPr lang="en-US" sz="4000" dirty="0">
                <a:latin typeface="Georgia" panose="02040502050405020303" pitchFamily="18" charset="0"/>
              </a:rPr>
              <a:t>Revised Hedging Program</a:t>
            </a:r>
            <a:br>
              <a:rPr lang="en-US" sz="4000" dirty="0">
                <a:latin typeface="Georgia" panose="02040502050405020303" pitchFamily="18" charset="0"/>
              </a:rPr>
            </a:br>
            <a:r>
              <a:rPr lang="en-US" sz="4000" dirty="0">
                <a:latin typeface="Georgia" panose="02040502050405020303" pitchFamily="18" charset="0"/>
              </a:rPr>
              <a:t>UG-132019</a:t>
            </a:r>
            <a:br>
              <a:rPr lang="en-US" sz="4000" dirty="0">
                <a:latin typeface="Georgia" panose="02040502050405020303" pitchFamily="18" charset="0"/>
              </a:rPr>
            </a:br>
            <a:r>
              <a:rPr lang="en-US" sz="4000" dirty="0">
                <a:latin typeface="Georgia" panose="02040502050405020303" pitchFamily="18" charset="0"/>
              </a:rPr>
              <a:t>Gelber &amp; Associates Corp.</a:t>
            </a:r>
            <a:r>
              <a:rPr lang="en-US" sz="4800" dirty="0">
                <a:latin typeface="Georgia" panose="02040502050405020303" pitchFamily="18" charset="0"/>
              </a:rPr>
              <a:t/>
            </a:r>
            <a:br>
              <a:rPr lang="en-US" sz="4800" dirty="0">
                <a:latin typeface="Georgia" panose="02040502050405020303" pitchFamily="18" charset="0"/>
              </a:rPr>
            </a:br>
            <a:r>
              <a:rPr lang="en-US" sz="4800" dirty="0">
                <a:latin typeface="Georgia" panose="02040502050405020303" pitchFamily="18" charset="0"/>
              </a:rPr>
              <a:t/>
            </a:r>
            <a:br>
              <a:rPr lang="en-US" sz="4800" dirty="0">
                <a:latin typeface="Georgia" panose="02040502050405020303" pitchFamily="18" charset="0"/>
              </a:rPr>
            </a:br>
            <a:r>
              <a:rPr lang="en-US" sz="2800" dirty="0">
                <a:latin typeface="Georgia" panose="02040502050405020303" pitchFamily="18" charset="0"/>
              </a:rPr>
              <a:t>December 14, 2018</a:t>
            </a:r>
          </a:p>
        </p:txBody>
      </p:sp>
      <p:pic>
        <p:nvPicPr>
          <p:cNvPr id="4" name="Picture 3">
            <a:extLst>
              <a:ext uri="{FF2B5EF4-FFF2-40B4-BE49-F238E27FC236}">
                <a16:creationId xmlns:a16="http://schemas.microsoft.com/office/drawing/2014/main" xmlns="" id="{82718957-24C5-4C63-AADC-5E7568418E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7500"/>
          <a:stretch/>
        </p:blipFill>
        <p:spPr>
          <a:xfrm>
            <a:off x="8072433" y="381000"/>
            <a:ext cx="771527" cy="685802"/>
          </a:xfrm>
          <a:prstGeom prst="rect">
            <a:avLst/>
          </a:prstGeom>
        </p:spPr>
      </p:pic>
    </p:spTree>
    <p:extLst>
      <p:ext uri="{BB962C8B-B14F-4D97-AF65-F5344CB8AC3E}">
        <p14:creationId xmlns:p14="http://schemas.microsoft.com/office/powerpoint/2010/main" val="23996520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sign&#10;&#10;Description automatically generated">
            <a:extLst>
              <a:ext uri="{FF2B5EF4-FFF2-40B4-BE49-F238E27FC236}">
                <a16:creationId xmlns:a16="http://schemas.microsoft.com/office/drawing/2014/main" xmlns="" id="{AD708869-D1B2-4623-BFCC-857960D292E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3810000" y="3178176"/>
            <a:ext cx="3886200" cy="2914650"/>
          </a:xfrm>
          <a:prstGeom prst="rect">
            <a:avLst/>
          </a:prstGeom>
        </p:spPr>
      </p:pic>
      <p:sp>
        <p:nvSpPr>
          <p:cNvPr id="7" name="TextBox 6">
            <a:extLst>
              <a:ext uri="{FF2B5EF4-FFF2-40B4-BE49-F238E27FC236}">
                <a16:creationId xmlns:a16="http://schemas.microsoft.com/office/drawing/2014/main" xmlns="" id="{4D31A5A4-30F3-4DF2-AD21-F8A461E217CD}"/>
              </a:ext>
            </a:extLst>
          </p:cNvPr>
          <p:cNvSpPr txBox="1"/>
          <p:nvPr/>
        </p:nvSpPr>
        <p:spPr>
          <a:xfrm>
            <a:off x="0" y="6858000"/>
            <a:ext cx="9144000" cy="230832"/>
          </a:xfrm>
          <a:prstGeom prst="rect">
            <a:avLst/>
          </a:prstGeom>
          <a:noFill/>
        </p:spPr>
        <p:txBody>
          <a:bodyPr wrap="square" rtlCol="0">
            <a:spAutoFit/>
          </a:bodyPr>
          <a:lstStyle/>
          <a:p>
            <a:r>
              <a:rPr lang="en-US" sz="900" dirty="0">
                <a:hlinkClick r:id="rId4" tooltip="http://dollarsandsense.sg/what-moves-stock-markets-and-how-it-should-impact-your-investment-strategies/"/>
              </a:rPr>
              <a:t>This Photo</a:t>
            </a:r>
            <a:r>
              <a:rPr lang="en-US" sz="900" dirty="0"/>
              <a:t> by Unknown Author is licensed under </a:t>
            </a:r>
            <a:r>
              <a:rPr lang="en-US" sz="900" dirty="0">
                <a:hlinkClick r:id="rId5" tooltip="https://creativecommons.org/licenses/by-nc-nd/3.0/"/>
              </a:rPr>
              <a:t>CC BY-NC-ND</a:t>
            </a:r>
            <a:endParaRPr lang="en-US" sz="900" dirty="0"/>
          </a:p>
        </p:txBody>
      </p:sp>
      <p:sp>
        <p:nvSpPr>
          <p:cNvPr id="2" name="Title 1">
            <a:extLst>
              <a:ext uri="{FF2B5EF4-FFF2-40B4-BE49-F238E27FC236}">
                <a16:creationId xmlns:a16="http://schemas.microsoft.com/office/drawing/2014/main" xmlns="" id="{963B1EDB-1BD0-466D-B868-4EF9F822EADC}"/>
              </a:ext>
            </a:extLst>
          </p:cNvPr>
          <p:cNvSpPr>
            <a:spLocks noGrp="1"/>
          </p:cNvSpPr>
          <p:nvPr>
            <p:ph type="title"/>
          </p:nvPr>
        </p:nvSpPr>
        <p:spPr>
          <a:xfrm>
            <a:off x="632661" y="609600"/>
            <a:ext cx="4167939" cy="992188"/>
          </a:xfrm>
        </p:spPr>
        <p:txBody>
          <a:bodyPr>
            <a:normAutofit fontScale="90000"/>
          </a:bodyPr>
          <a:lstStyle/>
          <a:p>
            <a:r>
              <a:rPr lang="en-US" dirty="0"/>
              <a:t>Balancing Upward and Downward Price Risk</a:t>
            </a:r>
          </a:p>
        </p:txBody>
      </p:sp>
      <p:sp>
        <p:nvSpPr>
          <p:cNvPr id="8" name="Content Placeholder 7"/>
          <p:cNvSpPr>
            <a:spLocks noGrp="1"/>
          </p:cNvSpPr>
          <p:nvPr>
            <p:ph idx="1"/>
          </p:nvPr>
        </p:nvSpPr>
        <p:spPr/>
        <p:txBody>
          <a:bodyPr/>
          <a:lstStyle/>
          <a:p>
            <a:r>
              <a:rPr lang="en-US" dirty="0"/>
              <a:t>Price Goes Up – Unhedged gas costs imperil customers</a:t>
            </a:r>
          </a:p>
          <a:p>
            <a:r>
              <a:rPr lang="en-US" dirty="0"/>
              <a:t>Prices Goes Down – Hedged gas purchases are higher than market</a:t>
            </a:r>
          </a:p>
          <a:p>
            <a:r>
              <a:rPr lang="en-US" dirty="0"/>
              <a:t>VaR (Value at Risk) is a statistical way to measure price risk exposure – gives a dollar figure for what could be lost for a given probability</a:t>
            </a:r>
          </a:p>
          <a:p>
            <a:r>
              <a:rPr lang="en-US" dirty="0" err="1"/>
              <a:t>VaR</a:t>
            </a:r>
            <a:r>
              <a:rPr lang="en-US" baseline="-25000" dirty="0" err="1"/>
              <a:t>up</a:t>
            </a:r>
            <a:r>
              <a:rPr lang="en-US" baseline="-25000" dirty="0"/>
              <a:t>  </a:t>
            </a:r>
            <a:r>
              <a:rPr lang="en-US" dirty="0"/>
              <a:t>and a </a:t>
            </a:r>
            <a:r>
              <a:rPr lang="en-US" dirty="0" err="1"/>
              <a:t>VaR</a:t>
            </a:r>
            <a:r>
              <a:rPr lang="en-US" baseline="-25000" dirty="0" err="1"/>
              <a:t>down</a:t>
            </a:r>
            <a:r>
              <a:rPr lang="en-US" baseline="-25000" dirty="0"/>
              <a:t>  </a:t>
            </a:r>
            <a:r>
              <a:rPr lang="en-US" dirty="0"/>
              <a:t>can be measured and managed</a:t>
            </a:r>
          </a:p>
        </p:txBody>
      </p:sp>
      <p:sp>
        <p:nvSpPr>
          <p:cNvPr id="4" name="Slide Number Placeholder 3">
            <a:extLst>
              <a:ext uri="{FF2B5EF4-FFF2-40B4-BE49-F238E27FC236}">
                <a16:creationId xmlns:a16="http://schemas.microsoft.com/office/drawing/2014/main" xmlns="" id="{81527274-6273-4AB5-A267-A0FC9CA2C1FB}"/>
              </a:ext>
            </a:extLst>
          </p:cNvPr>
          <p:cNvSpPr>
            <a:spLocks noGrp="1"/>
          </p:cNvSpPr>
          <p:nvPr>
            <p:ph type="sldNum" sz="quarter" idx="4294967295"/>
          </p:nvPr>
        </p:nvSpPr>
        <p:spPr>
          <a:xfrm>
            <a:off x="6457950" y="6356351"/>
            <a:ext cx="2057400" cy="365125"/>
          </a:xfrm>
        </p:spPr>
        <p:txBody>
          <a:bodyPr/>
          <a:lstStyle/>
          <a:p>
            <a:fld id="{4B8306F7-D611-4CBA-A45D-8196A2ED474F}" type="slidenum">
              <a:rPr lang="en-US" smtClean="0"/>
              <a:pPr/>
              <a:t>10</a:t>
            </a:fld>
            <a:endParaRPr lang="en-US" dirty="0"/>
          </a:p>
        </p:txBody>
      </p:sp>
    </p:spTree>
    <p:extLst>
      <p:ext uri="{BB962C8B-B14F-4D97-AF65-F5344CB8AC3E}">
        <p14:creationId xmlns:p14="http://schemas.microsoft.com/office/powerpoint/2010/main" val="1021756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5E8583-D361-463E-B0C0-CDC2903DB96B}"/>
              </a:ext>
            </a:extLst>
          </p:cNvPr>
          <p:cNvSpPr>
            <a:spLocks noGrp="1"/>
          </p:cNvSpPr>
          <p:nvPr>
            <p:ph type="title"/>
          </p:nvPr>
        </p:nvSpPr>
        <p:spPr>
          <a:xfrm>
            <a:off x="628649" y="602602"/>
            <a:ext cx="5310187" cy="609601"/>
          </a:xfrm>
        </p:spPr>
        <p:txBody>
          <a:bodyPr/>
          <a:lstStyle/>
          <a:p>
            <a:r>
              <a:rPr lang="en-US" dirty="0"/>
              <a:t>Plan Uses a Three Year Ladder</a:t>
            </a:r>
          </a:p>
        </p:txBody>
      </p:sp>
      <p:sp>
        <p:nvSpPr>
          <p:cNvPr id="3" name="Content Placeholder 2">
            <a:extLst>
              <a:ext uri="{FF2B5EF4-FFF2-40B4-BE49-F238E27FC236}">
                <a16:creationId xmlns:a16="http://schemas.microsoft.com/office/drawing/2014/main" xmlns="" id="{9F05D667-721C-4861-8426-7BC58DF95023}"/>
              </a:ext>
            </a:extLst>
          </p:cNvPr>
          <p:cNvSpPr>
            <a:spLocks noGrp="1"/>
          </p:cNvSpPr>
          <p:nvPr>
            <p:ph idx="1"/>
          </p:nvPr>
        </p:nvSpPr>
        <p:spPr>
          <a:xfrm>
            <a:off x="595788" y="1608222"/>
            <a:ext cx="2637474" cy="3578203"/>
          </a:xfrm>
        </p:spPr>
        <p:txBody>
          <a:bodyPr/>
          <a:lstStyle/>
          <a:p>
            <a:r>
              <a:rPr lang="en-US" sz="2000" dirty="0"/>
              <a:t>Hedging is designed for three year forward ladder</a:t>
            </a:r>
          </a:p>
          <a:p>
            <a:r>
              <a:rPr lang="en-US" sz="2000" dirty="0"/>
              <a:t>Hedge volume NOT rigid, flexibility is an element of risk responsiveness</a:t>
            </a:r>
          </a:p>
          <a:p>
            <a:r>
              <a:rPr lang="en-US" sz="2000" dirty="0"/>
              <a:t> Annual Hedge Execution Plan (HEP) meeting with GSOC to set volume guidelines</a:t>
            </a:r>
          </a:p>
          <a:p>
            <a:endParaRPr lang="en-US" dirty="0"/>
          </a:p>
        </p:txBody>
      </p:sp>
      <p:sp>
        <p:nvSpPr>
          <p:cNvPr id="4" name="Slide Number Placeholder 3">
            <a:extLst>
              <a:ext uri="{FF2B5EF4-FFF2-40B4-BE49-F238E27FC236}">
                <a16:creationId xmlns:a16="http://schemas.microsoft.com/office/drawing/2014/main" xmlns="" id="{F71AF82E-1F73-4EF5-8C92-A0823B5147A4}"/>
              </a:ext>
            </a:extLst>
          </p:cNvPr>
          <p:cNvSpPr>
            <a:spLocks noGrp="1"/>
          </p:cNvSpPr>
          <p:nvPr>
            <p:ph type="sldNum" sz="quarter" idx="4294967295"/>
          </p:nvPr>
        </p:nvSpPr>
        <p:spPr>
          <a:xfrm>
            <a:off x="6457950" y="6356351"/>
            <a:ext cx="2057400" cy="365125"/>
          </a:xfrm>
        </p:spPr>
        <p:txBody>
          <a:bodyPr/>
          <a:lstStyle/>
          <a:p>
            <a:fld id="{4B8306F7-D611-4CBA-A45D-8196A2ED474F}" type="slidenum">
              <a:rPr lang="en-US" smtClean="0"/>
              <a:pPr/>
              <a:t>11</a:t>
            </a:fld>
            <a:endParaRPr lang="en-US" dirty="0"/>
          </a:p>
        </p:txBody>
      </p:sp>
      <p:cxnSp>
        <p:nvCxnSpPr>
          <p:cNvPr id="36" name="Straight Arrow Connector 35">
            <a:extLst>
              <a:ext uri="{FF2B5EF4-FFF2-40B4-BE49-F238E27FC236}">
                <a16:creationId xmlns:a16="http://schemas.microsoft.com/office/drawing/2014/main" xmlns="" id="{00000000-0008-0000-0000-000008000000}"/>
              </a:ext>
            </a:extLst>
          </p:cNvPr>
          <p:cNvCxnSpPr/>
          <p:nvPr/>
        </p:nvCxnSpPr>
        <p:spPr>
          <a:xfrm>
            <a:off x="15373350" y="7839075"/>
            <a:ext cx="0" cy="716734"/>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Chart 15">
            <a:extLst>
              <a:ext uri="{FF2B5EF4-FFF2-40B4-BE49-F238E27FC236}">
                <a16:creationId xmlns:a16="http://schemas.microsoft.com/office/drawing/2014/main" xmlns="" id="{00000000-0008-0000-0000-000003000000}"/>
              </a:ext>
            </a:extLst>
          </p:cNvPr>
          <p:cNvGraphicFramePr>
            <a:graphicFrameLocks noChangeAspect="1"/>
          </p:cNvGraphicFramePr>
          <p:nvPr>
            <p:extLst>
              <p:ext uri="{D42A27DB-BD31-4B8C-83A1-F6EECF244321}">
                <p14:modId xmlns:p14="http://schemas.microsoft.com/office/powerpoint/2010/main" val="831422657"/>
              </p:ext>
            </p:extLst>
          </p:nvPr>
        </p:nvGraphicFramePr>
        <p:xfrm>
          <a:off x="3721688" y="1608222"/>
          <a:ext cx="4434296" cy="37425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171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685800"/>
            <a:ext cx="3703637" cy="3703637"/>
          </a:xfrm>
          <a:prstGeom prst="rect">
            <a:avLst/>
          </a:prstGeom>
        </p:spPr>
      </p:pic>
      <p:sp>
        <p:nvSpPr>
          <p:cNvPr id="7" name="TextBox 6">
            <a:extLst>
              <a:ext uri="{FF2B5EF4-FFF2-40B4-BE49-F238E27FC236}">
                <a16:creationId xmlns:a16="http://schemas.microsoft.com/office/drawing/2014/main" xmlns="" id="{4D31A5A4-30F3-4DF2-AD21-F8A461E217CD}"/>
              </a:ext>
            </a:extLst>
          </p:cNvPr>
          <p:cNvSpPr txBox="1"/>
          <p:nvPr/>
        </p:nvSpPr>
        <p:spPr>
          <a:xfrm>
            <a:off x="0" y="6858000"/>
            <a:ext cx="9144000" cy="230832"/>
          </a:xfrm>
          <a:prstGeom prst="rect">
            <a:avLst/>
          </a:prstGeom>
          <a:noFill/>
        </p:spPr>
        <p:txBody>
          <a:bodyPr wrap="square" rtlCol="0">
            <a:spAutoFit/>
          </a:bodyPr>
          <a:lstStyle/>
          <a:p>
            <a:r>
              <a:rPr lang="en-US" sz="900" dirty="0">
                <a:hlinkClick r:id="rId3" tooltip="http://dollarsandsense.sg/what-moves-stock-markets-and-how-it-should-impact-your-investment-strategies/"/>
              </a:rPr>
              <a:t>This Photo</a:t>
            </a:r>
            <a:r>
              <a:rPr lang="en-US" sz="900" dirty="0"/>
              <a:t> by Unknown Author is licensed under </a:t>
            </a:r>
            <a:r>
              <a:rPr lang="en-US" sz="900" dirty="0">
                <a:hlinkClick r:id="rId4" tooltip="https://creativecommons.org/licenses/by-nc-nd/3.0/"/>
              </a:rPr>
              <a:t>CC BY-NC-ND</a:t>
            </a:r>
            <a:endParaRPr lang="en-US" sz="900" dirty="0"/>
          </a:p>
        </p:txBody>
      </p:sp>
      <p:sp>
        <p:nvSpPr>
          <p:cNvPr id="2" name="Title 1">
            <a:extLst>
              <a:ext uri="{FF2B5EF4-FFF2-40B4-BE49-F238E27FC236}">
                <a16:creationId xmlns:a16="http://schemas.microsoft.com/office/drawing/2014/main" xmlns="" id="{963B1EDB-1BD0-466D-B868-4EF9F822EADC}"/>
              </a:ext>
            </a:extLst>
          </p:cNvPr>
          <p:cNvSpPr>
            <a:spLocks noGrp="1"/>
          </p:cNvSpPr>
          <p:nvPr>
            <p:ph type="title"/>
          </p:nvPr>
        </p:nvSpPr>
        <p:spPr/>
        <p:txBody>
          <a:bodyPr/>
          <a:lstStyle/>
          <a:p>
            <a:r>
              <a:rPr lang="en-US" dirty="0"/>
              <a:t>Risk Responsive Tools</a:t>
            </a:r>
          </a:p>
        </p:txBody>
      </p:sp>
      <p:sp>
        <p:nvSpPr>
          <p:cNvPr id="8" name="Content Placeholder 7"/>
          <p:cNvSpPr>
            <a:spLocks noGrp="1"/>
          </p:cNvSpPr>
          <p:nvPr>
            <p:ph idx="1"/>
          </p:nvPr>
        </p:nvSpPr>
        <p:spPr/>
        <p:txBody>
          <a:bodyPr/>
          <a:lstStyle/>
          <a:p>
            <a:pPr marL="0" indent="0">
              <a:buNone/>
            </a:pPr>
            <a:r>
              <a:rPr lang="en-US" dirty="0"/>
              <a:t>Structural</a:t>
            </a:r>
          </a:p>
          <a:p>
            <a:pPr>
              <a:lnSpc>
                <a:spcPct val="80000"/>
              </a:lnSpc>
            </a:pPr>
            <a:r>
              <a:rPr lang="en-US" dirty="0"/>
              <a:t>Annual Hedging Execution Plan (HEP)</a:t>
            </a:r>
          </a:p>
          <a:p>
            <a:pPr>
              <a:lnSpc>
                <a:spcPct val="80000"/>
              </a:lnSpc>
            </a:pPr>
            <a:r>
              <a:rPr lang="en-US" dirty="0"/>
              <a:t>Monthly Guidance</a:t>
            </a:r>
          </a:p>
          <a:p>
            <a:pPr>
              <a:lnSpc>
                <a:spcPct val="80000"/>
              </a:lnSpc>
            </a:pPr>
            <a:r>
              <a:rPr lang="en-US" dirty="0"/>
              <a:t>Approved exceptions</a:t>
            </a:r>
          </a:p>
          <a:p>
            <a:pPr>
              <a:lnSpc>
                <a:spcPct val="80000"/>
              </a:lnSpc>
            </a:pPr>
            <a:r>
              <a:rPr lang="en-US" dirty="0"/>
              <a:t>Flexible hedge volumes with boundaries</a:t>
            </a:r>
          </a:p>
          <a:p>
            <a:pPr marL="0" indent="0">
              <a:spcBef>
                <a:spcPts val="1200"/>
              </a:spcBef>
              <a:buNone/>
            </a:pPr>
            <a:r>
              <a:rPr lang="en-US" dirty="0"/>
              <a:t>Analytical </a:t>
            </a:r>
          </a:p>
          <a:p>
            <a:pPr>
              <a:lnSpc>
                <a:spcPct val="80000"/>
              </a:lnSpc>
            </a:pPr>
            <a:r>
              <a:rPr lang="en-US" dirty="0"/>
              <a:t>CNGC Book Models – calculates hedged and unhedged volumes, mark to market, </a:t>
            </a:r>
            <a:r>
              <a:rPr lang="en-US" dirty="0" err="1"/>
              <a:t>VaR</a:t>
            </a:r>
            <a:r>
              <a:rPr lang="en-US" baseline="-25000" dirty="0" err="1"/>
              <a:t>up</a:t>
            </a:r>
            <a:r>
              <a:rPr lang="en-US" baseline="-25000" dirty="0"/>
              <a:t>  </a:t>
            </a:r>
            <a:r>
              <a:rPr lang="en-US" dirty="0"/>
              <a:t>and </a:t>
            </a:r>
            <a:r>
              <a:rPr lang="en-US" dirty="0" err="1"/>
              <a:t>VaR</a:t>
            </a:r>
            <a:r>
              <a:rPr lang="en-US" baseline="-25000" dirty="0" err="1"/>
              <a:t>down</a:t>
            </a:r>
            <a:r>
              <a:rPr lang="en-US" baseline="-25000" dirty="0"/>
              <a:t>  </a:t>
            </a:r>
            <a:r>
              <a:rPr lang="en-US" dirty="0" err="1"/>
              <a:t>Gelber</a:t>
            </a:r>
            <a:r>
              <a:rPr lang="en-US" dirty="0"/>
              <a:t> Storage Model – residuals show over/under supplied market</a:t>
            </a:r>
          </a:p>
          <a:p>
            <a:pPr>
              <a:lnSpc>
                <a:spcPct val="80000"/>
              </a:lnSpc>
            </a:pPr>
            <a:r>
              <a:rPr lang="en-US" dirty="0"/>
              <a:t>Production models</a:t>
            </a:r>
          </a:p>
          <a:p>
            <a:pPr>
              <a:lnSpc>
                <a:spcPct val="80000"/>
              </a:lnSpc>
            </a:pPr>
            <a:r>
              <a:rPr lang="en-US" dirty="0"/>
              <a:t>Stochastic tools</a:t>
            </a:r>
          </a:p>
          <a:p>
            <a:endParaRPr lang="en-US" dirty="0"/>
          </a:p>
        </p:txBody>
      </p:sp>
      <p:sp>
        <p:nvSpPr>
          <p:cNvPr id="4" name="Slide Number Placeholder 3">
            <a:extLst>
              <a:ext uri="{FF2B5EF4-FFF2-40B4-BE49-F238E27FC236}">
                <a16:creationId xmlns:a16="http://schemas.microsoft.com/office/drawing/2014/main" xmlns="" id="{81527274-6273-4AB5-A267-A0FC9CA2C1FB}"/>
              </a:ext>
            </a:extLst>
          </p:cNvPr>
          <p:cNvSpPr>
            <a:spLocks noGrp="1"/>
          </p:cNvSpPr>
          <p:nvPr>
            <p:ph type="sldNum" sz="quarter" idx="4294967295"/>
          </p:nvPr>
        </p:nvSpPr>
        <p:spPr>
          <a:xfrm>
            <a:off x="6457950" y="6356351"/>
            <a:ext cx="2057400" cy="365125"/>
          </a:xfrm>
        </p:spPr>
        <p:txBody>
          <a:bodyPr/>
          <a:lstStyle/>
          <a:p>
            <a:fld id="{4B8306F7-D611-4CBA-A45D-8196A2ED474F}" type="slidenum">
              <a:rPr lang="en-US" smtClean="0"/>
              <a:pPr/>
              <a:t>12</a:t>
            </a:fld>
            <a:endParaRPr lang="en-US" dirty="0"/>
          </a:p>
        </p:txBody>
      </p:sp>
    </p:spTree>
    <p:extLst>
      <p:ext uri="{BB962C8B-B14F-4D97-AF65-F5344CB8AC3E}">
        <p14:creationId xmlns:p14="http://schemas.microsoft.com/office/powerpoint/2010/main" val="1343018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490C2D-8EB0-4F47-8281-90A66DF74A75}"/>
              </a:ext>
            </a:extLst>
          </p:cNvPr>
          <p:cNvSpPr>
            <a:spLocks noGrp="1"/>
          </p:cNvSpPr>
          <p:nvPr>
            <p:ph type="title"/>
          </p:nvPr>
        </p:nvSpPr>
        <p:spPr>
          <a:xfrm>
            <a:off x="628650" y="365125"/>
            <a:ext cx="7886700" cy="1325563"/>
          </a:xfrm>
          <a:noFill/>
        </p:spPr>
        <p:txBody>
          <a:bodyPr>
            <a:normAutofit/>
          </a:bodyPr>
          <a:lstStyle/>
          <a:p>
            <a:r>
              <a:rPr lang="en-US" dirty="0">
                <a:solidFill>
                  <a:schemeClr val="accent1">
                    <a:lumMod val="75000"/>
                  </a:schemeClr>
                </a:solidFill>
              </a:rPr>
              <a:t>Why Effective</a:t>
            </a:r>
          </a:p>
        </p:txBody>
      </p:sp>
      <p:sp>
        <p:nvSpPr>
          <p:cNvPr id="4" name="Slide Number Placeholder 3">
            <a:extLst>
              <a:ext uri="{FF2B5EF4-FFF2-40B4-BE49-F238E27FC236}">
                <a16:creationId xmlns:a16="http://schemas.microsoft.com/office/drawing/2014/main" xmlns="" id="{8F3810E2-F6D8-40B7-B4F7-E38D852B9879}"/>
              </a:ext>
            </a:extLst>
          </p:cNvPr>
          <p:cNvSpPr>
            <a:spLocks noGrp="1"/>
          </p:cNvSpPr>
          <p:nvPr>
            <p:ph type="sldNum" sz="quarter" idx="4294967295"/>
          </p:nvPr>
        </p:nvSpPr>
        <p:spPr>
          <a:xfrm>
            <a:off x="6457950" y="6310312"/>
            <a:ext cx="2057400" cy="365125"/>
          </a:xfrm>
        </p:spPr>
        <p:txBody>
          <a:bodyPr>
            <a:normAutofit/>
          </a:bodyPr>
          <a:lstStyle/>
          <a:p>
            <a:pPr>
              <a:spcAft>
                <a:spcPts val="600"/>
              </a:spcAft>
            </a:pPr>
            <a:fld id="{4B8306F7-D611-4CBA-A45D-8196A2ED474F}" type="slidenum">
              <a:rPr lang="en-US" smtClean="0"/>
              <a:pPr>
                <a:spcAft>
                  <a:spcPts val="600"/>
                </a:spcAft>
              </a:pPr>
              <a:t>13</a:t>
            </a:fld>
            <a:endParaRPr lang="en-US" dirty="0"/>
          </a:p>
        </p:txBody>
      </p:sp>
      <p:graphicFrame>
        <p:nvGraphicFramePr>
          <p:cNvPr id="32" name="Content Placeholder 2">
            <a:extLst>
              <a:ext uri="{FF2B5EF4-FFF2-40B4-BE49-F238E27FC236}">
                <a16:creationId xmlns:a16="http://schemas.microsoft.com/office/drawing/2014/main" xmlns="" id="{91E9B346-9B3F-4C05-A4A5-5F52B70EA7F1}"/>
              </a:ext>
            </a:extLst>
          </p:cNvPr>
          <p:cNvGraphicFramePr>
            <a:graphicFrameLocks noGrp="1"/>
          </p:cNvGraphicFramePr>
          <p:nvPr>
            <p:ph idx="1"/>
            <p:extLst>
              <p:ext uri="{D42A27DB-BD31-4B8C-83A1-F6EECF244321}">
                <p14:modId xmlns:p14="http://schemas.microsoft.com/office/powerpoint/2010/main" val="3750848517"/>
              </p:ext>
            </p:extLst>
          </p:nvPr>
        </p:nvGraphicFramePr>
        <p:xfrm>
          <a:off x="628650" y="1524000"/>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2303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4AF194-9249-42F4-B036-5D6983B05A8B}"/>
              </a:ext>
            </a:extLst>
          </p:cNvPr>
          <p:cNvSpPr>
            <a:spLocks noGrp="1"/>
          </p:cNvSpPr>
          <p:nvPr>
            <p:ph type="title"/>
          </p:nvPr>
        </p:nvSpPr>
        <p:spPr>
          <a:xfrm>
            <a:off x="632661" y="609600"/>
            <a:ext cx="2262939" cy="625474"/>
          </a:xfrm>
        </p:spPr>
        <p:txBody>
          <a:bodyPr>
            <a:normAutofit/>
          </a:bodyPr>
          <a:lstStyle/>
          <a:p>
            <a:r>
              <a:rPr lang="en-US" dirty="0"/>
              <a:t>Reporting</a:t>
            </a:r>
          </a:p>
        </p:txBody>
      </p:sp>
      <p:graphicFrame>
        <p:nvGraphicFramePr>
          <p:cNvPr id="6" name="Content Placeholder 2">
            <a:extLst>
              <a:ext uri="{FF2B5EF4-FFF2-40B4-BE49-F238E27FC236}">
                <a16:creationId xmlns:a16="http://schemas.microsoft.com/office/drawing/2014/main" xmlns="" id="{D5692E7E-FAFF-4549-BC61-9E1F2D77A187}"/>
              </a:ext>
            </a:extLst>
          </p:cNvPr>
          <p:cNvGraphicFramePr>
            <a:graphicFrameLocks noGrp="1"/>
          </p:cNvGraphicFramePr>
          <p:nvPr>
            <p:ph idx="1"/>
            <p:extLst>
              <p:ext uri="{D42A27DB-BD31-4B8C-83A1-F6EECF244321}">
                <p14:modId xmlns:p14="http://schemas.microsoft.com/office/powerpoint/2010/main" val="180987831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xmlns="" id="{DCA2CADF-2C9E-4A4E-A036-6E34B2A37668}"/>
              </a:ext>
            </a:extLst>
          </p:cNvPr>
          <p:cNvSpPr>
            <a:spLocks noGrp="1"/>
          </p:cNvSpPr>
          <p:nvPr>
            <p:ph type="sldNum" sz="quarter" idx="4294967295"/>
          </p:nvPr>
        </p:nvSpPr>
        <p:spPr>
          <a:xfrm>
            <a:off x="6457950" y="6356351"/>
            <a:ext cx="2057400" cy="365125"/>
          </a:xfrm>
        </p:spPr>
        <p:txBody>
          <a:bodyPr>
            <a:normAutofit/>
          </a:bodyPr>
          <a:lstStyle/>
          <a:p>
            <a:pPr>
              <a:spcAft>
                <a:spcPts val="600"/>
              </a:spcAft>
            </a:pPr>
            <a:fld id="{4B8306F7-D611-4CBA-A45D-8196A2ED474F}" type="slidenum">
              <a:rPr lang="en-US" smtClean="0"/>
              <a:pPr>
                <a:spcAft>
                  <a:spcPts val="600"/>
                </a:spcAft>
              </a:pPr>
              <a:t>14</a:t>
            </a:fld>
            <a:endParaRPr lang="en-US" dirty="0"/>
          </a:p>
        </p:txBody>
      </p:sp>
    </p:spTree>
    <p:extLst>
      <p:ext uri="{BB962C8B-B14F-4D97-AF65-F5344CB8AC3E}">
        <p14:creationId xmlns:p14="http://schemas.microsoft.com/office/powerpoint/2010/main" val="1665362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E201A-2BCC-4B79-8D94-910571E642F2}"/>
              </a:ext>
            </a:extLst>
          </p:cNvPr>
          <p:cNvSpPr>
            <a:spLocks noGrp="1"/>
          </p:cNvSpPr>
          <p:nvPr>
            <p:ph type="title"/>
          </p:nvPr>
        </p:nvSpPr>
        <p:spPr/>
        <p:txBody>
          <a:bodyPr>
            <a:normAutofit/>
          </a:bodyPr>
          <a:lstStyle/>
          <a:p>
            <a:r>
              <a:rPr lang="en-US" dirty="0"/>
              <a:t>Prudence and Paper Trail</a:t>
            </a:r>
          </a:p>
        </p:txBody>
      </p:sp>
      <p:graphicFrame>
        <p:nvGraphicFramePr>
          <p:cNvPr id="6" name="Content Placeholder 2">
            <a:extLst>
              <a:ext uri="{FF2B5EF4-FFF2-40B4-BE49-F238E27FC236}">
                <a16:creationId xmlns:a16="http://schemas.microsoft.com/office/drawing/2014/main" xmlns="" id="{D71B6040-729D-4303-8B46-1D719168E6F9}"/>
              </a:ext>
            </a:extLst>
          </p:cNvPr>
          <p:cNvGraphicFramePr>
            <a:graphicFrameLocks noGrp="1"/>
          </p:cNvGraphicFramePr>
          <p:nvPr>
            <p:ph idx="1"/>
            <p:extLst>
              <p:ext uri="{D42A27DB-BD31-4B8C-83A1-F6EECF244321}">
                <p14:modId xmlns:p14="http://schemas.microsoft.com/office/powerpoint/2010/main" val="31980461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xmlns="" id="{52A53C2D-1FFD-450F-9E34-24F6615F3B45}"/>
              </a:ext>
            </a:extLst>
          </p:cNvPr>
          <p:cNvSpPr>
            <a:spLocks noGrp="1"/>
          </p:cNvSpPr>
          <p:nvPr>
            <p:ph type="sldNum" sz="quarter" idx="4294967295"/>
          </p:nvPr>
        </p:nvSpPr>
        <p:spPr>
          <a:xfrm>
            <a:off x="6457950" y="6356351"/>
            <a:ext cx="2057400" cy="365125"/>
          </a:xfrm>
        </p:spPr>
        <p:txBody>
          <a:bodyPr>
            <a:normAutofit/>
          </a:bodyPr>
          <a:lstStyle/>
          <a:p>
            <a:pPr>
              <a:spcAft>
                <a:spcPts val="600"/>
              </a:spcAft>
            </a:pPr>
            <a:fld id="{4B8306F7-D611-4CBA-A45D-8196A2ED474F}" type="slidenum">
              <a:rPr lang="en-US" smtClean="0"/>
              <a:pPr>
                <a:spcAft>
                  <a:spcPts val="600"/>
                </a:spcAft>
              </a:pPr>
              <a:t>15</a:t>
            </a:fld>
            <a:endParaRPr lang="en-US" dirty="0"/>
          </a:p>
        </p:txBody>
      </p:sp>
    </p:spTree>
    <p:extLst>
      <p:ext uri="{BB962C8B-B14F-4D97-AF65-F5344CB8AC3E}">
        <p14:creationId xmlns:p14="http://schemas.microsoft.com/office/powerpoint/2010/main" val="1164392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636BD5-2939-4722-A53D-819A7BCDF837}"/>
              </a:ext>
            </a:extLst>
          </p:cNvPr>
          <p:cNvSpPr>
            <a:spLocks noGrp="1"/>
          </p:cNvSpPr>
          <p:nvPr>
            <p:ph type="title"/>
          </p:nvPr>
        </p:nvSpPr>
        <p:spPr>
          <a:xfrm>
            <a:off x="632660" y="609600"/>
            <a:ext cx="6606339" cy="625474"/>
          </a:xfrm>
        </p:spPr>
        <p:txBody>
          <a:bodyPr/>
          <a:lstStyle/>
          <a:p>
            <a:r>
              <a:rPr lang="en-US" dirty="0"/>
              <a:t>Operations, Oversight and Guidance</a:t>
            </a:r>
          </a:p>
        </p:txBody>
      </p:sp>
      <p:sp>
        <p:nvSpPr>
          <p:cNvPr id="3" name="Content Placeholder 2">
            <a:extLst>
              <a:ext uri="{FF2B5EF4-FFF2-40B4-BE49-F238E27FC236}">
                <a16:creationId xmlns:a16="http://schemas.microsoft.com/office/drawing/2014/main" xmlns="" id="{AC744B7B-FBD0-486F-8175-1E7A307CBDFD}"/>
              </a:ext>
            </a:extLst>
          </p:cNvPr>
          <p:cNvSpPr>
            <a:spLocks noGrp="1"/>
          </p:cNvSpPr>
          <p:nvPr>
            <p:ph idx="1"/>
          </p:nvPr>
        </p:nvSpPr>
        <p:spPr/>
        <p:txBody>
          <a:bodyPr/>
          <a:lstStyle/>
          <a:p>
            <a:r>
              <a:rPr lang="en-US" dirty="0"/>
              <a:t>GSOC serves as oversight committee and authority</a:t>
            </a:r>
          </a:p>
          <a:p>
            <a:r>
              <a:rPr lang="en-US" dirty="0"/>
              <a:t>Gas Supply team operates as front and mid-office for transactions</a:t>
            </a:r>
          </a:p>
          <a:p>
            <a:r>
              <a:rPr lang="en-US" dirty="0"/>
              <a:t>Accounting operates as the back office for settlement</a:t>
            </a:r>
          </a:p>
          <a:p>
            <a:r>
              <a:rPr lang="en-US" dirty="0"/>
              <a:t>Resource Planning operates as research, surveillance, and compliance</a:t>
            </a:r>
          </a:p>
          <a:p>
            <a:endParaRPr lang="en-US" dirty="0"/>
          </a:p>
        </p:txBody>
      </p:sp>
      <p:sp>
        <p:nvSpPr>
          <p:cNvPr id="4" name="Slide Number Placeholder 3">
            <a:extLst>
              <a:ext uri="{FF2B5EF4-FFF2-40B4-BE49-F238E27FC236}">
                <a16:creationId xmlns:a16="http://schemas.microsoft.com/office/drawing/2014/main" xmlns="" id="{22133413-3A90-469B-BB8F-359D8030D61B}"/>
              </a:ext>
            </a:extLst>
          </p:cNvPr>
          <p:cNvSpPr>
            <a:spLocks noGrp="1"/>
          </p:cNvSpPr>
          <p:nvPr>
            <p:ph type="sldNum" sz="quarter" idx="4294967295"/>
          </p:nvPr>
        </p:nvSpPr>
        <p:spPr>
          <a:xfrm>
            <a:off x="6457950" y="6356351"/>
            <a:ext cx="2057400" cy="365125"/>
          </a:xfrm>
        </p:spPr>
        <p:txBody>
          <a:bodyPr/>
          <a:lstStyle/>
          <a:p>
            <a:fld id="{4B8306F7-D611-4CBA-A45D-8196A2ED474F}" type="slidenum">
              <a:rPr lang="en-US" smtClean="0"/>
              <a:pPr/>
              <a:t>16</a:t>
            </a:fld>
            <a:endParaRPr lang="en-US" dirty="0"/>
          </a:p>
        </p:txBody>
      </p:sp>
    </p:spTree>
    <p:extLst>
      <p:ext uri="{BB962C8B-B14F-4D97-AF65-F5344CB8AC3E}">
        <p14:creationId xmlns:p14="http://schemas.microsoft.com/office/powerpoint/2010/main" val="2736277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1260" y="280202"/>
            <a:ext cx="3513380" cy="625474"/>
          </a:xfrm>
        </p:spPr>
        <p:txBody>
          <a:bodyPr/>
          <a:lstStyle/>
          <a:p>
            <a:pPr algn="r"/>
            <a:r>
              <a:rPr lang="en-US" dirty="0">
                <a:latin typeface="+mn-lt"/>
              </a:rPr>
              <a:t>Project Milestones</a:t>
            </a:r>
          </a:p>
        </p:txBody>
      </p:sp>
      <p:sp>
        <p:nvSpPr>
          <p:cNvPr id="17" name="Freeform 16"/>
          <p:cNvSpPr/>
          <p:nvPr/>
        </p:nvSpPr>
        <p:spPr>
          <a:xfrm>
            <a:off x="76200" y="2303948"/>
            <a:ext cx="8920180" cy="4560200"/>
          </a:xfrm>
          <a:custGeom>
            <a:avLst/>
            <a:gdLst>
              <a:gd name="connsiteX0" fmla="*/ 9448800 w 10533204"/>
              <a:gd name="connsiteY0" fmla="*/ 2245294 h 2421734"/>
              <a:gd name="connsiteX1" fmla="*/ 0 w 10533204"/>
              <a:gd name="connsiteY1" fmla="*/ 858 h 2421734"/>
              <a:gd name="connsiteX2" fmla="*/ 9795164 w 10533204"/>
              <a:gd name="connsiteY2" fmla="*/ 1982058 h 2421734"/>
              <a:gd name="connsiteX3" fmla="*/ 9795164 w 10533204"/>
              <a:gd name="connsiteY3" fmla="*/ 2245294 h 2421734"/>
              <a:gd name="connsiteX4" fmla="*/ 9448800 w 10533204"/>
              <a:gd name="connsiteY4" fmla="*/ 2245294 h 2421734"/>
              <a:gd name="connsiteX0" fmla="*/ 9448800 w 10533204"/>
              <a:gd name="connsiteY0" fmla="*/ 2244436 h 2420876"/>
              <a:gd name="connsiteX1" fmla="*/ 0 w 10533204"/>
              <a:gd name="connsiteY1" fmla="*/ 0 h 2420876"/>
              <a:gd name="connsiteX2" fmla="*/ 9795164 w 10533204"/>
              <a:gd name="connsiteY2" fmla="*/ 1981200 h 2420876"/>
              <a:gd name="connsiteX3" fmla="*/ 9795164 w 10533204"/>
              <a:gd name="connsiteY3" fmla="*/ 2244436 h 2420876"/>
              <a:gd name="connsiteX4" fmla="*/ 9448800 w 10533204"/>
              <a:gd name="connsiteY4" fmla="*/ 2244436 h 2420876"/>
              <a:gd name="connsiteX0" fmla="*/ 9448800 w 10261355"/>
              <a:gd name="connsiteY0" fmla="*/ 2244436 h 2420876"/>
              <a:gd name="connsiteX1" fmla="*/ 0 w 10261355"/>
              <a:gd name="connsiteY1" fmla="*/ 0 h 2420876"/>
              <a:gd name="connsiteX2" fmla="*/ 9795164 w 10261355"/>
              <a:gd name="connsiteY2" fmla="*/ 1981200 h 2420876"/>
              <a:gd name="connsiteX3" fmla="*/ 9795164 w 10261355"/>
              <a:gd name="connsiteY3" fmla="*/ 2244436 h 2420876"/>
              <a:gd name="connsiteX4" fmla="*/ 9448800 w 10261355"/>
              <a:gd name="connsiteY4" fmla="*/ 2244436 h 2420876"/>
              <a:gd name="connsiteX0" fmla="*/ 9448800 w 9795164"/>
              <a:gd name="connsiteY0" fmla="*/ 2244436 h 2244436"/>
              <a:gd name="connsiteX1" fmla="*/ 0 w 9795164"/>
              <a:gd name="connsiteY1" fmla="*/ 0 h 2244436"/>
              <a:gd name="connsiteX2" fmla="*/ 9795164 w 9795164"/>
              <a:gd name="connsiteY2" fmla="*/ 1981200 h 2244436"/>
              <a:gd name="connsiteX3" fmla="*/ 9795164 w 9795164"/>
              <a:gd name="connsiteY3" fmla="*/ 2244436 h 2244436"/>
              <a:gd name="connsiteX4" fmla="*/ 9448800 w 9795164"/>
              <a:gd name="connsiteY4" fmla="*/ 2244436 h 2244436"/>
              <a:gd name="connsiteX0" fmla="*/ 9448800 w 9795164"/>
              <a:gd name="connsiteY0" fmla="*/ 2244436 h 2244436"/>
              <a:gd name="connsiteX1" fmla="*/ 0 w 9795164"/>
              <a:gd name="connsiteY1" fmla="*/ 0 h 2244436"/>
              <a:gd name="connsiteX2" fmla="*/ 9795164 w 9795164"/>
              <a:gd name="connsiteY2" fmla="*/ 2244436 h 2244436"/>
              <a:gd name="connsiteX3" fmla="*/ 9448800 w 9795164"/>
              <a:gd name="connsiteY3" fmla="*/ 2244436 h 2244436"/>
              <a:gd name="connsiteX0" fmla="*/ 9452006 w 10561970"/>
              <a:gd name="connsiteY0" fmla="*/ 2244436 h 2410690"/>
              <a:gd name="connsiteX1" fmla="*/ 3206 w 10561970"/>
              <a:gd name="connsiteY1" fmla="*/ 0 h 2410690"/>
              <a:gd name="connsiteX2" fmla="*/ 10561969 w 10561970"/>
              <a:gd name="connsiteY2" fmla="*/ 2244436 h 2410690"/>
              <a:gd name="connsiteX3" fmla="*/ 9452006 w 10561970"/>
              <a:gd name="connsiteY3" fmla="*/ 2244436 h 2410690"/>
              <a:gd name="connsiteX0" fmla="*/ 9452006 w 10561969"/>
              <a:gd name="connsiteY0" fmla="*/ 2244436 h 2244436"/>
              <a:gd name="connsiteX1" fmla="*/ 3206 w 10561969"/>
              <a:gd name="connsiteY1" fmla="*/ 0 h 2244436"/>
              <a:gd name="connsiteX2" fmla="*/ 10561969 w 10561969"/>
              <a:gd name="connsiteY2" fmla="*/ 2244436 h 2244436"/>
              <a:gd name="connsiteX3" fmla="*/ 9452006 w 10561969"/>
              <a:gd name="connsiteY3" fmla="*/ 2244436 h 2244436"/>
              <a:gd name="connsiteX0" fmla="*/ 9452006 w 10561969"/>
              <a:gd name="connsiteY0" fmla="*/ 2244436 h 2244436"/>
              <a:gd name="connsiteX1" fmla="*/ 3206 w 10561969"/>
              <a:gd name="connsiteY1" fmla="*/ 0 h 2244436"/>
              <a:gd name="connsiteX2" fmla="*/ 10561969 w 10561969"/>
              <a:gd name="connsiteY2" fmla="*/ 2244436 h 2244436"/>
              <a:gd name="connsiteX3" fmla="*/ 9452006 w 10561969"/>
              <a:gd name="connsiteY3" fmla="*/ 2244436 h 2244436"/>
              <a:gd name="connsiteX0" fmla="*/ 9448800 w 10558763"/>
              <a:gd name="connsiteY0" fmla="*/ 2244436 h 2271177"/>
              <a:gd name="connsiteX1" fmla="*/ 8531326 w 10558763"/>
              <a:gd name="connsiteY1" fmla="*/ 2042586 h 2271177"/>
              <a:gd name="connsiteX2" fmla="*/ 0 w 10558763"/>
              <a:gd name="connsiteY2" fmla="*/ 0 h 2271177"/>
              <a:gd name="connsiteX3" fmla="*/ 10558763 w 10558763"/>
              <a:gd name="connsiteY3" fmla="*/ 2244436 h 2271177"/>
              <a:gd name="connsiteX4" fmla="*/ 9448800 w 10558763"/>
              <a:gd name="connsiteY4" fmla="*/ 2244436 h 2271177"/>
              <a:gd name="connsiteX0" fmla="*/ 9448800 w 10558763"/>
              <a:gd name="connsiteY0" fmla="*/ 2244436 h 2271177"/>
              <a:gd name="connsiteX1" fmla="*/ 8531326 w 10558763"/>
              <a:gd name="connsiteY1" fmla="*/ 2042586 h 2271177"/>
              <a:gd name="connsiteX2" fmla="*/ 0 w 10558763"/>
              <a:gd name="connsiteY2" fmla="*/ 0 h 2271177"/>
              <a:gd name="connsiteX3" fmla="*/ 9580325 w 10558763"/>
              <a:gd name="connsiteY3" fmla="*/ 2042586 h 2271177"/>
              <a:gd name="connsiteX4" fmla="*/ 10558763 w 10558763"/>
              <a:gd name="connsiteY4" fmla="*/ 2244436 h 2271177"/>
              <a:gd name="connsiteX5" fmla="*/ 9448800 w 10558763"/>
              <a:gd name="connsiteY5" fmla="*/ 2244436 h 2271177"/>
              <a:gd name="connsiteX0" fmla="*/ 10558763 w 10558763"/>
              <a:gd name="connsiteY0" fmla="*/ 2244436 h 2244436"/>
              <a:gd name="connsiteX1" fmla="*/ 8531326 w 10558763"/>
              <a:gd name="connsiteY1" fmla="*/ 2042586 h 2244436"/>
              <a:gd name="connsiteX2" fmla="*/ 0 w 10558763"/>
              <a:gd name="connsiteY2" fmla="*/ 0 h 2244436"/>
              <a:gd name="connsiteX3" fmla="*/ 9580325 w 10558763"/>
              <a:gd name="connsiteY3" fmla="*/ 2042586 h 2244436"/>
              <a:gd name="connsiteX4" fmla="*/ 10558763 w 10558763"/>
              <a:gd name="connsiteY4" fmla="*/ 2244436 h 2244436"/>
              <a:gd name="connsiteX0" fmla="*/ 9580325 w 9580325"/>
              <a:gd name="connsiteY0" fmla="*/ 2042586 h 2042586"/>
              <a:gd name="connsiteX1" fmla="*/ 8531326 w 9580325"/>
              <a:gd name="connsiteY1" fmla="*/ 2042586 h 2042586"/>
              <a:gd name="connsiteX2" fmla="*/ 0 w 9580325"/>
              <a:gd name="connsiteY2" fmla="*/ 0 h 2042586"/>
              <a:gd name="connsiteX3" fmla="*/ 9580325 w 9580325"/>
              <a:gd name="connsiteY3" fmla="*/ 2042586 h 2042586"/>
            </a:gdLst>
            <a:ahLst/>
            <a:cxnLst>
              <a:cxn ang="0">
                <a:pos x="connsiteX0" y="connsiteY0"/>
              </a:cxn>
              <a:cxn ang="0">
                <a:pos x="connsiteX1" y="connsiteY1"/>
              </a:cxn>
              <a:cxn ang="0">
                <a:pos x="connsiteX2" y="connsiteY2"/>
              </a:cxn>
              <a:cxn ang="0">
                <a:pos x="connsiteX3" y="connsiteY3"/>
              </a:cxn>
            </a:cxnLst>
            <a:rect l="l" t="t" r="r" b="b"/>
            <a:pathLst>
              <a:path w="9580325" h="2042586">
                <a:moveTo>
                  <a:pt x="9580325" y="2042586"/>
                </a:moveTo>
                <a:lnTo>
                  <a:pt x="8531326" y="2042586"/>
                </a:lnTo>
                <a:lnTo>
                  <a:pt x="0" y="0"/>
                </a:lnTo>
                <a:lnTo>
                  <a:pt x="9580325" y="2042586"/>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Slide Number Placeholder 3"/>
          <p:cNvSpPr>
            <a:spLocks noGrp="1"/>
          </p:cNvSpPr>
          <p:nvPr>
            <p:ph type="sldNum" sz="quarter" idx="4294967295"/>
          </p:nvPr>
        </p:nvSpPr>
        <p:spPr>
          <a:xfrm>
            <a:off x="6457950" y="6356351"/>
            <a:ext cx="2057400" cy="365125"/>
          </a:xfrm>
        </p:spPr>
        <p:txBody>
          <a:bodyPr/>
          <a:lstStyle/>
          <a:p>
            <a:fld id="{4B8306F7-D611-4CBA-A45D-8196A2ED474F}" type="slidenum">
              <a:rPr lang="en-US" smtClean="0"/>
              <a:pPr/>
              <a:t>17</a:t>
            </a:fld>
            <a:endParaRPr lang="en-US" dirty="0"/>
          </a:p>
        </p:txBody>
      </p:sp>
      <p:sp>
        <p:nvSpPr>
          <p:cNvPr id="19" name="Rounded Rectangle 18"/>
          <p:cNvSpPr/>
          <p:nvPr/>
        </p:nvSpPr>
        <p:spPr>
          <a:xfrm rot="20495601">
            <a:off x="484287" y="2344650"/>
            <a:ext cx="936104" cy="45719"/>
          </a:xfrm>
          <a:prstGeom prst="roundRect">
            <a:avLst>
              <a:gd name="adj" fmla="val 50000"/>
            </a:avLst>
          </a:prstGeom>
          <a:gradFill flip="none" rotWithShape="1">
            <a:gsLst>
              <a:gs pos="0">
                <a:schemeClr val="tx1">
                  <a:lumMod val="85000"/>
                  <a:lumOff val="15000"/>
                  <a:alpha val="14000"/>
                </a:schemeClr>
              </a:gs>
              <a:gs pos="81000">
                <a:schemeClr val="tx1">
                  <a:lumMod val="95000"/>
                  <a:lumOff val="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0" name="Group 19"/>
          <p:cNvGrpSpPr/>
          <p:nvPr/>
        </p:nvGrpSpPr>
        <p:grpSpPr>
          <a:xfrm>
            <a:off x="321811" y="2458549"/>
            <a:ext cx="363418" cy="147980"/>
            <a:chOff x="8137554" y="5983721"/>
            <a:chExt cx="1013660" cy="412754"/>
          </a:xfrm>
        </p:grpSpPr>
        <p:sp>
          <p:nvSpPr>
            <p:cNvPr id="21" name="Oval 20"/>
            <p:cNvSpPr/>
            <p:nvPr/>
          </p:nvSpPr>
          <p:spPr>
            <a:xfrm>
              <a:off x="8137554" y="5983721"/>
              <a:ext cx="1013660" cy="41275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Oval 21"/>
            <p:cNvSpPr/>
            <p:nvPr/>
          </p:nvSpPr>
          <p:spPr>
            <a:xfrm>
              <a:off x="8472519" y="6096000"/>
              <a:ext cx="352650" cy="1435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cxnSp>
        <p:nvCxnSpPr>
          <p:cNvPr id="23" name="Straight Connector 22"/>
          <p:cNvCxnSpPr/>
          <p:nvPr/>
        </p:nvCxnSpPr>
        <p:spPr>
          <a:xfrm flipV="1">
            <a:off x="503520" y="932430"/>
            <a:ext cx="0" cy="1592114"/>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rot="20495601">
            <a:off x="1501710" y="2833772"/>
            <a:ext cx="936104" cy="45719"/>
          </a:xfrm>
          <a:prstGeom prst="roundRect">
            <a:avLst>
              <a:gd name="adj" fmla="val 50000"/>
            </a:avLst>
          </a:prstGeom>
          <a:gradFill flip="none" rotWithShape="1">
            <a:gsLst>
              <a:gs pos="0">
                <a:schemeClr val="tx1">
                  <a:lumMod val="85000"/>
                  <a:lumOff val="15000"/>
                  <a:alpha val="14000"/>
                </a:schemeClr>
              </a:gs>
              <a:gs pos="81000">
                <a:schemeClr val="tx1">
                  <a:lumMod val="95000"/>
                  <a:lumOff val="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5" name="Straight Connector 24"/>
          <p:cNvCxnSpPr/>
          <p:nvPr/>
        </p:nvCxnSpPr>
        <p:spPr>
          <a:xfrm flipV="1">
            <a:off x="1424012" y="1300739"/>
            <a:ext cx="0" cy="170785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1242303" y="2960119"/>
            <a:ext cx="363418" cy="147980"/>
            <a:chOff x="8137554" y="5983721"/>
            <a:chExt cx="1013660" cy="412754"/>
          </a:xfrm>
        </p:grpSpPr>
        <p:sp>
          <p:nvSpPr>
            <p:cNvPr id="27" name="Oval 26"/>
            <p:cNvSpPr/>
            <p:nvPr/>
          </p:nvSpPr>
          <p:spPr>
            <a:xfrm>
              <a:off x="8137554" y="5983721"/>
              <a:ext cx="1013660" cy="41275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Oval 27"/>
            <p:cNvSpPr/>
            <p:nvPr/>
          </p:nvSpPr>
          <p:spPr>
            <a:xfrm>
              <a:off x="8472519" y="6096000"/>
              <a:ext cx="352650" cy="1435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9" name="Rounded Rectangle 28"/>
          <p:cNvSpPr/>
          <p:nvPr/>
        </p:nvSpPr>
        <p:spPr>
          <a:xfrm>
            <a:off x="1635198" y="1854915"/>
            <a:ext cx="1259347" cy="733640"/>
          </a:xfrm>
          <a:prstGeom prst="roundRect">
            <a:avLst/>
          </a:prstGeom>
          <a:solidFill>
            <a:schemeClr val="accent1">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1700" b="1" dirty="0">
                <a:solidFill>
                  <a:schemeClr val="accent1">
                    <a:lumMod val="75000"/>
                  </a:schemeClr>
                </a:solidFill>
              </a:rPr>
              <a:t>VaR Risk Model Roll-out</a:t>
            </a:r>
          </a:p>
        </p:txBody>
      </p:sp>
      <p:grpSp>
        <p:nvGrpSpPr>
          <p:cNvPr id="30" name="Group 29"/>
          <p:cNvGrpSpPr/>
          <p:nvPr/>
        </p:nvGrpSpPr>
        <p:grpSpPr>
          <a:xfrm>
            <a:off x="2096111" y="3404735"/>
            <a:ext cx="363418" cy="147980"/>
            <a:chOff x="8137554" y="5983721"/>
            <a:chExt cx="1013660" cy="412754"/>
          </a:xfrm>
        </p:grpSpPr>
        <p:sp>
          <p:nvSpPr>
            <p:cNvPr id="31" name="Oval 30"/>
            <p:cNvSpPr/>
            <p:nvPr/>
          </p:nvSpPr>
          <p:spPr>
            <a:xfrm>
              <a:off x="8137554" y="5983721"/>
              <a:ext cx="1013660" cy="41275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2" name="Oval 31"/>
            <p:cNvSpPr/>
            <p:nvPr/>
          </p:nvSpPr>
          <p:spPr>
            <a:xfrm>
              <a:off x="8472519" y="6096000"/>
              <a:ext cx="352650" cy="1435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cxnSp>
        <p:nvCxnSpPr>
          <p:cNvPr id="33" name="Straight Connector 32"/>
          <p:cNvCxnSpPr>
            <a:endCxn id="29" idx="2"/>
          </p:cNvCxnSpPr>
          <p:nvPr/>
        </p:nvCxnSpPr>
        <p:spPr>
          <a:xfrm flipH="1" flipV="1">
            <a:off x="2264872" y="2588555"/>
            <a:ext cx="12948" cy="88217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rot="20495601">
            <a:off x="2331625" y="3279802"/>
            <a:ext cx="936104" cy="45719"/>
          </a:xfrm>
          <a:prstGeom prst="roundRect">
            <a:avLst>
              <a:gd name="adj" fmla="val 50000"/>
            </a:avLst>
          </a:prstGeom>
          <a:gradFill flip="none" rotWithShape="1">
            <a:gsLst>
              <a:gs pos="0">
                <a:schemeClr val="tx1">
                  <a:lumMod val="85000"/>
                  <a:lumOff val="15000"/>
                  <a:alpha val="14000"/>
                </a:schemeClr>
              </a:gs>
              <a:gs pos="81000">
                <a:schemeClr val="tx1">
                  <a:lumMod val="95000"/>
                  <a:lumOff val="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Rounded Rectangle 35"/>
          <p:cNvSpPr/>
          <p:nvPr/>
        </p:nvSpPr>
        <p:spPr>
          <a:xfrm rot="20495601">
            <a:off x="3186506" y="3732664"/>
            <a:ext cx="936104" cy="45719"/>
          </a:xfrm>
          <a:prstGeom prst="roundRect">
            <a:avLst>
              <a:gd name="adj" fmla="val 50000"/>
            </a:avLst>
          </a:prstGeom>
          <a:gradFill flip="none" rotWithShape="1">
            <a:gsLst>
              <a:gs pos="0">
                <a:schemeClr val="tx1">
                  <a:lumMod val="85000"/>
                  <a:lumOff val="15000"/>
                  <a:alpha val="14000"/>
                </a:schemeClr>
              </a:gs>
              <a:gs pos="81000">
                <a:schemeClr val="tx1">
                  <a:lumMod val="95000"/>
                  <a:lumOff val="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37" name="Straight Connector 36"/>
          <p:cNvCxnSpPr/>
          <p:nvPr/>
        </p:nvCxnSpPr>
        <p:spPr>
          <a:xfrm flipV="1">
            <a:off x="3076803" y="3234775"/>
            <a:ext cx="0" cy="70159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895094" y="3887893"/>
            <a:ext cx="363418" cy="147980"/>
            <a:chOff x="8137554" y="5983721"/>
            <a:chExt cx="1013660" cy="412754"/>
          </a:xfrm>
        </p:grpSpPr>
        <p:sp>
          <p:nvSpPr>
            <p:cNvPr id="39" name="Oval 38"/>
            <p:cNvSpPr/>
            <p:nvPr/>
          </p:nvSpPr>
          <p:spPr>
            <a:xfrm>
              <a:off x="8137554" y="5983721"/>
              <a:ext cx="1013660" cy="41275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0" name="Oval 39"/>
            <p:cNvSpPr/>
            <p:nvPr/>
          </p:nvSpPr>
          <p:spPr>
            <a:xfrm>
              <a:off x="8472519" y="6096000"/>
              <a:ext cx="352650" cy="1435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41" name="Rounded Rectangle 40"/>
          <p:cNvSpPr/>
          <p:nvPr/>
        </p:nvSpPr>
        <p:spPr>
          <a:xfrm>
            <a:off x="3400286" y="3307083"/>
            <a:ext cx="1560221" cy="676027"/>
          </a:xfrm>
          <a:prstGeom prst="roundRect">
            <a:avLst/>
          </a:prstGeom>
          <a:solidFill>
            <a:schemeClr val="accent1">
              <a:lumMod val="20000"/>
              <a:lumOff val="80000"/>
            </a:schemeClr>
          </a:solidFill>
          <a:ln w="25400"/>
        </p:spPr>
        <p:style>
          <a:lnRef idx="2">
            <a:schemeClr val="accent1"/>
          </a:lnRef>
          <a:fillRef idx="1">
            <a:schemeClr val="lt1"/>
          </a:fillRef>
          <a:effectRef idx="0">
            <a:schemeClr val="accent1"/>
          </a:effectRef>
          <a:fontRef idx="minor">
            <a:schemeClr val="dk1"/>
          </a:fontRef>
        </p:style>
        <p:txBody>
          <a:bodyPr rtlCol="0" anchor="ctr"/>
          <a:lstStyle/>
          <a:p>
            <a:pPr algn="ctr">
              <a:lnSpc>
                <a:spcPct val="80000"/>
              </a:lnSpc>
            </a:pPr>
            <a:r>
              <a:rPr lang="en-US" sz="1700" b="1" dirty="0">
                <a:solidFill>
                  <a:schemeClr val="accent1">
                    <a:lumMod val="75000"/>
                  </a:schemeClr>
                </a:solidFill>
              </a:rPr>
              <a:t>Draft Process Flow Diagrams</a:t>
            </a:r>
          </a:p>
        </p:txBody>
      </p:sp>
      <p:grpSp>
        <p:nvGrpSpPr>
          <p:cNvPr id="42" name="Group 41"/>
          <p:cNvGrpSpPr/>
          <p:nvPr/>
        </p:nvGrpSpPr>
        <p:grpSpPr>
          <a:xfrm>
            <a:off x="3558909" y="4226752"/>
            <a:ext cx="363418" cy="147980"/>
            <a:chOff x="8137554" y="5983721"/>
            <a:chExt cx="1013660" cy="412754"/>
          </a:xfrm>
        </p:grpSpPr>
        <p:sp>
          <p:nvSpPr>
            <p:cNvPr id="43" name="Oval 42"/>
            <p:cNvSpPr/>
            <p:nvPr/>
          </p:nvSpPr>
          <p:spPr>
            <a:xfrm>
              <a:off x="8137554" y="5983721"/>
              <a:ext cx="1013660" cy="41275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4" name="Oval 43"/>
            <p:cNvSpPr/>
            <p:nvPr/>
          </p:nvSpPr>
          <p:spPr>
            <a:xfrm>
              <a:off x="8472519" y="6096000"/>
              <a:ext cx="352650" cy="1435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cxnSp>
        <p:nvCxnSpPr>
          <p:cNvPr id="45" name="Straight Connector 44"/>
          <p:cNvCxnSpPr/>
          <p:nvPr/>
        </p:nvCxnSpPr>
        <p:spPr>
          <a:xfrm flipV="1">
            <a:off x="3740618" y="3979629"/>
            <a:ext cx="0" cy="291547"/>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rot="20495601">
            <a:off x="3775525" y="4034729"/>
            <a:ext cx="1228350" cy="45719"/>
          </a:xfrm>
          <a:prstGeom prst="roundRect">
            <a:avLst>
              <a:gd name="adj" fmla="val 50000"/>
            </a:avLst>
          </a:prstGeom>
          <a:gradFill flip="none" rotWithShape="1">
            <a:gsLst>
              <a:gs pos="0">
                <a:schemeClr val="tx1">
                  <a:lumMod val="85000"/>
                  <a:lumOff val="15000"/>
                  <a:alpha val="14000"/>
                </a:schemeClr>
              </a:gs>
              <a:gs pos="81000">
                <a:schemeClr val="tx1">
                  <a:lumMod val="95000"/>
                  <a:lumOff val="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7" name="Rounded Rectangle 46"/>
          <p:cNvSpPr/>
          <p:nvPr/>
        </p:nvSpPr>
        <p:spPr>
          <a:xfrm>
            <a:off x="4164795" y="1589975"/>
            <a:ext cx="1905911" cy="913419"/>
          </a:xfrm>
          <a:prstGeom prst="roundRect">
            <a:avLst/>
          </a:prstGeom>
          <a:solidFill>
            <a:srgbClr val="FF9900">
              <a:alpha val="15000"/>
            </a:srgbClr>
          </a:solidFill>
          <a:ln w="25400">
            <a:solidFill>
              <a:srgbClr val="FF9900"/>
            </a:solid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80000"/>
              </a:lnSpc>
            </a:pPr>
            <a:r>
              <a:rPr lang="en-US" sz="2000" b="1" dirty="0">
                <a:solidFill>
                  <a:srgbClr val="FF9900"/>
                </a:solidFill>
              </a:rPr>
              <a:t>Final Corporate Hedging Plan Signoff</a:t>
            </a:r>
          </a:p>
        </p:txBody>
      </p:sp>
      <p:grpSp>
        <p:nvGrpSpPr>
          <p:cNvPr id="48" name="Group 47"/>
          <p:cNvGrpSpPr/>
          <p:nvPr/>
        </p:nvGrpSpPr>
        <p:grpSpPr>
          <a:xfrm>
            <a:off x="4762586" y="4877363"/>
            <a:ext cx="486135" cy="197949"/>
            <a:chOff x="8137554" y="5983721"/>
            <a:chExt cx="1013660" cy="412754"/>
          </a:xfrm>
        </p:grpSpPr>
        <p:sp>
          <p:nvSpPr>
            <p:cNvPr id="49" name="Oval 48"/>
            <p:cNvSpPr/>
            <p:nvPr/>
          </p:nvSpPr>
          <p:spPr>
            <a:xfrm>
              <a:off x="8137554" y="5983721"/>
              <a:ext cx="1013660" cy="412754"/>
            </a:xfrm>
            <a:prstGeom prst="ellipse">
              <a:avLst/>
            </a:prstGeom>
            <a:no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0" name="Oval 49"/>
            <p:cNvSpPr/>
            <p:nvPr/>
          </p:nvSpPr>
          <p:spPr>
            <a:xfrm>
              <a:off x="8472519" y="6096000"/>
              <a:ext cx="352650" cy="143596"/>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52" name="Rounded Rectangle 51"/>
          <p:cNvSpPr/>
          <p:nvPr/>
        </p:nvSpPr>
        <p:spPr>
          <a:xfrm rot="20495601">
            <a:off x="5038742" y="4727109"/>
            <a:ext cx="1228350" cy="45719"/>
          </a:xfrm>
          <a:prstGeom prst="roundRect">
            <a:avLst>
              <a:gd name="adj" fmla="val 50000"/>
            </a:avLst>
          </a:prstGeom>
          <a:gradFill flip="none" rotWithShape="1">
            <a:gsLst>
              <a:gs pos="0">
                <a:schemeClr val="tx1">
                  <a:lumMod val="85000"/>
                  <a:lumOff val="15000"/>
                  <a:alpha val="14000"/>
                </a:schemeClr>
              </a:gs>
              <a:gs pos="81000">
                <a:schemeClr val="tx1">
                  <a:lumMod val="95000"/>
                  <a:lumOff val="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54" name="Group 53"/>
          <p:cNvGrpSpPr/>
          <p:nvPr/>
        </p:nvGrpSpPr>
        <p:grpSpPr>
          <a:xfrm>
            <a:off x="5644789" y="5391183"/>
            <a:ext cx="710936" cy="289486"/>
            <a:chOff x="8137554" y="5983721"/>
            <a:chExt cx="1013660" cy="412754"/>
          </a:xfrm>
        </p:grpSpPr>
        <p:sp>
          <p:nvSpPr>
            <p:cNvPr id="55" name="Oval 54"/>
            <p:cNvSpPr/>
            <p:nvPr/>
          </p:nvSpPr>
          <p:spPr>
            <a:xfrm>
              <a:off x="8137554" y="5983721"/>
              <a:ext cx="1013660" cy="412754"/>
            </a:xfrm>
            <a:prstGeom prst="ellipse">
              <a:avLst/>
            </a:prstGeom>
            <a:no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6" name="Oval 55"/>
            <p:cNvSpPr/>
            <p:nvPr/>
          </p:nvSpPr>
          <p:spPr>
            <a:xfrm>
              <a:off x="8472519" y="6096000"/>
              <a:ext cx="352650" cy="143596"/>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cxnSp>
        <p:nvCxnSpPr>
          <p:cNvPr id="57" name="Straight Connector 56"/>
          <p:cNvCxnSpPr/>
          <p:nvPr/>
        </p:nvCxnSpPr>
        <p:spPr>
          <a:xfrm flipV="1">
            <a:off x="6005521" y="3648283"/>
            <a:ext cx="0" cy="1839696"/>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rot="20495601">
            <a:off x="6021457" y="5064527"/>
            <a:ext cx="2309574" cy="85962"/>
          </a:xfrm>
          <a:prstGeom prst="roundRect">
            <a:avLst>
              <a:gd name="adj" fmla="val 50000"/>
            </a:avLst>
          </a:prstGeom>
          <a:gradFill flip="none" rotWithShape="1">
            <a:gsLst>
              <a:gs pos="0">
                <a:schemeClr val="tx1">
                  <a:lumMod val="85000"/>
                  <a:lumOff val="15000"/>
                  <a:alpha val="14000"/>
                </a:schemeClr>
              </a:gs>
              <a:gs pos="81000">
                <a:schemeClr val="tx1">
                  <a:lumMod val="95000"/>
                  <a:lumOff val="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1" name="Oval 60"/>
          <p:cNvSpPr/>
          <p:nvPr/>
        </p:nvSpPr>
        <p:spPr>
          <a:xfrm>
            <a:off x="6396780" y="5800085"/>
            <a:ext cx="870272" cy="354368"/>
          </a:xfrm>
          <a:prstGeom prst="ellipse">
            <a:avLst/>
          </a:prstGeom>
          <a:noFill/>
          <a:ln w="222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2" name="Oval 61"/>
          <p:cNvSpPr/>
          <p:nvPr/>
        </p:nvSpPr>
        <p:spPr>
          <a:xfrm>
            <a:off x="6684362" y="5896482"/>
            <a:ext cx="302766" cy="123284"/>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65" name="Straight Connector 64"/>
          <p:cNvCxnSpPr/>
          <p:nvPr/>
        </p:nvCxnSpPr>
        <p:spPr>
          <a:xfrm flipV="1">
            <a:off x="6837682" y="4513048"/>
            <a:ext cx="0" cy="1462409"/>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7315200" y="6305257"/>
            <a:ext cx="870272" cy="354368"/>
          </a:xfrm>
          <a:prstGeom prst="ellipse">
            <a:avLst/>
          </a:prstGeom>
          <a:noFill/>
          <a:ln w="222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3" name="Oval 72"/>
          <p:cNvSpPr/>
          <p:nvPr/>
        </p:nvSpPr>
        <p:spPr>
          <a:xfrm>
            <a:off x="7602782" y="6401654"/>
            <a:ext cx="302766" cy="123284"/>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74" name="Straight Connector 73"/>
          <p:cNvCxnSpPr/>
          <p:nvPr/>
        </p:nvCxnSpPr>
        <p:spPr>
          <a:xfrm flipV="1">
            <a:off x="7750336" y="5535926"/>
            <a:ext cx="0" cy="925202"/>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90" name="Isosceles Triangle 89"/>
          <p:cNvSpPr/>
          <p:nvPr/>
        </p:nvSpPr>
        <p:spPr>
          <a:xfrm>
            <a:off x="9300800" y="5006679"/>
            <a:ext cx="400435" cy="1372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p:cNvSpPr txBox="1"/>
          <p:nvPr/>
        </p:nvSpPr>
        <p:spPr>
          <a:xfrm>
            <a:off x="1238051" y="3956204"/>
            <a:ext cx="1311827" cy="830997"/>
          </a:xfrm>
          <a:prstGeom prst="rect">
            <a:avLst/>
          </a:prstGeom>
          <a:noFill/>
        </p:spPr>
        <p:txBody>
          <a:bodyPr wrap="square" rtlCol="0">
            <a:spAutoFit/>
          </a:bodyPr>
          <a:lstStyle/>
          <a:p>
            <a:r>
              <a:rPr lang="en-US" sz="2400" b="1" dirty="0">
                <a:solidFill>
                  <a:schemeClr val="accent1"/>
                </a:solidFill>
              </a:rPr>
              <a:t>Done</a:t>
            </a:r>
          </a:p>
          <a:p>
            <a:r>
              <a:rPr lang="en-US" sz="2400" b="1" dirty="0">
                <a:solidFill>
                  <a:schemeClr val="accent1"/>
                </a:solidFill>
              </a:rPr>
              <a:t>2018</a:t>
            </a:r>
          </a:p>
        </p:txBody>
      </p:sp>
      <p:sp>
        <p:nvSpPr>
          <p:cNvPr id="107" name="Rectangle 106"/>
          <p:cNvSpPr/>
          <p:nvPr/>
        </p:nvSpPr>
        <p:spPr>
          <a:xfrm rot="20009496">
            <a:off x="3746630" y="4080613"/>
            <a:ext cx="1194430" cy="646331"/>
          </a:xfrm>
          <a:prstGeom prst="rect">
            <a:avLst/>
          </a:prstGeom>
          <a:noFill/>
        </p:spPr>
        <p:txBody>
          <a:bodyPr wrap="none" lIns="91440" tIns="45720" rIns="91440" bIns="45720">
            <a:spAutoFit/>
            <a:scene3d>
              <a:camera prst="orthographicFront">
                <a:rot lat="1769920" lon="18743643" rev="19899539"/>
              </a:camera>
              <a:lightRig rig="threePt" dir="t"/>
            </a:scene3d>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NOW</a:t>
            </a:r>
          </a:p>
        </p:txBody>
      </p:sp>
      <p:sp>
        <p:nvSpPr>
          <p:cNvPr id="108" name="TextBox 107"/>
          <p:cNvSpPr txBox="1"/>
          <p:nvPr/>
        </p:nvSpPr>
        <p:spPr>
          <a:xfrm>
            <a:off x="4345588" y="5628590"/>
            <a:ext cx="1699394" cy="830997"/>
          </a:xfrm>
          <a:prstGeom prst="rect">
            <a:avLst/>
          </a:prstGeom>
          <a:noFill/>
        </p:spPr>
        <p:txBody>
          <a:bodyPr wrap="square" rtlCol="0">
            <a:spAutoFit/>
          </a:bodyPr>
          <a:lstStyle/>
          <a:p>
            <a:r>
              <a:rPr lang="en-US" sz="2400" b="1" dirty="0">
                <a:solidFill>
                  <a:srgbClr val="FF9900"/>
                </a:solidFill>
              </a:rPr>
              <a:t>Next Steps</a:t>
            </a:r>
          </a:p>
          <a:p>
            <a:r>
              <a:rPr lang="en-US" sz="2400" b="1" dirty="0">
                <a:solidFill>
                  <a:srgbClr val="FF9900"/>
                </a:solidFill>
              </a:rPr>
              <a:t>2019</a:t>
            </a:r>
          </a:p>
        </p:txBody>
      </p:sp>
      <p:cxnSp>
        <p:nvCxnSpPr>
          <p:cNvPr id="51" name="Straight Connector 50"/>
          <p:cNvCxnSpPr/>
          <p:nvPr/>
        </p:nvCxnSpPr>
        <p:spPr>
          <a:xfrm flipV="1">
            <a:off x="5005654" y="2458549"/>
            <a:ext cx="0" cy="2505283"/>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sp>
        <p:nvSpPr>
          <p:cNvPr id="111" name="Rounded Rectangle 110"/>
          <p:cNvSpPr/>
          <p:nvPr/>
        </p:nvSpPr>
        <p:spPr>
          <a:xfrm>
            <a:off x="2386267" y="2688307"/>
            <a:ext cx="1401484" cy="546468"/>
          </a:xfrm>
          <a:prstGeom prst="roundRect">
            <a:avLst/>
          </a:prstGeom>
          <a:solidFill>
            <a:schemeClr val="accent1">
              <a:lumMod val="20000"/>
              <a:lumOff val="80000"/>
            </a:schemeClr>
          </a:solidFill>
          <a:ln w="25400"/>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accent1">
                    <a:lumMod val="75000"/>
                  </a:schemeClr>
                </a:solidFill>
              </a:rPr>
              <a:t>Hedge Plan Written</a:t>
            </a:r>
          </a:p>
        </p:txBody>
      </p:sp>
      <p:sp>
        <p:nvSpPr>
          <p:cNvPr id="116" name="Rounded Rectangle 115"/>
          <p:cNvSpPr/>
          <p:nvPr/>
        </p:nvSpPr>
        <p:spPr>
          <a:xfrm>
            <a:off x="76200" y="80564"/>
            <a:ext cx="1091304" cy="851866"/>
          </a:xfrm>
          <a:prstGeom prst="roundRect">
            <a:avLst/>
          </a:prstGeom>
          <a:solidFill>
            <a:schemeClr val="accent1">
              <a:lumMod val="20000"/>
              <a:lumOff val="80000"/>
            </a:schemeClr>
          </a:solidFill>
          <a:ln w="25400"/>
        </p:spPr>
        <p:style>
          <a:lnRef idx="2">
            <a:schemeClr val="accent1"/>
          </a:lnRef>
          <a:fillRef idx="1">
            <a:schemeClr val="lt1"/>
          </a:fillRef>
          <a:effectRef idx="0">
            <a:schemeClr val="accent1"/>
          </a:effectRef>
          <a:fontRef idx="minor">
            <a:schemeClr val="dk1"/>
          </a:fontRef>
        </p:style>
        <p:txBody>
          <a:bodyPr rtlCol="0" anchor="ctr"/>
          <a:lstStyle/>
          <a:p>
            <a:pPr algn="ctr"/>
            <a:r>
              <a:rPr lang="en-US" sz="1700" b="1" dirty="0">
                <a:solidFill>
                  <a:schemeClr val="accent1">
                    <a:lumMod val="75000"/>
                  </a:schemeClr>
                </a:solidFill>
              </a:rPr>
              <a:t>Project team meets</a:t>
            </a:r>
          </a:p>
        </p:txBody>
      </p:sp>
      <p:sp>
        <p:nvSpPr>
          <p:cNvPr id="117" name="Rounded Rectangle 116"/>
          <p:cNvSpPr/>
          <p:nvPr/>
        </p:nvSpPr>
        <p:spPr>
          <a:xfrm>
            <a:off x="826466" y="962795"/>
            <a:ext cx="1324722" cy="851866"/>
          </a:xfrm>
          <a:prstGeom prst="roundRect">
            <a:avLst/>
          </a:prstGeom>
          <a:solidFill>
            <a:schemeClr val="accent1">
              <a:lumMod val="20000"/>
              <a:lumOff val="80000"/>
            </a:schemeClr>
          </a:solidFill>
          <a:ln w="25400"/>
        </p:spPr>
        <p:style>
          <a:lnRef idx="2">
            <a:schemeClr val="accent1"/>
          </a:lnRef>
          <a:fillRef idx="1">
            <a:schemeClr val="lt1"/>
          </a:fillRef>
          <a:effectRef idx="0">
            <a:schemeClr val="accent1"/>
          </a:effectRef>
          <a:fontRef idx="minor">
            <a:schemeClr val="dk1"/>
          </a:fontRef>
        </p:style>
        <p:txBody>
          <a:bodyPr rtlCol="0" anchor="ctr"/>
          <a:lstStyle/>
          <a:p>
            <a:pPr algn="ctr"/>
            <a:r>
              <a:rPr lang="en-US" sz="1700" b="1" dirty="0">
                <a:solidFill>
                  <a:schemeClr val="accent1">
                    <a:lumMod val="75000"/>
                  </a:schemeClr>
                </a:solidFill>
              </a:rPr>
              <a:t>Location Basin Study Completed</a:t>
            </a:r>
          </a:p>
        </p:txBody>
      </p:sp>
      <p:cxnSp>
        <p:nvCxnSpPr>
          <p:cNvPr id="136" name="Straight Connector 135"/>
          <p:cNvCxnSpPr/>
          <p:nvPr/>
        </p:nvCxnSpPr>
        <p:spPr>
          <a:xfrm flipV="1">
            <a:off x="3922327" y="4418368"/>
            <a:ext cx="1000903" cy="436329"/>
          </a:xfrm>
          <a:prstGeom prst="line">
            <a:avLst/>
          </a:prstGeom>
          <a:ln w="28575">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a:xfrm>
            <a:off x="5186366" y="2659628"/>
            <a:ext cx="1948337" cy="988655"/>
          </a:xfrm>
          <a:prstGeom prst="roundRect">
            <a:avLst/>
          </a:prstGeom>
          <a:solidFill>
            <a:srgbClr val="FF9900">
              <a:alpha val="15000"/>
            </a:srgbClr>
          </a:solidFill>
          <a:ln w="25400">
            <a:solidFill>
              <a:srgbClr val="FF99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b="1" dirty="0">
                <a:solidFill>
                  <a:srgbClr val="FF9900"/>
                </a:solidFill>
              </a:rPr>
              <a:t>Create 2019 HEP (Hedging Execution Plan)</a:t>
            </a:r>
          </a:p>
        </p:txBody>
      </p:sp>
      <p:sp>
        <p:nvSpPr>
          <p:cNvPr id="66" name="Rounded Rectangle 65"/>
          <p:cNvSpPr/>
          <p:nvPr/>
        </p:nvSpPr>
        <p:spPr>
          <a:xfrm>
            <a:off x="6063476" y="3811571"/>
            <a:ext cx="2013719" cy="699775"/>
          </a:xfrm>
          <a:prstGeom prst="roundRect">
            <a:avLst/>
          </a:prstGeom>
          <a:solidFill>
            <a:srgbClr val="FF9900">
              <a:alpha val="15000"/>
            </a:srgbClr>
          </a:solidFill>
          <a:ln w="25400">
            <a:solidFill>
              <a:srgbClr val="FF99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b="1" dirty="0">
                <a:solidFill>
                  <a:srgbClr val="FF9900"/>
                </a:solidFill>
              </a:rPr>
              <a:t>GSOC Approves 2019 HEP</a:t>
            </a:r>
          </a:p>
        </p:txBody>
      </p:sp>
      <p:sp>
        <p:nvSpPr>
          <p:cNvPr id="67" name="Rounded Rectangle 66"/>
          <p:cNvSpPr/>
          <p:nvPr/>
        </p:nvSpPr>
        <p:spPr>
          <a:xfrm>
            <a:off x="7001508" y="4844764"/>
            <a:ext cx="1620851" cy="710677"/>
          </a:xfrm>
          <a:prstGeom prst="roundRect">
            <a:avLst/>
          </a:prstGeom>
          <a:solidFill>
            <a:srgbClr val="FF9900">
              <a:alpha val="15000"/>
            </a:srgbClr>
          </a:solidFill>
          <a:ln w="25400">
            <a:solidFill>
              <a:srgbClr val="FF99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b="1" dirty="0">
                <a:solidFill>
                  <a:srgbClr val="FF9900"/>
                </a:solidFill>
              </a:rPr>
              <a:t>Implement 2019 HEP</a:t>
            </a:r>
          </a:p>
        </p:txBody>
      </p:sp>
      <p:sp>
        <p:nvSpPr>
          <p:cNvPr id="68" name="Rounded Rectangle 67"/>
          <p:cNvSpPr/>
          <p:nvPr/>
        </p:nvSpPr>
        <p:spPr>
          <a:xfrm rot="20495601">
            <a:off x="6881591" y="5525962"/>
            <a:ext cx="2309574" cy="85962"/>
          </a:xfrm>
          <a:prstGeom prst="roundRect">
            <a:avLst>
              <a:gd name="adj" fmla="val 50000"/>
            </a:avLst>
          </a:prstGeom>
          <a:gradFill flip="none" rotWithShape="1">
            <a:gsLst>
              <a:gs pos="0">
                <a:schemeClr val="tx1">
                  <a:lumMod val="85000"/>
                  <a:lumOff val="15000"/>
                  <a:alpha val="14000"/>
                </a:schemeClr>
              </a:gs>
              <a:gs pos="81000">
                <a:schemeClr val="tx1">
                  <a:lumMod val="95000"/>
                  <a:lumOff val="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9" name="Rounded Rectangle 68"/>
          <p:cNvSpPr/>
          <p:nvPr/>
        </p:nvSpPr>
        <p:spPr>
          <a:xfrm rot="20495601">
            <a:off x="7766017" y="6023718"/>
            <a:ext cx="2309574" cy="89080"/>
          </a:xfrm>
          <a:prstGeom prst="roundRect">
            <a:avLst>
              <a:gd name="adj" fmla="val 50000"/>
            </a:avLst>
          </a:prstGeom>
          <a:gradFill flip="none" rotWithShape="1">
            <a:gsLst>
              <a:gs pos="0">
                <a:schemeClr val="tx1">
                  <a:lumMod val="85000"/>
                  <a:lumOff val="15000"/>
                  <a:alpha val="14000"/>
                </a:schemeClr>
              </a:gs>
              <a:gs pos="81000">
                <a:schemeClr val="tx1">
                  <a:lumMod val="95000"/>
                  <a:lumOff val="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492771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3B8F14-C453-4B6D-97B6-FE42032E5052}"/>
              </a:ext>
            </a:extLst>
          </p:cNvPr>
          <p:cNvSpPr>
            <a:spLocks noGrp="1"/>
          </p:cNvSpPr>
          <p:nvPr>
            <p:ph type="title"/>
          </p:nvPr>
        </p:nvSpPr>
        <p:spPr>
          <a:xfrm>
            <a:off x="632661" y="609600"/>
            <a:ext cx="1958139" cy="625474"/>
          </a:xfrm>
        </p:spPr>
        <p:txBody>
          <a:bodyPr/>
          <a:lstStyle/>
          <a:p>
            <a:r>
              <a:rPr lang="en-US" dirty="0"/>
              <a:t>Summary</a:t>
            </a:r>
          </a:p>
        </p:txBody>
      </p:sp>
      <p:sp>
        <p:nvSpPr>
          <p:cNvPr id="3" name="Content Placeholder 2">
            <a:extLst>
              <a:ext uri="{FF2B5EF4-FFF2-40B4-BE49-F238E27FC236}">
                <a16:creationId xmlns:a16="http://schemas.microsoft.com/office/drawing/2014/main" xmlns="" id="{4C1B33F3-EB26-487E-81F6-BFC52754EF18}"/>
              </a:ext>
            </a:extLst>
          </p:cNvPr>
          <p:cNvSpPr>
            <a:spLocks noGrp="1"/>
          </p:cNvSpPr>
          <p:nvPr>
            <p:ph idx="1"/>
          </p:nvPr>
        </p:nvSpPr>
        <p:spPr/>
        <p:txBody>
          <a:bodyPr/>
          <a:lstStyle/>
          <a:p>
            <a:r>
              <a:rPr lang="en-US" dirty="0"/>
              <a:t>Revised Hedge Program avoids “set it and forget it” to be more risk responsive</a:t>
            </a:r>
          </a:p>
          <a:p>
            <a:r>
              <a:rPr lang="en-US" dirty="0"/>
              <a:t>The Program uses the actual Cascade procurement sheet to drive the initial quantitative metric framework</a:t>
            </a:r>
          </a:p>
          <a:p>
            <a:r>
              <a:rPr lang="en-US" dirty="0"/>
              <a:t>Program features and employed-resources are expected to become more sophisticated over time</a:t>
            </a:r>
          </a:p>
          <a:p>
            <a:r>
              <a:rPr lang="en-US" dirty="0"/>
              <a:t>Hedging Program complies with policy statement UG-132019</a:t>
            </a:r>
          </a:p>
        </p:txBody>
      </p:sp>
      <p:sp>
        <p:nvSpPr>
          <p:cNvPr id="4" name="Slide Number Placeholder 3">
            <a:extLst>
              <a:ext uri="{FF2B5EF4-FFF2-40B4-BE49-F238E27FC236}">
                <a16:creationId xmlns:a16="http://schemas.microsoft.com/office/drawing/2014/main" xmlns="" id="{D86D097F-DC58-406E-858B-4A1317C890B0}"/>
              </a:ext>
            </a:extLst>
          </p:cNvPr>
          <p:cNvSpPr>
            <a:spLocks noGrp="1"/>
          </p:cNvSpPr>
          <p:nvPr>
            <p:ph type="sldNum" sz="quarter" idx="4294967295"/>
          </p:nvPr>
        </p:nvSpPr>
        <p:spPr>
          <a:xfrm>
            <a:off x="6457950" y="6356351"/>
            <a:ext cx="2057400" cy="365125"/>
          </a:xfrm>
        </p:spPr>
        <p:txBody>
          <a:bodyPr/>
          <a:lstStyle/>
          <a:p>
            <a:fld id="{4B8306F7-D611-4CBA-A45D-8196A2ED474F}" type="slidenum">
              <a:rPr lang="en-US" smtClean="0"/>
              <a:pPr/>
              <a:t>18</a:t>
            </a:fld>
            <a:endParaRPr lang="en-US" dirty="0"/>
          </a:p>
        </p:txBody>
      </p:sp>
    </p:spTree>
    <p:extLst>
      <p:ext uri="{BB962C8B-B14F-4D97-AF65-F5344CB8AC3E}">
        <p14:creationId xmlns:p14="http://schemas.microsoft.com/office/powerpoint/2010/main" val="1614484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58DFE6D-3243-430A-A813-1A7F18D526EC}"/>
              </a:ext>
            </a:extLst>
          </p:cNvPr>
          <p:cNvSpPr>
            <a:spLocks noGrp="1"/>
          </p:cNvSpPr>
          <p:nvPr>
            <p:ph type="ctrTitle"/>
          </p:nvPr>
        </p:nvSpPr>
        <p:spPr/>
        <p:txBody>
          <a:bodyPr/>
          <a:lstStyle/>
          <a:p>
            <a:r>
              <a:rPr lang="en-US" dirty="0">
                <a:solidFill>
                  <a:schemeClr val="accent1">
                    <a:lumMod val="75000"/>
                  </a:schemeClr>
                </a:solidFill>
              </a:rPr>
              <a:t>Questions and Discussion</a:t>
            </a:r>
          </a:p>
        </p:txBody>
      </p:sp>
      <p:sp>
        <p:nvSpPr>
          <p:cNvPr id="4" name="Slide Number Placeholder 3">
            <a:extLst>
              <a:ext uri="{FF2B5EF4-FFF2-40B4-BE49-F238E27FC236}">
                <a16:creationId xmlns:a16="http://schemas.microsoft.com/office/drawing/2014/main" xmlns="" id="{8F5A3E0D-5F2A-4CE3-90D4-F4BA5AED0F05}"/>
              </a:ext>
            </a:extLst>
          </p:cNvPr>
          <p:cNvSpPr>
            <a:spLocks noGrp="1"/>
          </p:cNvSpPr>
          <p:nvPr>
            <p:ph type="sldNum" sz="quarter" idx="12"/>
          </p:nvPr>
        </p:nvSpPr>
        <p:spPr/>
        <p:txBody>
          <a:bodyPr/>
          <a:lstStyle/>
          <a:p>
            <a:fld id="{4B8306F7-D611-4CBA-A45D-8196A2ED474F}" type="slidenum">
              <a:rPr lang="en-US" smtClean="0"/>
              <a:pPr/>
              <a:t>19</a:t>
            </a:fld>
            <a:endParaRPr lang="en-US" dirty="0"/>
          </a:p>
        </p:txBody>
      </p:sp>
    </p:spTree>
    <p:extLst>
      <p:ext uri="{BB962C8B-B14F-4D97-AF65-F5344CB8AC3E}">
        <p14:creationId xmlns:p14="http://schemas.microsoft.com/office/powerpoint/2010/main" val="1614374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5A6D8B-66B1-4C68-B92C-EFD88D53F0DF}"/>
              </a:ext>
            </a:extLst>
          </p:cNvPr>
          <p:cNvSpPr>
            <a:spLocks noGrp="1"/>
          </p:cNvSpPr>
          <p:nvPr>
            <p:ph type="title"/>
          </p:nvPr>
        </p:nvSpPr>
        <p:spPr>
          <a:xfrm>
            <a:off x="632661" y="609600"/>
            <a:ext cx="7728424" cy="625474"/>
          </a:xfrm>
        </p:spPr>
        <p:txBody>
          <a:bodyPr/>
          <a:lstStyle/>
          <a:p>
            <a:r>
              <a:rPr lang="en-US" dirty="0"/>
              <a:t>Cascade’s Hedging Project Leadership Team</a:t>
            </a:r>
          </a:p>
        </p:txBody>
      </p:sp>
      <p:sp>
        <p:nvSpPr>
          <p:cNvPr id="4" name="Slide Number Placeholder 3">
            <a:extLst>
              <a:ext uri="{FF2B5EF4-FFF2-40B4-BE49-F238E27FC236}">
                <a16:creationId xmlns:a16="http://schemas.microsoft.com/office/drawing/2014/main" xmlns="" id="{D984AE53-B1F0-47B3-BC2B-D160944872AB}"/>
              </a:ext>
            </a:extLst>
          </p:cNvPr>
          <p:cNvSpPr>
            <a:spLocks noGrp="1"/>
          </p:cNvSpPr>
          <p:nvPr>
            <p:ph type="sldNum" sz="quarter" idx="4294967295"/>
          </p:nvPr>
        </p:nvSpPr>
        <p:spPr>
          <a:xfrm>
            <a:off x="6457950" y="6356351"/>
            <a:ext cx="2057400" cy="365125"/>
          </a:xfrm>
        </p:spPr>
        <p:txBody>
          <a:bodyPr/>
          <a:lstStyle/>
          <a:p>
            <a:fld id="{4B8306F7-D611-4CBA-A45D-8196A2ED474F}" type="slidenum">
              <a:rPr lang="en-US" smtClean="0"/>
              <a:pPr/>
              <a:t>2</a:t>
            </a:fld>
            <a:endParaRPr lang="en-US" dirty="0"/>
          </a:p>
        </p:txBody>
      </p:sp>
      <p:pic>
        <p:nvPicPr>
          <p:cNvPr id="3076" name="Picture 4" descr="Edit photo">
            <a:extLst>
              <a:ext uri="{FF2B5EF4-FFF2-40B4-BE49-F238E27FC236}">
                <a16:creationId xmlns:a16="http://schemas.microsoft.com/office/drawing/2014/main" xmlns="" id="{BCDC4D17-30EA-4318-AB0E-7AD0E7D7D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454" y="2079892"/>
            <a:ext cx="1201688" cy="12016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erson wearing a suit and tie smiling at the camera&#10;&#10;Description automatically generated">
            <a:extLst>
              <a:ext uri="{FF2B5EF4-FFF2-40B4-BE49-F238E27FC236}">
                <a16:creationId xmlns:a16="http://schemas.microsoft.com/office/drawing/2014/main" xmlns="" id="{81F52F4D-99B3-4DDF-9212-50364F369D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9609" y="3464732"/>
            <a:ext cx="1223377" cy="1223377"/>
          </a:xfrm>
          <a:prstGeom prst="rect">
            <a:avLst/>
          </a:prstGeom>
        </p:spPr>
      </p:pic>
      <p:sp>
        <p:nvSpPr>
          <p:cNvPr id="8" name="TextBox 7">
            <a:extLst>
              <a:ext uri="{FF2B5EF4-FFF2-40B4-BE49-F238E27FC236}">
                <a16:creationId xmlns:a16="http://schemas.microsoft.com/office/drawing/2014/main" xmlns="" id="{E62429D5-ECAB-4114-844A-033D7C259D96}"/>
              </a:ext>
            </a:extLst>
          </p:cNvPr>
          <p:cNvSpPr txBox="1"/>
          <p:nvPr/>
        </p:nvSpPr>
        <p:spPr>
          <a:xfrm>
            <a:off x="2166044" y="1545806"/>
            <a:ext cx="2188886" cy="1200329"/>
          </a:xfrm>
          <a:prstGeom prst="rect">
            <a:avLst/>
          </a:prstGeom>
          <a:solidFill>
            <a:schemeClr val="bg1">
              <a:lumMod val="85000"/>
            </a:schemeClr>
          </a:solidFill>
        </p:spPr>
        <p:txBody>
          <a:bodyPr wrap="square" rtlCol="0">
            <a:spAutoFit/>
          </a:bodyPr>
          <a:lstStyle/>
          <a:p>
            <a:r>
              <a:rPr lang="en-US" dirty="0"/>
              <a:t>Chris Robbins, </a:t>
            </a:r>
          </a:p>
          <a:p>
            <a:r>
              <a:rPr lang="en-US" dirty="0"/>
              <a:t>Manager of Gas Control &amp; Supply for the Western Region</a:t>
            </a:r>
          </a:p>
        </p:txBody>
      </p:sp>
      <p:sp>
        <p:nvSpPr>
          <p:cNvPr id="12" name="TextBox 11">
            <a:extLst>
              <a:ext uri="{FF2B5EF4-FFF2-40B4-BE49-F238E27FC236}">
                <a16:creationId xmlns:a16="http://schemas.microsoft.com/office/drawing/2014/main" xmlns="" id="{6559173F-4354-4292-9A3D-5C18039221F2}"/>
              </a:ext>
            </a:extLst>
          </p:cNvPr>
          <p:cNvSpPr txBox="1"/>
          <p:nvPr/>
        </p:nvSpPr>
        <p:spPr>
          <a:xfrm>
            <a:off x="2187501" y="4503428"/>
            <a:ext cx="2157904" cy="1200329"/>
          </a:xfrm>
          <a:prstGeom prst="rect">
            <a:avLst/>
          </a:prstGeom>
          <a:solidFill>
            <a:schemeClr val="bg1">
              <a:lumMod val="85000"/>
            </a:schemeClr>
          </a:solidFill>
        </p:spPr>
        <p:txBody>
          <a:bodyPr wrap="square" rtlCol="0">
            <a:spAutoFit/>
          </a:bodyPr>
          <a:lstStyle/>
          <a:p>
            <a:r>
              <a:rPr lang="en-US" dirty="0"/>
              <a:t>Eric Wood, Supervisor of Gas Supply</a:t>
            </a:r>
          </a:p>
          <a:p>
            <a:endParaRPr lang="en-US" dirty="0"/>
          </a:p>
        </p:txBody>
      </p:sp>
      <p:sp>
        <p:nvSpPr>
          <p:cNvPr id="13" name="TextBox 12">
            <a:extLst>
              <a:ext uri="{FF2B5EF4-FFF2-40B4-BE49-F238E27FC236}">
                <a16:creationId xmlns:a16="http://schemas.microsoft.com/office/drawing/2014/main" xmlns="" id="{A18CE04D-B10F-408D-A612-A6165333E473}"/>
              </a:ext>
            </a:extLst>
          </p:cNvPr>
          <p:cNvSpPr txBox="1"/>
          <p:nvPr/>
        </p:nvSpPr>
        <p:spPr>
          <a:xfrm>
            <a:off x="2166044" y="3041581"/>
            <a:ext cx="2188886" cy="1200329"/>
          </a:xfrm>
          <a:prstGeom prst="rect">
            <a:avLst/>
          </a:prstGeom>
          <a:solidFill>
            <a:schemeClr val="bg1">
              <a:lumMod val="85000"/>
            </a:schemeClr>
          </a:solidFill>
        </p:spPr>
        <p:txBody>
          <a:bodyPr wrap="square" rtlCol="0">
            <a:spAutoFit/>
          </a:bodyPr>
          <a:lstStyle/>
          <a:p>
            <a:r>
              <a:rPr lang="en-US" dirty="0"/>
              <a:t>Mark Sellers-Vaughn, Manager of Supply Resource Planning</a:t>
            </a:r>
          </a:p>
          <a:p>
            <a:endParaRPr lang="en-US" dirty="0"/>
          </a:p>
        </p:txBody>
      </p:sp>
      <p:sp>
        <p:nvSpPr>
          <p:cNvPr id="14" name="TextBox 13">
            <a:extLst>
              <a:ext uri="{FF2B5EF4-FFF2-40B4-BE49-F238E27FC236}">
                <a16:creationId xmlns:a16="http://schemas.microsoft.com/office/drawing/2014/main" xmlns="" id="{6D20C6FB-26B6-4AE4-8A38-717634521A7B}"/>
              </a:ext>
            </a:extLst>
          </p:cNvPr>
          <p:cNvSpPr txBox="1"/>
          <p:nvPr/>
        </p:nvSpPr>
        <p:spPr>
          <a:xfrm>
            <a:off x="6172200" y="2092812"/>
            <a:ext cx="2188885" cy="1200329"/>
          </a:xfrm>
          <a:prstGeom prst="rect">
            <a:avLst/>
          </a:prstGeom>
          <a:solidFill>
            <a:schemeClr val="bg1">
              <a:lumMod val="85000"/>
            </a:schemeClr>
          </a:solidFill>
        </p:spPr>
        <p:txBody>
          <a:bodyPr wrap="square" rtlCol="0">
            <a:spAutoFit/>
          </a:bodyPr>
          <a:lstStyle/>
          <a:p>
            <a:r>
              <a:rPr lang="en-US" dirty="0"/>
              <a:t>Arthur Gelber, </a:t>
            </a:r>
          </a:p>
          <a:p>
            <a:r>
              <a:rPr lang="en-US" dirty="0"/>
              <a:t>Consultant</a:t>
            </a:r>
          </a:p>
          <a:p>
            <a:endParaRPr lang="en-US" dirty="0"/>
          </a:p>
          <a:p>
            <a:endParaRPr lang="en-US" dirty="0"/>
          </a:p>
        </p:txBody>
      </p:sp>
      <p:sp>
        <p:nvSpPr>
          <p:cNvPr id="15" name="TextBox 14">
            <a:extLst>
              <a:ext uri="{FF2B5EF4-FFF2-40B4-BE49-F238E27FC236}">
                <a16:creationId xmlns:a16="http://schemas.microsoft.com/office/drawing/2014/main" xmlns="" id="{975C232A-365D-4CDD-9F2B-35CC5628F609}"/>
              </a:ext>
            </a:extLst>
          </p:cNvPr>
          <p:cNvSpPr txBox="1"/>
          <p:nvPr/>
        </p:nvSpPr>
        <p:spPr>
          <a:xfrm>
            <a:off x="6172201" y="3477292"/>
            <a:ext cx="2188886" cy="1200329"/>
          </a:xfrm>
          <a:prstGeom prst="rect">
            <a:avLst/>
          </a:prstGeom>
          <a:solidFill>
            <a:schemeClr val="bg1">
              <a:lumMod val="85000"/>
            </a:schemeClr>
          </a:solidFill>
        </p:spPr>
        <p:txBody>
          <a:bodyPr wrap="square" rtlCol="0">
            <a:spAutoFit/>
          </a:bodyPr>
          <a:lstStyle/>
          <a:p>
            <a:r>
              <a:rPr lang="en-US" dirty="0"/>
              <a:t>Kent Bayazitoglu, Consultant</a:t>
            </a:r>
          </a:p>
          <a:p>
            <a:endParaRPr lang="en-US" dirty="0"/>
          </a:p>
          <a:p>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704" y="3018533"/>
            <a:ext cx="1189449" cy="1189449"/>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t="17133" r="26474" b="26784"/>
          <a:stretch/>
        </p:blipFill>
        <p:spPr>
          <a:xfrm>
            <a:off x="800586" y="4503428"/>
            <a:ext cx="1198818" cy="1219200"/>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t="4602" b="19317"/>
          <a:stretch/>
        </p:blipFill>
        <p:spPr>
          <a:xfrm>
            <a:off x="796281" y="1532382"/>
            <a:ext cx="1197157" cy="1211891"/>
          </a:xfrm>
          <a:prstGeom prst="rect">
            <a:avLst/>
          </a:prstGeom>
        </p:spPr>
      </p:pic>
    </p:spTree>
    <p:extLst>
      <p:ext uri="{BB962C8B-B14F-4D97-AF65-F5344CB8AC3E}">
        <p14:creationId xmlns:p14="http://schemas.microsoft.com/office/powerpoint/2010/main" val="3882048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4A50DF-C4CD-4DD9-BDFB-4B6E953105D8}"/>
              </a:ext>
            </a:extLst>
          </p:cNvPr>
          <p:cNvSpPr>
            <a:spLocks noGrp="1"/>
          </p:cNvSpPr>
          <p:nvPr>
            <p:ph type="title"/>
          </p:nvPr>
        </p:nvSpPr>
        <p:spPr/>
        <p:txBody>
          <a:bodyPr/>
          <a:lstStyle/>
          <a:p>
            <a:r>
              <a:rPr lang="en-US" dirty="0"/>
              <a:t>Gelber &amp; Associates</a:t>
            </a:r>
          </a:p>
        </p:txBody>
      </p:sp>
      <p:sp>
        <p:nvSpPr>
          <p:cNvPr id="3" name="Content Placeholder 2">
            <a:extLst>
              <a:ext uri="{FF2B5EF4-FFF2-40B4-BE49-F238E27FC236}">
                <a16:creationId xmlns:a16="http://schemas.microsoft.com/office/drawing/2014/main" xmlns="" id="{6E5338C3-151B-4DBB-837C-2592A295527F}"/>
              </a:ext>
            </a:extLst>
          </p:cNvPr>
          <p:cNvSpPr>
            <a:spLocks noGrp="1"/>
          </p:cNvSpPr>
          <p:nvPr>
            <p:ph idx="1"/>
          </p:nvPr>
        </p:nvSpPr>
        <p:spPr>
          <a:xfrm>
            <a:off x="628650" y="1825625"/>
            <a:ext cx="6229350" cy="4351338"/>
          </a:xfrm>
        </p:spPr>
        <p:txBody>
          <a:bodyPr/>
          <a:lstStyle/>
          <a:p>
            <a:r>
              <a:rPr lang="en-US" dirty="0"/>
              <a:t>Based in Houston, TX</a:t>
            </a:r>
          </a:p>
          <a:p>
            <a:r>
              <a:rPr lang="en-US" dirty="0"/>
              <a:t>Natural gas specialist since 1990</a:t>
            </a:r>
          </a:p>
          <a:p>
            <a:r>
              <a:rPr lang="en-US" dirty="0"/>
              <a:t>Working with utilities since 2000</a:t>
            </a:r>
          </a:p>
          <a:p>
            <a:r>
              <a:rPr lang="en-US" dirty="0"/>
              <a:t>We’ve worked in 35 states nationwide</a:t>
            </a:r>
          </a:p>
          <a:p>
            <a:r>
              <a:rPr lang="en-US" dirty="0"/>
              <a:t>Design, implement and manage the natural gas hedging programs for utilities and large gas consumers</a:t>
            </a:r>
          </a:p>
          <a:p>
            <a:r>
              <a:rPr lang="en-US" dirty="0"/>
              <a:t>First worked with Cascade on a portion of their IRP in 2014</a:t>
            </a:r>
          </a:p>
          <a:p>
            <a:r>
              <a:rPr lang="en-US" dirty="0"/>
              <a:t>Recognized as utility hedging “Best in Class” by the Colorado PUC in 2017</a:t>
            </a:r>
          </a:p>
        </p:txBody>
      </p:sp>
      <p:sp>
        <p:nvSpPr>
          <p:cNvPr id="4" name="Slide Number Placeholder 3">
            <a:extLst>
              <a:ext uri="{FF2B5EF4-FFF2-40B4-BE49-F238E27FC236}">
                <a16:creationId xmlns:a16="http://schemas.microsoft.com/office/drawing/2014/main" xmlns="" id="{8F6A8C92-068C-42BB-837D-5E509E4C306D}"/>
              </a:ext>
            </a:extLst>
          </p:cNvPr>
          <p:cNvSpPr>
            <a:spLocks noGrp="1"/>
          </p:cNvSpPr>
          <p:nvPr>
            <p:ph type="sldNum" sz="quarter" idx="4294967295"/>
          </p:nvPr>
        </p:nvSpPr>
        <p:spPr>
          <a:xfrm>
            <a:off x="6457950" y="6356351"/>
            <a:ext cx="2057400" cy="365125"/>
          </a:xfrm>
        </p:spPr>
        <p:txBody>
          <a:bodyPr/>
          <a:lstStyle/>
          <a:p>
            <a:fld id="{4B8306F7-D611-4CBA-A45D-8196A2ED474F}" type="slidenum">
              <a:rPr lang="en-US" smtClean="0"/>
              <a:pPr/>
              <a:t>3</a:t>
            </a:fld>
            <a:endParaRPr lang="en-US" dirty="0"/>
          </a:p>
        </p:txBody>
      </p:sp>
      <p:pic>
        <p:nvPicPr>
          <p:cNvPr id="6" name="Picture 5">
            <a:extLst>
              <a:ext uri="{FF2B5EF4-FFF2-40B4-BE49-F238E27FC236}">
                <a16:creationId xmlns:a16="http://schemas.microsoft.com/office/drawing/2014/main" xmlns="" id="{86FB4D44-FF28-4E38-BCA7-4450FD36A491}"/>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1773" r="1140" b="-11"/>
          <a:stretch/>
        </p:blipFill>
        <p:spPr>
          <a:xfrm>
            <a:off x="6598028" y="2461923"/>
            <a:ext cx="1937263" cy="1934153"/>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3922358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mage result for winter in Washington state">
            <a:extLst>
              <a:ext uri="{FF2B5EF4-FFF2-40B4-BE49-F238E27FC236}">
                <a16:creationId xmlns:a16="http://schemas.microsoft.com/office/drawing/2014/main" xmlns="" id="{E2C628DF-ED49-4333-8B47-5508315909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00" r="-1" b="-1"/>
          <a:stretch/>
        </p:blipFill>
        <p:spPr bwMode="auto">
          <a:xfrm>
            <a:off x="-1" y="0"/>
            <a:ext cx="9144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1" y="24631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68580" tIns="34290" rIns="68580" bIns="34290" rtlCol="0" anchor="t">
            <a:normAutofit/>
          </a:bodyPr>
          <a:lstStyle/>
          <a:p>
            <a:pPr algn="ctr">
              <a:spcAft>
                <a:spcPts val="750"/>
              </a:spcAft>
              <a:buClr>
                <a:schemeClr val="tx1"/>
              </a:buClr>
              <a:buSzPct val="100000"/>
            </a:pPr>
            <a:endParaRPr lang="en-US" sz="1200" cap="all" dirty="0"/>
          </a:p>
        </p:txBody>
      </p:sp>
      <p:sp>
        <p:nvSpPr>
          <p:cNvPr id="2" name="Title 1">
            <a:extLst>
              <a:ext uri="{FF2B5EF4-FFF2-40B4-BE49-F238E27FC236}">
                <a16:creationId xmlns:a16="http://schemas.microsoft.com/office/drawing/2014/main" xmlns="" id="{F66BBD89-6567-460E-B5D8-282FAFCF5D28}"/>
              </a:ext>
            </a:extLst>
          </p:cNvPr>
          <p:cNvSpPr>
            <a:spLocks noGrp="1"/>
          </p:cNvSpPr>
          <p:nvPr>
            <p:ph type="title"/>
          </p:nvPr>
        </p:nvSpPr>
        <p:spPr>
          <a:xfrm>
            <a:off x="568370" y="3149961"/>
            <a:ext cx="3153103" cy="1007066"/>
          </a:xfrm>
        </p:spPr>
        <p:txBody>
          <a:bodyPr>
            <a:normAutofit/>
          </a:bodyPr>
          <a:lstStyle/>
          <a:p>
            <a:pPr algn="ctr"/>
            <a:r>
              <a:rPr lang="en-US" sz="3150" dirty="0"/>
              <a:t>Importance of the Winter</a:t>
            </a:r>
          </a:p>
        </p:txBody>
      </p:sp>
      <p:sp>
        <p:nvSpPr>
          <p:cNvPr id="4" name="Slide Number Placeholder 3">
            <a:extLst>
              <a:ext uri="{FF2B5EF4-FFF2-40B4-BE49-F238E27FC236}">
                <a16:creationId xmlns:a16="http://schemas.microsoft.com/office/drawing/2014/main" xmlns="" id="{F720B06C-E0B9-498B-87E7-CB298CE6286E}"/>
              </a:ext>
            </a:extLst>
          </p:cNvPr>
          <p:cNvSpPr>
            <a:spLocks noGrp="1"/>
          </p:cNvSpPr>
          <p:nvPr>
            <p:ph type="sldNum" sz="quarter" idx="4294967295"/>
          </p:nvPr>
        </p:nvSpPr>
        <p:spPr>
          <a:xfrm>
            <a:off x="8610600" y="6430406"/>
            <a:ext cx="274320" cy="273844"/>
          </a:xfrm>
          <a:prstGeom prst="ellipse">
            <a:avLst/>
          </a:prstGeom>
          <a:solidFill>
            <a:schemeClr val="bg1">
              <a:alpha val="70000"/>
            </a:schemeClr>
          </a:solidFill>
          <a:ln>
            <a:solidFill>
              <a:schemeClr val="tx1">
                <a:lumMod val="75000"/>
                <a:lumOff val="25000"/>
              </a:schemeClr>
            </a:solidFill>
          </a:ln>
        </p:spPr>
        <p:txBody>
          <a:bodyPr anchor="ctr">
            <a:normAutofit/>
          </a:bodyPr>
          <a:lstStyle/>
          <a:p>
            <a:pPr algn="ctr">
              <a:lnSpc>
                <a:spcPct val="90000"/>
              </a:lnSpc>
              <a:spcAft>
                <a:spcPts val="600"/>
              </a:spcAft>
            </a:pPr>
            <a:fld id="{4B8306F7-D611-4CBA-A45D-8196A2ED474F}" type="slidenum">
              <a:rPr lang="en-US" sz="700">
                <a:solidFill>
                  <a:schemeClr val="tx1"/>
                </a:solidFill>
              </a:rPr>
              <a:pPr algn="ctr">
                <a:lnSpc>
                  <a:spcPct val="90000"/>
                </a:lnSpc>
                <a:spcAft>
                  <a:spcPts val="600"/>
                </a:spcAft>
              </a:pPr>
              <a:t>4</a:t>
            </a:fld>
            <a:endParaRPr lang="en-US" sz="700" dirty="0">
              <a:solidFill>
                <a:schemeClr val="tx1"/>
              </a:solidFill>
            </a:endParaRPr>
          </a:p>
        </p:txBody>
      </p:sp>
      <p:cxnSp>
        <p:nvCxnSpPr>
          <p:cNvPr id="75" name="Straight Connector 74">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795115" y="4226880"/>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249CF5F3-D70E-452A-9D7B-404F3FB5ACD6}"/>
              </a:ext>
            </a:extLst>
          </p:cNvPr>
          <p:cNvSpPr>
            <a:spLocks noGrp="1"/>
          </p:cNvSpPr>
          <p:nvPr>
            <p:ph idx="1"/>
          </p:nvPr>
        </p:nvSpPr>
        <p:spPr>
          <a:xfrm>
            <a:off x="430421" y="4277679"/>
            <a:ext cx="3444766" cy="1964879"/>
          </a:xfrm>
        </p:spPr>
        <p:txBody>
          <a:bodyPr anchor="ctr">
            <a:noAutofit/>
          </a:bodyPr>
          <a:lstStyle/>
          <a:p>
            <a:r>
              <a:rPr lang="en-US" sz="1500" dirty="0"/>
              <a:t>Like most utilities Cascade, customers’ usage of natural gas is appreciably higher in the winter months</a:t>
            </a:r>
          </a:p>
          <a:p>
            <a:r>
              <a:rPr lang="en-US" sz="1500" dirty="0"/>
              <a:t>Accordingly, a high percentage of market exposure is related to the winter cost of gas</a:t>
            </a:r>
          </a:p>
          <a:p>
            <a:r>
              <a:rPr lang="en-US" sz="1500" dirty="0"/>
              <a:t>The winter costs of gas is often related to how cold the winter is…but other macro forces are also pertinent</a:t>
            </a:r>
          </a:p>
        </p:txBody>
      </p:sp>
    </p:spTree>
    <p:extLst>
      <p:ext uri="{BB962C8B-B14F-4D97-AF65-F5344CB8AC3E}">
        <p14:creationId xmlns:p14="http://schemas.microsoft.com/office/powerpoint/2010/main" val="182015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CB6ADA-71A7-4317-8841-A6283F637734}"/>
              </a:ext>
            </a:extLst>
          </p:cNvPr>
          <p:cNvSpPr>
            <a:spLocks noGrp="1"/>
          </p:cNvSpPr>
          <p:nvPr>
            <p:ph type="title"/>
          </p:nvPr>
        </p:nvSpPr>
        <p:spPr>
          <a:xfrm>
            <a:off x="632661" y="609600"/>
            <a:ext cx="4701339" cy="625474"/>
          </a:xfrm>
        </p:spPr>
        <p:txBody>
          <a:bodyPr/>
          <a:lstStyle/>
          <a:p>
            <a:r>
              <a:rPr lang="en-US" dirty="0"/>
              <a:t>Winter Drives Load Profile</a:t>
            </a:r>
          </a:p>
        </p:txBody>
      </p:sp>
      <p:sp>
        <p:nvSpPr>
          <p:cNvPr id="4" name="Slide Number Placeholder 3">
            <a:extLst>
              <a:ext uri="{FF2B5EF4-FFF2-40B4-BE49-F238E27FC236}">
                <a16:creationId xmlns:a16="http://schemas.microsoft.com/office/drawing/2014/main" xmlns="" id="{8BEF573E-AA54-4C80-A53F-05F031A14872}"/>
              </a:ext>
            </a:extLst>
          </p:cNvPr>
          <p:cNvSpPr>
            <a:spLocks noGrp="1"/>
          </p:cNvSpPr>
          <p:nvPr>
            <p:ph type="sldNum" sz="quarter" idx="4294967295"/>
          </p:nvPr>
        </p:nvSpPr>
        <p:spPr>
          <a:xfrm>
            <a:off x="6457950" y="6356351"/>
            <a:ext cx="2057400" cy="365125"/>
          </a:xfrm>
        </p:spPr>
        <p:txBody>
          <a:bodyPr/>
          <a:lstStyle/>
          <a:p>
            <a:fld id="{4B8306F7-D611-4CBA-A45D-8196A2ED474F}" type="slidenum">
              <a:rPr lang="en-US" smtClean="0"/>
              <a:pPr/>
              <a:t>5</a:t>
            </a:fld>
            <a:endParaRPr lang="en-US" dirty="0"/>
          </a:p>
        </p:txBody>
      </p:sp>
      <p:graphicFrame>
        <p:nvGraphicFramePr>
          <p:cNvPr id="9" name="Chart 8"/>
          <p:cNvGraphicFramePr>
            <a:graphicFrameLocks/>
          </p:cNvGraphicFramePr>
          <p:nvPr>
            <p:extLst>
              <p:ext uri="{D42A27DB-BD31-4B8C-83A1-F6EECF244321}">
                <p14:modId xmlns:p14="http://schemas.microsoft.com/office/powerpoint/2010/main" val="3258400958"/>
              </p:ext>
            </p:extLst>
          </p:nvPr>
        </p:nvGraphicFramePr>
        <p:xfrm>
          <a:off x="653034" y="1445250"/>
          <a:ext cx="6509766" cy="41935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7061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B3764F-3666-4AC3-BA1F-C4E741B813DD}"/>
              </a:ext>
            </a:extLst>
          </p:cNvPr>
          <p:cNvSpPr>
            <a:spLocks noGrp="1"/>
          </p:cNvSpPr>
          <p:nvPr>
            <p:ph type="title"/>
          </p:nvPr>
        </p:nvSpPr>
        <p:spPr>
          <a:xfrm>
            <a:off x="632660" y="609600"/>
            <a:ext cx="8054139" cy="838200"/>
          </a:xfrm>
        </p:spPr>
        <p:txBody>
          <a:bodyPr>
            <a:normAutofit fontScale="90000"/>
          </a:bodyPr>
          <a:lstStyle/>
          <a:p>
            <a:r>
              <a:rPr lang="en-US" dirty="0"/>
              <a:t>Location Matters as Northwest prices break from NYMEX (Henry Hub, Louisiana)</a:t>
            </a:r>
          </a:p>
        </p:txBody>
      </p:sp>
      <p:sp>
        <p:nvSpPr>
          <p:cNvPr id="4" name="Slide Number Placeholder 3">
            <a:extLst>
              <a:ext uri="{FF2B5EF4-FFF2-40B4-BE49-F238E27FC236}">
                <a16:creationId xmlns:a16="http://schemas.microsoft.com/office/drawing/2014/main" xmlns="" id="{F1584B53-9729-4409-B3F9-BC7DA9C6CB5D}"/>
              </a:ext>
            </a:extLst>
          </p:cNvPr>
          <p:cNvSpPr>
            <a:spLocks noGrp="1"/>
          </p:cNvSpPr>
          <p:nvPr>
            <p:ph type="sldNum" sz="quarter" idx="4294967295"/>
          </p:nvPr>
        </p:nvSpPr>
        <p:spPr>
          <a:xfrm>
            <a:off x="6457950" y="6356351"/>
            <a:ext cx="2057400" cy="365125"/>
          </a:xfrm>
        </p:spPr>
        <p:txBody>
          <a:bodyPr/>
          <a:lstStyle/>
          <a:p>
            <a:fld id="{4B8306F7-D611-4CBA-A45D-8196A2ED474F}" type="slidenum">
              <a:rPr lang="en-US" smtClean="0"/>
              <a:pPr/>
              <a:t>6</a:t>
            </a:fld>
            <a:endParaRPr lang="en-US" dirty="0"/>
          </a:p>
        </p:txBody>
      </p:sp>
      <p:pic>
        <p:nvPicPr>
          <p:cNvPr id="3" name="Picture 2"/>
          <p:cNvPicPr>
            <a:picLocks noChangeAspect="1"/>
          </p:cNvPicPr>
          <p:nvPr/>
        </p:nvPicPr>
        <p:blipFill>
          <a:blip r:embed="rId3"/>
          <a:stretch>
            <a:fillRect/>
          </a:stretch>
        </p:blipFill>
        <p:spPr>
          <a:xfrm>
            <a:off x="632660" y="1600200"/>
            <a:ext cx="6090432" cy="3743268"/>
          </a:xfrm>
          <a:prstGeom prst="rect">
            <a:avLst/>
          </a:prstGeom>
        </p:spPr>
      </p:pic>
      <p:sp>
        <p:nvSpPr>
          <p:cNvPr id="6" name="Content Placeholder 2">
            <a:extLst>
              <a:ext uri="{FF2B5EF4-FFF2-40B4-BE49-F238E27FC236}">
                <a16:creationId xmlns:a16="http://schemas.microsoft.com/office/drawing/2014/main" xmlns="" id="{D62335B7-6890-487C-ABF9-C251D847BF37}"/>
              </a:ext>
            </a:extLst>
          </p:cNvPr>
          <p:cNvSpPr txBox="1">
            <a:spLocks/>
          </p:cNvSpPr>
          <p:nvPr/>
        </p:nvSpPr>
        <p:spPr>
          <a:xfrm>
            <a:off x="6553200" y="1795918"/>
            <a:ext cx="2209799" cy="42123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dirty="0"/>
              <a:t>At this time hedging only with Henry Hub NYMEX may not give adequate price protection</a:t>
            </a:r>
          </a:p>
          <a:p>
            <a:r>
              <a:rPr lang="en-US" sz="1600" dirty="0"/>
              <a:t>Correlations have potentially distorted since the AECO supply glut and Enbridge outage</a:t>
            </a:r>
          </a:p>
          <a:p>
            <a:r>
              <a:rPr lang="en-US" sz="1600" dirty="0"/>
              <a:t>NW Rockies has good historical correlation with NYMEX</a:t>
            </a:r>
          </a:p>
          <a:p>
            <a:endParaRPr lang="en-US" sz="1500" dirty="0"/>
          </a:p>
          <a:p>
            <a:pPr marL="0" indent="0">
              <a:buNone/>
            </a:pPr>
            <a:r>
              <a:rPr lang="en-US" sz="1200" dirty="0"/>
              <a:t>*</a:t>
            </a:r>
            <a:r>
              <a:rPr lang="en-US" sz="1200" dirty="0" smtClean="0"/>
              <a:t>Latest </a:t>
            </a:r>
            <a:r>
              <a:rPr lang="en-US" sz="1200" dirty="0"/>
              <a:t>two Sumas prices are above </a:t>
            </a:r>
            <a:r>
              <a:rPr lang="en-US" sz="1200" dirty="0" smtClean="0"/>
              <a:t>the range </a:t>
            </a:r>
            <a:r>
              <a:rPr lang="en-US" sz="1200" dirty="0"/>
              <a:t>of </a:t>
            </a:r>
            <a:r>
              <a:rPr lang="en-US" sz="1200" dirty="0" smtClean="0"/>
              <a:t>chart.</a:t>
            </a:r>
            <a:endParaRPr lang="en-US" sz="1200" dirty="0"/>
          </a:p>
        </p:txBody>
      </p:sp>
    </p:spTree>
    <p:extLst>
      <p:ext uri="{BB962C8B-B14F-4D97-AF65-F5344CB8AC3E}">
        <p14:creationId xmlns:p14="http://schemas.microsoft.com/office/powerpoint/2010/main" val="196931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2A37EC-5032-4718-BE23-CFE018F08C6A}"/>
              </a:ext>
            </a:extLst>
          </p:cNvPr>
          <p:cNvSpPr>
            <a:spLocks noGrp="1"/>
          </p:cNvSpPr>
          <p:nvPr>
            <p:ph type="title"/>
          </p:nvPr>
        </p:nvSpPr>
        <p:spPr/>
        <p:txBody>
          <a:bodyPr>
            <a:normAutofit fontScale="90000"/>
          </a:bodyPr>
          <a:lstStyle/>
          <a:p>
            <a:r>
              <a:rPr lang="en-US"/>
              <a:t>Current Cascade Hedging Plan</a:t>
            </a:r>
            <a:endParaRPr lang="en-US" dirty="0"/>
          </a:p>
        </p:txBody>
      </p:sp>
      <p:sp>
        <p:nvSpPr>
          <p:cNvPr id="3" name="Content Placeholder 2">
            <a:extLst>
              <a:ext uri="{FF2B5EF4-FFF2-40B4-BE49-F238E27FC236}">
                <a16:creationId xmlns:a16="http://schemas.microsoft.com/office/drawing/2014/main" xmlns="" id="{01C46993-9C3B-412B-9F9E-C1D52724BAC6}"/>
              </a:ext>
            </a:extLst>
          </p:cNvPr>
          <p:cNvSpPr>
            <a:spLocks noGrp="1"/>
          </p:cNvSpPr>
          <p:nvPr>
            <p:ph idx="1"/>
          </p:nvPr>
        </p:nvSpPr>
        <p:spPr/>
        <p:txBody>
          <a:bodyPr/>
          <a:lstStyle/>
          <a:p>
            <a:r>
              <a:rPr lang="en-US" dirty="0"/>
              <a:t>Buy forward up to 80%, but hedge price up to 40%</a:t>
            </a:r>
          </a:p>
          <a:p>
            <a:r>
              <a:rPr lang="en-US" dirty="0"/>
              <a:t>Physical supply design based on a three year ladder</a:t>
            </a:r>
          </a:p>
          <a:p>
            <a:pPr lvl="1"/>
            <a:r>
              <a:rPr lang="en-US" dirty="0"/>
              <a:t>Year 3 – 20% maximum</a:t>
            </a:r>
          </a:p>
          <a:p>
            <a:pPr lvl="1"/>
            <a:r>
              <a:rPr lang="en-US" dirty="0"/>
              <a:t>Year 2 – 25% maximum</a:t>
            </a:r>
          </a:p>
          <a:p>
            <a:pPr lvl="1"/>
            <a:r>
              <a:rPr lang="en-US" dirty="0"/>
              <a:t>Year 1 – 40% maximum</a:t>
            </a:r>
          </a:p>
          <a:p>
            <a:r>
              <a:rPr lang="en-US" dirty="0"/>
              <a:t>Fixed priced physicals are primary tool</a:t>
            </a:r>
          </a:p>
          <a:p>
            <a:r>
              <a:rPr lang="en-US" dirty="0"/>
              <a:t>GSOC oversight</a:t>
            </a:r>
          </a:p>
        </p:txBody>
      </p:sp>
      <p:sp>
        <p:nvSpPr>
          <p:cNvPr id="4" name="Slide Number Placeholder 3">
            <a:extLst>
              <a:ext uri="{FF2B5EF4-FFF2-40B4-BE49-F238E27FC236}">
                <a16:creationId xmlns:a16="http://schemas.microsoft.com/office/drawing/2014/main" xmlns="" id="{A3D48A7C-878A-49F0-B328-5ABA00374AB9}"/>
              </a:ext>
            </a:extLst>
          </p:cNvPr>
          <p:cNvSpPr>
            <a:spLocks noGrp="1"/>
          </p:cNvSpPr>
          <p:nvPr>
            <p:ph type="sldNum" sz="quarter" idx="4294967295"/>
          </p:nvPr>
        </p:nvSpPr>
        <p:spPr>
          <a:xfrm>
            <a:off x="6457950" y="6356351"/>
            <a:ext cx="2057400" cy="365125"/>
          </a:xfrm>
        </p:spPr>
        <p:txBody>
          <a:bodyPr/>
          <a:lstStyle/>
          <a:p>
            <a:fld id="{4B8306F7-D611-4CBA-A45D-8196A2ED474F}" type="slidenum">
              <a:rPr lang="en-US" smtClean="0"/>
              <a:pPr/>
              <a:t>7</a:t>
            </a:fld>
            <a:endParaRPr lang="en-US" dirty="0"/>
          </a:p>
        </p:txBody>
      </p:sp>
      <p:pic>
        <p:nvPicPr>
          <p:cNvPr id="6" name="Picture 5" descr="A black sign with white text&#10;&#10;Description automatically generated">
            <a:extLst>
              <a:ext uri="{FF2B5EF4-FFF2-40B4-BE49-F238E27FC236}">
                <a16:creationId xmlns:a16="http://schemas.microsoft.com/office/drawing/2014/main" xmlns="" id="{D0CCA2D7-DB85-432E-B360-AF87BD380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4724400"/>
            <a:ext cx="3619500" cy="1228725"/>
          </a:xfrm>
          <a:prstGeom prst="rect">
            <a:avLst/>
          </a:prstGeom>
        </p:spPr>
      </p:pic>
    </p:spTree>
    <p:extLst>
      <p:ext uri="{BB962C8B-B14F-4D97-AF65-F5344CB8AC3E}">
        <p14:creationId xmlns:p14="http://schemas.microsoft.com/office/powerpoint/2010/main" val="1272430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681652"/>
            <a:ext cx="3449028" cy="4104736"/>
          </a:xfrm>
          <a:prstGeom prst="rect">
            <a:avLst/>
          </a:prstGeom>
        </p:spPr>
      </p:pic>
      <p:sp>
        <p:nvSpPr>
          <p:cNvPr id="2" name="Title 1">
            <a:extLst>
              <a:ext uri="{FF2B5EF4-FFF2-40B4-BE49-F238E27FC236}">
                <a16:creationId xmlns:a16="http://schemas.microsoft.com/office/drawing/2014/main" xmlns="" id="{627373C9-C5C4-43A7-8398-87748254F17C}"/>
              </a:ext>
            </a:extLst>
          </p:cNvPr>
          <p:cNvSpPr>
            <a:spLocks noGrp="1"/>
          </p:cNvSpPr>
          <p:nvPr>
            <p:ph type="title"/>
          </p:nvPr>
        </p:nvSpPr>
        <p:spPr>
          <a:xfrm>
            <a:off x="632660" y="609600"/>
            <a:ext cx="6301540" cy="625474"/>
          </a:xfrm>
        </p:spPr>
        <p:txBody>
          <a:bodyPr/>
          <a:lstStyle/>
          <a:p>
            <a:r>
              <a:rPr lang="en-US" dirty="0"/>
              <a:t>The Cascade Utility Hedging Project</a:t>
            </a:r>
          </a:p>
        </p:txBody>
      </p:sp>
      <p:sp>
        <p:nvSpPr>
          <p:cNvPr id="3" name="Content Placeholder 2">
            <a:extLst>
              <a:ext uri="{FF2B5EF4-FFF2-40B4-BE49-F238E27FC236}">
                <a16:creationId xmlns:a16="http://schemas.microsoft.com/office/drawing/2014/main" xmlns="" id="{03DDB663-D6CD-4314-A770-82357FAADC64}"/>
              </a:ext>
            </a:extLst>
          </p:cNvPr>
          <p:cNvSpPr>
            <a:spLocks noGrp="1"/>
          </p:cNvSpPr>
          <p:nvPr>
            <p:ph idx="1"/>
          </p:nvPr>
        </p:nvSpPr>
        <p:spPr>
          <a:xfrm>
            <a:off x="628650" y="1825625"/>
            <a:ext cx="5162550" cy="4351338"/>
          </a:xfrm>
        </p:spPr>
        <p:txBody>
          <a:bodyPr/>
          <a:lstStyle/>
          <a:p>
            <a:r>
              <a:rPr lang="en-US" dirty="0"/>
              <a:t>Driven by UG-132019 Policy Statement</a:t>
            </a:r>
          </a:p>
          <a:p>
            <a:pPr lvl="1"/>
            <a:r>
              <a:rPr lang="en-US" dirty="0"/>
              <a:t>Designed to be risk responsive</a:t>
            </a:r>
          </a:p>
          <a:p>
            <a:pPr lvl="1"/>
            <a:r>
              <a:rPr lang="en-US" dirty="0"/>
              <a:t>Designed with constructed baseline quantitative metrics</a:t>
            </a:r>
          </a:p>
          <a:p>
            <a:r>
              <a:rPr lang="en-US" dirty="0"/>
              <a:t>Risk responsive features</a:t>
            </a:r>
          </a:p>
          <a:p>
            <a:pPr lvl="1"/>
            <a:r>
              <a:rPr lang="en-US" dirty="0"/>
              <a:t>Variable annual hedging volume between 15% minimum and 60% maximum </a:t>
            </a:r>
          </a:p>
          <a:p>
            <a:pPr lvl="1"/>
            <a:r>
              <a:rPr lang="en-US" dirty="0"/>
              <a:t>Flexibility between call options, fixed price swaps, or fixed price physicals</a:t>
            </a:r>
            <a:endParaRPr lang="en-US" sz="1400" dirty="0"/>
          </a:p>
          <a:p>
            <a:pPr lvl="1"/>
            <a:r>
              <a:rPr lang="en-US" dirty="0"/>
              <a:t>Ability to delay or accelerate purchase volumes within the structural design to take advantage of price lows and avoid price highs</a:t>
            </a:r>
          </a:p>
          <a:p>
            <a:pPr lvl="1"/>
            <a:r>
              <a:rPr lang="en-US" dirty="0" err="1"/>
              <a:t>VaR</a:t>
            </a:r>
            <a:r>
              <a:rPr lang="en-US" baseline="-25000" dirty="0" err="1"/>
              <a:t>up</a:t>
            </a:r>
            <a:r>
              <a:rPr lang="en-US" dirty="0"/>
              <a:t> and </a:t>
            </a:r>
            <a:r>
              <a:rPr lang="en-US" dirty="0" err="1"/>
              <a:t>VaR</a:t>
            </a:r>
            <a:r>
              <a:rPr lang="en-US" baseline="-25000" dirty="0" err="1"/>
              <a:t>down</a:t>
            </a:r>
            <a:r>
              <a:rPr lang="en-US" dirty="0"/>
              <a:t> calculations to measure risk exposure</a:t>
            </a:r>
          </a:p>
        </p:txBody>
      </p:sp>
      <p:sp>
        <p:nvSpPr>
          <p:cNvPr id="4" name="Slide Number Placeholder 3">
            <a:extLst>
              <a:ext uri="{FF2B5EF4-FFF2-40B4-BE49-F238E27FC236}">
                <a16:creationId xmlns:a16="http://schemas.microsoft.com/office/drawing/2014/main" xmlns="" id="{4F2B8F32-A22E-4348-8BDC-532E9C47C0FE}"/>
              </a:ext>
            </a:extLst>
          </p:cNvPr>
          <p:cNvSpPr>
            <a:spLocks noGrp="1"/>
          </p:cNvSpPr>
          <p:nvPr>
            <p:ph type="sldNum" sz="quarter" idx="4294967295"/>
          </p:nvPr>
        </p:nvSpPr>
        <p:spPr>
          <a:xfrm>
            <a:off x="6457950" y="6356351"/>
            <a:ext cx="2057400" cy="365125"/>
          </a:xfrm>
        </p:spPr>
        <p:txBody>
          <a:bodyPr/>
          <a:lstStyle/>
          <a:p>
            <a:fld id="{4B8306F7-D611-4CBA-A45D-8196A2ED474F}" type="slidenum">
              <a:rPr lang="en-US" smtClean="0"/>
              <a:pPr/>
              <a:t>8</a:t>
            </a:fld>
            <a:endParaRPr lang="en-US" dirty="0"/>
          </a:p>
        </p:txBody>
      </p:sp>
    </p:spTree>
    <p:extLst>
      <p:ext uri="{BB962C8B-B14F-4D97-AF65-F5344CB8AC3E}">
        <p14:creationId xmlns:p14="http://schemas.microsoft.com/office/powerpoint/2010/main" val="3078657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xmlns="" id="{21A5225A-4B85-47E4-BA1F-0EDB3CE1FC4A}"/>
              </a:ext>
            </a:extLst>
          </p:cNvPr>
          <p:cNvGraphicFramePr>
            <a:graphicFrameLocks/>
          </p:cNvGraphicFramePr>
          <p:nvPr>
            <p:extLst>
              <p:ext uri="{D42A27DB-BD31-4B8C-83A1-F6EECF244321}">
                <p14:modId xmlns:p14="http://schemas.microsoft.com/office/powerpoint/2010/main" val="2677136029"/>
              </p:ext>
            </p:extLst>
          </p:nvPr>
        </p:nvGraphicFramePr>
        <p:xfrm>
          <a:off x="764244" y="1548741"/>
          <a:ext cx="5693706" cy="39276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a:extLst>
              <a:ext uri="{FF2B5EF4-FFF2-40B4-BE49-F238E27FC236}">
                <a16:creationId xmlns:a16="http://schemas.microsoft.com/office/drawing/2014/main" xmlns="" id="{21A5225A-4B85-47E4-BA1F-0EDB3CE1FC4A}"/>
              </a:ext>
            </a:extLst>
          </p:cNvPr>
          <p:cNvGraphicFramePr>
            <a:graphicFrameLocks/>
          </p:cNvGraphicFramePr>
          <p:nvPr>
            <p:extLst>
              <p:ext uri="{D42A27DB-BD31-4B8C-83A1-F6EECF244321}">
                <p14:modId xmlns:p14="http://schemas.microsoft.com/office/powerpoint/2010/main" val="3372467549"/>
              </p:ext>
            </p:extLst>
          </p:nvPr>
        </p:nvGraphicFramePr>
        <p:xfrm>
          <a:off x="715748" y="1600200"/>
          <a:ext cx="5837452" cy="3962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hart 27">
            <a:extLst>
              <a:ext uri="{FF2B5EF4-FFF2-40B4-BE49-F238E27FC236}">
                <a16:creationId xmlns:a16="http://schemas.microsoft.com/office/drawing/2014/main" xmlns="" id="{21A5225A-4B85-47E4-BA1F-0EDB3CE1FC4A}"/>
              </a:ext>
            </a:extLst>
          </p:cNvPr>
          <p:cNvGraphicFramePr>
            <a:graphicFrameLocks/>
          </p:cNvGraphicFramePr>
          <p:nvPr>
            <p:extLst>
              <p:ext uri="{D42A27DB-BD31-4B8C-83A1-F6EECF244321}">
                <p14:modId xmlns:p14="http://schemas.microsoft.com/office/powerpoint/2010/main" val="2179740261"/>
              </p:ext>
            </p:extLst>
          </p:nvPr>
        </p:nvGraphicFramePr>
        <p:xfrm>
          <a:off x="715748" y="1515658"/>
          <a:ext cx="5822006" cy="40161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Chart 28">
            <a:extLst>
              <a:ext uri="{FF2B5EF4-FFF2-40B4-BE49-F238E27FC236}">
                <a16:creationId xmlns:a16="http://schemas.microsoft.com/office/drawing/2014/main" xmlns="" id="{21A5225A-4B85-47E4-BA1F-0EDB3CE1FC4A}"/>
              </a:ext>
            </a:extLst>
          </p:cNvPr>
          <p:cNvGraphicFramePr>
            <a:graphicFrameLocks/>
          </p:cNvGraphicFramePr>
          <p:nvPr>
            <p:extLst>
              <p:ext uri="{D42A27DB-BD31-4B8C-83A1-F6EECF244321}">
                <p14:modId xmlns:p14="http://schemas.microsoft.com/office/powerpoint/2010/main" val="1670730745"/>
              </p:ext>
            </p:extLst>
          </p:nvPr>
        </p:nvGraphicFramePr>
        <p:xfrm>
          <a:off x="731869" y="1548742"/>
          <a:ext cx="5774043" cy="3983053"/>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a:extLst>
              <a:ext uri="{FF2B5EF4-FFF2-40B4-BE49-F238E27FC236}">
                <a16:creationId xmlns:a16="http://schemas.microsoft.com/office/drawing/2014/main" xmlns="" id="{627373C9-C5C4-43A7-8398-87748254F17C}"/>
              </a:ext>
            </a:extLst>
          </p:cNvPr>
          <p:cNvSpPr>
            <a:spLocks noGrp="1"/>
          </p:cNvSpPr>
          <p:nvPr>
            <p:ph type="title"/>
          </p:nvPr>
        </p:nvSpPr>
        <p:spPr/>
        <p:txBody>
          <a:bodyPr/>
          <a:lstStyle/>
          <a:p>
            <a:r>
              <a:rPr lang="en-US" dirty="0"/>
              <a:t>Hedging the last 20 years</a:t>
            </a:r>
          </a:p>
        </p:txBody>
      </p:sp>
      <p:sp>
        <p:nvSpPr>
          <p:cNvPr id="4" name="Slide Number Placeholder 3">
            <a:extLst>
              <a:ext uri="{FF2B5EF4-FFF2-40B4-BE49-F238E27FC236}">
                <a16:creationId xmlns:a16="http://schemas.microsoft.com/office/drawing/2014/main" xmlns="" id="{4F2B8F32-A22E-4348-8BDC-532E9C47C0FE}"/>
              </a:ext>
            </a:extLst>
          </p:cNvPr>
          <p:cNvSpPr>
            <a:spLocks noGrp="1"/>
          </p:cNvSpPr>
          <p:nvPr>
            <p:ph type="sldNum" sz="quarter" idx="4294967295"/>
          </p:nvPr>
        </p:nvSpPr>
        <p:spPr>
          <a:xfrm>
            <a:off x="6457950" y="6356351"/>
            <a:ext cx="2057400" cy="365125"/>
          </a:xfrm>
        </p:spPr>
        <p:txBody>
          <a:bodyPr/>
          <a:lstStyle/>
          <a:p>
            <a:fld id="{4B8306F7-D611-4CBA-A45D-8196A2ED474F}" type="slidenum">
              <a:rPr lang="en-US" smtClean="0"/>
              <a:pPr/>
              <a:t>9</a:t>
            </a:fld>
            <a:endParaRPr lang="en-US" dirty="0"/>
          </a:p>
        </p:txBody>
      </p:sp>
      <mc:AlternateContent xmlns:mc="http://schemas.openxmlformats.org/markup-compatibility/2006" xmlns:p14="http://schemas.microsoft.com/office/powerpoint/2010/main">
        <mc:Choice Requires="p14">
          <p:contentPart p14:bwMode="auto" r:id="rId7">
            <p14:nvContentPartPr>
              <p14:cNvPr id="2062" name="Ink 2061">
                <a:extLst>
                  <a:ext uri="{FF2B5EF4-FFF2-40B4-BE49-F238E27FC236}">
                    <a16:creationId xmlns:a16="http://schemas.microsoft.com/office/drawing/2014/main" xmlns="" id="{9EDB28A9-86F4-4963-BA10-28D3616B160C}"/>
                  </a:ext>
                </a:extLst>
              </p14:cNvPr>
              <p14:cNvContentPartPr/>
              <p14:nvPr/>
            </p14:nvContentPartPr>
            <p14:xfrm>
              <a:off x="2585022" y="2610516"/>
              <a:ext cx="989280" cy="1240560"/>
            </p14:xfrm>
          </p:contentPart>
        </mc:Choice>
        <mc:Fallback xmlns="">
          <p:pic>
            <p:nvPicPr>
              <p:cNvPr id="2062" name="Ink 2061">
                <a:extLst>
                  <a:ext uri="{FF2B5EF4-FFF2-40B4-BE49-F238E27FC236}">
                    <a16:creationId xmlns="" xmlns:a16="http://schemas.microsoft.com/office/drawing/2014/main" xmlns:p14="http://schemas.microsoft.com/office/powerpoint/2010/main" id="{9EDB28A9-86F4-4963-BA10-28D3616B160C}"/>
                  </a:ext>
                </a:extLst>
              </p:cNvPr>
              <p:cNvPicPr/>
              <p:nvPr/>
            </p:nvPicPr>
            <p:blipFill>
              <a:blip r:embed="rId8"/>
              <a:stretch>
                <a:fillRect/>
              </a:stretch>
            </p:blipFill>
            <p:spPr>
              <a:xfrm>
                <a:off x="2531022" y="2502516"/>
                <a:ext cx="1097280" cy="1456560"/>
              </a:xfrm>
              <a:prstGeom prst="rect">
                <a:avLst/>
              </a:prstGeom>
            </p:spPr>
          </p:pic>
        </mc:Fallback>
      </mc:AlternateContent>
      <p:cxnSp>
        <p:nvCxnSpPr>
          <p:cNvPr id="14" name="Straight Arrow Connector 13">
            <a:extLst>
              <a:ext uri="{FF2B5EF4-FFF2-40B4-BE49-F238E27FC236}">
                <a16:creationId xmlns:a16="http://schemas.microsoft.com/office/drawing/2014/main" xmlns="" id="{BD60511C-42D9-4F79-963C-535FB668A37A}"/>
              </a:ext>
            </a:extLst>
          </p:cNvPr>
          <p:cNvCxnSpPr>
            <a:cxnSpLocks/>
          </p:cNvCxnSpPr>
          <p:nvPr/>
        </p:nvCxnSpPr>
        <p:spPr>
          <a:xfrm flipH="1">
            <a:off x="4724400" y="2625805"/>
            <a:ext cx="685800" cy="803195"/>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7CA73AC2-40FD-4A0D-B0A0-B6DC3250C86F}"/>
              </a:ext>
            </a:extLst>
          </p:cNvPr>
          <p:cNvSpPr txBox="1"/>
          <p:nvPr/>
        </p:nvSpPr>
        <p:spPr>
          <a:xfrm>
            <a:off x="5210095" y="1986353"/>
            <a:ext cx="1102523" cy="646331"/>
          </a:xfrm>
          <a:prstGeom prst="rect">
            <a:avLst/>
          </a:prstGeom>
          <a:noFill/>
        </p:spPr>
        <p:txBody>
          <a:bodyPr wrap="square" rtlCol="0">
            <a:spAutoFit/>
          </a:bodyPr>
          <a:lstStyle/>
          <a:p>
            <a:r>
              <a:rPr lang="en-US" dirty="0">
                <a:solidFill>
                  <a:srgbClr val="C00000"/>
                </a:solidFill>
              </a:rPr>
              <a:t>Hedge Losses</a:t>
            </a:r>
          </a:p>
        </p:txBody>
      </p:sp>
      <p:cxnSp>
        <p:nvCxnSpPr>
          <p:cNvPr id="24" name="Straight Arrow Connector 23">
            <a:extLst>
              <a:ext uri="{FF2B5EF4-FFF2-40B4-BE49-F238E27FC236}">
                <a16:creationId xmlns:a16="http://schemas.microsoft.com/office/drawing/2014/main" xmlns="" id="{AD58AAAF-0F10-4F8D-A7A8-9DB52DB54525}"/>
              </a:ext>
            </a:extLst>
          </p:cNvPr>
          <p:cNvCxnSpPr>
            <a:cxnSpLocks/>
          </p:cNvCxnSpPr>
          <p:nvPr/>
        </p:nvCxnSpPr>
        <p:spPr>
          <a:xfrm>
            <a:off x="2195142" y="2532262"/>
            <a:ext cx="914400" cy="994172"/>
          </a:xfrm>
          <a:prstGeom prst="straightConnector1">
            <a:avLst/>
          </a:prstGeom>
          <a:ln w="25400">
            <a:solidFill>
              <a:srgbClr val="008C3A"/>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A9C7FEC9-1D67-4685-9710-99BF626F32A6}"/>
              </a:ext>
            </a:extLst>
          </p:cNvPr>
          <p:cNvSpPr txBox="1"/>
          <p:nvPr/>
        </p:nvSpPr>
        <p:spPr>
          <a:xfrm>
            <a:off x="1819183" y="1933546"/>
            <a:ext cx="914400" cy="646331"/>
          </a:xfrm>
          <a:prstGeom prst="rect">
            <a:avLst/>
          </a:prstGeom>
          <a:noFill/>
        </p:spPr>
        <p:txBody>
          <a:bodyPr wrap="square" rtlCol="0">
            <a:spAutoFit/>
          </a:bodyPr>
          <a:lstStyle/>
          <a:p>
            <a:r>
              <a:rPr lang="en-US" dirty="0">
                <a:solidFill>
                  <a:srgbClr val="008C3A"/>
                </a:solidFill>
              </a:rPr>
              <a:t>Hedge Savings</a:t>
            </a:r>
          </a:p>
        </p:txBody>
      </p:sp>
      <mc:AlternateContent xmlns:mc="http://schemas.openxmlformats.org/markup-compatibility/2006" xmlns:p14="http://schemas.microsoft.com/office/powerpoint/2010/main">
        <mc:Choice Requires="p14">
          <p:contentPart p14:bwMode="auto" r:id="rId9">
            <p14:nvContentPartPr>
              <p14:cNvPr id="2061" name="Ink 2060">
                <a:extLst>
                  <a:ext uri="{FF2B5EF4-FFF2-40B4-BE49-F238E27FC236}">
                    <a16:creationId xmlns:a16="http://schemas.microsoft.com/office/drawing/2014/main" xmlns="" id="{4D193635-959A-4B44-A5FE-13BBCB43E56E}"/>
                  </a:ext>
                </a:extLst>
              </p14:cNvPr>
              <p14:cNvContentPartPr/>
              <p14:nvPr/>
            </p14:nvContentPartPr>
            <p14:xfrm>
              <a:off x="1819183" y="4023496"/>
              <a:ext cx="450720" cy="259920"/>
            </p14:xfrm>
          </p:contentPart>
        </mc:Choice>
        <mc:Fallback xmlns="">
          <p:pic>
            <p:nvPicPr>
              <p:cNvPr id="2061" name="Ink 2060">
                <a:extLst>
                  <a:ext uri="{FF2B5EF4-FFF2-40B4-BE49-F238E27FC236}">
                    <a16:creationId xmlns="" xmlns:a16="http://schemas.microsoft.com/office/drawing/2014/main" xmlns:p14="http://schemas.microsoft.com/office/powerpoint/2010/main" id="{4D193635-959A-4B44-A5FE-13BBCB43E56E}"/>
                  </a:ext>
                </a:extLst>
              </p:cNvPr>
              <p:cNvPicPr/>
              <p:nvPr/>
            </p:nvPicPr>
            <p:blipFill>
              <a:blip r:embed="rId10"/>
              <a:stretch>
                <a:fillRect/>
              </a:stretch>
            </p:blipFill>
            <p:spPr>
              <a:xfrm>
                <a:off x="1765183" y="3915346"/>
                <a:ext cx="558720" cy="4762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63" name="Ink 2062">
                <a:extLst>
                  <a:ext uri="{FF2B5EF4-FFF2-40B4-BE49-F238E27FC236}">
                    <a16:creationId xmlns:a16="http://schemas.microsoft.com/office/drawing/2014/main" xmlns="" id="{DECD7077-420D-4EB0-BE4A-5D0C31CAFBEA}"/>
                  </a:ext>
                </a:extLst>
              </p14:cNvPr>
              <p14:cNvContentPartPr/>
              <p14:nvPr/>
            </p14:nvContentPartPr>
            <p14:xfrm>
              <a:off x="3934946" y="2532262"/>
              <a:ext cx="1246680" cy="1533600"/>
            </p14:xfrm>
          </p:contentPart>
        </mc:Choice>
        <mc:Fallback xmlns="">
          <p:pic>
            <p:nvPicPr>
              <p:cNvPr id="2063" name="Ink 2062">
                <a:extLst>
                  <a:ext uri="{FF2B5EF4-FFF2-40B4-BE49-F238E27FC236}">
                    <a16:creationId xmlns="" xmlns:a16="http://schemas.microsoft.com/office/drawing/2014/main" xmlns:p14="http://schemas.microsoft.com/office/powerpoint/2010/main" id="{DECD7077-420D-4EB0-BE4A-5D0C31CAFBEA}"/>
                  </a:ext>
                </a:extLst>
              </p:cNvPr>
              <p:cNvPicPr/>
              <p:nvPr/>
            </p:nvPicPr>
            <p:blipFill>
              <a:blip r:embed="rId12"/>
              <a:stretch>
                <a:fillRect/>
              </a:stretch>
            </p:blipFill>
            <p:spPr>
              <a:xfrm>
                <a:off x="3880946" y="2424287"/>
                <a:ext cx="1354680" cy="174954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64" name="Ink 2063">
                <a:extLst>
                  <a:ext uri="{FF2B5EF4-FFF2-40B4-BE49-F238E27FC236}">
                    <a16:creationId xmlns:a16="http://schemas.microsoft.com/office/drawing/2014/main" xmlns="" id="{F798767C-DAFF-44B3-A1B2-A7ACE4CD82FA}"/>
                  </a:ext>
                </a:extLst>
              </p14:cNvPr>
              <p14:cNvContentPartPr/>
              <p14:nvPr/>
            </p14:nvContentPartPr>
            <p14:xfrm>
              <a:off x="5527312" y="3911062"/>
              <a:ext cx="438480" cy="309600"/>
            </p14:xfrm>
          </p:contentPart>
        </mc:Choice>
        <mc:Fallback xmlns="">
          <p:pic>
            <p:nvPicPr>
              <p:cNvPr id="2064" name="Ink 2063">
                <a:extLst>
                  <a:ext uri="{FF2B5EF4-FFF2-40B4-BE49-F238E27FC236}">
                    <a16:creationId xmlns="" xmlns:a16="http://schemas.microsoft.com/office/drawing/2014/main" xmlns:p14="http://schemas.microsoft.com/office/powerpoint/2010/main" id="{F798767C-DAFF-44B3-A1B2-A7ACE4CD82FA}"/>
                  </a:ext>
                </a:extLst>
              </p:cNvPr>
              <p:cNvPicPr/>
              <p:nvPr/>
            </p:nvPicPr>
            <p:blipFill>
              <a:blip r:embed="rId14"/>
              <a:stretch>
                <a:fillRect/>
              </a:stretch>
            </p:blipFill>
            <p:spPr>
              <a:xfrm>
                <a:off x="5473312" y="3803062"/>
                <a:ext cx="546480" cy="525600"/>
              </a:xfrm>
              <a:prstGeom prst="rect">
                <a:avLst/>
              </a:prstGeom>
            </p:spPr>
          </p:pic>
        </mc:Fallback>
      </mc:AlternateContent>
      <p:sp>
        <p:nvSpPr>
          <p:cNvPr id="9" name="Content Placeholder 8"/>
          <p:cNvSpPr>
            <a:spLocks noGrp="1"/>
          </p:cNvSpPr>
          <p:nvPr>
            <p:ph idx="1"/>
          </p:nvPr>
        </p:nvSpPr>
        <p:spPr>
          <a:xfrm>
            <a:off x="6625796" y="1825625"/>
            <a:ext cx="2041813" cy="4351338"/>
          </a:xfrm>
        </p:spPr>
        <p:txBody>
          <a:bodyPr>
            <a:normAutofit/>
          </a:bodyPr>
          <a:lstStyle/>
          <a:p>
            <a:r>
              <a:rPr lang="en-US" dirty="0"/>
              <a:t>Strictly Programmatic Hedging lowers volatility*</a:t>
            </a:r>
          </a:p>
          <a:p>
            <a:r>
              <a:rPr lang="en-US" dirty="0"/>
              <a:t>Hedging produces savings from 1998 to 2008 </a:t>
            </a:r>
            <a:r>
              <a:rPr lang="en-US" sz="1600" dirty="0"/>
              <a:t>(hedge gains)</a:t>
            </a:r>
          </a:p>
          <a:p>
            <a:r>
              <a:rPr lang="en-US" dirty="0"/>
              <a:t>Hedging creates losses from 2008 to 2018</a:t>
            </a:r>
            <a:endParaRPr lang="en-US" sz="1600" dirty="0"/>
          </a:p>
        </p:txBody>
      </p:sp>
      <p:sp>
        <p:nvSpPr>
          <p:cNvPr id="10" name="TextBox 9"/>
          <p:cNvSpPr txBox="1"/>
          <p:nvPr/>
        </p:nvSpPr>
        <p:spPr>
          <a:xfrm>
            <a:off x="914400" y="5463284"/>
            <a:ext cx="5711396" cy="461665"/>
          </a:xfrm>
          <a:prstGeom prst="rect">
            <a:avLst/>
          </a:prstGeom>
          <a:noFill/>
        </p:spPr>
        <p:txBody>
          <a:bodyPr wrap="square" rtlCol="0">
            <a:spAutoFit/>
          </a:bodyPr>
          <a:lstStyle/>
          <a:p>
            <a:r>
              <a:rPr lang="en-US" sz="1200" dirty="0"/>
              <a:t>*Hedging 100% of purchases, ratably daily from 2 to 3 years away reduces monthly change volatility appreciably when compared to unhedged position</a:t>
            </a:r>
          </a:p>
        </p:txBody>
      </p:sp>
    </p:spTree>
    <p:extLst>
      <p:ext uri="{BB962C8B-B14F-4D97-AF65-F5344CB8AC3E}">
        <p14:creationId xmlns:p14="http://schemas.microsoft.com/office/powerpoint/2010/main" val="128122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2061"/>
                                        </p:tgtEl>
                                        <p:attrNameLst>
                                          <p:attrName>style.visibility</p:attrName>
                                        </p:attrNameLst>
                                      </p:cBhvr>
                                      <p:to>
                                        <p:strVal val="visible"/>
                                      </p:to>
                                    </p:set>
                                    <p:animEffect transition="in" filter="fade">
                                      <p:cBhvr>
                                        <p:cTn id="31" dur="1000"/>
                                        <p:tgtEl>
                                          <p:spTgt spid="2061"/>
                                        </p:tgtEl>
                                      </p:cBhvr>
                                    </p:animEffect>
                                  </p:childTnLst>
                                </p:cTn>
                              </p:par>
                              <p:par>
                                <p:cTn id="32" presetID="10" presetClass="entr" presetSubtype="0" fill="hold" nodeType="withEffect">
                                  <p:stCondLst>
                                    <p:cond delay="0"/>
                                  </p:stCondLst>
                                  <p:childTnLst>
                                    <p:set>
                                      <p:cBhvr>
                                        <p:cTn id="33" dur="1" fill="hold">
                                          <p:stCondLst>
                                            <p:cond delay="0"/>
                                          </p:stCondLst>
                                        </p:cTn>
                                        <p:tgtEl>
                                          <p:spTgt spid="2062"/>
                                        </p:tgtEl>
                                        <p:attrNameLst>
                                          <p:attrName>style.visibility</p:attrName>
                                        </p:attrNameLst>
                                      </p:cBhvr>
                                      <p:to>
                                        <p:strVal val="visible"/>
                                      </p:to>
                                    </p:set>
                                    <p:animEffect transition="in" filter="fade">
                                      <p:cBhvr>
                                        <p:cTn id="34" dur="1000"/>
                                        <p:tgtEl>
                                          <p:spTgt spid="206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063"/>
                                        </p:tgtEl>
                                        <p:attrNameLst>
                                          <p:attrName>style.visibility</p:attrName>
                                        </p:attrNameLst>
                                      </p:cBhvr>
                                      <p:to>
                                        <p:strVal val="visible"/>
                                      </p:to>
                                    </p:set>
                                    <p:animEffect transition="in" filter="fade">
                                      <p:cBhvr>
                                        <p:cTn id="49" dur="1000"/>
                                        <p:tgtEl>
                                          <p:spTgt spid="2063"/>
                                        </p:tgtEl>
                                      </p:cBhvr>
                                    </p:animEffect>
                                    <p:anim calcmode="lin" valueType="num">
                                      <p:cBhvr>
                                        <p:cTn id="50" dur="1000" fill="hold"/>
                                        <p:tgtEl>
                                          <p:spTgt spid="2063"/>
                                        </p:tgtEl>
                                        <p:attrNameLst>
                                          <p:attrName>ppt_x</p:attrName>
                                        </p:attrNameLst>
                                      </p:cBhvr>
                                      <p:tavLst>
                                        <p:tav tm="0">
                                          <p:val>
                                            <p:strVal val="#ppt_x"/>
                                          </p:val>
                                        </p:tav>
                                        <p:tav tm="100000">
                                          <p:val>
                                            <p:strVal val="#ppt_x"/>
                                          </p:val>
                                        </p:tav>
                                      </p:tavLst>
                                    </p:anim>
                                    <p:anim calcmode="lin" valueType="num">
                                      <p:cBhvr>
                                        <p:cTn id="51" dur="1000" fill="hold"/>
                                        <p:tgtEl>
                                          <p:spTgt spid="206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064"/>
                                        </p:tgtEl>
                                        <p:attrNameLst>
                                          <p:attrName>style.visibility</p:attrName>
                                        </p:attrNameLst>
                                      </p:cBhvr>
                                      <p:to>
                                        <p:strVal val="visible"/>
                                      </p:to>
                                    </p:set>
                                    <p:animEffect transition="in" filter="fade">
                                      <p:cBhvr>
                                        <p:cTn id="54" dur="1000"/>
                                        <p:tgtEl>
                                          <p:spTgt spid="2064"/>
                                        </p:tgtEl>
                                      </p:cBhvr>
                                    </p:animEffect>
                                    <p:anim calcmode="lin" valueType="num">
                                      <p:cBhvr>
                                        <p:cTn id="55" dur="1000" fill="hold"/>
                                        <p:tgtEl>
                                          <p:spTgt spid="2064"/>
                                        </p:tgtEl>
                                        <p:attrNameLst>
                                          <p:attrName>ppt_x</p:attrName>
                                        </p:attrNameLst>
                                      </p:cBhvr>
                                      <p:tavLst>
                                        <p:tav tm="0">
                                          <p:val>
                                            <p:strVal val="#ppt_x"/>
                                          </p:val>
                                        </p:tav>
                                        <p:tav tm="100000">
                                          <p:val>
                                            <p:strVal val="#ppt_x"/>
                                          </p:val>
                                        </p:tav>
                                      </p:tavLst>
                                    </p:anim>
                                    <p:anim calcmode="lin" valueType="num">
                                      <p:cBhvr>
                                        <p:cTn id="56" dur="1000" fill="hold"/>
                                        <p:tgtEl>
                                          <p:spTgt spid="20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29" grpId="0">
        <p:bldAsOne/>
      </p:bldGraphic>
      <p:bldP spid="22"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15f1b76-b32e-440f-80a7-f0ca4d8a872c" ContentTypeId="0x0101006E56B4D1795A2E4DB2F0B01679ED314A" PreviousValue="true"/>
</file>

<file path=customXml/item2.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40713C009EA80C44A28EA235A9718769" ma:contentTypeVersion="76" ma:contentTypeDescription="" ma:contentTypeScope="" ma:versionID="13d490d35126d6c906082bf29e00c8ac">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4a924c8152a3ca6d41f5defb10cfa585"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refix xmlns="dc463f71-b30c-4ab2-9473-d307f9d35888">UG</Prefix>
    <DocumentSetType xmlns="dc463f71-b30c-4ab2-9473-d307f9d35888">Presentation</DocumentSetType>
    <Visibility xmlns="dc463f71-b30c-4ab2-9473-d307f9d35888">Full Visibility</Visibility>
    <IsConfidential xmlns="dc463f71-b30c-4ab2-9473-d307f9d35888">false</IsConfidential>
    <AgendaOrder xmlns="dc463f71-b30c-4ab2-9473-d307f9d35888">false</AgendaOrder>
    <CaseType xmlns="dc463f71-b30c-4ab2-9473-d307f9d35888">Staff Investigation</CaseType>
    <IndustryCode xmlns="dc463f71-b30c-4ab2-9473-d307f9d35888">150</IndustryCode>
    <CaseStatus xmlns="dc463f71-b30c-4ab2-9473-d307f9d35888">Closed</CaseStatus>
    <OpenedDate xmlns="dc463f71-b30c-4ab2-9473-d307f9d35888">2018-09-28T07:00:00+00:00</OpenedDate>
    <SignificantOrder xmlns="dc463f71-b30c-4ab2-9473-d307f9d35888">false</SignificantOrder>
    <Date1 xmlns="dc463f71-b30c-4ab2-9473-d307f9d35888">2018-12-13T08:00:00+00:00</Date1>
    <IsDocumentOrder xmlns="dc463f71-b30c-4ab2-9473-d307f9d35888">false</IsDocumentOrder>
    <IsHighlyConfidential xmlns="dc463f71-b30c-4ab2-9473-d307f9d35888">false</IsHighlyConfidential>
    <CaseCompanyNames xmlns="dc463f71-b30c-4ab2-9473-d307f9d35888">Cascade Natural Gas Corporation</CaseCompanyNames>
    <Nickname xmlns="http://schemas.microsoft.com/sharepoint/v3" xsi:nil="true"/>
    <DocketNumber xmlns="dc463f71-b30c-4ab2-9473-d307f9d35888">180825</DocketNumber>
    <DelegatedOrder xmlns="dc463f71-b30c-4ab2-9473-d307f9d35888">false</DelegatedOrder>
  </documentManagement>
</p:properties>
</file>

<file path=customXml/itemProps1.xml><?xml version="1.0" encoding="utf-8"?>
<ds:datastoreItem xmlns:ds="http://schemas.openxmlformats.org/officeDocument/2006/customXml" ds:itemID="{0D71F8FB-ADBE-451C-9105-0645BC0B1168}"/>
</file>

<file path=customXml/itemProps2.xml><?xml version="1.0" encoding="utf-8"?>
<ds:datastoreItem xmlns:ds="http://schemas.openxmlformats.org/officeDocument/2006/customXml" ds:itemID="{1939CBCA-8089-4ECF-87BF-50B1030788CB}"/>
</file>

<file path=customXml/itemProps3.xml><?xml version="1.0" encoding="utf-8"?>
<ds:datastoreItem xmlns:ds="http://schemas.openxmlformats.org/officeDocument/2006/customXml" ds:itemID="{51FF83B4-798C-495B-BF7B-CE6AF209944E}"/>
</file>

<file path=customXml/itemProps4.xml><?xml version="1.0" encoding="utf-8"?>
<ds:datastoreItem xmlns:ds="http://schemas.openxmlformats.org/officeDocument/2006/customXml" ds:itemID="{4A0C36E7-2CE5-48C2-892E-220964D9C615}"/>
</file>

<file path=docProps/app.xml><?xml version="1.0" encoding="utf-8"?>
<Properties xmlns="http://schemas.openxmlformats.org/officeDocument/2006/extended-properties" xmlns:vt="http://schemas.openxmlformats.org/officeDocument/2006/docPropsVTypes">
  <Template/>
  <TotalTime>15322</TotalTime>
  <Words>2542</Words>
  <Application>Microsoft Office PowerPoint</Application>
  <PresentationFormat>On-screen Show (4:3)</PresentationFormat>
  <Paragraphs>190</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Georgia</vt:lpstr>
      <vt:lpstr>Office Theme</vt:lpstr>
      <vt:lpstr>Cascade Natural Gas Corporation Revised Hedging Program UG-132019 Gelber &amp; Associates Corp.  December 14, 2018</vt:lpstr>
      <vt:lpstr>Cascade’s Hedging Project Leadership Team</vt:lpstr>
      <vt:lpstr>Gelber &amp; Associates</vt:lpstr>
      <vt:lpstr>Importance of the Winter</vt:lpstr>
      <vt:lpstr>Winter Drives Load Profile</vt:lpstr>
      <vt:lpstr>Location Matters as Northwest prices break from NYMEX (Henry Hub, Louisiana)</vt:lpstr>
      <vt:lpstr>Current Cascade Hedging Plan</vt:lpstr>
      <vt:lpstr>The Cascade Utility Hedging Project</vt:lpstr>
      <vt:lpstr>Hedging the last 20 years</vt:lpstr>
      <vt:lpstr>Balancing Upward and Downward Price Risk</vt:lpstr>
      <vt:lpstr>Plan Uses a Three Year Ladder</vt:lpstr>
      <vt:lpstr>Risk Responsive Tools</vt:lpstr>
      <vt:lpstr>Why Effective</vt:lpstr>
      <vt:lpstr>Reporting</vt:lpstr>
      <vt:lpstr>Prudence and Paper Trail</vt:lpstr>
      <vt:lpstr>Operations, Oversight and Guidance</vt:lpstr>
      <vt:lpstr>Project Milestones</vt:lpstr>
      <vt:lpstr>Summary</vt:lpstr>
      <vt:lpstr>Questions and Discussion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Reedy Creek  Gelber Call April 11, 2016</dc:title>
  <dc:creator>Aaron Calder</dc:creator>
  <cp:lastModifiedBy>Kent Bayazitoglu</cp:lastModifiedBy>
  <cp:revision>619</cp:revision>
  <cp:lastPrinted>2018-12-11T17:00:25Z</cp:lastPrinted>
  <dcterms:created xsi:type="dcterms:W3CDTF">2016-04-11T17:33:29Z</dcterms:created>
  <dcterms:modified xsi:type="dcterms:W3CDTF">2018-12-12T23:11:51Z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0x0101006E56B4D1795A2E4DB2F0B01679ED314A0040713C009EA80C44A28EA235A9718769</vt:lpwstr>
  </property>
  <property fmtid="{D5CDD505-2E9C-101B-9397-08002B2CF9AE}" pid="3" name="_docset_NoMedatataSyncRequired">
    <vt:lpwstr>False</vt:lpwstr>
  </property>
  <property fmtid="{D5CDD505-2E9C-101B-9397-08002B2CF9AE}" pid="4" name="IsEFSEC">
    <vt:bool>false</vt:bool>
  </property>
</Properties>
</file>