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9" r:id="rId1"/>
  </p:sldMasterIdLst>
  <p:notesMasterIdLst>
    <p:notesMasterId r:id="rId13"/>
  </p:notesMasterIdLst>
  <p:sldIdLst>
    <p:sldId id="256" r:id="rId2"/>
    <p:sldId id="263" r:id="rId3"/>
    <p:sldId id="264" r:id="rId4"/>
    <p:sldId id="265" r:id="rId5"/>
    <p:sldId id="278" r:id="rId6"/>
    <p:sldId id="267" r:id="rId7"/>
    <p:sldId id="269" r:id="rId8"/>
    <p:sldId id="273" r:id="rId9"/>
    <p:sldId id="277" r:id="rId10"/>
    <p:sldId id="275" r:id="rId11"/>
    <p:sldId id="279" r:id="rId12"/>
  </p:sldIdLst>
  <p:sldSz cx="9144000" cy="6858000" type="screen4x3"/>
  <p:notesSz cx="6934200" cy="92329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ahoma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ahoma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ahoma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ahoma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ahoma" charset="0"/>
        <a:ea typeface="+mn-ea"/>
        <a:cs typeface="Arial" charset="0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Tahoma" charset="0"/>
        <a:ea typeface="+mn-ea"/>
        <a:cs typeface="Arial" charset="0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Tahoma" charset="0"/>
        <a:ea typeface="+mn-ea"/>
        <a:cs typeface="Arial" charset="0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Tahoma" charset="0"/>
        <a:ea typeface="+mn-ea"/>
        <a:cs typeface="Arial" charset="0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Tahoma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2" autoAdjust="0"/>
    <p:restoredTop sz="94679" autoAdjust="0"/>
  </p:normalViewPr>
  <p:slideViewPr>
    <p:cSldViewPr snapToGrid="0" showGuides="1">
      <p:cViewPr>
        <p:scale>
          <a:sx n="60" d="100"/>
          <a:sy n="60" d="100"/>
        </p:scale>
        <p:origin x="-1656" y="-294"/>
      </p:cViewPr>
      <p:guideLst>
        <p:guide orient="horz" pos="2170"/>
        <p:guide pos="2880"/>
        <p:guide pos="595"/>
        <p:guide pos="518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customXml" Target="../customXml/item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8875" y="693738"/>
            <a:ext cx="4616450" cy="34623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86263"/>
            <a:ext cx="5546725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09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475" y="87709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943B0AA9-E8ED-4DA8-9CBF-E46FBEF6F5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405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93722" y="4385934"/>
            <a:ext cx="5546758" cy="4153889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i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A456404-FC7C-406F-8962-D4D2BF33693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93722" y="4385934"/>
            <a:ext cx="5546758" cy="4153889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sz="11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456404-FC7C-406F-8962-D4D2BF33693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3381" y="4385934"/>
            <a:ext cx="6184106" cy="4593316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sz="1100" i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A456404-FC7C-406F-8962-D4D2BF33693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3381" y="4385934"/>
            <a:ext cx="6184106" cy="4593316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sz="1100" i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A456404-FC7C-406F-8962-D4D2BF33693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5" descr="CoverImage_lowres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2" descr="NECAlogo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6625" y="593725"/>
            <a:ext cx="1954213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43100" y="2160588"/>
            <a:ext cx="6313488" cy="1268412"/>
          </a:xfrm>
          <a:effectLst>
            <a:outerShdw dist="17961" dir="2700000" algn="ctr" rotWithShape="0">
              <a:schemeClr val="bg2"/>
            </a:outerShdw>
          </a:effectLst>
        </p:spPr>
        <p:txBody>
          <a:bodyPr/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43100" y="4457700"/>
            <a:ext cx="6326188" cy="1073150"/>
          </a:xfrm>
        </p:spPr>
        <p:txBody>
          <a:bodyPr/>
          <a:lstStyle>
            <a:lvl1pPr marL="0" indent="0" algn="r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defRPr sz="18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337300"/>
            <a:ext cx="1905000" cy="457200"/>
          </a:xfrm>
        </p:spPr>
        <p:txBody>
          <a:bodyPr/>
          <a:lstStyle>
            <a:lvl1pPr>
              <a:defRPr sz="1400" dirty="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337300"/>
            <a:ext cx="2895600" cy="457200"/>
          </a:xfrm>
        </p:spPr>
        <p:txBody>
          <a:bodyPr/>
          <a:lstStyle>
            <a:lvl1pPr>
              <a:defRPr sz="14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61200" y="6337300"/>
            <a:ext cx="1905000" cy="457200"/>
          </a:xfrm>
        </p:spPr>
        <p:txBody>
          <a:bodyPr/>
          <a:lstStyle>
            <a:lvl1pPr>
              <a:defRPr sz="1400" smtClean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D1185247-3F64-4A38-83E0-7EA4FE59A9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DBFE6-59E9-48E3-804E-4804EE5C55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2188" y="1312863"/>
            <a:ext cx="3762375" cy="481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06963" y="1312863"/>
            <a:ext cx="3762375" cy="481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DE075-D930-4D56-A387-8F36CA5E20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4AAF7-A1B3-4237-B7C0-ECB7AB6AFB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662F3-16FC-490E-AD63-D343028745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01713" y="233363"/>
            <a:ext cx="7673975" cy="820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2188" y="1312863"/>
            <a:ext cx="7677150" cy="481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67513" y="6430963"/>
            <a:ext cx="14620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3088" y="6421438"/>
            <a:ext cx="34925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47050" y="6430963"/>
            <a:ext cx="8969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BBC8A5ED-5A0D-445F-BC24-C7750BD7F4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188913" y="6435725"/>
            <a:ext cx="7175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endParaRPr lang="en-US" sz="1000" dirty="0">
              <a:solidFill>
                <a:schemeClr val="bg1"/>
              </a:solidFill>
            </a:endParaRPr>
          </a:p>
        </p:txBody>
      </p:sp>
      <p:pic>
        <p:nvPicPr>
          <p:cNvPr id="1032" name="Picture 10" descr="NECALogoWhit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31763" y="6562725"/>
            <a:ext cx="547687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17" descr="insite image2 copy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1588"/>
            <a:ext cx="93186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 descr="NECAlogo.gif"/>
          <p:cNvPicPr>
            <a:picLocks noChangeAspect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38225" y="6486525"/>
            <a:ext cx="698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8" r:id="rId2"/>
    <p:sldLayoutId id="2147483659" r:id="rId3"/>
    <p:sldLayoutId id="2147483660" r:id="rId4"/>
    <p:sldLayoutId id="2147483661" r:id="rId5"/>
  </p:sldLayoutIdLst>
  <p:transition>
    <p:wipe dir="r"/>
  </p:transition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hlink"/>
          </a:solidFill>
          <a:latin typeface="Times New Roman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hlink"/>
          </a:solidFill>
          <a:latin typeface="Times New Roman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hlink"/>
          </a:solidFill>
          <a:latin typeface="Times New Roman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hlink"/>
          </a:solidFill>
          <a:latin typeface="Times New Roman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hlink"/>
          </a:solidFill>
          <a:latin typeface="Times New Roman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hlink"/>
          </a:solidFill>
          <a:latin typeface="Times New Roman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hlink"/>
          </a:solidFill>
          <a:latin typeface="Times New Roman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hlink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40000"/>
        </a:spcAft>
        <a:buClr>
          <a:schemeClr val="tx2"/>
        </a:buClr>
        <a:buSzPct val="60000"/>
        <a:buFont typeface="Wingdings" pitchFamily="2" charset="2"/>
        <a:buChar char="n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40000"/>
        </a:spcAft>
        <a:buClr>
          <a:schemeClr val="hlink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40000"/>
        </a:spcAft>
        <a:buClr>
          <a:schemeClr val="accent2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40000"/>
        </a:spcAft>
        <a:buClr>
          <a:schemeClr val="folHlink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40000"/>
        </a:spcAft>
        <a:buClr>
          <a:schemeClr val="accent1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40000"/>
        </a:spcAft>
        <a:buClr>
          <a:schemeClr val="accent1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40000"/>
        </a:spcAft>
        <a:buClr>
          <a:schemeClr val="accent1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40000"/>
        </a:spcAft>
        <a:buClr>
          <a:schemeClr val="accent1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40000"/>
        </a:spcAft>
        <a:buClr>
          <a:schemeClr val="accent1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2263" y="2160587"/>
            <a:ext cx="8311485" cy="1681739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/>
              <a:t>Intercarrier Compensation:</a:t>
            </a:r>
            <a:br>
              <a:rPr lang="en-US" dirty="0" smtClean="0"/>
            </a:br>
            <a:r>
              <a:rPr lang="en-US" dirty="0" smtClean="0"/>
              <a:t> Rate of Return Carrier Impacts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4924" y="3828467"/>
            <a:ext cx="6523615" cy="1073150"/>
          </a:xfrm>
        </p:spPr>
        <p:txBody>
          <a:bodyPr/>
          <a:lstStyle/>
          <a:p>
            <a:pPr eaLnBrk="1" hangingPunct="1"/>
            <a:r>
              <a:rPr lang="en-US" sz="2000" dirty="0" smtClean="0"/>
              <a:t>Washington Utilities and Transportation Commission – Workshop</a:t>
            </a:r>
          </a:p>
          <a:p>
            <a:pPr eaLnBrk="1" hangingPunct="1"/>
            <a:r>
              <a:rPr lang="en-US" sz="2000" dirty="0" smtClean="0"/>
              <a:t>February 28, 2012</a:t>
            </a:r>
          </a:p>
          <a:p>
            <a:pPr eaLnBrk="1" hangingPunct="1"/>
            <a:endParaRPr lang="en-US" sz="2000" dirty="0" smtClean="0"/>
          </a:p>
          <a:p>
            <a:pPr eaLnBrk="1" hangingPunct="1"/>
            <a:r>
              <a:rPr lang="en-US" sz="2000" dirty="0" smtClean="0"/>
              <a:t>Jeff Dupree</a:t>
            </a:r>
          </a:p>
          <a:p>
            <a:pPr eaLnBrk="1" hangingPunct="1"/>
            <a:r>
              <a:rPr lang="en-US" sz="1600" dirty="0" smtClean="0"/>
              <a:t>NECA </a:t>
            </a:r>
          </a:p>
          <a:p>
            <a:pPr eaLnBrk="1" hangingPunct="1"/>
            <a:r>
              <a:rPr lang="en-US" sz="1600" dirty="0" smtClean="0"/>
              <a:t>Vice President – </a:t>
            </a:r>
          </a:p>
          <a:p>
            <a:pPr eaLnBrk="1" hangingPunct="1"/>
            <a:r>
              <a:rPr lang="en-US" sz="1600" dirty="0" smtClean="0"/>
              <a:t>Government Relations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0963" y="348866"/>
            <a:ext cx="7673975" cy="820737"/>
          </a:xfrm>
        </p:spPr>
        <p:txBody>
          <a:bodyPr/>
          <a:lstStyle/>
          <a:p>
            <a:r>
              <a:rPr lang="en-US" dirty="0" smtClean="0"/>
              <a:t>Association FNPRM Comments </a:t>
            </a:r>
            <a:br>
              <a:rPr lang="en-US" dirty="0" smtClean="0"/>
            </a:br>
            <a:r>
              <a:rPr lang="en-US" dirty="0" smtClean="0"/>
              <a:t>ICC Reform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Methodically align ICC reform with high-cost USF reform</a:t>
            </a:r>
          </a:p>
          <a:p>
            <a:r>
              <a:rPr lang="en-US" dirty="0" smtClean="0"/>
              <a:t>Commission must delay reductions to originating access until previous reforms are evaluated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Sufficient replacement funding must be provided if originating access is eliminated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Access charges should continue to apply to 8YY traffic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Should not migrate tandem and transport to bill-and-keep.  But if FCC decides to do so: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Separate transition path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Incremental support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5F6B81-4AB7-4C87-90C1-E22A35507410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951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0963" y="348866"/>
            <a:ext cx="7673975" cy="820737"/>
          </a:xfrm>
        </p:spPr>
        <p:txBody>
          <a:bodyPr/>
          <a:lstStyle/>
          <a:p>
            <a:r>
              <a:rPr lang="en-US" dirty="0" smtClean="0"/>
              <a:t>Association FNPRM Comments </a:t>
            </a:r>
            <a:br>
              <a:rPr lang="en-US" dirty="0" smtClean="0"/>
            </a:br>
            <a:r>
              <a:rPr lang="en-US" dirty="0" smtClean="0"/>
              <a:t>ICC Reform </a:t>
            </a:r>
            <a:r>
              <a:rPr lang="en-US" sz="2400" dirty="0" smtClean="0"/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Clr>
                <a:schemeClr val="tx2"/>
              </a:buClr>
              <a:buSzPct val="60000"/>
            </a:pPr>
            <a:r>
              <a:rPr lang="en-US" dirty="0" smtClean="0"/>
              <a:t>Evaluate interconnection rights and obligations</a:t>
            </a:r>
          </a:p>
          <a:p>
            <a:pPr marL="742950" lvl="2" indent="-342900">
              <a:buClr>
                <a:schemeClr val="tx2"/>
              </a:buClr>
              <a:buSzPct val="60000"/>
            </a:pPr>
            <a:r>
              <a:rPr lang="en-US" dirty="0" smtClean="0"/>
              <a:t>“Rural transport rule”</a:t>
            </a:r>
          </a:p>
          <a:p>
            <a:pPr marL="742950" lvl="2" indent="-342900">
              <a:buClr>
                <a:schemeClr val="tx2"/>
              </a:buClr>
              <a:buSzPct val="60000"/>
            </a:pPr>
            <a:r>
              <a:rPr lang="en-US" dirty="0" smtClean="0"/>
              <a:t>Not forbear from use of tariffs</a:t>
            </a:r>
          </a:p>
          <a:p>
            <a:r>
              <a:rPr lang="en-US" dirty="0" smtClean="0"/>
              <a:t>Premature to consider phase outs or accelerated reductions of ARCs and CAF ICC support for RoR RLECs</a:t>
            </a:r>
          </a:p>
          <a:p>
            <a:r>
              <a:rPr lang="en-US" dirty="0" smtClean="0"/>
              <a:t>Consider reopening discussion of establishing flat rate pricing structures as a possible end game for intercarrier pricing arrangements 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5F6B81-4AB7-4C87-90C1-E22A35507410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951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1713" y="233363"/>
            <a:ext cx="7673975" cy="948892"/>
          </a:xfrm>
        </p:spPr>
        <p:txBody>
          <a:bodyPr/>
          <a:lstStyle/>
          <a:p>
            <a:r>
              <a:rPr lang="en-US" dirty="0" smtClean="0"/>
              <a:t>Intercarrier Compensation Reform: The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2188" y="1248209"/>
            <a:ext cx="7677150" cy="4819650"/>
          </a:xfrm>
        </p:spPr>
        <p:txBody>
          <a:bodyPr/>
          <a:lstStyle/>
          <a:p>
            <a:r>
              <a:rPr lang="en-US" dirty="0" smtClean="0"/>
              <a:t>Adopts rules to address access stimulation and phantom traffic</a:t>
            </a:r>
          </a:p>
          <a:p>
            <a:r>
              <a:rPr lang="en-US" dirty="0" smtClean="0"/>
              <a:t>Adopts uniform national bill-and-keep framework</a:t>
            </a:r>
          </a:p>
          <a:p>
            <a:r>
              <a:rPr lang="en-US" dirty="0" smtClean="0"/>
              <a:t>Implements ICC rate transition for:</a:t>
            </a:r>
          </a:p>
          <a:p>
            <a:pPr lvl="1"/>
            <a:r>
              <a:rPr lang="en-US" dirty="0" smtClean="0"/>
              <a:t>Interstate switched access rates</a:t>
            </a:r>
          </a:p>
          <a:p>
            <a:pPr lvl="1"/>
            <a:r>
              <a:rPr lang="en-US" dirty="0" smtClean="0"/>
              <a:t>Intrastate terminating access rates</a:t>
            </a:r>
          </a:p>
          <a:p>
            <a:pPr lvl="1"/>
            <a:r>
              <a:rPr lang="en-US" dirty="0" smtClean="0"/>
              <a:t>Reciprocal compensation rates</a:t>
            </a:r>
          </a:p>
          <a:p>
            <a:r>
              <a:rPr lang="en-US" dirty="0" smtClean="0"/>
              <a:t>Adopts Recovery Mechanism as a component of CAF</a:t>
            </a:r>
          </a:p>
          <a:p>
            <a:r>
              <a:rPr lang="en-US" dirty="0" smtClean="0"/>
              <a:t>“Toll” VoIP to be charged access</a:t>
            </a:r>
            <a:endParaRPr lang="en-US" sz="20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ICC Modifications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 stimulation:</a:t>
            </a:r>
          </a:p>
          <a:p>
            <a:pPr lvl="1"/>
            <a:r>
              <a:rPr lang="en-US" dirty="0" smtClean="0"/>
              <a:t>Refile rates if: </a:t>
            </a:r>
          </a:p>
          <a:p>
            <a:pPr marL="1371600" lvl="2" indent="-457200">
              <a:buNone/>
            </a:pPr>
            <a:r>
              <a:rPr lang="en-US" dirty="0" smtClean="0"/>
              <a:t>(1) Revenue sharing agreement and </a:t>
            </a:r>
          </a:p>
          <a:p>
            <a:pPr marL="1371600" lvl="2" indent="-457200">
              <a:buNone/>
            </a:pPr>
            <a:r>
              <a:rPr lang="en-US" dirty="0" smtClean="0"/>
              <a:t>(2) Either: 3-to-1 ratio of terminating to originating traffic, or 100% increase in traffic</a:t>
            </a:r>
          </a:p>
          <a:p>
            <a:pPr marL="571500" indent="-457200"/>
            <a:r>
              <a:rPr lang="en-US" dirty="0" smtClean="0"/>
              <a:t>Phantom traffic</a:t>
            </a:r>
          </a:p>
          <a:p>
            <a:pPr marL="971550" lvl="1" indent="-457200"/>
            <a:r>
              <a:rPr lang="en-US" dirty="0" smtClean="0"/>
              <a:t>Include calling party’s telephone number in call signaling</a:t>
            </a:r>
          </a:p>
          <a:p>
            <a:pPr marL="971550" lvl="1" indent="-457200"/>
            <a:r>
              <a:rPr lang="en-US" dirty="0" smtClean="0"/>
              <a:t>Require intermediate carriers to pass along signaling information in unaltered format</a:t>
            </a:r>
          </a:p>
          <a:p>
            <a:pPr marL="971550" lvl="1" indent="-457200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2DBFE6-59E9-48E3-804E-4804EE5C55C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ICC Rate Transition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Nine years to bill-and-keep rates for RoR</a:t>
            </a:r>
          </a:p>
          <a:p>
            <a:pPr lvl="1"/>
            <a:r>
              <a:rPr lang="en-US" dirty="0" smtClean="0"/>
              <a:t>2 steps from Intrastate to Interstate</a:t>
            </a:r>
          </a:p>
          <a:p>
            <a:pPr lvl="1"/>
            <a:r>
              <a:rPr lang="en-US" dirty="0" smtClean="0"/>
              <a:t>3 additional steps to $0.005</a:t>
            </a:r>
          </a:p>
          <a:p>
            <a:pPr lvl="1"/>
            <a:r>
              <a:rPr lang="en-US" dirty="0" smtClean="0"/>
              <a:t>3 additional steps to $0.0007</a:t>
            </a:r>
          </a:p>
          <a:p>
            <a:pPr lvl="1"/>
            <a:r>
              <a:rPr lang="en-US" dirty="0" smtClean="0"/>
              <a:t>1 additional step to bill-and-keep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Terminating rates only; originating addressed in FNPRM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Intrastate transport rates transition to interstate levels; no further reduction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Reciprocal compensation rates included to extent above specified rate levels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BFE6-59E9-48E3-804E-4804EE5C55C3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ICC Rate Transition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D8C0AB-8BED-48B0-AE54-0F8D8A91430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930399" y="5734167"/>
            <a:ext cx="64389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/>
              <a:t>*     Includes Direct Trunked Transport, Tandem Switched Transport and Tandem Switching </a:t>
            </a:r>
          </a:p>
          <a:p>
            <a:r>
              <a:rPr lang="en-US" sz="1100" dirty="0" smtClean="0"/>
              <a:t>**   Direct Trunked Transport used to both originate and terminate traffic will be affected </a:t>
            </a:r>
          </a:p>
          <a:p>
            <a:r>
              <a:rPr lang="en-US" sz="1100" dirty="0" smtClean="0"/>
              <a:t>*** Reduction assumes reciprocal compensation rate exceeds target rate at a particular step</a:t>
            </a:r>
          </a:p>
          <a:p>
            <a:r>
              <a:rPr lang="en-US" sz="1100" dirty="0" smtClean="0"/>
              <a:t>      Default rate for non-access CMRS-wireline traffic goes to bill and keep on July 1, 2012 </a:t>
            </a:r>
            <a:endParaRPr lang="en-US" sz="1100" dirty="0"/>
          </a:p>
        </p:txBody>
      </p:sp>
      <p:grpSp>
        <p:nvGrpSpPr>
          <p:cNvPr id="26" name="Group 25"/>
          <p:cNvGrpSpPr/>
          <p:nvPr/>
        </p:nvGrpSpPr>
        <p:grpSpPr>
          <a:xfrm>
            <a:off x="331903" y="1198880"/>
            <a:ext cx="8669857" cy="4355455"/>
            <a:chOff x="727329" y="1555241"/>
            <a:chExt cx="8348928" cy="3877173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7329" y="1555241"/>
              <a:ext cx="8348928" cy="3877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8" name="Down Arrow 27"/>
            <p:cNvSpPr/>
            <p:nvPr/>
          </p:nvSpPr>
          <p:spPr bwMode="auto">
            <a:xfrm>
              <a:off x="6213855" y="2849400"/>
              <a:ext cx="274917" cy="277907"/>
            </a:xfrm>
            <a:prstGeom prst="downArrow">
              <a:avLst/>
            </a:prstGeom>
            <a:solidFill>
              <a:schemeClr val="tx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29" name="Down Arrow 28"/>
            <p:cNvSpPr/>
            <p:nvPr/>
          </p:nvSpPr>
          <p:spPr bwMode="auto">
            <a:xfrm>
              <a:off x="7280655" y="2849400"/>
              <a:ext cx="274917" cy="277907"/>
            </a:xfrm>
            <a:prstGeom prst="downArrow">
              <a:avLst/>
            </a:prstGeom>
            <a:solidFill>
              <a:schemeClr val="tx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30" name="Down Arrow 29"/>
            <p:cNvSpPr/>
            <p:nvPr/>
          </p:nvSpPr>
          <p:spPr bwMode="auto">
            <a:xfrm>
              <a:off x="8360155" y="2849400"/>
              <a:ext cx="274917" cy="277907"/>
            </a:xfrm>
            <a:prstGeom prst="downArrow">
              <a:avLst/>
            </a:prstGeom>
            <a:solidFill>
              <a:schemeClr val="tx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31" name="Down Arrow 30"/>
            <p:cNvSpPr/>
            <p:nvPr/>
          </p:nvSpPr>
          <p:spPr bwMode="auto">
            <a:xfrm>
              <a:off x="3098800" y="3392800"/>
              <a:ext cx="262216" cy="508000"/>
            </a:xfrm>
            <a:prstGeom prst="downArrow">
              <a:avLst/>
            </a:prstGeom>
            <a:solidFill>
              <a:schemeClr val="tx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32" name="Down Arrow 31"/>
            <p:cNvSpPr/>
            <p:nvPr/>
          </p:nvSpPr>
          <p:spPr bwMode="auto">
            <a:xfrm>
              <a:off x="6239256" y="3401944"/>
              <a:ext cx="262216" cy="508000"/>
            </a:xfrm>
            <a:prstGeom prst="downArrow">
              <a:avLst/>
            </a:prstGeom>
            <a:solidFill>
              <a:schemeClr val="tx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33" name="Down Arrow 32"/>
            <p:cNvSpPr/>
            <p:nvPr/>
          </p:nvSpPr>
          <p:spPr bwMode="auto">
            <a:xfrm>
              <a:off x="8385556" y="3401944"/>
              <a:ext cx="262216" cy="508000"/>
            </a:xfrm>
            <a:prstGeom prst="downArrow">
              <a:avLst/>
            </a:prstGeom>
            <a:solidFill>
              <a:schemeClr val="tx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34" name="Down Arrow 33"/>
            <p:cNvSpPr/>
            <p:nvPr/>
          </p:nvSpPr>
          <p:spPr bwMode="auto">
            <a:xfrm>
              <a:off x="3098800" y="4192900"/>
              <a:ext cx="262216" cy="508000"/>
            </a:xfrm>
            <a:prstGeom prst="downArrow">
              <a:avLst/>
            </a:prstGeom>
            <a:solidFill>
              <a:schemeClr val="tx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35" name="Down Arrow 34"/>
            <p:cNvSpPr/>
            <p:nvPr/>
          </p:nvSpPr>
          <p:spPr bwMode="auto">
            <a:xfrm>
              <a:off x="6239256" y="4202044"/>
              <a:ext cx="262216" cy="508000"/>
            </a:xfrm>
            <a:prstGeom prst="downArrow">
              <a:avLst/>
            </a:prstGeom>
            <a:solidFill>
              <a:schemeClr val="tx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36" name="Down Arrow 35"/>
            <p:cNvSpPr/>
            <p:nvPr/>
          </p:nvSpPr>
          <p:spPr bwMode="auto">
            <a:xfrm>
              <a:off x="8385556" y="4202044"/>
              <a:ext cx="262216" cy="508000"/>
            </a:xfrm>
            <a:prstGeom prst="downArrow">
              <a:avLst/>
            </a:prstGeom>
            <a:solidFill>
              <a:schemeClr val="tx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37" name="Down Arrow 36"/>
            <p:cNvSpPr/>
            <p:nvPr/>
          </p:nvSpPr>
          <p:spPr bwMode="auto">
            <a:xfrm>
              <a:off x="3086101" y="4949679"/>
              <a:ext cx="300316" cy="127000"/>
            </a:xfrm>
            <a:prstGeom prst="downArrow">
              <a:avLst/>
            </a:prstGeom>
            <a:solidFill>
              <a:schemeClr val="tx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38" name="Down Arrow 37"/>
            <p:cNvSpPr/>
            <p:nvPr/>
          </p:nvSpPr>
          <p:spPr bwMode="auto">
            <a:xfrm>
              <a:off x="6239257" y="4971523"/>
              <a:ext cx="300316" cy="127000"/>
            </a:xfrm>
            <a:prstGeom prst="downArrow">
              <a:avLst/>
            </a:prstGeom>
            <a:solidFill>
              <a:schemeClr val="tx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39" name="Down Arrow 38"/>
            <p:cNvSpPr/>
            <p:nvPr/>
          </p:nvSpPr>
          <p:spPr bwMode="auto">
            <a:xfrm>
              <a:off x="8372857" y="4958823"/>
              <a:ext cx="300316" cy="127000"/>
            </a:xfrm>
            <a:prstGeom prst="downArrow">
              <a:avLst/>
            </a:prstGeom>
            <a:solidFill>
              <a:schemeClr val="tx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 rot="16200000">
              <a:off x="1273402" y="3942242"/>
              <a:ext cx="186923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/>
                <a:t>Transition decided in </a:t>
              </a:r>
            </a:p>
            <a:p>
              <a:pPr algn="ctr"/>
              <a:r>
                <a:rPr lang="en-US" sz="1400" dirty="0" smtClean="0">
                  <a:solidFill>
                    <a:srgbClr val="7030A0"/>
                  </a:solidFill>
                </a:rPr>
                <a:t>FNPRM</a:t>
              </a:r>
              <a:r>
                <a:rPr lang="en-US" sz="1400" dirty="0" smtClean="0"/>
                <a:t> Proceeding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 rot="16200000">
              <a:off x="6496658" y="3942243"/>
              <a:ext cx="186923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/>
                <a:t>Transition decided in </a:t>
              </a:r>
            </a:p>
            <a:p>
              <a:pPr algn="ctr"/>
              <a:r>
                <a:rPr lang="en-US" sz="1400" dirty="0" smtClean="0">
                  <a:solidFill>
                    <a:srgbClr val="7030A0"/>
                  </a:solidFill>
                </a:rPr>
                <a:t>FNPRM</a:t>
              </a:r>
              <a:r>
                <a:rPr lang="en-US" sz="1400" dirty="0" smtClean="0"/>
                <a:t> Proceeding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 rot="16200000">
              <a:off x="3356202" y="3942243"/>
              <a:ext cx="186923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/>
                <a:t>Transition decided in </a:t>
              </a:r>
            </a:p>
            <a:p>
              <a:pPr algn="ctr"/>
              <a:r>
                <a:rPr lang="en-US" sz="1400" dirty="0" smtClean="0">
                  <a:solidFill>
                    <a:srgbClr val="7030A0"/>
                  </a:solidFill>
                </a:rPr>
                <a:t>FNPRM</a:t>
              </a:r>
              <a:r>
                <a:rPr lang="en-US" sz="1400" dirty="0" smtClean="0"/>
                <a:t> Proceeding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 rot="16200000">
              <a:off x="4397602" y="3942243"/>
              <a:ext cx="186923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/>
                <a:t>Transition decided in </a:t>
              </a:r>
            </a:p>
            <a:p>
              <a:pPr algn="ctr"/>
              <a:r>
                <a:rPr lang="en-US" sz="1400" dirty="0" smtClean="0">
                  <a:solidFill>
                    <a:srgbClr val="7030A0"/>
                  </a:solidFill>
                </a:rPr>
                <a:t>FNPRM</a:t>
              </a:r>
              <a:r>
                <a:rPr lang="en-US" sz="1400" dirty="0" smtClean="0"/>
                <a:t> Proceeding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280057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ICC Recovery Mechanism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Defines “Eligible Recovery” for RoR carriers as:</a:t>
            </a:r>
          </a:p>
          <a:p>
            <a:pPr lvl="1"/>
            <a:r>
              <a:rPr lang="en-US" sz="2000" dirty="0" smtClean="0"/>
              <a:t>Baseline for recovery, minus …</a:t>
            </a:r>
          </a:p>
          <a:p>
            <a:pPr lvl="1"/>
            <a:r>
              <a:rPr lang="en-US" sz="2000" dirty="0" smtClean="0"/>
              <a:t>Revenues from ICC rates for given year</a:t>
            </a:r>
          </a:p>
          <a:p>
            <a:r>
              <a:rPr lang="en-US" dirty="0" smtClean="0"/>
              <a:t>Baseline for recovery equals:</a:t>
            </a:r>
          </a:p>
          <a:p>
            <a:pPr lvl="1"/>
            <a:r>
              <a:rPr lang="en-US" sz="2000" dirty="0" smtClean="0"/>
              <a:t>2011 </a:t>
            </a:r>
            <a:r>
              <a:rPr lang="en-US" sz="2000" u="sng" dirty="0" smtClean="0"/>
              <a:t>projected</a:t>
            </a:r>
            <a:r>
              <a:rPr lang="en-US" sz="2000" dirty="0" smtClean="0"/>
              <a:t> interstate switched access revenue requirement (from annual tariff filing), plus …</a:t>
            </a:r>
          </a:p>
          <a:p>
            <a:pPr lvl="1"/>
            <a:r>
              <a:rPr lang="en-US" sz="2000" dirty="0" smtClean="0"/>
              <a:t>FY 2011 intrastate terminating switched access revenues and FY 2011 net recip comp revenue</a:t>
            </a:r>
          </a:p>
          <a:p>
            <a:pPr lvl="2"/>
            <a:r>
              <a:rPr lang="en-US" sz="2000" dirty="0" smtClean="0"/>
              <a:t>FY 2011 defined as 10/1/2010 to 9/30/2011</a:t>
            </a:r>
          </a:p>
          <a:p>
            <a:pPr lvl="1"/>
            <a:r>
              <a:rPr lang="en-US" sz="2000" dirty="0" smtClean="0"/>
              <a:t>RoR baseline for recovery reduced by 5% each year</a:t>
            </a:r>
          </a:p>
          <a:p>
            <a:pPr lvl="1"/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2DBFE6-59E9-48E3-804E-4804EE5C55C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ICC Recovery Mechanism </a:t>
            </a:r>
            <a:r>
              <a:rPr lang="en-US" sz="2400" dirty="0" smtClean="0"/>
              <a:t>(cont.)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 Recovery Charge (ARC) for RoR carriers</a:t>
            </a:r>
          </a:p>
          <a:p>
            <a:pPr lvl="1"/>
            <a:r>
              <a:rPr lang="en-US" dirty="0" smtClean="0"/>
              <a:t>End user charge</a:t>
            </a:r>
          </a:p>
          <a:p>
            <a:pPr lvl="1"/>
            <a:r>
              <a:rPr lang="en-US" dirty="0" smtClean="0"/>
              <a:t>Allowed to increase over 6 years</a:t>
            </a:r>
          </a:p>
          <a:p>
            <a:pPr lvl="1"/>
            <a:r>
              <a:rPr lang="en-US" dirty="0" smtClean="0"/>
              <a:t>$0.50 increase per year for residential or single-line business</a:t>
            </a:r>
          </a:p>
          <a:p>
            <a:pPr lvl="2"/>
            <a:r>
              <a:rPr lang="en-US" dirty="0" smtClean="0"/>
              <a:t>Can’t exceed $30 “Residential Rate Ceiling”</a:t>
            </a:r>
          </a:p>
          <a:p>
            <a:pPr lvl="2"/>
            <a:r>
              <a:rPr lang="en-US" dirty="0" smtClean="0"/>
              <a:t>Not charged on Lifeline customers</a:t>
            </a:r>
          </a:p>
          <a:p>
            <a:pPr lvl="1"/>
            <a:r>
              <a:rPr lang="en-US" dirty="0" smtClean="0"/>
              <a:t>$1.00 increase per year for multi-line business</a:t>
            </a:r>
          </a:p>
          <a:p>
            <a:pPr lvl="2"/>
            <a:r>
              <a:rPr lang="en-US" dirty="0" smtClean="0"/>
              <a:t>Maximum SLC + ARC = $12.20</a:t>
            </a:r>
          </a:p>
          <a:p>
            <a:pPr lvl="1"/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2DBFE6-59E9-48E3-804E-4804EE5C55C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ICC Recovery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FCC is moving RoR carriers to a form of incentive regulation for ICC:</a:t>
            </a:r>
          </a:p>
          <a:p>
            <a:pPr lvl="1">
              <a:buNone/>
            </a:pPr>
            <a:r>
              <a:rPr lang="en-US" dirty="0" smtClean="0"/>
              <a:t>	“… we adopt an approach to Rate-of-Return Eligible Recovery that takes interstate rate-of-return carriers off of rate-of-return based recovery specifically for interstate switched access revenues …”</a:t>
            </a:r>
          </a:p>
          <a:p>
            <a:pPr lvl="1"/>
            <a:r>
              <a:rPr lang="en-US" dirty="0" smtClean="0"/>
              <a:t>What happens if actual Baseline amount decreases by </a:t>
            </a:r>
            <a:r>
              <a:rPr lang="en-US" u="sng" dirty="0" smtClean="0"/>
              <a:t>more</a:t>
            </a:r>
            <a:r>
              <a:rPr lang="en-US" dirty="0" smtClean="0"/>
              <a:t> than 5%?</a:t>
            </a:r>
          </a:p>
          <a:p>
            <a:pPr lvl="1"/>
            <a:r>
              <a:rPr lang="en-US" dirty="0" smtClean="0"/>
              <a:t>What happens if actual Baseline amount </a:t>
            </a:r>
            <a:r>
              <a:rPr lang="en-US" u="sng" dirty="0" smtClean="0"/>
              <a:t>doesn’t</a:t>
            </a:r>
            <a:r>
              <a:rPr lang="en-US" dirty="0" smtClean="0"/>
              <a:t> decrease by 5% each year?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2DBFE6-59E9-48E3-804E-4804EE5C55C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1713" y="233363"/>
            <a:ext cx="7673975" cy="912043"/>
          </a:xfrm>
        </p:spPr>
        <p:txBody>
          <a:bodyPr/>
          <a:lstStyle/>
          <a:p>
            <a:r>
              <a:rPr lang="en-US" dirty="0" smtClean="0"/>
              <a:t>Association Petition for Reconsideration -- ICC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2188" y="1312863"/>
            <a:ext cx="7847012" cy="4819650"/>
          </a:xfrm>
        </p:spPr>
        <p:txBody>
          <a:bodyPr/>
          <a:lstStyle/>
          <a:p>
            <a:r>
              <a:rPr lang="en-US" dirty="0" smtClean="0"/>
              <a:t>Need reasonable opportunity for RoR RLECs to recover interstate costs allocated to switched access rate elements</a:t>
            </a:r>
          </a:p>
          <a:p>
            <a:pPr lvl="1"/>
            <a:r>
              <a:rPr lang="en-US" dirty="0" smtClean="0"/>
              <a:t>Reconsider cap and annual reductions</a:t>
            </a:r>
          </a:p>
          <a:p>
            <a:pPr lvl="1"/>
            <a:r>
              <a:rPr lang="en-US" dirty="0" smtClean="0"/>
              <a:t>Permit RLECs to establish new rate element to recover costs</a:t>
            </a:r>
          </a:p>
          <a:p>
            <a:r>
              <a:rPr lang="en-US" dirty="0" smtClean="0"/>
              <a:t>Rate-of-Return baseline interstate RRQ should be cost study based rather than tariff forecasts based</a:t>
            </a:r>
          </a:p>
          <a:p>
            <a:r>
              <a:rPr lang="en-US" dirty="0" smtClean="0"/>
              <a:t>Clarify other components of Order related to: VoIP; net recip comp; intraMTA CMRS-wireline traffic delivered via an IXC; call signaling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5F6B81-4AB7-4C87-90C1-E22A35507410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1">
      <a:dk1>
        <a:srgbClr val="000000"/>
      </a:dk1>
      <a:lt1>
        <a:srgbClr val="FFFFFF"/>
      </a:lt1>
      <a:dk2>
        <a:srgbClr val="0081C6"/>
      </a:dk2>
      <a:lt2>
        <a:srgbClr val="808080"/>
      </a:lt2>
      <a:accent1>
        <a:srgbClr val="5BC4FF"/>
      </a:accent1>
      <a:accent2>
        <a:srgbClr val="FDBE52"/>
      </a:accent2>
      <a:accent3>
        <a:srgbClr val="FFFFFF"/>
      </a:accent3>
      <a:accent4>
        <a:srgbClr val="000000"/>
      </a:accent4>
      <a:accent5>
        <a:srgbClr val="B5DEFF"/>
      </a:accent5>
      <a:accent6>
        <a:srgbClr val="E5AC49"/>
      </a:accent6>
      <a:hlink>
        <a:srgbClr val="EE3424"/>
      </a:hlink>
      <a:folHlink>
        <a:srgbClr val="90B54D"/>
      </a:folHlink>
    </a:clrScheme>
    <a:fontScheme name="Blends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  <a:cs typeface="Arial" charset="0"/>
          </a:defRPr>
        </a:defPPr>
      </a:lstStyle>
    </a:lnDef>
  </a:objectDefaults>
  <a:extraClrSchemeLst>
    <a:extraClrScheme>
      <a:clrScheme name="Blends 1">
        <a:dk1>
          <a:srgbClr val="000000"/>
        </a:dk1>
        <a:lt1>
          <a:srgbClr val="FFFFFF"/>
        </a:lt1>
        <a:dk2>
          <a:srgbClr val="0081C6"/>
        </a:dk2>
        <a:lt2>
          <a:srgbClr val="808080"/>
        </a:lt2>
        <a:accent1>
          <a:srgbClr val="5BC4FF"/>
        </a:accent1>
        <a:accent2>
          <a:srgbClr val="FDBE52"/>
        </a:accent2>
        <a:accent3>
          <a:srgbClr val="FFFFFF"/>
        </a:accent3>
        <a:accent4>
          <a:srgbClr val="000000"/>
        </a:accent4>
        <a:accent5>
          <a:srgbClr val="B5DEFF"/>
        </a:accent5>
        <a:accent6>
          <a:srgbClr val="E5AC49"/>
        </a:accent6>
        <a:hlink>
          <a:srgbClr val="EE3424"/>
        </a:hlink>
        <a:folHlink>
          <a:srgbClr val="90B5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fix xmlns="dc463f71-b30c-4ab2-9473-d307f9d35888">UT</Prefix>
    <DocumentSetType xmlns="dc463f71-b30c-4ab2-9473-d307f9d35888">Document</DocumentSetType>
    <IsConfidential xmlns="dc463f71-b30c-4ab2-9473-d307f9d35888">false</IsConfidential>
    <AgendaOrder xmlns="dc463f71-b30c-4ab2-9473-d307f9d35888">false</AgendaOrder>
    <CaseType xmlns="dc463f71-b30c-4ab2-9473-d307f9d35888">Staff Investigation</CaseType>
    <IndustryCode xmlns="dc463f71-b30c-4ab2-9473-d307f9d35888">170</IndustryCode>
    <CaseStatus xmlns="dc463f71-b30c-4ab2-9473-d307f9d35888">Closed</CaseStatus>
    <OpenedDate xmlns="dc463f71-b30c-4ab2-9473-d307f9d35888">2011-10-04T07:00:00+00:00</OpenedDate>
    <Date1 xmlns="dc463f71-b30c-4ab2-9473-d307f9d35888">2012-02-28T08:00:00+00:00</Date1>
    <IsDocumentOrder xmlns="dc463f71-b30c-4ab2-9473-d307f9d35888" xsi:nil="true"/>
    <IsHighlyConfidential xmlns="dc463f71-b30c-4ab2-9473-d307f9d35888">false</IsHighlyConfidential>
    <CaseCompanyNames xmlns="dc463f71-b30c-4ab2-9473-d307f9d35888" xsi:nil="true"/>
    <DocketNumber xmlns="dc463f71-b30c-4ab2-9473-d307f9d35888">111761</DocketNumber>
    <DelegatedOrder xmlns="dc463f71-b30c-4ab2-9473-d307f9d35888">false</DelegatedOrder>
    <Visibility xmlns="dc463f71-b30c-4ab2-9473-d307f9d35888" xsi:nil="true"/>
    <Nickname xmlns="http://schemas.microsoft.com/sharepoint/v3" xsi:nil="true"/>
    <SignificantOrder xmlns="dc463f71-b30c-4ab2-9473-d307f9d35888">false</SignificantOrder>
  </documentManagement>
</p:properties>
</file>

<file path=customXml/item2.xml><?xml version="1.0" encoding="utf-8"?>
<?mso-contentType ?>
<SharedContentType xmlns="Microsoft.SharePoint.Taxonomy.ContentTypeSync" SourceId="015f1b76-b32e-440f-80a7-f0ca4d8a872c" ContentTypeId="0x0101006E56B4D1795A2E4DB2F0B01679ED314A" PreviousValue="tru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Filed Document" ma:contentTypeID="0x0101006E56B4D1795A2E4DB2F0B01679ED314A00AD6FBA98E44CBA428EA1C1146F61CB96" ma:contentTypeVersion="143" ma:contentTypeDescription="" ma:contentTypeScope="" ma:versionID="996afd48c41b49b7d1cbc29c0f05f64b">
  <xsd:schema xmlns:xsd="http://www.w3.org/2001/XMLSchema" xmlns:xs="http://www.w3.org/2001/XMLSchema" xmlns:p="http://schemas.microsoft.com/office/2006/metadata/properties" xmlns:ns1="http://schemas.microsoft.com/sharepoint/v3" xmlns:ns2="dc463f71-b30c-4ab2-9473-d307f9d35888" targetNamespace="http://schemas.microsoft.com/office/2006/metadata/properties" ma:root="true" ma:fieldsID="c67bbc6b01ef53d9eb67ed595f238aeb" ns1:_="" ns2:_="">
    <xsd:import namespace="http://schemas.microsoft.com/sharepoint/v3"/>
    <xsd:import namespace="dc463f71-b30c-4ab2-9473-d307f9d35888"/>
    <xsd:element name="properties">
      <xsd:complexType>
        <xsd:sequence>
          <xsd:element name="documentManagement">
            <xsd:complexType>
              <xsd:all>
                <xsd:element ref="ns2:IsConfidential" minOccurs="0"/>
                <xsd:element ref="ns2:IsHighlyConfidential" minOccurs="0"/>
                <xsd:element ref="ns2:Date1" minOccurs="0"/>
                <xsd:element ref="ns2:DocketNumber" minOccurs="0"/>
                <xsd:element ref="ns2:DocumentSetType" minOccurs="0"/>
                <xsd:element ref="ns2:IndustryCode" minOccurs="0"/>
                <xsd:element ref="ns2:CaseType" minOccurs="0"/>
                <xsd:element ref="ns2:CaseStatus" minOccurs="0"/>
                <xsd:element ref="ns2:AgendaOrder" minOccurs="0"/>
                <xsd:element ref="ns2:DelegatedOrder" minOccurs="0"/>
                <xsd:element ref="ns2:IsDocumentOrder" minOccurs="0"/>
                <xsd:element ref="ns2:CaseCompanyNames" minOccurs="0"/>
                <xsd:element ref="ns2:OpenedDate" minOccurs="0"/>
                <xsd:element ref="ns2:Prefix" minOccurs="0"/>
                <xsd:element ref="ns2:Visibility" minOccurs="0"/>
                <xsd:element ref="ns1:Nickname" minOccurs="0"/>
                <xsd:element ref="ns2:SignificantOrd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Nickname" ma:index="17" nillable="true" ma:displayName="Nickname" ma:internalName="Nicknam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463f71-b30c-4ab2-9473-d307f9d35888" elementFormDefault="qualified">
    <xsd:import namespace="http://schemas.microsoft.com/office/2006/documentManagement/types"/>
    <xsd:import namespace="http://schemas.microsoft.com/office/infopath/2007/PartnerControls"/>
    <xsd:element name="IsConfidential" ma:index="2" nillable="true" ma:displayName="Is Confidential" ma:default="0" ma:internalName="IsConfidential" ma:readOnly="false">
      <xsd:simpleType>
        <xsd:restriction base="dms:Boolean"/>
      </xsd:simpleType>
    </xsd:element>
    <xsd:element name="IsHighlyConfidential" ma:index="3" nillable="true" ma:displayName="Is Highly Confidential" ma:default="0" ma:internalName="IsHighlyConfidential" ma:readOnly="false">
      <xsd:simpleType>
        <xsd:restriction base="dms:Boolean"/>
      </xsd:simpleType>
    </xsd:element>
    <xsd:element name="Date1" ma:index="4" nillable="true" ma:displayName="Date" ma:default="[today]" ma:description="Date the document set was requested" ma:format="DateOnly" ma:internalName="Date1" ma:readOnly="false">
      <xsd:simpleType>
        <xsd:restriction base="dms:DateTime"/>
      </xsd:simpleType>
    </xsd:element>
    <xsd:element name="DocketNumber" ma:index="5" nillable="true" ma:displayName="Docket Number" ma:internalName="DocketNumber" ma:readOnly="false">
      <xsd:simpleType>
        <xsd:restriction base="dms:Text">
          <xsd:maxLength value="255"/>
        </xsd:restriction>
      </xsd:simpleType>
    </xsd:element>
    <xsd:element name="DocumentSetType" ma:index="6" nillable="true" ma:displayName="Document Set Type" ma:internalName="DocumentSetType" ma:readOnly="false">
      <xsd:simpleType>
        <xsd:restriction base="dms:Text">
          <xsd:maxLength value="255"/>
        </xsd:restriction>
      </xsd:simpleType>
    </xsd:element>
    <xsd:element name="IndustryCode" ma:index="7" nillable="true" ma:displayName="Industry Code" ma:internalName="IndustryCode" ma:readOnly="false">
      <xsd:simpleType>
        <xsd:restriction base="dms:Text">
          <xsd:maxLength value="255"/>
        </xsd:restriction>
      </xsd:simpleType>
    </xsd:element>
    <xsd:element name="CaseType" ma:index="8" nillable="true" ma:displayName="CaseType" ma:internalName="CaseType" ma:readOnly="false">
      <xsd:simpleType>
        <xsd:restriction base="dms:Text">
          <xsd:maxLength value="255"/>
        </xsd:restriction>
      </xsd:simpleType>
    </xsd:element>
    <xsd:element name="CaseStatus" ma:index="9" nillable="true" ma:displayName="CaseStatus" ma:internalName="CaseStatus" ma:readOnly="false">
      <xsd:simpleType>
        <xsd:restriction base="dms:Text">
          <xsd:maxLength value="255"/>
        </xsd:restriction>
      </xsd:simpleType>
    </xsd:element>
    <xsd:element name="AgendaOrder" ma:index="10" nillable="true" ma:displayName="Agenda Order" ma:default="0" ma:internalName="AgendaOrder" ma:readOnly="false">
      <xsd:simpleType>
        <xsd:restriction base="dms:Boolean"/>
      </xsd:simpleType>
    </xsd:element>
    <xsd:element name="DelegatedOrder" ma:index="11" nillable="true" ma:displayName="DelegatedOrder" ma:default="0" ma:description="Is this a delegated order?" ma:internalName="DelegatedOrder" ma:readOnly="false">
      <xsd:simpleType>
        <xsd:restriction base="dms:Boolean"/>
      </xsd:simpleType>
    </xsd:element>
    <xsd:element name="IsDocumentOrder" ma:index="12" nillable="true" ma:displayName="IsDocumentOrder" ma:default="0" ma:internalName="IsDocumentOrder" ma:readOnly="false">
      <xsd:simpleType>
        <xsd:restriction base="dms:Boolean"/>
      </xsd:simpleType>
    </xsd:element>
    <xsd:element name="CaseCompanyNames" ma:index="13" nillable="true" ma:displayName="Company Names" ma:description="Company names delimited by ;" ma:internalName="CaseCompanyNames" ma:readOnly="false">
      <xsd:simpleType>
        <xsd:restriction base="dms:Note">
          <xsd:maxLength value="255"/>
        </xsd:restriction>
      </xsd:simpleType>
    </xsd:element>
    <xsd:element name="OpenedDate" ma:index="14" nillable="true" ma:displayName="OpenedDate" ma:format="DateOnly" ma:internalName="OpenedDate">
      <xsd:simpleType>
        <xsd:restriction base="dms:DateTime"/>
      </xsd:simpleType>
    </xsd:element>
    <xsd:element name="Prefix" ma:index="15" nillable="true" ma:displayName="Prefix" ma:description="Docket number prefix" ma:internalName="Prefix">
      <xsd:simpleType>
        <xsd:restriction base="dms:Text">
          <xsd:maxLength value="255"/>
        </xsd:restriction>
      </xsd:simpleType>
    </xsd:element>
    <xsd:element name="Visibility" ma:index="16" nillable="true" ma:displayName="Visibility" ma:default="Full Visibility" ma:format="Dropdown" ma:internalName="Visibility" ma:readOnly="false">
      <xsd:simpleType>
        <xsd:restriction base="dms:Choice">
          <xsd:enumeration value="Full Visibility"/>
        </xsd:restriction>
      </xsd:simpleType>
    </xsd:element>
    <xsd:element name="SignificantOrder" ma:index="24" nillable="true" ma:displayName="SignificantOrder" ma:default="0" ma:description="Whether this document set contains a significant order" ma:internalName="SignificantOrder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B0CDFFF-C728-4766-AD7F-2417B8F4A76D}"/>
</file>

<file path=customXml/itemProps2.xml><?xml version="1.0" encoding="utf-8"?>
<ds:datastoreItem xmlns:ds="http://schemas.openxmlformats.org/officeDocument/2006/customXml" ds:itemID="{22E7C2E9-069A-4ACE-AAF1-01448384237E}"/>
</file>

<file path=customXml/itemProps3.xml><?xml version="1.0" encoding="utf-8"?>
<ds:datastoreItem xmlns:ds="http://schemas.openxmlformats.org/officeDocument/2006/customXml" ds:itemID="{75F00496-A1C1-45A0-A22C-A1B455B9FE39}"/>
</file>

<file path=customXml/itemProps4.xml><?xml version="1.0" encoding="utf-8"?>
<ds:datastoreItem xmlns:ds="http://schemas.openxmlformats.org/officeDocument/2006/customXml" ds:itemID="{0730F46F-FC33-45D7-9A40-1427F94EE0B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1496</TotalTime>
  <Words>635</Words>
  <Application>Microsoft Office PowerPoint</Application>
  <PresentationFormat>On-screen Show (4:3)</PresentationFormat>
  <Paragraphs>104</Paragraphs>
  <Slides>11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Blends</vt:lpstr>
      <vt:lpstr>Intercarrier Compensation:  Rate of Return Carrier Impacts </vt:lpstr>
      <vt:lpstr>Intercarrier Compensation Reform: The Basics</vt:lpstr>
      <vt:lpstr>ICC Modifications</vt:lpstr>
      <vt:lpstr>ICC Rate Transition</vt:lpstr>
      <vt:lpstr>ICC Rate Transition</vt:lpstr>
      <vt:lpstr>ICC Recovery Mechanism</vt:lpstr>
      <vt:lpstr>ICC Recovery Mechanism (cont.)</vt:lpstr>
      <vt:lpstr>ICC Recovery</vt:lpstr>
      <vt:lpstr>Association Petition for Reconsideration -- ICC</vt:lpstr>
      <vt:lpstr>Association FNPRM Comments  ICC Reform</vt:lpstr>
      <vt:lpstr>Association FNPRM Comments  ICC Reform (cont.)</vt:lpstr>
    </vt:vector>
  </TitlesOfParts>
  <Company>NECA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zkhalem</dc:creator>
  <cp:lastModifiedBy>Thomas, Brian (UTC)</cp:lastModifiedBy>
  <cp:revision>109</cp:revision>
  <dcterms:created xsi:type="dcterms:W3CDTF">2006-11-07T14:40:05Z</dcterms:created>
  <dcterms:modified xsi:type="dcterms:W3CDTF">2012-02-28T04:55:26Z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0x0101006E56B4D1795A2E4DB2F0B01679ED314A00AD6FBA98E44CBA428EA1C1146F61CB96</vt:lpwstr>
  </property>
  <property fmtid="{D5CDD505-2E9C-101B-9397-08002B2CF9AE}" pid="3" name="_docset_NoMedatataSyncRequired">
    <vt:lpwstr>False</vt:lpwstr>
  </property>
</Properties>
</file>