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5.xml" ContentType="application/vnd.openxmlformats-officedocument.presentationml.slide+xml"/>
  <Override PartName="/ppt/diagrams/data1.xml" ContentType="application/vnd.openxmlformats-officedocument.drawingml.diagramData+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31"/>
  </p:notesMasterIdLst>
  <p:handoutMasterIdLst>
    <p:handoutMasterId r:id="rId32"/>
  </p:handoutMasterIdLst>
  <p:sldIdLst>
    <p:sldId id="264" r:id="rId5"/>
    <p:sldId id="474" r:id="rId6"/>
    <p:sldId id="387" r:id="rId7"/>
    <p:sldId id="475" r:id="rId8"/>
    <p:sldId id="386" r:id="rId9"/>
    <p:sldId id="442" r:id="rId10"/>
    <p:sldId id="459" r:id="rId11"/>
    <p:sldId id="460" r:id="rId12"/>
    <p:sldId id="456" r:id="rId13"/>
    <p:sldId id="457" r:id="rId14"/>
    <p:sldId id="431" r:id="rId15"/>
    <p:sldId id="461" r:id="rId16"/>
    <p:sldId id="472" r:id="rId17"/>
    <p:sldId id="473" r:id="rId18"/>
    <p:sldId id="428" r:id="rId19"/>
    <p:sldId id="436" r:id="rId20"/>
    <p:sldId id="468" r:id="rId21"/>
    <p:sldId id="440" r:id="rId22"/>
    <p:sldId id="463" r:id="rId23"/>
    <p:sldId id="432" r:id="rId24"/>
    <p:sldId id="465" r:id="rId25"/>
    <p:sldId id="452" r:id="rId26"/>
    <p:sldId id="454" r:id="rId27"/>
    <p:sldId id="455" r:id="rId28"/>
    <p:sldId id="466" r:id="rId29"/>
    <p:sldId id="441"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get Sound Energy" initials="PS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C55"/>
    <a:srgbClr val="000000"/>
    <a:srgbClr val="E9FB05"/>
    <a:srgbClr val="70C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868" autoAdjust="0"/>
  </p:normalViewPr>
  <p:slideViewPr>
    <p:cSldViewPr>
      <p:cViewPr varScale="1">
        <p:scale>
          <a:sx n="116" d="100"/>
          <a:sy n="116" d="100"/>
        </p:scale>
        <p:origin x="139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66" d="100"/>
          <a:sy n="66" d="100"/>
        </p:scale>
        <p:origin x="-3091"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63E4E-885F-46C4-A0E9-E01A0C6785E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5458142-A79A-4533-8AEF-4ED85E57A472}">
      <dgm:prSet phldrT="[Tex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Establish             Resource Needs</a:t>
          </a:r>
          <a:endParaRPr lang="en-US" sz="1400" dirty="0">
            <a:latin typeface="Arial" panose="020B0604020202020204" pitchFamily="34" charset="0"/>
            <a:cs typeface="Arial" panose="020B0604020202020204" pitchFamily="34" charset="0"/>
          </a:endParaRPr>
        </a:p>
      </dgm:t>
    </dgm:pt>
    <dgm:pt modelId="{92051A9B-617C-4348-8697-5DC3F78BF68D}" type="parTrans" cxnId="{6C512B7D-89C8-4A8E-ACF7-1F98479DCA0E}">
      <dgm:prSet/>
      <dgm:spPr/>
      <dgm:t>
        <a:bodyPr/>
        <a:lstStyle/>
        <a:p>
          <a:endParaRPr lang="en-US" sz="1400"/>
        </a:p>
      </dgm:t>
    </dgm:pt>
    <dgm:pt modelId="{027BCA59-0C79-42E9-90BC-E2143DAE59CE}" type="sibTrans" cxnId="{6C512B7D-89C8-4A8E-ACF7-1F98479DCA0E}">
      <dgm:prSet/>
      <dgm:spPr>
        <a:solidFill>
          <a:srgbClr val="156570"/>
        </a:solidFill>
        <a:ln>
          <a:solidFill>
            <a:srgbClr val="156570"/>
          </a:solidFill>
        </a:ln>
      </dgm:spPr>
      <dgm:t>
        <a:bodyPr/>
        <a:lstStyle/>
        <a:p>
          <a:endParaRPr lang="en-US" sz="1400"/>
        </a:p>
      </dgm:t>
    </dgm:pt>
    <dgm:pt modelId="{FD252C8F-CFC0-4622-958C-323021705A74}">
      <dgm:prSet phldrT="[Tex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Planning Assumptions &amp; Resource Alternatives</a:t>
          </a:r>
          <a:endParaRPr lang="en-US" sz="1400" dirty="0">
            <a:latin typeface="Arial" panose="020B0604020202020204" pitchFamily="34" charset="0"/>
            <a:cs typeface="Arial" panose="020B0604020202020204" pitchFamily="34" charset="0"/>
          </a:endParaRPr>
        </a:p>
      </dgm:t>
    </dgm:pt>
    <dgm:pt modelId="{6343E4C3-9583-4E5F-860A-8CD5C90FF303}" type="parTrans" cxnId="{8D19512D-C33C-480B-9DDB-C4374F2A8C63}">
      <dgm:prSet/>
      <dgm:spPr/>
      <dgm:t>
        <a:bodyPr/>
        <a:lstStyle/>
        <a:p>
          <a:endParaRPr lang="en-US" sz="1400"/>
        </a:p>
      </dgm:t>
    </dgm:pt>
    <dgm:pt modelId="{FD0D17BB-6C83-4BCC-AFD6-215704517345}" type="sibTrans" cxnId="{8D19512D-C33C-480B-9DDB-C4374F2A8C63}">
      <dgm:prSet/>
      <dgm:spPr>
        <a:solidFill>
          <a:srgbClr val="156570"/>
        </a:solidFill>
        <a:ln>
          <a:solidFill>
            <a:srgbClr val="156570"/>
          </a:solidFill>
        </a:ln>
      </dgm:spPr>
      <dgm:t>
        <a:bodyPr/>
        <a:lstStyle/>
        <a:p>
          <a:endParaRPr lang="en-US" sz="1400"/>
        </a:p>
      </dgm:t>
    </dgm:pt>
    <dgm:pt modelId="{6AD48BF1-985D-4E6C-8133-BFF9BA5BDE0D}">
      <dgm:prSet phldrT="[Tex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Make Decisions</a:t>
          </a:r>
          <a:endParaRPr lang="en-US" sz="1400" dirty="0">
            <a:latin typeface="Arial" panose="020B0604020202020204" pitchFamily="34" charset="0"/>
            <a:cs typeface="Arial" panose="020B0604020202020204" pitchFamily="34" charset="0"/>
          </a:endParaRPr>
        </a:p>
      </dgm:t>
    </dgm:pt>
    <dgm:pt modelId="{68CA9A19-6026-4E22-984B-8940A7CE28DE}" type="parTrans" cxnId="{D510A552-7C5C-40F6-BEB0-C8C69AA069E8}">
      <dgm:prSet/>
      <dgm:spPr/>
      <dgm:t>
        <a:bodyPr/>
        <a:lstStyle/>
        <a:p>
          <a:endParaRPr lang="en-US" sz="1400"/>
        </a:p>
      </dgm:t>
    </dgm:pt>
    <dgm:pt modelId="{EBC809D7-A893-47AB-8357-4F94D1BE8561}" type="sibTrans" cxnId="{D510A552-7C5C-40F6-BEB0-C8C69AA069E8}">
      <dgm:prSet/>
      <dgm:spPr>
        <a:solidFill>
          <a:srgbClr val="156570"/>
        </a:solidFill>
        <a:ln>
          <a:solidFill>
            <a:srgbClr val="156570"/>
          </a:solidFill>
        </a:ln>
      </dgm:spPr>
      <dgm:t>
        <a:bodyPr/>
        <a:lstStyle/>
        <a:p>
          <a:endParaRPr lang="en-US" sz="1400"/>
        </a:p>
      </dgm:t>
    </dgm:pt>
    <dgm:pt modelId="{FB6685F8-C964-4FB8-9029-75D2AB1F538C}">
      <dgm:prSe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Commit to “Action”</a:t>
          </a:r>
          <a:endParaRPr lang="en-US" sz="1400" dirty="0">
            <a:latin typeface="Arial" panose="020B0604020202020204" pitchFamily="34" charset="0"/>
            <a:cs typeface="Arial" panose="020B0604020202020204" pitchFamily="34" charset="0"/>
          </a:endParaRPr>
        </a:p>
      </dgm:t>
    </dgm:pt>
    <dgm:pt modelId="{E464C486-5F6E-4036-B42E-B68D2D923E7A}" type="parTrans" cxnId="{9728E14A-090B-4ECD-9D2C-DFF3F47F138D}">
      <dgm:prSet/>
      <dgm:spPr/>
      <dgm:t>
        <a:bodyPr/>
        <a:lstStyle/>
        <a:p>
          <a:endParaRPr lang="en-US" sz="1400"/>
        </a:p>
      </dgm:t>
    </dgm:pt>
    <dgm:pt modelId="{FF3AED98-FF34-4338-BA23-E4F14C6A106B}" type="sibTrans" cxnId="{9728E14A-090B-4ECD-9D2C-DFF3F47F138D}">
      <dgm:prSet/>
      <dgm:spPr>
        <a:solidFill>
          <a:srgbClr val="156570"/>
        </a:solidFill>
        <a:ln>
          <a:solidFill>
            <a:srgbClr val="156570"/>
          </a:solidFill>
        </a:ln>
      </dgm:spPr>
      <dgm:t>
        <a:bodyPr/>
        <a:lstStyle/>
        <a:p>
          <a:endParaRPr lang="en-US" sz="1400"/>
        </a:p>
      </dgm:t>
    </dgm:pt>
    <dgm:pt modelId="{3227A9EB-69B5-481E-89F4-8BFAAF9E31A5}">
      <dgm:prSe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Analyze Alternatives  and Portfolios </a:t>
          </a:r>
          <a:endParaRPr lang="en-US" sz="1400" dirty="0">
            <a:latin typeface="Arial" panose="020B0604020202020204" pitchFamily="34" charset="0"/>
            <a:cs typeface="Arial" panose="020B0604020202020204" pitchFamily="34" charset="0"/>
          </a:endParaRPr>
        </a:p>
      </dgm:t>
    </dgm:pt>
    <dgm:pt modelId="{40D2A1DD-7E23-4470-8363-C421D6F40A77}" type="parTrans" cxnId="{D1BE2684-DB08-4717-AB97-4D8A9B8E4876}">
      <dgm:prSet/>
      <dgm:spPr/>
      <dgm:t>
        <a:bodyPr/>
        <a:lstStyle/>
        <a:p>
          <a:endParaRPr lang="en-US" sz="1400"/>
        </a:p>
      </dgm:t>
    </dgm:pt>
    <dgm:pt modelId="{9BBADF01-113C-467A-B4DC-E950A34918B1}" type="sibTrans" cxnId="{D1BE2684-DB08-4717-AB97-4D8A9B8E4876}">
      <dgm:prSet/>
      <dgm:spPr>
        <a:solidFill>
          <a:srgbClr val="156570"/>
        </a:solidFill>
        <a:ln>
          <a:solidFill>
            <a:srgbClr val="156570"/>
          </a:solidFill>
        </a:ln>
      </dgm:spPr>
      <dgm:t>
        <a:bodyPr/>
        <a:lstStyle/>
        <a:p>
          <a:endParaRPr lang="en-US" sz="1400"/>
        </a:p>
      </dgm:t>
    </dgm:pt>
    <dgm:pt modelId="{FB740930-E894-465F-A6CD-FA1CEA706B89}">
      <dgm:prSet custT="1"/>
      <dgm:spPr>
        <a:solidFill>
          <a:schemeClr val="accent1">
            <a:lumMod val="50000"/>
          </a:schemeClr>
        </a:solidFill>
        <a:ln>
          <a:solidFill>
            <a:schemeClr val="accent1">
              <a:lumMod val="50000"/>
            </a:schemeClr>
          </a:solidFill>
        </a:ln>
      </dgm:spPr>
      <dgm:t>
        <a:bodyPr/>
        <a:lstStyle/>
        <a:p>
          <a:r>
            <a:rPr lang="en-US" sz="1400" dirty="0" smtClean="0">
              <a:latin typeface="Arial" panose="020B0604020202020204" pitchFamily="34" charset="0"/>
              <a:cs typeface="Arial" panose="020B0604020202020204" pitchFamily="34" charset="0"/>
            </a:rPr>
            <a:t>Analyze Results</a:t>
          </a:r>
          <a:endParaRPr lang="en-US" sz="1400" dirty="0">
            <a:latin typeface="Arial" panose="020B0604020202020204" pitchFamily="34" charset="0"/>
            <a:cs typeface="Arial" panose="020B0604020202020204" pitchFamily="34" charset="0"/>
          </a:endParaRPr>
        </a:p>
      </dgm:t>
    </dgm:pt>
    <dgm:pt modelId="{26342BE4-BE51-4CD0-AA92-A265C039B2CA}" type="parTrans" cxnId="{85626B45-8C37-4D2E-B369-F91559AAE28E}">
      <dgm:prSet/>
      <dgm:spPr/>
      <dgm:t>
        <a:bodyPr/>
        <a:lstStyle/>
        <a:p>
          <a:endParaRPr lang="en-US" sz="1400"/>
        </a:p>
      </dgm:t>
    </dgm:pt>
    <dgm:pt modelId="{EBF9F176-80E2-40F1-98B8-375BC3C663ED}" type="sibTrans" cxnId="{85626B45-8C37-4D2E-B369-F91559AAE28E}">
      <dgm:prSet/>
      <dgm:spPr>
        <a:solidFill>
          <a:srgbClr val="156570"/>
        </a:solidFill>
        <a:ln>
          <a:solidFill>
            <a:srgbClr val="156570"/>
          </a:solidFill>
        </a:ln>
      </dgm:spPr>
      <dgm:t>
        <a:bodyPr/>
        <a:lstStyle/>
        <a:p>
          <a:endParaRPr lang="en-US" sz="1400"/>
        </a:p>
      </dgm:t>
    </dgm:pt>
    <dgm:pt modelId="{71922EEB-8951-4613-8B80-67BCDE5150E7}">
      <dgm:prSet custT="1"/>
      <dgm:spPr>
        <a:solidFill>
          <a:schemeClr val="accent1">
            <a:lumMod val="50000"/>
          </a:schemeClr>
        </a:solidFill>
        <a:ln>
          <a:solidFill>
            <a:schemeClr val="accent1">
              <a:lumMod val="50000"/>
            </a:schemeClr>
          </a:solidFill>
        </a:ln>
      </dgm:spPr>
      <dgm:t>
        <a:bodyPr/>
        <a:lstStyle/>
        <a:p>
          <a:r>
            <a:rPr lang="en-US" sz="1400" dirty="0">
              <a:latin typeface="Arial" panose="020B0604020202020204" pitchFamily="34" charset="0"/>
              <a:cs typeface="Arial" panose="020B0604020202020204" pitchFamily="34" charset="0"/>
            </a:rPr>
            <a:t>Analyze Market Risk</a:t>
          </a:r>
        </a:p>
      </dgm:t>
    </dgm:pt>
    <dgm:pt modelId="{9824D77D-0EF1-442C-8C0F-EE22068B1582}" type="parTrans" cxnId="{162F99F2-01CB-437B-97B2-84B57E8E399E}">
      <dgm:prSet/>
      <dgm:spPr/>
      <dgm:t>
        <a:bodyPr/>
        <a:lstStyle/>
        <a:p>
          <a:endParaRPr lang="en-US" sz="1400"/>
        </a:p>
      </dgm:t>
    </dgm:pt>
    <dgm:pt modelId="{70F93FD8-DFEC-49BD-9A74-D908D0185630}" type="sibTrans" cxnId="{162F99F2-01CB-437B-97B2-84B57E8E399E}">
      <dgm:prSet/>
      <dgm:spPr>
        <a:solidFill>
          <a:srgbClr val="156570"/>
        </a:solidFill>
        <a:ln>
          <a:solidFill>
            <a:srgbClr val="156570"/>
          </a:solidFill>
        </a:ln>
      </dgm:spPr>
      <dgm:t>
        <a:bodyPr/>
        <a:lstStyle/>
        <a:p>
          <a:endParaRPr lang="en-US" sz="1400"/>
        </a:p>
      </dgm:t>
    </dgm:pt>
    <dgm:pt modelId="{187ADC7F-0783-4AAD-9BFA-5AB94CD3E2E5}" type="pres">
      <dgm:prSet presAssocID="{56363E4E-885F-46C4-A0E9-E01A0C6785E6}" presName="cycle" presStyleCnt="0">
        <dgm:presLayoutVars>
          <dgm:dir/>
          <dgm:resizeHandles val="exact"/>
        </dgm:presLayoutVars>
      </dgm:prSet>
      <dgm:spPr/>
      <dgm:t>
        <a:bodyPr/>
        <a:lstStyle/>
        <a:p>
          <a:endParaRPr lang="en-US"/>
        </a:p>
      </dgm:t>
    </dgm:pt>
    <dgm:pt modelId="{C885EC70-3487-4092-BF87-F8B62F2F9317}" type="pres">
      <dgm:prSet presAssocID="{C5458142-A79A-4533-8AEF-4ED85E57A472}" presName="node" presStyleLbl="node1" presStyleIdx="0" presStyleCnt="7" custScaleX="131037" custScaleY="138628">
        <dgm:presLayoutVars>
          <dgm:bulletEnabled val="1"/>
        </dgm:presLayoutVars>
      </dgm:prSet>
      <dgm:spPr/>
      <dgm:t>
        <a:bodyPr/>
        <a:lstStyle/>
        <a:p>
          <a:endParaRPr lang="en-US"/>
        </a:p>
      </dgm:t>
    </dgm:pt>
    <dgm:pt modelId="{E6394890-7204-4AEC-A67A-FC128C8B44B1}" type="pres">
      <dgm:prSet presAssocID="{C5458142-A79A-4533-8AEF-4ED85E57A472}" presName="spNode" presStyleCnt="0"/>
      <dgm:spPr/>
      <dgm:t>
        <a:bodyPr/>
        <a:lstStyle/>
        <a:p>
          <a:endParaRPr lang="en-US"/>
        </a:p>
      </dgm:t>
    </dgm:pt>
    <dgm:pt modelId="{AB3EAF64-A96E-47AE-A168-2FBADECDA3A8}" type="pres">
      <dgm:prSet presAssocID="{027BCA59-0C79-42E9-90BC-E2143DAE59CE}" presName="sibTrans" presStyleLbl="sibTrans1D1" presStyleIdx="0" presStyleCnt="7"/>
      <dgm:spPr/>
      <dgm:t>
        <a:bodyPr/>
        <a:lstStyle/>
        <a:p>
          <a:endParaRPr lang="en-US"/>
        </a:p>
      </dgm:t>
    </dgm:pt>
    <dgm:pt modelId="{2747A0B0-2606-42AA-B673-2585FD664FD1}" type="pres">
      <dgm:prSet presAssocID="{FD252C8F-CFC0-4622-958C-323021705A74}" presName="node" presStyleLbl="node1" presStyleIdx="1" presStyleCnt="7" custScaleX="131037" custScaleY="138628">
        <dgm:presLayoutVars>
          <dgm:bulletEnabled val="1"/>
        </dgm:presLayoutVars>
      </dgm:prSet>
      <dgm:spPr/>
      <dgm:t>
        <a:bodyPr/>
        <a:lstStyle/>
        <a:p>
          <a:endParaRPr lang="en-US"/>
        </a:p>
      </dgm:t>
    </dgm:pt>
    <dgm:pt modelId="{254EEAA9-1CFA-45E0-BAB4-C93BDA6EC993}" type="pres">
      <dgm:prSet presAssocID="{FD252C8F-CFC0-4622-958C-323021705A74}" presName="spNode" presStyleCnt="0"/>
      <dgm:spPr/>
      <dgm:t>
        <a:bodyPr/>
        <a:lstStyle/>
        <a:p>
          <a:endParaRPr lang="en-US"/>
        </a:p>
      </dgm:t>
    </dgm:pt>
    <dgm:pt modelId="{78643BAC-5B2A-4281-8DFD-9912DDBD067A}" type="pres">
      <dgm:prSet presAssocID="{FD0D17BB-6C83-4BCC-AFD6-215704517345}" presName="sibTrans" presStyleLbl="sibTrans1D1" presStyleIdx="1" presStyleCnt="7"/>
      <dgm:spPr/>
      <dgm:t>
        <a:bodyPr/>
        <a:lstStyle/>
        <a:p>
          <a:endParaRPr lang="en-US"/>
        </a:p>
      </dgm:t>
    </dgm:pt>
    <dgm:pt modelId="{F18F486F-E943-4269-9F8A-7CD730F87ADD}" type="pres">
      <dgm:prSet presAssocID="{3227A9EB-69B5-481E-89F4-8BFAAF9E31A5}" presName="node" presStyleLbl="node1" presStyleIdx="2" presStyleCnt="7" custScaleX="131037" custScaleY="138628" custRadScaleRad="90542" custRadScaleInc="-18468">
        <dgm:presLayoutVars>
          <dgm:bulletEnabled val="1"/>
        </dgm:presLayoutVars>
      </dgm:prSet>
      <dgm:spPr/>
      <dgm:t>
        <a:bodyPr/>
        <a:lstStyle/>
        <a:p>
          <a:endParaRPr lang="en-US"/>
        </a:p>
      </dgm:t>
    </dgm:pt>
    <dgm:pt modelId="{F037DB1C-2FFE-40CC-9571-53C30EA8C107}" type="pres">
      <dgm:prSet presAssocID="{3227A9EB-69B5-481E-89F4-8BFAAF9E31A5}" presName="spNode" presStyleCnt="0"/>
      <dgm:spPr/>
      <dgm:t>
        <a:bodyPr/>
        <a:lstStyle/>
        <a:p>
          <a:endParaRPr lang="en-US"/>
        </a:p>
      </dgm:t>
    </dgm:pt>
    <dgm:pt modelId="{6AA09B05-B6B1-44D2-834A-D23654075E80}" type="pres">
      <dgm:prSet presAssocID="{9BBADF01-113C-467A-B4DC-E950A34918B1}" presName="sibTrans" presStyleLbl="sibTrans1D1" presStyleIdx="2" presStyleCnt="7"/>
      <dgm:spPr/>
      <dgm:t>
        <a:bodyPr/>
        <a:lstStyle/>
        <a:p>
          <a:endParaRPr lang="en-US"/>
        </a:p>
      </dgm:t>
    </dgm:pt>
    <dgm:pt modelId="{DCE450DC-075D-4800-B1B3-4CDD0802EAA6}" type="pres">
      <dgm:prSet presAssocID="{71922EEB-8951-4613-8B80-67BCDE5150E7}" presName="node" presStyleLbl="node1" presStyleIdx="3" presStyleCnt="7" custScaleX="131037" custScaleY="138628" custRadScaleRad="91917" custRadScaleInc="-14307">
        <dgm:presLayoutVars>
          <dgm:bulletEnabled val="1"/>
        </dgm:presLayoutVars>
      </dgm:prSet>
      <dgm:spPr/>
      <dgm:t>
        <a:bodyPr/>
        <a:lstStyle/>
        <a:p>
          <a:endParaRPr lang="en-US"/>
        </a:p>
      </dgm:t>
    </dgm:pt>
    <dgm:pt modelId="{526D2CF0-B74C-4EFA-8714-C734C799624C}" type="pres">
      <dgm:prSet presAssocID="{71922EEB-8951-4613-8B80-67BCDE5150E7}" presName="spNode" presStyleCnt="0"/>
      <dgm:spPr/>
      <dgm:t>
        <a:bodyPr/>
        <a:lstStyle/>
        <a:p>
          <a:endParaRPr lang="en-US"/>
        </a:p>
      </dgm:t>
    </dgm:pt>
    <dgm:pt modelId="{EE6CFCF7-3009-4ED9-B464-EF08EBEA4BF2}" type="pres">
      <dgm:prSet presAssocID="{70F93FD8-DFEC-49BD-9A74-D908D0185630}" presName="sibTrans" presStyleLbl="sibTrans1D1" presStyleIdx="3" presStyleCnt="7"/>
      <dgm:spPr/>
      <dgm:t>
        <a:bodyPr/>
        <a:lstStyle/>
        <a:p>
          <a:endParaRPr lang="en-US"/>
        </a:p>
      </dgm:t>
    </dgm:pt>
    <dgm:pt modelId="{D880854A-AF27-4A38-8DB1-EAF9AD97448E}" type="pres">
      <dgm:prSet presAssocID="{FB740930-E894-465F-A6CD-FA1CEA706B89}" presName="node" presStyleLbl="node1" presStyleIdx="4" presStyleCnt="7" custScaleX="131037" custScaleY="138628" custRadScaleRad="91917" custRadScaleInc="14307">
        <dgm:presLayoutVars>
          <dgm:bulletEnabled val="1"/>
        </dgm:presLayoutVars>
      </dgm:prSet>
      <dgm:spPr/>
      <dgm:t>
        <a:bodyPr/>
        <a:lstStyle/>
        <a:p>
          <a:endParaRPr lang="en-US"/>
        </a:p>
      </dgm:t>
    </dgm:pt>
    <dgm:pt modelId="{5DE161AF-BD76-488C-85AD-3AB4B86994F0}" type="pres">
      <dgm:prSet presAssocID="{FB740930-E894-465F-A6CD-FA1CEA706B89}" presName="spNode" presStyleCnt="0"/>
      <dgm:spPr/>
      <dgm:t>
        <a:bodyPr/>
        <a:lstStyle/>
        <a:p>
          <a:endParaRPr lang="en-US"/>
        </a:p>
      </dgm:t>
    </dgm:pt>
    <dgm:pt modelId="{6F8B7423-3725-4547-940F-B946B8DCD0FD}" type="pres">
      <dgm:prSet presAssocID="{EBF9F176-80E2-40F1-98B8-375BC3C663ED}" presName="sibTrans" presStyleLbl="sibTrans1D1" presStyleIdx="4" presStyleCnt="7"/>
      <dgm:spPr/>
      <dgm:t>
        <a:bodyPr/>
        <a:lstStyle/>
        <a:p>
          <a:endParaRPr lang="en-US"/>
        </a:p>
      </dgm:t>
    </dgm:pt>
    <dgm:pt modelId="{8F689025-B867-42AE-9531-33DB20A6C3A5}" type="pres">
      <dgm:prSet presAssocID="{6AD48BF1-985D-4E6C-8133-BFF9BA5BDE0D}" presName="node" presStyleLbl="node1" presStyleIdx="5" presStyleCnt="7" custScaleX="131037" custScaleY="138628" custRadScaleRad="94570" custRadScaleInc="20897">
        <dgm:presLayoutVars>
          <dgm:bulletEnabled val="1"/>
        </dgm:presLayoutVars>
      </dgm:prSet>
      <dgm:spPr/>
      <dgm:t>
        <a:bodyPr/>
        <a:lstStyle/>
        <a:p>
          <a:endParaRPr lang="en-US"/>
        </a:p>
      </dgm:t>
    </dgm:pt>
    <dgm:pt modelId="{86D66C5C-2D21-46EF-B0E5-CF59641309D4}" type="pres">
      <dgm:prSet presAssocID="{6AD48BF1-985D-4E6C-8133-BFF9BA5BDE0D}" presName="spNode" presStyleCnt="0"/>
      <dgm:spPr/>
      <dgm:t>
        <a:bodyPr/>
        <a:lstStyle/>
        <a:p>
          <a:endParaRPr lang="en-US"/>
        </a:p>
      </dgm:t>
    </dgm:pt>
    <dgm:pt modelId="{7C5BA10D-BAF1-4F6D-9C39-8F6FD9E9AB6B}" type="pres">
      <dgm:prSet presAssocID="{EBC809D7-A893-47AB-8357-4F94D1BE8561}" presName="sibTrans" presStyleLbl="sibTrans1D1" presStyleIdx="5" presStyleCnt="7"/>
      <dgm:spPr/>
      <dgm:t>
        <a:bodyPr/>
        <a:lstStyle/>
        <a:p>
          <a:endParaRPr lang="en-US"/>
        </a:p>
      </dgm:t>
    </dgm:pt>
    <dgm:pt modelId="{54D94A86-33D3-4689-BD12-3A42EBE61067}" type="pres">
      <dgm:prSet presAssocID="{FB6685F8-C964-4FB8-9029-75D2AB1F538C}" presName="node" presStyleLbl="node1" presStyleIdx="6" presStyleCnt="7" custScaleX="131037" custScaleY="138628">
        <dgm:presLayoutVars>
          <dgm:bulletEnabled val="1"/>
        </dgm:presLayoutVars>
      </dgm:prSet>
      <dgm:spPr/>
      <dgm:t>
        <a:bodyPr/>
        <a:lstStyle/>
        <a:p>
          <a:endParaRPr lang="en-US"/>
        </a:p>
      </dgm:t>
    </dgm:pt>
    <dgm:pt modelId="{16C6844E-0385-4302-9483-38CD32EFFA71}" type="pres">
      <dgm:prSet presAssocID="{FB6685F8-C964-4FB8-9029-75D2AB1F538C}" presName="spNode" presStyleCnt="0"/>
      <dgm:spPr/>
      <dgm:t>
        <a:bodyPr/>
        <a:lstStyle/>
        <a:p>
          <a:endParaRPr lang="en-US"/>
        </a:p>
      </dgm:t>
    </dgm:pt>
    <dgm:pt modelId="{6DEA5942-2340-4773-B852-92117FEC3249}" type="pres">
      <dgm:prSet presAssocID="{FF3AED98-FF34-4338-BA23-E4F14C6A106B}" presName="sibTrans" presStyleLbl="sibTrans1D1" presStyleIdx="6" presStyleCnt="7"/>
      <dgm:spPr/>
      <dgm:t>
        <a:bodyPr/>
        <a:lstStyle/>
        <a:p>
          <a:endParaRPr lang="en-US"/>
        </a:p>
      </dgm:t>
    </dgm:pt>
  </dgm:ptLst>
  <dgm:cxnLst>
    <dgm:cxn modelId="{D1BE2684-DB08-4717-AB97-4D8A9B8E4876}" srcId="{56363E4E-885F-46C4-A0E9-E01A0C6785E6}" destId="{3227A9EB-69B5-481E-89F4-8BFAAF9E31A5}" srcOrd="2" destOrd="0" parTransId="{40D2A1DD-7E23-4470-8363-C421D6F40A77}" sibTransId="{9BBADF01-113C-467A-B4DC-E950A34918B1}"/>
    <dgm:cxn modelId="{E8A9AEEE-42F6-41B8-B086-02B48765DB85}" type="presOf" srcId="{FD252C8F-CFC0-4622-958C-323021705A74}" destId="{2747A0B0-2606-42AA-B673-2585FD664FD1}" srcOrd="0" destOrd="0" presId="urn:microsoft.com/office/officeart/2005/8/layout/cycle5"/>
    <dgm:cxn modelId="{E3FBA17A-CF41-457F-9FF3-0C565C6BBF91}" type="presOf" srcId="{EBC809D7-A893-47AB-8357-4F94D1BE8561}" destId="{7C5BA10D-BAF1-4F6D-9C39-8F6FD9E9AB6B}" srcOrd="0" destOrd="0" presId="urn:microsoft.com/office/officeart/2005/8/layout/cycle5"/>
    <dgm:cxn modelId="{9728E14A-090B-4ECD-9D2C-DFF3F47F138D}" srcId="{56363E4E-885F-46C4-A0E9-E01A0C6785E6}" destId="{FB6685F8-C964-4FB8-9029-75D2AB1F538C}" srcOrd="6" destOrd="0" parTransId="{E464C486-5F6E-4036-B42E-B68D2D923E7A}" sibTransId="{FF3AED98-FF34-4338-BA23-E4F14C6A106B}"/>
    <dgm:cxn modelId="{D510A552-7C5C-40F6-BEB0-C8C69AA069E8}" srcId="{56363E4E-885F-46C4-A0E9-E01A0C6785E6}" destId="{6AD48BF1-985D-4E6C-8133-BFF9BA5BDE0D}" srcOrd="5" destOrd="0" parTransId="{68CA9A19-6026-4E22-984B-8940A7CE28DE}" sibTransId="{EBC809D7-A893-47AB-8357-4F94D1BE8561}"/>
    <dgm:cxn modelId="{935104A2-2943-464A-9FDD-A7BC8F6EE79D}" type="presOf" srcId="{70F93FD8-DFEC-49BD-9A74-D908D0185630}" destId="{EE6CFCF7-3009-4ED9-B464-EF08EBEA4BF2}" srcOrd="0" destOrd="0" presId="urn:microsoft.com/office/officeart/2005/8/layout/cycle5"/>
    <dgm:cxn modelId="{D1141BB9-122C-4055-8536-2441834FE055}" type="presOf" srcId="{6AD48BF1-985D-4E6C-8133-BFF9BA5BDE0D}" destId="{8F689025-B867-42AE-9531-33DB20A6C3A5}" srcOrd="0" destOrd="0" presId="urn:microsoft.com/office/officeart/2005/8/layout/cycle5"/>
    <dgm:cxn modelId="{C45DB437-6A44-4095-8441-A262B658709A}" type="presOf" srcId="{FD0D17BB-6C83-4BCC-AFD6-215704517345}" destId="{78643BAC-5B2A-4281-8DFD-9912DDBD067A}" srcOrd="0" destOrd="0" presId="urn:microsoft.com/office/officeart/2005/8/layout/cycle5"/>
    <dgm:cxn modelId="{8D19512D-C33C-480B-9DDB-C4374F2A8C63}" srcId="{56363E4E-885F-46C4-A0E9-E01A0C6785E6}" destId="{FD252C8F-CFC0-4622-958C-323021705A74}" srcOrd="1" destOrd="0" parTransId="{6343E4C3-9583-4E5F-860A-8CD5C90FF303}" sibTransId="{FD0D17BB-6C83-4BCC-AFD6-215704517345}"/>
    <dgm:cxn modelId="{A316BD16-2602-4221-B3B7-6F487FFFBD60}" type="presOf" srcId="{C5458142-A79A-4533-8AEF-4ED85E57A472}" destId="{C885EC70-3487-4092-BF87-F8B62F2F9317}" srcOrd="0" destOrd="0" presId="urn:microsoft.com/office/officeart/2005/8/layout/cycle5"/>
    <dgm:cxn modelId="{B026F505-84D5-410C-BFC0-BB2E79EF0724}" type="presOf" srcId="{FB6685F8-C964-4FB8-9029-75D2AB1F538C}" destId="{54D94A86-33D3-4689-BD12-3A42EBE61067}" srcOrd="0" destOrd="0" presId="urn:microsoft.com/office/officeart/2005/8/layout/cycle5"/>
    <dgm:cxn modelId="{67A65940-474F-4032-84EE-30119C287BE9}" type="presOf" srcId="{FF3AED98-FF34-4338-BA23-E4F14C6A106B}" destId="{6DEA5942-2340-4773-B852-92117FEC3249}" srcOrd="0" destOrd="0" presId="urn:microsoft.com/office/officeart/2005/8/layout/cycle5"/>
    <dgm:cxn modelId="{4F28F8A6-FF04-4248-9F61-7D958B0C8CC1}" type="presOf" srcId="{71922EEB-8951-4613-8B80-67BCDE5150E7}" destId="{DCE450DC-075D-4800-B1B3-4CDD0802EAA6}" srcOrd="0" destOrd="0" presId="urn:microsoft.com/office/officeart/2005/8/layout/cycle5"/>
    <dgm:cxn modelId="{0D4A66AB-5955-4BCA-8806-1C0D11F28521}" type="presOf" srcId="{027BCA59-0C79-42E9-90BC-E2143DAE59CE}" destId="{AB3EAF64-A96E-47AE-A168-2FBADECDA3A8}" srcOrd="0" destOrd="0" presId="urn:microsoft.com/office/officeart/2005/8/layout/cycle5"/>
    <dgm:cxn modelId="{E5324AE9-013A-47DA-ADCF-9470ED53A285}" type="presOf" srcId="{9BBADF01-113C-467A-B4DC-E950A34918B1}" destId="{6AA09B05-B6B1-44D2-834A-D23654075E80}" srcOrd="0" destOrd="0" presId="urn:microsoft.com/office/officeart/2005/8/layout/cycle5"/>
    <dgm:cxn modelId="{5F48A22F-7747-41BC-BFD6-8A3D8A3D17C1}" type="presOf" srcId="{56363E4E-885F-46C4-A0E9-E01A0C6785E6}" destId="{187ADC7F-0783-4AAD-9BFA-5AB94CD3E2E5}" srcOrd="0" destOrd="0" presId="urn:microsoft.com/office/officeart/2005/8/layout/cycle5"/>
    <dgm:cxn modelId="{162F99F2-01CB-437B-97B2-84B57E8E399E}" srcId="{56363E4E-885F-46C4-A0E9-E01A0C6785E6}" destId="{71922EEB-8951-4613-8B80-67BCDE5150E7}" srcOrd="3" destOrd="0" parTransId="{9824D77D-0EF1-442C-8C0F-EE22068B1582}" sibTransId="{70F93FD8-DFEC-49BD-9A74-D908D0185630}"/>
    <dgm:cxn modelId="{85626B45-8C37-4D2E-B369-F91559AAE28E}" srcId="{56363E4E-885F-46C4-A0E9-E01A0C6785E6}" destId="{FB740930-E894-465F-A6CD-FA1CEA706B89}" srcOrd="4" destOrd="0" parTransId="{26342BE4-BE51-4CD0-AA92-A265C039B2CA}" sibTransId="{EBF9F176-80E2-40F1-98B8-375BC3C663ED}"/>
    <dgm:cxn modelId="{6C512B7D-89C8-4A8E-ACF7-1F98479DCA0E}" srcId="{56363E4E-885F-46C4-A0E9-E01A0C6785E6}" destId="{C5458142-A79A-4533-8AEF-4ED85E57A472}" srcOrd="0" destOrd="0" parTransId="{92051A9B-617C-4348-8697-5DC3F78BF68D}" sibTransId="{027BCA59-0C79-42E9-90BC-E2143DAE59CE}"/>
    <dgm:cxn modelId="{41CBA95E-1F48-40C1-9037-2C9139CBF725}" type="presOf" srcId="{FB740930-E894-465F-A6CD-FA1CEA706B89}" destId="{D880854A-AF27-4A38-8DB1-EAF9AD97448E}" srcOrd="0" destOrd="0" presId="urn:microsoft.com/office/officeart/2005/8/layout/cycle5"/>
    <dgm:cxn modelId="{5A95D9E0-BDFC-4B69-B5F8-5B8060A3269E}" type="presOf" srcId="{3227A9EB-69B5-481E-89F4-8BFAAF9E31A5}" destId="{F18F486F-E943-4269-9F8A-7CD730F87ADD}" srcOrd="0" destOrd="0" presId="urn:microsoft.com/office/officeart/2005/8/layout/cycle5"/>
    <dgm:cxn modelId="{219A3AA9-7F4F-43A2-ABFB-0598AFB75D88}" type="presOf" srcId="{EBF9F176-80E2-40F1-98B8-375BC3C663ED}" destId="{6F8B7423-3725-4547-940F-B946B8DCD0FD}" srcOrd="0" destOrd="0" presId="urn:microsoft.com/office/officeart/2005/8/layout/cycle5"/>
    <dgm:cxn modelId="{6D46E997-3EA8-4876-9EC3-AFB454013626}" type="presParOf" srcId="{187ADC7F-0783-4AAD-9BFA-5AB94CD3E2E5}" destId="{C885EC70-3487-4092-BF87-F8B62F2F9317}" srcOrd="0" destOrd="0" presId="urn:microsoft.com/office/officeart/2005/8/layout/cycle5"/>
    <dgm:cxn modelId="{EF4CA8ED-82CA-49D3-925C-5CBDC7935F76}" type="presParOf" srcId="{187ADC7F-0783-4AAD-9BFA-5AB94CD3E2E5}" destId="{E6394890-7204-4AEC-A67A-FC128C8B44B1}" srcOrd="1" destOrd="0" presId="urn:microsoft.com/office/officeart/2005/8/layout/cycle5"/>
    <dgm:cxn modelId="{554A5D7C-639D-4A11-9899-2D3D8FB745D4}" type="presParOf" srcId="{187ADC7F-0783-4AAD-9BFA-5AB94CD3E2E5}" destId="{AB3EAF64-A96E-47AE-A168-2FBADECDA3A8}" srcOrd="2" destOrd="0" presId="urn:microsoft.com/office/officeart/2005/8/layout/cycle5"/>
    <dgm:cxn modelId="{194BDC8A-4E48-433D-87D9-E9938D644136}" type="presParOf" srcId="{187ADC7F-0783-4AAD-9BFA-5AB94CD3E2E5}" destId="{2747A0B0-2606-42AA-B673-2585FD664FD1}" srcOrd="3" destOrd="0" presId="urn:microsoft.com/office/officeart/2005/8/layout/cycle5"/>
    <dgm:cxn modelId="{44B4B0E9-E0AD-467C-8D8D-61CA55A33610}" type="presParOf" srcId="{187ADC7F-0783-4AAD-9BFA-5AB94CD3E2E5}" destId="{254EEAA9-1CFA-45E0-BAB4-C93BDA6EC993}" srcOrd="4" destOrd="0" presId="urn:microsoft.com/office/officeart/2005/8/layout/cycle5"/>
    <dgm:cxn modelId="{8D47A83E-C73F-41D1-B007-2546A3F5C464}" type="presParOf" srcId="{187ADC7F-0783-4AAD-9BFA-5AB94CD3E2E5}" destId="{78643BAC-5B2A-4281-8DFD-9912DDBD067A}" srcOrd="5" destOrd="0" presId="urn:microsoft.com/office/officeart/2005/8/layout/cycle5"/>
    <dgm:cxn modelId="{6D758B05-BAFB-481E-B4C1-5B0F66646167}" type="presParOf" srcId="{187ADC7F-0783-4AAD-9BFA-5AB94CD3E2E5}" destId="{F18F486F-E943-4269-9F8A-7CD730F87ADD}" srcOrd="6" destOrd="0" presId="urn:microsoft.com/office/officeart/2005/8/layout/cycle5"/>
    <dgm:cxn modelId="{982974E5-BD3A-4E26-8F26-6C65E3662820}" type="presParOf" srcId="{187ADC7F-0783-4AAD-9BFA-5AB94CD3E2E5}" destId="{F037DB1C-2FFE-40CC-9571-53C30EA8C107}" srcOrd="7" destOrd="0" presId="urn:microsoft.com/office/officeart/2005/8/layout/cycle5"/>
    <dgm:cxn modelId="{7A0454B8-B531-4386-92FB-5BBE77C0854B}" type="presParOf" srcId="{187ADC7F-0783-4AAD-9BFA-5AB94CD3E2E5}" destId="{6AA09B05-B6B1-44D2-834A-D23654075E80}" srcOrd="8" destOrd="0" presId="urn:microsoft.com/office/officeart/2005/8/layout/cycle5"/>
    <dgm:cxn modelId="{4512BCEB-751B-4055-8DBE-783DBFF0C29E}" type="presParOf" srcId="{187ADC7F-0783-4AAD-9BFA-5AB94CD3E2E5}" destId="{DCE450DC-075D-4800-B1B3-4CDD0802EAA6}" srcOrd="9" destOrd="0" presId="urn:microsoft.com/office/officeart/2005/8/layout/cycle5"/>
    <dgm:cxn modelId="{0B721406-FA12-4FBD-A1FE-9BF026D36049}" type="presParOf" srcId="{187ADC7F-0783-4AAD-9BFA-5AB94CD3E2E5}" destId="{526D2CF0-B74C-4EFA-8714-C734C799624C}" srcOrd="10" destOrd="0" presId="urn:microsoft.com/office/officeart/2005/8/layout/cycle5"/>
    <dgm:cxn modelId="{5AEE1E2D-C02F-49D9-9D03-D16D5FF0B8DD}" type="presParOf" srcId="{187ADC7F-0783-4AAD-9BFA-5AB94CD3E2E5}" destId="{EE6CFCF7-3009-4ED9-B464-EF08EBEA4BF2}" srcOrd="11" destOrd="0" presId="urn:microsoft.com/office/officeart/2005/8/layout/cycle5"/>
    <dgm:cxn modelId="{F38C61CC-826F-435E-B88A-E7981795470C}" type="presParOf" srcId="{187ADC7F-0783-4AAD-9BFA-5AB94CD3E2E5}" destId="{D880854A-AF27-4A38-8DB1-EAF9AD97448E}" srcOrd="12" destOrd="0" presId="urn:microsoft.com/office/officeart/2005/8/layout/cycle5"/>
    <dgm:cxn modelId="{B5BF8372-9425-4704-AFBE-1C37E02493D1}" type="presParOf" srcId="{187ADC7F-0783-4AAD-9BFA-5AB94CD3E2E5}" destId="{5DE161AF-BD76-488C-85AD-3AB4B86994F0}" srcOrd="13" destOrd="0" presId="urn:microsoft.com/office/officeart/2005/8/layout/cycle5"/>
    <dgm:cxn modelId="{D0957DE0-9F40-4551-AE89-2DD65030BFF0}" type="presParOf" srcId="{187ADC7F-0783-4AAD-9BFA-5AB94CD3E2E5}" destId="{6F8B7423-3725-4547-940F-B946B8DCD0FD}" srcOrd="14" destOrd="0" presId="urn:microsoft.com/office/officeart/2005/8/layout/cycle5"/>
    <dgm:cxn modelId="{B1330185-F375-49EF-8DB3-E4D0DBF8B20B}" type="presParOf" srcId="{187ADC7F-0783-4AAD-9BFA-5AB94CD3E2E5}" destId="{8F689025-B867-42AE-9531-33DB20A6C3A5}" srcOrd="15" destOrd="0" presId="urn:microsoft.com/office/officeart/2005/8/layout/cycle5"/>
    <dgm:cxn modelId="{12926229-552E-4A57-A380-0496CFF72367}" type="presParOf" srcId="{187ADC7F-0783-4AAD-9BFA-5AB94CD3E2E5}" destId="{86D66C5C-2D21-46EF-B0E5-CF59641309D4}" srcOrd="16" destOrd="0" presId="urn:microsoft.com/office/officeart/2005/8/layout/cycle5"/>
    <dgm:cxn modelId="{3BD549E6-FB27-4540-A276-676AAB03EBC0}" type="presParOf" srcId="{187ADC7F-0783-4AAD-9BFA-5AB94CD3E2E5}" destId="{7C5BA10D-BAF1-4F6D-9C39-8F6FD9E9AB6B}" srcOrd="17" destOrd="0" presId="urn:microsoft.com/office/officeart/2005/8/layout/cycle5"/>
    <dgm:cxn modelId="{73478AD8-5172-4612-937F-4A5A1DC94DE5}" type="presParOf" srcId="{187ADC7F-0783-4AAD-9BFA-5AB94CD3E2E5}" destId="{54D94A86-33D3-4689-BD12-3A42EBE61067}" srcOrd="18" destOrd="0" presId="urn:microsoft.com/office/officeart/2005/8/layout/cycle5"/>
    <dgm:cxn modelId="{22E79390-CB05-4189-AEC8-9E6E02BE451B}" type="presParOf" srcId="{187ADC7F-0783-4AAD-9BFA-5AB94CD3E2E5}" destId="{16C6844E-0385-4302-9483-38CD32EFFA71}" srcOrd="19" destOrd="0" presId="urn:microsoft.com/office/officeart/2005/8/layout/cycle5"/>
    <dgm:cxn modelId="{26C88651-D312-4170-8F09-8D6023C4C4F4}" type="presParOf" srcId="{187ADC7F-0783-4AAD-9BFA-5AB94CD3E2E5}" destId="{6DEA5942-2340-4773-B852-92117FEC3249}" srcOrd="20" destOrd="0" presId="urn:microsoft.com/office/officeart/2005/8/layout/cycle5"/>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7090" tIns="48546" rIns="97090" bIns="48546"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lIns="97090" tIns="48546" rIns="97090" bIns="48546" rtlCol="0"/>
          <a:lstStyle>
            <a:lvl1pPr algn="r" fontAlgn="auto">
              <a:spcBef>
                <a:spcPts val="0"/>
              </a:spcBef>
              <a:spcAft>
                <a:spcPts val="0"/>
              </a:spcAft>
              <a:defRPr sz="1300">
                <a:latin typeface="+mn-lt"/>
              </a:defRPr>
            </a:lvl1pPr>
          </a:lstStyle>
          <a:p>
            <a:pPr>
              <a:defRPr/>
            </a:pPr>
            <a:fld id="{4D5F2D0A-F7BA-4AEE-B6DA-0A116B8B49B2}" type="datetimeFigureOut">
              <a:rPr lang="en-US"/>
              <a:pPr>
                <a:defRPr/>
              </a:pPr>
              <a:t>2/15/2018</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7090" tIns="48546" rIns="97090" bIns="48546"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7090" tIns="48546" rIns="97090" bIns="48546" rtlCol="0" anchor="b"/>
          <a:lstStyle>
            <a:lvl1pPr algn="r" fontAlgn="auto">
              <a:spcBef>
                <a:spcPts val="0"/>
              </a:spcBef>
              <a:spcAft>
                <a:spcPts val="0"/>
              </a:spcAft>
              <a:defRPr sz="1300">
                <a:latin typeface="+mn-lt"/>
              </a:defRPr>
            </a:lvl1pPr>
          </a:lstStyle>
          <a:p>
            <a:pPr>
              <a:defRPr/>
            </a:pPr>
            <a:fld id="{5019A96D-349D-4987-B361-D61B2604CF13}" type="slidenum">
              <a:rPr lang="en-US"/>
              <a:pPr>
                <a:defRPr/>
              </a:pPr>
              <a:t>‹#›</a:t>
            </a:fld>
            <a:endParaRPr lang="en-US" dirty="0"/>
          </a:p>
        </p:txBody>
      </p:sp>
    </p:spTree>
    <p:extLst>
      <p:ext uri="{BB962C8B-B14F-4D97-AF65-F5344CB8AC3E}">
        <p14:creationId xmlns:p14="http://schemas.microsoft.com/office/powerpoint/2010/main" val="314208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7090" tIns="48546" rIns="97090" bIns="48546"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7090" tIns="48546" rIns="97090" bIns="48546" rtlCol="0"/>
          <a:lstStyle>
            <a:lvl1pPr algn="r">
              <a:defRPr sz="1300"/>
            </a:lvl1pPr>
          </a:lstStyle>
          <a:p>
            <a:fld id="{451EA1D3-159C-4ABC-BF65-58452798B78E}" type="datetimeFigureOut">
              <a:rPr lang="en-US" smtClean="0"/>
              <a:t>2/15/2018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7090" tIns="48546" rIns="97090" bIns="4854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90" tIns="48546" rIns="97090" bIns="485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7090" tIns="48546" rIns="97090" bIns="4854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90" tIns="48546" rIns="97090" bIns="48546" rtlCol="0" anchor="b"/>
          <a:lstStyle>
            <a:lvl1pPr algn="r">
              <a:defRPr sz="1300"/>
            </a:lvl1pPr>
          </a:lstStyle>
          <a:p>
            <a:fld id="{9BC4942D-E767-459A-A0A3-D0C67CC414DB}" type="slidenum">
              <a:rPr lang="en-US" smtClean="0"/>
              <a:t>‹#›</a:t>
            </a:fld>
            <a:endParaRPr lang="en-US" dirty="0"/>
          </a:p>
        </p:txBody>
      </p:sp>
    </p:spTree>
    <p:extLst>
      <p:ext uri="{BB962C8B-B14F-4D97-AF65-F5344CB8AC3E}">
        <p14:creationId xmlns:p14="http://schemas.microsoft.com/office/powerpoint/2010/main" val="231379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a:t>
            </a:fld>
            <a:endParaRPr lang="en-US" dirty="0"/>
          </a:p>
        </p:txBody>
      </p:sp>
    </p:spTree>
    <p:extLst>
      <p:ext uri="{BB962C8B-B14F-4D97-AF65-F5344CB8AC3E}">
        <p14:creationId xmlns:p14="http://schemas.microsoft.com/office/powerpoint/2010/main" val="18284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11</a:t>
            </a:fld>
            <a:endParaRPr lang="en-US" dirty="0"/>
          </a:p>
        </p:txBody>
      </p:sp>
    </p:spTree>
    <p:extLst>
      <p:ext uri="{BB962C8B-B14F-4D97-AF65-F5344CB8AC3E}">
        <p14:creationId xmlns:p14="http://schemas.microsoft.com/office/powerpoint/2010/main" val="297040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12</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13</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14</a:t>
            </a:fld>
            <a:endParaRPr lang="en-US" dirty="0"/>
          </a:p>
        </p:txBody>
      </p:sp>
    </p:spTree>
    <p:extLst>
      <p:ext uri="{BB962C8B-B14F-4D97-AF65-F5344CB8AC3E}">
        <p14:creationId xmlns:p14="http://schemas.microsoft.com/office/powerpoint/2010/main" val="297040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15</a:t>
            </a:fld>
            <a:endParaRPr lang="en-US" dirty="0"/>
          </a:p>
        </p:txBody>
      </p:sp>
    </p:spTree>
    <p:extLst>
      <p:ext uri="{BB962C8B-B14F-4D97-AF65-F5344CB8AC3E}">
        <p14:creationId xmlns:p14="http://schemas.microsoft.com/office/powerpoint/2010/main" val="51501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16</a:t>
            </a:fld>
            <a:endParaRPr lang="en-US" dirty="0"/>
          </a:p>
        </p:txBody>
      </p:sp>
    </p:spTree>
    <p:extLst>
      <p:ext uri="{BB962C8B-B14F-4D97-AF65-F5344CB8AC3E}">
        <p14:creationId xmlns:p14="http://schemas.microsoft.com/office/powerpoint/2010/main" val="391562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17</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18</a:t>
            </a:fld>
            <a:endParaRPr lang="en-US" dirty="0"/>
          </a:p>
        </p:txBody>
      </p:sp>
    </p:spTree>
    <p:extLst>
      <p:ext uri="{BB962C8B-B14F-4D97-AF65-F5344CB8AC3E}">
        <p14:creationId xmlns:p14="http://schemas.microsoft.com/office/powerpoint/2010/main" val="365586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19</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20</a:t>
            </a:fld>
            <a:endParaRPr lang="en-US" dirty="0"/>
          </a:p>
        </p:txBody>
      </p:sp>
    </p:spTree>
    <p:extLst>
      <p:ext uri="{BB962C8B-B14F-4D97-AF65-F5344CB8AC3E}">
        <p14:creationId xmlns:p14="http://schemas.microsoft.com/office/powerpoint/2010/main" val="326162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a:t>
            </a:fld>
            <a:endParaRPr lang="en-US" dirty="0"/>
          </a:p>
        </p:txBody>
      </p:sp>
    </p:spTree>
    <p:extLst>
      <p:ext uri="{BB962C8B-B14F-4D97-AF65-F5344CB8AC3E}">
        <p14:creationId xmlns:p14="http://schemas.microsoft.com/office/powerpoint/2010/main" val="22421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21</a:t>
            </a:fld>
            <a:endParaRPr lang="en-US" dirty="0"/>
          </a:p>
        </p:txBody>
      </p:sp>
    </p:spTree>
    <p:extLst>
      <p:ext uri="{BB962C8B-B14F-4D97-AF65-F5344CB8AC3E}">
        <p14:creationId xmlns:p14="http://schemas.microsoft.com/office/powerpoint/2010/main" val="326162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22</a:t>
            </a:fld>
            <a:endParaRPr lang="en-US" dirty="0"/>
          </a:p>
        </p:txBody>
      </p:sp>
    </p:spTree>
    <p:extLst>
      <p:ext uri="{BB962C8B-B14F-4D97-AF65-F5344CB8AC3E}">
        <p14:creationId xmlns:p14="http://schemas.microsoft.com/office/powerpoint/2010/main" val="1747828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23</a:t>
            </a:fld>
            <a:endParaRPr lang="en-US" dirty="0"/>
          </a:p>
        </p:txBody>
      </p:sp>
    </p:spTree>
    <p:extLst>
      <p:ext uri="{BB962C8B-B14F-4D97-AF65-F5344CB8AC3E}">
        <p14:creationId xmlns:p14="http://schemas.microsoft.com/office/powerpoint/2010/main" val="174782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24</a:t>
            </a:fld>
            <a:endParaRPr lang="en-US" dirty="0"/>
          </a:p>
        </p:txBody>
      </p:sp>
    </p:spTree>
    <p:extLst>
      <p:ext uri="{BB962C8B-B14F-4D97-AF65-F5344CB8AC3E}">
        <p14:creationId xmlns:p14="http://schemas.microsoft.com/office/powerpoint/2010/main" val="174782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25</a:t>
            </a:fld>
            <a:endParaRPr lang="en-US" dirty="0"/>
          </a:p>
        </p:txBody>
      </p:sp>
    </p:spTree>
    <p:extLst>
      <p:ext uri="{BB962C8B-B14F-4D97-AF65-F5344CB8AC3E}">
        <p14:creationId xmlns:p14="http://schemas.microsoft.com/office/powerpoint/2010/main" val="3901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26</a:t>
            </a:fld>
            <a:endParaRPr lang="en-US" dirty="0"/>
          </a:p>
        </p:txBody>
      </p:sp>
    </p:spTree>
    <p:extLst>
      <p:ext uri="{BB962C8B-B14F-4D97-AF65-F5344CB8AC3E}">
        <p14:creationId xmlns:p14="http://schemas.microsoft.com/office/powerpoint/2010/main" val="400277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3</a:t>
            </a:fld>
            <a:endParaRPr lang="en-US" dirty="0"/>
          </a:p>
        </p:txBody>
      </p:sp>
    </p:spTree>
    <p:extLst>
      <p:ext uri="{BB962C8B-B14F-4D97-AF65-F5344CB8AC3E}">
        <p14:creationId xmlns:p14="http://schemas.microsoft.com/office/powerpoint/2010/main" val="248824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5</a:t>
            </a:fld>
            <a:endParaRPr lang="en-US" dirty="0"/>
          </a:p>
        </p:txBody>
      </p:sp>
    </p:spTree>
    <p:extLst>
      <p:ext uri="{BB962C8B-B14F-4D97-AF65-F5344CB8AC3E}">
        <p14:creationId xmlns:p14="http://schemas.microsoft.com/office/powerpoint/2010/main" val="31530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6</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7</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8</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9</a:t>
            </a:fld>
            <a:endParaRPr lang="en-US" dirty="0"/>
          </a:p>
        </p:txBody>
      </p:sp>
    </p:spTree>
    <p:extLst>
      <p:ext uri="{BB962C8B-B14F-4D97-AF65-F5344CB8AC3E}">
        <p14:creationId xmlns:p14="http://schemas.microsoft.com/office/powerpoint/2010/main" val="215731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4942D-E767-459A-A0A3-D0C67CC414DB}" type="slidenum">
              <a:rPr lang="en-US" smtClean="0"/>
              <a:t>10</a:t>
            </a:fld>
            <a:endParaRPr lang="en-US" dirty="0"/>
          </a:p>
        </p:txBody>
      </p:sp>
    </p:spTree>
    <p:extLst>
      <p:ext uri="{BB962C8B-B14F-4D97-AF65-F5344CB8AC3E}">
        <p14:creationId xmlns:p14="http://schemas.microsoft.com/office/powerpoint/2010/main" val="2157316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1"/>
            <a:ext cx="4800600" cy="761999"/>
          </a:xfrm>
        </p:spPr>
        <p:txBody>
          <a:bodyPr>
            <a:normAutofit/>
          </a:bodyPr>
          <a:lstStyle>
            <a:lvl1pPr algn="l">
              <a:defRPr sz="3600"/>
            </a:lvl1pPr>
          </a:lstStyle>
          <a:p>
            <a:r>
              <a:rPr lang="en-US" smtClean="0"/>
              <a:t>Click to edit Master title style</a:t>
            </a:r>
            <a:endParaRPr lang="en-US" dirty="0"/>
          </a:p>
        </p:txBody>
      </p:sp>
      <p:sp>
        <p:nvSpPr>
          <p:cNvPr id="7" name="Text Placeholder 6"/>
          <p:cNvSpPr>
            <a:spLocks noGrp="1"/>
          </p:cNvSpPr>
          <p:nvPr>
            <p:ph type="body" sz="quarter" idx="12"/>
          </p:nvPr>
        </p:nvSpPr>
        <p:spPr>
          <a:xfrm>
            <a:off x="1066800" y="3352800"/>
            <a:ext cx="4800600" cy="609600"/>
          </a:xfrm>
        </p:spPr>
        <p:txBody>
          <a:bodyPr>
            <a:normAutofit/>
          </a:bodyPr>
          <a:lstStyle>
            <a:lvl1pPr marL="0" indent="0">
              <a:buNone/>
              <a:defRPr sz="1400"/>
            </a:lvl1pPr>
          </a:lstStyle>
          <a:p>
            <a:pPr lvl="0"/>
            <a:r>
              <a:rPr lang="en-US" smtClean="0"/>
              <a:t>Click to edit Master text styles</a:t>
            </a:r>
          </a:p>
        </p:txBody>
      </p:sp>
      <p:sp>
        <p:nvSpPr>
          <p:cNvPr id="5" name="Text Placeholder 4"/>
          <p:cNvSpPr>
            <a:spLocks noGrp="1"/>
          </p:cNvSpPr>
          <p:nvPr>
            <p:ph type="body" sz="quarter" idx="13"/>
          </p:nvPr>
        </p:nvSpPr>
        <p:spPr>
          <a:xfrm>
            <a:off x="6248400" y="6172200"/>
            <a:ext cx="1905000" cy="304800"/>
          </a:xfrm>
        </p:spPr>
        <p:txBody>
          <a:bodyPr>
            <a:normAutofit/>
          </a:bodyPr>
          <a:lstStyle>
            <a:lvl1pPr marL="0" indent="0" algn="r">
              <a:buNone/>
              <a:defRPr sz="1200" baseline="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5" name="Straight Connector 9"/>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mtClean="0"/>
              <a:pPr fontAlgn="auto">
                <a:spcBef>
                  <a:spcPts val="0"/>
                </a:spcBef>
                <a:spcAft>
                  <a:spcPts val="0"/>
                </a:spcAft>
                <a:defRPr/>
              </a:pPr>
              <a:t>‹#›</a:t>
            </a:fld>
            <a:endParaRPr lang="en-US" dirty="0"/>
          </a:p>
        </p:txBody>
      </p:sp>
      <p:cxnSp>
        <p:nvCxnSpPr>
          <p:cNvPr id="7" name="Straight Connector 24"/>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10200" y="990600"/>
            <a:ext cx="3124200" cy="5029201"/>
          </a:xfrm>
        </p:spPr>
        <p:txBody>
          <a:bodyPr>
            <a:normAutofit/>
          </a:bodyPr>
          <a:lstStyle>
            <a:lvl1pPr marL="342900" indent="-342900">
              <a:buFont typeface="Arial" pitchFamily="34" charset="0"/>
              <a:buChar char="•"/>
              <a:defRPr lang="en-US" sz="1600" smtClean="0">
                <a:effectLst/>
              </a:defRPr>
            </a:lvl1pPr>
            <a:lvl2pPr marL="742950" indent="-285750">
              <a:buFont typeface="Arial" pitchFamily="34" charset="0"/>
              <a:buChar char="•"/>
              <a:defRPr sz="1600" baseline="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0485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2410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8600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13"/>
          <p:cNvCxnSpPr/>
          <p:nvPr userDrawn="1"/>
        </p:nvCxnSpPr>
        <p:spPr>
          <a:xfrm>
            <a:off x="5410200" y="914400"/>
            <a:ext cx="3124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77607AE-38D5-4262-AE6C-5096BC9607E1}" type="slidenum">
              <a:rPr lang="en-US" smtClean="0"/>
              <a:pPr fontAlgn="auto">
                <a:spcBef>
                  <a:spcPts val="0"/>
                </a:spcBef>
                <a:spcAft>
                  <a:spcPts val="0"/>
                </a:spcAft>
                <a:defRPr/>
              </a:pPr>
              <a:t>‹#›</a:t>
            </a:fld>
            <a:endParaRPr lang="en-US" dirty="0"/>
          </a:p>
        </p:txBody>
      </p:sp>
      <p:cxnSp>
        <p:nvCxnSpPr>
          <p:cNvPr id="8" name="Straight Connector 17"/>
          <p:cNvCxnSpPr/>
          <p:nvPr userDrawn="1"/>
        </p:nvCxnSpPr>
        <p:spPr>
          <a:xfrm>
            <a:off x="8172450"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410200" y="990600"/>
            <a:ext cx="3124200" cy="243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2" name="Content Placeholder 2"/>
          <p:cNvSpPr>
            <a:spLocks noGrp="1"/>
          </p:cNvSpPr>
          <p:nvPr>
            <p:ph idx="13"/>
          </p:nvPr>
        </p:nvSpPr>
        <p:spPr>
          <a:xfrm>
            <a:off x="5410200" y="3505200"/>
            <a:ext cx="3124200" cy="2514601"/>
          </a:xfrm>
        </p:spPr>
        <p:txBody>
          <a:bodyPr>
            <a:normAutofit/>
          </a:bodyPr>
          <a:lstStyle>
            <a:lvl1pPr marL="0" indent="0">
              <a:buFont typeface="Arial" pitchFamily="34" charset="0"/>
              <a:buNone/>
              <a:defRPr lang="en-US" sz="1600" smtClean="0">
                <a:effectLst/>
              </a:defRPr>
            </a:lvl1pPr>
            <a:lvl2pPr marL="457200" indent="0">
              <a:buFont typeface="Arial" pitchFamily="34" charset="0"/>
              <a:buNone/>
              <a:defRPr sz="1600">
                <a:solidFill>
                  <a:schemeClr val="bg1"/>
                </a:solidFill>
              </a:defRPr>
            </a:lvl2pPr>
            <a:lvl3pPr marL="1143000" indent="-228600">
              <a:buFont typeface="Arial" pitchFamily="34" charset="0"/>
              <a:buChar char="•"/>
              <a:defRPr sz="1600">
                <a:solidFill>
                  <a:schemeClr val="bg1"/>
                </a:solidFill>
              </a:defRPr>
            </a:lvl3pPr>
            <a:lvl4pPr marL="1600200" indent="-228600">
              <a:buFont typeface="Arial" pitchFamily="34" charset="0"/>
              <a:buChar char="•"/>
              <a:defRPr sz="1600">
                <a:solidFill>
                  <a:schemeClr val="bg1"/>
                </a:solidFill>
              </a:defRPr>
            </a:lvl4pPr>
            <a:lvl5pPr marL="2057400" indent="-228600">
              <a:buFont typeface="Arial" pitchFamily="34" charset="0"/>
              <a:buChar char="•"/>
              <a:defRPr sz="1600">
                <a:solidFill>
                  <a:schemeClr val="bg1"/>
                </a:solidFill>
              </a:defRPr>
            </a:lvl5pPr>
          </a:lstStyle>
          <a:p>
            <a:pPr lvl="0"/>
            <a:r>
              <a:rPr lang="en-US" smtClean="0"/>
              <a:t>Click to edit Master text styles</a:t>
            </a:r>
          </a:p>
        </p:txBody>
      </p:sp>
      <p:sp>
        <p:nvSpPr>
          <p:cNvPr id="1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lvl1pPr>
          </a:lstStyle>
          <a:p>
            <a:pPr lvl="0"/>
            <a:r>
              <a:rPr lang="en-US" smtClean="0"/>
              <a:t>Click to edit Master text styles</a:t>
            </a:r>
          </a:p>
        </p:txBody>
      </p:sp>
      <p:sp>
        <p:nvSpPr>
          <p:cNvPr id="20" name="Title 1"/>
          <p:cNvSpPr>
            <a:spLocks noGrp="1"/>
          </p:cNvSpPr>
          <p:nvPr>
            <p:ph type="title"/>
          </p:nvPr>
        </p:nvSpPr>
        <p:spPr>
          <a:xfrm>
            <a:off x="5410200" y="609600"/>
            <a:ext cx="3124200" cy="276225"/>
          </a:xfrm>
        </p:spPr>
        <p:txBody>
          <a:bodyPr>
            <a:noAutofit/>
          </a:bodyPr>
          <a:lstStyle>
            <a:lvl1pPr algn="r">
              <a:defRPr sz="12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419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5" name="Slide Number Placeholder 5"/>
          <p:cNvSpPr txBox="1">
            <a:spLocks/>
          </p:cNvSpPr>
          <p:nvPr userDrawn="1"/>
        </p:nvSpPr>
        <p:spPr>
          <a:xfrm>
            <a:off x="8172450" y="6356350"/>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mtClean="0">
                <a:solidFill>
                  <a:srgbClr val="474C55"/>
                </a:solidFill>
              </a:rPr>
              <a:pPr fontAlgn="auto">
                <a:spcBef>
                  <a:spcPts val="0"/>
                </a:spcBef>
                <a:spcAft>
                  <a:spcPts val="0"/>
                </a:spcAft>
                <a:defRPr/>
              </a:pPr>
              <a:t>‹#›</a:t>
            </a:fld>
            <a:endParaRPr lang="en-US" dirty="0">
              <a:solidFill>
                <a:srgbClr val="474C55"/>
              </a:solidFill>
            </a:endParaRPr>
          </a:p>
        </p:txBody>
      </p:sp>
      <p:cxnSp>
        <p:nvCxnSpPr>
          <p:cNvPr id="6" name="Straight Connector 7"/>
          <p:cNvCxnSpPr/>
          <p:nvPr userDrawn="1"/>
        </p:nvCxnSpPr>
        <p:spPr>
          <a:xfrm>
            <a:off x="8172450" y="6469063"/>
            <a:ext cx="0" cy="138112"/>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0363" y="6241836"/>
            <a:ext cx="630237" cy="306602"/>
          </a:xfrm>
          <a:prstGeom prst="rect">
            <a:avLst/>
          </a:prstGeom>
          <a:noFill/>
          <a:ln w="9525">
            <a:noFill/>
            <a:miter lim="800000"/>
            <a:headEnd/>
            <a:tailEnd/>
          </a:ln>
        </p:spPr>
      </p:pic>
      <p:cxnSp>
        <p:nvCxnSpPr>
          <p:cNvPr id="8" name="Straight Connector 15"/>
          <p:cNvCxnSpPr/>
          <p:nvPr userDrawn="1"/>
        </p:nvCxnSpPr>
        <p:spPr>
          <a:xfrm>
            <a:off x="609600" y="83820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7943850" cy="411162"/>
          </a:xfrm>
        </p:spPr>
        <p:txBody>
          <a:bodyPr>
            <a:normAutofit/>
          </a:bodyPr>
          <a:lstStyle>
            <a:lvl1pPr algn="l">
              <a:defRPr lang="en-US" sz="3600" dirty="0">
                <a:solidFill>
                  <a:srgbClr val="474C55"/>
                </a:solidFill>
              </a:defRPr>
            </a:lvl1pPr>
          </a:lstStyle>
          <a:p>
            <a:r>
              <a:rPr lang="en-US" dirty="0" smtClean="0"/>
              <a:t>Click to edit Master title style</a:t>
            </a:r>
            <a:endParaRPr lang="en-US" dirty="0"/>
          </a:p>
        </p:txBody>
      </p:sp>
      <p:sp>
        <p:nvSpPr>
          <p:cNvPr id="9" name="Text Placeholder 22"/>
          <p:cNvSpPr>
            <a:spLocks noGrp="1"/>
          </p:cNvSpPr>
          <p:nvPr>
            <p:ph type="body" sz="quarter" idx="10"/>
          </p:nvPr>
        </p:nvSpPr>
        <p:spPr>
          <a:xfrm>
            <a:off x="5410200" y="6400800"/>
            <a:ext cx="2762250" cy="276225"/>
          </a:xfrm>
        </p:spPr>
        <p:txBody>
          <a:bodyPr>
            <a:normAutofit/>
          </a:bodyPr>
          <a:lstStyle>
            <a:lvl1pPr marL="0" indent="0" algn="r">
              <a:buNone/>
              <a:defRPr sz="1200" baseline="0">
                <a:solidFill>
                  <a:srgbClr val="474C55"/>
                </a:solidFill>
              </a:defRPr>
            </a:lvl1pPr>
          </a:lstStyle>
          <a:p>
            <a:pPr lvl="0"/>
            <a:r>
              <a:rPr lang="en-US" smtClean="0"/>
              <a:t>Click to edit Master text styles</a:t>
            </a:r>
          </a:p>
        </p:txBody>
      </p:sp>
      <p:sp>
        <p:nvSpPr>
          <p:cNvPr id="15" name="Text Placeholder 14"/>
          <p:cNvSpPr>
            <a:spLocks noGrp="1"/>
          </p:cNvSpPr>
          <p:nvPr>
            <p:ph type="body" sz="quarter" idx="11"/>
          </p:nvPr>
        </p:nvSpPr>
        <p:spPr>
          <a:xfrm>
            <a:off x="609600" y="1295400"/>
            <a:ext cx="794385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00" y="5943600"/>
            <a:ext cx="998537" cy="485775"/>
          </a:xfrm>
          <a:prstGeom prst="rect">
            <a:avLst/>
          </a:prstGeom>
          <a:noFill/>
          <a:ln w="9525">
            <a:noFill/>
            <a:miter lim="800000"/>
            <a:headEnd/>
            <a:tailEnd/>
          </a:ln>
        </p:spPr>
      </p:pic>
      <p:cxnSp>
        <p:nvCxnSpPr>
          <p:cNvPr id="8" name="Straight Connector 15"/>
          <p:cNvCxnSpPr/>
          <p:nvPr userDrawn="1"/>
        </p:nvCxnSpPr>
        <p:spPr>
          <a:xfrm>
            <a:off x="609600" y="114300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274638"/>
            <a:ext cx="7943850" cy="715962"/>
          </a:xfrm>
        </p:spPr>
        <p:txBody>
          <a:bodyPr>
            <a:normAutofit/>
          </a:bodyPr>
          <a:lstStyle>
            <a:lvl1pPr algn="l">
              <a:defRPr lang="en-US" sz="2800" dirty="0">
                <a:solidFill>
                  <a:srgbClr val="474C55"/>
                </a:solidFill>
              </a:defRPr>
            </a:lvl1pPr>
          </a:lstStyle>
          <a:p>
            <a:r>
              <a:rPr lang="en-US" dirty="0" smtClean="0"/>
              <a:t>Click to edit Master title style </a:t>
            </a:r>
            <a:endParaRPr lang="en-US" dirty="0"/>
          </a:p>
        </p:txBody>
      </p:sp>
      <p:sp>
        <p:nvSpPr>
          <p:cNvPr id="15" name="Text Placeholder 14"/>
          <p:cNvSpPr>
            <a:spLocks noGrp="1"/>
          </p:cNvSpPr>
          <p:nvPr>
            <p:ph type="body" sz="quarter" idx="11"/>
          </p:nvPr>
        </p:nvSpPr>
        <p:spPr>
          <a:xfrm>
            <a:off x="609600" y="1295400"/>
            <a:ext cx="7943850" cy="4572000"/>
          </a:xfrm>
        </p:spPr>
        <p:txBody>
          <a:bodyPr>
            <a:normAutofit/>
          </a:bodyPr>
          <a:lstStyle>
            <a:lvl1pPr>
              <a:defRPr sz="24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txBox="1">
            <a:spLocks/>
          </p:cNvSpPr>
          <p:nvPr userDrawn="1"/>
        </p:nvSpPr>
        <p:spPr>
          <a:xfrm>
            <a:off x="228600" y="6264275"/>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mtClean="0">
                <a:solidFill>
                  <a:srgbClr val="474C55"/>
                </a:solidFill>
              </a:rPr>
              <a:pPr fontAlgn="auto">
                <a:spcBef>
                  <a:spcPts val="0"/>
                </a:spcBef>
                <a:spcAft>
                  <a:spcPts val="0"/>
                </a:spcAft>
                <a:defRPr/>
              </a:pPr>
              <a:t>‹#›</a:t>
            </a:fld>
            <a:endParaRPr lang="en-US" dirty="0">
              <a:solidFill>
                <a:srgbClr val="474C55"/>
              </a:solidFill>
            </a:endParaRPr>
          </a:p>
        </p:txBody>
      </p:sp>
    </p:spTree>
    <p:extLst>
      <p:ext uri="{BB962C8B-B14F-4D97-AF65-F5344CB8AC3E}">
        <p14:creationId xmlns:p14="http://schemas.microsoft.com/office/powerpoint/2010/main" val="2423492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8" r:id="rId2"/>
    <p:sldLayoutId id="2147483681" r:id="rId3"/>
    <p:sldLayoutId id="2147483683" r:id="rId4"/>
    <p:sldLayoutId id="2147483684" r:id="rId5"/>
    <p:sldLayoutId id="2147483685" r:id="rId6"/>
    <p:sldLayoutId id="2147483686" r:id="rId7"/>
    <p:sldLayoutId id="2147483682" r:id="rId8"/>
    <p:sldLayoutId id="2147483690" r:id="rId9"/>
  </p:sldLayoutIdLst>
  <p:hf hdr="0" ftr="0" dt="0"/>
  <p:txStyles>
    <p:titleStyle>
      <a:lvl1pPr algn="ctr" rtl="0" eaLnBrk="1" fontAlgn="base" hangingPunct="1">
        <a:spcBef>
          <a:spcPct val="0"/>
        </a:spcBef>
        <a:spcAft>
          <a:spcPct val="0"/>
        </a:spcAft>
        <a:defRPr sz="4400" kern="1200">
          <a:solidFill>
            <a:schemeClr val="bg1"/>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71800"/>
            <a:ext cx="4800600" cy="914400"/>
          </a:xfrm>
        </p:spPr>
        <p:txBody>
          <a:bodyPr>
            <a:normAutofit fontScale="90000"/>
          </a:bodyPr>
          <a:lstStyle/>
          <a:p>
            <a:pPr algn="ctr"/>
            <a:r>
              <a:rPr lang="en-US" sz="3200" dirty="0" smtClean="0">
                <a:latin typeface="Arial" panose="020B0604020202020204" pitchFamily="34" charset="0"/>
                <a:cs typeface="Arial" panose="020B0604020202020204" pitchFamily="34" charset="0"/>
              </a:rPr>
              <a:t>2017 IRP Overview</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Title 1"/>
          <p:cNvSpPr txBox="1">
            <a:spLocks/>
          </p:cNvSpPr>
          <p:nvPr/>
        </p:nvSpPr>
        <p:spPr bwMode="auto">
          <a:xfrm>
            <a:off x="1139456" y="4267200"/>
            <a:ext cx="6023344"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20000"/>
          </a:bodyPr>
          <a:lstStyle>
            <a:lvl1pPr algn="l" rtl="0" eaLnBrk="1" fontAlgn="base" hangingPunct="1">
              <a:spcBef>
                <a:spcPct val="0"/>
              </a:spcBef>
              <a:spcAft>
                <a:spcPct val="0"/>
              </a:spcAft>
              <a:defRPr sz="3600" kern="1200">
                <a:solidFill>
                  <a:schemeClr val="bg1"/>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200" i="1" dirty="0" smtClean="0"/>
              <a:t>Presentation to the WUTC</a:t>
            </a:r>
          </a:p>
          <a:p>
            <a:endParaRPr lang="en-US" dirty="0" smtClean="0"/>
          </a:p>
          <a:p>
            <a:r>
              <a:rPr lang="en-US" sz="1700" dirty="0" smtClean="0">
                <a:latin typeface="Arial" panose="020B0604020202020204" pitchFamily="34" charset="0"/>
                <a:cs typeface="Arial" panose="020B0604020202020204" pitchFamily="34" charset="0"/>
              </a:rPr>
              <a:t>John Mannetti</a:t>
            </a:r>
          </a:p>
          <a:p>
            <a:r>
              <a:rPr lang="en-US" sz="1700" dirty="0" smtClean="0">
                <a:latin typeface="Arial" panose="020B0604020202020204" pitchFamily="34" charset="0"/>
                <a:cs typeface="Arial" panose="020B0604020202020204" pitchFamily="34" charset="0"/>
              </a:rPr>
              <a:t>Director, Operations Solutions</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Phillip Popoff</a:t>
            </a:r>
          </a:p>
          <a:p>
            <a:r>
              <a:rPr lang="en-US" sz="1700" dirty="0">
                <a:latin typeface="Arial" panose="020B0604020202020204" pitchFamily="34" charset="0"/>
                <a:cs typeface="Arial" panose="020B0604020202020204" pitchFamily="34" charset="0"/>
              </a:rPr>
              <a:t>Manager </a:t>
            </a:r>
            <a:r>
              <a:rPr lang="en-US" sz="1700" dirty="0" smtClean="0">
                <a:latin typeface="Arial" panose="020B0604020202020204" pitchFamily="34" charset="0"/>
                <a:cs typeface="Arial" panose="020B0604020202020204" pitchFamily="34" charset="0"/>
              </a:rPr>
              <a:t>Resource Planning and Analysis</a:t>
            </a:r>
            <a:endParaRPr lang="en-US" sz="1700"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3"/>
          </p:nvPr>
        </p:nvSpPr>
        <p:spPr>
          <a:xfrm>
            <a:off x="6248400" y="6172200"/>
            <a:ext cx="1905000" cy="304800"/>
          </a:xfrm>
        </p:spPr>
        <p:txBody>
          <a:bodyPr/>
          <a:lstStyle/>
          <a:p>
            <a:r>
              <a:rPr lang="en-US" dirty="0" smtClean="0"/>
              <a:t>February 21, 2018</a:t>
            </a:r>
            <a:endParaRPr lang="en-US" dirty="0"/>
          </a:p>
        </p:txBody>
      </p:sp>
    </p:spTree>
    <p:extLst>
      <p:ext uri="{BB962C8B-B14F-4D97-AF65-F5344CB8AC3E}">
        <p14:creationId xmlns:p14="http://schemas.microsoft.com/office/powerpoint/2010/main" val="220483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Assumptions &amp; Resource Alternatives: Resource Costs</a:t>
            </a:r>
            <a:endParaRPr lang="en-US" dirty="0"/>
          </a:p>
        </p:txBody>
      </p:sp>
      <p:sp>
        <p:nvSpPr>
          <p:cNvPr id="3" name="Text Placeholder 2"/>
          <p:cNvSpPr>
            <a:spLocks noGrp="1"/>
          </p:cNvSpPr>
          <p:nvPr>
            <p:ph type="body" sz="quarter" idx="11"/>
          </p:nvPr>
        </p:nvSpPr>
        <p:spPr>
          <a:xfrm>
            <a:off x="609600" y="1828801"/>
            <a:ext cx="7943557" cy="2362199"/>
          </a:xfrm>
        </p:spPr>
        <p:txBody>
          <a:bodyPr>
            <a:normAutofit/>
          </a:bodyPr>
          <a:lstStyle/>
          <a:p>
            <a:r>
              <a:rPr lang="en-US" sz="1800" dirty="0"/>
              <a:t>Demand response assumptions updated to improve capacity </a:t>
            </a:r>
            <a:r>
              <a:rPr lang="en-US" sz="1800" dirty="0" smtClean="0"/>
              <a:t>contribution</a:t>
            </a:r>
            <a:endParaRPr lang="en-US" sz="1800" dirty="0"/>
          </a:p>
          <a:p>
            <a:r>
              <a:rPr lang="en-US" sz="1800" dirty="0"/>
              <a:t>Solar and battery costs have </a:t>
            </a:r>
            <a:r>
              <a:rPr lang="en-US" sz="1800" dirty="0" smtClean="0"/>
              <a:t>declined</a:t>
            </a:r>
            <a:endParaRPr lang="en-US" sz="1800" dirty="0"/>
          </a:p>
          <a:p>
            <a:r>
              <a:rPr lang="en-US" sz="1800" dirty="0"/>
              <a:t>Resource cost studies from </a:t>
            </a:r>
            <a:r>
              <a:rPr lang="en-US" sz="1800" dirty="0" smtClean="0"/>
              <a:t>developers with on-the-ground experience </a:t>
            </a:r>
            <a:r>
              <a:rPr lang="en-US" sz="1800" dirty="0"/>
              <a:t>Black and Veatch and DNVGL </a:t>
            </a:r>
            <a:endParaRPr lang="en-US" sz="1800" strike="sngStrike" dirty="0" smtClean="0"/>
          </a:p>
          <a:p>
            <a:pPr lvl="1"/>
            <a:r>
              <a:rPr lang="en-US" sz="1400" dirty="0" smtClean="0"/>
              <a:t>PSE needs a detailed cost assumptions to calculate revenue requirements—</a:t>
            </a:r>
            <a:r>
              <a:rPr lang="en-US" sz="1400" dirty="0" err="1" smtClean="0"/>
              <a:t>levelized</a:t>
            </a:r>
            <a:r>
              <a:rPr lang="en-US" sz="1400" dirty="0" smtClean="0"/>
              <a:t> costs are insufficient</a:t>
            </a:r>
            <a:endParaRPr lang="en-US" sz="1400" dirty="0" smtClean="0">
              <a:solidFill>
                <a:srgbClr val="0070C0"/>
              </a:solidFill>
            </a:endParaRPr>
          </a:p>
          <a:p>
            <a:pPr lvl="1"/>
            <a:r>
              <a:rPr lang="en-US" sz="1400" dirty="0" smtClean="0"/>
              <a:t>Cost </a:t>
            </a:r>
            <a:r>
              <a:rPr lang="en-US" sz="1400" dirty="0"/>
              <a:t>decreases for natural gas-fired </a:t>
            </a:r>
            <a:r>
              <a:rPr lang="en-US" sz="1400" dirty="0" err="1"/>
              <a:t>peakers</a:t>
            </a:r>
            <a:r>
              <a:rPr lang="en-US" sz="1400" dirty="0"/>
              <a:t> and </a:t>
            </a:r>
            <a:r>
              <a:rPr lang="en-US" sz="1400" dirty="0" smtClean="0"/>
              <a:t>wind</a:t>
            </a:r>
            <a:endParaRPr lang="en-US" sz="1400" dirty="0">
              <a:solidFill>
                <a:srgbClr val="0070C0"/>
              </a:solidFill>
            </a:endParaRPr>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Incorporated the </a:t>
            </a:r>
            <a:r>
              <a:rPr lang="en-US" i="1" dirty="0">
                <a:solidFill>
                  <a:schemeClr val="accent1">
                    <a:lumMod val="50000"/>
                  </a:schemeClr>
                </a:solidFill>
              </a:rPr>
              <a:t>latest resource cost and characteristic </a:t>
            </a:r>
            <a:r>
              <a:rPr lang="en-US" i="1" dirty="0" smtClean="0">
                <a:solidFill>
                  <a:schemeClr val="accent1">
                    <a:lumMod val="50000"/>
                  </a:schemeClr>
                </a:solidFill>
              </a:rPr>
              <a:t>information </a:t>
            </a:r>
            <a:endParaRPr lang="en-US" i="1" dirty="0">
              <a:solidFill>
                <a:schemeClr val="accent1">
                  <a:lumMod val="50000"/>
                </a:schemeClr>
              </a:solidFill>
            </a:endParaRPr>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771525" y="4495800"/>
            <a:ext cx="5867400" cy="1944414"/>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a:p>
            <a:pPr marL="285750" indent="-285750">
              <a:buFont typeface="Arial" panose="020B0604020202020204" pitchFamily="34" charset="0"/>
              <a:buChar char="•"/>
            </a:pPr>
            <a:r>
              <a:rPr lang="en-US" sz="1600" dirty="0" smtClean="0">
                <a:solidFill>
                  <a:schemeClr val="tx1"/>
                </a:solidFill>
              </a:rPr>
              <a:t>Solar </a:t>
            </a:r>
            <a:r>
              <a:rPr lang="en-US" sz="1600" dirty="0">
                <a:solidFill>
                  <a:schemeClr val="tx1"/>
                </a:solidFill>
              </a:rPr>
              <a:t>is more cost effective than wind to meet renewable need</a:t>
            </a:r>
          </a:p>
          <a:p>
            <a:pPr marL="285750" indent="-285750">
              <a:buFont typeface="Arial" panose="020B0604020202020204" pitchFamily="34" charset="0"/>
              <a:buChar char="•"/>
            </a:pPr>
            <a:r>
              <a:rPr lang="en-US" sz="1600" dirty="0" smtClean="0">
                <a:solidFill>
                  <a:schemeClr val="tx1"/>
                </a:solidFill>
              </a:rPr>
              <a:t>Batteries </a:t>
            </a:r>
            <a:r>
              <a:rPr lang="en-US" sz="1600" dirty="0">
                <a:solidFill>
                  <a:schemeClr val="tx1"/>
                </a:solidFill>
              </a:rPr>
              <a:t>are present in the plan for the first time</a:t>
            </a:r>
          </a:p>
          <a:p>
            <a:pPr marL="285750" indent="-285750">
              <a:buFont typeface="Arial" panose="020B0604020202020204" pitchFamily="34" charset="0"/>
              <a:buChar char="•"/>
            </a:pPr>
            <a:r>
              <a:rPr lang="en-US" sz="1600" dirty="0">
                <a:solidFill>
                  <a:schemeClr val="tx1"/>
                </a:solidFill>
              </a:rPr>
              <a:t>Demand response continues to be cost effective, however policy hurdles </a:t>
            </a:r>
            <a:r>
              <a:rPr lang="en-US" sz="1600" dirty="0" smtClean="0">
                <a:solidFill>
                  <a:schemeClr val="tx1"/>
                </a:solidFill>
              </a:rPr>
              <a:t>exist</a:t>
            </a:r>
            <a:endParaRPr lang="en-US" sz="1600" dirty="0">
              <a:solidFill>
                <a:schemeClr val="tx1"/>
              </a:solidFill>
            </a:endParaRPr>
          </a:p>
          <a:p>
            <a:endParaRPr lang="en-US" dirty="0"/>
          </a:p>
        </p:txBody>
      </p:sp>
      <p:sp>
        <p:nvSpPr>
          <p:cNvPr id="28" name="Rectangle 27"/>
          <p:cNvSpPr/>
          <p:nvPr/>
        </p:nvSpPr>
        <p:spPr>
          <a:xfrm>
            <a:off x="2537698" y="42672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45196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3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Planning Assumptions &amp; Resource Alternatives</a:t>
            </a:r>
          </a:p>
        </p:txBody>
      </p:sp>
      <p:sp>
        <p:nvSpPr>
          <p:cNvPr id="5" name="Text Placeholder 2"/>
          <p:cNvSpPr txBox="1">
            <a:spLocks/>
          </p:cNvSpPr>
          <p:nvPr/>
        </p:nvSpPr>
        <p:spPr bwMode="auto">
          <a:xfrm>
            <a:off x="609600" y="1828801"/>
            <a:ext cx="7943557" cy="2362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Responding to stakeholder input, PSE included a large chapter on local system planning describing in detail the planning process and an upcoming transmission projects</a:t>
            </a:r>
          </a:p>
          <a:p>
            <a:r>
              <a:rPr lang="en-US" sz="1800" dirty="0"/>
              <a:t>PSE anticipates further integration between local system planning and the IRP process and looks forward to rulemakings that may provide further guidance</a:t>
            </a:r>
          </a:p>
        </p:txBody>
      </p:sp>
      <p:sp>
        <p:nvSpPr>
          <p:cNvPr id="6" name="Rectangle 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Transmission and Distribution Planning</a:t>
            </a:r>
            <a:endParaRPr lang="en-US" i="1" dirty="0">
              <a:solidFill>
                <a:schemeClr val="accent1">
                  <a:lumMod val="50000"/>
                </a:schemeClr>
              </a:solidFill>
            </a:endParaRPr>
          </a:p>
        </p:txBody>
      </p:sp>
      <p:sp>
        <p:nvSpPr>
          <p:cNvPr id="7" name="Rectangle 6"/>
          <p:cNvSpPr/>
          <p:nvPr/>
        </p:nvSpPr>
        <p:spPr>
          <a:xfrm>
            <a:off x="771525" y="4191000"/>
            <a:ext cx="5867400" cy="22098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Inclusion </a:t>
            </a:r>
            <a:r>
              <a:rPr lang="en-US" dirty="0">
                <a:solidFill>
                  <a:schemeClr val="tx1"/>
                </a:solidFill>
              </a:rPr>
              <a:t>in IRP will require new processes and education to incorporate effectively.  </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DER </a:t>
            </a:r>
            <a:r>
              <a:rPr lang="en-US" dirty="0">
                <a:solidFill>
                  <a:schemeClr val="tx1"/>
                </a:solidFill>
              </a:rPr>
              <a:t>technology effectiveness in meeting grid needs is maturing and PSE will continue to incorporate through least cost solution objectives </a:t>
            </a:r>
            <a:endParaRPr lang="en-US" sz="1400" dirty="0">
              <a:solidFill>
                <a:schemeClr val="tx1"/>
              </a:solidFill>
            </a:endParaRPr>
          </a:p>
          <a:p>
            <a:endParaRPr lang="en-US" dirty="0"/>
          </a:p>
        </p:txBody>
      </p:sp>
      <p:sp>
        <p:nvSpPr>
          <p:cNvPr id="8" name="Rectangle 7"/>
          <p:cNvSpPr/>
          <p:nvPr/>
        </p:nvSpPr>
        <p:spPr>
          <a:xfrm>
            <a:off x="2514600" y="39624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10" name="Oval 9"/>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958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686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Analyze Alternatives and Portfolios </a:t>
            </a:r>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Portfolio optimization </a:t>
            </a:r>
            <a:r>
              <a:rPr lang="en-US" i="1" dirty="0">
                <a:solidFill>
                  <a:schemeClr val="accent1">
                    <a:lumMod val="50000"/>
                  </a:schemeClr>
                </a:solidFill>
              </a:rPr>
              <a:t>r</a:t>
            </a:r>
            <a:r>
              <a:rPr lang="en-US" i="1" dirty="0" smtClean="0">
                <a:solidFill>
                  <a:schemeClr val="accent1">
                    <a:lumMod val="50000"/>
                  </a:schemeClr>
                </a:solidFill>
              </a:rPr>
              <a:t>esults by resource type</a:t>
            </a:r>
            <a:endParaRPr lang="en-US" i="1" dirty="0">
              <a:solidFill>
                <a:schemeClr val="accent1">
                  <a:lumMod val="50000"/>
                </a:schemeClr>
              </a:solidFill>
            </a:endParaRP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1" name="Rectangle 20"/>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Cost-effective conservation does not vary across scenarios. This is consistent with findings in prior IRPs.</a:t>
            </a:r>
          </a:p>
        </p:txBody>
      </p:sp>
      <p:sp>
        <p:nvSpPr>
          <p:cNvPr id="22" name="Rectangle 21"/>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18288" rIns="0" rtlCol="0" anchor="ctr"/>
          <a:lstStyle/>
          <a:p>
            <a:pPr algn="ctr"/>
            <a:r>
              <a:rPr lang="en-US" sz="1400" b="1" dirty="0" smtClean="0"/>
              <a:t>Conservation</a:t>
            </a:r>
            <a:endParaRPr lang="en-US" sz="1400" b="1" dirty="0"/>
          </a:p>
        </p:txBody>
      </p:sp>
      <p:sp>
        <p:nvSpPr>
          <p:cNvPr id="23" name="Rectangle 22"/>
          <p:cNvSpPr/>
          <p:nvPr/>
        </p:nvSpPr>
        <p:spPr>
          <a:xfrm>
            <a:off x="1981200" y="29718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All scenarios have at least 60 MW of demand response, with a few scenarios having as much as nearly 160 MW.</a:t>
            </a:r>
          </a:p>
        </p:txBody>
      </p:sp>
      <p:sp>
        <p:nvSpPr>
          <p:cNvPr id="24" name="Rectangle 23"/>
          <p:cNvSpPr/>
          <p:nvPr/>
        </p:nvSpPr>
        <p:spPr>
          <a:xfrm>
            <a:off x="609601" y="29718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Demand Response</a:t>
            </a:r>
            <a:endParaRPr lang="en-US" sz="1400" b="1" dirty="0">
              <a:solidFill>
                <a:schemeClr val="bg1"/>
              </a:solidFill>
            </a:endParaRPr>
          </a:p>
        </p:txBody>
      </p:sp>
      <p:sp>
        <p:nvSpPr>
          <p:cNvPr id="25" name="Rectangle 24"/>
          <p:cNvSpPr/>
          <p:nvPr/>
        </p:nvSpPr>
        <p:spPr>
          <a:xfrm>
            <a:off x="1983546" y="41910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Increasing market reliance by redirecting 188 MW of transmission from Hopkins Ridge and Lower Snake River is least cost across all scenarios and sensitivities.</a:t>
            </a:r>
          </a:p>
        </p:txBody>
      </p:sp>
      <p:sp>
        <p:nvSpPr>
          <p:cNvPr id="26" name="Rectangle 25"/>
          <p:cNvSpPr/>
          <p:nvPr/>
        </p:nvSpPr>
        <p:spPr>
          <a:xfrm>
            <a:off x="609894" y="41910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Transmission Redirect</a:t>
            </a:r>
            <a:endParaRPr lang="en-US" sz="1400" b="1" dirty="0"/>
          </a:p>
        </p:txBody>
      </p:sp>
      <p:sp>
        <p:nvSpPr>
          <p:cNvPr id="29" name="Rectangle 28"/>
          <p:cNvSpPr/>
          <p:nvPr/>
        </p:nvSpPr>
        <p:spPr>
          <a:xfrm>
            <a:off x="1980907" y="54102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A small amount of utility-scale batteries appears cost effective at some point in the planning horizon in every scenario, given the assumed transmission and distribution benefits. By 2037, all scenarios have at least 50 MW, while a few have approximately 100 MW.</a:t>
            </a:r>
          </a:p>
        </p:txBody>
      </p:sp>
      <p:sp>
        <p:nvSpPr>
          <p:cNvPr id="41" name="Rectangle 40"/>
          <p:cNvSpPr/>
          <p:nvPr/>
        </p:nvSpPr>
        <p:spPr>
          <a:xfrm>
            <a:off x="607255" y="54102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Energy Storage</a:t>
            </a:r>
            <a:endParaRPr lang="en-US" sz="1400" b="1" dirty="0"/>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Analyze Alternatives and Portfolios </a:t>
            </a:r>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Portfolio optimization </a:t>
            </a:r>
            <a:r>
              <a:rPr lang="en-US" i="1" dirty="0">
                <a:solidFill>
                  <a:schemeClr val="accent1">
                    <a:lumMod val="50000"/>
                  </a:schemeClr>
                </a:solidFill>
              </a:rPr>
              <a:t>r</a:t>
            </a:r>
            <a:r>
              <a:rPr lang="en-US" i="1" dirty="0" smtClean="0">
                <a:solidFill>
                  <a:schemeClr val="accent1">
                    <a:lumMod val="50000"/>
                  </a:schemeClr>
                </a:solidFill>
              </a:rPr>
              <a:t>esults by resource type</a:t>
            </a:r>
            <a:endParaRPr lang="en-US" i="1" dirty="0">
              <a:solidFill>
                <a:schemeClr val="accent1">
                  <a:lumMod val="50000"/>
                </a:schemeClr>
              </a:solidFill>
            </a:endParaRP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1" name="Rectangle 20"/>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Solar appears to be the most cost-effective renewable resource to comply with RCW </a:t>
            </a:r>
            <a:r>
              <a:rPr lang="en-US" sz="1200" i="1" dirty="0" smtClean="0">
                <a:solidFill>
                  <a:schemeClr val="tx1"/>
                </a:solidFill>
              </a:rPr>
              <a:t>19.285.  PSE is a winter peaking utility, so solar provides virtually no capacity value.</a:t>
            </a:r>
            <a:endParaRPr lang="en-US" sz="1200" i="1" dirty="0">
              <a:solidFill>
                <a:schemeClr val="tx1"/>
              </a:solidFill>
            </a:endParaRPr>
          </a:p>
        </p:txBody>
      </p:sp>
      <p:sp>
        <p:nvSpPr>
          <p:cNvPr id="22" name="Rectangle 21"/>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18288" rIns="0" rtlCol="0" anchor="ctr"/>
          <a:lstStyle/>
          <a:p>
            <a:pPr algn="ctr"/>
            <a:r>
              <a:rPr lang="en-US" sz="1400" b="1" dirty="0" smtClean="0"/>
              <a:t>Eastern Washington Solar</a:t>
            </a:r>
            <a:endParaRPr lang="en-US" sz="1400" b="1" dirty="0"/>
          </a:p>
        </p:txBody>
      </p:sp>
      <p:sp>
        <p:nvSpPr>
          <p:cNvPr id="23" name="Rectangle 22"/>
          <p:cNvSpPr/>
          <p:nvPr/>
        </p:nvSpPr>
        <p:spPr>
          <a:xfrm>
            <a:off x="1981200" y="29718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Wind in eastern Montana would not be a qualifying renewable resource under RCW 19.285, unless it were delivered all the way to Washington state on a real-time basis without shaping or storage.  This is a resource that could be identified as more cost effective in the upcoming RFP. </a:t>
            </a:r>
          </a:p>
        </p:txBody>
      </p:sp>
      <p:sp>
        <p:nvSpPr>
          <p:cNvPr id="24" name="Rectangle 23"/>
          <p:cNvSpPr/>
          <p:nvPr/>
        </p:nvSpPr>
        <p:spPr>
          <a:xfrm>
            <a:off x="609601" y="29718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Montana Wind</a:t>
            </a:r>
            <a:endParaRPr lang="en-US" sz="1400" b="1" dirty="0">
              <a:solidFill>
                <a:schemeClr val="bg1"/>
              </a:solidFill>
            </a:endParaRPr>
          </a:p>
        </p:txBody>
      </p:sp>
      <p:sp>
        <p:nvSpPr>
          <p:cNvPr id="25" name="Rectangle 24"/>
          <p:cNvSpPr/>
          <p:nvPr/>
        </p:nvSpPr>
        <p:spPr>
          <a:xfrm>
            <a:off x="1983546" y="41910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Wind in the Pacific Northwest did not appear to be a cost-effective resource in any scenario. Again, this resource may prove to be more cost effective in the upcoming RFP. </a:t>
            </a:r>
          </a:p>
        </p:txBody>
      </p:sp>
      <p:sp>
        <p:nvSpPr>
          <p:cNvPr id="26" name="Rectangle 25"/>
          <p:cNvSpPr/>
          <p:nvPr/>
        </p:nvSpPr>
        <p:spPr>
          <a:xfrm>
            <a:off x="609894" y="41910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Pacific Northwest Wind</a:t>
            </a:r>
            <a:endParaRPr lang="en-US" sz="1400" b="1" dirty="0"/>
          </a:p>
        </p:txBody>
      </p:sp>
      <p:sp>
        <p:nvSpPr>
          <p:cNvPr id="29" name="Rectangle 28"/>
          <p:cNvSpPr/>
          <p:nvPr/>
        </p:nvSpPr>
        <p:spPr>
          <a:xfrm>
            <a:off x="1980907" y="54102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smtClean="0">
                <a:solidFill>
                  <a:schemeClr val="tx1"/>
                </a:solidFill>
              </a:rPr>
              <a:t>Dual </a:t>
            </a:r>
            <a:r>
              <a:rPr lang="en-US" sz="1200" i="1" dirty="0">
                <a:solidFill>
                  <a:schemeClr val="tx1"/>
                </a:solidFill>
              </a:rPr>
              <a:t>fuel frame </a:t>
            </a:r>
            <a:r>
              <a:rPr lang="en-US" sz="1200" i="1" dirty="0" err="1">
                <a:solidFill>
                  <a:schemeClr val="tx1"/>
                </a:solidFill>
              </a:rPr>
              <a:t>peakers</a:t>
            </a:r>
            <a:r>
              <a:rPr lang="en-US" sz="1200" i="1" dirty="0">
                <a:solidFill>
                  <a:schemeClr val="tx1"/>
                </a:solidFill>
              </a:rPr>
              <a:t> were found cost effective </a:t>
            </a:r>
            <a:r>
              <a:rPr lang="en-US" sz="1200" i="1" dirty="0" smtClean="0">
                <a:solidFill>
                  <a:schemeClr val="tx1"/>
                </a:solidFill>
              </a:rPr>
              <a:t>over baseload gas plants in almost every </a:t>
            </a:r>
            <a:r>
              <a:rPr lang="en-US" sz="1200" i="1" dirty="0">
                <a:solidFill>
                  <a:schemeClr val="tx1"/>
                </a:solidFill>
              </a:rPr>
              <a:t>scenario.  Most scenarios show </a:t>
            </a:r>
            <a:r>
              <a:rPr lang="en-US" sz="1200" i="1" dirty="0" err="1" smtClean="0">
                <a:solidFill>
                  <a:schemeClr val="tx1"/>
                </a:solidFill>
              </a:rPr>
              <a:t>peakers</a:t>
            </a:r>
            <a:r>
              <a:rPr lang="en-US" sz="1200" i="1" dirty="0" smtClean="0">
                <a:solidFill>
                  <a:schemeClr val="tx1"/>
                </a:solidFill>
              </a:rPr>
              <a:t> as </a:t>
            </a:r>
            <a:r>
              <a:rPr lang="en-US" sz="1200" i="1" dirty="0">
                <a:solidFill>
                  <a:schemeClr val="tx1"/>
                </a:solidFill>
              </a:rPr>
              <a:t>the go-to capacity resource later in the planning </a:t>
            </a:r>
            <a:r>
              <a:rPr lang="en-US" sz="1200" i="1" dirty="0" smtClean="0">
                <a:solidFill>
                  <a:schemeClr val="tx1"/>
                </a:solidFill>
              </a:rPr>
              <a:t>horizon, however this is also a result carbon regulation affecting baseload plants but not </a:t>
            </a:r>
            <a:r>
              <a:rPr lang="en-US" sz="1200" i="1" dirty="0" err="1" smtClean="0">
                <a:solidFill>
                  <a:schemeClr val="tx1"/>
                </a:solidFill>
              </a:rPr>
              <a:t>peakers</a:t>
            </a:r>
            <a:r>
              <a:rPr lang="en-US" sz="1200" i="1" dirty="0" smtClean="0">
                <a:solidFill>
                  <a:schemeClr val="tx1"/>
                </a:solidFill>
              </a:rPr>
              <a:t>.  There are no baseload gas plants in the resource plan.</a:t>
            </a:r>
            <a:endParaRPr lang="en-US" sz="1200" i="1" dirty="0">
              <a:solidFill>
                <a:schemeClr val="tx1"/>
              </a:solidFill>
            </a:endParaRPr>
          </a:p>
        </p:txBody>
      </p:sp>
      <p:sp>
        <p:nvSpPr>
          <p:cNvPr id="41" name="Rectangle 40"/>
          <p:cNvSpPr/>
          <p:nvPr/>
        </p:nvSpPr>
        <p:spPr>
          <a:xfrm>
            <a:off x="607255" y="54102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Peakers</a:t>
            </a:r>
            <a:r>
              <a:rPr lang="en-US" sz="1400" b="1" dirty="0" smtClean="0"/>
              <a:t> &amp; Baseload Gas Plants</a:t>
            </a:r>
            <a:endParaRPr lang="en-US" sz="14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43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Analyze Alternatives and Portfolios:</a:t>
            </a:r>
            <a:br>
              <a:rPr lang="en-US" dirty="0" smtClean="0"/>
            </a:br>
            <a:r>
              <a:rPr lang="en-US" dirty="0" smtClean="0"/>
              <a:t>Sub-hourly Flexibility </a:t>
            </a:r>
            <a:endParaRPr lang="en-US" dirty="0"/>
          </a:p>
        </p:txBody>
      </p:sp>
      <p:sp>
        <p:nvSpPr>
          <p:cNvPr id="5" name="Text Placeholder 2"/>
          <p:cNvSpPr txBox="1">
            <a:spLocks/>
          </p:cNvSpPr>
          <p:nvPr/>
        </p:nvSpPr>
        <p:spPr bwMode="auto">
          <a:xfrm>
            <a:off x="609600" y="1828801"/>
            <a:ext cx="7943557" cy="2362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solidFill>
                <a:latin typeface="+mn-lt"/>
              </a:rPr>
              <a:t>Purchased </a:t>
            </a:r>
            <a:r>
              <a:rPr lang="en-US" sz="1600" dirty="0" err="1">
                <a:solidFill>
                  <a:schemeClr val="tx1"/>
                </a:solidFill>
                <a:latin typeface="+mn-lt"/>
              </a:rPr>
              <a:t>Plexos</a:t>
            </a:r>
            <a:r>
              <a:rPr lang="en-US" sz="1600" dirty="0">
                <a:solidFill>
                  <a:schemeClr val="tx1"/>
                </a:solidFill>
                <a:latin typeface="+mn-lt"/>
              </a:rPr>
              <a:t> and hired E3 to perform analysis</a:t>
            </a:r>
          </a:p>
          <a:p>
            <a:r>
              <a:rPr lang="en-US" sz="1600" dirty="0">
                <a:solidFill>
                  <a:schemeClr val="tx1"/>
                </a:solidFill>
                <a:latin typeface="+mn-lt"/>
              </a:rPr>
              <a:t>Two Key Questions Explored:</a:t>
            </a:r>
          </a:p>
          <a:p>
            <a:pPr lvl="1"/>
            <a:r>
              <a:rPr lang="en-US" sz="1400" dirty="0">
                <a:solidFill>
                  <a:schemeClr val="tx1"/>
                </a:solidFill>
                <a:latin typeface="+mn-lt"/>
              </a:rPr>
              <a:t>Does the resource portfolio have Adequate Flexibility?  </a:t>
            </a:r>
          </a:p>
          <a:p>
            <a:pPr lvl="2"/>
            <a:r>
              <a:rPr lang="en-US" sz="1400" dirty="0">
                <a:solidFill>
                  <a:schemeClr val="tx1"/>
                </a:solidFill>
                <a:latin typeface="+mn-lt"/>
              </a:rPr>
              <a:t>Results showed it is not likely that PSE needs to add resources just for flexibility</a:t>
            </a:r>
          </a:p>
          <a:p>
            <a:pPr lvl="1"/>
            <a:r>
              <a:rPr lang="en-US" sz="1400" dirty="0">
                <a:solidFill>
                  <a:schemeClr val="tx1"/>
                </a:solidFill>
                <a:latin typeface="+mn-lt"/>
              </a:rPr>
              <a:t>What is the value of sub-hourly </a:t>
            </a:r>
            <a:r>
              <a:rPr lang="en-US" sz="1400" dirty="0" smtClean="0">
                <a:solidFill>
                  <a:schemeClr val="tx1"/>
                </a:solidFill>
                <a:latin typeface="+mn-lt"/>
              </a:rPr>
              <a:t>flexibility benefit?</a:t>
            </a:r>
            <a:endParaRPr lang="en-US" sz="1400" dirty="0">
              <a:solidFill>
                <a:schemeClr val="tx1"/>
              </a:solidFill>
              <a:latin typeface="+mn-lt"/>
            </a:endParaRPr>
          </a:p>
          <a:p>
            <a:pPr lvl="2"/>
            <a:r>
              <a:rPr lang="en-US" sz="1400" dirty="0">
                <a:solidFill>
                  <a:schemeClr val="tx1"/>
                </a:solidFill>
                <a:latin typeface="+mn-lt"/>
              </a:rPr>
              <a:t>Adding different and more flexible resources such as reciprocating engines and energy storage </a:t>
            </a:r>
            <a:r>
              <a:rPr lang="en-US" sz="1400" dirty="0" smtClean="0">
                <a:solidFill>
                  <a:schemeClr val="tx1"/>
                </a:solidFill>
                <a:latin typeface="+mn-lt"/>
              </a:rPr>
              <a:t>decreased </a:t>
            </a:r>
            <a:r>
              <a:rPr lang="en-US" sz="1400" dirty="0">
                <a:solidFill>
                  <a:schemeClr val="tx1"/>
                </a:solidFill>
                <a:latin typeface="+mn-lt"/>
              </a:rPr>
              <a:t>the total production cost and </a:t>
            </a:r>
            <a:r>
              <a:rPr lang="en-US" sz="1400" dirty="0" smtClean="0">
                <a:solidFill>
                  <a:schemeClr val="tx1"/>
                </a:solidFill>
                <a:latin typeface="+mn-lt"/>
              </a:rPr>
              <a:t>added </a:t>
            </a:r>
            <a:r>
              <a:rPr lang="en-US" sz="1400" dirty="0">
                <a:solidFill>
                  <a:schemeClr val="tx1"/>
                </a:solidFill>
                <a:latin typeface="+mn-lt"/>
              </a:rPr>
              <a:t>more </a:t>
            </a:r>
            <a:r>
              <a:rPr lang="en-US" sz="1400" dirty="0" smtClean="0">
                <a:solidFill>
                  <a:schemeClr val="tx1"/>
                </a:solidFill>
                <a:latin typeface="+mn-lt"/>
              </a:rPr>
              <a:t>flexibility to the portfolio </a:t>
            </a:r>
            <a:endParaRPr lang="en-US" sz="1400" dirty="0">
              <a:solidFill>
                <a:schemeClr val="tx1"/>
              </a:solidFill>
              <a:latin typeface="+mn-lt"/>
            </a:endParaRPr>
          </a:p>
        </p:txBody>
      </p:sp>
      <p:sp>
        <p:nvSpPr>
          <p:cNvPr id="6" name="Rectangle 5"/>
          <p:cNvSpPr/>
          <p:nvPr/>
        </p:nvSpPr>
        <p:spPr>
          <a:xfrm>
            <a:off x="609599" y="1143000"/>
            <a:ext cx="7889631" cy="646331"/>
          </a:xfrm>
          <a:prstGeom prst="rect">
            <a:avLst/>
          </a:prstGeom>
        </p:spPr>
        <p:txBody>
          <a:bodyPr wrap="square">
            <a:spAutoFit/>
          </a:bodyPr>
          <a:lstStyle/>
          <a:p>
            <a:r>
              <a:rPr lang="en-US" i="1" dirty="0" smtClean="0">
                <a:solidFill>
                  <a:schemeClr val="accent1">
                    <a:lumMod val="50000"/>
                  </a:schemeClr>
                </a:solidFill>
              </a:rPr>
              <a:t>PSE made significant improvements </a:t>
            </a:r>
            <a:r>
              <a:rPr lang="en-US" i="1" dirty="0">
                <a:solidFill>
                  <a:schemeClr val="accent1">
                    <a:lumMod val="50000"/>
                  </a:schemeClr>
                </a:solidFill>
              </a:rPr>
              <a:t>in sub-hourly flexibility modeling </a:t>
            </a:r>
            <a:r>
              <a:rPr lang="en-US" i="1" dirty="0" smtClean="0">
                <a:solidFill>
                  <a:schemeClr val="accent1">
                    <a:lumMod val="50000"/>
                  </a:schemeClr>
                </a:solidFill>
              </a:rPr>
              <a:t>that will </a:t>
            </a:r>
            <a:r>
              <a:rPr lang="en-US" i="1" dirty="0">
                <a:solidFill>
                  <a:schemeClr val="accent1">
                    <a:lumMod val="50000"/>
                  </a:schemeClr>
                </a:solidFill>
              </a:rPr>
              <a:t>be leveraged in future IRPs</a:t>
            </a:r>
          </a:p>
        </p:txBody>
      </p:sp>
      <p:sp>
        <p:nvSpPr>
          <p:cNvPr id="7" name="Rectangle 6"/>
          <p:cNvSpPr/>
          <p:nvPr/>
        </p:nvSpPr>
        <p:spPr>
          <a:xfrm>
            <a:off x="771525" y="4419600"/>
            <a:ext cx="5867400" cy="1634359"/>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400" dirty="0">
              <a:solidFill>
                <a:schemeClr val="tx1"/>
              </a:solidFill>
            </a:endParaRP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Continued </a:t>
            </a:r>
            <a:r>
              <a:rPr lang="en-US" dirty="0">
                <a:solidFill>
                  <a:schemeClr val="tx1"/>
                </a:solidFill>
              </a:rPr>
              <a:t>focus for the future:</a:t>
            </a:r>
          </a:p>
          <a:p>
            <a:pPr marL="742950" lvl="1" indent="-285750">
              <a:buFont typeface="Arial" panose="020B0604020202020204" pitchFamily="34" charset="0"/>
              <a:buChar char="•"/>
            </a:pPr>
            <a:r>
              <a:rPr lang="en-US" sz="1400" dirty="0">
                <a:solidFill>
                  <a:schemeClr val="tx1"/>
                </a:solidFill>
              </a:rPr>
              <a:t>Resource Planning Team is currently analyzing key portfolio questions in </a:t>
            </a:r>
            <a:r>
              <a:rPr lang="en-US" sz="1400" dirty="0" err="1">
                <a:solidFill>
                  <a:schemeClr val="tx1"/>
                </a:solidFill>
              </a:rPr>
              <a:t>Plexos</a:t>
            </a:r>
            <a:r>
              <a:rPr lang="en-US" sz="1400" dirty="0">
                <a:solidFill>
                  <a:schemeClr val="tx1"/>
                </a:solidFill>
              </a:rPr>
              <a:t>, so we are up and running on our own</a:t>
            </a:r>
          </a:p>
          <a:p>
            <a:pPr marL="742950" lvl="1" indent="-285750">
              <a:buFont typeface="Arial" panose="020B0604020202020204" pitchFamily="34" charset="0"/>
              <a:buChar char="•"/>
            </a:pPr>
            <a:r>
              <a:rPr lang="en-US" sz="1400" dirty="0">
                <a:solidFill>
                  <a:schemeClr val="tx1"/>
                </a:solidFill>
              </a:rPr>
              <a:t>PSE will continue to refine assumptions and improve modeling capability</a:t>
            </a:r>
          </a:p>
          <a:p>
            <a:endParaRPr lang="en-US" sz="1400" dirty="0">
              <a:solidFill>
                <a:schemeClr val="tx1"/>
              </a:solidFill>
            </a:endParaRPr>
          </a:p>
          <a:p>
            <a:endParaRPr lang="en-US" dirty="0"/>
          </a:p>
        </p:txBody>
      </p:sp>
      <p:sp>
        <p:nvSpPr>
          <p:cNvPr id="8" name="Rectangle 7"/>
          <p:cNvSpPr/>
          <p:nvPr/>
        </p:nvSpPr>
        <p:spPr>
          <a:xfrm>
            <a:off x="2537698" y="41910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10" name="Oval 9"/>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87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Analyze Market Risk</a:t>
            </a:r>
            <a:endParaRPr lang="en-US" dirty="0"/>
          </a:p>
        </p:txBody>
      </p:sp>
      <p:sp>
        <p:nvSpPr>
          <p:cNvPr id="3" name="Text Placeholder 2"/>
          <p:cNvSpPr>
            <a:spLocks noGrp="1"/>
          </p:cNvSpPr>
          <p:nvPr>
            <p:ph type="body" sz="quarter" idx="11"/>
          </p:nvPr>
        </p:nvSpPr>
        <p:spPr>
          <a:xfrm>
            <a:off x="609600" y="1789331"/>
            <a:ext cx="7943850" cy="2325470"/>
          </a:xfrm>
        </p:spPr>
        <p:txBody>
          <a:bodyPr>
            <a:noAutofit/>
          </a:bodyPr>
          <a:lstStyle/>
          <a:p>
            <a:r>
              <a:rPr lang="en-US" sz="1800" dirty="0" smtClean="0"/>
              <a:t>Updated analysis of wholesale market risk leveraging NPCC and BPA regional studies </a:t>
            </a:r>
          </a:p>
          <a:p>
            <a:r>
              <a:rPr lang="en-US" sz="1800" dirty="0" smtClean="0"/>
              <a:t>Results showed that market capacity purchases are nearly as reliable as a gas peaker, however this is dependent on regional conservation keeping pace with the NPCC 7th Power Plan</a:t>
            </a:r>
          </a:p>
          <a:p>
            <a:r>
              <a:rPr lang="en-US" sz="1800" dirty="0" smtClean="0"/>
              <a:t>Additionally, PSE’s participation in the EIM has created opportunities to look at optimizing our transmission resources differently</a:t>
            </a:r>
          </a:p>
        </p:txBody>
      </p:sp>
      <p:sp>
        <p:nvSpPr>
          <p:cNvPr id="4" name="Oval 3"/>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 name="Rectangle 4"/>
          <p:cNvSpPr/>
          <p:nvPr/>
        </p:nvSpPr>
        <p:spPr>
          <a:xfrm>
            <a:off x="609599" y="1143000"/>
            <a:ext cx="7889631" cy="646331"/>
          </a:xfrm>
          <a:prstGeom prst="rect">
            <a:avLst/>
          </a:prstGeom>
        </p:spPr>
        <p:txBody>
          <a:bodyPr wrap="square">
            <a:spAutoFit/>
          </a:bodyPr>
          <a:lstStyle/>
          <a:p>
            <a:r>
              <a:rPr lang="en-US" i="1" dirty="0">
                <a:solidFill>
                  <a:schemeClr val="accent1">
                    <a:lumMod val="50000"/>
                  </a:schemeClr>
                </a:solidFill>
              </a:rPr>
              <a:t>Understanding market risk is critical because PSE relies on the short-term market to meet peak capacity needs</a:t>
            </a:r>
          </a:p>
        </p:txBody>
      </p:sp>
      <p:sp>
        <p:nvSpPr>
          <p:cNvPr id="16" name="Rectangle 15"/>
          <p:cNvSpPr/>
          <p:nvPr/>
        </p:nvSpPr>
        <p:spPr>
          <a:xfrm>
            <a:off x="771525" y="4419600"/>
            <a:ext cx="5867400" cy="17526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Redirect </a:t>
            </a:r>
            <a:r>
              <a:rPr lang="en-US" dirty="0">
                <a:solidFill>
                  <a:schemeClr val="tx1"/>
                </a:solidFill>
              </a:rPr>
              <a:t>188MW of firm transmission from LSR/Hopkins Ridge to </a:t>
            </a:r>
            <a:r>
              <a:rPr lang="en-US" dirty="0" smtClean="0">
                <a:solidFill>
                  <a:schemeClr val="tx1"/>
                </a:solidFill>
              </a:rPr>
              <a:t>Mid-C</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Action </a:t>
            </a:r>
            <a:r>
              <a:rPr lang="en-US" dirty="0">
                <a:solidFill>
                  <a:schemeClr val="tx1"/>
                </a:solidFill>
              </a:rPr>
              <a:t>Plan item to develop options to mitigate risk of market reliance</a:t>
            </a:r>
          </a:p>
        </p:txBody>
      </p:sp>
      <p:sp>
        <p:nvSpPr>
          <p:cNvPr id="17" name="Rectangle 16"/>
          <p:cNvSpPr/>
          <p:nvPr/>
        </p:nvSpPr>
        <p:spPr>
          <a:xfrm>
            <a:off x="2537698" y="41910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92637"/>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59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 Carbon Regulation</a:t>
            </a:r>
            <a:endParaRPr lang="en-US" dirty="0"/>
          </a:p>
        </p:txBody>
      </p:sp>
      <p:sp>
        <p:nvSpPr>
          <p:cNvPr id="15" name="Rectangle 14"/>
          <p:cNvSpPr/>
          <p:nvPr/>
        </p:nvSpPr>
        <p:spPr>
          <a:xfrm>
            <a:off x="771524" y="3810000"/>
            <a:ext cx="6010275" cy="22098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IRP </a:t>
            </a:r>
            <a:r>
              <a:rPr lang="en-US" sz="2000" dirty="0">
                <a:solidFill>
                  <a:schemeClr val="tx1"/>
                </a:solidFill>
              </a:rPr>
              <a:t>Results Still </a:t>
            </a:r>
            <a:r>
              <a:rPr lang="en-US" sz="2000" dirty="0" smtClean="0">
                <a:solidFill>
                  <a:schemeClr val="tx1"/>
                </a:solidFill>
              </a:rPr>
              <a:t>Valid:</a:t>
            </a:r>
            <a:endParaRPr lang="en-US" sz="2000" dirty="0">
              <a:solidFill>
                <a:schemeClr val="tx1"/>
              </a:solidFill>
            </a:endParaRPr>
          </a:p>
          <a:p>
            <a:pPr marL="285750" indent="-285750">
              <a:buFont typeface="Arial" panose="020B0604020202020204" pitchFamily="34" charset="0"/>
              <a:buChar char="•"/>
            </a:pPr>
            <a:r>
              <a:rPr lang="en-US" sz="1600" dirty="0">
                <a:solidFill>
                  <a:schemeClr val="tx1"/>
                </a:solidFill>
              </a:rPr>
              <a:t>Resource plan recognized this unintended consequence and took results of the unbiased application of carbon regulation, which causes an insignificant increase in cost, but pushes out need for fossil fuel plants so technology and policy can continue to </a:t>
            </a:r>
            <a:r>
              <a:rPr lang="en-US" sz="1600" dirty="0" smtClean="0">
                <a:solidFill>
                  <a:schemeClr val="tx1"/>
                </a:solidFill>
              </a:rPr>
              <a:t>work</a:t>
            </a:r>
            <a:endParaRPr lang="en-US" sz="1600" dirty="0">
              <a:solidFill>
                <a:schemeClr val="tx1"/>
              </a:solidFill>
            </a:endParaRPr>
          </a:p>
        </p:txBody>
      </p:sp>
      <p:sp>
        <p:nvSpPr>
          <p:cNvPr id="16" name="Rectangle 15"/>
          <p:cNvSpPr/>
          <p:nvPr/>
        </p:nvSpPr>
        <p:spPr>
          <a:xfrm>
            <a:off x="2537698" y="36576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17" name="Rectangle 16"/>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The form of carbon </a:t>
            </a:r>
            <a:r>
              <a:rPr lang="en-US" i="1" dirty="0">
                <a:solidFill>
                  <a:schemeClr val="accent1">
                    <a:lumMod val="50000"/>
                  </a:schemeClr>
                </a:solidFill>
              </a:rPr>
              <a:t>regulation </a:t>
            </a:r>
            <a:r>
              <a:rPr lang="en-US" i="1" dirty="0" smtClean="0">
                <a:solidFill>
                  <a:schemeClr val="accent1">
                    <a:lumMod val="50000"/>
                  </a:schemeClr>
                </a:solidFill>
              </a:rPr>
              <a:t>affects portfolio cost and resource decisions:</a:t>
            </a:r>
            <a:endParaRPr lang="en-US" i="1" dirty="0">
              <a:solidFill>
                <a:schemeClr val="accent1">
                  <a:lumMod val="50000"/>
                </a:schemeClr>
              </a:solidFill>
            </a:endParaRPr>
          </a:p>
        </p:txBody>
      </p:sp>
      <p:sp>
        <p:nvSpPr>
          <p:cNvPr id="18" name="Text Placeholder 2"/>
          <p:cNvSpPr txBox="1">
            <a:spLocks/>
          </p:cNvSpPr>
          <p:nvPr/>
        </p:nvSpPr>
        <p:spPr bwMode="auto">
          <a:xfrm>
            <a:off x="609600" y="1512332"/>
            <a:ext cx="7943557" cy="2678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US" sz="2000" dirty="0" smtClean="0"/>
              <a:t>There are </a:t>
            </a:r>
            <a:r>
              <a:rPr lang="en-US" sz="2000" dirty="0"/>
              <a:t>unintended consequences created by base case carbon regulation:</a:t>
            </a:r>
          </a:p>
          <a:p>
            <a:pPr lvl="1">
              <a:spcBef>
                <a:spcPts val="300"/>
              </a:spcBef>
            </a:pPr>
            <a:r>
              <a:rPr lang="en-US" sz="1600" dirty="0"/>
              <a:t>Carbon price only assigned to gas CCCT, not gas </a:t>
            </a:r>
            <a:r>
              <a:rPr lang="en-US" sz="1600" dirty="0" err="1" smtClean="0"/>
              <a:t>peakers</a:t>
            </a:r>
            <a:endParaRPr lang="en-US" sz="1600" dirty="0"/>
          </a:p>
          <a:p>
            <a:pPr lvl="1">
              <a:spcBef>
                <a:spcPts val="300"/>
              </a:spcBef>
            </a:pPr>
            <a:r>
              <a:rPr lang="en-US" sz="1600" dirty="0"/>
              <a:t>Renders Colstrip uneconomic—only under CPP, not CAR</a:t>
            </a:r>
          </a:p>
          <a:p>
            <a:pPr lvl="1">
              <a:spcBef>
                <a:spcPts val="300"/>
              </a:spcBef>
            </a:pPr>
            <a:r>
              <a:rPr lang="en-US" sz="1600" dirty="0" smtClean="0"/>
              <a:t>When </a:t>
            </a:r>
            <a:r>
              <a:rPr lang="en-US" sz="1600" dirty="0"/>
              <a:t>carbon regulation is applied across all gas resources, demand </a:t>
            </a:r>
            <a:r>
              <a:rPr lang="en-US" sz="1600" dirty="0" smtClean="0"/>
              <a:t>response and batteries are </a:t>
            </a:r>
            <a:r>
              <a:rPr lang="en-US" sz="1600" dirty="0"/>
              <a:t>cost </a:t>
            </a:r>
            <a:r>
              <a:rPr lang="en-US" sz="1600" dirty="0" smtClean="0"/>
              <a:t>effective </a:t>
            </a:r>
            <a:endParaRPr lang="en-US" sz="1600" dirty="0"/>
          </a:p>
        </p:txBody>
      </p:sp>
      <p:sp>
        <p:nvSpPr>
          <p:cNvPr id="19" name="Oval 18"/>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075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63" y="289719"/>
            <a:ext cx="7943850" cy="715962"/>
          </a:xfrm>
        </p:spPr>
        <p:txBody>
          <a:bodyPr>
            <a:normAutofit/>
          </a:bodyPr>
          <a:lstStyle/>
          <a:p>
            <a:r>
              <a:rPr lang="en-US" dirty="0"/>
              <a:t>Analyze </a:t>
            </a:r>
            <a:r>
              <a:rPr lang="en-US" dirty="0" smtClean="0"/>
              <a:t>Results: Carbon Regulation</a:t>
            </a:r>
            <a:endParaRPr lang="en-US" dirty="0"/>
          </a:p>
        </p:txBody>
      </p:sp>
      <p:sp>
        <p:nvSpPr>
          <p:cNvPr id="16" name="Rectangle 15"/>
          <p:cNvSpPr/>
          <p:nvPr/>
        </p:nvSpPr>
        <p:spPr>
          <a:xfrm>
            <a:off x="609599" y="1143000"/>
            <a:ext cx="7889631" cy="646331"/>
          </a:xfrm>
          <a:prstGeom prst="rect">
            <a:avLst/>
          </a:prstGeom>
        </p:spPr>
        <p:txBody>
          <a:bodyPr wrap="square">
            <a:spAutoFit/>
          </a:bodyPr>
          <a:lstStyle/>
          <a:p>
            <a:r>
              <a:rPr lang="en-US" i="1" dirty="0">
                <a:solidFill>
                  <a:schemeClr val="accent1">
                    <a:lumMod val="50000"/>
                  </a:schemeClr>
                </a:solidFill>
              </a:rPr>
              <a:t>Portfolio CO2 Emissions From Electric Service</a:t>
            </a:r>
            <a:br>
              <a:rPr lang="en-US" i="1" dirty="0">
                <a:solidFill>
                  <a:schemeClr val="accent1">
                    <a:lumMod val="50000"/>
                  </a:schemeClr>
                </a:solidFill>
              </a:rPr>
            </a:br>
            <a:endParaRPr lang="en-US" i="1" dirty="0">
              <a:solidFill>
                <a:schemeClr val="accent1">
                  <a:lumMod val="50000"/>
                </a:schemeClr>
              </a:solidFill>
            </a:endParaRPr>
          </a:p>
        </p:txBody>
      </p:sp>
      <p:sp>
        <p:nvSpPr>
          <p:cNvPr id="30" name="TextBox 29"/>
          <p:cNvSpPr txBox="1"/>
          <p:nvPr/>
        </p:nvSpPr>
        <p:spPr>
          <a:xfrm>
            <a:off x="653364" y="6580359"/>
            <a:ext cx="1816523" cy="215444"/>
          </a:xfrm>
          <a:prstGeom prst="rect">
            <a:avLst/>
          </a:prstGeom>
          <a:noFill/>
        </p:spPr>
        <p:txBody>
          <a:bodyPr wrap="none" rtlCol="0">
            <a:spAutoFit/>
          </a:bodyPr>
          <a:lstStyle/>
          <a:p>
            <a:r>
              <a:rPr lang="en-US" sz="800" i="1" dirty="0"/>
              <a:t>PSE 2017 IRP Figure 2-4, page 2-7</a:t>
            </a: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63" y="1428479"/>
            <a:ext cx="7431524" cy="520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43000" y="1752600"/>
            <a:ext cx="4572000" cy="461665"/>
          </a:xfrm>
          <a:prstGeom prst="rect">
            <a:avLst/>
          </a:prstGeom>
        </p:spPr>
        <p:txBody>
          <a:bodyPr>
            <a:spAutoFit/>
          </a:bodyPr>
          <a:lstStyle/>
          <a:p>
            <a:pPr marL="0" indent="0" algn="ctr">
              <a:buNone/>
            </a:pPr>
            <a:r>
              <a:rPr lang="en-US" sz="1200" i="1" dirty="0"/>
              <a:t>Projected Annual Total PSE Portfolio CO</a:t>
            </a:r>
            <a:r>
              <a:rPr lang="en-US" sz="1200" i="1" baseline="-25000" dirty="0"/>
              <a:t>2</a:t>
            </a:r>
            <a:r>
              <a:rPr lang="en-US" sz="1200" i="1" dirty="0"/>
              <a:t> Emissions </a:t>
            </a:r>
            <a:br>
              <a:rPr lang="en-US" sz="1200" i="1" dirty="0"/>
            </a:br>
            <a:r>
              <a:rPr lang="en-US" sz="1200" i="1" dirty="0"/>
              <a:t>and Savings from Conservation </a:t>
            </a:r>
          </a:p>
        </p:txBody>
      </p:sp>
    </p:spTree>
    <p:extLst>
      <p:ext uri="{BB962C8B-B14F-4D97-AF65-F5344CB8AC3E}">
        <p14:creationId xmlns:p14="http://schemas.microsoft.com/office/powerpoint/2010/main" val="398767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Analyze Results: Colstrip</a:t>
            </a:r>
            <a:endParaRPr lang="en-US" dirty="0"/>
          </a:p>
        </p:txBody>
      </p:sp>
      <p:sp>
        <p:nvSpPr>
          <p:cNvPr id="3" name="Text Placeholder 2"/>
          <p:cNvSpPr>
            <a:spLocks noGrp="1"/>
          </p:cNvSpPr>
          <p:nvPr>
            <p:ph type="body" sz="quarter" idx="11"/>
          </p:nvPr>
        </p:nvSpPr>
        <p:spPr>
          <a:xfrm>
            <a:off x="609600" y="1981200"/>
            <a:ext cx="7943850" cy="1905000"/>
          </a:xfrm>
        </p:spPr>
        <p:txBody>
          <a:bodyPr>
            <a:normAutofit/>
          </a:bodyPr>
          <a:lstStyle/>
          <a:p>
            <a:r>
              <a:rPr lang="en-US" sz="1800" dirty="0" smtClean="0"/>
              <a:t>PSE examined </a:t>
            </a:r>
            <a:r>
              <a:rPr lang="en-US" sz="1800" dirty="0"/>
              <a:t>replacement options </a:t>
            </a:r>
            <a:r>
              <a:rPr lang="en-US" sz="1800" dirty="0" smtClean="0"/>
              <a:t>for Colstrip units1&amp;2 as well as the effect of a carbon price on Colstrip units 3&amp;4</a:t>
            </a:r>
          </a:p>
          <a:p>
            <a:r>
              <a:rPr lang="en-US" sz="1800" dirty="0" smtClean="0"/>
              <a:t>PSE also examined early retirement sensitivities for Colstrip units 3&amp;4 as requested by stakeholders</a:t>
            </a:r>
          </a:p>
        </p:txBody>
      </p:sp>
      <p:sp>
        <p:nvSpPr>
          <p:cNvPr id="15" name="Rectangle 14"/>
          <p:cNvSpPr/>
          <p:nvPr/>
        </p:nvSpPr>
        <p:spPr>
          <a:xfrm>
            <a:off x="609598" y="1295400"/>
            <a:ext cx="7889631" cy="646331"/>
          </a:xfrm>
          <a:prstGeom prst="rect">
            <a:avLst/>
          </a:prstGeom>
        </p:spPr>
        <p:txBody>
          <a:bodyPr wrap="square">
            <a:spAutoFit/>
          </a:bodyPr>
          <a:lstStyle/>
          <a:p>
            <a:r>
              <a:rPr lang="en-US" i="1" dirty="0">
                <a:solidFill>
                  <a:schemeClr val="accent1">
                    <a:lumMod val="50000"/>
                  </a:schemeClr>
                </a:solidFill>
              </a:rPr>
              <a:t>Replacing Colstrip 1&amp;2 will not result in additional fossil generation being acquired</a:t>
            </a:r>
          </a:p>
        </p:txBody>
      </p:sp>
      <p:sp>
        <p:nvSpPr>
          <p:cNvPr id="16" name="Oval 15"/>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7" name="Rectangle 16"/>
          <p:cNvSpPr/>
          <p:nvPr/>
        </p:nvSpPr>
        <p:spPr>
          <a:xfrm>
            <a:off x="771525" y="3537466"/>
            <a:ext cx="5867400" cy="2902748"/>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smtClean="0">
                <a:solidFill>
                  <a:schemeClr val="tx1"/>
                </a:solidFill>
              </a:rPr>
              <a:t>Colstrip </a:t>
            </a:r>
            <a:r>
              <a:rPr lang="en-US" sz="1400" dirty="0">
                <a:solidFill>
                  <a:schemeClr val="tx1"/>
                </a:solidFill>
              </a:rPr>
              <a:t>units 1&amp;2 shutdown in 2022 will not create a need for additional fossil resources.  </a:t>
            </a:r>
            <a:r>
              <a:rPr lang="en-US" sz="1400" dirty="0" smtClean="0">
                <a:solidFill>
                  <a:schemeClr val="tx1"/>
                </a:solidFill>
              </a:rPr>
              <a:t>The </a:t>
            </a:r>
            <a:r>
              <a:rPr lang="en-US" sz="1400" dirty="0">
                <a:solidFill>
                  <a:schemeClr val="tx1"/>
                </a:solidFill>
              </a:rPr>
              <a:t>plan shows it would be cost effective to replace units 1&amp;2 will with a combination of conservation, demand response, redirected transmission and </a:t>
            </a:r>
            <a:r>
              <a:rPr lang="en-US" sz="1400" dirty="0" smtClean="0">
                <a:solidFill>
                  <a:schemeClr val="tx1"/>
                </a:solidFill>
              </a:rPr>
              <a:t>batteries</a:t>
            </a: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Continued </a:t>
            </a:r>
            <a:r>
              <a:rPr lang="en-US" sz="1400" dirty="0">
                <a:solidFill>
                  <a:schemeClr val="tx1"/>
                </a:solidFill>
              </a:rPr>
              <a:t>operation of units 3&amp;4 is highly dependent on environmental regulation.  </a:t>
            </a:r>
            <a:r>
              <a:rPr lang="en-US" sz="1400" dirty="0" smtClean="0">
                <a:solidFill>
                  <a:schemeClr val="tx1"/>
                </a:solidFill>
              </a:rPr>
              <a:t>Placing </a:t>
            </a:r>
            <a:r>
              <a:rPr lang="en-US" sz="1400" dirty="0">
                <a:solidFill>
                  <a:schemeClr val="tx1"/>
                </a:solidFill>
              </a:rPr>
              <a:t>a carbon price on plant dispatch for units 3&amp;4 could adversely effect the plant economics to where it would be more cost effective to replace it with other resources </a:t>
            </a:r>
          </a:p>
        </p:txBody>
      </p:sp>
      <p:sp>
        <p:nvSpPr>
          <p:cNvPr id="18" name="Rectangle 17"/>
          <p:cNvSpPr/>
          <p:nvPr/>
        </p:nvSpPr>
        <p:spPr>
          <a:xfrm>
            <a:off x="2514600" y="3352800"/>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30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39000" y="5334000"/>
            <a:ext cx="1838179" cy="129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Analyze </a:t>
            </a:r>
            <a:r>
              <a:rPr lang="en-US" dirty="0" smtClean="0"/>
              <a:t>Results: Portfolio Costs</a:t>
            </a:r>
            <a:endParaRPr lang="en-US" dirty="0"/>
          </a:p>
        </p:txBody>
      </p:sp>
      <p:sp>
        <p:nvSpPr>
          <p:cNvPr id="16" name="Rectangle 15"/>
          <p:cNvSpPr/>
          <p:nvPr/>
        </p:nvSpPr>
        <p:spPr>
          <a:xfrm>
            <a:off x="609599" y="1230868"/>
            <a:ext cx="7889631" cy="369332"/>
          </a:xfrm>
          <a:prstGeom prst="rect">
            <a:avLst/>
          </a:prstGeom>
        </p:spPr>
        <p:txBody>
          <a:bodyPr wrap="square">
            <a:spAutoFit/>
          </a:bodyPr>
          <a:lstStyle/>
          <a:p>
            <a:r>
              <a:rPr lang="en-US" i="1" dirty="0" smtClean="0">
                <a:solidFill>
                  <a:schemeClr val="accent1">
                    <a:lumMod val="50000"/>
                  </a:schemeClr>
                </a:solidFill>
              </a:rPr>
              <a:t>Incremental Portfolio Costs Over Time are consistent with recent IRPs </a:t>
            </a:r>
            <a:endParaRPr lang="en-US" i="1" dirty="0">
              <a:solidFill>
                <a:schemeClr val="accent1">
                  <a:lumMod val="50000"/>
                </a:schemeClr>
              </a:solidFill>
            </a:endParaRPr>
          </a:p>
        </p:txBody>
      </p:sp>
      <p:sp>
        <p:nvSpPr>
          <p:cNvPr id="30" name="TextBox 29"/>
          <p:cNvSpPr txBox="1"/>
          <p:nvPr/>
        </p:nvSpPr>
        <p:spPr>
          <a:xfrm>
            <a:off x="781050" y="6523910"/>
            <a:ext cx="1816523" cy="215444"/>
          </a:xfrm>
          <a:prstGeom prst="rect">
            <a:avLst/>
          </a:prstGeom>
          <a:noFill/>
        </p:spPr>
        <p:txBody>
          <a:bodyPr wrap="none" rtlCol="0">
            <a:spAutoFit/>
          </a:bodyPr>
          <a:lstStyle/>
          <a:p>
            <a:r>
              <a:rPr lang="en-US" sz="800" i="1" dirty="0"/>
              <a:t>PSE 2017 IRP Figure 2-4, page 2-7</a:t>
            </a:r>
          </a:p>
        </p:txBody>
      </p:sp>
      <p:sp>
        <p:nvSpPr>
          <p:cNvPr id="31" name="Oval 30"/>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989451" cy="461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47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295400"/>
            <a:ext cx="7924800" cy="1219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 rapidly changing planning landscape shapes this IRP</a:t>
            </a:r>
          </a:p>
        </p:txBody>
      </p:sp>
      <p:sp>
        <p:nvSpPr>
          <p:cNvPr id="3" name="Text Placeholder 2"/>
          <p:cNvSpPr>
            <a:spLocks noGrp="1"/>
          </p:cNvSpPr>
          <p:nvPr>
            <p:ph type="body" sz="quarter" idx="11"/>
          </p:nvPr>
        </p:nvSpPr>
        <p:spPr>
          <a:xfrm>
            <a:off x="609600" y="1371600"/>
            <a:ext cx="7943850" cy="1143000"/>
          </a:xfrm>
        </p:spPr>
        <p:txBody>
          <a:bodyPr>
            <a:normAutofit lnSpcReduction="10000"/>
          </a:bodyPr>
          <a:lstStyle/>
          <a:p>
            <a:pPr marL="0" indent="0">
              <a:buNone/>
            </a:pPr>
            <a:r>
              <a:rPr lang="en-US" sz="1800" dirty="0">
                <a:solidFill>
                  <a:schemeClr val="bg1"/>
                </a:solidFill>
              </a:rPr>
              <a:t>The 2017 </a:t>
            </a:r>
            <a:r>
              <a:rPr lang="en-US" sz="1800" dirty="0" smtClean="0">
                <a:solidFill>
                  <a:schemeClr val="bg1"/>
                </a:solidFill>
              </a:rPr>
              <a:t>Integrated Resource Plan (IRP) </a:t>
            </a:r>
            <a:r>
              <a:rPr lang="en-US" sz="1800" dirty="0">
                <a:solidFill>
                  <a:schemeClr val="bg1"/>
                </a:solidFill>
              </a:rPr>
              <a:t>responds to rapid changes in carbon regulation, technology and regional markets to preserve strategic agility for PSE.  The plan delays the need to acquire fossil fueled generation assets as these uncertainties take shape over the next few years.</a:t>
            </a:r>
          </a:p>
          <a:p>
            <a:endParaRPr lang="en-US" sz="1800" dirty="0"/>
          </a:p>
          <a:p>
            <a:pPr lvl="1"/>
            <a:endParaRPr lang="en-US" sz="1800" dirty="0"/>
          </a:p>
          <a:p>
            <a:endParaRPr lang="en-US" dirty="0"/>
          </a:p>
        </p:txBody>
      </p:sp>
      <p:sp>
        <p:nvSpPr>
          <p:cNvPr id="4" name="Rectangle 3"/>
          <p:cNvSpPr/>
          <p:nvPr/>
        </p:nvSpPr>
        <p:spPr>
          <a:xfrm>
            <a:off x="609600" y="2819400"/>
            <a:ext cx="7924800" cy="29718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Newer </a:t>
            </a:r>
            <a:r>
              <a:rPr lang="en-US" dirty="0">
                <a:solidFill>
                  <a:schemeClr val="tx1"/>
                </a:solidFill>
              </a:rPr>
              <a:t>technologies, including demand response and batteries, coupled with energy efficiency </a:t>
            </a:r>
            <a:r>
              <a:rPr lang="en-US" b="1" dirty="0">
                <a:solidFill>
                  <a:schemeClr val="tx1"/>
                </a:solidFill>
              </a:rPr>
              <a:t>push out the need for additional natural gas fired generation </a:t>
            </a:r>
            <a:r>
              <a:rPr lang="en-US" b="1" dirty="0" smtClean="0">
                <a:solidFill>
                  <a:schemeClr val="tx1"/>
                </a:solidFill>
              </a:rPr>
              <a:t>to 2025</a:t>
            </a:r>
            <a:endParaRPr lang="en-US" b="1" dirty="0">
              <a:solidFill>
                <a:schemeClr val="tx1"/>
              </a:solidFill>
            </a:endParaRPr>
          </a:p>
          <a:p>
            <a:pPr marL="171450" indent="-1714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dirty="0">
                <a:solidFill>
                  <a:schemeClr val="tx1"/>
                </a:solidFill>
              </a:rPr>
              <a:t>In the renewables space, </a:t>
            </a:r>
            <a:r>
              <a:rPr lang="en-US" b="1" dirty="0">
                <a:solidFill>
                  <a:schemeClr val="tx1"/>
                </a:solidFill>
              </a:rPr>
              <a:t>solar appears more cost effective than wind </a:t>
            </a:r>
          </a:p>
          <a:p>
            <a:pPr marL="171450" indent="-1714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b="1" dirty="0">
                <a:solidFill>
                  <a:schemeClr val="tx1"/>
                </a:solidFill>
              </a:rPr>
              <a:t>Redirecting existing transmission </a:t>
            </a:r>
            <a:r>
              <a:rPr lang="en-US" dirty="0">
                <a:solidFill>
                  <a:schemeClr val="tx1"/>
                </a:solidFill>
              </a:rPr>
              <a:t>for market purchases is a very low-cost source of capacity</a:t>
            </a:r>
          </a:p>
          <a:p>
            <a:pPr marL="171450" indent="-171450">
              <a:buFont typeface="Arial" panose="020B0604020202020204" pitchFamily="34" charset="0"/>
              <a:buChar char="•"/>
            </a:pPr>
            <a:endParaRPr lang="en-US" sz="1000" dirty="0">
              <a:solidFill>
                <a:schemeClr val="tx1"/>
              </a:solidFill>
            </a:endParaRPr>
          </a:p>
          <a:p>
            <a:pPr marL="285750" indent="-285750">
              <a:buFont typeface="Arial" panose="020B0604020202020204" pitchFamily="34" charset="0"/>
              <a:buChar char="•"/>
            </a:pPr>
            <a:r>
              <a:rPr lang="en-US" b="1" dirty="0">
                <a:solidFill>
                  <a:schemeClr val="tx1"/>
                </a:solidFill>
              </a:rPr>
              <a:t>Carbon regulation </a:t>
            </a:r>
            <a:r>
              <a:rPr lang="en-US" dirty="0">
                <a:solidFill>
                  <a:schemeClr val="tx1"/>
                </a:solidFill>
              </a:rPr>
              <a:t>may adversely affect economics of Colstrip 3&amp;4 continued operation</a:t>
            </a:r>
          </a:p>
        </p:txBody>
      </p:sp>
      <p:sp>
        <p:nvSpPr>
          <p:cNvPr id="6" name="Rectangle 5"/>
          <p:cNvSpPr/>
          <p:nvPr/>
        </p:nvSpPr>
        <p:spPr>
          <a:xfrm>
            <a:off x="2971800" y="2634734"/>
            <a:ext cx="3052952" cy="369332"/>
          </a:xfrm>
          <a:prstGeom prst="rect">
            <a:avLst/>
          </a:prstGeom>
          <a:solidFill>
            <a:schemeClr val="bg1"/>
          </a:solidFill>
        </p:spPr>
        <p:txBody>
          <a:bodyPr wrap="none">
            <a:spAutoFit/>
          </a:bodyPr>
          <a:lstStyle/>
          <a:p>
            <a:pPr marL="0" indent="0">
              <a:buNone/>
            </a:pPr>
            <a:r>
              <a:rPr lang="en-US" b="1" dirty="0">
                <a:solidFill>
                  <a:schemeClr val="accent1">
                    <a:lumMod val="50000"/>
                  </a:schemeClr>
                </a:solidFill>
              </a:rPr>
              <a:t>Resource Plan </a:t>
            </a:r>
            <a:r>
              <a:rPr lang="en-US" b="1" dirty="0" smtClean="0">
                <a:solidFill>
                  <a:schemeClr val="accent1">
                    <a:lumMod val="50000"/>
                  </a:schemeClr>
                </a:solidFill>
              </a:rPr>
              <a:t>Takeaways</a:t>
            </a:r>
            <a:endParaRPr lang="en-US" b="1" dirty="0">
              <a:solidFill>
                <a:schemeClr val="accent1">
                  <a:lumMod val="50000"/>
                </a:schemeClr>
              </a:solidFill>
            </a:endParaRPr>
          </a:p>
        </p:txBody>
      </p:sp>
    </p:spTree>
    <p:extLst>
      <p:ext uri="{BB962C8B-B14F-4D97-AF65-F5344CB8AC3E}">
        <p14:creationId xmlns:p14="http://schemas.microsoft.com/office/powerpoint/2010/main" val="414843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7" name="Rectangle 16"/>
          <p:cNvSpPr/>
          <p:nvPr/>
        </p:nvSpPr>
        <p:spPr>
          <a:xfrm>
            <a:off x="609599" y="1143000"/>
            <a:ext cx="7889631" cy="369332"/>
          </a:xfrm>
          <a:prstGeom prst="rect">
            <a:avLst/>
          </a:prstGeom>
        </p:spPr>
        <p:txBody>
          <a:bodyPr wrap="square">
            <a:spAutoFit/>
          </a:bodyPr>
          <a:lstStyle/>
          <a:p>
            <a:r>
              <a:rPr lang="en-US" i="1" dirty="0">
                <a:solidFill>
                  <a:schemeClr val="accent1">
                    <a:lumMod val="50000"/>
                  </a:schemeClr>
                </a:solidFill>
              </a:rPr>
              <a:t>The application of </a:t>
            </a:r>
            <a:r>
              <a:rPr lang="en-US" i="1" dirty="0" smtClean="0">
                <a:solidFill>
                  <a:schemeClr val="accent1">
                    <a:lumMod val="50000"/>
                  </a:schemeClr>
                </a:solidFill>
              </a:rPr>
              <a:t>judgement </a:t>
            </a:r>
            <a:r>
              <a:rPr lang="en-US" i="1" dirty="0">
                <a:solidFill>
                  <a:schemeClr val="accent1">
                    <a:lumMod val="50000"/>
                  </a:schemeClr>
                </a:solidFill>
              </a:rPr>
              <a:t>– bringing together a resource plan</a:t>
            </a:r>
          </a:p>
        </p:txBody>
      </p:sp>
      <p:sp>
        <p:nvSpPr>
          <p:cNvPr id="18" name="Title 17"/>
          <p:cNvSpPr>
            <a:spLocks noGrp="1"/>
          </p:cNvSpPr>
          <p:nvPr>
            <p:ph type="title"/>
          </p:nvPr>
        </p:nvSpPr>
        <p:spPr/>
        <p:txBody>
          <a:bodyPr>
            <a:normAutofit/>
          </a:bodyPr>
          <a:lstStyle/>
          <a:p>
            <a:r>
              <a:rPr lang="en-US" dirty="0"/>
              <a:t>Make </a:t>
            </a:r>
            <a:r>
              <a:rPr lang="en-US" dirty="0" smtClean="0"/>
              <a:t>Decisions: Electric Resource Plan</a:t>
            </a:r>
            <a:endParaRPr lang="en-US" dirty="0"/>
          </a:p>
        </p:txBody>
      </p:sp>
      <p:sp>
        <p:nvSpPr>
          <p:cNvPr id="19" name="Text Placeholder 2"/>
          <p:cNvSpPr>
            <a:spLocks noGrp="1"/>
          </p:cNvSpPr>
          <p:nvPr>
            <p:ph type="body" sz="quarter" idx="11"/>
          </p:nvPr>
        </p:nvSpPr>
        <p:spPr>
          <a:xfrm>
            <a:off x="533400" y="1682987"/>
            <a:ext cx="7889631" cy="2812813"/>
          </a:xfrm>
        </p:spPr>
        <p:txBody>
          <a:bodyPr>
            <a:normAutofit/>
          </a:bodyPr>
          <a:lstStyle/>
          <a:p>
            <a:r>
              <a:rPr lang="en-US" sz="1800" dirty="0"/>
              <a:t>Resource Plan Compared to Base Case:</a:t>
            </a:r>
          </a:p>
          <a:p>
            <a:pPr lvl="1"/>
            <a:r>
              <a:rPr lang="en-US" sz="1500" dirty="0"/>
              <a:t>The resource plan includes more demand response and early batteries in order to delay the need for </a:t>
            </a:r>
            <a:r>
              <a:rPr lang="en-US" sz="1500" dirty="0" err="1"/>
              <a:t>peakers</a:t>
            </a:r>
            <a:r>
              <a:rPr lang="en-US" sz="1500" dirty="0"/>
              <a:t> until </a:t>
            </a:r>
            <a:r>
              <a:rPr lang="en-US" sz="1500" dirty="0" smtClean="0"/>
              <a:t>2025.</a:t>
            </a:r>
            <a:endParaRPr lang="en-US" sz="1500" dirty="0"/>
          </a:p>
          <a:p>
            <a:pPr lvl="1"/>
            <a:r>
              <a:rPr lang="en-US" sz="1500" dirty="0"/>
              <a:t>This decision comes at a slight premium. Expected cost of the resource plan is 0.5% higher than the base case portfolio (roughly $50 million over the planning horizon). </a:t>
            </a:r>
          </a:p>
          <a:p>
            <a:pPr lvl="1"/>
            <a:r>
              <a:rPr lang="en-US" sz="1500" dirty="0"/>
              <a:t>PSE views the slight increased cost of demand response and energy storage, as an important risk mitigation decision as the state considers future carbon regulation. </a:t>
            </a:r>
          </a:p>
          <a:p>
            <a:pPr lvl="1"/>
            <a:endParaRPr lang="en-US" sz="1500" dirty="0"/>
          </a:p>
          <a:p>
            <a:endParaRPr lang="en-US" sz="1900" dirty="0"/>
          </a:p>
        </p:txBody>
      </p:sp>
      <p:sp>
        <p:nvSpPr>
          <p:cNvPr id="3" name="Rectangle 2"/>
          <p:cNvSpPr/>
          <p:nvPr/>
        </p:nvSpPr>
        <p:spPr>
          <a:xfrm>
            <a:off x="76200" y="4267200"/>
            <a:ext cx="6172200" cy="1477328"/>
          </a:xfrm>
          <a:prstGeom prst="rect">
            <a:avLst/>
          </a:prstGeom>
        </p:spPr>
        <p:txBody>
          <a:bodyPr wrap="square">
            <a:spAutoFit/>
          </a:bodyPr>
          <a:lstStyle/>
          <a:p>
            <a:pPr marL="742950" lvl="1" indent="-285750">
              <a:buFont typeface="Arial" panose="020B0604020202020204" pitchFamily="34" charset="0"/>
              <a:buChar char="•"/>
            </a:pPr>
            <a:r>
              <a:rPr lang="en-US" dirty="0">
                <a:solidFill>
                  <a:srgbClr val="474C55"/>
                </a:solidFill>
              </a:rPr>
              <a:t>Pushing out the need for additional fossil fuel plants to 2025 or beyond is a reasonable strategy. </a:t>
            </a:r>
            <a:r>
              <a:rPr lang="en-US" dirty="0" smtClean="0">
                <a:solidFill>
                  <a:srgbClr val="474C55"/>
                </a:solidFill>
              </a:rPr>
              <a:t>This </a:t>
            </a:r>
            <a:r>
              <a:rPr lang="en-US" dirty="0">
                <a:solidFill>
                  <a:srgbClr val="474C55"/>
                </a:solidFill>
              </a:rPr>
              <a:t>will provide time for technology to work on reducing alternative resource costs as well as time for carbon regulations to become clearer.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4648200"/>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56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7" name="Rectangle 16"/>
          <p:cNvSpPr/>
          <p:nvPr/>
        </p:nvSpPr>
        <p:spPr>
          <a:xfrm>
            <a:off x="609599" y="1143000"/>
            <a:ext cx="7889631" cy="369332"/>
          </a:xfrm>
          <a:prstGeom prst="rect">
            <a:avLst/>
          </a:prstGeom>
        </p:spPr>
        <p:txBody>
          <a:bodyPr wrap="square">
            <a:spAutoFit/>
          </a:bodyPr>
          <a:lstStyle/>
          <a:p>
            <a:r>
              <a:rPr lang="en-US" i="1" dirty="0">
                <a:solidFill>
                  <a:schemeClr val="accent1">
                    <a:lumMod val="50000"/>
                  </a:schemeClr>
                </a:solidFill>
              </a:rPr>
              <a:t>The application of judgement – bringing together a resource plan</a:t>
            </a:r>
          </a:p>
        </p:txBody>
      </p:sp>
      <p:sp>
        <p:nvSpPr>
          <p:cNvPr id="18" name="Title 17"/>
          <p:cNvSpPr>
            <a:spLocks noGrp="1"/>
          </p:cNvSpPr>
          <p:nvPr>
            <p:ph type="title"/>
          </p:nvPr>
        </p:nvSpPr>
        <p:spPr/>
        <p:txBody>
          <a:bodyPr>
            <a:normAutofit/>
          </a:bodyPr>
          <a:lstStyle/>
          <a:p>
            <a:r>
              <a:rPr lang="en-US" dirty="0"/>
              <a:t>Make </a:t>
            </a:r>
            <a:r>
              <a:rPr lang="en-US" dirty="0" smtClean="0"/>
              <a:t>Decisions: Gas Resource Plan</a:t>
            </a:r>
            <a:endParaRPr lang="en-US" dirty="0"/>
          </a:p>
        </p:txBody>
      </p:sp>
      <p:sp>
        <p:nvSpPr>
          <p:cNvPr id="19" name="Text Placeholder 2"/>
          <p:cNvSpPr>
            <a:spLocks noGrp="1"/>
          </p:cNvSpPr>
          <p:nvPr>
            <p:ph type="body" sz="quarter" idx="11"/>
          </p:nvPr>
        </p:nvSpPr>
        <p:spPr>
          <a:xfrm>
            <a:off x="609600" y="1676400"/>
            <a:ext cx="7943557" cy="3121572"/>
          </a:xfrm>
        </p:spPr>
        <p:txBody>
          <a:bodyPr>
            <a:normAutofit/>
          </a:bodyPr>
          <a:lstStyle/>
          <a:p>
            <a:r>
              <a:rPr lang="en-US" sz="1800" dirty="0"/>
              <a:t>Demand-side Resources (DSR) </a:t>
            </a:r>
          </a:p>
          <a:p>
            <a:pPr lvl="1"/>
            <a:r>
              <a:rPr lang="en-US" sz="1400" dirty="0" smtClean="0"/>
              <a:t>Analysis </a:t>
            </a:r>
            <a:r>
              <a:rPr lang="en-US" sz="1400" dirty="0"/>
              <a:t>applies a 10-year ramp rate for acquisition of DSR </a:t>
            </a:r>
            <a:r>
              <a:rPr lang="en-US" sz="1400" dirty="0" smtClean="0"/>
              <a:t>measures</a:t>
            </a:r>
            <a:endParaRPr lang="en-US" sz="1400" dirty="0"/>
          </a:p>
          <a:p>
            <a:endParaRPr lang="en-US" sz="1800" dirty="0" smtClean="0"/>
          </a:p>
          <a:p>
            <a:r>
              <a:rPr lang="en-US" sz="1800" dirty="0" err="1" smtClean="0"/>
              <a:t>Swarr</a:t>
            </a:r>
            <a:r>
              <a:rPr lang="en-US" sz="1800" dirty="0" smtClean="0"/>
              <a:t> </a:t>
            </a:r>
            <a:r>
              <a:rPr lang="en-US" sz="1800" dirty="0"/>
              <a:t>Upgrade - 2024/25 heating season</a:t>
            </a:r>
          </a:p>
          <a:p>
            <a:pPr lvl="1"/>
            <a:r>
              <a:rPr lang="en-US" sz="1400" dirty="0"/>
              <a:t>This IRP finds that upgrading the </a:t>
            </a:r>
            <a:r>
              <a:rPr lang="en-US" sz="1400" dirty="0" err="1"/>
              <a:t>Swarr</a:t>
            </a:r>
            <a:r>
              <a:rPr lang="en-US" sz="1400" dirty="0"/>
              <a:t> LP-Air facility’s production capacity to </a:t>
            </a:r>
            <a:r>
              <a:rPr lang="en-US" sz="1400" dirty="0" err="1"/>
              <a:t>Swarr’s</a:t>
            </a:r>
            <a:r>
              <a:rPr lang="en-US" sz="1400" dirty="0"/>
              <a:t> original 30 </a:t>
            </a:r>
            <a:r>
              <a:rPr lang="en-US" sz="1400" dirty="0" err="1"/>
              <a:t>MDth</a:t>
            </a:r>
            <a:r>
              <a:rPr lang="en-US" sz="1400" dirty="0"/>
              <a:t> per day capability</a:t>
            </a:r>
          </a:p>
          <a:p>
            <a:endParaRPr lang="en-US" sz="1800" dirty="0" smtClean="0"/>
          </a:p>
        </p:txBody>
      </p:sp>
      <p:sp>
        <p:nvSpPr>
          <p:cNvPr id="21" name="Text Placeholder 2"/>
          <p:cNvSpPr txBox="1">
            <a:spLocks/>
          </p:cNvSpPr>
          <p:nvPr/>
        </p:nvSpPr>
        <p:spPr bwMode="auto">
          <a:xfrm>
            <a:off x="685801" y="3355428"/>
            <a:ext cx="6095999" cy="31215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a:p>
            <a:r>
              <a:rPr lang="en-US" sz="1800" dirty="0" smtClean="0"/>
              <a:t>PSE LNG Distribution Upgrade - 2027/28 heating season</a:t>
            </a:r>
          </a:p>
          <a:p>
            <a:pPr lvl="1"/>
            <a:r>
              <a:rPr lang="en-US" sz="1400" dirty="0" smtClean="0"/>
              <a:t>Expansion of the distribution network’s capacity east of Tacoma that will allow more gas to flow from the LNG facility into PSE’s gas supply network</a:t>
            </a:r>
          </a:p>
          <a:p>
            <a:endParaRPr lang="en-US" sz="1800" dirty="0" smtClean="0"/>
          </a:p>
          <a:p>
            <a:r>
              <a:rPr lang="en-US" sz="1800" dirty="0" smtClean="0"/>
              <a:t>Northwest Pipeline/Westcoast Expansion - 2029/30 heating season </a:t>
            </a:r>
          </a:p>
          <a:p>
            <a:pPr lvl="1"/>
            <a:r>
              <a:rPr lang="en-US" sz="1400" dirty="0" smtClean="0"/>
              <a:t>Additional transportation capacity from the gas producing regions in British Columbia at Station 2 south to PSE’s system on the Westcoast pipeline</a:t>
            </a:r>
            <a:endParaRPr lang="en-US" sz="1400"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720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0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 to Action</a:t>
            </a:r>
            <a:endParaRPr lang="en-US" dirty="0"/>
          </a:p>
        </p:txBody>
      </p:sp>
      <p:sp>
        <p:nvSpPr>
          <p:cNvPr id="5" name="Oval 4"/>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Electric Action Plan:</a:t>
            </a:r>
            <a:endParaRPr lang="en-US" i="1" dirty="0">
              <a:solidFill>
                <a:schemeClr val="accent1">
                  <a:lumMod val="50000"/>
                </a:schemeClr>
              </a:solidFill>
            </a:endParaRPr>
          </a:p>
        </p:txBody>
      </p:sp>
      <p:sp>
        <p:nvSpPr>
          <p:cNvPr id="18" name="Rectangle 17"/>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Develop two-year targets and implement programs that will put us on a path to achieve an additional 374 MW of energy efficiency by 2023 through program savings combined with savings from codes and standards. </a:t>
            </a:r>
            <a:endParaRPr lang="en-US" sz="1200" dirty="0">
              <a:solidFill>
                <a:schemeClr val="tx1"/>
              </a:solidFill>
            </a:endParaRPr>
          </a:p>
        </p:txBody>
      </p:sp>
      <p:sp>
        <p:nvSpPr>
          <p:cNvPr id="19" name="Rectangle 18"/>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 Acquire Energy Efficiency</a:t>
            </a:r>
            <a:endParaRPr lang="en-US" sz="1400" b="1" dirty="0"/>
          </a:p>
        </p:txBody>
      </p:sp>
      <p:sp>
        <p:nvSpPr>
          <p:cNvPr id="20" name="Rectangle 19"/>
          <p:cNvSpPr/>
          <p:nvPr/>
        </p:nvSpPr>
        <p:spPr>
          <a:xfrm>
            <a:off x="1981200" y="3061138"/>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Clarify the acquisition, prudence criteria and cost recovery process for demand response programs and issue a demand response RFP.   Re-examine</a:t>
            </a:r>
            <a:r>
              <a:rPr lang="en-US" sz="1200" b="1" i="1" dirty="0">
                <a:solidFill>
                  <a:schemeClr val="tx1"/>
                </a:solidFill>
              </a:rPr>
              <a:t> </a:t>
            </a:r>
            <a:r>
              <a:rPr lang="en-US" sz="1200" i="1" dirty="0">
                <a:solidFill>
                  <a:schemeClr val="tx1"/>
                </a:solidFill>
              </a:rPr>
              <a:t>the peak capacity value of demand response programs in the 2019 IRP to include day-ahead demand response programs, and use the sub-hourly flexibility modeling capability developed in this IRP to value sub-hourly demand response programs.</a:t>
            </a:r>
            <a:endParaRPr lang="en-US" sz="1200" dirty="0">
              <a:solidFill>
                <a:schemeClr val="tx1"/>
              </a:solidFill>
            </a:endParaRPr>
          </a:p>
        </p:txBody>
      </p:sp>
      <p:sp>
        <p:nvSpPr>
          <p:cNvPr id="21" name="Rectangle 20"/>
          <p:cNvSpPr/>
          <p:nvPr/>
        </p:nvSpPr>
        <p:spPr>
          <a:xfrm>
            <a:off x="609601" y="3061138"/>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 Demand </a:t>
            </a:r>
            <a:r>
              <a:rPr lang="en-US" sz="1400" b="1" dirty="0">
                <a:solidFill>
                  <a:schemeClr val="bg1"/>
                </a:solidFill>
              </a:rPr>
              <a:t>Response</a:t>
            </a:r>
            <a:endParaRPr lang="en-US" sz="1400" dirty="0">
              <a:solidFill>
                <a:schemeClr val="bg1"/>
              </a:solidFill>
            </a:endParaRPr>
          </a:p>
        </p:txBody>
      </p:sp>
      <p:sp>
        <p:nvSpPr>
          <p:cNvPr id="22" name="Rectangle 21"/>
          <p:cNvSpPr/>
          <p:nvPr/>
        </p:nvSpPr>
        <p:spPr>
          <a:xfrm>
            <a:off x="1983546" y="4349969"/>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Install a small-scale flow battery to gain experience with the operation of this energy storage system in anticipation of greater reliance on flow batteries in the future. </a:t>
            </a:r>
            <a:endParaRPr lang="en-US" sz="1200" dirty="0">
              <a:solidFill>
                <a:schemeClr val="tx1"/>
              </a:solidFill>
            </a:endParaRPr>
          </a:p>
        </p:txBody>
      </p:sp>
      <p:sp>
        <p:nvSpPr>
          <p:cNvPr id="23" name="Rectangle 22"/>
          <p:cNvSpPr/>
          <p:nvPr/>
        </p:nvSpPr>
        <p:spPr>
          <a:xfrm>
            <a:off x="609894" y="4349969"/>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 Energy Storage</a:t>
            </a:r>
            <a:endParaRPr lang="en-US" sz="14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7244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460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 to Action</a:t>
            </a:r>
            <a:endParaRPr lang="en-US" dirty="0"/>
          </a:p>
        </p:txBody>
      </p:sp>
      <p:sp>
        <p:nvSpPr>
          <p:cNvPr id="5" name="Oval 4"/>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Electric Action Plan (continued):</a:t>
            </a:r>
            <a:endParaRPr lang="en-US" i="1" dirty="0">
              <a:solidFill>
                <a:schemeClr val="accent1">
                  <a:lumMod val="50000"/>
                </a:schemeClr>
              </a:solidFill>
            </a:endParaRPr>
          </a:p>
        </p:txBody>
      </p:sp>
      <p:sp>
        <p:nvSpPr>
          <p:cNvPr id="18" name="Rectangle 17"/>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Issue an all-source RFP in the first quarter of 2018 that includes updated resource needs and avoided cost information.  PSE has a need for renewable and capacity resources as early as 2022, after cost-effective conservation and demand response are accounted for. </a:t>
            </a:r>
          </a:p>
        </p:txBody>
      </p:sp>
      <p:sp>
        <p:nvSpPr>
          <p:cNvPr id="19" name="Rectangle 18"/>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18288" rIns="0" rtlCol="0" anchor="ctr"/>
          <a:lstStyle/>
          <a:p>
            <a:pPr algn="ctr"/>
            <a:r>
              <a:rPr lang="en-US" sz="1400" b="1" dirty="0"/>
              <a:t>4. Supply-side Resources:  </a:t>
            </a:r>
            <a:r>
              <a:rPr lang="en-US" sz="1400" b="1" dirty="0" smtClean="0"/>
              <a:t>All-source RFP </a:t>
            </a:r>
            <a:endParaRPr lang="en-US" sz="1400" b="1" dirty="0"/>
          </a:p>
        </p:txBody>
      </p:sp>
      <p:sp>
        <p:nvSpPr>
          <p:cNvPr id="20" name="Rectangle 19"/>
          <p:cNvSpPr/>
          <p:nvPr/>
        </p:nvSpPr>
        <p:spPr>
          <a:xfrm>
            <a:off x="1981200" y="29718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Develop strategies to mitigate the risk of redirecting transmission and increasing market reliance.</a:t>
            </a:r>
          </a:p>
        </p:txBody>
      </p:sp>
      <p:sp>
        <p:nvSpPr>
          <p:cNvPr id="21" name="Rectangle 20"/>
          <p:cNvSpPr/>
          <p:nvPr/>
        </p:nvSpPr>
        <p:spPr>
          <a:xfrm>
            <a:off x="609601" y="29718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5. Develop Options to Mitigate Risk of Market </a:t>
            </a:r>
            <a:r>
              <a:rPr lang="en-US" sz="1400" b="1" dirty="0" smtClean="0">
                <a:solidFill>
                  <a:schemeClr val="bg1"/>
                </a:solidFill>
              </a:rPr>
              <a:t>Reliance</a:t>
            </a:r>
            <a:endParaRPr lang="en-US" sz="1400" b="1" dirty="0">
              <a:solidFill>
                <a:schemeClr val="bg1"/>
              </a:solidFill>
            </a:endParaRPr>
          </a:p>
        </p:txBody>
      </p:sp>
      <p:sp>
        <p:nvSpPr>
          <p:cNvPr id="22" name="Rectangle 21"/>
          <p:cNvSpPr/>
          <p:nvPr/>
        </p:nvSpPr>
        <p:spPr>
          <a:xfrm>
            <a:off x="1983546" y="41910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Continue to participate in the California Energy Imbalance Market for the benefit of our customers.</a:t>
            </a:r>
            <a:endParaRPr lang="en-US" sz="1200" dirty="0">
              <a:solidFill>
                <a:schemeClr val="tx1"/>
              </a:solidFill>
            </a:endParaRPr>
          </a:p>
        </p:txBody>
      </p:sp>
      <p:sp>
        <p:nvSpPr>
          <p:cNvPr id="23" name="Rectangle 22"/>
          <p:cNvSpPr/>
          <p:nvPr/>
        </p:nvSpPr>
        <p:spPr>
          <a:xfrm>
            <a:off x="609894" y="41910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 Energy Imbalance Market (EIM</a:t>
            </a:r>
            <a:r>
              <a:rPr lang="en-US" sz="1400" b="1" dirty="0" smtClean="0"/>
              <a:t>)</a:t>
            </a:r>
            <a:endParaRPr lang="en-US" sz="1400" b="1" dirty="0"/>
          </a:p>
        </p:txBody>
      </p:sp>
      <p:sp>
        <p:nvSpPr>
          <p:cNvPr id="35" name="Rectangle 34"/>
          <p:cNvSpPr/>
          <p:nvPr/>
        </p:nvSpPr>
        <p:spPr>
          <a:xfrm>
            <a:off x="1980907" y="54102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Examine regional transmission needs in the 2019 IRP in light of efforts to reduce the region’s carbon footprint. </a:t>
            </a:r>
          </a:p>
        </p:txBody>
      </p:sp>
      <p:sp>
        <p:nvSpPr>
          <p:cNvPr id="36" name="Rectangle 35"/>
          <p:cNvSpPr/>
          <p:nvPr/>
        </p:nvSpPr>
        <p:spPr>
          <a:xfrm>
            <a:off x="607255" y="54102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 Regional Transmission</a:t>
            </a:r>
            <a:endParaRPr lang="en-US" sz="1400" b="1" dirty="0"/>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7244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1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 to Action</a:t>
            </a:r>
            <a:endParaRPr lang="en-US" dirty="0"/>
          </a:p>
        </p:txBody>
      </p:sp>
      <p:sp>
        <p:nvSpPr>
          <p:cNvPr id="5" name="Oval 4"/>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Natural Gas Sales Action Plan:</a:t>
            </a:r>
            <a:endParaRPr lang="en-US" i="1" dirty="0">
              <a:solidFill>
                <a:schemeClr val="accent1">
                  <a:lumMod val="50000"/>
                </a:schemeClr>
              </a:solidFill>
            </a:endParaRPr>
          </a:p>
        </p:txBody>
      </p:sp>
      <p:sp>
        <p:nvSpPr>
          <p:cNvPr id="47" name="Rectangle 46"/>
          <p:cNvSpPr/>
          <p:nvPr/>
        </p:nvSpPr>
        <p:spPr>
          <a:xfrm>
            <a:off x="1981200" y="1752600"/>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Develop two-year targets and implement programs to acquire conservation, using the IRP as a starting point for goal-setting. This includes 14 </a:t>
            </a:r>
            <a:r>
              <a:rPr lang="en-US" sz="1200" i="1" dirty="0" err="1">
                <a:solidFill>
                  <a:schemeClr val="tx1"/>
                </a:solidFill>
              </a:rPr>
              <a:t>MDth</a:t>
            </a:r>
            <a:r>
              <a:rPr lang="en-US" sz="1200" i="1" dirty="0">
                <a:solidFill>
                  <a:schemeClr val="tx1"/>
                </a:solidFill>
              </a:rPr>
              <a:t> per day of capacity by 2022 through program savings and savings from codes and standards</a:t>
            </a:r>
            <a:r>
              <a:rPr lang="en-US" sz="1200" i="1" dirty="0" smtClean="0">
                <a:solidFill>
                  <a:schemeClr val="tx1"/>
                </a:solidFill>
              </a:rPr>
              <a:t>.</a:t>
            </a:r>
            <a:endParaRPr lang="en-US" sz="1200" i="1" dirty="0">
              <a:solidFill>
                <a:schemeClr val="tx1"/>
              </a:solidFill>
            </a:endParaRPr>
          </a:p>
        </p:txBody>
      </p:sp>
      <p:sp>
        <p:nvSpPr>
          <p:cNvPr id="48" name="Rectangle 47"/>
          <p:cNvSpPr/>
          <p:nvPr/>
        </p:nvSpPr>
        <p:spPr>
          <a:xfrm>
            <a:off x="609601" y="1752600"/>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 Acquire Energy Efficiency</a:t>
            </a:r>
            <a:endParaRPr lang="en-US" sz="1400" b="1" dirty="0"/>
          </a:p>
        </p:txBody>
      </p:sp>
      <p:sp>
        <p:nvSpPr>
          <p:cNvPr id="49" name="Rectangle 48"/>
          <p:cNvSpPr/>
          <p:nvPr/>
        </p:nvSpPr>
        <p:spPr>
          <a:xfrm>
            <a:off x="1981200" y="3061138"/>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Complete the PSE LNG peaking project located near </a:t>
            </a:r>
            <a:r>
              <a:rPr lang="en-US" sz="1200" i="1" dirty="0" smtClean="0">
                <a:solidFill>
                  <a:schemeClr val="tx1"/>
                </a:solidFill>
              </a:rPr>
              <a:t>Tacoma</a:t>
            </a:r>
            <a:r>
              <a:rPr lang="en-US" sz="1200" i="1" dirty="0">
                <a:solidFill>
                  <a:schemeClr val="tx1"/>
                </a:solidFill>
              </a:rPr>
              <a:t>:</a:t>
            </a:r>
          </a:p>
          <a:p>
            <a:pPr marL="0" indent="0">
              <a:buNone/>
            </a:pPr>
            <a:r>
              <a:rPr lang="en-US" sz="1200" i="1" dirty="0">
                <a:solidFill>
                  <a:schemeClr val="tx1"/>
                </a:solidFill>
              </a:rPr>
              <a:t>Construction of the facility is under way and should be completed in time for the storage project to be filled for the 2019/20 heating season. This resource is essential to delaying investment in additional interstate and international year-round pipeline capacity</a:t>
            </a:r>
            <a:r>
              <a:rPr lang="en-US" sz="1200" i="1" dirty="0" smtClean="0">
                <a:solidFill>
                  <a:schemeClr val="tx1"/>
                </a:solidFill>
              </a:rPr>
              <a:t>.</a:t>
            </a:r>
            <a:endParaRPr lang="en-US" sz="1200" i="1" dirty="0">
              <a:solidFill>
                <a:schemeClr val="tx1"/>
              </a:solidFill>
            </a:endParaRPr>
          </a:p>
        </p:txBody>
      </p:sp>
      <p:sp>
        <p:nvSpPr>
          <p:cNvPr id="50" name="Rectangle 49"/>
          <p:cNvSpPr/>
          <p:nvPr/>
        </p:nvSpPr>
        <p:spPr>
          <a:xfrm>
            <a:off x="609601" y="3061138"/>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 </a:t>
            </a:r>
            <a:r>
              <a:rPr lang="en-US" sz="1400" b="1" dirty="0"/>
              <a:t>LNG Peaking Plant</a:t>
            </a:r>
            <a:endParaRPr lang="en-US" sz="1400" dirty="0">
              <a:solidFill>
                <a:schemeClr val="bg1"/>
              </a:solidFill>
            </a:endParaRPr>
          </a:p>
        </p:txBody>
      </p:sp>
      <p:sp>
        <p:nvSpPr>
          <p:cNvPr id="51" name="Rectangle 50"/>
          <p:cNvSpPr/>
          <p:nvPr/>
        </p:nvSpPr>
        <p:spPr>
          <a:xfrm>
            <a:off x="1983546" y="4349969"/>
            <a:ext cx="4855404" cy="11298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200" i="1" dirty="0">
                <a:solidFill>
                  <a:schemeClr val="tx1"/>
                </a:solidFill>
              </a:rPr>
              <a:t>Maintain the ability upgrade the </a:t>
            </a:r>
            <a:r>
              <a:rPr lang="en-US" sz="1200" i="1" dirty="0" err="1">
                <a:solidFill>
                  <a:schemeClr val="tx1"/>
                </a:solidFill>
              </a:rPr>
              <a:t>Swarr</a:t>
            </a:r>
            <a:r>
              <a:rPr lang="en-US" sz="1200" i="1" dirty="0">
                <a:solidFill>
                  <a:schemeClr val="tx1"/>
                </a:solidFill>
              </a:rPr>
              <a:t> propane-air injection system in Renton, which the plan forecasts will be needed by the 2024/25 heating season.</a:t>
            </a:r>
          </a:p>
        </p:txBody>
      </p:sp>
      <p:sp>
        <p:nvSpPr>
          <p:cNvPr id="52" name="Rectangle 51"/>
          <p:cNvSpPr/>
          <p:nvPr/>
        </p:nvSpPr>
        <p:spPr>
          <a:xfrm>
            <a:off x="609894" y="4349969"/>
            <a:ext cx="1371306" cy="1129862"/>
          </a:xfrm>
          <a:prstGeom prst="rect">
            <a:avLst/>
          </a:prstGeom>
          <a:solidFill>
            <a:schemeClr val="accent1">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 </a:t>
            </a:r>
            <a:r>
              <a:rPr lang="en-US" sz="1400" b="1" dirty="0"/>
              <a:t>Option to Upgrade </a:t>
            </a:r>
            <a:r>
              <a:rPr lang="en-US" sz="1400" b="1" dirty="0" err="1"/>
              <a:t>Swarr</a:t>
            </a:r>
            <a:endParaRPr lang="en-US" sz="1400" b="1" dirty="0"/>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4724400"/>
            <a:ext cx="22320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4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normAutofit/>
          </a:bodyPr>
          <a:lstStyle/>
          <a:p>
            <a:r>
              <a:rPr lang="en-US" sz="2000" dirty="0" smtClean="0"/>
              <a:t>Request for Proposals to be conducted in Q2 2018</a:t>
            </a:r>
          </a:p>
          <a:p>
            <a:endParaRPr lang="en-US" sz="2000" dirty="0" smtClean="0"/>
          </a:p>
          <a:p>
            <a:r>
              <a:rPr lang="en-US" sz="2000" dirty="0" smtClean="0"/>
              <a:t>WUTC acknowledgement letter </a:t>
            </a:r>
          </a:p>
          <a:p>
            <a:endParaRPr lang="en-US" sz="2000" dirty="0" smtClean="0"/>
          </a:p>
          <a:p>
            <a:r>
              <a:rPr lang="en-US" sz="2000" dirty="0" smtClean="0"/>
              <a:t>Launch of 2019 IRP process in Q2 2018 (Work Plan in July 2018)</a:t>
            </a:r>
          </a:p>
          <a:p>
            <a:endParaRPr lang="en-US" sz="2000" dirty="0" smtClean="0"/>
          </a:p>
          <a:p>
            <a:r>
              <a:rPr lang="en-US" sz="2000" dirty="0" smtClean="0"/>
              <a:t>Continuous improvement to incorporate new rule changes to the IRP process, better tools for IRP modeling, improved stakeholder education, engagement and communication, and improved collaboration with UTC.</a:t>
            </a:r>
          </a:p>
          <a:p>
            <a:endParaRPr lang="en-US" sz="2000" dirty="0" smtClean="0"/>
          </a:p>
        </p:txBody>
      </p:sp>
    </p:spTree>
    <p:extLst>
      <p:ext uri="{BB962C8B-B14F-4D97-AF65-F5344CB8AC3E}">
        <p14:creationId xmlns:p14="http://schemas.microsoft.com/office/powerpoint/2010/main" val="1248218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914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43850" cy="563562"/>
          </a:xfrm>
        </p:spPr>
        <p:txBody>
          <a:bodyPr>
            <a:noAutofit/>
          </a:bodyPr>
          <a:lstStyle/>
          <a:p>
            <a:r>
              <a:rPr lang="en-US" sz="2000" dirty="0">
                <a:solidFill>
                  <a:schemeClr val="tx1"/>
                </a:solidFill>
              </a:rPr>
              <a:t>E</a:t>
            </a:r>
            <a:r>
              <a:rPr lang="en-US" sz="2000" dirty="0" smtClean="0">
                <a:solidFill>
                  <a:schemeClr val="tx1"/>
                </a:solidFill>
              </a:rPr>
              <a:t>lectric IRP results find investment in solar and newer technologies to be least cost.  Natural Gas IRP results point to upgrades and additional pipeline capacity in 2029. </a:t>
            </a:r>
            <a:endParaRPr lang="en-US" sz="2000" dirty="0">
              <a:solidFill>
                <a:schemeClr val="tx1"/>
              </a:solidFill>
            </a:endParaRPr>
          </a:p>
        </p:txBody>
      </p:sp>
      <p:sp>
        <p:nvSpPr>
          <p:cNvPr id="3" name="Text Placeholder 2"/>
          <p:cNvSpPr>
            <a:spLocks noGrp="1"/>
          </p:cNvSpPr>
          <p:nvPr>
            <p:ph type="body" sz="quarter" idx="11"/>
          </p:nvPr>
        </p:nvSpPr>
        <p:spPr>
          <a:xfrm>
            <a:off x="609600" y="1143000"/>
            <a:ext cx="7943850" cy="381000"/>
          </a:xfrm>
        </p:spPr>
        <p:txBody>
          <a:bodyPr>
            <a:noAutofit/>
          </a:bodyPr>
          <a:lstStyle/>
          <a:p>
            <a:pPr marL="0" indent="0">
              <a:buNone/>
            </a:pPr>
            <a:r>
              <a:rPr lang="en-US" sz="1600" i="1" dirty="0" smtClean="0"/>
              <a:t>Electric: Cumulative nameplate (MW) capacity additions</a:t>
            </a:r>
            <a:r>
              <a:rPr lang="en-US" sz="1600" i="1" baseline="30000" dirty="0" smtClean="0"/>
              <a:t>1</a:t>
            </a:r>
            <a:r>
              <a:rPr lang="en-US" sz="1800" i="1" baseline="30000" dirty="0" smtClean="0"/>
              <a:t> </a:t>
            </a:r>
            <a:endParaRPr lang="en-US" sz="1800" i="1" baseline="30000" dirty="0"/>
          </a:p>
        </p:txBody>
      </p:sp>
      <p:sp>
        <p:nvSpPr>
          <p:cNvPr id="6" name="Text Placeholder 2"/>
          <p:cNvSpPr txBox="1">
            <a:spLocks/>
          </p:cNvSpPr>
          <p:nvPr/>
        </p:nvSpPr>
        <p:spPr bwMode="auto">
          <a:xfrm>
            <a:off x="666750" y="3886200"/>
            <a:ext cx="794385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i="1" dirty="0" smtClean="0"/>
              <a:t>Gas: Cumulative Additions in MDTH/day of Capacity</a:t>
            </a:r>
            <a:r>
              <a:rPr lang="en-US" sz="1600" i="1" baseline="30000" dirty="0" smtClean="0"/>
              <a:t>2</a:t>
            </a:r>
            <a:endParaRPr lang="en-US" sz="1600" i="1" baseline="300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447800"/>
            <a:ext cx="7321550"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4152900"/>
            <a:ext cx="7385050"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txBox="1">
            <a:spLocks/>
          </p:cNvSpPr>
          <p:nvPr/>
        </p:nvSpPr>
        <p:spPr bwMode="auto">
          <a:xfrm>
            <a:off x="685800" y="6264274"/>
            <a:ext cx="7943850" cy="288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800" i="1" baseline="30000" dirty="0" smtClean="0"/>
              <a:t>1</a:t>
            </a:r>
            <a:r>
              <a:rPr lang="en-US" sz="800" i="1" dirty="0" smtClean="0"/>
              <a:t>PSE 2017 IRP, Figure 1-4 page 1-18</a:t>
            </a:r>
          </a:p>
          <a:p>
            <a:pPr marL="0" indent="0">
              <a:buNone/>
            </a:pPr>
            <a:r>
              <a:rPr lang="en-US" sz="800" i="1" baseline="30000" dirty="0" smtClean="0"/>
              <a:t>2</a:t>
            </a:r>
            <a:r>
              <a:rPr lang="en-US" sz="800" i="1" dirty="0" smtClean="0"/>
              <a:t>PSE </a:t>
            </a:r>
            <a:r>
              <a:rPr lang="en-US" sz="800" i="1" dirty="0"/>
              <a:t>2017 IRP, Figure 1-8, page 1-25</a:t>
            </a:r>
            <a:endParaRPr lang="en-US" sz="800" i="1" dirty="0" smtClean="0"/>
          </a:p>
          <a:p>
            <a:pPr marL="0" indent="0">
              <a:buFont typeface="Arial" charset="0"/>
              <a:buNone/>
            </a:pPr>
            <a:endParaRPr lang="en-US" sz="800" i="1" baseline="30000" dirty="0"/>
          </a:p>
        </p:txBody>
      </p:sp>
    </p:spTree>
    <p:extLst>
      <p:ext uri="{BB962C8B-B14F-4D97-AF65-F5344CB8AC3E}">
        <p14:creationId xmlns:p14="http://schemas.microsoft.com/office/powerpoint/2010/main" val="187108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0145" y="3962401"/>
            <a:ext cx="2785110" cy="584775"/>
          </a:xfrm>
          <a:prstGeom prst="rect">
            <a:avLst/>
          </a:prstGeom>
          <a:noFill/>
        </p:spPr>
        <p:txBody>
          <a:bodyPr wrap="square" rtlCol="0">
            <a:spAutoFit/>
          </a:bodyPr>
          <a:lstStyle/>
          <a:p>
            <a:pPr algn="ctr"/>
            <a:r>
              <a:rPr lang="en-US" sz="1600" b="1" dirty="0" smtClean="0">
                <a:solidFill>
                  <a:schemeClr val="bg1"/>
                </a:solidFill>
              </a:rPr>
              <a:t>Credit Collections, Field Collections </a:t>
            </a:r>
            <a:endParaRPr lang="en-US" sz="1600" b="1" dirty="0">
              <a:solidFill>
                <a:schemeClr val="bg1"/>
              </a:solidFill>
            </a:endParaRPr>
          </a:p>
        </p:txBody>
      </p:sp>
      <p:sp>
        <p:nvSpPr>
          <p:cNvPr id="5" name="Title 1"/>
          <p:cNvSpPr txBox="1">
            <a:spLocks/>
          </p:cNvSpPr>
          <p:nvPr/>
        </p:nvSpPr>
        <p:spPr bwMode="auto">
          <a:xfrm>
            <a:off x="788670" y="1295400"/>
            <a:ext cx="7924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lang="en-US" sz="3600" kern="1200" dirty="0">
                <a:solidFill>
                  <a:srgbClr val="474C55"/>
                </a:solidFill>
                <a:latin typeface="Arial" charset="0"/>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000" dirty="0" smtClean="0">
                <a:solidFill>
                  <a:schemeClr val="tx1">
                    <a:lumMod val="50000"/>
                  </a:schemeClr>
                </a:solidFill>
              </a:rPr>
              <a:t>PSE </a:t>
            </a:r>
            <a:r>
              <a:rPr lang="en-US" sz="2000" dirty="0">
                <a:solidFill>
                  <a:schemeClr val="tx1">
                    <a:lumMod val="50000"/>
                  </a:schemeClr>
                </a:solidFill>
              </a:rPr>
              <a:t>improved transparency </a:t>
            </a:r>
            <a:r>
              <a:rPr lang="en-US" sz="2000" dirty="0" smtClean="0">
                <a:solidFill>
                  <a:schemeClr val="tx1">
                    <a:lumMod val="50000"/>
                  </a:schemeClr>
                </a:solidFill>
              </a:rPr>
              <a:t>in the IRP process</a:t>
            </a:r>
            <a:endParaRPr lang="en-US" sz="2000" dirty="0">
              <a:solidFill>
                <a:schemeClr val="tx1">
                  <a:lumMod val="50000"/>
                </a:schemeClr>
              </a:solidFill>
            </a:endParaRPr>
          </a:p>
        </p:txBody>
      </p:sp>
      <p:sp>
        <p:nvSpPr>
          <p:cNvPr id="6" name="Title 1"/>
          <p:cNvSpPr txBox="1">
            <a:spLocks/>
          </p:cNvSpPr>
          <p:nvPr/>
        </p:nvSpPr>
        <p:spPr bwMode="auto">
          <a:xfrm>
            <a:off x="700402" y="3856038"/>
            <a:ext cx="8382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lang="en-US" sz="3600" kern="1200" dirty="0">
                <a:solidFill>
                  <a:srgbClr val="474C55"/>
                </a:solidFill>
                <a:latin typeface="Arial" charset="0"/>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000" dirty="0" smtClean="0">
                <a:solidFill>
                  <a:schemeClr val="tx1">
                    <a:lumMod val="50000"/>
                  </a:schemeClr>
                </a:solidFill>
              </a:rPr>
              <a:t>PSE incorporated numerous stakeholder requests into the IRP</a:t>
            </a:r>
            <a:endParaRPr lang="en-US" sz="2000" dirty="0">
              <a:solidFill>
                <a:schemeClr val="tx1">
                  <a:lumMod val="50000"/>
                </a:schemeClr>
              </a:solidFill>
            </a:endParaRPr>
          </a:p>
        </p:txBody>
      </p:sp>
      <p:grpSp>
        <p:nvGrpSpPr>
          <p:cNvPr id="7" name="Group 6"/>
          <p:cNvGrpSpPr/>
          <p:nvPr/>
        </p:nvGrpSpPr>
        <p:grpSpPr>
          <a:xfrm>
            <a:off x="3124199" y="2057400"/>
            <a:ext cx="2209801" cy="1314926"/>
            <a:chOff x="6083870" y="1981200"/>
            <a:chExt cx="2209801" cy="1446419"/>
          </a:xfrm>
        </p:grpSpPr>
        <p:sp>
          <p:nvSpPr>
            <p:cNvPr id="8" name="Rounded Rectangle 7"/>
            <p:cNvSpPr/>
            <p:nvPr/>
          </p:nvSpPr>
          <p:spPr bwMode="auto">
            <a:xfrm>
              <a:off x="6083870" y="1981200"/>
              <a:ext cx="2209801" cy="1446419"/>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defRPr/>
              </a:pPr>
              <a:r>
                <a:rPr lang="en-US" altLang="en-US" sz="3200" b="1" dirty="0" smtClean="0">
                  <a:solidFill>
                    <a:schemeClr val="accent2"/>
                  </a:solidFill>
                  <a:latin typeface="Arial"/>
                  <a:cs typeface="Arial"/>
                  <a:sym typeface="Helvetica Neue Bold Condensed"/>
                </a:rPr>
                <a:t>16</a:t>
              </a:r>
              <a:endParaRPr lang="en-US" altLang="en-US" sz="3200" b="1" i="1" dirty="0">
                <a:solidFill>
                  <a:schemeClr val="accent2"/>
                </a:solidFill>
                <a:latin typeface="Arial"/>
                <a:cs typeface="Arial"/>
                <a:sym typeface="Arial" panose="020B0604020202020204" pitchFamily="34" charset="0"/>
              </a:endParaRPr>
            </a:p>
          </p:txBody>
        </p:sp>
        <p:sp>
          <p:nvSpPr>
            <p:cNvPr id="9" name="TextBox 8"/>
            <p:cNvSpPr txBox="1"/>
            <p:nvPr/>
          </p:nvSpPr>
          <p:spPr>
            <a:xfrm>
              <a:off x="6817831" y="2672433"/>
              <a:ext cx="1390312" cy="733603"/>
            </a:xfrm>
            <a:prstGeom prst="rect">
              <a:avLst/>
            </a:prstGeom>
            <a:noFill/>
          </p:spPr>
          <p:txBody>
            <a:bodyPr wrap="square" lIns="0" tIns="0" rIns="0" bIns="0" rtlCol="0" anchor="t" anchorCtr="0">
              <a:noAutofit/>
            </a:bodyPr>
            <a:lstStyle/>
            <a:p>
              <a:pPr>
                <a:spcBef>
                  <a:spcPts val="700"/>
                </a:spcBef>
                <a:defRPr/>
              </a:pPr>
              <a:r>
                <a:rPr lang="en-US" sz="1400" dirty="0" smtClean="0"/>
                <a:t>IRP Advisory Group Meetings</a:t>
              </a:r>
              <a:endParaRPr lang="en-US" altLang="en-US" sz="1400" dirty="0">
                <a:solidFill>
                  <a:srgbClr val="084751"/>
                </a:solidFill>
                <a:latin typeface="Arial"/>
                <a:cs typeface="Arial"/>
                <a:sym typeface="Arial" panose="020B0604020202020204" pitchFamily="34" charset="0"/>
              </a:endParaRPr>
            </a:p>
          </p:txBody>
        </p:sp>
      </p:grpSp>
      <p:grpSp>
        <p:nvGrpSpPr>
          <p:cNvPr id="10" name="Group 9"/>
          <p:cNvGrpSpPr/>
          <p:nvPr/>
        </p:nvGrpSpPr>
        <p:grpSpPr>
          <a:xfrm>
            <a:off x="5530701" y="2057404"/>
            <a:ext cx="2083605" cy="1447796"/>
            <a:chOff x="6575215" y="4687409"/>
            <a:chExt cx="2083605" cy="1592574"/>
          </a:xfrm>
        </p:grpSpPr>
        <p:sp>
          <p:nvSpPr>
            <p:cNvPr id="11" name="Rounded Rectangle 10"/>
            <p:cNvSpPr/>
            <p:nvPr/>
          </p:nvSpPr>
          <p:spPr bwMode="auto">
            <a:xfrm>
              <a:off x="6575215" y="4687409"/>
              <a:ext cx="1837777"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pPr>
              <a:r>
                <a:rPr lang="en-US" sz="3200" b="1" dirty="0" smtClean="0">
                  <a:solidFill>
                    <a:srgbClr val="71BA32"/>
                  </a:solidFill>
                  <a:latin typeface="Arial"/>
                  <a:cs typeface="Arial"/>
                </a:rPr>
                <a:t>30+</a:t>
              </a:r>
              <a:endParaRPr lang="en-US" sz="3200" b="1" dirty="0">
                <a:solidFill>
                  <a:srgbClr val="71BA32"/>
                </a:solidFill>
                <a:latin typeface="Arial"/>
                <a:cs typeface="Arial"/>
              </a:endParaRPr>
            </a:p>
          </p:txBody>
        </p:sp>
        <p:sp>
          <p:nvSpPr>
            <p:cNvPr id="12" name="TextBox 11"/>
            <p:cNvSpPr txBox="1"/>
            <p:nvPr/>
          </p:nvSpPr>
          <p:spPr>
            <a:xfrm>
              <a:off x="6988114" y="5533339"/>
              <a:ext cx="1670706" cy="746644"/>
            </a:xfrm>
            <a:prstGeom prst="rect">
              <a:avLst/>
            </a:prstGeom>
            <a:noFill/>
          </p:spPr>
          <p:txBody>
            <a:bodyPr wrap="square" lIns="0" tIns="0" rIns="0" bIns="0" rtlCol="0" anchor="b" anchorCtr="0">
              <a:noAutofit/>
            </a:bodyPr>
            <a:lstStyle/>
            <a:p>
              <a:pPr defTabSz="910453">
                <a:spcBef>
                  <a:spcPts val="700"/>
                </a:spcBef>
                <a:defRPr/>
              </a:pPr>
              <a:r>
                <a:rPr lang="en-US" altLang="en-US" sz="1400" dirty="0">
                  <a:latin typeface="Arial"/>
                  <a:ea typeface="ＭＳ Ｐゴシック" charset="-128"/>
                  <a:cs typeface="Arial"/>
                  <a:sym typeface="Arial" panose="020B0604020202020204" pitchFamily="34" charset="0"/>
                </a:rPr>
                <a:t>Responses to detailed technical questions from stakeholders</a:t>
              </a:r>
              <a:endParaRPr lang="en-US" altLang="en-US" sz="1400" dirty="0">
                <a:solidFill>
                  <a:srgbClr val="084751"/>
                </a:solidFill>
                <a:latin typeface="Arial"/>
                <a:cs typeface="Arial"/>
                <a:sym typeface="Arial" panose="020B0604020202020204" pitchFamily="34" charset="0"/>
              </a:endParaRPr>
            </a:p>
          </p:txBody>
        </p:sp>
      </p:grpSp>
      <p:grpSp>
        <p:nvGrpSpPr>
          <p:cNvPr id="13" name="Group 12"/>
          <p:cNvGrpSpPr/>
          <p:nvPr/>
        </p:nvGrpSpPr>
        <p:grpSpPr>
          <a:xfrm>
            <a:off x="914400" y="2087877"/>
            <a:ext cx="2218473" cy="1645923"/>
            <a:chOff x="3455528" y="3541919"/>
            <a:chExt cx="2218473" cy="1545852"/>
          </a:xfrm>
        </p:grpSpPr>
        <p:sp>
          <p:nvSpPr>
            <p:cNvPr id="14" name="Rounded Rectangle 13"/>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pPr>
              <a:r>
                <a:rPr lang="en-US" sz="3200" b="1" dirty="0" smtClean="0">
                  <a:solidFill>
                    <a:srgbClr val="00B0F0"/>
                  </a:solidFill>
                  <a:latin typeface="Arial"/>
                  <a:cs typeface="Arial"/>
                </a:rPr>
                <a:t>1</a:t>
              </a:r>
              <a:endParaRPr lang="en-US" sz="3200" b="1" baseline="30000" dirty="0">
                <a:solidFill>
                  <a:srgbClr val="00B0F0"/>
                </a:solidFill>
                <a:latin typeface="Arial"/>
                <a:cs typeface="Arial"/>
              </a:endParaRPr>
            </a:p>
          </p:txBody>
        </p:sp>
        <p:sp>
          <p:nvSpPr>
            <p:cNvPr id="15" name="TextBox 14"/>
            <p:cNvSpPr txBox="1"/>
            <p:nvPr/>
          </p:nvSpPr>
          <p:spPr>
            <a:xfrm>
              <a:off x="4133708" y="4226451"/>
              <a:ext cx="1524000" cy="861320"/>
            </a:xfrm>
            <a:prstGeom prst="rect">
              <a:avLst/>
            </a:prstGeom>
            <a:noFill/>
          </p:spPr>
          <p:txBody>
            <a:bodyPr wrap="square" lIns="0" tIns="0" rIns="0" bIns="0" rtlCol="0" anchor="b" anchorCtr="0">
              <a:noAutofit/>
            </a:bodyPr>
            <a:lstStyle/>
            <a:p>
              <a:pPr defTabSz="910453">
                <a:spcBef>
                  <a:spcPts val="700"/>
                </a:spcBef>
                <a:defRPr/>
              </a:pPr>
              <a:r>
                <a:rPr lang="en-US" sz="1400" dirty="0" smtClean="0"/>
                <a:t>Additional employee hired to manage the stakeholder process</a:t>
              </a:r>
              <a:endParaRPr lang="en-US" sz="1400" dirty="0">
                <a:latin typeface="Arial"/>
                <a:ea typeface="ＭＳ Ｐゴシック" charset="-128"/>
                <a:cs typeface="Arial"/>
              </a:endParaRPr>
            </a:p>
          </p:txBody>
        </p:sp>
      </p:grpSp>
      <p:grpSp>
        <p:nvGrpSpPr>
          <p:cNvPr id="16" name="Group 15"/>
          <p:cNvGrpSpPr/>
          <p:nvPr/>
        </p:nvGrpSpPr>
        <p:grpSpPr>
          <a:xfrm>
            <a:off x="3787158" y="4511040"/>
            <a:ext cx="3528041" cy="1584960"/>
            <a:chOff x="3525233" y="1946985"/>
            <a:chExt cx="3233194" cy="1584960"/>
          </a:xfrm>
        </p:grpSpPr>
        <p:grpSp>
          <p:nvGrpSpPr>
            <p:cNvPr id="17" name="Group 16"/>
            <p:cNvGrpSpPr/>
            <p:nvPr/>
          </p:nvGrpSpPr>
          <p:grpSpPr>
            <a:xfrm>
              <a:off x="3525233" y="1946985"/>
              <a:ext cx="1350130" cy="1584960"/>
              <a:chOff x="2164620" y="4232985"/>
              <a:chExt cx="853933" cy="1584960"/>
            </a:xfrm>
          </p:grpSpPr>
          <p:sp>
            <p:nvSpPr>
              <p:cNvPr id="21" name="Rounded Rectangle 20"/>
              <p:cNvSpPr/>
              <p:nvPr/>
            </p:nvSpPr>
            <p:spPr bwMode="auto">
              <a:xfrm>
                <a:off x="2364473" y="4232985"/>
                <a:ext cx="520070" cy="609600"/>
              </a:xfrm>
              <a:prstGeom prst="roundRect">
                <a:avLst/>
              </a:prstGeom>
              <a:ln w="28575">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60960" rIns="0" bIns="0" numCol="1" rtlCol="0" anchor="t" anchorCtr="0" compatLnSpc="1">
                <a:prstTxWarp prst="textNoShape">
                  <a:avLst/>
                </a:prstTxWarp>
              </a:bodyPr>
              <a:lstStyle/>
              <a:p>
                <a:pPr marL="27432">
                  <a:spcBef>
                    <a:spcPts val="0"/>
                  </a:spcBef>
                </a:pPr>
                <a:r>
                  <a:rPr lang="en-US" sz="3200" b="1" dirty="0" smtClean="0">
                    <a:solidFill>
                      <a:srgbClr val="00A6CF"/>
                    </a:solidFill>
                    <a:latin typeface="Arial"/>
                    <a:cs typeface="Arial"/>
                  </a:rPr>
                  <a:t>1</a:t>
                </a:r>
                <a:endParaRPr lang="en-US" sz="3200" b="1" dirty="0">
                  <a:solidFill>
                    <a:srgbClr val="00A6CF"/>
                  </a:solidFill>
                  <a:latin typeface="Arial"/>
                  <a:cs typeface="Arial"/>
                </a:endParaRPr>
              </a:p>
              <a:p>
                <a:pPr marL="27432">
                  <a:spcBef>
                    <a:spcPts val="0"/>
                  </a:spcBef>
                </a:pPr>
                <a:endParaRPr lang="en-US" sz="2400" b="1" dirty="0">
                  <a:solidFill>
                    <a:srgbClr val="ED9F1B"/>
                  </a:solidFill>
                  <a:latin typeface="Arial"/>
                  <a:cs typeface="Arial"/>
                </a:endParaRPr>
              </a:p>
            </p:txBody>
          </p:sp>
          <p:sp>
            <p:nvSpPr>
              <p:cNvPr id="22" name="TextBox 21"/>
              <p:cNvSpPr txBox="1"/>
              <p:nvPr/>
            </p:nvSpPr>
            <p:spPr>
              <a:xfrm>
                <a:off x="2164620" y="4963762"/>
                <a:ext cx="853933" cy="854183"/>
              </a:xfrm>
              <a:prstGeom prst="rect">
                <a:avLst/>
              </a:prstGeom>
              <a:solidFill>
                <a:schemeClr val="bg1"/>
              </a:solidFill>
            </p:spPr>
            <p:txBody>
              <a:bodyPr wrap="square" lIns="0" tIns="0" rIns="0" bIns="0" rtlCol="0" anchor="t" anchorCtr="0">
                <a:noAutofit/>
              </a:bodyPr>
              <a:lstStyle/>
              <a:p>
                <a:pPr marL="0" lvl="2"/>
                <a:r>
                  <a:rPr lang="en-US" sz="1400" dirty="0" smtClean="0"/>
                  <a:t>Additional fully integrated scenario</a:t>
                </a:r>
                <a:endParaRPr lang="en-US" sz="1400" dirty="0"/>
              </a:p>
            </p:txBody>
          </p:sp>
        </p:grpSp>
        <p:grpSp>
          <p:nvGrpSpPr>
            <p:cNvPr id="18" name="Group 17"/>
            <p:cNvGrpSpPr/>
            <p:nvPr/>
          </p:nvGrpSpPr>
          <p:grpSpPr>
            <a:xfrm>
              <a:off x="5522852" y="1973523"/>
              <a:ext cx="1235575" cy="1406023"/>
              <a:chOff x="3428079" y="2635716"/>
              <a:chExt cx="781478" cy="1612836"/>
            </a:xfrm>
          </p:grpSpPr>
          <p:sp>
            <p:nvSpPr>
              <p:cNvPr id="19" name="Rounded Rectangle 18"/>
              <p:cNvSpPr/>
              <p:nvPr/>
            </p:nvSpPr>
            <p:spPr bwMode="auto">
              <a:xfrm>
                <a:off x="3591634" y="2635716"/>
                <a:ext cx="573756" cy="685801"/>
              </a:xfrm>
              <a:prstGeom prst="roundRect">
                <a:avLst/>
              </a:prstGeom>
              <a:ln w="28575">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60960" rIns="0" bIns="0" numCol="1" rtlCol="0" anchor="t" anchorCtr="0" compatLnSpc="1">
                <a:prstTxWarp prst="textNoShape">
                  <a:avLst/>
                </a:prstTxWarp>
              </a:bodyPr>
              <a:lstStyle/>
              <a:p>
                <a:pPr marL="27432">
                  <a:spcBef>
                    <a:spcPts val="0"/>
                  </a:spcBef>
                </a:pPr>
                <a:r>
                  <a:rPr lang="en-US" sz="3200" b="1" dirty="0" smtClean="0">
                    <a:solidFill>
                      <a:srgbClr val="D11947"/>
                    </a:solidFill>
                    <a:latin typeface="Arial"/>
                    <a:cs typeface="Arial"/>
                  </a:rPr>
                  <a:t>1</a:t>
                </a:r>
                <a:endParaRPr lang="en-US" sz="3200" b="1" dirty="0">
                  <a:solidFill>
                    <a:srgbClr val="D11947"/>
                  </a:solidFill>
                  <a:latin typeface="Arial"/>
                  <a:cs typeface="Arial"/>
                </a:endParaRPr>
              </a:p>
            </p:txBody>
          </p:sp>
          <p:sp>
            <p:nvSpPr>
              <p:cNvPr id="20" name="TextBox 19"/>
              <p:cNvSpPr txBox="1"/>
              <p:nvPr/>
            </p:nvSpPr>
            <p:spPr>
              <a:xfrm>
                <a:off x="3428079" y="3371359"/>
                <a:ext cx="781478" cy="877193"/>
              </a:xfrm>
              <a:prstGeom prst="rect">
                <a:avLst/>
              </a:prstGeom>
              <a:noFill/>
            </p:spPr>
            <p:txBody>
              <a:bodyPr wrap="square" lIns="0" tIns="0" rIns="0" bIns="0" rtlCol="0" anchor="t" anchorCtr="0">
                <a:noAutofit/>
              </a:bodyPr>
              <a:lstStyle/>
              <a:p>
                <a:pPr marL="0" lvl="2"/>
                <a:r>
                  <a:rPr lang="en-US" sz="1400" dirty="0" smtClean="0"/>
                  <a:t>Additional consulting study performed to validate wind and solar costs</a:t>
                </a:r>
                <a:endParaRPr lang="en-US" sz="1400" dirty="0"/>
              </a:p>
            </p:txBody>
          </p:sp>
        </p:grpSp>
      </p:grpSp>
      <p:cxnSp>
        <p:nvCxnSpPr>
          <p:cNvPr id="23" name="Straight Connector 15"/>
          <p:cNvCxnSpPr/>
          <p:nvPr/>
        </p:nvCxnSpPr>
        <p:spPr>
          <a:xfrm>
            <a:off x="685800" y="4465320"/>
            <a:ext cx="79438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15"/>
          <p:cNvCxnSpPr/>
          <p:nvPr/>
        </p:nvCxnSpPr>
        <p:spPr>
          <a:xfrm>
            <a:off x="762000" y="1905000"/>
            <a:ext cx="79438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1184286" y="4577599"/>
            <a:ext cx="1833448" cy="1314927"/>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algn="ctr">
              <a:spcBef>
                <a:spcPts val="0"/>
              </a:spcBef>
            </a:pPr>
            <a:r>
              <a:rPr lang="en-US" sz="3200" b="1" dirty="0" smtClean="0">
                <a:solidFill>
                  <a:srgbClr val="FFC000"/>
                </a:solidFill>
                <a:latin typeface="Arial"/>
                <a:cs typeface="Arial"/>
              </a:rPr>
              <a:t>7 of 13</a:t>
            </a:r>
            <a:endParaRPr lang="en-US" sz="3200" b="1" dirty="0">
              <a:solidFill>
                <a:srgbClr val="FFC000"/>
              </a:solidFill>
              <a:latin typeface="Arial"/>
              <a:cs typeface="Arial"/>
            </a:endParaRPr>
          </a:p>
        </p:txBody>
      </p:sp>
      <p:sp>
        <p:nvSpPr>
          <p:cNvPr id="26" name="TextBox 25"/>
          <p:cNvSpPr txBox="1"/>
          <p:nvPr/>
        </p:nvSpPr>
        <p:spPr>
          <a:xfrm>
            <a:off x="1386202" y="5229448"/>
            <a:ext cx="1661798" cy="872150"/>
          </a:xfrm>
          <a:prstGeom prst="rect">
            <a:avLst/>
          </a:prstGeom>
          <a:noFill/>
        </p:spPr>
        <p:txBody>
          <a:bodyPr wrap="square" lIns="0" tIns="0" rIns="0" bIns="0" rtlCol="0" anchor="t" anchorCtr="0">
            <a:noAutofit/>
          </a:bodyPr>
          <a:lstStyle/>
          <a:p>
            <a:pPr defTabSz="910453">
              <a:spcBef>
                <a:spcPts val="700"/>
              </a:spcBef>
              <a:defRPr/>
            </a:pPr>
            <a:r>
              <a:rPr lang="en-US" sz="1400" dirty="0" smtClean="0"/>
              <a:t>Sensitivities analyzed were stakeholder driven</a:t>
            </a:r>
            <a:endParaRPr lang="en-US" sz="1400" dirty="0">
              <a:latin typeface="Arial"/>
              <a:ea typeface="ＭＳ Ｐゴシック" charset="-128"/>
              <a:cs typeface="Arial"/>
            </a:endParaRPr>
          </a:p>
        </p:txBody>
      </p:sp>
      <p:sp>
        <p:nvSpPr>
          <p:cNvPr id="27" name="Title 1"/>
          <p:cNvSpPr txBox="1">
            <a:spLocks/>
          </p:cNvSpPr>
          <p:nvPr/>
        </p:nvSpPr>
        <p:spPr bwMode="auto">
          <a:xfrm>
            <a:off x="609600" y="304800"/>
            <a:ext cx="794385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800" kern="1200" dirty="0">
                <a:solidFill>
                  <a:srgbClr val="474C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2400" dirty="0" smtClean="0"/>
              <a:t>PSE made improvements to the IRP process and incorporated stakeholder requests</a:t>
            </a:r>
            <a:endParaRPr lang="en-US" sz="2400" dirty="0"/>
          </a:p>
        </p:txBody>
      </p:sp>
    </p:spTree>
    <p:extLst>
      <p:ext uri="{BB962C8B-B14F-4D97-AF65-F5344CB8AC3E}">
        <p14:creationId xmlns:p14="http://schemas.microsoft.com/office/powerpoint/2010/main" val="312625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43795"/>
            <a:ext cx="2438400" cy="310241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1600" dirty="0" smtClean="0">
                <a:solidFill>
                  <a:schemeClr val="tx1"/>
                </a:solidFill>
              </a:rPr>
              <a:t>Required by the WUTC, the IRP determines “the mix of energy supply and conservation resources that will meet future and current needs at the lowest reasonable cost to the utility and its ratepayers.”</a:t>
            </a:r>
            <a:r>
              <a:rPr lang="en-US" sz="1600" baseline="30000" dirty="0" smtClean="0">
                <a:solidFill>
                  <a:schemeClr val="tx1"/>
                </a:solidFill>
              </a:rPr>
              <a:t>1</a:t>
            </a:r>
            <a:endParaRPr lang="en-US" sz="1600" baseline="30000" dirty="0">
              <a:solidFill>
                <a:schemeClr val="tx1"/>
              </a:solidFill>
            </a:endParaRPr>
          </a:p>
        </p:txBody>
      </p:sp>
      <p:sp>
        <p:nvSpPr>
          <p:cNvPr id="4" name="Text Placeholder 3"/>
          <p:cNvSpPr>
            <a:spLocks noGrp="1"/>
          </p:cNvSpPr>
          <p:nvPr>
            <p:ph type="body" sz="quarter" idx="11"/>
          </p:nvPr>
        </p:nvSpPr>
        <p:spPr>
          <a:xfrm>
            <a:off x="609600" y="1371600"/>
            <a:ext cx="3390900" cy="4419600"/>
          </a:xfrm>
        </p:spPr>
        <p:txBody>
          <a:bodyPr>
            <a:normAutofit fontScale="85000" lnSpcReduction="20000"/>
          </a:bodyPr>
          <a:lstStyle/>
          <a:p>
            <a:r>
              <a:rPr lang="en-US" sz="1900" dirty="0" smtClean="0"/>
              <a:t>Compliance filing at WA Utility Commission</a:t>
            </a:r>
          </a:p>
          <a:p>
            <a:pPr lvl="1"/>
            <a:r>
              <a:rPr lang="en-US" sz="1500" dirty="0" smtClean="0"/>
              <a:t>Filed Every Other Year: Gas and Electric</a:t>
            </a:r>
          </a:p>
          <a:p>
            <a:pPr marL="0" indent="0">
              <a:buNone/>
            </a:pPr>
            <a:endParaRPr lang="en-US" sz="1900" dirty="0" smtClean="0"/>
          </a:p>
          <a:p>
            <a:r>
              <a:rPr lang="en-US" sz="1900" dirty="0" smtClean="0"/>
              <a:t>20+ year look at </a:t>
            </a:r>
            <a:r>
              <a:rPr lang="en-US" sz="1900" b="1" dirty="0" smtClean="0"/>
              <a:t>needs</a:t>
            </a:r>
            <a:r>
              <a:rPr lang="en-US" sz="1900" dirty="0" smtClean="0"/>
              <a:t> and </a:t>
            </a:r>
            <a:r>
              <a:rPr lang="en-US" sz="1900" b="1" dirty="0" smtClean="0"/>
              <a:t>resources</a:t>
            </a:r>
          </a:p>
          <a:p>
            <a:pPr>
              <a:buFont typeface="Wingdings" pitchFamily="2" charset="2"/>
              <a:buNone/>
            </a:pPr>
            <a:endParaRPr lang="en-US" sz="1900" dirty="0" smtClean="0"/>
          </a:p>
          <a:p>
            <a:r>
              <a:rPr lang="en-US" sz="1900" dirty="0" smtClean="0"/>
              <a:t>Determine </a:t>
            </a:r>
            <a:r>
              <a:rPr lang="en-US" sz="1900" b="1" dirty="0" smtClean="0"/>
              <a:t>least cost mix </a:t>
            </a:r>
            <a:r>
              <a:rPr lang="en-US" sz="1900" dirty="0" smtClean="0"/>
              <a:t>of supply and demand-side resources </a:t>
            </a:r>
          </a:p>
          <a:p>
            <a:endParaRPr lang="en-US" sz="1900" dirty="0" smtClean="0"/>
          </a:p>
          <a:p>
            <a:r>
              <a:rPr lang="en-US" sz="1900" b="1" dirty="0" smtClean="0"/>
              <a:t>Understand</a:t>
            </a:r>
            <a:r>
              <a:rPr lang="en-US" sz="1900" dirty="0" smtClean="0"/>
              <a:t> how </a:t>
            </a:r>
            <a:r>
              <a:rPr lang="en-US" sz="1900" b="1" dirty="0" smtClean="0"/>
              <a:t>uncertainty</a:t>
            </a:r>
            <a:r>
              <a:rPr lang="en-US" sz="1900" dirty="0" smtClean="0"/>
              <a:t> affects findings</a:t>
            </a:r>
          </a:p>
          <a:p>
            <a:endParaRPr lang="en-US" sz="1900" dirty="0"/>
          </a:p>
          <a:p>
            <a:r>
              <a:rPr lang="en-US" sz="1900" dirty="0"/>
              <a:t>Actual energy efficiency and supply-side resource decisions are not made in the context of the IRP.</a:t>
            </a:r>
          </a:p>
          <a:p>
            <a:endParaRPr lang="en-US" sz="1800" dirty="0"/>
          </a:p>
          <a:p>
            <a:endParaRPr lang="en-US" sz="1800" dirty="0" smtClean="0"/>
          </a:p>
          <a:p>
            <a:pPr>
              <a:buFont typeface="Wingdings" pitchFamily="2" charset="2"/>
              <a:buNone/>
            </a:pPr>
            <a:endParaRPr lang="en-US" sz="1200" dirty="0" smtClean="0"/>
          </a:p>
          <a:p>
            <a:pPr marL="0" indent="0">
              <a:buNone/>
            </a:pPr>
            <a:endParaRPr lang="en-US" sz="2000" dirty="0"/>
          </a:p>
        </p:txBody>
      </p:sp>
      <p:grpSp>
        <p:nvGrpSpPr>
          <p:cNvPr id="6" name="Group 5"/>
          <p:cNvGrpSpPr/>
          <p:nvPr/>
        </p:nvGrpSpPr>
        <p:grpSpPr>
          <a:xfrm>
            <a:off x="3810000" y="1447799"/>
            <a:ext cx="4953000" cy="4419601"/>
            <a:chOff x="3810000" y="1447799"/>
            <a:chExt cx="4953000" cy="4419601"/>
          </a:xfrm>
        </p:grpSpPr>
        <p:graphicFrame>
          <p:nvGraphicFramePr>
            <p:cNvPr id="5" name="Diagram 4"/>
            <p:cNvGraphicFramePr/>
            <p:nvPr>
              <p:extLst>
                <p:ext uri="{D42A27DB-BD31-4B8C-83A1-F6EECF244321}">
                  <p14:modId xmlns:p14="http://schemas.microsoft.com/office/powerpoint/2010/main" val="1553052919"/>
                </p:ext>
              </p:extLst>
            </p:nvPr>
          </p:nvGraphicFramePr>
          <p:xfrm>
            <a:off x="4114800" y="1447799"/>
            <a:ext cx="4648200" cy="4419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549846" y="1616034"/>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7010400" y="2362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7239000" y="38100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6400800" y="5029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Oval 10"/>
            <p:cNvSpPr/>
            <p:nvPr/>
          </p:nvSpPr>
          <p:spPr>
            <a:xfrm>
              <a:off x="4800600" y="5029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Oval 11"/>
            <p:cNvSpPr/>
            <p:nvPr/>
          </p:nvSpPr>
          <p:spPr>
            <a:xfrm>
              <a:off x="3810000" y="38100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3" name="Oval 12"/>
            <p:cNvSpPr/>
            <p:nvPr/>
          </p:nvSpPr>
          <p:spPr>
            <a:xfrm>
              <a:off x="4114800" y="2362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grpSp>
      <p:sp>
        <p:nvSpPr>
          <p:cNvPr id="14" name="Text Placeholder 2"/>
          <p:cNvSpPr txBox="1">
            <a:spLocks/>
          </p:cNvSpPr>
          <p:nvPr/>
        </p:nvSpPr>
        <p:spPr bwMode="auto">
          <a:xfrm>
            <a:off x="685800" y="6264274"/>
            <a:ext cx="7943850" cy="288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baseline="30000" dirty="0"/>
              <a:t>1</a:t>
            </a:r>
            <a:r>
              <a:rPr lang="en-US" sz="800" dirty="0"/>
              <a:t>/</a:t>
            </a:r>
            <a:r>
              <a:rPr lang="en-US" sz="800" i="1" dirty="0"/>
              <a:t>WAC 480-100-238 (2) (a) Definitions, Integrated Resource Plan.</a:t>
            </a:r>
          </a:p>
          <a:p>
            <a:pPr marL="0" indent="0">
              <a:buFont typeface="Arial" charset="0"/>
              <a:buNone/>
            </a:pPr>
            <a:endParaRPr lang="en-US" sz="800" i="1" baseline="30000" dirty="0"/>
          </a:p>
        </p:txBody>
      </p:sp>
    </p:spTree>
    <p:extLst>
      <p:ext uri="{BB962C8B-B14F-4D97-AF65-F5344CB8AC3E}">
        <p14:creationId xmlns:p14="http://schemas.microsoft.com/office/powerpoint/2010/main" val="165115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 Resource Needs:</a:t>
            </a:r>
            <a:r>
              <a:rPr lang="en-US" dirty="0"/>
              <a:t/>
            </a:r>
            <a:br>
              <a:rPr lang="en-US" dirty="0"/>
            </a:br>
            <a:r>
              <a:rPr lang="en-US" dirty="0"/>
              <a:t>Electric Peak Hour Capacity Resource </a:t>
            </a:r>
            <a:r>
              <a:rPr lang="en-US" dirty="0" smtClean="0"/>
              <a:t>Need</a:t>
            </a:r>
            <a:endParaRPr lang="en-US" dirty="0"/>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0" name="TextBox 29"/>
          <p:cNvSpPr txBox="1"/>
          <p:nvPr/>
        </p:nvSpPr>
        <p:spPr>
          <a:xfrm>
            <a:off x="781050" y="6523910"/>
            <a:ext cx="1874231" cy="215444"/>
          </a:xfrm>
          <a:prstGeom prst="rect">
            <a:avLst/>
          </a:prstGeom>
          <a:noFill/>
        </p:spPr>
        <p:txBody>
          <a:bodyPr wrap="none" rtlCol="0">
            <a:spAutoFit/>
          </a:bodyPr>
          <a:lstStyle/>
          <a:p>
            <a:r>
              <a:rPr lang="en-US" sz="800" i="1" dirty="0" smtClean="0"/>
              <a:t>PSE 2017 IRP Figure 1-1, page 1-13</a:t>
            </a:r>
            <a:endParaRPr lang="en-US" sz="800" i="1" dirty="0"/>
          </a:p>
        </p:txBody>
      </p:sp>
      <p:sp>
        <p:nvSpPr>
          <p:cNvPr id="31" name="Text Placeholder 2"/>
          <p:cNvSpPr txBox="1">
            <a:spLocks/>
          </p:cNvSpPr>
          <p:nvPr/>
        </p:nvSpPr>
        <p:spPr>
          <a:xfrm>
            <a:off x="5410200" y="6400800"/>
            <a:ext cx="2762250" cy="276225"/>
          </a:xfrm>
          <a:prstGeom prst="rect">
            <a:avLst/>
          </a:prstGeom>
        </p:spPr>
        <p:txBody>
          <a:bodyPr>
            <a:normAutofit fontScale="25000" lnSpcReduction="20000"/>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smtClean="0"/>
              <a:t>February 21,  2018:  2017 IRP Overview</a:t>
            </a:r>
          </a:p>
          <a:p>
            <a:endParaRPr lang="en-US" dirty="0"/>
          </a:p>
        </p:txBody>
      </p:sp>
      <p:sp>
        <p:nvSpPr>
          <p:cNvPr id="32" name="Text Placeholder 3"/>
          <p:cNvSpPr txBox="1">
            <a:spLocks/>
          </p:cNvSpPr>
          <p:nvPr/>
        </p:nvSpPr>
        <p:spPr bwMode="auto">
          <a:xfrm>
            <a:off x="685800" y="1133772"/>
            <a:ext cx="7315200" cy="337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4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1600" i="1" dirty="0" smtClean="0"/>
              <a:t>Projected peak hour need and effective capacity of existing resources</a:t>
            </a:r>
            <a:endParaRPr lang="en-US" sz="1600" dirty="0"/>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477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371600" y="6292334"/>
            <a:ext cx="2265364" cy="246221"/>
          </a:xfrm>
          <a:prstGeom prst="rect">
            <a:avLst/>
          </a:prstGeom>
          <a:noFill/>
        </p:spPr>
        <p:txBody>
          <a:bodyPr wrap="none" rtlCol="0">
            <a:spAutoFit/>
          </a:bodyPr>
          <a:lstStyle/>
          <a:p>
            <a:r>
              <a:rPr lang="en-US" sz="1000" i="1" dirty="0" smtClean="0"/>
              <a:t>PSE 2017 IRP Figure 1-1, page 1-13</a:t>
            </a:r>
            <a:endParaRPr lang="en-US" sz="1000" i="1" dirty="0"/>
          </a:p>
        </p:txBody>
      </p:sp>
    </p:spTree>
    <p:extLst>
      <p:ext uri="{BB962C8B-B14F-4D97-AF65-F5344CB8AC3E}">
        <p14:creationId xmlns:p14="http://schemas.microsoft.com/office/powerpoint/2010/main" val="1803982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 Resource </a:t>
            </a:r>
            <a:r>
              <a:rPr lang="en-US" dirty="0"/>
              <a:t>Needs:</a:t>
            </a:r>
            <a:br>
              <a:rPr lang="en-US" dirty="0"/>
            </a:br>
            <a:r>
              <a:rPr lang="en-US" dirty="0"/>
              <a:t>Electric Renewable </a:t>
            </a:r>
            <a:r>
              <a:rPr lang="en-US" dirty="0" smtClean="0"/>
              <a:t>Need</a:t>
            </a:r>
            <a:endParaRPr lang="en-US" dirty="0"/>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0" name="TextBox 39"/>
          <p:cNvSpPr txBox="1"/>
          <p:nvPr/>
        </p:nvSpPr>
        <p:spPr>
          <a:xfrm>
            <a:off x="792769" y="6503661"/>
            <a:ext cx="1874231" cy="215444"/>
          </a:xfrm>
          <a:prstGeom prst="rect">
            <a:avLst/>
          </a:prstGeom>
          <a:noFill/>
        </p:spPr>
        <p:txBody>
          <a:bodyPr wrap="none" rtlCol="0">
            <a:spAutoFit/>
          </a:bodyPr>
          <a:lstStyle/>
          <a:p>
            <a:r>
              <a:rPr lang="en-US" sz="800" i="1" dirty="0" smtClean="0"/>
              <a:t>PSE 2017 IRP Figure 1-3, page 1-16</a:t>
            </a:r>
            <a:endParaRPr lang="en-US" sz="800" i="1" dirty="0"/>
          </a:p>
        </p:txBody>
      </p:sp>
      <p:sp>
        <p:nvSpPr>
          <p:cNvPr id="22" name="Text Placeholder 3"/>
          <p:cNvSpPr>
            <a:spLocks noGrp="1"/>
          </p:cNvSpPr>
          <p:nvPr>
            <p:ph type="body" sz="quarter" idx="11"/>
          </p:nvPr>
        </p:nvSpPr>
        <p:spPr>
          <a:xfrm>
            <a:off x="228600" y="1157287"/>
            <a:ext cx="7943850" cy="366713"/>
          </a:xfrm>
        </p:spPr>
        <p:txBody>
          <a:bodyPr/>
          <a:lstStyle/>
          <a:p>
            <a:pPr marL="0" indent="0" algn="ctr">
              <a:buNone/>
            </a:pPr>
            <a:r>
              <a:rPr lang="en-US" sz="1600" i="1" dirty="0"/>
              <a:t>Renewable Resource/REC Need</a:t>
            </a:r>
            <a:endParaRPr lang="en-US" i="1"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000875"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86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Assumptions &amp; Resource Alternatives: </a:t>
            </a:r>
            <a:r>
              <a:rPr lang="en-US" dirty="0" smtClean="0">
                <a:solidFill>
                  <a:schemeClr val="tx2"/>
                </a:solidFill>
              </a:rPr>
              <a:t>Integrated Scenarios</a:t>
            </a:r>
            <a:endParaRPr lang="en-US" dirty="0">
              <a:solidFill>
                <a:schemeClr val="tx2"/>
              </a:solidFill>
            </a:endParaRPr>
          </a:p>
        </p:txBody>
      </p:sp>
      <p:sp>
        <p:nvSpPr>
          <p:cNvPr id="16" name="Rectangle 15"/>
          <p:cNvSpPr/>
          <p:nvPr/>
        </p:nvSpPr>
        <p:spPr>
          <a:xfrm>
            <a:off x="609599" y="1143000"/>
            <a:ext cx="7889631" cy="369332"/>
          </a:xfrm>
          <a:prstGeom prst="rect">
            <a:avLst/>
          </a:prstGeom>
        </p:spPr>
        <p:txBody>
          <a:bodyPr wrap="square">
            <a:spAutoFit/>
          </a:bodyPr>
          <a:lstStyle/>
          <a:p>
            <a:r>
              <a:rPr lang="en-US" i="1" dirty="0">
                <a:solidFill>
                  <a:schemeClr val="accent1">
                    <a:lumMod val="50000"/>
                  </a:schemeClr>
                </a:solidFill>
              </a:rPr>
              <a:t>Fourteen </a:t>
            </a:r>
            <a:r>
              <a:rPr lang="en-US" i="1" dirty="0" smtClean="0">
                <a:solidFill>
                  <a:schemeClr val="accent1">
                    <a:lumMod val="50000"/>
                  </a:schemeClr>
                </a:solidFill>
              </a:rPr>
              <a:t>fully integrated scenarios were analyzed in the 2017 IRP</a:t>
            </a:r>
            <a:endParaRPr lang="en-US" i="1" dirty="0">
              <a:solidFill>
                <a:schemeClr val="accent1">
                  <a:lumMod val="50000"/>
                </a:schemeClr>
              </a:solidFill>
            </a:endParaRPr>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64" r="3883"/>
          <a:stretch/>
        </p:blipFill>
        <p:spPr bwMode="auto">
          <a:xfrm>
            <a:off x="806771" y="1447800"/>
            <a:ext cx="7803829" cy="528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15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Assumptions &amp; Resource Alternatives: Carbon Regulation</a:t>
            </a:r>
            <a:endParaRPr lang="en-US" dirty="0"/>
          </a:p>
        </p:txBody>
      </p:sp>
      <p:sp>
        <p:nvSpPr>
          <p:cNvPr id="16" name="Rectangle 15"/>
          <p:cNvSpPr/>
          <p:nvPr/>
        </p:nvSpPr>
        <p:spPr>
          <a:xfrm>
            <a:off x="609599" y="1143000"/>
            <a:ext cx="7889631" cy="369332"/>
          </a:xfrm>
          <a:prstGeom prst="rect">
            <a:avLst/>
          </a:prstGeom>
        </p:spPr>
        <p:txBody>
          <a:bodyPr wrap="square">
            <a:spAutoFit/>
          </a:bodyPr>
          <a:lstStyle/>
          <a:p>
            <a:r>
              <a:rPr lang="en-US" i="1" dirty="0" smtClean="0">
                <a:solidFill>
                  <a:schemeClr val="accent1">
                    <a:lumMod val="50000"/>
                  </a:schemeClr>
                </a:solidFill>
              </a:rPr>
              <a:t>Carbon </a:t>
            </a:r>
            <a:r>
              <a:rPr lang="en-US" i="1" dirty="0">
                <a:solidFill>
                  <a:schemeClr val="accent1">
                    <a:lumMod val="50000"/>
                  </a:schemeClr>
                </a:solidFill>
              </a:rPr>
              <a:t>regulation </a:t>
            </a:r>
            <a:r>
              <a:rPr lang="en-US" i="1" dirty="0" smtClean="0">
                <a:solidFill>
                  <a:schemeClr val="accent1">
                    <a:lumMod val="50000"/>
                  </a:schemeClr>
                </a:solidFill>
              </a:rPr>
              <a:t>assumptions varied </a:t>
            </a:r>
            <a:r>
              <a:rPr lang="en-US" i="1" dirty="0">
                <a:solidFill>
                  <a:schemeClr val="accent1">
                    <a:lumMod val="50000"/>
                  </a:schemeClr>
                </a:solidFill>
              </a:rPr>
              <a:t>across 14 different scenarios</a:t>
            </a:r>
          </a:p>
        </p:txBody>
      </p:sp>
      <p:sp>
        <p:nvSpPr>
          <p:cNvPr id="17" name="Oval 16"/>
          <p:cNvSpPr/>
          <p:nvPr/>
        </p:nvSpPr>
        <p:spPr>
          <a:xfrm>
            <a:off x="228600" y="457200"/>
            <a:ext cx="381000" cy="381000"/>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771525" y="4913586"/>
            <a:ext cx="5867400" cy="1298028"/>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400" dirty="0">
              <a:solidFill>
                <a:schemeClr val="tx1"/>
              </a:solidFill>
            </a:endParaRPr>
          </a:p>
          <a:p>
            <a:pPr marL="285750" indent="-285750">
              <a:buFont typeface="Arial" panose="020B0604020202020204" pitchFamily="34" charset="0"/>
              <a:buChar char="•"/>
            </a:pPr>
            <a:r>
              <a:rPr lang="en-US" dirty="0" smtClean="0">
                <a:solidFill>
                  <a:schemeClr val="tx1"/>
                </a:solidFill>
              </a:rPr>
              <a:t>Applying a carbon price to all thermal resources (Base </a:t>
            </a:r>
            <a:r>
              <a:rPr lang="en-US" dirty="0">
                <a:solidFill>
                  <a:schemeClr val="tx1"/>
                </a:solidFill>
              </a:rPr>
              <a:t>+ All-thermal CO2 </a:t>
            </a:r>
            <a:r>
              <a:rPr lang="en-US" dirty="0" smtClean="0">
                <a:solidFill>
                  <a:schemeClr val="tx1"/>
                </a:solidFill>
              </a:rPr>
              <a:t>scenario) may </a:t>
            </a:r>
            <a:r>
              <a:rPr lang="en-US" dirty="0">
                <a:solidFill>
                  <a:schemeClr val="tx1"/>
                </a:solidFill>
              </a:rPr>
              <a:t>be the most aligned with current WA state emissions proposals</a:t>
            </a:r>
          </a:p>
          <a:p>
            <a:endParaRPr lang="en-US" dirty="0"/>
          </a:p>
        </p:txBody>
      </p:sp>
      <p:sp>
        <p:nvSpPr>
          <p:cNvPr id="28" name="Rectangle 27"/>
          <p:cNvSpPr/>
          <p:nvPr/>
        </p:nvSpPr>
        <p:spPr>
          <a:xfrm>
            <a:off x="2570378" y="4667054"/>
            <a:ext cx="2339102" cy="369332"/>
          </a:xfrm>
          <a:prstGeom prst="rect">
            <a:avLst/>
          </a:prstGeom>
          <a:solidFill>
            <a:schemeClr val="bg1"/>
          </a:solidFill>
        </p:spPr>
        <p:txBody>
          <a:bodyPr wrap="none">
            <a:spAutoFit/>
          </a:bodyPr>
          <a:lstStyle/>
          <a:p>
            <a:pPr marL="0" indent="0">
              <a:buNone/>
            </a:pPr>
            <a:r>
              <a:rPr lang="en-US" b="1" dirty="0" smtClean="0">
                <a:solidFill>
                  <a:schemeClr val="accent1">
                    <a:lumMod val="50000"/>
                  </a:schemeClr>
                </a:solidFill>
              </a:rPr>
              <a:t>Findings / Outcome</a:t>
            </a:r>
            <a:endParaRPr lang="en-US" b="1" dirty="0">
              <a:solidFill>
                <a:schemeClr val="accent1">
                  <a:lumMod val="50000"/>
                </a:schemeClr>
              </a:solidFill>
            </a:endParaRPr>
          </a:p>
        </p:txBody>
      </p:sp>
      <p:sp>
        <p:nvSpPr>
          <p:cNvPr id="21" name="Text Placeholder 2"/>
          <p:cNvSpPr>
            <a:spLocks noGrp="1"/>
          </p:cNvSpPr>
          <p:nvPr>
            <p:ph type="body" sz="quarter" idx="11"/>
          </p:nvPr>
        </p:nvSpPr>
        <p:spPr>
          <a:xfrm>
            <a:off x="514350" y="1447800"/>
            <a:ext cx="7943850" cy="2971800"/>
          </a:xfrm>
        </p:spPr>
        <p:txBody>
          <a:bodyPr>
            <a:normAutofit/>
          </a:bodyPr>
          <a:lstStyle/>
          <a:p>
            <a:r>
              <a:rPr lang="en-US" sz="1800" dirty="0" smtClean="0"/>
              <a:t>Base Case Assumptions</a:t>
            </a:r>
          </a:p>
          <a:p>
            <a:pPr lvl="1"/>
            <a:r>
              <a:rPr lang="en-US" sz="1600" dirty="0" smtClean="0"/>
              <a:t>Forecasted carbon costs ranged from $19/ton to $51/ton in the base case</a:t>
            </a:r>
          </a:p>
          <a:p>
            <a:pPr lvl="1"/>
            <a:r>
              <a:rPr lang="en-US" sz="1600" dirty="0" smtClean="0"/>
              <a:t>Utilized a combination of state and federal rulemakings to forecast carbon prices </a:t>
            </a:r>
          </a:p>
          <a:p>
            <a:pPr lvl="1"/>
            <a:r>
              <a:rPr lang="en-US" sz="1600" dirty="0" smtClean="0"/>
              <a:t>Applied Clean Air Rule until 2022</a:t>
            </a:r>
          </a:p>
          <a:p>
            <a:pPr lvl="2"/>
            <a:r>
              <a:rPr lang="en-US" sz="1600" dirty="0" smtClean="0"/>
              <a:t>Application to gas utilities and petroleum suppliers invalidated by Court after IRP filed</a:t>
            </a:r>
          </a:p>
          <a:p>
            <a:pPr lvl="1"/>
            <a:r>
              <a:rPr lang="en-US" sz="1600" dirty="0" smtClean="0"/>
              <a:t>Applied Clean Power Plan after 2022</a:t>
            </a:r>
          </a:p>
          <a:p>
            <a:pPr lvl="2"/>
            <a:r>
              <a:rPr lang="en-US" sz="1600" dirty="0" smtClean="0"/>
              <a:t>Not being pursued by administration</a:t>
            </a:r>
          </a:p>
          <a:p>
            <a:pPr lvl="2"/>
            <a:r>
              <a:rPr lang="en-US" sz="1600" dirty="0" smtClean="0"/>
              <a:t>Simplified to WECC CO2 price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4519613"/>
            <a:ext cx="223202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983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a:themeElements>
    <a:clrScheme name="myPSE">
      <a:dk1>
        <a:srgbClr val="474C55"/>
      </a:dk1>
      <a:lt1>
        <a:srgbClr val="FFFFFF"/>
      </a:lt1>
      <a:dk2>
        <a:srgbClr val="003644"/>
      </a:dk2>
      <a:lt2>
        <a:srgbClr val="FFFFFF"/>
      </a:lt2>
      <a:accent1>
        <a:srgbClr val="70C9C4"/>
      </a:accent1>
      <a:accent2>
        <a:srgbClr val="D11947"/>
      </a:accent2>
      <a:accent3>
        <a:srgbClr val="82C341"/>
      </a:accent3>
      <a:accent4>
        <a:srgbClr val="00B3DC"/>
      </a:accent4>
      <a:accent5>
        <a:srgbClr val="A2DADD"/>
      </a:accent5>
      <a:accent6>
        <a:srgbClr val="F7921E"/>
      </a:accent6>
      <a:hlink>
        <a:srgbClr val="474C55"/>
      </a:hlink>
      <a:folHlink>
        <a:srgbClr val="70C9C4"/>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140</IndustryCode>
    <CaseStatus xmlns="dc463f71-b30c-4ab2-9473-d307f9d35888">Closed</CaseStatus>
    <OpenedDate xmlns="dc463f71-b30c-4ab2-9473-d307f9d35888">2016-07-14T07:00:00+00:00</OpenedDate>
    <SignificantOrder xmlns="dc463f71-b30c-4ab2-9473-d307f9d35888">false</SignificantOrder>
    <Date1 xmlns="dc463f71-b30c-4ab2-9473-d307f9d35888">2018-02-15T08:00:00+00:00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160918</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B3F41C8C2622254BAC586FA5651A36BC" ma:contentTypeVersion="104" ma:contentTypeDescription="" ma:contentTypeScope="" ma:versionID="c616bb11e35c344ece90724c5e47df38">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FC544-7618-492E-96DD-A2128C93032F}"/>
</file>

<file path=customXml/itemProps2.xml><?xml version="1.0" encoding="utf-8"?>
<ds:datastoreItem xmlns:ds="http://schemas.openxmlformats.org/officeDocument/2006/customXml" ds:itemID="{466D338B-AFC8-4A97-8CDD-AFD52530EAC2}">
  <ds:schemaRefs>
    <ds:schemaRef ds:uri="http://schemas.microsoft.com/sharepoint/v3/contenttype/forms"/>
  </ds:schemaRefs>
</ds:datastoreItem>
</file>

<file path=customXml/itemProps3.xml><?xml version="1.0" encoding="utf-8"?>
<ds:datastoreItem xmlns:ds="http://schemas.openxmlformats.org/officeDocument/2006/customXml" ds:itemID="{7EAEEA8F-A971-467A-B8EA-97EF8D16F951}">
  <ds:schemaRefs>
    <ds:schemaRef ds:uri="6a7bd91e-004b-490a-8704-e368d63d59a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4.xml><?xml version="1.0" encoding="utf-8"?>
<ds:datastoreItem xmlns:ds="http://schemas.openxmlformats.org/officeDocument/2006/customXml" ds:itemID="{41570578-3869-4541-A52F-528A96298149}"/>
</file>

<file path=docProps/app.xml><?xml version="1.0" encoding="utf-8"?>
<Properties xmlns="http://schemas.openxmlformats.org/officeDocument/2006/extended-properties" xmlns:vt="http://schemas.openxmlformats.org/officeDocument/2006/docPropsVTypes">
  <Template>ppt4E44.tmp</Template>
  <TotalTime>35084</TotalTime>
  <Words>2438</Words>
  <Application>Microsoft Office PowerPoint</Application>
  <PresentationFormat>On-screen Show (4:3)</PresentationFormat>
  <Paragraphs>281</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Helvetica Neue Bold Condensed</vt:lpstr>
      <vt:lpstr>Wingdings</vt:lpstr>
      <vt:lpstr>PPT Template</vt:lpstr>
      <vt:lpstr>2017 IRP Overview </vt:lpstr>
      <vt:lpstr>A rapidly changing planning landscape shapes this IRP</vt:lpstr>
      <vt:lpstr>Electric IRP results find investment in solar and newer technologies to be least cost.  Natural Gas IRP results point to upgrades and additional pipeline capacity in 2029. </vt:lpstr>
      <vt:lpstr>PowerPoint Presentation</vt:lpstr>
      <vt:lpstr>Required by the WUTC, the IRP determines “the mix of energy supply and conservation resources that will meet future and current needs at the lowest reasonable cost to the utility and its ratepayers.”1</vt:lpstr>
      <vt:lpstr>Establish Resource Needs: Electric Peak Hour Capacity Resource Need</vt:lpstr>
      <vt:lpstr>Establish Resource Needs: Electric Renewable Need</vt:lpstr>
      <vt:lpstr>Planning Assumptions &amp; Resource Alternatives: Integrated Scenarios</vt:lpstr>
      <vt:lpstr>Planning Assumptions &amp; Resource Alternatives: Carbon Regulation</vt:lpstr>
      <vt:lpstr>Planning Assumptions &amp; Resource Alternatives: Resource Costs</vt:lpstr>
      <vt:lpstr>Planning Assumptions &amp; Resource Alternatives</vt:lpstr>
      <vt:lpstr>Analyze Alternatives and Portfolios </vt:lpstr>
      <vt:lpstr>Analyze Alternatives and Portfolios </vt:lpstr>
      <vt:lpstr>Analyze Alternatives and Portfolios: Sub-hourly Flexibility </vt:lpstr>
      <vt:lpstr>Analyze Market Risk</vt:lpstr>
      <vt:lpstr>Analyze Results: Carbon Regulation</vt:lpstr>
      <vt:lpstr>Analyze Results: Carbon Regulation</vt:lpstr>
      <vt:lpstr>Analyze Results: Colstrip</vt:lpstr>
      <vt:lpstr>Analyze Results: Portfolio Costs</vt:lpstr>
      <vt:lpstr>Make Decisions: Electric Resource Plan</vt:lpstr>
      <vt:lpstr>Make Decisions: Gas Resource Plan</vt:lpstr>
      <vt:lpstr>Commit to Action</vt:lpstr>
      <vt:lpstr>Commit to Action</vt:lpstr>
      <vt:lpstr>Commit to Action</vt:lpstr>
      <vt:lpstr>Next steps</vt:lpstr>
      <vt:lpstr>Q&amp;A</vt:lpstr>
    </vt:vector>
  </TitlesOfParts>
  <Company>Puget Sound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Update as of 9/11/2014</dc:title>
  <dc:creator>igupta</dc:creator>
  <cp:lastModifiedBy>Huey, Lorilyn (UTC)</cp:lastModifiedBy>
  <cp:revision>600</cp:revision>
  <cp:lastPrinted>2018-02-15T04:19:15Z</cp:lastPrinted>
  <dcterms:created xsi:type="dcterms:W3CDTF">2014-09-15T21:02:13Z</dcterms:created>
  <dcterms:modified xsi:type="dcterms:W3CDTF">2018-02-15T22:13:46Z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0x0101006E56B4D1795A2E4DB2F0B01679ED314A00B3F41C8C2622254BAC586FA5651A36BC</vt:lpwstr>
  </property>
  <property fmtid="{D5CDD505-2E9C-101B-9397-08002B2CF9AE}" pid="3" name="_dlc_DocIdItemGuid">
    <vt:lpwstr>e49eba89-75d2-4877-88f9-afd232bd5e8f</vt:lpwstr>
  </property>
  <property fmtid="{D5CDD505-2E9C-101B-9397-08002B2CF9AE}" pid="4" name="TaxKeyword">
    <vt:lpwstr/>
  </property>
  <property fmtid="{D5CDD505-2E9C-101B-9397-08002B2CF9AE}" pid="5" name="_docset_NoMedatataSyncRequired">
    <vt:lpwstr>False</vt:lpwstr>
  </property>
  <property fmtid="{D5CDD505-2E9C-101B-9397-08002B2CF9AE}" pid="6" name="IsEFSEC">
    <vt:bool>false</vt:bool>
  </property>
</Properties>
</file>