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handoutMasterIdLst>
    <p:handoutMasterId r:id="rId62"/>
  </p:handoutMasterIdLst>
  <p:sldIdLst>
    <p:sldId id="377" r:id="rId3"/>
    <p:sldId id="378" r:id="rId4"/>
    <p:sldId id="583" r:id="rId5"/>
    <p:sldId id="584" r:id="rId6"/>
    <p:sldId id="577" r:id="rId7"/>
    <p:sldId id="578" r:id="rId8"/>
    <p:sldId id="579" r:id="rId9"/>
    <p:sldId id="580" r:id="rId10"/>
    <p:sldId id="581" r:id="rId11"/>
    <p:sldId id="582" r:id="rId12"/>
    <p:sldId id="576" r:id="rId13"/>
    <p:sldId id="540" r:id="rId14"/>
    <p:sldId id="541"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574" r:id="rId48"/>
    <p:sldId id="575" r:id="rId49"/>
    <p:sldId id="592" r:id="rId50"/>
    <p:sldId id="585" r:id="rId51"/>
    <p:sldId id="594" r:id="rId52"/>
    <p:sldId id="595" r:id="rId53"/>
    <p:sldId id="588" r:id="rId54"/>
    <p:sldId id="589" r:id="rId55"/>
    <p:sldId id="590" r:id="rId56"/>
    <p:sldId id="591" r:id="rId57"/>
    <p:sldId id="593" r:id="rId58"/>
    <p:sldId id="375" r:id="rId59"/>
    <p:sldId id="532"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p:scale>
        <a:sx n="100" d="100"/>
        <a:sy n="100" d="100"/>
      </p:scale>
      <p:origin x="0" y="-26142"/>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C8F401-D696-4EB0-A4A8-7BC252270E55}" type="datetimeFigureOut">
              <a:rPr lang="en-US" smtClean="0"/>
              <a:t>11/17/2016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99BCF5-F47A-4D3C-AC88-76D13D4D435C}" type="slidenum">
              <a:rPr lang="en-US" smtClean="0"/>
              <a:t>‹#›</a:t>
            </a:fld>
            <a:endParaRPr lang="en-US"/>
          </a:p>
        </p:txBody>
      </p:sp>
    </p:spTree>
    <p:extLst>
      <p:ext uri="{BB962C8B-B14F-4D97-AF65-F5344CB8AC3E}">
        <p14:creationId xmlns:p14="http://schemas.microsoft.com/office/powerpoint/2010/main" val="358497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C6B78E-B661-48B4-8A79-E0E4F508B0CA}" type="datetimeFigureOut">
              <a:rPr lang="en-US" smtClean="0"/>
              <a:t>11/17/2016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522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200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1A8F9C-C4D4-4491-A236-8134DD22DA42}" type="slidenum">
              <a:rPr lang="en-US" smtClean="0"/>
              <a:pPr>
                <a:defRPr/>
              </a:pPr>
              <a:t>42</a:t>
            </a:fld>
            <a:endParaRPr lang="en-US"/>
          </a:p>
        </p:txBody>
      </p:sp>
    </p:spTree>
    <p:extLst>
      <p:ext uri="{BB962C8B-B14F-4D97-AF65-F5344CB8AC3E}">
        <p14:creationId xmlns:p14="http://schemas.microsoft.com/office/powerpoint/2010/main" val="26091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57</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372188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3C9C1-BC64-409C-8B93-37CFB34F0893}" type="datetime1">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1896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CA0A0-EEE7-491D-8A7E-6416DACB2DF8}" type="datetime1">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893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15CFA-81DD-4802-8F48-1DCF7DE3AF60}" type="datetime1">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39385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52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70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8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22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7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0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0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788CB-99D4-45FF-B0B9-D538EC6178FE}" type="datetime1">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615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5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682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754D-0744-417B-9BE1-B934FCE702C5}" type="datetime1">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8565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DCFC8-5AA2-45AD-A96E-8901BCE66996}" type="datetime1">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939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FBD0A-C760-440D-A8C0-925E7B23CD91}" type="datetime1">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55166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C4C02-1E99-446B-852F-A4FCF1A76D89}" type="datetime1">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8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3A3D5-6624-4CE4-BEA4-1D7D1A3121C9}" type="datetime1">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939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C07ED-59A6-4EDC-B9A5-05D66C5E07F4}" type="datetime1">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47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F47BF-AB02-41C5-8AA2-1438D5F5110D}" type="datetime1">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883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54330-EB80-4CAC-B8B1-C9C98A90E4E0}" type="datetime1">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20974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607-53D2-4FB2-B47E-A9FE6B1F0E84}" type="datetimeFigureOut">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F5E07-A78D-4446-992E-BC7ECC84C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403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#6</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a:t>Thursday November 17</a:t>
            </a:r>
            <a:r>
              <a:rPr lang="en-US" sz="1600" baseline="30000" dirty="0"/>
              <a:t>th</a:t>
            </a:r>
            <a:r>
              <a:rPr lang="en-US" sz="1600" dirty="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22722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9367" y="518615"/>
            <a:ext cx="7956645" cy="6049976"/>
          </a:xfrm>
          <a:prstGeom prst="rect">
            <a:avLst/>
          </a:prstGeom>
        </p:spPr>
      </p:pic>
      <p:sp>
        <p:nvSpPr>
          <p:cNvPr id="5" name="TextBox 4"/>
          <p:cNvSpPr txBox="1"/>
          <p:nvPr/>
        </p:nvSpPr>
        <p:spPr>
          <a:xfrm>
            <a:off x="2852381" y="149283"/>
            <a:ext cx="6005015" cy="369332"/>
          </a:xfrm>
          <a:prstGeom prst="rect">
            <a:avLst/>
          </a:prstGeom>
          <a:noFill/>
        </p:spPr>
        <p:txBody>
          <a:bodyPr wrap="square" rtlCol="0">
            <a:spAutoFit/>
          </a:bodyPr>
          <a:lstStyle/>
          <a:p>
            <a:r>
              <a:rPr lang="en-US" dirty="0" smtClean="0">
                <a:solidFill>
                  <a:prstClr val="black"/>
                </a:solidFill>
              </a:rPr>
              <a:t>2016 IRP SENDOUT NETWORK DIAGRAM</a:t>
            </a:r>
            <a:endParaRPr lang="en-US" dirty="0">
              <a:solidFill>
                <a:prstClr val="black"/>
              </a:solidFill>
            </a:endParaRPr>
          </a:p>
        </p:txBody>
      </p:sp>
    </p:spTree>
    <p:extLst>
      <p:ext uri="{BB962C8B-B14F-4D97-AF65-F5344CB8AC3E}">
        <p14:creationId xmlns:p14="http://schemas.microsoft.com/office/powerpoint/2010/main" val="47069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Current Methodology – Flow Chart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11</a:t>
            </a:fld>
            <a:endParaRPr lang="en-US"/>
          </a:p>
        </p:txBody>
      </p:sp>
      <p:pic>
        <p:nvPicPr>
          <p:cNvPr id="5" name="Content Placeholder 4"/>
          <p:cNvPicPr>
            <a:picLocks noGrp="1"/>
          </p:cNvPicPr>
          <p:nvPr>
            <p:ph idx="1"/>
          </p:nvPr>
        </p:nvPicPr>
        <p:blipFill>
          <a:blip r:embed="rId2"/>
          <a:stretch>
            <a:fillRect/>
          </a:stretch>
        </p:blipFill>
        <p:spPr>
          <a:xfrm>
            <a:off x="1862024" y="1310469"/>
            <a:ext cx="7513796" cy="5411006"/>
          </a:xfrm>
          <a:prstGeom prst="rect">
            <a:avLst/>
          </a:prstGeom>
        </p:spPr>
      </p:pic>
    </p:spTree>
    <p:extLst>
      <p:ext uri="{BB962C8B-B14F-4D97-AF65-F5344CB8AC3E}">
        <p14:creationId xmlns:p14="http://schemas.microsoft.com/office/powerpoint/2010/main" val="1575930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Case Sendout Inputs</a:t>
            </a:r>
            <a:endParaRPr lang="en-US" dirty="0"/>
          </a:p>
        </p:txBody>
      </p:sp>
      <p:sp>
        <p:nvSpPr>
          <p:cNvPr id="3" name="Content Placeholder 2"/>
          <p:cNvSpPr>
            <a:spLocks noGrp="1"/>
          </p:cNvSpPr>
          <p:nvPr>
            <p:ph idx="1"/>
          </p:nvPr>
        </p:nvSpPr>
        <p:spPr/>
        <p:txBody>
          <a:bodyPr/>
          <a:lstStyle/>
          <a:p>
            <a:r>
              <a:rPr lang="en-US" dirty="0" smtClean="0"/>
              <a:t>Supply</a:t>
            </a:r>
          </a:p>
          <a:p>
            <a:r>
              <a:rPr lang="en-US" dirty="0" smtClean="0"/>
              <a:t>Storage</a:t>
            </a:r>
          </a:p>
          <a:p>
            <a:r>
              <a:rPr lang="en-US" dirty="0" smtClean="0"/>
              <a:t>Transportation</a:t>
            </a:r>
          </a:p>
          <a:p>
            <a:r>
              <a:rPr lang="en-US" dirty="0" smtClean="0"/>
              <a:t>Demand</a:t>
            </a:r>
          </a:p>
          <a:p>
            <a:r>
              <a:rPr lang="en-US" dirty="0" smtClean="0"/>
              <a:t>Weather</a:t>
            </a:r>
            <a:endParaRPr lang="en-US"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12</a:t>
            </a:fld>
            <a:endParaRPr lang="en-US"/>
          </a:p>
        </p:txBody>
      </p:sp>
    </p:spTree>
    <p:extLst>
      <p:ext uri="{BB962C8B-B14F-4D97-AF65-F5344CB8AC3E}">
        <p14:creationId xmlns:p14="http://schemas.microsoft.com/office/powerpoint/2010/main" val="2426093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Supply</a:t>
            </a:r>
            <a:endParaRPr lang="en-US" b="1" dirty="0"/>
          </a:p>
        </p:txBody>
      </p:sp>
      <p:sp>
        <p:nvSpPr>
          <p:cNvPr id="3" name="Content Placeholder 2"/>
          <p:cNvSpPr>
            <a:spLocks noGrp="1"/>
          </p:cNvSpPr>
          <p:nvPr>
            <p:ph idx="1"/>
          </p:nvPr>
        </p:nvSpPr>
        <p:spPr/>
        <p:txBody>
          <a:bodyPr/>
          <a:lstStyle/>
          <a:p>
            <a:r>
              <a:rPr lang="en-US" dirty="0" smtClean="0"/>
              <a:t>Cascade can purchase gas at 3 markets; AECO, SUMAS, and OPAL.</a:t>
            </a:r>
          </a:p>
          <a:p>
            <a:r>
              <a:rPr lang="en-US" dirty="0" smtClean="0"/>
              <a:t>At each market Cascade can purchase gas at different locations along the pipeline.</a:t>
            </a:r>
          </a:p>
          <a:p>
            <a:r>
              <a:rPr lang="en-US" dirty="0" smtClean="0"/>
              <a:t>For the first year, Cascade uses all current contracts for Supply inputs.</a:t>
            </a:r>
          </a:p>
          <a:p>
            <a:r>
              <a:rPr lang="en-US" dirty="0" smtClean="0"/>
              <a:t>For years 2-20, Cascade uses Base, Fixed, Winter base, Summer and Winter day gas, and Peak day incremental supplies as inputs.</a:t>
            </a:r>
          </a:p>
          <a:p>
            <a:r>
              <a:rPr lang="en-US" dirty="0" smtClean="0"/>
              <a:t>The contracts for years 2-20 are renewed in 		        November and April.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913" y="4595583"/>
            <a:ext cx="1333686" cy="1428949"/>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13</a:t>
            </a:fld>
            <a:endParaRPr lang="en-US"/>
          </a:p>
        </p:txBody>
      </p:sp>
    </p:spTree>
    <p:extLst>
      <p:ext uri="{BB962C8B-B14F-4D97-AF65-F5344CB8AC3E}">
        <p14:creationId xmlns:p14="http://schemas.microsoft.com/office/powerpoint/2010/main" val="4243478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Supply</a:t>
            </a:r>
            <a:endParaRPr lang="en-US" b="1" dirty="0"/>
          </a:p>
        </p:txBody>
      </p:sp>
      <p:pic>
        <p:nvPicPr>
          <p:cNvPr id="4" name="Content Placeholder 3"/>
          <p:cNvPicPr>
            <a:picLocks noGrp="1" noChangeAspect="1"/>
          </p:cNvPicPr>
          <p:nvPr>
            <p:ph idx="1"/>
          </p:nvPr>
        </p:nvPicPr>
        <p:blipFill>
          <a:blip r:embed="rId2"/>
          <a:stretch>
            <a:fillRect/>
          </a:stretch>
        </p:blipFill>
        <p:spPr>
          <a:xfrm>
            <a:off x="689214" y="1690688"/>
            <a:ext cx="6924152"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14</a:t>
            </a:fld>
            <a:endParaRPr lang="en-US"/>
          </a:p>
        </p:txBody>
      </p:sp>
      <p:pic>
        <p:nvPicPr>
          <p:cNvPr id="5" name="Picture 4"/>
          <p:cNvPicPr>
            <a:picLocks noChangeAspect="1"/>
          </p:cNvPicPr>
          <p:nvPr/>
        </p:nvPicPr>
        <p:blipFill>
          <a:blip r:embed="rId3"/>
          <a:stretch>
            <a:fillRect/>
          </a:stretch>
        </p:blipFill>
        <p:spPr>
          <a:xfrm>
            <a:off x="8163816" y="2409213"/>
            <a:ext cx="3636768" cy="971429"/>
          </a:xfrm>
          <a:prstGeom prst="rect">
            <a:avLst/>
          </a:prstGeom>
        </p:spPr>
      </p:pic>
    </p:spTree>
    <p:extLst>
      <p:ext uri="{BB962C8B-B14F-4D97-AF65-F5344CB8AC3E}">
        <p14:creationId xmlns:p14="http://schemas.microsoft.com/office/powerpoint/2010/main" val="223877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Base and Fixed</a:t>
            </a:r>
            <a:endParaRPr lang="en-US" dirty="0"/>
          </a:p>
        </p:txBody>
      </p:sp>
      <p:sp>
        <p:nvSpPr>
          <p:cNvPr id="3" name="Content Placeholder 2"/>
          <p:cNvSpPr>
            <a:spLocks noGrp="1"/>
          </p:cNvSpPr>
          <p:nvPr>
            <p:ph idx="1"/>
          </p:nvPr>
        </p:nvSpPr>
        <p:spPr/>
        <p:txBody>
          <a:bodyPr/>
          <a:lstStyle/>
          <a:p>
            <a:r>
              <a:rPr lang="en-US" dirty="0" smtClean="0"/>
              <a:t>Supply Base and Fixed are the baseline supply contracts that are contracted every 12 months.</a:t>
            </a:r>
          </a:p>
          <a:p>
            <a:r>
              <a:rPr lang="en-US" dirty="0" smtClean="0"/>
              <a:t>A base contract has a basis rate. This is defined as the price of gas at a given market (ie, AECO base is the expected cost of gas at NYMEX plus the basis for AECO, for a given month).</a:t>
            </a:r>
          </a:p>
          <a:p>
            <a:r>
              <a:rPr lang="en-US" dirty="0" smtClean="0"/>
              <a:t>A fixed contract has a fixed rate.</a:t>
            </a:r>
          </a:p>
          <a:p>
            <a:r>
              <a:rPr lang="en-US" dirty="0" smtClean="0"/>
              <a:t>A penalty is applied to each contract when the contracted amount of gas is not taken for a day.  This type of penalty forces these types of contracts to take the optimal amount of gas to serve the base demand.</a:t>
            </a:r>
          </a:p>
        </p:txBody>
      </p:sp>
      <p:sp>
        <p:nvSpPr>
          <p:cNvPr id="4" name="Slide Number Placeholder 3"/>
          <p:cNvSpPr>
            <a:spLocks noGrp="1"/>
          </p:cNvSpPr>
          <p:nvPr>
            <p:ph type="sldNum" sz="quarter" idx="12"/>
          </p:nvPr>
        </p:nvSpPr>
        <p:spPr/>
        <p:txBody>
          <a:bodyPr/>
          <a:lstStyle/>
          <a:p>
            <a:fld id="{CFC7651E-B4BE-4A93-B9C9-586D74789E66}" type="slidenum">
              <a:rPr lang="en-US" smtClean="0"/>
              <a:t>15</a:t>
            </a:fld>
            <a:endParaRPr lang="en-US"/>
          </a:p>
        </p:txBody>
      </p:sp>
    </p:spTree>
    <p:extLst>
      <p:ext uri="{BB962C8B-B14F-4D97-AF65-F5344CB8AC3E}">
        <p14:creationId xmlns:p14="http://schemas.microsoft.com/office/powerpoint/2010/main" val="368910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Supply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217" y="1877871"/>
            <a:ext cx="7811146" cy="4728446"/>
          </a:xfrm>
        </p:spPr>
      </p:pic>
      <p:sp>
        <p:nvSpPr>
          <p:cNvPr id="3" name="Slide Number Placeholder 2"/>
          <p:cNvSpPr>
            <a:spLocks noGrp="1"/>
          </p:cNvSpPr>
          <p:nvPr>
            <p:ph type="sldNum" sz="quarter" idx="12"/>
          </p:nvPr>
        </p:nvSpPr>
        <p:spPr/>
        <p:txBody>
          <a:bodyPr/>
          <a:lstStyle/>
          <a:p>
            <a:fld id="{CFC7651E-B4BE-4A93-B9C9-586D74789E66}" type="slidenum">
              <a:rPr lang="en-US" smtClean="0"/>
              <a:t>16</a:t>
            </a:fld>
            <a:endParaRPr lang="en-US"/>
          </a:p>
        </p:txBody>
      </p:sp>
    </p:spTree>
    <p:extLst>
      <p:ext uri="{BB962C8B-B14F-4D97-AF65-F5344CB8AC3E}">
        <p14:creationId xmlns:p14="http://schemas.microsoft.com/office/powerpoint/2010/main" val="679626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Supply cont’d</a:t>
            </a:r>
            <a:endParaRPr lang="en-US" dirty="0"/>
          </a:p>
        </p:txBody>
      </p:sp>
      <p:pic>
        <p:nvPicPr>
          <p:cNvPr id="6" name="Content Placeholder 5"/>
          <p:cNvPicPr>
            <a:picLocks noGrp="1" noChangeAspect="1"/>
          </p:cNvPicPr>
          <p:nvPr>
            <p:ph idx="1"/>
          </p:nvPr>
        </p:nvPicPr>
        <p:blipFill>
          <a:blip r:embed="rId2"/>
          <a:stretch>
            <a:fillRect/>
          </a:stretch>
        </p:blipFill>
        <p:spPr>
          <a:xfrm>
            <a:off x="2598793" y="1825625"/>
            <a:ext cx="6994414"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17</a:t>
            </a:fld>
            <a:endParaRPr lang="en-US"/>
          </a:p>
        </p:txBody>
      </p:sp>
    </p:spTree>
    <p:extLst>
      <p:ext uri="{BB962C8B-B14F-4D97-AF65-F5344CB8AC3E}">
        <p14:creationId xmlns:p14="http://schemas.microsoft.com/office/powerpoint/2010/main" val="699577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base Supply</a:t>
            </a:r>
            <a:endParaRPr lang="en-US" dirty="0"/>
          </a:p>
        </p:txBody>
      </p:sp>
      <p:sp>
        <p:nvSpPr>
          <p:cNvPr id="3" name="Content Placeholder 2"/>
          <p:cNvSpPr>
            <a:spLocks noGrp="1"/>
          </p:cNvSpPr>
          <p:nvPr>
            <p:ph idx="1"/>
          </p:nvPr>
        </p:nvSpPr>
        <p:spPr/>
        <p:txBody>
          <a:bodyPr/>
          <a:lstStyle/>
          <a:p>
            <a:r>
              <a:rPr lang="en-US" dirty="0" smtClean="0"/>
              <a:t>Winter base supply is contracted supply with a premium charge that is slightly higher than base gas.</a:t>
            </a:r>
          </a:p>
          <a:p>
            <a:r>
              <a:rPr lang="en-US" dirty="0" smtClean="0"/>
              <a:t>The Maximum Daily Quantity (MDQ) is optimally set by SENDOUT.</a:t>
            </a:r>
          </a:p>
          <a:p>
            <a:r>
              <a:rPr lang="en-US" dirty="0" smtClean="0"/>
              <a:t>Winter supply is renewed every November and completes at the end of March.</a:t>
            </a:r>
          </a:p>
          <a:p>
            <a:r>
              <a:rPr lang="en-US" dirty="0" smtClean="0"/>
              <a:t>Winter Supply is additional baseline supply on top of the base or fixed supplies for the winter months.</a:t>
            </a:r>
          </a:p>
          <a:p>
            <a:r>
              <a:rPr lang="en-US" dirty="0" smtClean="0"/>
              <a:t>There is a penalty associated to this contract to force SENDOUT to take the optimal amount of additional winter base gas.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18</a:t>
            </a:fld>
            <a:endParaRPr lang="en-US"/>
          </a:p>
        </p:txBody>
      </p:sp>
    </p:spTree>
    <p:extLst>
      <p:ext uri="{BB962C8B-B14F-4D97-AF65-F5344CB8AC3E}">
        <p14:creationId xmlns:p14="http://schemas.microsoft.com/office/powerpoint/2010/main" val="339671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base Supply cont’d</a:t>
            </a:r>
            <a:endParaRPr lang="en-US" dirty="0"/>
          </a:p>
        </p:txBody>
      </p:sp>
      <p:pic>
        <p:nvPicPr>
          <p:cNvPr id="15" name="Content Placeholder 14"/>
          <p:cNvPicPr>
            <a:picLocks noGrp="1" noChangeAspect="1"/>
          </p:cNvPicPr>
          <p:nvPr>
            <p:ph idx="1"/>
          </p:nvPr>
        </p:nvPicPr>
        <p:blipFill>
          <a:blip r:embed="rId2"/>
          <a:stretch>
            <a:fillRect/>
          </a:stretch>
        </p:blipFill>
        <p:spPr>
          <a:xfrm>
            <a:off x="2604357" y="1825625"/>
            <a:ext cx="6983285"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19</a:t>
            </a:fld>
            <a:endParaRPr lang="en-US"/>
          </a:p>
        </p:txBody>
      </p:sp>
    </p:spTree>
    <p:extLst>
      <p:ext uri="{BB962C8B-B14F-4D97-AF65-F5344CB8AC3E}">
        <p14:creationId xmlns:p14="http://schemas.microsoft.com/office/powerpoint/2010/main" val="2203063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5677"/>
            <a:ext cx="3428035" cy="1325563"/>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Safety and housekeeping items</a:t>
            </a:r>
          </a:p>
          <a:p>
            <a:r>
              <a:rPr lang="en-US" dirty="0" smtClean="0"/>
              <a:t>Introductions</a:t>
            </a:r>
          </a:p>
          <a:p>
            <a:r>
              <a:rPr lang="en-US" dirty="0" smtClean="0"/>
              <a:t>What is SENDOUT?</a:t>
            </a:r>
          </a:p>
          <a:p>
            <a:r>
              <a:rPr lang="en-US" dirty="0" smtClean="0"/>
              <a:t>History of Cascade’s use of SENDOUT</a:t>
            </a:r>
          </a:p>
          <a:p>
            <a:r>
              <a:rPr lang="en-US" dirty="0" smtClean="0"/>
              <a:t>Current Methodology for SENDOUT</a:t>
            </a:r>
          </a:p>
          <a:p>
            <a:r>
              <a:rPr lang="en-US" dirty="0" smtClean="0"/>
              <a:t>Simulation Examples</a:t>
            </a:r>
          </a:p>
          <a:p>
            <a:r>
              <a:rPr lang="en-US" dirty="0" smtClean="0"/>
              <a:t>Results/Analysis – Plan to address shortfalls</a:t>
            </a:r>
          </a:p>
          <a:p>
            <a:r>
              <a:rPr lang="en-US" dirty="0" smtClean="0"/>
              <a:t>Conclusion</a:t>
            </a:r>
          </a:p>
          <a:p>
            <a:r>
              <a:rPr lang="en-US" dirty="0" smtClean="0"/>
              <a:t>Adjournment</a:t>
            </a: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Supply (Winter)</a:t>
            </a:r>
            <a:endParaRPr lang="en-US" dirty="0"/>
          </a:p>
        </p:txBody>
      </p:sp>
      <p:sp>
        <p:nvSpPr>
          <p:cNvPr id="3" name="Content Placeholder 2"/>
          <p:cNvSpPr>
            <a:spLocks noGrp="1"/>
          </p:cNvSpPr>
          <p:nvPr>
            <p:ph idx="1"/>
          </p:nvPr>
        </p:nvSpPr>
        <p:spPr/>
        <p:txBody>
          <a:bodyPr>
            <a:normAutofit/>
          </a:bodyPr>
          <a:lstStyle/>
          <a:p>
            <a:r>
              <a:rPr lang="en-US" dirty="0" smtClean="0"/>
              <a:t>Winter Day supply is gas that is R-mixed at the beginning of November each year.</a:t>
            </a:r>
          </a:p>
          <a:p>
            <a:r>
              <a:rPr lang="en-US" dirty="0" smtClean="0"/>
              <a:t>The R-mix function takes into account </a:t>
            </a:r>
            <a:r>
              <a:rPr lang="en-US" dirty="0"/>
              <a:t>the fixed and variable costs </a:t>
            </a:r>
            <a:r>
              <a:rPr lang="en-US" dirty="0" smtClean="0"/>
              <a:t>of a resource to determine the </a:t>
            </a:r>
            <a:r>
              <a:rPr lang="en-US" dirty="0"/>
              <a:t>proper </a:t>
            </a:r>
            <a:r>
              <a:rPr lang="en-US" dirty="0" smtClean="0"/>
              <a:t>amount to take in a given period.</a:t>
            </a:r>
            <a:endParaRPr lang="en-US" dirty="0"/>
          </a:p>
          <a:p>
            <a:r>
              <a:rPr lang="en-US" dirty="0" smtClean="0"/>
              <a:t>Winter day gas has a MDQ cap but is not a must take supply.</a:t>
            </a:r>
          </a:p>
          <a:p>
            <a:r>
              <a:rPr lang="en-US" dirty="0" smtClean="0"/>
              <a:t>If a winter day supply has an MDQ of 10000 dth then it can take anywhere from 0 to 10000 dth’s of gas on any given day in the winter.</a:t>
            </a:r>
          </a:p>
          <a:p>
            <a:r>
              <a:rPr lang="en-US" dirty="0" smtClean="0"/>
              <a:t>Winter day supply has a slightly higher premium than winter base supply and it can be contracted from November to April.</a:t>
            </a:r>
          </a:p>
        </p:txBody>
      </p:sp>
      <p:sp>
        <p:nvSpPr>
          <p:cNvPr id="4" name="Slide Number Placeholder 3"/>
          <p:cNvSpPr>
            <a:spLocks noGrp="1"/>
          </p:cNvSpPr>
          <p:nvPr>
            <p:ph type="sldNum" sz="quarter" idx="12"/>
          </p:nvPr>
        </p:nvSpPr>
        <p:spPr/>
        <p:txBody>
          <a:bodyPr/>
          <a:lstStyle/>
          <a:p>
            <a:fld id="{CFC7651E-B4BE-4A93-B9C9-586D74789E66}" type="slidenum">
              <a:rPr lang="en-US" smtClean="0"/>
              <a:t>20</a:t>
            </a:fld>
            <a:endParaRPr lang="en-US"/>
          </a:p>
        </p:txBody>
      </p:sp>
    </p:spTree>
    <p:extLst>
      <p:ext uri="{BB962C8B-B14F-4D97-AF65-F5344CB8AC3E}">
        <p14:creationId xmlns:p14="http://schemas.microsoft.com/office/powerpoint/2010/main" val="3178617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Supply (Winter) cont’d</a:t>
            </a:r>
            <a:endParaRPr lang="en-US" dirty="0"/>
          </a:p>
        </p:txBody>
      </p:sp>
      <p:pic>
        <p:nvPicPr>
          <p:cNvPr id="8" name="Content Placeholder 7"/>
          <p:cNvPicPr>
            <a:picLocks noGrp="1" noChangeAspect="1"/>
          </p:cNvPicPr>
          <p:nvPr>
            <p:ph idx="1"/>
          </p:nvPr>
        </p:nvPicPr>
        <p:blipFill>
          <a:blip r:embed="rId2"/>
          <a:stretch>
            <a:fillRect/>
          </a:stretch>
        </p:blipFill>
        <p:spPr>
          <a:xfrm>
            <a:off x="2886958" y="1825625"/>
            <a:ext cx="6418083"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21</a:t>
            </a:fld>
            <a:endParaRPr lang="en-US"/>
          </a:p>
        </p:txBody>
      </p:sp>
    </p:spTree>
    <p:extLst>
      <p:ext uri="{BB962C8B-B14F-4D97-AF65-F5344CB8AC3E}">
        <p14:creationId xmlns:p14="http://schemas.microsoft.com/office/powerpoint/2010/main" val="313561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Supply (Summer)</a:t>
            </a:r>
            <a:endParaRPr lang="en-US" dirty="0"/>
          </a:p>
        </p:txBody>
      </p:sp>
      <p:sp>
        <p:nvSpPr>
          <p:cNvPr id="3" name="Content Placeholder 2"/>
          <p:cNvSpPr>
            <a:spLocks noGrp="1"/>
          </p:cNvSpPr>
          <p:nvPr>
            <p:ph idx="1"/>
          </p:nvPr>
        </p:nvSpPr>
        <p:spPr/>
        <p:txBody>
          <a:bodyPr/>
          <a:lstStyle/>
          <a:p>
            <a:r>
              <a:rPr lang="en-US" dirty="0" smtClean="0"/>
              <a:t>Summer day </a:t>
            </a:r>
            <a:r>
              <a:rPr lang="en-US" dirty="0"/>
              <a:t>supply is gas that is R-mixed at the beginning of </a:t>
            </a:r>
            <a:r>
              <a:rPr lang="en-US" dirty="0" smtClean="0"/>
              <a:t>April </a:t>
            </a:r>
            <a:r>
              <a:rPr lang="en-US" dirty="0"/>
              <a:t>each year.</a:t>
            </a:r>
          </a:p>
          <a:p>
            <a:r>
              <a:rPr lang="en-US" dirty="0" smtClean="0"/>
              <a:t>Summer </a:t>
            </a:r>
            <a:r>
              <a:rPr lang="en-US" dirty="0"/>
              <a:t>day gas has a MDQ cap but is not a must take supply.</a:t>
            </a:r>
          </a:p>
          <a:p>
            <a:r>
              <a:rPr lang="en-US" dirty="0"/>
              <a:t>If a </a:t>
            </a:r>
            <a:r>
              <a:rPr lang="en-US" dirty="0" smtClean="0"/>
              <a:t>summer </a:t>
            </a:r>
            <a:r>
              <a:rPr lang="en-US" dirty="0"/>
              <a:t>day supply has an MDQ of 10000 dth then it can take anywhere from 0 to 10000 dth’s of gas on any given day in the </a:t>
            </a:r>
            <a:r>
              <a:rPr lang="en-US" dirty="0" smtClean="0"/>
              <a:t>summer.</a:t>
            </a:r>
            <a:endParaRPr lang="en-US" dirty="0"/>
          </a:p>
          <a:p>
            <a:r>
              <a:rPr lang="en-US" dirty="0" smtClean="0"/>
              <a:t>Summer </a:t>
            </a:r>
            <a:r>
              <a:rPr lang="en-US" dirty="0"/>
              <a:t>day supply has a slightly </a:t>
            </a:r>
            <a:r>
              <a:rPr lang="en-US" dirty="0" smtClean="0"/>
              <a:t>lower cost than </a:t>
            </a:r>
            <a:r>
              <a:rPr lang="en-US" dirty="0"/>
              <a:t>base supply and it can be contracted </a:t>
            </a:r>
            <a:r>
              <a:rPr lang="en-US" dirty="0" smtClean="0"/>
              <a:t>from April </a:t>
            </a:r>
            <a:r>
              <a:rPr lang="en-US" dirty="0"/>
              <a:t>to </a:t>
            </a:r>
            <a:r>
              <a:rPr lang="en-US" dirty="0" smtClean="0"/>
              <a:t>November.</a:t>
            </a:r>
            <a:endParaRPr lang="en-US" dirty="0"/>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22</a:t>
            </a:fld>
            <a:endParaRPr lang="en-US"/>
          </a:p>
        </p:txBody>
      </p:sp>
    </p:spTree>
    <p:extLst>
      <p:ext uri="{BB962C8B-B14F-4D97-AF65-F5344CB8AC3E}">
        <p14:creationId xmlns:p14="http://schemas.microsoft.com/office/powerpoint/2010/main" val="236157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Supply (Summer)</a:t>
            </a:r>
            <a:endParaRPr lang="en-US" dirty="0"/>
          </a:p>
        </p:txBody>
      </p:sp>
      <p:pic>
        <p:nvPicPr>
          <p:cNvPr id="10" name="Content Placeholder 9"/>
          <p:cNvPicPr>
            <a:picLocks noGrp="1" noChangeAspect="1"/>
          </p:cNvPicPr>
          <p:nvPr>
            <p:ph idx="1"/>
          </p:nvPr>
        </p:nvPicPr>
        <p:blipFill>
          <a:blip r:embed="rId2"/>
          <a:stretch>
            <a:fillRect/>
          </a:stretch>
        </p:blipFill>
        <p:spPr>
          <a:xfrm>
            <a:off x="2685870" y="1825625"/>
            <a:ext cx="6820260"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23</a:t>
            </a:fld>
            <a:endParaRPr lang="en-US"/>
          </a:p>
        </p:txBody>
      </p:sp>
    </p:spTree>
    <p:extLst>
      <p:ext uri="{BB962C8B-B14F-4D97-AF65-F5344CB8AC3E}">
        <p14:creationId xmlns:p14="http://schemas.microsoft.com/office/powerpoint/2010/main" val="1635905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Supply</a:t>
            </a:r>
            <a:endParaRPr lang="en-US" dirty="0"/>
          </a:p>
        </p:txBody>
      </p:sp>
      <p:sp>
        <p:nvSpPr>
          <p:cNvPr id="3" name="Content Placeholder 2"/>
          <p:cNvSpPr>
            <a:spLocks noGrp="1"/>
          </p:cNvSpPr>
          <p:nvPr>
            <p:ph idx="1"/>
          </p:nvPr>
        </p:nvSpPr>
        <p:spPr/>
        <p:txBody>
          <a:bodyPr/>
          <a:lstStyle/>
          <a:p>
            <a:r>
              <a:rPr lang="en-US" dirty="0" smtClean="0"/>
              <a:t>Peak supply is gas purchased on high demand days where base, index, winter base, or day supply cannot accommodate.</a:t>
            </a:r>
          </a:p>
          <a:p>
            <a:r>
              <a:rPr lang="en-US" dirty="0" smtClean="0"/>
              <a:t>Peak supply has a slightly higher premium to buy than day supply.</a:t>
            </a:r>
          </a:p>
          <a:p>
            <a:r>
              <a:rPr lang="en-US" dirty="0" smtClean="0"/>
              <a:t>As long as Cascade has the transport capacity, we can purchase as much peak supply as needed to meet peak demand.</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24</a:t>
            </a:fld>
            <a:endParaRPr lang="en-US"/>
          </a:p>
        </p:txBody>
      </p:sp>
    </p:spTree>
    <p:extLst>
      <p:ext uri="{BB962C8B-B14F-4D97-AF65-F5344CB8AC3E}">
        <p14:creationId xmlns:p14="http://schemas.microsoft.com/office/powerpoint/2010/main" val="325506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Supply</a:t>
            </a:r>
            <a:endParaRPr lang="en-US" dirty="0"/>
          </a:p>
        </p:txBody>
      </p:sp>
      <p:pic>
        <p:nvPicPr>
          <p:cNvPr id="10" name="Content Placeholder 9"/>
          <p:cNvPicPr>
            <a:picLocks noGrp="1" noChangeAspect="1"/>
          </p:cNvPicPr>
          <p:nvPr>
            <p:ph idx="1"/>
          </p:nvPr>
        </p:nvPicPr>
        <p:blipFill>
          <a:blip r:embed="rId2"/>
          <a:stretch>
            <a:fillRect/>
          </a:stretch>
        </p:blipFill>
        <p:spPr>
          <a:xfrm>
            <a:off x="2585325" y="1825625"/>
            <a:ext cx="7021349" cy="4351338"/>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25</a:t>
            </a:fld>
            <a:endParaRPr lang="en-US"/>
          </a:p>
        </p:txBody>
      </p:sp>
    </p:spTree>
    <p:extLst>
      <p:ext uri="{BB962C8B-B14F-4D97-AF65-F5344CB8AC3E}">
        <p14:creationId xmlns:p14="http://schemas.microsoft.com/office/powerpoint/2010/main" val="3720282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Storage</a:t>
            </a:r>
            <a:endParaRPr lang="en-US" b="1" dirty="0"/>
          </a:p>
        </p:txBody>
      </p:sp>
      <p:sp>
        <p:nvSpPr>
          <p:cNvPr id="3" name="Content Placeholder 2"/>
          <p:cNvSpPr>
            <a:spLocks noGrp="1"/>
          </p:cNvSpPr>
          <p:nvPr>
            <p:ph idx="1"/>
          </p:nvPr>
        </p:nvSpPr>
        <p:spPr/>
        <p:txBody>
          <a:bodyPr>
            <a:normAutofit lnSpcReduction="10000"/>
          </a:bodyPr>
          <a:lstStyle/>
          <a:p>
            <a:r>
              <a:rPr lang="en-US" dirty="0" smtClean="0"/>
              <a:t>Cascade leases storage at 2 locations: Jackson Prairie (JP) and Plymouth.</a:t>
            </a:r>
          </a:p>
          <a:p>
            <a:r>
              <a:rPr lang="en-US" dirty="0" smtClean="0"/>
              <a:t>Cascade has 4 storage contracts with JP and 2 contracts with Plymouth.</a:t>
            </a:r>
          </a:p>
          <a:p>
            <a:r>
              <a:rPr lang="en-US" dirty="0" smtClean="0"/>
              <a:t>Storage injections targets are set at 35% by the end of June, 80% by the end of August, and 100% by the end of September.</a:t>
            </a:r>
          </a:p>
          <a:p>
            <a:r>
              <a:rPr lang="en-US" dirty="0" smtClean="0"/>
              <a:t>These targets are set by our Gas Supply Oversight Committee.</a:t>
            </a:r>
          </a:p>
          <a:p>
            <a:r>
              <a:rPr lang="en-US" dirty="0" smtClean="0"/>
              <a:t>Cascade can withdrawal approximately 56,000 dth’s per day from JP and 78,000 dth’s per day from Plymouth for a total of approximately 134,000 dth’s per day.</a:t>
            </a:r>
          </a:p>
        </p:txBody>
      </p:sp>
      <p:sp>
        <p:nvSpPr>
          <p:cNvPr id="4" name="Slide Number Placeholder 3"/>
          <p:cNvSpPr>
            <a:spLocks noGrp="1"/>
          </p:cNvSpPr>
          <p:nvPr>
            <p:ph type="sldNum" sz="quarter" idx="12"/>
          </p:nvPr>
        </p:nvSpPr>
        <p:spPr/>
        <p:txBody>
          <a:bodyPr/>
          <a:lstStyle/>
          <a:p>
            <a:fld id="{CFC7651E-B4BE-4A93-B9C9-586D74789E66}" type="slidenum">
              <a:rPr lang="en-US" smtClean="0"/>
              <a:t>26</a:t>
            </a:fld>
            <a:endParaRPr lang="en-US"/>
          </a:p>
        </p:txBody>
      </p:sp>
    </p:spTree>
    <p:extLst>
      <p:ext uri="{BB962C8B-B14F-4D97-AF65-F5344CB8AC3E}">
        <p14:creationId xmlns:p14="http://schemas.microsoft.com/office/powerpoint/2010/main" val="3221321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Storage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0243" y="1529218"/>
            <a:ext cx="7268705" cy="5115015"/>
          </a:xfrm>
        </p:spPr>
      </p:pic>
      <p:sp>
        <p:nvSpPr>
          <p:cNvPr id="3" name="Slide Number Placeholder 2"/>
          <p:cNvSpPr>
            <a:spLocks noGrp="1"/>
          </p:cNvSpPr>
          <p:nvPr>
            <p:ph type="sldNum" sz="quarter" idx="12"/>
          </p:nvPr>
        </p:nvSpPr>
        <p:spPr/>
        <p:txBody>
          <a:bodyPr/>
          <a:lstStyle/>
          <a:p>
            <a:fld id="{CFC7651E-B4BE-4A93-B9C9-586D74789E66}" type="slidenum">
              <a:rPr lang="en-US" smtClean="0"/>
              <a:t>27</a:t>
            </a:fld>
            <a:endParaRPr lang="en-US"/>
          </a:p>
        </p:txBody>
      </p:sp>
    </p:spTree>
    <p:extLst>
      <p:ext uri="{BB962C8B-B14F-4D97-AF65-F5344CB8AC3E}">
        <p14:creationId xmlns:p14="http://schemas.microsoft.com/office/powerpoint/2010/main" val="1812987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Storage Example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055" y="1534332"/>
            <a:ext cx="10503508" cy="4943959"/>
          </a:xfrm>
        </p:spPr>
      </p:pic>
      <p:sp>
        <p:nvSpPr>
          <p:cNvPr id="3" name="Slide Number Placeholder 2"/>
          <p:cNvSpPr>
            <a:spLocks noGrp="1"/>
          </p:cNvSpPr>
          <p:nvPr>
            <p:ph type="sldNum" sz="quarter" idx="12"/>
          </p:nvPr>
        </p:nvSpPr>
        <p:spPr/>
        <p:txBody>
          <a:bodyPr/>
          <a:lstStyle/>
          <a:p>
            <a:fld id="{CFC7651E-B4BE-4A93-B9C9-586D74789E66}" type="slidenum">
              <a:rPr lang="en-US" smtClean="0"/>
              <a:t>28</a:t>
            </a:fld>
            <a:endParaRPr lang="en-US"/>
          </a:p>
        </p:txBody>
      </p:sp>
    </p:spTree>
    <p:extLst>
      <p:ext uri="{BB962C8B-B14F-4D97-AF65-F5344CB8AC3E}">
        <p14:creationId xmlns:p14="http://schemas.microsoft.com/office/powerpoint/2010/main" val="2254979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Transportation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Transportation contracts are the means of how Cascade gets the gas from the supplier to the end user.</a:t>
            </a:r>
          </a:p>
          <a:p>
            <a:r>
              <a:rPr lang="en-US" dirty="0" smtClean="0"/>
              <a:t>Cascade has multiple types of transportation:</a:t>
            </a:r>
          </a:p>
          <a:p>
            <a:pPr lvl="1"/>
            <a:r>
              <a:rPr lang="en-US" dirty="0" smtClean="0"/>
              <a:t>A single delivery point.</a:t>
            </a:r>
          </a:p>
          <a:p>
            <a:pPr lvl="1"/>
            <a:r>
              <a:rPr lang="en-US" dirty="0" smtClean="0"/>
              <a:t>Multiple delivery points.</a:t>
            </a:r>
          </a:p>
          <a:p>
            <a:r>
              <a:rPr lang="en-US" dirty="0" smtClean="0"/>
              <a:t>The multiple delivery point contracts gives Cascade the flexibility to move the gas where it’s most needed.</a:t>
            </a:r>
          </a:p>
          <a:p>
            <a:r>
              <a:rPr lang="en-US" dirty="0" smtClean="0"/>
              <a:t>On GTN, transportation goes to the Citygate level as MDDO’s cannot be reallocated within the GTN zone.</a:t>
            </a:r>
          </a:p>
          <a:p>
            <a:r>
              <a:rPr lang="en-US" dirty="0"/>
              <a:t>On NWP, transportation goes to the zone level because MDDO’s can be reallocated within a zone to the Citygate.</a:t>
            </a:r>
          </a:p>
          <a:p>
            <a:pPr marL="0" indent="0">
              <a:buNone/>
            </a:pPr>
            <a:endParaRPr lang="en-US"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29</a:t>
            </a:fld>
            <a:endParaRPr lang="en-US"/>
          </a:p>
        </p:txBody>
      </p:sp>
    </p:spTree>
    <p:extLst>
      <p:ext uri="{BB962C8B-B14F-4D97-AF65-F5344CB8AC3E}">
        <p14:creationId xmlns:p14="http://schemas.microsoft.com/office/powerpoint/2010/main" val="20473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SENDOUT?</a:t>
            </a:r>
            <a:endParaRPr lang="en-US" dirty="0"/>
          </a:p>
        </p:txBody>
      </p:sp>
      <p:sp>
        <p:nvSpPr>
          <p:cNvPr id="3" name="Content Placeholder 2"/>
          <p:cNvSpPr>
            <a:spLocks noGrp="1"/>
          </p:cNvSpPr>
          <p:nvPr>
            <p:ph idx="1"/>
          </p:nvPr>
        </p:nvSpPr>
        <p:spPr/>
        <p:txBody>
          <a:bodyPr>
            <a:normAutofit/>
          </a:bodyPr>
          <a:lstStyle/>
          <a:p>
            <a:r>
              <a:rPr lang="en-US" dirty="0" smtClean="0"/>
              <a:t>Cascade utilizes SENDOUT™ for resource optimization.</a:t>
            </a:r>
          </a:p>
          <a:p>
            <a:r>
              <a:rPr lang="en-US" dirty="0" smtClean="0"/>
              <a:t>This </a:t>
            </a:r>
            <a:r>
              <a:rPr lang="en-US" dirty="0"/>
              <a:t>model permits the Company to </a:t>
            </a:r>
            <a:r>
              <a:rPr lang="en-US" dirty="0" smtClean="0"/>
              <a:t>develop </a:t>
            </a:r>
            <a:r>
              <a:rPr lang="en-US" dirty="0"/>
              <a:t>and analyze a variety of resource portfolios to help determine the type, size, and timing of resources best matched to forecast requirements</a:t>
            </a:r>
            <a:r>
              <a:rPr lang="en-US" dirty="0" smtClean="0"/>
              <a:t>.</a:t>
            </a:r>
          </a:p>
          <a:p>
            <a:r>
              <a:rPr lang="en-US" dirty="0" smtClean="0"/>
              <a:t>SENDOUT</a:t>
            </a:r>
            <a:r>
              <a:rPr lang="en-US" dirty="0"/>
              <a:t>™ is very powerful and complex. It operates by combining a series of existing and potential demand side and supply side resources and optimizes their utilization at the lowest net present cost over the entire planning period for a given demand forecast.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540052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Transportation has an MDQ, a D1 rate, a transportation rate, and a fuel loss percentage.</a:t>
            </a:r>
          </a:p>
          <a:p>
            <a:r>
              <a:rPr lang="en-US" dirty="0"/>
              <a:t>A maximum delivery quantity (MDQ) which is the maximum amount of gas Cascade can move on the pipeline on a single day.</a:t>
            </a:r>
          </a:p>
          <a:p>
            <a:r>
              <a:rPr lang="en-US" dirty="0"/>
              <a:t>A D1 rate which is the reservation rate to have the ability to move the MDQ amount on the </a:t>
            </a:r>
            <a:r>
              <a:rPr lang="en-US" dirty="0" smtClean="0"/>
              <a:t>pipeline.</a:t>
            </a:r>
            <a:endParaRPr lang="en-US" dirty="0"/>
          </a:p>
          <a:p>
            <a:r>
              <a:rPr lang="en-US" dirty="0"/>
              <a:t>A transportation rate which is the rate per dekatherm that is actually moved on the pipeline.</a:t>
            </a:r>
          </a:p>
          <a:p>
            <a:r>
              <a:rPr lang="en-US" dirty="0" smtClean="0"/>
              <a:t>The fuel loss percentage is the statutory percent of gas based on the tariff from the pipeline that is lost and unaccounted for from the point of where the gas was purchased to the Citygate.</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30</a:t>
            </a:fld>
            <a:endParaRPr lang="en-US"/>
          </a:p>
        </p:txBody>
      </p:sp>
    </p:spTree>
    <p:extLst>
      <p:ext uri="{BB962C8B-B14F-4D97-AF65-F5344CB8AC3E}">
        <p14:creationId xmlns:p14="http://schemas.microsoft.com/office/powerpoint/2010/main" val="1761466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Transport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8014" y="2095810"/>
            <a:ext cx="3642101" cy="4211178"/>
          </a:xfrm>
        </p:spPr>
      </p:pic>
      <p:sp>
        <p:nvSpPr>
          <p:cNvPr id="3" name="Slide Number Placeholder 2"/>
          <p:cNvSpPr>
            <a:spLocks noGrp="1"/>
          </p:cNvSpPr>
          <p:nvPr>
            <p:ph type="sldNum" sz="quarter" idx="12"/>
          </p:nvPr>
        </p:nvSpPr>
        <p:spPr/>
        <p:txBody>
          <a:bodyPr/>
          <a:lstStyle/>
          <a:p>
            <a:fld id="{CFC7651E-B4BE-4A93-B9C9-586D74789E66}" type="slidenum">
              <a:rPr lang="en-US" smtClean="0"/>
              <a:t>31</a:t>
            </a:fld>
            <a:endParaRPr lang="en-US"/>
          </a:p>
        </p:txBody>
      </p:sp>
    </p:spTree>
    <p:extLst>
      <p:ext uri="{BB962C8B-B14F-4D97-AF65-F5344CB8AC3E}">
        <p14:creationId xmlns:p14="http://schemas.microsoft.com/office/powerpoint/2010/main" val="2374880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Transport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332" y="1690688"/>
            <a:ext cx="5782653" cy="4997122"/>
          </a:xfrm>
        </p:spPr>
      </p:pic>
      <p:sp>
        <p:nvSpPr>
          <p:cNvPr id="3" name="Slide Number Placeholder 2"/>
          <p:cNvSpPr>
            <a:spLocks noGrp="1"/>
          </p:cNvSpPr>
          <p:nvPr>
            <p:ph type="sldNum" sz="quarter" idx="12"/>
          </p:nvPr>
        </p:nvSpPr>
        <p:spPr/>
        <p:txBody>
          <a:bodyPr/>
          <a:lstStyle/>
          <a:p>
            <a:fld id="{CFC7651E-B4BE-4A93-B9C9-586D74789E66}" type="slidenum">
              <a:rPr lang="en-US" smtClean="0"/>
              <a:t>32</a:t>
            </a:fld>
            <a:endParaRPr lang="en-US"/>
          </a:p>
        </p:txBody>
      </p:sp>
    </p:spTree>
    <p:extLst>
      <p:ext uri="{BB962C8B-B14F-4D97-AF65-F5344CB8AC3E}">
        <p14:creationId xmlns:p14="http://schemas.microsoft.com/office/powerpoint/2010/main" val="3212496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Rights vs Receipt Rights</a:t>
            </a:r>
            <a:endParaRPr lang="en-US" dirty="0"/>
          </a:p>
        </p:txBody>
      </p:sp>
      <p:sp>
        <p:nvSpPr>
          <p:cNvPr id="3" name="Content Placeholder 2"/>
          <p:cNvSpPr>
            <a:spLocks noGrp="1"/>
          </p:cNvSpPr>
          <p:nvPr>
            <p:ph idx="1"/>
          </p:nvPr>
        </p:nvSpPr>
        <p:spPr/>
        <p:txBody>
          <a:bodyPr/>
          <a:lstStyle/>
          <a:p>
            <a:r>
              <a:rPr lang="en-US" dirty="0" smtClean="0"/>
              <a:t>Cascade has more Delivery Rights than Receipt Rights.</a:t>
            </a:r>
          </a:p>
          <a:p>
            <a:r>
              <a:rPr lang="en-US" dirty="0" smtClean="0"/>
              <a:t>Approximately 457,000 Dth of Delivery Rights.</a:t>
            </a:r>
          </a:p>
          <a:p>
            <a:r>
              <a:rPr lang="en-US" dirty="0" smtClean="0"/>
              <a:t>Approximately 360,000 Dth of Receipt Rights.</a:t>
            </a:r>
          </a:p>
          <a:p>
            <a:r>
              <a:rPr lang="en-US" dirty="0" smtClean="0"/>
              <a:t>The excess Delivery Rights allow Cascade to be flexible with the 360,000 Dth of Receipt gas.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33</a:t>
            </a:fld>
            <a:endParaRPr lang="en-US"/>
          </a:p>
        </p:txBody>
      </p:sp>
    </p:spTree>
    <p:extLst>
      <p:ext uri="{BB962C8B-B14F-4D97-AF65-F5344CB8AC3E}">
        <p14:creationId xmlns:p14="http://schemas.microsoft.com/office/powerpoint/2010/main" val="263529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delivery right flexibility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422" y="1825625"/>
            <a:ext cx="4921156" cy="4351338"/>
          </a:xfrm>
        </p:spPr>
      </p:pic>
      <mc:AlternateContent xmlns:mc="http://schemas.openxmlformats.org/markup-compatibility/2006" xmlns:a14="http://schemas.microsoft.com/office/drawing/2010/main">
        <mc:Choice Requires="a14">
          <p:sp>
            <p:nvSpPr>
              <p:cNvPr id="3" name="TextBox 2"/>
              <p:cNvSpPr txBox="1"/>
              <p:nvPr/>
            </p:nvSpPr>
            <p:spPr>
              <a:xfrm>
                <a:off x="263471" y="2030278"/>
                <a:ext cx="2882685" cy="3139321"/>
              </a:xfrm>
              <a:prstGeom prst="rect">
                <a:avLst/>
              </a:prstGeom>
              <a:noFill/>
            </p:spPr>
            <p:txBody>
              <a:bodyPr wrap="square" rtlCol="0">
                <a:spAutoFit/>
              </a:bodyPr>
              <a:lstStyle/>
              <a:p>
                <a:pPr algn="ctr"/>
                <a:r>
                  <a:rPr lang="en-US" b="0" i="1" dirty="0" smtClean="0">
                    <a:latin typeface="Cambria Math" panose="02040503050406030204" pitchFamily="18" charset="0"/>
                  </a:rPr>
                  <a:t>All of the following must be true</a:t>
                </a:r>
              </a:p>
              <a:p>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1 ≤4</m:t>
                      </m:r>
                      <m:r>
                        <m:rPr>
                          <m:sty m:val="p"/>
                        </m:rPr>
                        <a:rPr lang="en-US">
                          <a:latin typeface="Cambria Math" panose="02040503050406030204" pitchFamily="18" charset="0"/>
                          <a:ea typeface="Cambria Math" panose="02040503050406030204" pitchFamily="18" charset="0"/>
                        </a:rPr>
                        <m:t>MDTs</m:t>
                      </m:r>
                    </m:oMath>
                  </m:oMathPara>
                </a14:m>
                <a:endParaRPr lang="en-US"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2≤4</m:t>
                      </m:r>
                      <m:r>
                        <m:rPr>
                          <m:sty m:val="p"/>
                        </m:rPr>
                        <a:rPr lang="en-US">
                          <a:latin typeface="Cambria Math" panose="02040503050406030204" pitchFamily="18" charset="0"/>
                          <a:ea typeface="Cambria Math" panose="02040503050406030204" pitchFamily="18" charset="0"/>
                        </a:rPr>
                        <m:t>MDTs</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3≤4</m:t>
                      </m:r>
                      <m:r>
                        <a:rPr lang="en-US" i="1">
                          <a:latin typeface="Cambria Math" panose="02040503050406030204" pitchFamily="18" charset="0"/>
                          <a:ea typeface="Cambria Math" panose="02040503050406030204" pitchFamily="18" charset="0"/>
                        </a:rPr>
                        <m:t>𝑀𝐷𝑇𝑠</m:t>
                      </m:r>
                    </m:oMath>
                  </m:oMathPara>
                </a14:m>
                <a:endParaRPr lang="en-US" dirty="0"/>
              </a:p>
              <a:p>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3 ≤4</m:t>
                      </m:r>
                      <m:r>
                        <a:rPr lang="en-US" b="0" i="1" smtClean="0">
                          <a:latin typeface="Cambria Math" panose="02040503050406030204" pitchFamily="18" charset="0"/>
                          <a:ea typeface="Cambria Math" panose="02040503050406030204" pitchFamily="18" charset="0"/>
                        </a:rPr>
                        <m:t>𝑀𝐷𝑇𝑠</m:t>
                      </m:r>
                    </m:oMath>
                  </m:oMathPara>
                </a14:m>
                <a:endParaRPr lang="en-US" dirty="0" smtClean="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63471" y="2030278"/>
                <a:ext cx="2882685" cy="3139321"/>
              </a:xfrm>
              <a:prstGeom prst="rect">
                <a:avLst/>
              </a:prstGeom>
              <a:blipFill rotWithShape="0">
                <a:blip r:embed="rId3"/>
                <a:stretch>
                  <a:fillRect l="-1268" t="-1165" r="-296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FC7651E-B4BE-4A93-B9C9-586D74789E66}" type="slidenum">
              <a:rPr lang="en-US" smtClean="0"/>
              <a:t>34</a:t>
            </a:fld>
            <a:endParaRPr lang="en-US"/>
          </a:p>
        </p:txBody>
      </p:sp>
    </p:spTree>
    <p:extLst>
      <p:ext uri="{BB962C8B-B14F-4D97-AF65-F5344CB8AC3E}">
        <p14:creationId xmlns:p14="http://schemas.microsoft.com/office/powerpoint/2010/main" val="949802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of delivery right </a:t>
            </a:r>
            <a:r>
              <a:rPr lang="en-US" dirty="0" smtClean="0"/>
              <a:t>inflexibility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3626" y="1905501"/>
            <a:ext cx="7144747" cy="4191585"/>
          </a:xfrm>
        </p:spPr>
      </p:pic>
      <p:sp>
        <p:nvSpPr>
          <p:cNvPr id="5" name="TextBox 4"/>
          <p:cNvSpPr txBox="1"/>
          <p:nvPr/>
        </p:nvSpPr>
        <p:spPr>
          <a:xfrm>
            <a:off x="4246535" y="3285641"/>
            <a:ext cx="1066959" cy="369332"/>
          </a:xfrm>
          <a:prstGeom prst="rect">
            <a:avLst/>
          </a:prstGeom>
          <a:noFill/>
        </p:spPr>
        <p:txBody>
          <a:bodyPr wrap="none" rtlCol="0">
            <a:spAutoFit/>
          </a:bodyPr>
          <a:lstStyle/>
          <a:p>
            <a:r>
              <a:rPr lang="en-US" b="1" dirty="0" smtClean="0"/>
              <a:t>2.5 MDTs</a:t>
            </a:r>
            <a:endParaRPr lang="en-US" b="1" dirty="0"/>
          </a:p>
        </p:txBody>
      </p:sp>
      <p:sp>
        <p:nvSpPr>
          <p:cNvPr id="6" name="TextBox 5"/>
          <p:cNvSpPr txBox="1"/>
          <p:nvPr/>
        </p:nvSpPr>
        <p:spPr>
          <a:xfrm>
            <a:off x="6400800" y="4479010"/>
            <a:ext cx="812979" cy="369332"/>
          </a:xfrm>
          <a:prstGeom prst="rect">
            <a:avLst/>
          </a:prstGeom>
          <a:noFill/>
        </p:spPr>
        <p:txBody>
          <a:bodyPr wrap="none" rtlCol="0">
            <a:spAutoFit/>
          </a:bodyPr>
          <a:lstStyle/>
          <a:p>
            <a:r>
              <a:rPr lang="en-US" b="1" dirty="0" smtClean="0"/>
              <a:t>1 MDT</a:t>
            </a:r>
            <a:endParaRPr lang="en-US" b="1" dirty="0"/>
          </a:p>
        </p:txBody>
      </p:sp>
      <p:sp>
        <p:nvSpPr>
          <p:cNvPr id="7" name="TextBox 6"/>
          <p:cNvSpPr txBox="1"/>
          <p:nvPr/>
        </p:nvSpPr>
        <p:spPr>
          <a:xfrm>
            <a:off x="7609668" y="3285641"/>
            <a:ext cx="1066959" cy="369332"/>
          </a:xfrm>
          <a:prstGeom prst="rect">
            <a:avLst/>
          </a:prstGeom>
          <a:noFill/>
        </p:spPr>
        <p:txBody>
          <a:bodyPr wrap="none" rtlCol="0">
            <a:spAutoFit/>
          </a:bodyPr>
          <a:lstStyle/>
          <a:p>
            <a:r>
              <a:rPr lang="en-US" b="1" dirty="0" smtClean="0"/>
              <a:t>0.5 MDTs</a:t>
            </a:r>
            <a:endParaRPr lang="en-US" b="1" dirty="0"/>
          </a:p>
        </p:txBody>
      </p:sp>
      <p:sp>
        <p:nvSpPr>
          <p:cNvPr id="3" name="Slide Number Placeholder 2"/>
          <p:cNvSpPr>
            <a:spLocks noGrp="1"/>
          </p:cNvSpPr>
          <p:nvPr>
            <p:ph type="sldNum" sz="quarter" idx="12"/>
          </p:nvPr>
        </p:nvSpPr>
        <p:spPr/>
        <p:txBody>
          <a:bodyPr/>
          <a:lstStyle/>
          <a:p>
            <a:fld id="{CFC7651E-B4BE-4A93-B9C9-586D74789E66}" type="slidenum">
              <a:rPr lang="en-US" smtClean="0"/>
              <a:t>35</a:t>
            </a:fld>
            <a:endParaRPr lang="en-US"/>
          </a:p>
        </p:txBody>
      </p:sp>
    </p:spTree>
    <p:extLst>
      <p:ext uri="{BB962C8B-B14F-4D97-AF65-F5344CB8AC3E}">
        <p14:creationId xmlns:p14="http://schemas.microsoft.com/office/powerpoint/2010/main" val="263927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 of Zones</a:t>
            </a:r>
            <a:endParaRPr lang="en-US" dirty="0"/>
          </a:p>
        </p:txBody>
      </p:sp>
      <p:pic>
        <p:nvPicPr>
          <p:cNvPr id="4" name="Content Placeholder 3"/>
          <p:cNvPicPr>
            <a:picLocks noGrp="1" noChangeAspect="1"/>
          </p:cNvPicPr>
          <p:nvPr>
            <p:ph idx="1"/>
          </p:nvPr>
        </p:nvPicPr>
        <p:blipFill>
          <a:blip r:embed="rId2"/>
          <a:stretch>
            <a:fillRect/>
          </a:stretch>
        </p:blipFill>
        <p:spPr>
          <a:xfrm>
            <a:off x="2665708" y="1825625"/>
            <a:ext cx="6218947" cy="4851934"/>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36</a:t>
            </a:fld>
            <a:endParaRPr lang="en-US"/>
          </a:p>
        </p:txBody>
      </p:sp>
    </p:spTree>
    <p:extLst>
      <p:ext uri="{BB962C8B-B14F-4D97-AF65-F5344CB8AC3E}">
        <p14:creationId xmlns:p14="http://schemas.microsoft.com/office/powerpoint/2010/main" val="996530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26 on Peak Day for Transport 135558</a:t>
            </a:r>
            <a:endParaRPr lang="en-US" dirty="0"/>
          </a:p>
        </p:txBody>
      </p:sp>
      <p:pic>
        <p:nvPicPr>
          <p:cNvPr id="4" name="Content Placeholder 3"/>
          <p:cNvPicPr>
            <a:picLocks noGrp="1" noChangeAspect="1"/>
          </p:cNvPicPr>
          <p:nvPr>
            <p:ph idx="1"/>
          </p:nvPr>
        </p:nvPicPr>
        <p:blipFill>
          <a:blip r:embed="rId2"/>
          <a:stretch>
            <a:fillRect/>
          </a:stretch>
        </p:blipFill>
        <p:spPr>
          <a:xfrm>
            <a:off x="1697355" y="2285121"/>
            <a:ext cx="8797290" cy="3432345"/>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37</a:t>
            </a:fld>
            <a:endParaRPr lang="en-US"/>
          </a:p>
        </p:txBody>
      </p:sp>
    </p:spTree>
    <p:extLst>
      <p:ext uri="{BB962C8B-B14F-4D97-AF65-F5344CB8AC3E}">
        <p14:creationId xmlns:p14="http://schemas.microsoft.com/office/powerpoint/2010/main" val="389557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30-S on Peak Day for Transport 135558</a:t>
            </a:r>
            <a:endParaRPr lang="en-US" dirty="0"/>
          </a:p>
        </p:txBody>
      </p:sp>
      <p:pic>
        <p:nvPicPr>
          <p:cNvPr id="4" name="Content Placeholder 3"/>
          <p:cNvPicPr>
            <a:picLocks noGrp="1" noChangeAspect="1"/>
          </p:cNvPicPr>
          <p:nvPr>
            <p:ph idx="1"/>
          </p:nvPr>
        </p:nvPicPr>
        <p:blipFill>
          <a:blip r:embed="rId2"/>
          <a:stretch>
            <a:fillRect/>
          </a:stretch>
        </p:blipFill>
        <p:spPr>
          <a:xfrm>
            <a:off x="1618100" y="2016874"/>
            <a:ext cx="8955800" cy="3968840"/>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38</a:t>
            </a:fld>
            <a:endParaRPr lang="en-US"/>
          </a:p>
        </p:txBody>
      </p:sp>
    </p:spTree>
    <p:extLst>
      <p:ext uri="{BB962C8B-B14F-4D97-AF65-F5344CB8AC3E}">
        <p14:creationId xmlns:p14="http://schemas.microsoft.com/office/powerpoint/2010/main" val="579156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a:t>
            </a:r>
            <a:r>
              <a:rPr lang="en-US" dirty="0" smtClean="0"/>
              <a:t>30-W </a:t>
            </a:r>
            <a:r>
              <a:rPr lang="en-US" dirty="0"/>
              <a:t>on Peak Day for Transport 135558</a:t>
            </a:r>
          </a:p>
        </p:txBody>
      </p:sp>
      <p:pic>
        <p:nvPicPr>
          <p:cNvPr id="4" name="Content Placeholder 3"/>
          <p:cNvPicPr>
            <a:picLocks noGrp="1" noChangeAspect="1"/>
          </p:cNvPicPr>
          <p:nvPr>
            <p:ph idx="1"/>
          </p:nvPr>
        </p:nvPicPr>
        <p:blipFill>
          <a:blip r:embed="rId2"/>
          <a:stretch>
            <a:fillRect/>
          </a:stretch>
        </p:blipFill>
        <p:spPr>
          <a:xfrm>
            <a:off x="1599810" y="2474113"/>
            <a:ext cx="8992379" cy="3054361"/>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39</a:t>
            </a:fld>
            <a:endParaRPr lang="en-US"/>
          </a:p>
        </p:txBody>
      </p:sp>
    </p:spTree>
    <p:extLst>
      <p:ext uri="{BB962C8B-B14F-4D97-AF65-F5344CB8AC3E}">
        <p14:creationId xmlns:p14="http://schemas.microsoft.com/office/powerpoint/2010/main" val="429416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SENDOUT? – Cont.</a:t>
            </a:r>
            <a:endParaRPr lang="en-US" dirty="0"/>
          </a:p>
        </p:txBody>
      </p:sp>
      <p:sp>
        <p:nvSpPr>
          <p:cNvPr id="3" name="Content Placeholder 2"/>
          <p:cNvSpPr>
            <a:spLocks noGrp="1"/>
          </p:cNvSpPr>
          <p:nvPr>
            <p:ph idx="1"/>
          </p:nvPr>
        </p:nvSpPr>
        <p:spPr/>
        <p:txBody>
          <a:bodyPr>
            <a:normAutofit/>
          </a:bodyPr>
          <a:lstStyle/>
          <a:p>
            <a:r>
              <a:rPr lang="en-US" dirty="0"/>
              <a:t>SENDOUT™ utilizes a linear programming </a:t>
            </a:r>
            <a:r>
              <a:rPr lang="en-US" dirty="0" smtClean="0"/>
              <a:t>approach.</a:t>
            </a:r>
          </a:p>
          <a:p>
            <a:r>
              <a:rPr lang="en-US" dirty="0" smtClean="0"/>
              <a:t>The </a:t>
            </a:r>
            <a:r>
              <a:rPr lang="en-US" dirty="0"/>
              <a:t>model knows the exact load and price for every day of the planning period based on the analyst’s input and can therefore minimize costs in a way that would not be possible in the real world</a:t>
            </a:r>
            <a:r>
              <a:rPr lang="en-US" dirty="0" smtClean="0"/>
              <a:t>.</a:t>
            </a:r>
          </a:p>
          <a:p>
            <a:r>
              <a:rPr lang="en-US" dirty="0" smtClean="0"/>
              <a:t>Therefore</a:t>
            </a:r>
            <a:r>
              <a:rPr lang="en-US" dirty="0"/>
              <a:t>, it is important to acknowledge that linear programming analysis provides helpful but not perfect information to guide decisions.</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53425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Contract 135558 on Peak Day</a:t>
            </a:r>
            <a:endParaRPr lang="en-US" dirty="0"/>
          </a:p>
        </p:txBody>
      </p:sp>
      <p:pic>
        <p:nvPicPr>
          <p:cNvPr id="6" name="Content Placeholder 5"/>
          <p:cNvPicPr>
            <a:picLocks noGrp="1" noChangeAspect="1"/>
          </p:cNvPicPr>
          <p:nvPr>
            <p:ph idx="1"/>
          </p:nvPr>
        </p:nvPicPr>
        <p:blipFill>
          <a:blip r:embed="rId2"/>
          <a:stretch>
            <a:fillRect/>
          </a:stretch>
        </p:blipFill>
        <p:spPr>
          <a:xfrm>
            <a:off x="1557134" y="1986391"/>
            <a:ext cx="9077731" cy="4029805"/>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40</a:t>
            </a:fld>
            <a:endParaRPr lang="en-US"/>
          </a:p>
        </p:txBody>
      </p:sp>
    </p:spTree>
    <p:extLst>
      <p:ext uri="{BB962C8B-B14F-4D97-AF65-F5344CB8AC3E}">
        <p14:creationId xmlns:p14="http://schemas.microsoft.com/office/powerpoint/2010/main" val="193609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delivery right flexibility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422" y="1825625"/>
            <a:ext cx="4921156" cy="4351338"/>
          </a:xfrm>
        </p:spPr>
      </p:pic>
      <p:sp>
        <p:nvSpPr>
          <p:cNvPr id="3" name="Slide Number Placeholder 2"/>
          <p:cNvSpPr>
            <a:spLocks noGrp="1"/>
          </p:cNvSpPr>
          <p:nvPr>
            <p:ph type="sldNum" sz="quarter" idx="12"/>
          </p:nvPr>
        </p:nvSpPr>
        <p:spPr/>
        <p:txBody>
          <a:bodyPr/>
          <a:lstStyle/>
          <a:p>
            <a:fld id="{CFC7651E-B4BE-4A93-B9C9-586D74789E66}" type="slidenum">
              <a:rPr lang="en-US" smtClean="0"/>
              <a:t>41</a:t>
            </a:fld>
            <a:endParaRPr lang="en-US"/>
          </a:p>
        </p:txBody>
      </p:sp>
    </p:spTree>
    <p:extLst>
      <p:ext uri="{BB962C8B-B14F-4D97-AF65-F5344CB8AC3E}">
        <p14:creationId xmlns:p14="http://schemas.microsoft.com/office/powerpoint/2010/main" val="2951485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971800" y="274638"/>
            <a:ext cx="5257800" cy="1143000"/>
          </a:xfrm>
        </p:spPr>
        <p:txBody>
          <a:bodyPr/>
          <a:lstStyle/>
          <a:p>
            <a:pPr lvl="0" algn="l">
              <a:spcBef>
                <a:spcPct val="20000"/>
              </a:spcBef>
            </a:pPr>
            <a:r>
              <a:rPr lang="en-US" sz="2800" dirty="0">
                <a:latin typeface="Arial" panose="020B0604020202020204" pitchFamily="34" charset="0"/>
                <a:ea typeface="+mn-ea"/>
                <a:cs typeface="+mn-cs"/>
              </a:rPr>
              <a:t>Demand Behind the Gate</a:t>
            </a:r>
          </a:p>
        </p:txBody>
      </p:sp>
      <p:sp>
        <p:nvSpPr>
          <p:cNvPr id="12291" name="Rectangle 3"/>
          <p:cNvSpPr>
            <a:spLocks noGrp="1" noChangeArrowheads="1"/>
          </p:cNvSpPr>
          <p:nvPr>
            <p:ph idx="1"/>
          </p:nvPr>
        </p:nvSpPr>
        <p:spPr>
          <a:xfrm>
            <a:off x="852407" y="1295400"/>
            <a:ext cx="10383864" cy="5060950"/>
          </a:xfrm>
        </p:spPr>
        <p:txBody>
          <a:bodyPr>
            <a:normAutofit/>
          </a:bodyPr>
          <a:lstStyle/>
          <a:p>
            <a:r>
              <a:rPr lang="en-US" sz="2200" dirty="0" smtClean="0">
                <a:solidFill>
                  <a:srgbClr val="000000"/>
                </a:solidFill>
              </a:rPr>
              <a:t>Cascade has strived over the last several years to make the IRP forecast and resource analysis to get to </a:t>
            </a:r>
            <a:r>
              <a:rPr lang="en-US" sz="2200" dirty="0">
                <a:solidFill>
                  <a:srgbClr val="000000"/>
                </a:solidFill>
              </a:rPr>
              <a:t>as granular a level as possible using the available data</a:t>
            </a:r>
            <a:r>
              <a:rPr lang="en-US" sz="2200" dirty="0" smtClean="0">
                <a:solidFill>
                  <a:srgbClr val="000000"/>
                </a:solidFill>
              </a:rPr>
              <a:t>.</a:t>
            </a:r>
            <a:endParaRPr lang="en-US" sz="2200" dirty="0">
              <a:solidFill>
                <a:srgbClr val="000000"/>
              </a:solidFill>
            </a:endParaRPr>
          </a:p>
          <a:p>
            <a:r>
              <a:rPr lang="en-US" sz="2200" dirty="0" smtClean="0">
                <a:solidFill>
                  <a:srgbClr val="000000"/>
                </a:solidFill>
              </a:rPr>
              <a:t>Attempts </a:t>
            </a:r>
            <a:r>
              <a:rPr lang="en-US" sz="2200" dirty="0">
                <a:solidFill>
                  <a:srgbClr val="000000"/>
                </a:solidFill>
              </a:rPr>
              <a:t>to forecast demand behind the gate using existing forecasting methodology has been challenging.</a:t>
            </a:r>
          </a:p>
          <a:p>
            <a:r>
              <a:rPr lang="en-US" sz="2200" dirty="0" smtClean="0">
                <a:solidFill>
                  <a:srgbClr val="000000"/>
                </a:solidFill>
              </a:rPr>
              <a:t>Customer billing data does </a:t>
            </a:r>
            <a:r>
              <a:rPr lang="en-US" sz="2200" dirty="0">
                <a:solidFill>
                  <a:srgbClr val="000000"/>
                </a:solidFill>
              </a:rPr>
              <a:t>not have daily meter reads for core customers making regression analysis on a use per HDD per customer difficult.</a:t>
            </a:r>
          </a:p>
          <a:p>
            <a:r>
              <a:rPr lang="en-US" sz="2200" dirty="0" smtClean="0">
                <a:solidFill>
                  <a:srgbClr val="000000"/>
                </a:solidFill>
              </a:rPr>
              <a:t>Given Cascade is not a contiguous system, DSM by gate is currently is an ongoing complication</a:t>
            </a:r>
          </a:p>
          <a:p>
            <a:pPr lvl="1"/>
            <a:r>
              <a:rPr lang="en-US" sz="2200" dirty="0" smtClean="0">
                <a:solidFill>
                  <a:srgbClr val="000000"/>
                </a:solidFill>
              </a:rPr>
              <a:t>This year we have added the Climate Zone</a:t>
            </a:r>
          </a:p>
          <a:p>
            <a:pPr lvl="1"/>
            <a:r>
              <a:rPr lang="en-US" sz="2200" dirty="0" smtClean="0">
                <a:solidFill>
                  <a:srgbClr val="000000"/>
                </a:solidFill>
              </a:rPr>
              <a:t>Future IRPs will try and address the gate station level</a:t>
            </a:r>
            <a:endParaRPr lang="en-US" sz="2200" dirty="0">
              <a:solidFill>
                <a:srgbClr val="000000"/>
              </a:solidFill>
            </a:endParaRPr>
          </a:p>
          <a:p>
            <a:r>
              <a:rPr lang="en-US" sz="2200" dirty="0" smtClean="0">
                <a:solidFill>
                  <a:srgbClr val="000000"/>
                </a:solidFill>
              </a:rPr>
              <a:t>Some </a:t>
            </a:r>
            <a:r>
              <a:rPr lang="en-US" sz="2200" dirty="0">
                <a:solidFill>
                  <a:srgbClr val="000000"/>
                </a:solidFill>
              </a:rPr>
              <a:t>towns can be served by multiple pipelines and the mix can change over time</a:t>
            </a:r>
            <a:r>
              <a:rPr lang="en-US" sz="2200" dirty="0" smtClean="0">
                <a:solidFill>
                  <a:srgbClr val="000000"/>
                </a:solidFill>
              </a:rPr>
              <a:t>.</a:t>
            </a:r>
          </a:p>
          <a:p>
            <a:r>
              <a:rPr lang="en-US" sz="2200" dirty="0" smtClean="0">
                <a:solidFill>
                  <a:srgbClr val="000000"/>
                </a:solidFill>
              </a:rPr>
              <a:t>As part of the rate case settlement, Cascade is committed to performing a robust citygate study</a:t>
            </a:r>
            <a:r>
              <a:rPr lang="en-US" sz="2000" dirty="0" smtClean="0">
                <a:solidFill>
                  <a:srgbClr val="000000"/>
                </a:solidFill>
              </a:rPr>
              <a:t>.</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C330F050-583E-4E18-B0AA-10EE06EA81DC}" type="slidenum">
              <a:rPr lang="en-US"/>
              <a:pPr>
                <a:defRPr/>
              </a:pPr>
              <a:t>42</a:t>
            </a:fld>
            <a:endParaRPr lang="en-US"/>
          </a:p>
        </p:txBody>
      </p:sp>
    </p:spTree>
    <p:extLst>
      <p:ext uri="{BB962C8B-B14F-4D97-AF65-F5344CB8AC3E}">
        <p14:creationId xmlns:p14="http://schemas.microsoft.com/office/powerpoint/2010/main" val="2612398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a:t>
            </a:r>
            <a:endParaRPr lang="en-US" dirty="0"/>
          </a:p>
        </p:txBody>
      </p:sp>
      <p:sp>
        <p:nvSpPr>
          <p:cNvPr id="3" name="Content Placeholder 2"/>
          <p:cNvSpPr>
            <a:spLocks noGrp="1"/>
          </p:cNvSpPr>
          <p:nvPr>
            <p:ph idx="1"/>
          </p:nvPr>
        </p:nvSpPr>
        <p:spPr/>
        <p:txBody>
          <a:bodyPr/>
          <a:lstStyle/>
          <a:p>
            <a:r>
              <a:rPr lang="en-US" dirty="0" smtClean="0"/>
              <a:t>Demand is forecasted at the Citygate level by rate schedule.</a:t>
            </a:r>
          </a:p>
          <a:p>
            <a:r>
              <a:rPr lang="en-US" dirty="0" smtClean="0"/>
              <a:t>For NWP, each Citygate’s demand is associated with the zone.</a:t>
            </a:r>
          </a:p>
          <a:p>
            <a:r>
              <a:rPr lang="en-US" dirty="0" smtClean="0"/>
              <a:t>For GTN, each Citygate’s demand is associated with it’s respective Citygate interconnect.</a:t>
            </a:r>
          </a:p>
          <a:p>
            <a:r>
              <a:rPr lang="en-US" dirty="0" smtClean="0"/>
              <a:t>Demand Inputs</a:t>
            </a:r>
          </a:p>
          <a:p>
            <a:pPr lvl="1"/>
            <a:r>
              <a:rPr lang="en-US" dirty="0" smtClean="0"/>
              <a:t>Forecast type (Monthly amount or Regressions)</a:t>
            </a:r>
          </a:p>
          <a:p>
            <a:pPr lvl="1"/>
            <a:r>
              <a:rPr lang="en-US" dirty="0" smtClean="0"/>
              <a:t>Monthly projected customers for 20 years.</a:t>
            </a:r>
          </a:p>
          <a:p>
            <a:pPr lvl="1"/>
            <a:r>
              <a:rPr lang="en-US" dirty="0" smtClean="0"/>
              <a:t>Regression coefficients if using the Regression forecast type.</a:t>
            </a:r>
          </a:p>
          <a:p>
            <a:pPr lvl="1"/>
            <a:r>
              <a:rPr lang="en-US" dirty="0" smtClean="0"/>
              <a:t>If using a monthly number, it is the 2015 demand for that month with a growth factor.</a:t>
            </a:r>
          </a:p>
          <a:p>
            <a:endParaRPr lang="en-US"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43</a:t>
            </a:fld>
            <a:endParaRPr lang="en-US"/>
          </a:p>
        </p:txBody>
      </p:sp>
    </p:spTree>
    <p:extLst>
      <p:ext uri="{BB962C8B-B14F-4D97-AF65-F5344CB8AC3E}">
        <p14:creationId xmlns:p14="http://schemas.microsoft.com/office/powerpoint/2010/main" val="1560826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Demand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205" y="1906292"/>
            <a:ext cx="8000019" cy="4370521"/>
          </a:xfrm>
        </p:spPr>
      </p:pic>
      <p:sp>
        <p:nvSpPr>
          <p:cNvPr id="3" name="Slide Number Placeholder 2"/>
          <p:cNvSpPr>
            <a:spLocks noGrp="1"/>
          </p:cNvSpPr>
          <p:nvPr>
            <p:ph type="sldNum" sz="quarter" idx="12"/>
          </p:nvPr>
        </p:nvSpPr>
        <p:spPr/>
        <p:txBody>
          <a:bodyPr/>
          <a:lstStyle/>
          <a:p>
            <a:fld id="{CFC7651E-B4BE-4A93-B9C9-586D74789E66}" type="slidenum">
              <a:rPr lang="en-US" smtClean="0"/>
              <a:t>44</a:t>
            </a:fld>
            <a:endParaRPr lang="en-US"/>
          </a:p>
        </p:txBody>
      </p:sp>
    </p:spTree>
    <p:extLst>
      <p:ext uri="{BB962C8B-B14F-4D97-AF65-F5344CB8AC3E}">
        <p14:creationId xmlns:p14="http://schemas.microsoft.com/office/powerpoint/2010/main" val="2399491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Demand Example 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221" y="2386739"/>
            <a:ext cx="11665415" cy="3316637"/>
          </a:xfrm>
        </p:spPr>
      </p:pic>
      <p:sp>
        <p:nvSpPr>
          <p:cNvPr id="3" name="Slide Number Placeholder 2"/>
          <p:cNvSpPr>
            <a:spLocks noGrp="1"/>
          </p:cNvSpPr>
          <p:nvPr>
            <p:ph type="sldNum" sz="quarter" idx="12"/>
          </p:nvPr>
        </p:nvSpPr>
        <p:spPr/>
        <p:txBody>
          <a:bodyPr/>
          <a:lstStyle/>
          <a:p>
            <a:fld id="{CFC7651E-B4BE-4A93-B9C9-586D74789E66}" type="slidenum">
              <a:rPr lang="en-US" smtClean="0"/>
              <a:t>45</a:t>
            </a:fld>
            <a:endParaRPr lang="en-US"/>
          </a:p>
        </p:txBody>
      </p:sp>
    </p:spTree>
    <p:extLst>
      <p:ext uri="{BB962C8B-B14F-4D97-AF65-F5344CB8AC3E}">
        <p14:creationId xmlns:p14="http://schemas.microsoft.com/office/powerpoint/2010/main" val="4052990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lstStyle/>
          <a:p>
            <a:r>
              <a:rPr lang="en-US" dirty="0" smtClean="0"/>
              <a:t>Weather inputs for SENDOUT include:</a:t>
            </a:r>
          </a:p>
          <a:p>
            <a:pPr lvl="1"/>
            <a:r>
              <a:rPr lang="en-US" dirty="0"/>
              <a:t>Monte Carlo </a:t>
            </a:r>
            <a:endParaRPr lang="en-US" dirty="0" smtClean="0"/>
          </a:p>
          <a:p>
            <a:pPr lvl="1"/>
            <a:r>
              <a:rPr lang="en-US" dirty="0" smtClean="0"/>
              <a:t>Historical</a:t>
            </a:r>
          </a:p>
          <a:p>
            <a:pPr lvl="1"/>
            <a:r>
              <a:rPr lang="en-US" dirty="0" smtClean="0"/>
              <a:t>Normal</a:t>
            </a:r>
          </a:p>
          <a:p>
            <a:r>
              <a:rPr lang="en-US" dirty="0" smtClean="0"/>
              <a:t>Monte Carlo inputs include mean, standard deviation, max and minimum.</a:t>
            </a:r>
          </a:p>
          <a:p>
            <a:r>
              <a:rPr lang="en-US" dirty="0" smtClean="0"/>
              <a:t>Historical data is used to build weather profiles for Monte Carlo.</a:t>
            </a:r>
          </a:p>
          <a:p>
            <a:r>
              <a:rPr lang="en-US" dirty="0" smtClean="0"/>
              <a:t>Normal weather is the daily average of the 30-year most recent history (1986-2015).</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46</a:t>
            </a:fld>
            <a:endParaRPr lang="en-US"/>
          </a:p>
        </p:txBody>
      </p:sp>
    </p:spTree>
    <p:extLst>
      <p:ext uri="{BB962C8B-B14F-4D97-AF65-F5344CB8AC3E}">
        <p14:creationId xmlns:p14="http://schemas.microsoft.com/office/powerpoint/2010/main" val="4158288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Weather Example – Monte Carlo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62" y="2851688"/>
            <a:ext cx="11620169" cy="2278251"/>
          </a:xfrm>
        </p:spPr>
      </p:pic>
      <p:sp>
        <p:nvSpPr>
          <p:cNvPr id="3" name="Slide Number Placeholder 2"/>
          <p:cNvSpPr>
            <a:spLocks noGrp="1"/>
          </p:cNvSpPr>
          <p:nvPr>
            <p:ph type="sldNum" sz="quarter" idx="12"/>
          </p:nvPr>
        </p:nvSpPr>
        <p:spPr/>
        <p:txBody>
          <a:bodyPr/>
          <a:lstStyle/>
          <a:p>
            <a:fld id="{CFC7651E-B4BE-4A93-B9C9-586D74789E66}" type="slidenum">
              <a:rPr lang="en-US" smtClean="0"/>
              <a:t>47</a:t>
            </a:fld>
            <a:endParaRPr lang="en-US"/>
          </a:p>
        </p:txBody>
      </p:sp>
    </p:spTree>
    <p:extLst>
      <p:ext uri="{BB962C8B-B14F-4D97-AF65-F5344CB8AC3E}">
        <p14:creationId xmlns:p14="http://schemas.microsoft.com/office/powerpoint/2010/main" val="3688760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Current Methodology – Flow Chart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48</a:t>
            </a:fld>
            <a:endParaRPr lang="en-US">
              <a:solidFill>
                <a:prstClr val="black">
                  <a:tint val="75000"/>
                </a:prstClr>
              </a:solidFill>
            </a:endParaRPr>
          </a:p>
        </p:txBody>
      </p:sp>
      <p:pic>
        <p:nvPicPr>
          <p:cNvPr id="5" name="Content Placeholder 4"/>
          <p:cNvPicPr>
            <a:picLocks noGrp="1"/>
          </p:cNvPicPr>
          <p:nvPr>
            <p:ph idx="1"/>
          </p:nvPr>
        </p:nvPicPr>
        <p:blipFill>
          <a:blip r:embed="rId2"/>
          <a:stretch>
            <a:fillRect/>
          </a:stretch>
        </p:blipFill>
        <p:spPr>
          <a:xfrm>
            <a:off x="1862024" y="1310469"/>
            <a:ext cx="7513796" cy="5411006"/>
          </a:xfrm>
          <a:prstGeom prst="rect">
            <a:avLst/>
          </a:prstGeom>
        </p:spPr>
      </p:pic>
    </p:spTree>
    <p:extLst>
      <p:ext uri="{BB962C8B-B14F-4D97-AF65-F5344CB8AC3E}">
        <p14:creationId xmlns:p14="http://schemas.microsoft.com/office/powerpoint/2010/main" val="2558856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Results/Analysis – As 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Is Case: Using currently available Supplies, Transportation, and DSM, this scenario informs us where we expect deficiencies.</a:t>
            </a:r>
          </a:p>
          <a:p>
            <a:r>
              <a:rPr lang="en-US" dirty="0" smtClean="0"/>
              <a:t>For modeling purposes, we assume all contracts run through the 20 year planning horizon.</a:t>
            </a:r>
          </a:p>
          <a:p>
            <a:r>
              <a:rPr lang="en-US" dirty="0" smtClean="0"/>
              <a:t>Goal is to find the optimal mix of incremental supply, storage, transportation and other resources to “solve” for the best way to eliminate deficiencies at the lowest reasonable cost.</a:t>
            </a:r>
          </a:p>
          <a:p>
            <a:r>
              <a:rPr lang="en-US" dirty="0" smtClean="0"/>
              <a:t>While Cascade aims to serve the demand of all of its customers, we take the approach that we will not pick up incremental transportation if the sole purpose of it is to serve customers on an interruptible tariff.</a:t>
            </a:r>
          </a:p>
          <a:p>
            <a:r>
              <a:rPr lang="en-US" dirty="0" smtClean="0"/>
              <a:t>The mix of existing </a:t>
            </a:r>
            <a:r>
              <a:rPr lang="en-US" dirty="0"/>
              <a:t>and incremental resources that </a:t>
            </a:r>
            <a:r>
              <a:rPr lang="en-US" dirty="0" smtClean="0"/>
              <a:t>SENDOUT selects as the optimal solve for our deficiencies is </a:t>
            </a:r>
            <a:r>
              <a:rPr lang="en-US" dirty="0"/>
              <a:t>defined as </a:t>
            </a:r>
            <a:r>
              <a:rPr lang="en-US" dirty="0" smtClean="0"/>
              <a:t>our expected scenario.</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098660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SENDOUT CONFIGURATION CHANGES</a:t>
            </a:r>
            <a:endParaRPr lang="en-US" dirty="0"/>
          </a:p>
        </p:txBody>
      </p:sp>
      <p:sp>
        <p:nvSpPr>
          <p:cNvPr id="3" name="Content Placeholder 2"/>
          <p:cNvSpPr>
            <a:spLocks noGrp="1"/>
          </p:cNvSpPr>
          <p:nvPr>
            <p:ph idx="1"/>
          </p:nvPr>
        </p:nvSpPr>
        <p:spPr>
          <a:xfrm>
            <a:off x="688075" y="1460310"/>
            <a:ext cx="10515600" cy="4581716"/>
          </a:xfrm>
        </p:spPr>
        <p:txBody>
          <a:bodyPr/>
          <a:lstStyle/>
          <a:p>
            <a:r>
              <a:rPr lang="en-US" dirty="0" smtClean="0"/>
              <a:t>2004	NWP AND GTN CENTERS</a:t>
            </a:r>
          </a:p>
          <a:p>
            <a:r>
              <a:rPr lang="en-US" dirty="0" smtClean="0"/>
              <a:t>2006	NWP AND GTN CENTERS/STATE</a:t>
            </a:r>
          </a:p>
          <a:p>
            <a:r>
              <a:rPr lang="en-US" dirty="0" smtClean="0"/>
              <a:t>2008	DISTRICT AND ZONAL</a:t>
            </a:r>
          </a:p>
          <a:p>
            <a:r>
              <a:rPr lang="en-US" dirty="0" smtClean="0"/>
              <a:t>2010	DISTRICT AND ZONAL</a:t>
            </a:r>
          </a:p>
          <a:p>
            <a:r>
              <a:rPr lang="en-US" dirty="0" smtClean="0"/>
              <a:t>2012	DISTRICT AND ZONAL</a:t>
            </a:r>
          </a:p>
          <a:p>
            <a:r>
              <a:rPr lang="en-US" dirty="0" smtClean="0"/>
              <a:t>2014	LOAD CENTER/GATE STATION, ZONAL</a:t>
            </a:r>
          </a:p>
          <a:p>
            <a:r>
              <a:rPr lang="en-US" dirty="0" smtClean="0"/>
              <a:t>2016	LOAD CENTER/GATE STATION, RATE SCHEDULE, ZONAL</a:t>
            </a:r>
          </a:p>
          <a:p>
            <a:endParaRPr lang="en-US" dirty="0"/>
          </a:p>
        </p:txBody>
      </p:sp>
    </p:spTree>
    <p:extLst>
      <p:ext uri="{BB962C8B-B14F-4D97-AF65-F5344CB8AC3E}">
        <p14:creationId xmlns:p14="http://schemas.microsoft.com/office/powerpoint/2010/main" val="3477555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50</a:t>
            </a:fld>
            <a:endParaRPr lang="en-US">
              <a:solidFill>
                <a:prstClr val="black">
                  <a:tint val="75000"/>
                </a:prstClr>
              </a:solidFill>
            </a:endParaRPr>
          </a:p>
        </p:txBody>
      </p:sp>
      <p:sp>
        <p:nvSpPr>
          <p:cNvPr id="5" name="Title 1"/>
          <p:cNvSpPr>
            <a:spLocks noGrp="1"/>
          </p:cNvSpPr>
          <p:nvPr>
            <p:ph type="title"/>
          </p:nvPr>
        </p:nvSpPr>
        <p:spPr/>
        <p:txBody>
          <a:bodyPr/>
          <a:lstStyle/>
          <a:p>
            <a:r>
              <a:rPr lang="en-US" dirty="0" smtClean="0"/>
              <a:t>Results/Analysis – As Is</a:t>
            </a:r>
            <a:endParaRPr lang="en-US" dirty="0"/>
          </a:p>
        </p:txBody>
      </p:sp>
      <p:sp>
        <p:nvSpPr>
          <p:cNvPr id="7" name="Rectangle 6"/>
          <p:cNvSpPr/>
          <p:nvPr/>
        </p:nvSpPr>
        <p:spPr>
          <a:xfrm>
            <a:off x="3047999" y="1690688"/>
            <a:ext cx="6096000" cy="1200329"/>
          </a:xfrm>
          <a:prstGeom prst="rect">
            <a:avLst/>
          </a:prstGeom>
        </p:spPr>
        <p:txBody>
          <a:bodyPr>
            <a:spAutoFit/>
          </a:bodyPr>
          <a:lstStyle/>
          <a:p>
            <a:pPr algn="just" hangingPunct="0">
              <a:tabLst>
                <a:tab pos="-914400" algn="l"/>
                <a:tab pos="-457200" algn="l"/>
                <a:tab pos="0" algn="l"/>
                <a:tab pos="685800" algn="l"/>
                <a:tab pos="914400" algn="l"/>
              </a:tabLst>
            </a:pPr>
            <a:r>
              <a:rPr lang="en-US" b="1"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Load Centers with Potential Peak Day Unserved Demand in dekatherms– As Is Scenario </a:t>
            </a:r>
            <a:endParaRPr lang="en-US" sz="3600" dirty="0">
              <a:solidFill>
                <a:prstClr val="black"/>
              </a:solidFill>
              <a:latin typeface="Times Roman"/>
              <a:ea typeface="Times New Roman" panose="02020603050405020304" pitchFamily="18" charset="0"/>
              <a:cs typeface="Times New Roman" panose="02020603050405020304" pitchFamily="18" charset="0"/>
            </a:endParaRPr>
          </a:p>
          <a:p>
            <a:pPr algn="just" hangingPunct="0">
              <a:tabLst>
                <a:tab pos="-914400" algn="l"/>
                <a:tab pos="-457200" algn="l"/>
                <a:tab pos="0" algn="l"/>
                <a:tab pos="685800" algn="l"/>
                <a:tab pos="914400" algn="l"/>
              </a:tabLst>
            </a:pPr>
            <a:r>
              <a:rPr lang="en-US" sz="3600"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prstClr val="black"/>
              </a:solidFill>
              <a:latin typeface="Times Roman"/>
              <a:ea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stretch>
            <a:fillRect/>
          </a:stretch>
        </p:blipFill>
        <p:spPr>
          <a:xfrm>
            <a:off x="1624620" y="2591247"/>
            <a:ext cx="8942760" cy="2820094"/>
          </a:xfrm>
          <a:prstGeom prst="rect">
            <a:avLst/>
          </a:prstGeom>
        </p:spPr>
      </p:pic>
    </p:spTree>
    <p:extLst>
      <p:ext uri="{BB962C8B-B14F-4D97-AF65-F5344CB8AC3E}">
        <p14:creationId xmlns:p14="http://schemas.microsoft.com/office/powerpoint/2010/main" val="1548542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51</a:t>
            </a:fld>
            <a:endParaRPr lang="en-US">
              <a:solidFill>
                <a:prstClr val="black">
                  <a:tint val="75000"/>
                </a:prstClr>
              </a:solidFill>
            </a:endParaRPr>
          </a:p>
        </p:txBody>
      </p:sp>
      <p:sp>
        <p:nvSpPr>
          <p:cNvPr id="5" name="Title 1"/>
          <p:cNvSpPr>
            <a:spLocks noGrp="1"/>
          </p:cNvSpPr>
          <p:nvPr>
            <p:ph type="title"/>
          </p:nvPr>
        </p:nvSpPr>
        <p:spPr/>
        <p:txBody>
          <a:bodyPr/>
          <a:lstStyle/>
          <a:p>
            <a:r>
              <a:rPr lang="en-US" dirty="0" smtClean="0"/>
              <a:t>Results/Analysis – Incremental Resources -</a:t>
            </a:r>
            <a:endParaRPr lang="en-US" dirty="0"/>
          </a:p>
        </p:txBody>
      </p:sp>
      <p:sp>
        <p:nvSpPr>
          <p:cNvPr id="7" name="Rectangle 6"/>
          <p:cNvSpPr/>
          <p:nvPr/>
        </p:nvSpPr>
        <p:spPr>
          <a:xfrm>
            <a:off x="3395730" y="1690687"/>
            <a:ext cx="6096000" cy="1200329"/>
          </a:xfrm>
          <a:prstGeom prst="rect">
            <a:avLst/>
          </a:prstGeom>
        </p:spPr>
        <p:txBody>
          <a:bodyPr>
            <a:spAutoFit/>
          </a:bodyPr>
          <a:lstStyle/>
          <a:p>
            <a:pPr algn="just" hangingPunct="0">
              <a:tabLst>
                <a:tab pos="-914400" algn="l"/>
                <a:tab pos="-457200" algn="l"/>
                <a:tab pos="0" algn="l"/>
                <a:tab pos="685800" algn="l"/>
                <a:tab pos="914400" algn="l"/>
              </a:tabLst>
            </a:pPr>
            <a:r>
              <a:rPr lang="en-US" b="1"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Incremental Transportation &amp; Supply Acquired, in dekatherms</a:t>
            </a:r>
            <a:endParaRPr lang="en-US" sz="3600" dirty="0">
              <a:solidFill>
                <a:prstClr val="black"/>
              </a:solidFill>
              <a:latin typeface="Times Roman"/>
              <a:ea typeface="Times New Roman" panose="02020603050405020304" pitchFamily="18" charset="0"/>
              <a:cs typeface="Times New Roman" panose="02020603050405020304" pitchFamily="18" charset="0"/>
            </a:endParaRPr>
          </a:p>
          <a:p>
            <a:pPr algn="just" hangingPunct="0">
              <a:tabLst>
                <a:tab pos="-914400" algn="l"/>
                <a:tab pos="-457200" algn="l"/>
                <a:tab pos="0" algn="l"/>
                <a:tab pos="685800" algn="l"/>
                <a:tab pos="914400" algn="l"/>
              </a:tabLst>
            </a:pPr>
            <a:r>
              <a:rPr lang="en-US" sz="3600"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prstClr val="black"/>
              </a:solidFill>
              <a:latin typeface="Times Roman"/>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997513" y="2565812"/>
            <a:ext cx="6892433" cy="3276022"/>
          </a:xfrm>
          <a:prstGeom prst="rect">
            <a:avLst/>
          </a:prstGeom>
        </p:spPr>
      </p:pic>
    </p:spTree>
    <p:extLst>
      <p:ext uri="{BB962C8B-B14F-4D97-AF65-F5344CB8AC3E}">
        <p14:creationId xmlns:p14="http://schemas.microsoft.com/office/powerpoint/2010/main" val="2710247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Results/Analysis – </a:t>
            </a:r>
            <a:r>
              <a:rPr lang="en-US" dirty="0" smtClean="0"/>
              <a:t>Incremental Resources Selected</a:t>
            </a:r>
            <a:endParaRPr lang="en-US" dirty="0"/>
          </a:p>
        </p:txBody>
      </p:sp>
      <p:sp>
        <p:nvSpPr>
          <p:cNvPr id="3" name="Content Placeholder 2"/>
          <p:cNvSpPr>
            <a:spLocks noGrp="1"/>
          </p:cNvSpPr>
          <p:nvPr>
            <p:ph idx="1"/>
          </p:nvPr>
        </p:nvSpPr>
        <p:spPr>
          <a:xfrm>
            <a:off x="838200" y="1810127"/>
            <a:ext cx="10515600" cy="4351338"/>
          </a:xfrm>
        </p:spPr>
        <p:txBody>
          <a:bodyPr>
            <a:normAutofit fontScale="62500" lnSpcReduction="20000"/>
          </a:bodyPr>
          <a:lstStyle/>
          <a:p>
            <a:pPr marL="0" indent="0" hangingPunct="0">
              <a:buNone/>
            </a:pPr>
            <a:r>
              <a:rPr lang="en-US" b="1" dirty="0" smtClean="0"/>
              <a:t>Transport</a:t>
            </a:r>
            <a:endParaRPr lang="en-US" dirty="0"/>
          </a:p>
          <a:p>
            <a:pPr lvl="0"/>
            <a:r>
              <a:rPr lang="en-US" dirty="0" smtClean="0"/>
              <a:t>3</a:t>
            </a:r>
            <a:r>
              <a:rPr lang="en-US" baseline="30000" dirty="0" smtClean="0"/>
              <a:t>rd</a:t>
            </a:r>
            <a:r>
              <a:rPr lang="en-US" dirty="0" smtClean="0"/>
              <a:t> Party Citygate Deliveries – Allows Cascade to purchase delivered natural gas from a 3</a:t>
            </a:r>
            <a:r>
              <a:rPr lang="en-US" baseline="30000" dirty="0" smtClean="0"/>
              <a:t>rd</a:t>
            </a:r>
            <a:r>
              <a:rPr lang="en-US" dirty="0" smtClean="0"/>
              <a:t> party. 6,144 </a:t>
            </a:r>
            <a:r>
              <a:rPr lang="en-US" dirty="0" err="1" smtClean="0"/>
              <a:t>dth</a:t>
            </a:r>
            <a:r>
              <a:rPr lang="en-US" dirty="0" smtClean="0"/>
              <a:t>/day.</a:t>
            </a:r>
            <a:endParaRPr lang="en-US" dirty="0"/>
          </a:p>
          <a:p>
            <a:pPr lvl="0"/>
            <a:r>
              <a:rPr lang="en-US" dirty="0" smtClean="0"/>
              <a:t>Incremental </a:t>
            </a:r>
            <a:r>
              <a:rPr lang="en-US" dirty="0"/>
              <a:t>GTN – Allows Cascade to continue to serve customers as the Company’s core load grows in </a:t>
            </a:r>
            <a:r>
              <a:rPr lang="en-US" dirty="0" err="1"/>
              <a:t>citygates</a:t>
            </a:r>
            <a:r>
              <a:rPr lang="en-US" dirty="0"/>
              <a:t> that are fed by GTN capacity, specifically around Bend, Oregon where the Company expects shortfalls</a:t>
            </a:r>
            <a:r>
              <a:rPr lang="en-US" dirty="0" smtClean="0"/>
              <a:t>. 32,285 </a:t>
            </a:r>
            <a:r>
              <a:rPr lang="en-US" dirty="0" err="1" smtClean="0"/>
              <a:t>dth</a:t>
            </a:r>
            <a:r>
              <a:rPr lang="en-US" dirty="0" smtClean="0"/>
              <a:t>/day.</a:t>
            </a:r>
          </a:p>
          <a:p>
            <a:pPr lvl="0"/>
            <a:r>
              <a:rPr lang="en-US" dirty="0" smtClean="0"/>
              <a:t>I-5 </a:t>
            </a:r>
            <a:r>
              <a:rPr lang="en-US" dirty="0"/>
              <a:t>Expansion – Allows Cascade to continue to serve customers as the Company’s core load grows around the I-5 corridor, specifically in the Sedro-Woolley area</a:t>
            </a:r>
            <a:r>
              <a:rPr lang="en-US" dirty="0" smtClean="0"/>
              <a:t>. 10,000 </a:t>
            </a:r>
            <a:r>
              <a:rPr lang="en-US" dirty="0" err="1" smtClean="0"/>
              <a:t>dth</a:t>
            </a:r>
            <a:r>
              <a:rPr lang="en-US" dirty="0" smtClean="0"/>
              <a:t>/day.</a:t>
            </a:r>
          </a:p>
          <a:p>
            <a:pPr lvl="0"/>
            <a:r>
              <a:rPr lang="en-US" dirty="0" smtClean="0"/>
              <a:t>Wenatchee </a:t>
            </a:r>
            <a:r>
              <a:rPr lang="en-US" dirty="0"/>
              <a:t>Expansion – Allows Cascade to continue to serve customers as the Company’s core load grows in Central Washington in areas such as Wenatchee and Yakima</a:t>
            </a:r>
            <a:r>
              <a:rPr lang="en-US" dirty="0" smtClean="0"/>
              <a:t>. 7,310 dth/day.</a:t>
            </a:r>
          </a:p>
          <a:p>
            <a:pPr lvl="0"/>
            <a:r>
              <a:rPr lang="en-US" dirty="0" smtClean="0"/>
              <a:t>Zone </a:t>
            </a:r>
            <a:r>
              <a:rPr lang="en-US" dirty="0"/>
              <a:t>20 Expansion – Allows Cascade to continue to serve customers as the Company’s core load grows in Eastern Washington in areas such as Kennewick</a:t>
            </a:r>
            <a:r>
              <a:rPr lang="en-US" dirty="0" smtClean="0"/>
              <a:t>. 6,560 dth/day.</a:t>
            </a:r>
          </a:p>
          <a:p>
            <a:pPr lvl="0"/>
            <a:r>
              <a:rPr lang="en-US" dirty="0" smtClean="0"/>
              <a:t>Incremental </a:t>
            </a:r>
            <a:r>
              <a:rPr lang="en-US" dirty="0"/>
              <a:t>Starr Road – Allows Cascade the flexibility to move gas off of GTN and onto NWP through Starr Road when needed, displacing the need for potential incremental NWP capacity</a:t>
            </a:r>
            <a:r>
              <a:rPr lang="en-US" dirty="0" smtClean="0"/>
              <a:t>. 9,326 dth/day.</a:t>
            </a:r>
          </a:p>
          <a:p>
            <a:pPr lvl="0"/>
            <a:r>
              <a:rPr lang="en-US" dirty="0" smtClean="0"/>
              <a:t>Eastern </a:t>
            </a:r>
            <a:r>
              <a:rPr lang="en-US" dirty="0"/>
              <a:t>Oregon Expansion – Allows Cascade to move gas from NWP to serve Eastern Oregon in areas such as Nyssa-Ontario</a:t>
            </a:r>
            <a:r>
              <a:rPr lang="en-US" dirty="0" smtClean="0"/>
              <a:t>. 3,950 dth/day.</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40396044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Results/Analysis – </a:t>
            </a:r>
            <a:r>
              <a:rPr lang="en-US" dirty="0" smtClean="0"/>
              <a:t>Incremental Resources Selected</a:t>
            </a:r>
            <a:endParaRPr lang="en-US" dirty="0"/>
          </a:p>
        </p:txBody>
      </p:sp>
      <p:sp>
        <p:nvSpPr>
          <p:cNvPr id="3" name="Content Placeholder 2"/>
          <p:cNvSpPr>
            <a:spLocks noGrp="1"/>
          </p:cNvSpPr>
          <p:nvPr>
            <p:ph idx="1"/>
          </p:nvPr>
        </p:nvSpPr>
        <p:spPr/>
        <p:txBody>
          <a:bodyPr>
            <a:normAutofit/>
          </a:bodyPr>
          <a:lstStyle/>
          <a:p>
            <a:pPr marL="0" indent="0" hangingPunct="0">
              <a:buNone/>
            </a:pPr>
            <a:r>
              <a:rPr lang="en-US" b="1" dirty="0"/>
              <a:t>Supply</a:t>
            </a:r>
            <a:endParaRPr lang="en-US" dirty="0"/>
          </a:p>
          <a:p>
            <a:pPr lvl="0"/>
            <a:r>
              <a:rPr lang="en-US" dirty="0"/>
              <a:t>Yakima Satellite LNG Plant – Allows Cascade the opportunity to serve demand in a cost effective way directly to Yakima, WA without new transport, which in turn helps increase served demand system wide through a displacement of Maximum Daily Delivery Obligations (MDDOs) among existing contracts</a:t>
            </a:r>
            <a:r>
              <a:rPr lang="en-US" dirty="0" smtClean="0"/>
              <a:t>. 5,000 dth/day.</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531771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Results/Analysis – Impact of Additional Transport/supply</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54</a:t>
            </a:fld>
            <a:endParaRPr lang="en-US">
              <a:solidFill>
                <a:prstClr val="black">
                  <a:tint val="75000"/>
                </a:prstClr>
              </a:solidFill>
            </a:endParaRPr>
          </a:p>
        </p:txBody>
      </p:sp>
      <p:pic>
        <p:nvPicPr>
          <p:cNvPr id="5" name="Content Placeholder 4"/>
          <p:cNvPicPr>
            <a:picLocks noGrp="1" noChangeAspect="1"/>
          </p:cNvPicPr>
          <p:nvPr>
            <p:ph idx="1"/>
          </p:nvPr>
        </p:nvPicPr>
        <p:blipFill>
          <a:blip r:embed="rId2"/>
          <a:stretch>
            <a:fillRect/>
          </a:stretch>
        </p:blipFill>
        <p:spPr>
          <a:xfrm>
            <a:off x="2498501" y="1625255"/>
            <a:ext cx="7562021" cy="4994486"/>
          </a:xfrm>
          <a:prstGeom prst="rect">
            <a:avLst/>
          </a:prstGeom>
        </p:spPr>
      </p:pic>
    </p:spTree>
    <p:extLst>
      <p:ext uri="{BB962C8B-B14F-4D97-AF65-F5344CB8AC3E}">
        <p14:creationId xmlns:p14="http://schemas.microsoft.com/office/powerpoint/2010/main" val="36587356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Expected Scenario</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55</a:t>
            </a:fld>
            <a:endParaRPr lang="en-US">
              <a:solidFill>
                <a:prstClr val="black">
                  <a:tint val="75000"/>
                </a:prstClr>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8502" y="2614411"/>
            <a:ext cx="7122016" cy="2498501"/>
          </a:xfrm>
          <a:prstGeom prst="rect">
            <a:avLst/>
          </a:prstGeom>
          <a:noFill/>
          <a:ln>
            <a:noFill/>
          </a:ln>
        </p:spPr>
      </p:pic>
      <p:sp>
        <p:nvSpPr>
          <p:cNvPr id="6" name="Rectangle 5"/>
          <p:cNvSpPr/>
          <p:nvPr/>
        </p:nvSpPr>
        <p:spPr>
          <a:xfrm>
            <a:off x="2867696" y="1829384"/>
            <a:ext cx="6096000" cy="646331"/>
          </a:xfrm>
          <a:prstGeom prst="rect">
            <a:avLst/>
          </a:prstGeom>
        </p:spPr>
        <p:txBody>
          <a:bodyPr>
            <a:spAutoFit/>
          </a:bodyPr>
          <a:lstStyle/>
          <a:p>
            <a:pPr algn="just" hangingPunct="0">
              <a:tabLst>
                <a:tab pos="-914400" algn="l"/>
                <a:tab pos="-457200" algn="l"/>
                <a:tab pos="0" algn="l"/>
                <a:tab pos="685800" algn="l"/>
                <a:tab pos="914400" algn="l"/>
              </a:tabLst>
            </a:pPr>
            <a:r>
              <a:rPr lang="en-US" b="1"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Load </a:t>
            </a:r>
            <a:r>
              <a:rPr lang="en-US" b="1"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Centers with Potential Peak Day Unserved Demand in </a:t>
            </a:r>
            <a:r>
              <a:rPr lang="en-US" b="1" spc="-15"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dekatherms – </a:t>
            </a:r>
            <a:r>
              <a:rPr lang="en-US" b="1" spc="-1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Expected Scenario </a:t>
            </a:r>
            <a:endParaRPr lang="en-US" sz="3600" dirty="0">
              <a:solidFill>
                <a:prstClr val="black"/>
              </a:solidFill>
              <a:latin typeface="Times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59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Cascade has identified potential deficiencies starting in 2017</a:t>
            </a:r>
          </a:p>
          <a:p>
            <a:r>
              <a:rPr lang="en-US" dirty="0" smtClean="0"/>
              <a:t>From 2017-2020, Cascade uses 3</a:t>
            </a:r>
            <a:r>
              <a:rPr lang="en-US" baseline="30000" dirty="0" smtClean="0"/>
              <a:t>rd</a:t>
            </a:r>
            <a:r>
              <a:rPr lang="en-US" dirty="0" smtClean="0"/>
              <a:t> Party Citygate deliveries to solve this shortfall</a:t>
            </a:r>
          </a:p>
          <a:p>
            <a:r>
              <a:rPr lang="en-US" dirty="0" smtClean="0"/>
              <a:t>From 2020 through the end of the planning horizon, Cascade uses a mix of incremental Transportation and Supply to solve the deficiency</a:t>
            </a:r>
          </a:p>
          <a:p>
            <a:r>
              <a:rPr lang="en-US" dirty="0" smtClean="0"/>
              <a:t>With the resource mix that is designated the “Expected Scenario” Cascade projects that there will only be a slight deficiency in 2036, all of which is from customers on an interruptible tariff. </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56</a:t>
            </a:fld>
            <a:endParaRPr lang="en-US"/>
          </a:p>
        </p:txBody>
      </p:sp>
    </p:spTree>
    <p:extLst>
      <p:ext uri="{BB962C8B-B14F-4D97-AF65-F5344CB8AC3E}">
        <p14:creationId xmlns:p14="http://schemas.microsoft.com/office/powerpoint/2010/main" val="1713224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CFC7651E-B4BE-4A93-B9C9-586D74789E66}" type="slidenum">
              <a:rPr lang="en-US" smtClean="0"/>
              <a:t>57</a:t>
            </a:fld>
            <a:endParaRPr lang="en-US"/>
          </a:p>
        </p:txBody>
      </p:sp>
    </p:spTree>
    <p:extLst>
      <p:ext uri="{BB962C8B-B14F-4D97-AF65-F5344CB8AC3E}">
        <p14:creationId xmlns:p14="http://schemas.microsoft.com/office/powerpoint/2010/main" val="1859581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#6</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smtClean="0"/>
              <a:t>Thursday November 17</a:t>
            </a:r>
            <a:r>
              <a:rPr lang="en-US" sz="1600" baseline="30000" dirty="0" smtClean="0"/>
              <a:t>th</a:t>
            </a:r>
            <a:r>
              <a:rPr lang="en-US" sz="1600" dirty="0" smtClean="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61414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099" y="1187355"/>
            <a:ext cx="7867801" cy="5096326"/>
          </a:xfrm>
          <a:prstGeom prst="rect">
            <a:avLst/>
          </a:prstGeom>
        </p:spPr>
      </p:pic>
      <p:sp>
        <p:nvSpPr>
          <p:cNvPr id="2" name="Title 1"/>
          <p:cNvSpPr>
            <a:spLocks noGrp="1"/>
          </p:cNvSpPr>
          <p:nvPr>
            <p:ph type="title"/>
          </p:nvPr>
        </p:nvSpPr>
        <p:spPr>
          <a:xfrm>
            <a:off x="2162099" y="365126"/>
            <a:ext cx="7867802" cy="631162"/>
          </a:xfrm>
        </p:spPr>
        <p:txBody>
          <a:bodyPr>
            <a:normAutofit fontScale="90000"/>
          </a:bodyPr>
          <a:lstStyle/>
          <a:p>
            <a:r>
              <a:rPr lang="en-US" dirty="0" smtClean="0"/>
              <a:t>IRP HISTORY OF SOLVES (HIGH LEVEL)</a:t>
            </a:r>
            <a:endParaRPr lang="en-US" dirty="0"/>
          </a:p>
        </p:txBody>
      </p:sp>
    </p:spTree>
    <p:extLst>
      <p:ext uri="{BB962C8B-B14F-4D97-AF65-F5344CB8AC3E}">
        <p14:creationId xmlns:p14="http://schemas.microsoft.com/office/powerpoint/2010/main" val="335774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9701" y="913606"/>
            <a:ext cx="7035800" cy="5249596"/>
          </a:xfrm>
          <a:prstGeom prst="rect">
            <a:avLst/>
          </a:prstGeom>
        </p:spPr>
      </p:pic>
      <p:sp>
        <p:nvSpPr>
          <p:cNvPr id="7" name="TextBox 6"/>
          <p:cNvSpPr txBox="1"/>
          <p:nvPr/>
        </p:nvSpPr>
        <p:spPr>
          <a:xfrm>
            <a:off x="4114800" y="300251"/>
            <a:ext cx="4824482" cy="369332"/>
          </a:xfrm>
          <a:prstGeom prst="rect">
            <a:avLst/>
          </a:prstGeom>
          <a:noFill/>
        </p:spPr>
        <p:txBody>
          <a:bodyPr wrap="square" rtlCol="0">
            <a:spAutoFit/>
          </a:bodyPr>
          <a:lstStyle/>
          <a:p>
            <a:r>
              <a:rPr lang="en-US" dirty="0" smtClean="0">
                <a:solidFill>
                  <a:prstClr val="black"/>
                </a:solidFill>
              </a:rPr>
              <a:t>2008 IRP SENDOUT NETWORK DIAGRAM</a:t>
            </a:r>
            <a:endParaRPr lang="en-US" dirty="0">
              <a:solidFill>
                <a:prstClr val="black"/>
              </a:solidFill>
            </a:endParaRPr>
          </a:p>
        </p:txBody>
      </p:sp>
    </p:spTree>
    <p:extLst>
      <p:ext uri="{BB962C8B-B14F-4D97-AF65-F5344CB8AC3E}">
        <p14:creationId xmlns:p14="http://schemas.microsoft.com/office/powerpoint/2010/main" val="130450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3101" y="611352"/>
            <a:ext cx="7898860" cy="5884697"/>
          </a:xfrm>
          <a:prstGeom prst="rect">
            <a:avLst/>
          </a:prstGeom>
        </p:spPr>
      </p:pic>
      <p:sp>
        <p:nvSpPr>
          <p:cNvPr id="5" name="TextBox 4"/>
          <p:cNvSpPr txBox="1"/>
          <p:nvPr/>
        </p:nvSpPr>
        <p:spPr>
          <a:xfrm>
            <a:off x="2934267" y="300251"/>
            <a:ext cx="6005015" cy="369332"/>
          </a:xfrm>
          <a:prstGeom prst="rect">
            <a:avLst/>
          </a:prstGeom>
          <a:noFill/>
        </p:spPr>
        <p:txBody>
          <a:bodyPr wrap="square" rtlCol="0">
            <a:spAutoFit/>
          </a:bodyPr>
          <a:lstStyle/>
          <a:p>
            <a:r>
              <a:rPr lang="en-US" dirty="0" smtClean="0">
                <a:solidFill>
                  <a:prstClr val="black"/>
                </a:solidFill>
              </a:rPr>
              <a:t>2010 IRP SENDOUT NETWORK DIAGRAM</a:t>
            </a:r>
            <a:endParaRPr lang="en-US" dirty="0">
              <a:solidFill>
                <a:prstClr val="black"/>
              </a:solidFill>
            </a:endParaRPr>
          </a:p>
        </p:txBody>
      </p:sp>
    </p:spTree>
    <p:extLst>
      <p:ext uri="{BB962C8B-B14F-4D97-AF65-F5344CB8AC3E}">
        <p14:creationId xmlns:p14="http://schemas.microsoft.com/office/powerpoint/2010/main" val="38067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1880" y="777921"/>
            <a:ext cx="6437934" cy="5274277"/>
          </a:xfrm>
          <a:prstGeom prst="rect">
            <a:avLst/>
          </a:prstGeom>
        </p:spPr>
      </p:pic>
      <p:sp>
        <p:nvSpPr>
          <p:cNvPr id="5" name="TextBox 4"/>
          <p:cNvSpPr txBox="1"/>
          <p:nvPr/>
        </p:nvSpPr>
        <p:spPr>
          <a:xfrm>
            <a:off x="2934267" y="300251"/>
            <a:ext cx="6005015" cy="369332"/>
          </a:xfrm>
          <a:prstGeom prst="rect">
            <a:avLst/>
          </a:prstGeom>
          <a:noFill/>
        </p:spPr>
        <p:txBody>
          <a:bodyPr wrap="square" rtlCol="0">
            <a:spAutoFit/>
          </a:bodyPr>
          <a:lstStyle/>
          <a:p>
            <a:r>
              <a:rPr lang="en-US" dirty="0" smtClean="0">
                <a:solidFill>
                  <a:prstClr val="black"/>
                </a:solidFill>
              </a:rPr>
              <a:t>2014 IRP SENDOUT NETWORK DIAGRAM</a:t>
            </a:r>
            <a:endParaRPr lang="en-US" dirty="0">
              <a:solidFill>
                <a:prstClr val="black"/>
              </a:solidFill>
            </a:endParaRPr>
          </a:p>
        </p:txBody>
      </p:sp>
    </p:spTree>
    <p:extLst>
      <p:ext uri="{BB962C8B-B14F-4D97-AF65-F5344CB8AC3E}">
        <p14:creationId xmlns:p14="http://schemas.microsoft.com/office/powerpoint/2010/main" val="4111776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Plan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2016-12-14T08:00:00+00:00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000A5E33-94FF-4202-A340-040D3410D775}"/>
</file>

<file path=customXml/itemProps2.xml><?xml version="1.0" encoding="utf-8"?>
<ds:datastoreItem xmlns:ds="http://schemas.openxmlformats.org/officeDocument/2006/customXml" ds:itemID="{2D64919B-3F2A-47BD-8506-F3CF781CE96A}"/>
</file>

<file path=customXml/itemProps3.xml><?xml version="1.0" encoding="utf-8"?>
<ds:datastoreItem xmlns:ds="http://schemas.openxmlformats.org/officeDocument/2006/customXml" ds:itemID="{8D9464A5-4769-4340-8C11-80DE1A4320BF}"/>
</file>

<file path=customXml/itemProps4.xml><?xml version="1.0" encoding="utf-8"?>
<ds:datastoreItem xmlns:ds="http://schemas.openxmlformats.org/officeDocument/2006/customXml" ds:itemID="{6EED8196-382B-40AD-83E5-EFA935C84CBD}"/>
</file>

<file path=docProps/app.xml><?xml version="1.0" encoding="utf-8"?>
<Properties xmlns="http://schemas.openxmlformats.org/officeDocument/2006/extended-properties" xmlns:vt="http://schemas.openxmlformats.org/officeDocument/2006/docPropsVTypes">
  <Template/>
  <TotalTime>3737</TotalTime>
  <Words>2174</Words>
  <Application>Microsoft Office PowerPoint</Application>
  <PresentationFormat>Widescreen</PresentationFormat>
  <Paragraphs>255</Paragraphs>
  <Slides>58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Calibri Light</vt:lpstr>
      <vt:lpstr>Cambria Math</vt:lpstr>
      <vt:lpstr>Times New Roman</vt:lpstr>
      <vt:lpstr>Times Roman</vt:lpstr>
      <vt:lpstr>Office Theme</vt:lpstr>
      <vt:lpstr>1_Office Theme</vt:lpstr>
      <vt:lpstr>Cascade Natural Gas Corporation   Integrated Resource Plan Technical Advisory Group Meeting #6</vt:lpstr>
      <vt:lpstr>AGENDA</vt:lpstr>
      <vt:lpstr>What is SENDOUT?</vt:lpstr>
      <vt:lpstr>What is SENDOUT? – Cont.</vt:lpstr>
      <vt:lpstr>SENDOUT CONFIGURATION CHANGES</vt:lpstr>
      <vt:lpstr>IRP HISTORY OF SOLVES (HIGH LEVEL)</vt:lpstr>
      <vt:lpstr>PowerPoint Presentation</vt:lpstr>
      <vt:lpstr>PowerPoint Presentation</vt:lpstr>
      <vt:lpstr>PowerPoint Presentation</vt:lpstr>
      <vt:lpstr>PowerPoint Presentation</vt:lpstr>
      <vt:lpstr> Current Methodology – Flow Chart</vt:lpstr>
      <vt:lpstr>Base Case Sendout Inputs</vt:lpstr>
      <vt:lpstr>Supply</vt:lpstr>
      <vt:lpstr>Supply</vt:lpstr>
      <vt:lpstr>Supply Base and Fixed</vt:lpstr>
      <vt:lpstr>Supply Example</vt:lpstr>
      <vt:lpstr>Base Supply cont’d</vt:lpstr>
      <vt:lpstr>Winter base Supply</vt:lpstr>
      <vt:lpstr>Winter base Supply cont’d</vt:lpstr>
      <vt:lpstr>Day Supply (Winter)</vt:lpstr>
      <vt:lpstr>Day Supply (Winter) cont’d</vt:lpstr>
      <vt:lpstr>Day Supply (Summer)</vt:lpstr>
      <vt:lpstr>Day Supply (Summer)</vt:lpstr>
      <vt:lpstr>Peak Supply</vt:lpstr>
      <vt:lpstr>Total Supply</vt:lpstr>
      <vt:lpstr>Storage</vt:lpstr>
      <vt:lpstr>Storage Example</vt:lpstr>
      <vt:lpstr>Storage Example 2</vt:lpstr>
      <vt:lpstr>Transportation</vt:lpstr>
      <vt:lpstr>Transportation cont’d</vt:lpstr>
      <vt:lpstr>Transport Example</vt:lpstr>
      <vt:lpstr>Transport Example</vt:lpstr>
      <vt:lpstr>Delivery Rights vs Receipt Rights</vt:lpstr>
      <vt:lpstr>Example of delivery right flexibility</vt:lpstr>
      <vt:lpstr>Example of delivery right inflexibility</vt:lpstr>
      <vt:lpstr>Location of Zones</vt:lpstr>
      <vt:lpstr>Zone 26 on Peak Day for Transport 135558</vt:lpstr>
      <vt:lpstr>Zone 30-S on Peak Day for Transport 135558</vt:lpstr>
      <vt:lpstr>Zone 30-W on Peak Day for Transport 135558</vt:lpstr>
      <vt:lpstr>Transport Contract 135558 on Peak Day</vt:lpstr>
      <vt:lpstr>Example of delivery right flexibility</vt:lpstr>
      <vt:lpstr>Demand Behind the Gate</vt:lpstr>
      <vt:lpstr>Demand</vt:lpstr>
      <vt:lpstr>Demand Example</vt:lpstr>
      <vt:lpstr>Demand Example 2</vt:lpstr>
      <vt:lpstr>Weather</vt:lpstr>
      <vt:lpstr>Weather Example – Monte Carlo</vt:lpstr>
      <vt:lpstr> Current Methodology – Flow Chart</vt:lpstr>
      <vt:lpstr>Results/Analysis – As Is</vt:lpstr>
      <vt:lpstr>Results/Analysis – As Is</vt:lpstr>
      <vt:lpstr>Results/Analysis – Incremental Resources -</vt:lpstr>
      <vt:lpstr>Results/Analysis – Incremental Resources Selected</vt:lpstr>
      <vt:lpstr>Results/Analysis – Incremental Resources Selected</vt:lpstr>
      <vt:lpstr>Results/Analysis – Impact of Additional Transport/supply</vt:lpstr>
      <vt:lpstr>Conclusion – Expected Scenario</vt:lpstr>
      <vt:lpstr>Conclusion</vt:lpstr>
      <vt:lpstr>NEXT STEPS?</vt:lpstr>
      <vt:lpstr>Cascade Natural Gas Corporation   Integrated Resource Plan Technical Advisory Group Meeting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McGreal, Devin</cp:lastModifiedBy>
  <cp:revision>203</cp:revision>
  <cp:lastPrinted>2016-11-16T23:27:28Z</cp:lastPrinted>
  <dcterms:created xsi:type="dcterms:W3CDTF">2016-08-17T19:54:59Z</dcterms:created>
  <dcterms:modified xsi:type="dcterms:W3CDTF">2016-11-17T16:53:32Z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