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Slides/notesSlide2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diagrams/drawing1.xml" ContentType="application/vnd.ms-office.drawingml.diagramDrawing+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87" r:id="rId3"/>
    <p:sldId id="319" r:id="rId4"/>
    <p:sldId id="302" r:id="rId5"/>
    <p:sldId id="326" r:id="rId6"/>
    <p:sldId id="320" r:id="rId7"/>
    <p:sldId id="323" r:id="rId8"/>
    <p:sldId id="322" r:id="rId9"/>
    <p:sldId id="324" r:id="rId10"/>
    <p:sldId id="310" r:id="rId11"/>
    <p:sldId id="321" r:id="rId12"/>
    <p:sldId id="327" r:id="rId13"/>
    <p:sldId id="328" r:id="rId14"/>
    <p:sldId id="329" r:id="rId15"/>
    <p:sldId id="330" r:id="rId16"/>
    <p:sldId id="331" r:id="rId17"/>
    <p:sldId id="332" r:id="rId18"/>
    <p:sldId id="311" r:id="rId19"/>
    <p:sldId id="325" r:id="rId20"/>
    <p:sldId id="313" r:id="rId21"/>
    <p:sldId id="318"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11" autoAdjust="0"/>
  </p:normalViewPr>
  <p:slideViewPr>
    <p:cSldViewPr>
      <p:cViewPr varScale="1">
        <p:scale>
          <a:sx n="102" d="100"/>
          <a:sy n="102" d="100"/>
        </p:scale>
        <p:origin x="188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doughnutChart>
        <c:varyColors val="1"/>
        <c:ser>
          <c:idx val="0"/>
          <c:order val="0"/>
          <c:val>
            <c:numRef>
              <c:f>Sheet1!$B$1:$B$2</c:f>
              <c:numCache>
                <c:formatCode>General</c:formatCode>
                <c:ptCount val="2"/>
                <c:pt idx="0">
                  <c:v>100</c:v>
                </c:pt>
                <c:pt idx="1">
                  <c:v>74</c:v>
                </c:pt>
              </c:numCache>
            </c:numRef>
          </c:val>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3D9E4-21EF-4831-B217-27FE39492123}" type="doc">
      <dgm:prSet loTypeId="urn:microsoft.com/office/officeart/2005/8/layout/hProcess7#1" loCatId="list" qsTypeId="urn:microsoft.com/office/officeart/2005/8/quickstyle/simple1" qsCatId="simple" csTypeId="urn:microsoft.com/office/officeart/2005/8/colors/accent1_2" csCatId="accent1" phldr="1"/>
      <dgm:spPr/>
      <dgm:t>
        <a:bodyPr/>
        <a:lstStyle/>
        <a:p>
          <a:endParaRPr lang="en-US"/>
        </a:p>
      </dgm:t>
    </dgm:pt>
    <dgm:pt modelId="{97F16F89-E9EC-4B99-B1AF-E87137C859F3}">
      <dgm:prSet phldrT="[Text]"/>
      <dgm:spPr/>
      <dgm:t>
        <a:bodyPr/>
        <a:lstStyle/>
        <a:p>
          <a:r>
            <a:rPr lang="en-US" dirty="0" smtClean="0"/>
            <a:t>Preplanning</a:t>
          </a:r>
          <a:br>
            <a:rPr lang="en-US" dirty="0" smtClean="0"/>
          </a:br>
          <a:r>
            <a:rPr lang="en-US" dirty="0" smtClean="0"/>
            <a:t/>
          </a:r>
          <a:br>
            <a:rPr lang="en-US" dirty="0" smtClean="0"/>
          </a:br>
          <a:r>
            <a:rPr lang="en-US" dirty="0" smtClean="0"/>
            <a:t>Emergency Operations Center (EOC)</a:t>
          </a:r>
          <a:br>
            <a:rPr lang="en-US" dirty="0" smtClean="0"/>
          </a:br>
          <a:endParaRPr lang="en-US" dirty="0" smtClean="0"/>
        </a:p>
        <a:p>
          <a:r>
            <a:rPr lang="en-US" dirty="0" smtClean="0"/>
            <a:t>Incident Command Structure </a:t>
          </a:r>
          <a:br>
            <a:rPr lang="en-US" dirty="0" smtClean="0"/>
          </a:br>
          <a:r>
            <a:rPr lang="en-US" dirty="0" smtClean="0"/>
            <a:t/>
          </a:r>
          <a:br>
            <a:rPr lang="en-US" dirty="0" smtClean="0"/>
          </a:br>
          <a:r>
            <a:rPr lang="en-US" dirty="0" smtClean="0"/>
            <a:t>EOC Briefing</a:t>
          </a:r>
          <a:endParaRPr lang="en-US" dirty="0"/>
        </a:p>
      </dgm:t>
    </dgm:pt>
    <dgm:pt modelId="{5EFE1B02-C5D8-407F-8E35-3189294CCCEE}" type="parTrans" cxnId="{594C3ECD-DD5A-438F-B57D-757E9BFF41EC}">
      <dgm:prSet/>
      <dgm:spPr/>
      <dgm:t>
        <a:bodyPr/>
        <a:lstStyle/>
        <a:p>
          <a:endParaRPr lang="en-US"/>
        </a:p>
      </dgm:t>
    </dgm:pt>
    <dgm:pt modelId="{F54C6CE4-12CD-4524-93A7-708D37571A8F}" type="sibTrans" cxnId="{594C3ECD-DD5A-438F-B57D-757E9BFF41EC}">
      <dgm:prSet/>
      <dgm:spPr/>
      <dgm:t>
        <a:bodyPr/>
        <a:lstStyle/>
        <a:p>
          <a:endParaRPr lang="en-US"/>
        </a:p>
      </dgm:t>
    </dgm:pt>
    <dgm:pt modelId="{9425791F-6DFF-434A-B672-90E987049D68}">
      <dgm:prSet phldrT="[Text]"/>
      <dgm:spPr/>
      <dgm:t>
        <a:bodyPr/>
        <a:lstStyle/>
        <a:p>
          <a:r>
            <a:rPr lang="en-US" dirty="0" smtClean="0"/>
            <a:t>Resources</a:t>
          </a:r>
          <a:endParaRPr lang="en-US" dirty="0"/>
        </a:p>
      </dgm:t>
    </dgm:pt>
    <dgm:pt modelId="{A42A14C7-DB9D-4C47-B934-0C196CA88BBA}" type="parTrans" cxnId="{C938C196-0732-45EF-A8FE-B50A002CDB2C}">
      <dgm:prSet/>
      <dgm:spPr/>
      <dgm:t>
        <a:bodyPr/>
        <a:lstStyle/>
        <a:p>
          <a:endParaRPr lang="en-US"/>
        </a:p>
      </dgm:t>
    </dgm:pt>
    <dgm:pt modelId="{BDF69233-159C-4581-A9CC-D6F79D069610}" type="sibTrans" cxnId="{C938C196-0732-45EF-A8FE-B50A002CDB2C}">
      <dgm:prSet/>
      <dgm:spPr/>
      <dgm:t>
        <a:bodyPr/>
        <a:lstStyle/>
        <a:p>
          <a:endParaRPr lang="en-US"/>
        </a:p>
      </dgm:t>
    </dgm:pt>
    <dgm:pt modelId="{93151E6B-C38D-4642-BEA8-B8BE68FAF1C1}">
      <dgm:prSet phldrT="[Text]"/>
      <dgm:spPr/>
      <dgm:t>
        <a:bodyPr/>
        <a:lstStyle/>
        <a:p>
          <a:r>
            <a:rPr lang="en-US" dirty="0" smtClean="0"/>
            <a:t>Pre storm assessment</a:t>
          </a:r>
          <a:br>
            <a:rPr lang="en-US" dirty="0" smtClean="0"/>
          </a:br>
          <a:endParaRPr lang="en-US" dirty="0" smtClean="0"/>
        </a:p>
        <a:p>
          <a:r>
            <a:rPr lang="en-US" dirty="0" smtClean="0"/>
            <a:t>Damage assessment</a:t>
          </a:r>
          <a:br>
            <a:rPr lang="en-US" dirty="0" smtClean="0"/>
          </a:br>
          <a:endParaRPr lang="en-US" dirty="0" smtClean="0"/>
        </a:p>
        <a:p>
          <a:r>
            <a:rPr lang="en-US" dirty="0" smtClean="0"/>
            <a:t>Local contractor resources</a:t>
          </a:r>
        </a:p>
        <a:p>
          <a:r>
            <a:rPr lang="en-US" dirty="0" smtClean="0"/>
            <a:t/>
          </a:r>
          <a:br>
            <a:rPr lang="en-US" dirty="0" smtClean="0"/>
          </a:br>
          <a:r>
            <a:rPr lang="en-US" dirty="0" smtClean="0"/>
            <a:t>Western Regional Mutual Assistance Group</a:t>
          </a:r>
          <a:endParaRPr lang="en-US" dirty="0"/>
        </a:p>
      </dgm:t>
    </dgm:pt>
    <dgm:pt modelId="{8E99E742-881B-4D88-892E-F1F9C7F98FB6}" type="parTrans" cxnId="{EF8C1BEF-DB49-4402-A6DB-32BBA1B61B77}">
      <dgm:prSet/>
      <dgm:spPr/>
      <dgm:t>
        <a:bodyPr/>
        <a:lstStyle/>
        <a:p>
          <a:endParaRPr lang="en-US"/>
        </a:p>
      </dgm:t>
    </dgm:pt>
    <dgm:pt modelId="{D0282B66-CBF0-49E0-9789-D25E59AECF88}" type="sibTrans" cxnId="{EF8C1BEF-DB49-4402-A6DB-32BBA1B61B77}">
      <dgm:prSet/>
      <dgm:spPr/>
      <dgm:t>
        <a:bodyPr/>
        <a:lstStyle/>
        <a:p>
          <a:endParaRPr lang="en-US"/>
        </a:p>
      </dgm:t>
    </dgm:pt>
    <dgm:pt modelId="{0581BBBC-C32D-4F95-A0C7-46AD6EE37582}">
      <dgm:prSet phldrT="[Text]"/>
      <dgm:spPr/>
      <dgm:t>
        <a:bodyPr/>
        <a:lstStyle/>
        <a:p>
          <a:r>
            <a:rPr lang="en-US" dirty="0" smtClean="0"/>
            <a:t>Coordination</a:t>
          </a:r>
          <a:endParaRPr lang="en-US" dirty="0"/>
        </a:p>
      </dgm:t>
    </dgm:pt>
    <dgm:pt modelId="{8ABF7D39-9BAF-41C5-8B1B-F2B59D00287E}" type="parTrans" cxnId="{E8825B8B-4033-4C29-8183-9FFB16554481}">
      <dgm:prSet/>
      <dgm:spPr/>
      <dgm:t>
        <a:bodyPr/>
        <a:lstStyle/>
        <a:p>
          <a:endParaRPr lang="en-US"/>
        </a:p>
      </dgm:t>
    </dgm:pt>
    <dgm:pt modelId="{3A8FF305-0182-4815-9B07-10B71AFF0F56}" type="sibTrans" cxnId="{E8825B8B-4033-4C29-8183-9FFB16554481}">
      <dgm:prSet/>
      <dgm:spPr/>
      <dgm:t>
        <a:bodyPr/>
        <a:lstStyle/>
        <a:p>
          <a:endParaRPr lang="en-US"/>
        </a:p>
      </dgm:t>
    </dgm:pt>
    <dgm:pt modelId="{A3EAAC80-9407-434F-9311-422280C5D15B}">
      <dgm:prSet phldrT="[Text]"/>
      <dgm:spPr/>
      <dgm:t>
        <a:bodyPr/>
        <a:lstStyle/>
        <a:p>
          <a:r>
            <a:rPr lang="en-US" dirty="0" smtClean="0"/>
            <a:t>EOC Briefings</a:t>
          </a:r>
          <a:br>
            <a:rPr lang="en-US" dirty="0" smtClean="0"/>
          </a:br>
          <a:endParaRPr lang="en-US" dirty="0" smtClean="0"/>
        </a:p>
        <a:p>
          <a:r>
            <a:rPr lang="en-US" dirty="0" smtClean="0"/>
            <a:t>Section Meetings</a:t>
          </a:r>
          <a:br>
            <a:rPr lang="en-US" dirty="0" smtClean="0"/>
          </a:br>
          <a:endParaRPr lang="en-US" dirty="0" smtClean="0"/>
        </a:p>
        <a:p>
          <a:r>
            <a:rPr lang="en-US" dirty="0" smtClean="0"/>
            <a:t>County &amp; city Liaisons</a:t>
          </a:r>
          <a:br>
            <a:rPr lang="en-US" dirty="0" smtClean="0"/>
          </a:br>
          <a:endParaRPr lang="en-US" dirty="0" smtClean="0"/>
        </a:p>
        <a:p>
          <a:r>
            <a:rPr lang="en-US" dirty="0" smtClean="0"/>
            <a:t>Critical services</a:t>
          </a:r>
          <a:br>
            <a:rPr lang="en-US" dirty="0" smtClean="0"/>
          </a:br>
          <a:endParaRPr lang="en-US" dirty="0" smtClean="0"/>
        </a:p>
        <a:p>
          <a:r>
            <a:rPr lang="en-US" dirty="0" smtClean="0"/>
            <a:t>External </a:t>
          </a:r>
        </a:p>
        <a:p>
          <a:endParaRPr lang="en-US" dirty="0"/>
        </a:p>
      </dgm:t>
    </dgm:pt>
    <dgm:pt modelId="{F54622B5-B473-4D60-8372-B3DD9740132C}" type="parTrans" cxnId="{23513069-C535-42D1-9EF3-B101A718E125}">
      <dgm:prSet/>
      <dgm:spPr/>
      <dgm:t>
        <a:bodyPr/>
        <a:lstStyle/>
        <a:p>
          <a:endParaRPr lang="en-US"/>
        </a:p>
      </dgm:t>
    </dgm:pt>
    <dgm:pt modelId="{4526029A-E1D8-4E0B-B0F0-C20FA19709F8}" type="sibTrans" cxnId="{23513069-C535-42D1-9EF3-B101A718E125}">
      <dgm:prSet/>
      <dgm:spPr/>
      <dgm:t>
        <a:bodyPr/>
        <a:lstStyle/>
        <a:p>
          <a:endParaRPr lang="en-US"/>
        </a:p>
      </dgm:t>
    </dgm:pt>
    <dgm:pt modelId="{E0006FA6-633C-4EA0-96AA-507FA2146679}">
      <dgm:prSet phldrT="[Text]"/>
      <dgm:spPr/>
      <dgm:t>
        <a:bodyPr/>
        <a:lstStyle/>
        <a:p>
          <a:r>
            <a:rPr lang="en-US" dirty="0" smtClean="0"/>
            <a:t>Activation</a:t>
          </a:r>
          <a:endParaRPr lang="en-US" dirty="0"/>
        </a:p>
      </dgm:t>
    </dgm:pt>
    <dgm:pt modelId="{819D65D8-AFB6-4C7E-BE08-2B40D2479889}" type="sibTrans" cxnId="{680BB61E-DC20-4678-A211-606E56410BDA}">
      <dgm:prSet/>
      <dgm:spPr/>
      <dgm:t>
        <a:bodyPr/>
        <a:lstStyle/>
        <a:p>
          <a:endParaRPr lang="en-US"/>
        </a:p>
      </dgm:t>
    </dgm:pt>
    <dgm:pt modelId="{222A8ED5-9D06-48EC-B754-F1E302D83542}" type="parTrans" cxnId="{680BB61E-DC20-4678-A211-606E56410BDA}">
      <dgm:prSet/>
      <dgm:spPr/>
      <dgm:t>
        <a:bodyPr/>
        <a:lstStyle/>
        <a:p>
          <a:endParaRPr lang="en-US"/>
        </a:p>
      </dgm:t>
    </dgm:pt>
    <dgm:pt modelId="{A05F3CF5-7106-4E3D-821E-04FE375E6F64}" type="pres">
      <dgm:prSet presAssocID="{0913D9E4-21EF-4831-B217-27FE39492123}" presName="Name0" presStyleCnt="0">
        <dgm:presLayoutVars>
          <dgm:dir/>
          <dgm:animLvl val="lvl"/>
          <dgm:resizeHandles val="exact"/>
        </dgm:presLayoutVars>
      </dgm:prSet>
      <dgm:spPr/>
      <dgm:t>
        <a:bodyPr/>
        <a:lstStyle/>
        <a:p>
          <a:endParaRPr lang="en-US"/>
        </a:p>
      </dgm:t>
    </dgm:pt>
    <dgm:pt modelId="{82F0EF2F-255A-4CE0-99B0-6204713B1660}" type="pres">
      <dgm:prSet presAssocID="{E0006FA6-633C-4EA0-96AA-507FA2146679}" presName="compositeNode" presStyleCnt="0">
        <dgm:presLayoutVars>
          <dgm:bulletEnabled val="1"/>
        </dgm:presLayoutVars>
      </dgm:prSet>
      <dgm:spPr/>
    </dgm:pt>
    <dgm:pt modelId="{673114EF-26EA-435F-8610-A757D4D9ECB4}" type="pres">
      <dgm:prSet presAssocID="{E0006FA6-633C-4EA0-96AA-507FA2146679}" presName="bgRect" presStyleLbl="node1" presStyleIdx="0" presStyleCnt="3"/>
      <dgm:spPr/>
      <dgm:t>
        <a:bodyPr/>
        <a:lstStyle/>
        <a:p>
          <a:endParaRPr lang="en-US"/>
        </a:p>
      </dgm:t>
    </dgm:pt>
    <dgm:pt modelId="{9E0C4732-61D6-424F-9C89-634CEB0AB849}" type="pres">
      <dgm:prSet presAssocID="{E0006FA6-633C-4EA0-96AA-507FA2146679}" presName="parentNode" presStyleLbl="node1" presStyleIdx="0" presStyleCnt="3">
        <dgm:presLayoutVars>
          <dgm:chMax val="0"/>
          <dgm:bulletEnabled val="1"/>
        </dgm:presLayoutVars>
      </dgm:prSet>
      <dgm:spPr/>
      <dgm:t>
        <a:bodyPr/>
        <a:lstStyle/>
        <a:p>
          <a:endParaRPr lang="en-US"/>
        </a:p>
      </dgm:t>
    </dgm:pt>
    <dgm:pt modelId="{675554CC-ABFD-4468-8C56-55ADCB397584}" type="pres">
      <dgm:prSet presAssocID="{E0006FA6-633C-4EA0-96AA-507FA2146679}" presName="childNode" presStyleLbl="node1" presStyleIdx="0" presStyleCnt="3">
        <dgm:presLayoutVars>
          <dgm:bulletEnabled val="1"/>
        </dgm:presLayoutVars>
      </dgm:prSet>
      <dgm:spPr/>
      <dgm:t>
        <a:bodyPr/>
        <a:lstStyle/>
        <a:p>
          <a:endParaRPr lang="en-US"/>
        </a:p>
      </dgm:t>
    </dgm:pt>
    <dgm:pt modelId="{0488F537-D0DC-44D4-BEB4-D42A8F199A83}" type="pres">
      <dgm:prSet presAssocID="{819D65D8-AFB6-4C7E-BE08-2B40D2479889}" presName="hSp" presStyleCnt="0"/>
      <dgm:spPr/>
    </dgm:pt>
    <dgm:pt modelId="{A31FC643-8F04-4BD0-BCDF-1C4159B3AB07}" type="pres">
      <dgm:prSet presAssocID="{819D65D8-AFB6-4C7E-BE08-2B40D2479889}" presName="vProcSp" presStyleCnt="0"/>
      <dgm:spPr/>
    </dgm:pt>
    <dgm:pt modelId="{EA86ECB1-EDE7-4804-9EAD-90EBEE90B1D4}" type="pres">
      <dgm:prSet presAssocID="{819D65D8-AFB6-4C7E-BE08-2B40D2479889}" presName="vSp1" presStyleCnt="0"/>
      <dgm:spPr/>
    </dgm:pt>
    <dgm:pt modelId="{DFDF484C-9AEE-4621-862E-A50A2A3C62E7}" type="pres">
      <dgm:prSet presAssocID="{819D65D8-AFB6-4C7E-BE08-2B40D2479889}" presName="simulatedConn" presStyleLbl="solidFgAcc1" presStyleIdx="0" presStyleCnt="2"/>
      <dgm:spPr/>
    </dgm:pt>
    <dgm:pt modelId="{11433697-574C-43BA-9780-A948C6474D1A}" type="pres">
      <dgm:prSet presAssocID="{819D65D8-AFB6-4C7E-BE08-2B40D2479889}" presName="vSp2" presStyleCnt="0"/>
      <dgm:spPr/>
    </dgm:pt>
    <dgm:pt modelId="{94E3A2D5-6288-412F-A25E-24E63DA82350}" type="pres">
      <dgm:prSet presAssocID="{819D65D8-AFB6-4C7E-BE08-2B40D2479889}" presName="sibTrans" presStyleCnt="0"/>
      <dgm:spPr/>
    </dgm:pt>
    <dgm:pt modelId="{92746BE5-ABE2-4A05-84FA-064A76D65C59}" type="pres">
      <dgm:prSet presAssocID="{9425791F-6DFF-434A-B672-90E987049D68}" presName="compositeNode" presStyleCnt="0">
        <dgm:presLayoutVars>
          <dgm:bulletEnabled val="1"/>
        </dgm:presLayoutVars>
      </dgm:prSet>
      <dgm:spPr/>
    </dgm:pt>
    <dgm:pt modelId="{12F88B7D-5ABB-4B7E-9691-EFDEE0E8A610}" type="pres">
      <dgm:prSet presAssocID="{9425791F-6DFF-434A-B672-90E987049D68}" presName="bgRect" presStyleLbl="node1" presStyleIdx="1" presStyleCnt="3"/>
      <dgm:spPr/>
      <dgm:t>
        <a:bodyPr/>
        <a:lstStyle/>
        <a:p>
          <a:endParaRPr lang="en-US"/>
        </a:p>
      </dgm:t>
    </dgm:pt>
    <dgm:pt modelId="{E85B6D7C-FF77-48CC-9649-F02A69C97FD1}" type="pres">
      <dgm:prSet presAssocID="{9425791F-6DFF-434A-B672-90E987049D68}" presName="parentNode" presStyleLbl="node1" presStyleIdx="1" presStyleCnt="3">
        <dgm:presLayoutVars>
          <dgm:chMax val="0"/>
          <dgm:bulletEnabled val="1"/>
        </dgm:presLayoutVars>
      </dgm:prSet>
      <dgm:spPr/>
      <dgm:t>
        <a:bodyPr/>
        <a:lstStyle/>
        <a:p>
          <a:endParaRPr lang="en-US"/>
        </a:p>
      </dgm:t>
    </dgm:pt>
    <dgm:pt modelId="{A70918FB-882E-4F10-A33C-1A4B091F55DB}" type="pres">
      <dgm:prSet presAssocID="{9425791F-6DFF-434A-B672-90E987049D68}" presName="childNode" presStyleLbl="node1" presStyleIdx="1" presStyleCnt="3">
        <dgm:presLayoutVars>
          <dgm:bulletEnabled val="1"/>
        </dgm:presLayoutVars>
      </dgm:prSet>
      <dgm:spPr/>
      <dgm:t>
        <a:bodyPr/>
        <a:lstStyle/>
        <a:p>
          <a:endParaRPr lang="en-US"/>
        </a:p>
      </dgm:t>
    </dgm:pt>
    <dgm:pt modelId="{14F16FB4-9867-4FFA-B9C9-6E1C85D9F7AC}" type="pres">
      <dgm:prSet presAssocID="{BDF69233-159C-4581-A9CC-D6F79D069610}" presName="hSp" presStyleCnt="0"/>
      <dgm:spPr/>
    </dgm:pt>
    <dgm:pt modelId="{A2D83502-0878-472D-BDBF-27A7656EF117}" type="pres">
      <dgm:prSet presAssocID="{BDF69233-159C-4581-A9CC-D6F79D069610}" presName="vProcSp" presStyleCnt="0"/>
      <dgm:spPr/>
    </dgm:pt>
    <dgm:pt modelId="{6DD81A33-9FA4-4BB5-8D2F-FC7D8CE7EE77}" type="pres">
      <dgm:prSet presAssocID="{BDF69233-159C-4581-A9CC-D6F79D069610}" presName="vSp1" presStyleCnt="0"/>
      <dgm:spPr/>
    </dgm:pt>
    <dgm:pt modelId="{FBBAA41E-E807-4B9F-864C-21B54982EDB9}" type="pres">
      <dgm:prSet presAssocID="{BDF69233-159C-4581-A9CC-D6F79D069610}" presName="simulatedConn" presStyleLbl="solidFgAcc1" presStyleIdx="1" presStyleCnt="2"/>
      <dgm:spPr/>
    </dgm:pt>
    <dgm:pt modelId="{6E030A0F-8C7E-47C8-8704-C2C89754C486}" type="pres">
      <dgm:prSet presAssocID="{BDF69233-159C-4581-A9CC-D6F79D069610}" presName="vSp2" presStyleCnt="0"/>
      <dgm:spPr/>
    </dgm:pt>
    <dgm:pt modelId="{2D82A90A-3191-4B45-9D39-A0E246596A47}" type="pres">
      <dgm:prSet presAssocID="{BDF69233-159C-4581-A9CC-D6F79D069610}" presName="sibTrans" presStyleCnt="0"/>
      <dgm:spPr/>
    </dgm:pt>
    <dgm:pt modelId="{C1AB0059-0A38-4DB6-8310-C367C6B8CDFF}" type="pres">
      <dgm:prSet presAssocID="{0581BBBC-C32D-4F95-A0C7-46AD6EE37582}" presName="compositeNode" presStyleCnt="0">
        <dgm:presLayoutVars>
          <dgm:bulletEnabled val="1"/>
        </dgm:presLayoutVars>
      </dgm:prSet>
      <dgm:spPr/>
    </dgm:pt>
    <dgm:pt modelId="{584A04F7-0A3F-4B3C-821D-864D7B5F14FC}" type="pres">
      <dgm:prSet presAssocID="{0581BBBC-C32D-4F95-A0C7-46AD6EE37582}" presName="bgRect" presStyleLbl="node1" presStyleIdx="2" presStyleCnt="3"/>
      <dgm:spPr/>
      <dgm:t>
        <a:bodyPr/>
        <a:lstStyle/>
        <a:p>
          <a:endParaRPr lang="en-US"/>
        </a:p>
      </dgm:t>
    </dgm:pt>
    <dgm:pt modelId="{785DD746-B1F3-4E2D-9601-991B3E56C64D}" type="pres">
      <dgm:prSet presAssocID="{0581BBBC-C32D-4F95-A0C7-46AD6EE37582}" presName="parentNode" presStyleLbl="node1" presStyleIdx="2" presStyleCnt="3">
        <dgm:presLayoutVars>
          <dgm:chMax val="0"/>
          <dgm:bulletEnabled val="1"/>
        </dgm:presLayoutVars>
      </dgm:prSet>
      <dgm:spPr/>
      <dgm:t>
        <a:bodyPr/>
        <a:lstStyle/>
        <a:p>
          <a:endParaRPr lang="en-US"/>
        </a:p>
      </dgm:t>
    </dgm:pt>
    <dgm:pt modelId="{57D6EFA0-B530-418C-9197-E8366075D940}" type="pres">
      <dgm:prSet presAssocID="{0581BBBC-C32D-4F95-A0C7-46AD6EE37582}" presName="childNode" presStyleLbl="node1" presStyleIdx="2" presStyleCnt="3">
        <dgm:presLayoutVars>
          <dgm:bulletEnabled val="1"/>
        </dgm:presLayoutVars>
      </dgm:prSet>
      <dgm:spPr/>
      <dgm:t>
        <a:bodyPr/>
        <a:lstStyle/>
        <a:p>
          <a:endParaRPr lang="en-US"/>
        </a:p>
      </dgm:t>
    </dgm:pt>
  </dgm:ptLst>
  <dgm:cxnLst>
    <dgm:cxn modelId="{95A2C8B2-2C45-4623-827C-E38783CB6CB4}" type="presOf" srcId="{0581BBBC-C32D-4F95-A0C7-46AD6EE37582}" destId="{785DD746-B1F3-4E2D-9601-991B3E56C64D}" srcOrd="1" destOrd="0" presId="urn:microsoft.com/office/officeart/2005/8/layout/hProcess7#1"/>
    <dgm:cxn modelId="{23513069-C535-42D1-9EF3-B101A718E125}" srcId="{0581BBBC-C32D-4F95-A0C7-46AD6EE37582}" destId="{A3EAAC80-9407-434F-9311-422280C5D15B}" srcOrd="0" destOrd="0" parTransId="{F54622B5-B473-4D60-8372-B3DD9740132C}" sibTransId="{4526029A-E1D8-4E0B-B0F0-C20FA19709F8}"/>
    <dgm:cxn modelId="{63F95FAB-A83F-463E-8990-B2B5FA0E3E0D}" type="presOf" srcId="{A3EAAC80-9407-434F-9311-422280C5D15B}" destId="{57D6EFA0-B530-418C-9197-E8366075D940}" srcOrd="0" destOrd="0" presId="urn:microsoft.com/office/officeart/2005/8/layout/hProcess7#1"/>
    <dgm:cxn modelId="{177C0207-EB29-4C64-A020-8ECDAAC6FE78}" type="presOf" srcId="{97F16F89-E9EC-4B99-B1AF-E87137C859F3}" destId="{675554CC-ABFD-4468-8C56-55ADCB397584}" srcOrd="0" destOrd="0" presId="urn:microsoft.com/office/officeart/2005/8/layout/hProcess7#1"/>
    <dgm:cxn modelId="{C938C196-0732-45EF-A8FE-B50A002CDB2C}" srcId="{0913D9E4-21EF-4831-B217-27FE39492123}" destId="{9425791F-6DFF-434A-B672-90E987049D68}" srcOrd="1" destOrd="0" parTransId="{A42A14C7-DB9D-4C47-B934-0C196CA88BBA}" sibTransId="{BDF69233-159C-4581-A9CC-D6F79D069610}"/>
    <dgm:cxn modelId="{6509739E-F7A3-4691-9A52-E85409DFAD52}" type="presOf" srcId="{E0006FA6-633C-4EA0-96AA-507FA2146679}" destId="{9E0C4732-61D6-424F-9C89-634CEB0AB849}" srcOrd="1" destOrd="0" presId="urn:microsoft.com/office/officeart/2005/8/layout/hProcess7#1"/>
    <dgm:cxn modelId="{594C3ECD-DD5A-438F-B57D-757E9BFF41EC}" srcId="{E0006FA6-633C-4EA0-96AA-507FA2146679}" destId="{97F16F89-E9EC-4B99-B1AF-E87137C859F3}" srcOrd="0" destOrd="0" parTransId="{5EFE1B02-C5D8-407F-8E35-3189294CCCEE}" sibTransId="{F54C6CE4-12CD-4524-93A7-708D37571A8F}"/>
    <dgm:cxn modelId="{8F055EA9-32F3-4A37-B10E-5933207B07C2}" type="presOf" srcId="{E0006FA6-633C-4EA0-96AA-507FA2146679}" destId="{673114EF-26EA-435F-8610-A757D4D9ECB4}" srcOrd="0" destOrd="0" presId="urn:microsoft.com/office/officeart/2005/8/layout/hProcess7#1"/>
    <dgm:cxn modelId="{39A0A47D-F23E-434B-A323-270ECED2FE18}" type="presOf" srcId="{9425791F-6DFF-434A-B672-90E987049D68}" destId="{12F88B7D-5ABB-4B7E-9691-EFDEE0E8A610}" srcOrd="0" destOrd="0" presId="urn:microsoft.com/office/officeart/2005/8/layout/hProcess7#1"/>
    <dgm:cxn modelId="{77FBC191-C738-44FA-9FE0-DB2EAC630187}" type="presOf" srcId="{0581BBBC-C32D-4F95-A0C7-46AD6EE37582}" destId="{584A04F7-0A3F-4B3C-821D-864D7B5F14FC}" srcOrd="0" destOrd="0" presId="urn:microsoft.com/office/officeart/2005/8/layout/hProcess7#1"/>
    <dgm:cxn modelId="{7E823770-3FDE-4973-A471-2B57DB942203}" type="presOf" srcId="{0913D9E4-21EF-4831-B217-27FE39492123}" destId="{A05F3CF5-7106-4E3D-821E-04FE375E6F64}" srcOrd="0" destOrd="0" presId="urn:microsoft.com/office/officeart/2005/8/layout/hProcess7#1"/>
    <dgm:cxn modelId="{5C85BD60-DBDA-42FC-B52C-25235867714E}" type="presOf" srcId="{9425791F-6DFF-434A-B672-90E987049D68}" destId="{E85B6D7C-FF77-48CC-9649-F02A69C97FD1}" srcOrd="1" destOrd="0" presId="urn:microsoft.com/office/officeart/2005/8/layout/hProcess7#1"/>
    <dgm:cxn modelId="{2E9D7CC4-5E02-47BA-A352-19EBE98BF9B5}" type="presOf" srcId="{93151E6B-C38D-4642-BEA8-B8BE68FAF1C1}" destId="{A70918FB-882E-4F10-A33C-1A4B091F55DB}" srcOrd="0" destOrd="0" presId="urn:microsoft.com/office/officeart/2005/8/layout/hProcess7#1"/>
    <dgm:cxn modelId="{EF8C1BEF-DB49-4402-A6DB-32BBA1B61B77}" srcId="{9425791F-6DFF-434A-B672-90E987049D68}" destId="{93151E6B-C38D-4642-BEA8-B8BE68FAF1C1}" srcOrd="0" destOrd="0" parTransId="{8E99E742-881B-4D88-892E-F1F9C7F98FB6}" sibTransId="{D0282B66-CBF0-49E0-9789-D25E59AECF88}"/>
    <dgm:cxn modelId="{680BB61E-DC20-4678-A211-606E56410BDA}" srcId="{0913D9E4-21EF-4831-B217-27FE39492123}" destId="{E0006FA6-633C-4EA0-96AA-507FA2146679}" srcOrd="0" destOrd="0" parTransId="{222A8ED5-9D06-48EC-B754-F1E302D83542}" sibTransId="{819D65D8-AFB6-4C7E-BE08-2B40D2479889}"/>
    <dgm:cxn modelId="{E8825B8B-4033-4C29-8183-9FFB16554481}" srcId="{0913D9E4-21EF-4831-B217-27FE39492123}" destId="{0581BBBC-C32D-4F95-A0C7-46AD6EE37582}" srcOrd="2" destOrd="0" parTransId="{8ABF7D39-9BAF-41C5-8B1B-F2B59D00287E}" sibTransId="{3A8FF305-0182-4815-9B07-10B71AFF0F56}"/>
    <dgm:cxn modelId="{1230E66E-ACCF-4463-996C-31C21BCEEEBE}" type="presParOf" srcId="{A05F3CF5-7106-4E3D-821E-04FE375E6F64}" destId="{82F0EF2F-255A-4CE0-99B0-6204713B1660}" srcOrd="0" destOrd="0" presId="urn:microsoft.com/office/officeart/2005/8/layout/hProcess7#1"/>
    <dgm:cxn modelId="{EF772F0E-2F65-4D8D-AF1A-769AEC1C3535}" type="presParOf" srcId="{82F0EF2F-255A-4CE0-99B0-6204713B1660}" destId="{673114EF-26EA-435F-8610-A757D4D9ECB4}" srcOrd="0" destOrd="0" presId="urn:microsoft.com/office/officeart/2005/8/layout/hProcess7#1"/>
    <dgm:cxn modelId="{AD97D510-5A4E-4265-B445-B12396120577}" type="presParOf" srcId="{82F0EF2F-255A-4CE0-99B0-6204713B1660}" destId="{9E0C4732-61D6-424F-9C89-634CEB0AB849}" srcOrd="1" destOrd="0" presId="urn:microsoft.com/office/officeart/2005/8/layout/hProcess7#1"/>
    <dgm:cxn modelId="{45A79898-BCE3-49BE-907F-22EE3E13D079}" type="presParOf" srcId="{82F0EF2F-255A-4CE0-99B0-6204713B1660}" destId="{675554CC-ABFD-4468-8C56-55ADCB397584}" srcOrd="2" destOrd="0" presId="urn:microsoft.com/office/officeart/2005/8/layout/hProcess7#1"/>
    <dgm:cxn modelId="{0E77794A-FC5C-4FFA-A390-515163021858}" type="presParOf" srcId="{A05F3CF5-7106-4E3D-821E-04FE375E6F64}" destId="{0488F537-D0DC-44D4-BEB4-D42A8F199A83}" srcOrd="1" destOrd="0" presId="urn:microsoft.com/office/officeart/2005/8/layout/hProcess7#1"/>
    <dgm:cxn modelId="{FC3FDAC2-DF9A-42CE-8168-84D3401DC2F2}" type="presParOf" srcId="{A05F3CF5-7106-4E3D-821E-04FE375E6F64}" destId="{A31FC643-8F04-4BD0-BCDF-1C4159B3AB07}" srcOrd="2" destOrd="0" presId="urn:microsoft.com/office/officeart/2005/8/layout/hProcess7#1"/>
    <dgm:cxn modelId="{236F2BC3-B0E7-46A5-BE46-F46FF8ABC166}" type="presParOf" srcId="{A31FC643-8F04-4BD0-BCDF-1C4159B3AB07}" destId="{EA86ECB1-EDE7-4804-9EAD-90EBEE90B1D4}" srcOrd="0" destOrd="0" presId="urn:microsoft.com/office/officeart/2005/8/layout/hProcess7#1"/>
    <dgm:cxn modelId="{1A7AFBF9-BDDC-4031-9835-E90B5C4521C5}" type="presParOf" srcId="{A31FC643-8F04-4BD0-BCDF-1C4159B3AB07}" destId="{DFDF484C-9AEE-4621-862E-A50A2A3C62E7}" srcOrd="1" destOrd="0" presId="urn:microsoft.com/office/officeart/2005/8/layout/hProcess7#1"/>
    <dgm:cxn modelId="{37C91165-EC2C-4C28-9476-E4FA387201FA}" type="presParOf" srcId="{A31FC643-8F04-4BD0-BCDF-1C4159B3AB07}" destId="{11433697-574C-43BA-9780-A948C6474D1A}" srcOrd="2" destOrd="0" presId="urn:microsoft.com/office/officeart/2005/8/layout/hProcess7#1"/>
    <dgm:cxn modelId="{E9158D95-C6BE-4AA6-B783-0F4DF983CCD4}" type="presParOf" srcId="{A05F3CF5-7106-4E3D-821E-04FE375E6F64}" destId="{94E3A2D5-6288-412F-A25E-24E63DA82350}" srcOrd="3" destOrd="0" presId="urn:microsoft.com/office/officeart/2005/8/layout/hProcess7#1"/>
    <dgm:cxn modelId="{33865DB4-6DA2-4366-A46C-1733AFA24755}" type="presParOf" srcId="{A05F3CF5-7106-4E3D-821E-04FE375E6F64}" destId="{92746BE5-ABE2-4A05-84FA-064A76D65C59}" srcOrd="4" destOrd="0" presId="urn:microsoft.com/office/officeart/2005/8/layout/hProcess7#1"/>
    <dgm:cxn modelId="{A9C56576-C558-403C-9FE9-775923BD364F}" type="presParOf" srcId="{92746BE5-ABE2-4A05-84FA-064A76D65C59}" destId="{12F88B7D-5ABB-4B7E-9691-EFDEE0E8A610}" srcOrd="0" destOrd="0" presId="urn:microsoft.com/office/officeart/2005/8/layout/hProcess7#1"/>
    <dgm:cxn modelId="{C796E6BF-E28D-428B-B239-C9E58CB35564}" type="presParOf" srcId="{92746BE5-ABE2-4A05-84FA-064A76D65C59}" destId="{E85B6D7C-FF77-48CC-9649-F02A69C97FD1}" srcOrd="1" destOrd="0" presId="urn:microsoft.com/office/officeart/2005/8/layout/hProcess7#1"/>
    <dgm:cxn modelId="{1FD33CD1-B14D-46DD-A70D-0886B1FC6112}" type="presParOf" srcId="{92746BE5-ABE2-4A05-84FA-064A76D65C59}" destId="{A70918FB-882E-4F10-A33C-1A4B091F55DB}" srcOrd="2" destOrd="0" presId="urn:microsoft.com/office/officeart/2005/8/layout/hProcess7#1"/>
    <dgm:cxn modelId="{B111B3A3-B461-4867-AEEC-14F5021F2659}" type="presParOf" srcId="{A05F3CF5-7106-4E3D-821E-04FE375E6F64}" destId="{14F16FB4-9867-4FFA-B9C9-6E1C85D9F7AC}" srcOrd="5" destOrd="0" presId="urn:microsoft.com/office/officeart/2005/8/layout/hProcess7#1"/>
    <dgm:cxn modelId="{F1402E62-2E34-43A2-A465-DBCA71FF3D32}" type="presParOf" srcId="{A05F3CF5-7106-4E3D-821E-04FE375E6F64}" destId="{A2D83502-0878-472D-BDBF-27A7656EF117}" srcOrd="6" destOrd="0" presId="urn:microsoft.com/office/officeart/2005/8/layout/hProcess7#1"/>
    <dgm:cxn modelId="{3DD7E8F7-AD52-4A0C-AD5D-28D5F9073670}" type="presParOf" srcId="{A2D83502-0878-472D-BDBF-27A7656EF117}" destId="{6DD81A33-9FA4-4BB5-8D2F-FC7D8CE7EE77}" srcOrd="0" destOrd="0" presId="urn:microsoft.com/office/officeart/2005/8/layout/hProcess7#1"/>
    <dgm:cxn modelId="{EEFBBFAE-A1FF-4A85-8DC6-0C2D056BCB9E}" type="presParOf" srcId="{A2D83502-0878-472D-BDBF-27A7656EF117}" destId="{FBBAA41E-E807-4B9F-864C-21B54982EDB9}" srcOrd="1" destOrd="0" presId="urn:microsoft.com/office/officeart/2005/8/layout/hProcess7#1"/>
    <dgm:cxn modelId="{9D628B02-AB32-4833-9B79-4A5670688951}" type="presParOf" srcId="{A2D83502-0878-472D-BDBF-27A7656EF117}" destId="{6E030A0F-8C7E-47C8-8704-C2C89754C486}" srcOrd="2" destOrd="0" presId="urn:microsoft.com/office/officeart/2005/8/layout/hProcess7#1"/>
    <dgm:cxn modelId="{CA39845C-838F-47FD-94F5-3029ABE8E7E4}" type="presParOf" srcId="{A05F3CF5-7106-4E3D-821E-04FE375E6F64}" destId="{2D82A90A-3191-4B45-9D39-A0E246596A47}" srcOrd="7" destOrd="0" presId="urn:microsoft.com/office/officeart/2005/8/layout/hProcess7#1"/>
    <dgm:cxn modelId="{779E2800-B058-492B-AC98-44456E5308C9}" type="presParOf" srcId="{A05F3CF5-7106-4E3D-821E-04FE375E6F64}" destId="{C1AB0059-0A38-4DB6-8310-C367C6B8CDFF}" srcOrd="8" destOrd="0" presId="urn:microsoft.com/office/officeart/2005/8/layout/hProcess7#1"/>
    <dgm:cxn modelId="{82AC31A2-858E-4122-87B1-A038502EC6D4}" type="presParOf" srcId="{C1AB0059-0A38-4DB6-8310-C367C6B8CDFF}" destId="{584A04F7-0A3F-4B3C-821D-864D7B5F14FC}" srcOrd="0" destOrd="0" presId="urn:microsoft.com/office/officeart/2005/8/layout/hProcess7#1"/>
    <dgm:cxn modelId="{5CEDD80C-6541-4A3D-B894-402B475919F2}" type="presParOf" srcId="{C1AB0059-0A38-4DB6-8310-C367C6B8CDFF}" destId="{785DD746-B1F3-4E2D-9601-991B3E56C64D}" srcOrd="1" destOrd="0" presId="urn:microsoft.com/office/officeart/2005/8/layout/hProcess7#1"/>
    <dgm:cxn modelId="{2927AA5A-02BA-4F95-9D82-7D98D3544076}" type="presParOf" srcId="{C1AB0059-0A38-4DB6-8310-C367C6B8CDFF}" destId="{57D6EFA0-B530-418C-9197-E8366075D940}"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4F87FC-6B25-4438-A2A6-CF8C2B69A38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29CD596-1B15-4A25-8B21-552B7EFED82A}">
      <dgm:prSet phldrT="[Text]"/>
      <dgm:spPr>
        <a:solidFill>
          <a:schemeClr val="accent2"/>
        </a:solidFill>
      </dgm:spPr>
      <dgm:t>
        <a:bodyPr/>
        <a:lstStyle/>
        <a:p>
          <a:r>
            <a:rPr lang="en-US" dirty="0" smtClean="0"/>
            <a:t>Community in Crisis </a:t>
          </a:r>
          <a:endParaRPr lang="en-US" dirty="0"/>
        </a:p>
      </dgm:t>
    </dgm:pt>
    <dgm:pt modelId="{09DAD52C-B23E-4A16-B607-29B038AFB22C}" type="parTrans" cxnId="{49BA9E9C-A3D5-4ADB-8F77-86A6974E8DBE}">
      <dgm:prSet/>
      <dgm:spPr/>
      <dgm:t>
        <a:bodyPr/>
        <a:lstStyle/>
        <a:p>
          <a:endParaRPr lang="en-US"/>
        </a:p>
      </dgm:t>
    </dgm:pt>
    <dgm:pt modelId="{1358EB65-EB00-48EC-AD61-3E8B85E763CA}" type="sibTrans" cxnId="{49BA9E9C-A3D5-4ADB-8F77-86A6974E8DBE}">
      <dgm:prSet/>
      <dgm:spPr/>
      <dgm:t>
        <a:bodyPr/>
        <a:lstStyle/>
        <a:p>
          <a:endParaRPr lang="en-US"/>
        </a:p>
      </dgm:t>
    </dgm:pt>
    <dgm:pt modelId="{628593DF-77CF-4867-8080-9FEA35C56E78}">
      <dgm:prSet phldrT="[Text]"/>
      <dgm:spPr>
        <a:solidFill>
          <a:srgbClr val="00B0F0">
            <a:alpha val="90000"/>
          </a:srgbClr>
        </a:solidFill>
      </dgm:spPr>
      <dgm:t>
        <a:bodyPr/>
        <a:lstStyle/>
        <a:p>
          <a:r>
            <a:rPr lang="en-US" dirty="0" smtClean="0"/>
            <a:t>Entire Community Impacted </a:t>
          </a:r>
          <a:endParaRPr lang="en-US" dirty="0"/>
        </a:p>
      </dgm:t>
    </dgm:pt>
    <dgm:pt modelId="{5F667071-1906-447F-827A-26F6CC0AE343}" type="parTrans" cxnId="{31C719B8-CC1A-4409-8CA0-B68361237F31}">
      <dgm:prSet/>
      <dgm:spPr/>
      <dgm:t>
        <a:bodyPr/>
        <a:lstStyle/>
        <a:p>
          <a:endParaRPr lang="en-US"/>
        </a:p>
      </dgm:t>
    </dgm:pt>
    <dgm:pt modelId="{FEC81FF9-6A12-4067-91B3-BFA318151B21}" type="sibTrans" cxnId="{31C719B8-CC1A-4409-8CA0-B68361237F31}">
      <dgm:prSet/>
      <dgm:spPr/>
      <dgm:t>
        <a:bodyPr/>
        <a:lstStyle/>
        <a:p>
          <a:endParaRPr lang="en-US"/>
        </a:p>
      </dgm:t>
    </dgm:pt>
    <dgm:pt modelId="{EA226630-7AE1-41F1-8E63-45844466BFA4}">
      <dgm:prSet phldrT="[Text]"/>
      <dgm:spPr>
        <a:solidFill>
          <a:schemeClr val="accent2"/>
        </a:solidFill>
      </dgm:spPr>
      <dgm:t>
        <a:bodyPr/>
        <a:lstStyle/>
        <a:p>
          <a:r>
            <a:rPr lang="en-US" dirty="0" smtClean="0"/>
            <a:t>Transparent &amp; Timely Info </a:t>
          </a:r>
          <a:endParaRPr lang="en-US" dirty="0"/>
        </a:p>
      </dgm:t>
    </dgm:pt>
    <dgm:pt modelId="{481602D7-F8EE-47B8-8BD6-6AC3B9365EC2}" type="parTrans" cxnId="{B484161B-E9B7-4E8A-888C-FA404CC34BFD}">
      <dgm:prSet/>
      <dgm:spPr/>
      <dgm:t>
        <a:bodyPr/>
        <a:lstStyle/>
        <a:p>
          <a:endParaRPr lang="en-US"/>
        </a:p>
      </dgm:t>
    </dgm:pt>
    <dgm:pt modelId="{39B26654-FA3A-4CB5-A67E-1999BD91198B}" type="sibTrans" cxnId="{B484161B-E9B7-4E8A-888C-FA404CC34BFD}">
      <dgm:prSet/>
      <dgm:spPr/>
      <dgm:t>
        <a:bodyPr/>
        <a:lstStyle/>
        <a:p>
          <a:endParaRPr lang="en-US"/>
        </a:p>
      </dgm:t>
    </dgm:pt>
    <dgm:pt modelId="{75C2E15A-5232-42DC-AFFF-AAE4E8E96C31}">
      <dgm:prSet phldrT="[Text]"/>
      <dgm:spPr>
        <a:solidFill>
          <a:srgbClr val="00B0F0">
            <a:alpha val="90000"/>
          </a:srgbClr>
        </a:solidFill>
      </dgm:spPr>
      <dgm:t>
        <a:bodyPr/>
        <a:lstStyle/>
        <a:p>
          <a:r>
            <a:rPr lang="en-US" dirty="0" smtClean="0"/>
            <a:t>Magnitude of damage </a:t>
          </a:r>
          <a:endParaRPr lang="en-US" dirty="0"/>
        </a:p>
      </dgm:t>
    </dgm:pt>
    <dgm:pt modelId="{2DEF3908-CBE2-4534-83E5-A4A274756119}" type="parTrans" cxnId="{9FA314F3-4D2C-484C-AB41-D0AFF88E8D18}">
      <dgm:prSet/>
      <dgm:spPr/>
      <dgm:t>
        <a:bodyPr/>
        <a:lstStyle/>
        <a:p>
          <a:endParaRPr lang="en-US"/>
        </a:p>
      </dgm:t>
    </dgm:pt>
    <dgm:pt modelId="{587A0865-06E1-4A8C-8594-C2344996B2C6}" type="sibTrans" cxnId="{9FA314F3-4D2C-484C-AB41-D0AFF88E8D18}">
      <dgm:prSet/>
      <dgm:spPr/>
      <dgm:t>
        <a:bodyPr/>
        <a:lstStyle/>
        <a:p>
          <a:endParaRPr lang="en-US"/>
        </a:p>
      </dgm:t>
    </dgm:pt>
    <dgm:pt modelId="{357DA9F4-61DA-4158-AEA6-0BAED07D8177}">
      <dgm:prSet phldrT="[Text]"/>
      <dgm:spPr>
        <a:solidFill>
          <a:srgbClr val="00B0F0">
            <a:alpha val="90000"/>
          </a:srgbClr>
        </a:solidFill>
      </dgm:spPr>
      <dgm:t>
        <a:bodyPr/>
        <a:lstStyle/>
        <a:p>
          <a:r>
            <a:rPr lang="en-US" dirty="0" smtClean="0"/>
            <a:t>Demonstrate progress </a:t>
          </a:r>
          <a:endParaRPr lang="en-US" dirty="0"/>
        </a:p>
      </dgm:t>
    </dgm:pt>
    <dgm:pt modelId="{8E771641-99F7-4AA0-9E3B-A869627B3220}" type="parTrans" cxnId="{66AF1264-887A-43F6-AF45-4F9C6E469D96}">
      <dgm:prSet/>
      <dgm:spPr/>
      <dgm:t>
        <a:bodyPr/>
        <a:lstStyle/>
        <a:p>
          <a:endParaRPr lang="en-US"/>
        </a:p>
      </dgm:t>
    </dgm:pt>
    <dgm:pt modelId="{182FBC27-50B3-45E7-92D8-0EC558083A9D}" type="sibTrans" cxnId="{66AF1264-887A-43F6-AF45-4F9C6E469D96}">
      <dgm:prSet/>
      <dgm:spPr/>
      <dgm:t>
        <a:bodyPr/>
        <a:lstStyle/>
        <a:p>
          <a:endParaRPr lang="en-US"/>
        </a:p>
      </dgm:t>
    </dgm:pt>
    <dgm:pt modelId="{A048D974-D856-4D1C-B340-73FAAF4BF0B3}">
      <dgm:prSet phldrT="[Text]"/>
      <dgm:spPr>
        <a:solidFill>
          <a:schemeClr val="accent2"/>
        </a:solidFill>
      </dgm:spPr>
      <dgm:t>
        <a:bodyPr/>
        <a:lstStyle/>
        <a:p>
          <a:r>
            <a:rPr lang="en-US" dirty="0" smtClean="0"/>
            <a:t>Consistent Messages </a:t>
          </a:r>
          <a:endParaRPr lang="en-US" dirty="0"/>
        </a:p>
      </dgm:t>
    </dgm:pt>
    <dgm:pt modelId="{AC427653-3EDD-4F38-AB64-95ED5B09DCFF}" type="parTrans" cxnId="{551D0CFC-999E-4487-B936-1176603107A8}">
      <dgm:prSet/>
      <dgm:spPr/>
      <dgm:t>
        <a:bodyPr/>
        <a:lstStyle/>
        <a:p>
          <a:endParaRPr lang="en-US"/>
        </a:p>
      </dgm:t>
    </dgm:pt>
    <dgm:pt modelId="{DA8F984F-EEC8-4FAB-A652-C4FD3E437BC7}" type="sibTrans" cxnId="{551D0CFC-999E-4487-B936-1176603107A8}">
      <dgm:prSet/>
      <dgm:spPr/>
      <dgm:t>
        <a:bodyPr/>
        <a:lstStyle/>
        <a:p>
          <a:endParaRPr lang="en-US"/>
        </a:p>
      </dgm:t>
    </dgm:pt>
    <dgm:pt modelId="{0127B5E1-02D5-474B-A74F-081829C40CBF}">
      <dgm:prSet phldrT="[Text]"/>
      <dgm:spPr>
        <a:solidFill>
          <a:srgbClr val="00B0F0">
            <a:alpha val="90000"/>
          </a:srgbClr>
        </a:solidFill>
      </dgm:spPr>
      <dgm:t>
        <a:bodyPr/>
        <a:lstStyle/>
        <a:p>
          <a:r>
            <a:rPr lang="en-US" dirty="0" smtClean="0"/>
            <a:t>Scott Morris </a:t>
          </a:r>
          <a:endParaRPr lang="en-US" dirty="0"/>
        </a:p>
      </dgm:t>
    </dgm:pt>
    <dgm:pt modelId="{E98DE3B3-79C5-43C3-BE2C-049490BF7BF1}" type="parTrans" cxnId="{3B5CD65B-FEEC-4A16-9D7F-3CE6DCED8EC3}">
      <dgm:prSet/>
      <dgm:spPr/>
      <dgm:t>
        <a:bodyPr/>
        <a:lstStyle/>
        <a:p>
          <a:endParaRPr lang="en-US"/>
        </a:p>
      </dgm:t>
    </dgm:pt>
    <dgm:pt modelId="{CC714976-0A47-43D5-8280-863453A5F791}" type="sibTrans" cxnId="{3B5CD65B-FEEC-4A16-9D7F-3CE6DCED8EC3}">
      <dgm:prSet/>
      <dgm:spPr/>
      <dgm:t>
        <a:bodyPr/>
        <a:lstStyle/>
        <a:p>
          <a:endParaRPr lang="en-US"/>
        </a:p>
      </dgm:t>
    </dgm:pt>
    <dgm:pt modelId="{2869C578-134D-4BEF-8AC4-101556F93311}">
      <dgm:prSet phldrT="[Text]"/>
      <dgm:spPr>
        <a:solidFill>
          <a:srgbClr val="00B0F0">
            <a:alpha val="90000"/>
          </a:srgbClr>
        </a:solidFill>
      </dgm:spPr>
      <dgm:t>
        <a:bodyPr/>
        <a:lstStyle/>
        <a:p>
          <a:r>
            <a:rPr lang="en-US" dirty="0" smtClean="0"/>
            <a:t>News Media </a:t>
          </a:r>
          <a:endParaRPr lang="en-US" dirty="0"/>
        </a:p>
      </dgm:t>
    </dgm:pt>
    <dgm:pt modelId="{789F20E6-CFC1-428B-8A61-5E4DB7B60A16}" type="parTrans" cxnId="{233B99FA-6BC6-4A4B-A3AC-53E1B1255E63}">
      <dgm:prSet/>
      <dgm:spPr/>
      <dgm:t>
        <a:bodyPr/>
        <a:lstStyle/>
        <a:p>
          <a:endParaRPr lang="en-US"/>
        </a:p>
      </dgm:t>
    </dgm:pt>
    <dgm:pt modelId="{CC85488B-582A-47AC-A685-AD179E6F257C}" type="sibTrans" cxnId="{233B99FA-6BC6-4A4B-A3AC-53E1B1255E63}">
      <dgm:prSet/>
      <dgm:spPr/>
      <dgm:t>
        <a:bodyPr/>
        <a:lstStyle/>
        <a:p>
          <a:endParaRPr lang="en-US"/>
        </a:p>
      </dgm:t>
    </dgm:pt>
    <dgm:pt modelId="{CE1C79BA-4F2E-44BF-9BA9-6802D0516012}">
      <dgm:prSet phldrT="[Text]"/>
      <dgm:spPr>
        <a:solidFill>
          <a:srgbClr val="00B0F0">
            <a:alpha val="90000"/>
          </a:srgbClr>
        </a:solidFill>
      </dgm:spPr>
      <dgm:t>
        <a:bodyPr/>
        <a:lstStyle/>
        <a:p>
          <a:r>
            <a:rPr lang="en-US" dirty="0" smtClean="0"/>
            <a:t>Joint News Conferences </a:t>
          </a:r>
          <a:endParaRPr lang="en-US" dirty="0"/>
        </a:p>
      </dgm:t>
    </dgm:pt>
    <dgm:pt modelId="{E4547526-A568-4E71-AC41-AD33F5EAE76E}" type="parTrans" cxnId="{638773C2-7B8C-4AC4-AAB0-FB0A6D990822}">
      <dgm:prSet/>
      <dgm:spPr/>
      <dgm:t>
        <a:bodyPr/>
        <a:lstStyle/>
        <a:p>
          <a:endParaRPr lang="en-US"/>
        </a:p>
      </dgm:t>
    </dgm:pt>
    <dgm:pt modelId="{387AED62-D842-4247-9259-91AAF29707F7}" type="sibTrans" cxnId="{638773C2-7B8C-4AC4-AAB0-FB0A6D990822}">
      <dgm:prSet/>
      <dgm:spPr/>
      <dgm:t>
        <a:bodyPr/>
        <a:lstStyle/>
        <a:p>
          <a:endParaRPr lang="en-US"/>
        </a:p>
      </dgm:t>
    </dgm:pt>
    <dgm:pt modelId="{70852EE7-A14F-493B-BD6F-052F3843DAB8}">
      <dgm:prSet phldrT="[Text]"/>
      <dgm:spPr>
        <a:solidFill>
          <a:srgbClr val="00B0F0">
            <a:alpha val="90000"/>
          </a:srgbClr>
        </a:solidFill>
      </dgm:spPr>
      <dgm:t>
        <a:bodyPr/>
        <a:lstStyle/>
        <a:p>
          <a:r>
            <a:rPr lang="en-US" dirty="0" smtClean="0"/>
            <a:t>#Inland Strong</a:t>
          </a:r>
          <a:endParaRPr lang="en-US" dirty="0"/>
        </a:p>
      </dgm:t>
    </dgm:pt>
    <dgm:pt modelId="{6317CAB9-1AB0-4367-A165-59C20463DB85}" type="parTrans" cxnId="{18A11A5B-F741-4C8C-BD1C-841ED23E8168}">
      <dgm:prSet/>
      <dgm:spPr/>
      <dgm:t>
        <a:bodyPr/>
        <a:lstStyle/>
        <a:p>
          <a:endParaRPr lang="en-US"/>
        </a:p>
      </dgm:t>
    </dgm:pt>
    <dgm:pt modelId="{9226B394-D6C9-48C7-B02B-B5EE5C2E9352}" type="sibTrans" cxnId="{18A11A5B-F741-4C8C-BD1C-841ED23E8168}">
      <dgm:prSet/>
      <dgm:spPr/>
      <dgm:t>
        <a:bodyPr/>
        <a:lstStyle/>
        <a:p>
          <a:endParaRPr lang="en-US"/>
        </a:p>
      </dgm:t>
    </dgm:pt>
    <dgm:pt modelId="{89F9DEEA-9473-44D1-BFDE-A01803D3ED58}">
      <dgm:prSet phldrT="[Text]"/>
      <dgm:spPr>
        <a:solidFill>
          <a:srgbClr val="00B0F0">
            <a:alpha val="90000"/>
          </a:srgbClr>
        </a:solidFill>
      </dgm:spPr>
      <dgm:t>
        <a:bodyPr/>
        <a:lstStyle/>
        <a:p>
          <a:r>
            <a:rPr lang="en-US" dirty="0" smtClean="0"/>
            <a:t>Approach to restoring power </a:t>
          </a:r>
          <a:endParaRPr lang="en-US" dirty="0"/>
        </a:p>
      </dgm:t>
    </dgm:pt>
    <dgm:pt modelId="{D4B4465A-944A-45DC-99C9-3307AF97F3B7}" type="parTrans" cxnId="{09865434-8F19-4BAA-83F6-15B193FBE4FC}">
      <dgm:prSet/>
      <dgm:spPr/>
      <dgm:t>
        <a:bodyPr/>
        <a:lstStyle/>
        <a:p>
          <a:endParaRPr lang="en-US"/>
        </a:p>
      </dgm:t>
    </dgm:pt>
    <dgm:pt modelId="{8C8B87BA-C271-468F-B7B3-8D1F73A81E5C}" type="sibTrans" cxnId="{09865434-8F19-4BAA-83F6-15B193FBE4FC}">
      <dgm:prSet/>
      <dgm:spPr/>
      <dgm:t>
        <a:bodyPr/>
        <a:lstStyle/>
        <a:p>
          <a:endParaRPr lang="en-US"/>
        </a:p>
      </dgm:t>
    </dgm:pt>
    <dgm:pt modelId="{E4B31A7B-B2C5-41B6-AED9-CF56204D1A04}">
      <dgm:prSet phldrT="[Text]"/>
      <dgm:spPr>
        <a:solidFill>
          <a:srgbClr val="00B0F0">
            <a:alpha val="90000"/>
          </a:srgbClr>
        </a:solidFill>
      </dgm:spPr>
      <dgm:t>
        <a:bodyPr/>
        <a:lstStyle/>
        <a:p>
          <a:r>
            <a:rPr lang="en-US" dirty="0" smtClean="0"/>
            <a:t>Social Media </a:t>
          </a:r>
          <a:endParaRPr lang="en-US" dirty="0"/>
        </a:p>
      </dgm:t>
    </dgm:pt>
    <dgm:pt modelId="{5C19472A-EC65-4C11-A1E7-9C2A4295FDD5}" type="parTrans" cxnId="{7FC65CA8-4CAE-432E-9BD4-5DE291ADDD76}">
      <dgm:prSet/>
      <dgm:spPr/>
      <dgm:t>
        <a:bodyPr/>
        <a:lstStyle/>
        <a:p>
          <a:endParaRPr lang="en-US"/>
        </a:p>
      </dgm:t>
    </dgm:pt>
    <dgm:pt modelId="{A4DE97FF-0F12-49B2-82D3-63BC1206A659}" type="sibTrans" cxnId="{7FC65CA8-4CAE-432E-9BD4-5DE291ADDD76}">
      <dgm:prSet/>
      <dgm:spPr/>
      <dgm:t>
        <a:bodyPr/>
        <a:lstStyle/>
        <a:p>
          <a:endParaRPr lang="en-US"/>
        </a:p>
      </dgm:t>
    </dgm:pt>
    <dgm:pt modelId="{B24AA668-73B5-46EA-964E-91BCC7134117}">
      <dgm:prSet phldrT="[Text]"/>
      <dgm:spPr>
        <a:solidFill>
          <a:srgbClr val="00B0F0">
            <a:alpha val="90000"/>
          </a:srgbClr>
        </a:solidFill>
      </dgm:spPr>
      <dgm:t>
        <a:bodyPr/>
        <a:lstStyle/>
        <a:p>
          <a:r>
            <a:rPr lang="en-US" dirty="0" smtClean="0"/>
            <a:t>Web </a:t>
          </a:r>
          <a:endParaRPr lang="en-US" dirty="0"/>
        </a:p>
      </dgm:t>
    </dgm:pt>
    <dgm:pt modelId="{25CAC211-656F-4225-A077-0FD98F367832}" type="parTrans" cxnId="{699FC61C-C418-4326-A3BD-608BCA78D3A6}">
      <dgm:prSet/>
      <dgm:spPr/>
      <dgm:t>
        <a:bodyPr/>
        <a:lstStyle/>
        <a:p>
          <a:endParaRPr lang="en-US"/>
        </a:p>
      </dgm:t>
    </dgm:pt>
    <dgm:pt modelId="{1A3C84C8-D6D1-4E29-9AD0-554D3C7C7B0A}" type="sibTrans" cxnId="{699FC61C-C418-4326-A3BD-608BCA78D3A6}">
      <dgm:prSet/>
      <dgm:spPr/>
      <dgm:t>
        <a:bodyPr/>
        <a:lstStyle/>
        <a:p>
          <a:endParaRPr lang="en-US"/>
        </a:p>
      </dgm:t>
    </dgm:pt>
    <dgm:pt modelId="{BEDBCA44-1C4F-404C-A90D-BDAA4D3A0273}">
      <dgm:prSet phldrT="[Text]"/>
      <dgm:spPr>
        <a:solidFill>
          <a:srgbClr val="00B0F0">
            <a:alpha val="90000"/>
          </a:srgbClr>
        </a:solidFill>
      </dgm:spPr>
      <dgm:t>
        <a:bodyPr/>
        <a:lstStyle/>
        <a:p>
          <a:r>
            <a:rPr lang="en-US" dirty="0" smtClean="0"/>
            <a:t>Call Center </a:t>
          </a:r>
          <a:endParaRPr lang="en-US" dirty="0"/>
        </a:p>
      </dgm:t>
    </dgm:pt>
    <dgm:pt modelId="{5470DECC-3A00-48D7-B474-EFA42497ADDB}" type="parTrans" cxnId="{84D6BF76-D56F-4BB2-AFCC-0AE496814E1A}">
      <dgm:prSet/>
      <dgm:spPr/>
      <dgm:t>
        <a:bodyPr/>
        <a:lstStyle/>
        <a:p>
          <a:endParaRPr lang="en-US"/>
        </a:p>
      </dgm:t>
    </dgm:pt>
    <dgm:pt modelId="{FFC37175-7E5E-4E59-A0E7-B556124DED96}" type="sibTrans" cxnId="{84D6BF76-D56F-4BB2-AFCC-0AE496814E1A}">
      <dgm:prSet/>
      <dgm:spPr/>
      <dgm:t>
        <a:bodyPr/>
        <a:lstStyle/>
        <a:p>
          <a:endParaRPr lang="en-US"/>
        </a:p>
      </dgm:t>
    </dgm:pt>
    <dgm:pt modelId="{E5D90C75-538E-4632-A5FE-0F94D36DD91D}" type="pres">
      <dgm:prSet presAssocID="{594F87FC-6B25-4438-A2A6-CF8C2B69A38E}" presName="Name0" presStyleCnt="0">
        <dgm:presLayoutVars>
          <dgm:dir/>
          <dgm:animLvl val="lvl"/>
          <dgm:resizeHandles val="exact"/>
        </dgm:presLayoutVars>
      </dgm:prSet>
      <dgm:spPr/>
      <dgm:t>
        <a:bodyPr/>
        <a:lstStyle/>
        <a:p>
          <a:endParaRPr lang="en-US"/>
        </a:p>
      </dgm:t>
    </dgm:pt>
    <dgm:pt modelId="{F3A42204-AABF-457F-8F4E-6E166F602257}" type="pres">
      <dgm:prSet presAssocID="{929CD596-1B15-4A25-8B21-552B7EFED82A}" presName="composite" presStyleCnt="0"/>
      <dgm:spPr/>
    </dgm:pt>
    <dgm:pt modelId="{E75F9897-518A-4210-B19A-521602FDE0B5}" type="pres">
      <dgm:prSet presAssocID="{929CD596-1B15-4A25-8B21-552B7EFED82A}" presName="parTx" presStyleLbl="alignNode1" presStyleIdx="0" presStyleCnt="3">
        <dgm:presLayoutVars>
          <dgm:chMax val="0"/>
          <dgm:chPref val="0"/>
          <dgm:bulletEnabled val="1"/>
        </dgm:presLayoutVars>
      </dgm:prSet>
      <dgm:spPr/>
      <dgm:t>
        <a:bodyPr/>
        <a:lstStyle/>
        <a:p>
          <a:endParaRPr lang="en-US"/>
        </a:p>
      </dgm:t>
    </dgm:pt>
    <dgm:pt modelId="{8B605341-1D7D-436E-A0DA-C0808D1B54CD}" type="pres">
      <dgm:prSet presAssocID="{929CD596-1B15-4A25-8B21-552B7EFED82A}" presName="desTx" presStyleLbl="alignAccFollowNode1" presStyleIdx="0" presStyleCnt="3">
        <dgm:presLayoutVars>
          <dgm:bulletEnabled val="1"/>
        </dgm:presLayoutVars>
      </dgm:prSet>
      <dgm:spPr/>
      <dgm:t>
        <a:bodyPr/>
        <a:lstStyle/>
        <a:p>
          <a:endParaRPr lang="en-US"/>
        </a:p>
      </dgm:t>
    </dgm:pt>
    <dgm:pt modelId="{81C8AB00-958F-4C14-A487-D661C9F3A4F4}" type="pres">
      <dgm:prSet presAssocID="{1358EB65-EB00-48EC-AD61-3E8B85E763CA}" presName="space" presStyleCnt="0"/>
      <dgm:spPr/>
    </dgm:pt>
    <dgm:pt modelId="{F079CC54-9849-4B27-BE1A-E4DB8D37C712}" type="pres">
      <dgm:prSet presAssocID="{EA226630-7AE1-41F1-8E63-45844466BFA4}" presName="composite" presStyleCnt="0"/>
      <dgm:spPr/>
    </dgm:pt>
    <dgm:pt modelId="{A4A3655E-5ED3-49B0-B6DF-88C933D92EBC}" type="pres">
      <dgm:prSet presAssocID="{EA226630-7AE1-41F1-8E63-45844466BFA4}" presName="parTx" presStyleLbl="alignNode1" presStyleIdx="1" presStyleCnt="3">
        <dgm:presLayoutVars>
          <dgm:chMax val="0"/>
          <dgm:chPref val="0"/>
          <dgm:bulletEnabled val="1"/>
        </dgm:presLayoutVars>
      </dgm:prSet>
      <dgm:spPr/>
      <dgm:t>
        <a:bodyPr/>
        <a:lstStyle/>
        <a:p>
          <a:endParaRPr lang="en-US"/>
        </a:p>
      </dgm:t>
    </dgm:pt>
    <dgm:pt modelId="{8DED00ED-68DC-4642-9AC8-E5E841A76A51}" type="pres">
      <dgm:prSet presAssocID="{EA226630-7AE1-41F1-8E63-45844466BFA4}" presName="desTx" presStyleLbl="alignAccFollowNode1" presStyleIdx="1" presStyleCnt="3">
        <dgm:presLayoutVars>
          <dgm:bulletEnabled val="1"/>
        </dgm:presLayoutVars>
      </dgm:prSet>
      <dgm:spPr/>
      <dgm:t>
        <a:bodyPr/>
        <a:lstStyle/>
        <a:p>
          <a:endParaRPr lang="en-US"/>
        </a:p>
      </dgm:t>
    </dgm:pt>
    <dgm:pt modelId="{058954E7-800E-4429-A090-FA59F808ACD5}" type="pres">
      <dgm:prSet presAssocID="{39B26654-FA3A-4CB5-A67E-1999BD91198B}" presName="space" presStyleCnt="0"/>
      <dgm:spPr/>
    </dgm:pt>
    <dgm:pt modelId="{81707D7F-B629-4A6B-99A2-132B3673217A}" type="pres">
      <dgm:prSet presAssocID="{A048D974-D856-4D1C-B340-73FAAF4BF0B3}" presName="composite" presStyleCnt="0"/>
      <dgm:spPr/>
    </dgm:pt>
    <dgm:pt modelId="{594AA2B9-68CE-4C02-BC90-5656BA4C5544}" type="pres">
      <dgm:prSet presAssocID="{A048D974-D856-4D1C-B340-73FAAF4BF0B3}" presName="parTx" presStyleLbl="alignNode1" presStyleIdx="2" presStyleCnt="3">
        <dgm:presLayoutVars>
          <dgm:chMax val="0"/>
          <dgm:chPref val="0"/>
          <dgm:bulletEnabled val="1"/>
        </dgm:presLayoutVars>
      </dgm:prSet>
      <dgm:spPr/>
      <dgm:t>
        <a:bodyPr/>
        <a:lstStyle/>
        <a:p>
          <a:endParaRPr lang="en-US"/>
        </a:p>
      </dgm:t>
    </dgm:pt>
    <dgm:pt modelId="{2B72DDD7-B83D-4511-A79A-C6A0378D3E87}" type="pres">
      <dgm:prSet presAssocID="{A048D974-D856-4D1C-B340-73FAAF4BF0B3}" presName="desTx" presStyleLbl="alignAccFollowNode1" presStyleIdx="2" presStyleCnt="3">
        <dgm:presLayoutVars>
          <dgm:bulletEnabled val="1"/>
        </dgm:presLayoutVars>
      </dgm:prSet>
      <dgm:spPr/>
      <dgm:t>
        <a:bodyPr/>
        <a:lstStyle/>
        <a:p>
          <a:endParaRPr lang="en-US"/>
        </a:p>
      </dgm:t>
    </dgm:pt>
  </dgm:ptLst>
  <dgm:cxnLst>
    <dgm:cxn modelId="{A078AB43-21A4-4DD6-9084-813CB916FF6D}" type="presOf" srcId="{89F9DEEA-9473-44D1-BFDE-A01803D3ED58}" destId="{8DED00ED-68DC-4642-9AC8-E5E841A76A51}" srcOrd="0" destOrd="1" presId="urn:microsoft.com/office/officeart/2005/8/layout/hList1"/>
    <dgm:cxn modelId="{49BA9E9C-A3D5-4ADB-8F77-86A6974E8DBE}" srcId="{594F87FC-6B25-4438-A2A6-CF8C2B69A38E}" destId="{929CD596-1B15-4A25-8B21-552B7EFED82A}" srcOrd="0" destOrd="0" parTransId="{09DAD52C-B23E-4A16-B607-29B038AFB22C}" sibTransId="{1358EB65-EB00-48EC-AD61-3E8B85E763CA}"/>
    <dgm:cxn modelId="{09865434-8F19-4BAA-83F6-15B193FBE4FC}" srcId="{EA226630-7AE1-41F1-8E63-45844466BFA4}" destId="{89F9DEEA-9473-44D1-BFDE-A01803D3ED58}" srcOrd="1" destOrd="0" parTransId="{D4B4465A-944A-45DC-99C9-3307AF97F3B7}" sibTransId="{8C8B87BA-C271-468F-B7B3-8D1F73A81E5C}"/>
    <dgm:cxn modelId="{B6553AF7-4567-4741-BD3D-7EBE103B4E3D}" type="presOf" srcId="{BEDBCA44-1C4F-404C-A90D-BDAA4D3A0273}" destId="{2B72DDD7-B83D-4511-A79A-C6A0378D3E87}" srcOrd="0" destOrd="4" presId="urn:microsoft.com/office/officeart/2005/8/layout/hList1"/>
    <dgm:cxn modelId="{66A0C6BE-2872-4122-AB57-3FD10CCBDBCC}" type="presOf" srcId="{357DA9F4-61DA-4158-AEA6-0BAED07D8177}" destId="{8DED00ED-68DC-4642-9AC8-E5E841A76A51}" srcOrd="0" destOrd="2" presId="urn:microsoft.com/office/officeart/2005/8/layout/hList1"/>
    <dgm:cxn modelId="{2DF29A31-A170-4CC1-80B5-5DEF5A2106A5}" type="presOf" srcId="{A048D974-D856-4D1C-B340-73FAAF4BF0B3}" destId="{594AA2B9-68CE-4C02-BC90-5656BA4C5544}" srcOrd="0" destOrd="0" presId="urn:microsoft.com/office/officeart/2005/8/layout/hList1"/>
    <dgm:cxn modelId="{551D0CFC-999E-4487-B936-1176603107A8}" srcId="{594F87FC-6B25-4438-A2A6-CF8C2B69A38E}" destId="{A048D974-D856-4D1C-B340-73FAAF4BF0B3}" srcOrd="2" destOrd="0" parTransId="{AC427653-3EDD-4F38-AB64-95ED5B09DCFF}" sibTransId="{DA8F984F-EEC8-4FAB-A652-C4FD3E437BC7}"/>
    <dgm:cxn modelId="{84D6BF76-D56F-4BB2-AFCC-0AE496814E1A}" srcId="{A048D974-D856-4D1C-B340-73FAAF4BF0B3}" destId="{BEDBCA44-1C4F-404C-A90D-BDAA4D3A0273}" srcOrd="4" destOrd="0" parTransId="{5470DECC-3A00-48D7-B474-EFA42497ADDB}" sibTransId="{FFC37175-7E5E-4E59-A0E7-B556124DED96}"/>
    <dgm:cxn modelId="{9FA314F3-4D2C-484C-AB41-D0AFF88E8D18}" srcId="{EA226630-7AE1-41F1-8E63-45844466BFA4}" destId="{75C2E15A-5232-42DC-AFFF-AAE4E8E96C31}" srcOrd="0" destOrd="0" parTransId="{2DEF3908-CBE2-4534-83E5-A4A274756119}" sibTransId="{587A0865-06E1-4A8C-8594-C2344996B2C6}"/>
    <dgm:cxn modelId="{638773C2-7B8C-4AC4-AAB0-FB0A6D990822}" srcId="{929CD596-1B15-4A25-8B21-552B7EFED82A}" destId="{CE1C79BA-4F2E-44BF-9BA9-6802D0516012}" srcOrd="1" destOrd="0" parTransId="{E4547526-A568-4E71-AC41-AD33F5EAE76E}" sibTransId="{387AED62-D842-4247-9259-91AAF29707F7}"/>
    <dgm:cxn modelId="{5393D988-2272-45B8-A292-7C049C1943A0}" type="presOf" srcId="{594F87FC-6B25-4438-A2A6-CF8C2B69A38E}" destId="{E5D90C75-538E-4632-A5FE-0F94D36DD91D}" srcOrd="0" destOrd="0" presId="urn:microsoft.com/office/officeart/2005/8/layout/hList1"/>
    <dgm:cxn modelId="{CAF69B36-20D4-4434-AA39-C2C005A4DAD1}" type="presOf" srcId="{2869C578-134D-4BEF-8AC4-101556F93311}" destId="{2B72DDD7-B83D-4511-A79A-C6A0378D3E87}" srcOrd="0" destOrd="1" presId="urn:microsoft.com/office/officeart/2005/8/layout/hList1"/>
    <dgm:cxn modelId="{E8D3B8C0-0B99-4EFA-87FF-0E5CAFEAC095}" type="presOf" srcId="{EA226630-7AE1-41F1-8E63-45844466BFA4}" destId="{A4A3655E-5ED3-49B0-B6DF-88C933D92EBC}" srcOrd="0" destOrd="0" presId="urn:microsoft.com/office/officeart/2005/8/layout/hList1"/>
    <dgm:cxn modelId="{B484161B-E9B7-4E8A-888C-FA404CC34BFD}" srcId="{594F87FC-6B25-4438-A2A6-CF8C2B69A38E}" destId="{EA226630-7AE1-41F1-8E63-45844466BFA4}" srcOrd="1" destOrd="0" parTransId="{481602D7-F8EE-47B8-8BD6-6AC3B9365EC2}" sibTransId="{39B26654-FA3A-4CB5-A67E-1999BD91198B}"/>
    <dgm:cxn modelId="{F4CDCA5B-7AAE-47D7-A976-941B8DC97804}" type="presOf" srcId="{75C2E15A-5232-42DC-AFFF-AAE4E8E96C31}" destId="{8DED00ED-68DC-4642-9AC8-E5E841A76A51}" srcOrd="0" destOrd="0" presId="urn:microsoft.com/office/officeart/2005/8/layout/hList1"/>
    <dgm:cxn modelId="{E7367751-7715-4715-9AE6-8230A46F8228}" type="presOf" srcId="{B24AA668-73B5-46EA-964E-91BCC7134117}" destId="{2B72DDD7-B83D-4511-A79A-C6A0378D3E87}" srcOrd="0" destOrd="3" presId="urn:microsoft.com/office/officeart/2005/8/layout/hList1"/>
    <dgm:cxn modelId="{18A11A5B-F741-4C8C-BD1C-841ED23E8168}" srcId="{929CD596-1B15-4A25-8B21-552B7EFED82A}" destId="{70852EE7-A14F-493B-BD6F-052F3843DAB8}" srcOrd="2" destOrd="0" parTransId="{6317CAB9-1AB0-4367-A165-59C20463DB85}" sibTransId="{9226B394-D6C9-48C7-B02B-B5EE5C2E9352}"/>
    <dgm:cxn modelId="{7FC65CA8-4CAE-432E-9BD4-5DE291ADDD76}" srcId="{A048D974-D856-4D1C-B340-73FAAF4BF0B3}" destId="{E4B31A7B-B2C5-41B6-AED9-CF56204D1A04}" srcOrd="2" destOrd="0" parTransId="{5C19472A-EC65-4C11-A1E7-9C2A4295FDD5}" sibTransId="{A4DE97FF-0F12-49B2-82D3-63BC1206A659}"/>
    <dgm:cxn modelId="{110B7CE5-A109-483D-9468-FE77850EDFBB}" type="presOf" srcId="{E4B31A7B-B2C5-41B6-AED9-CF56204D1A04}" destId="{2B72DDD7-B83D-4511-A79A-C6A0378D3E87}" srcOrd="0" destOrd="2" presId="urn:microsoft.com/office/officeart/2005/8/layout/hList1"/>
    <dgm:cxn modelId="{31C719B8-CC1A-4409-8CA0-B68361237F31}" srcId="{929CD596-1B15-4A25-8B21-552B7EFED82A}" destId="{628593DF-77CF-4867-8080-9FEA35C56E78}" srcOrd="0" destOrd="0" parTransId="{5F667071-1906-447F-827A-26F6CC0AE343}" sibTransId="{FEC81FF9-6A12-4067-91B3-BFA318151B21}"/>
    <dgm:cxn modelId="{C227060C-0FAC-44F1-9718-D4E86822CD37}" type="presOf" srcId="{70852EE7-A14F-493B-BD6F-052F3843DAB8}" destId="{8B605341-1D7D-436E-A0DA-C0808D1B54CD}" srcOrd="0" destOrd="2" presId="urn:microsoft.com/office/officeart/2005/8/layout/hList1"/>
    <dgm:cxn modelId="{61B390A1-47A7-42AB-84A0-39E7754A7E66}" type="presOf" srcId="{628593DF-77CF-4867-8080-9FEA35C56E78}" destId="{8B605341-1D7D-436E-A0DA-C0808D1B54CD}" srcOrd="0" destOrd="0" presId="urn:microsoft.com/office/officeart/2005/8/layout/hList1"/>
    <dgm:cxn modelId="{233B99FA-6BC6-4A4B-A3AC-53E1B1255E63}" srcId="{A048D974-D856-4D1C-B340-73FAAF4BF0B3}" destId="{2869C578-134D-4BEF-8AC4-101556F93311}" srcOrd="1" destOrd="0" parTransId="{789F20E6-CFC1-428B-8A61-5E4DB7B60A16}" sibTransId="{CC85488B-582A-47AC-A685-AD179E6F257C}"/>
    <dgm:cxn modelId="{699FC61C-C418-4326-A3BD-608BCA78D3A6}" srcId="{A048D974-D856-4D1C-B340-73FAAF4BF0B3}" destId="{B24AA668-73B5-46EA-964E-91BCC7134117}" srcOrd="3" destOrd="0" parTransId="{25CAC211-656F-4225-A077-0FD98F367832}" sibTransId="{1A3C84C8-D6D1-4E29-9AD0-554D3C7C7B0A}"/>
    <dgm:cxn modelId="{F61857E4-FF93-4C7D-A5C5-0A3851D41F12}" type="presOf" srcId="{CE1C79BA-4F2E-44BF-9BA9-6802D0516012}" destId="{8B605341-1D7D-436E-A0DA-C0808D1B54CD}" srcOrd="0" destOrd="1" presId="urn:microsoft.com/office/officeart/2005/8/layout/hList1"/>
    <dgm:cxn modelId="{3B5CD65B-FEEC-4A16-9D7F-3CE6DCED8EC3}" srcId="{A048D974-D856-4D1C-B340-73FAAF4BF0B3}" destId="{0127B5E1-02D5-474B-A74F-081829C40CBF}" srcOrd="0" destOrd="0" parTransId="{E98DE3B3-79C5-43C3-BE2C-049490BF7BF1}" sibTransId="{CC714976-0A47-43D5-8280-863453A5F791}"/>
    <dgm:cxn modelId="{F3BC3049-52CE-41FA-832B-2EBA027B7D9D}" type="presOf" srcId="{0127B5E1-02D5-474B-A74F-081829C40CBF}" destId="{2B72DDD7-B83D-4511-A79A-C6A0378D3E87}" srcOrd="0" destOrd="0" presId="urn:microsoft.com/office/officeart/2005/8/layout/hList1"/>
    <dgm:cxn modelId="{66AF1264-887A-43F6-AF45-4F9C6E469D96}" srcId="{EA226630-7AE1-41F1-8E63-45844466BFA4}" destId="{357DA9F4-61DA-4158-AEA6-0BAED07D8177}" srcOrd="2" destOrd="0" parTransId="{8E771641-99F7-4AA0-9E3B-A869627B3220}" sibTransId="{182FBC27-50B3-45E7-92D8-0EC558083A9D}"/>
    <dgm:cxn modelId="{3EB5CE36-81C2-4D9B-B8F5-249F70B01B88}" type="presOf" srcId="{929CD596-1B15-4A25-8B21-552B7EFED82A}" destId="{E75F9897-518A-4210-B19A-521602FDE0B5}" srcOrd="0" destOrd="0" presId="urn:microsoft.com/office/officeart/2005/8/layout/hList1"/>
    <dgm:cxn modelId="{FB5EC925-5D42-4462-AB23-595942710A8D}" type="presParOf" srcId="{E5D90C75-538E-4632-A5FE-0F94D36DD91D}" destId="{F3A42204-AABF-457F-8F4E-6E166F602257}" srcOrd="0" destOrd="0" presId="urn:microsoft.com/office/officeart/2005/8/layout/hList1"/>
    <dgm:cxn modelId="{5EFFE5D2-22F8-401E-947E-7B4A10C14C99}" type="presParOf" srcId="{F3A42204-AABF-457F-8F4E-6E166F602257}" destId="{E75F9897-518A-4210-B19A-521602FDE0B5}" srcOrd="0" destOrd="0" presId="urn:microsoft.com/office/officeart/2005/8/layout/hList1"/>
    <dgm:cxn modelId="{F08653B3-AB7A-4120-8ED8-303263052B1E}" type="presParOf" srcId="{F3A42204-AABF-457F-8F4E-6E166F602257}" destId="{8B605341-1D7D-436E-A0DA-C0808D1B54CD}" srcOrd="1" destOrd="0" presId="urn:microsoft.com/office/officeart/2005/8/layout/hList1"/>
    <dgm:cxn modelId="{CA70BA07-B9FC-41B9-BBB1-EA7C037CF6B1}" type="presParOf" srcId="{E5D90C75-538E-4632-A5FE-0F94D36DD91D}" destId="{81C8AB00-958F-4C14-A487-D661C9F3A4F4}" srcOrd="1" destOrd="0" presId="urn:microsoft.com/office/officeart/2005/8/layout/hList1"/>
    <dgm:cxn modelId="{F6A5200E-F2B1-48DC-86C3-4A2224929B7D}" type="presParOf" srcId="{E5D90C75-538E-4632-A5FE-0F94D36DD91D}" destId="{F079CC54-9849-4B27-BE1A-E4DB8D37C712}" srcOrd="2" destOrd="0" presId="urn:microsoft.com/office/officeart/2005/8/layout/hList1"/>
    <dgm:cxn modelId="{33B26453-0B03-4A97-B8DF-463DBB3982E9}" type="presParOf" srcId="{F079CC54-9849-4B27-BE1A-E4DB8D37C712}" destId="{A4A3655E-5ED3-49B0-B6DF-88C933D92EBC}" srcOrd="0" destOrd="0" presId="urn:microsoft.com/office/officeart/2005/8/layout/hList1"/>
    <dgm:cxn modelId="{4FDFAC33-298A-4FED-A210-827191F6071D}" type="presParOf" srcId="{F079CC54-9849-4B27-BE1A-E4DB8D37C712}" destId="{8DED00ED-68DC-4642-9AC8-E5E841A76A51}" srcOrd="1" destOrd="0" presId="urn:microsoft.com/office/officeart/2005/8/layout/hList1"/>
    <dgm:cxn modelId="{E8EF7682-677B-4C08-AEA5-78A402B66AB2}" type="presParOf" srcId="{E5D90C75-538E-4632-A5FE-0F94D36DD91D}" destId="{058954E7-800E-4429-A090-FA59F808ACD5}" srcOrd="3" destOrd="0" presId="urn:microsoft.com/office/officeart/2005/8/layout/hList1"/>
    <dgm:cxn modelId="{C7E3103D-7794-45A0-B731-F8D2D5EA0282}" type="presParOf" srcId="{E5D90C75-538E-4632-A5FE-0F94D36DD91D}" destId="{81707D7F-B629-4A6B-99A2-132B3673217A}" srcOrd="4" destOrd="0" presId="urn:microsoft.com/office/officeart/2005/8/layout/hList1"/>
    <dgm:cxn modelId="{56180911-BBD9-4B17-B91B-ECF2AF1FD4CF}" type="presParOf" srcId="{81707D7F-B629-4A6B-99A2-132B3673217A}" destId="{594AA2B9-68CE-4C02-BC90-5656BA4C5544}" srcOrd="0" destOrd="0" presId="urn:microsoft.com/office/officeart/2005/8/layout/hList1"/>
    <dgm:cxn modelId="{37816E08-16A8-485D-B119-D1F24BADC48E}" type="presParOf" srcId="{81707D7F-B629-4A6B-99A2-132B3673217A}" destId="{2B72DDD7-B83D-4511-A79A-C6A0378D3E8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B8C6DA-9B88-4772-A80B-6AE24D4B14DD}" type="datetimeFigureOut">
              <a:rPr lang="en-US" smtClean="0"/>
              <a:pPr/>
              <a:t>3/22/2016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5B8CF33-899A-44CC-B6D8-7892B54E07D7}" type="slidenum">
              <a:rPr lang="en-US" smtClean="0"/>
              <a:pPr/>
              <a:t>‹#›</a:t>
            </a:fld>
            <a:endParaRPr lang="en-US"/>
          </a:p>
        </p:txBody>
      </p:sp>
    </p:spTree>
    <p:extLst>
      <p:ext uri="{BB962C8B-B14F-4D97-AF65-F5344CB8AC3E}">
        <p14:creationId xmlns:p14="http://schemas.microsoft.com/office/powerpoint/2010/main" val="325392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1</a:t>
            </a:fld>
            <a:endParaRPr lang="en-US"/>
          </a:p>
        </p:txBody>
      </p:sp>
    </p:spTree>
    <p:extLst>
      <p:ext uri="{BB962C8B-B14F-4D97-AF65-F5344CB8AC3E}">
        <p14:creationId xmlns:p14="http://schemas.microsoft.com/office/powerpoint/2010/main" val="13074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10</a:t>
            </a:fld>
            <a:endParaRPr lang="en-US"/>
          </a:p>
        </p:txBody>
      </p:sp>
    </p:spTree>
    <p:extLst>
      <p:ext uri="{BB962C8B-B14F-4D97-AF65-F5344CB8AC3E}">
        <p14:creationId xmlns:p14="http://schemas.microsoft.com/office/powerpoint/2010/main" val="4211399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D5B8CF33-899A-44CC-B6D8-7892B54E07D7}" type="slidenum">
              <a:rPr lang="en-US" smtClean="0"/>
              <a:pPr/>
              <a:t>11</a:t>
            </a:fld>
            <a:endParaRPr lang="en-US"/>
          </a:p>
        </p:txBody>
      </p:sp>
    </p:spTree>
    <p:extLst>
      <p:ext uri="{BB962C8B-B14F-4D97-AF65-F5344CB8AC3E}">
        <p14:creationId xmlns:p14="http://schemas.microsoft.com/office/powerpoint/2010/main" val="428522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12</a:t>
            </a:fld>
            <a:endParaRPr lang="en-US"/>
          </a:p>
        </p:txBody>
      </p:sp>
    </p:spTree>
    <p:extLst>
      <p:ext uri="{BB962C8B-B14F-4D97-AF65-F5344CB8AC3E}">
        <p14:creationId xmlns:p14="http://schemas.microsoft.com/office/powerpoint/2010/main" val="100549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13</a:t>
            </a:fld>
            <a:endParaRPr lang="en-US"/>
          </a:p>
        </p:txBody>
      </p:sp>
    </p:spTree>
    <p:extLst>
      <p:ext uri="{BB962C8B-B14F-4D97-AF65-F5344CB8AC3E}">
        <p14:creationId xmlns:p14="http://schemas.microsoft.com/office/powerpoint/2010/main" val="378932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14</a:t>
            </a:fld>
            <a:endParaRPr lang="en-US"/>
          </a:p>
        </p:txBody>
      </p:sp>
    </p:spTree>
    <p:extLst>
      <p:ext uri="{BB962C8B-B14F-4D97-AF65-F5344CB8AC3E}">
        <p14:creationId xmlns:p14="http://schemas.microsoft.com/office/powerpoint/2010/main" val="2109736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D5B8CF33-899A-44CC-B6D8-7892B54E07D7}" type="slidenum">
              <a:rPr lang="en-US" smtClean="0"/>
              <a:pPr/>
              <a:t>15</a:t>
            </a:fld>
            <a:endParaRPr lang="en-US"/>
          </a:p>
        </p:txBody>
      </p:sp>
    </p:spTree>
    <p:extLst>
      <p:ext uri="{BB962C8B-B14F-4D97-AF65-F5344CB8AC3E}">
        <p14:creationId xmlns:p14="http://schemas.microsoft.com/office/powerpoint/2010/main" val="1853459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D5B8CF33-899A-44CC-B6D8-7892B54E07D7}" type="slidenum">
              <a:rPr lang="en-US" smtClean="0"/>
              <a:pPr/>
              <a:t>16</a:t>
            </a:fld>
            <a:endParaRPr lang="en-US"/>
          </a:p>
        </p:txBody>
      </p:sp>
    </p:spTree>
    <p:extLst>
      <p:ext uri="{BB962C8B-B14F-4D97-AF65-F5344CB8AC3E}">
        <p14:creationId xmlns:p14="http://schemas.microsoft.com/office/powerpoint/2010/main" val="362736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17</a:t>
            </a:fld>
            <a:endParaRPr lang="en-US"/>
          </a:p>
        </p:txBody>
      </p:sp>
    </p:spTree>
    <p:extLst>
      <p:ext uri="{BB962C8B-B14F-4D97-AF65-F5344CB8AC3E}">
        <p14:creationId xmlns:p14="http://schemas.microsoft.com/office/powerpoint/2010/main" val="409857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18</a:t>
            </a:fld>
            <a:endParaRPr lang="en-US"/>
          </a:p>
        </p:txBody>
      </p:sp>
    </p:spTree>
    <p:extLst>
      <p:ext uri="{BB962C8B-B14F-4D97-AF65-F5344CB8AC3E}">
        <p14:creationId xmlns:p14="http://schemas.microsoft.com/office/powerpoint/2010/main" val="245619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FB64B9-4DE7-43E4-9F76-B2D98B8664D4}" type="slidenum">
              <a:rPr lang="en-US" smtClean="0"/>
              <a:pPr/>
              <a:t>19</a:t>
            </a:fld>
            <a:endParaRPr lang="en-US" dirty="0"/>
          </a:p>
        </p:txBody>
      </p:sp>
    </p:spTree>
    <p:extLst>
      <p:ext uri="{BB962C8B-B14F-4D97-AF65-F5344CB8AC3E}">
        <p14:creationId xmlns:p14="http://schemas.microsoft.com/office/powerpoint/2010/main" val="150687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2</a:t>
            </a:fld>
            <a:endParaRPr lang="en-US"/>
          </a:p>
        </p:txBody>
      </p:sp>
    </p:spTree>
    <p:extLst>
      <p:ext uri="{BB962C8B-B14F-4D97-AF65-F5344CB8AC3E}">
        <p14:creationId xmlns:p14="http://schemas.microsoft.com/office/powerpoint/2010/main" val="3865791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FB64B9-4DE7-43E4-9F76-B2D98B8664D4}" type="slidenum">
              <a:rPr lang="en-US" smtClean="0"/>
              <a:pPr/>
              <a:t>20</a:t>
            </a:fld>
            <a:endParaRPr lang="en-US" dirty="0"/>
          </a:p>
        </p:txBody>
      </p:sp>
    </p:spTree>
    <p:extLst>
      <p:ext uri="{BB962C8B-B14F-4D97-AF65-F5344CB8AC3E}">
        <p14:creationId xmlns:p14="http://schemas.microsoft.com/office/powerpoint/2010/main" val="203349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B8CF33-899A-44CC-B6D8-7892B54E07D7}" type="slidenum">
              <a:rPr lang="en-US" smtClean="0"/>
              <a:pPr/>
              <a:t>21</a:t>
            </a:fld>
            <a:endParaRPr lang="en-US"/>
          </a:p>
        </p:txBody>
      </p:sp>
    </p:spTree>
    <p:extLst>
      <p:ext uri="{BB962C8B-B14F-4D97-AF65-F5344CB8AC3E}">
        <p14:creationId xmlns:p14="http://schemas.microsoft.com/office/powerpoint/2010/main" val="16458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3</a:t>
            </a:fld>
            <a:endParaRPr lang="en-US"/>
          </a:p>
        </p:txBody>
      </p:sp>
    </p:spTree>
    <p:extLst>
      <p:ext uri="{BB962C8B-B14F-4D97-AF65-F5344CB8AC3E}">
        <p14:creationId xmlns:p14="http://schemas.microsoft.com/office/powerpoint/2010/main" val="149244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4</a:t>
            </a:fld>
            <a:endParaRPr lang="en-US"/>
          </a:p>
        </p:txBody>
      </p:sp>
    </p:spTree>
    <p:extLst>
      <p:ext uri="{BB962C8B-B14F-4D97-AF65-F5344CB8AC3E}">
        <p14:creationId xmlns:p14="http://schemas.microsoft.com/office/powerpoint/2010/main" val="228402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5</a:t>
            </a:fld>
            <a:endParaRPr lang="en-US"/>
          </a:p>
        </p:txBody>
      </p:sp>
    </p:spTree>
    <p:extLst>
      <p:ext uri="{BB962C8B-B14F-4D97-AF65-F5344CB8AC3E}">
        <p14:creationId xmlns:p14="http://schemas.microsoft.com/office/powerpoint/2010/main" val="347496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6</a:t>
            </a:fld>
            <a:endParaRPr lang="en-US"/>
          </a:p>
        </p:txBody>
      </p:sp>
    </p:spTree>
    <p:extLst>
      <p:ext uri="{BB962C8B-B14F-4D97-AF65-F5344CB8AC3E}">
        <p14:creationId xmlns:p14="http://schemas.microsoft.com/office/powerpoint/2010/main" val="317943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7</a:t>
            </a:fld>
            <a:endParaRPr lang="en-US"/>
          </a:p>
        </p:txBody>
      </p:sp>
    </p:spTree>
    <p:extLst>
      <p:ext uri="{BB962C8B-B14F-4D97-AF65-F5344CB8AC3E}">
        <p14:creationId xmlns:p14="http://schemas.microsoft.com/office/powerpoint/2010/main" val="6401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5B8CF33-899A-44CC-B6D8-7892B54E07D7}" type="slidenum">
              <a:rPr lang="en-US" smtClean="0"/>
              <a:pPr/>
              <a:t>8</a:t>
            </a:fld>
            <a:endParaRPr lang="en-US"/>
          </a:p>
        </p:txBody>
      </p:sp>
    </p:spTree>
    <p:extLst>
      <p:ext uri="{BB962C8B-B14F-4D97-AF65-F5344CB8AC3E}">
        <p14:creationId xmlns:p14="http://schemas.microsoft.com/office/powerpoint/2010/main" val="48102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71D051-97E6-4D3E-BD48-729136556B85}" type="slidenum">
              <a:rPr lang="en-US" smtClean="0"/>
              <a:pPr/>
              <a:t>9</a:t>
            </a:fld>
            <a:endParaRPr lang="en-US" dirty="0"/>
          </a:p>
        </p:txBody>
      </p:sp>
    </p:spTree>
    <p:extLst>
      <p:ext uri="{BB962C8B-B14F-4D97-AF65-F5344CB8AC3E}">
        <p14:creationId xmlns:p14="http://schemas.microsoft.com/office/powerpoint/2010/main" val="2511239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046" y="3557791"/>
            <a:ext cx="8420469" cy="1470025"/>
          </a:xfrm>
        </p:spPr>
        <p:txBody>
          <a:bodyPr anchor="t"/>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42046" y="5027816"/>
            <a:ext cx="8420470" cy="861996"/>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13118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13118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590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590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435863"/>
          </a:xfrm>
        </p:spPr>
        <p:txBody>
          <a:bodyPr/>
          <a:lstStyle>
            <a:lvl1pPr>
              <a:defRPr sz="2800" baseline="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2738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415807"/>
            <a:ext cx="8229600" cy="53261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1"/>
            <a:ext cx="9144000" cy="574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141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3200" b="1" kern="1200">
          <a:solidFill>
            <a:srgbClr val="0077BE"/>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rgbClr val="0077BE"/>
          </a:solidFill>
          <a:latin typeface="Arial Bold" charset="0"/>
          <a:ea typeface="ＭＳ Ｐゴシック" charset="-128"/>
        </a:defRPr>
      </a:lvl2pPr>
      <a:lvl3pPr algn="l" defTabSz="457200" rtl="0" eaLnBrk="1" fontAlgn="base" hangingPunct="1">
        <a:spcBef>
          <a:spcPct val="0"/>
        </a:spcBef>
        <a:spcAft>
          <a:spcPct val="0"/>
        </a:spcAft>
        <a:defRPr sz="3200" b="1">
          <a:solidFill>
            <a:srgbClr val="0077BE"/>
          </a:solidFill>
          <a:latin typeface="Arial Bold" charset="0"/>
          <a:ea typeface="ＭＳ Ｐゴシック" charset="-128"/>
        </a:defRPr>
      </a:lvl3pPr>
      <a:lvl4pPr algn="l" defTabSz="457200" rtl="0" eaLnBrk="1" fontAlgn="base" hangingPunct="1">
        <a:spcBef>
          <a:spcPct val="0"/>
        </a:spcBef>
        <a:spcAft>
          <a:spcPct val="0"/>
        </a:spcAft>
        <a:defRPr sz="3200" b="1">
          <a:solidFill>
            <a:srgbClr val="0077BE"/>
          </a:solidFill>
          <a:latin typeface="Arial Bold" charset="0"/>
          <a:ea typeface="ＭＳ Ｐゴシック" charset="-128"/>
        </a:defRPr>
      </a:lvl4pPr>
      <a:lvl5pPr algn="l" defTabSz="457200" rtl="0" eaLnBrk="1" fontAlgn="base" hangingPunct="1">
        <a:spcBef>
          <a:spcPct val="0"/>
        </a:spcBef>
        <a:spcAft>
          <a:spcPct val="0"/>
        </a:spcAft>
        <a:defRPr sz="3200" b="1">
          <a:solidFill>
            <a:srgbClr val="0077BE"/>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rgbClr val="0077BE"/>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rgbClr val="0077BE"/>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rgbClr val="0077BE"/>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rgbClr val="0077BE"/>
          </a:solidFill>
          <a:latin typeface="Arial Bold"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128"/>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9.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40.png"/><Relationship Id="rId4" Type="http://schemas.openxmlformats.org/officeDocument/2006/relationships/image" Target="../media/image53.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November 2015 Windstorm Overview – Docket No. UE-160056</a:t>
            </a:r>
            <a:endParaRPr lang="en-US" dirty="0"/>
          </a:p>
        </p:txBody>
      </p:sp>
      <p:sp>
        <p:nvSpPr>
          <p:cNvPr id="3" name="Subtitle 2"/>
          <p:cNvSpPr>
            <a:spLocks noGrp="1"/>
          </p:cNvSpPr>
          <p:nvPr>
            <p:ph type="subTitle" idx="1"/>
          </p:nvPr>
        </p:nvSpPr>
        <p:spPr>
          <a:xfrm>
            <a:off x="304800" y="4191000"/>
            <a:ext cx="8420470" cy="861996"/>
          </a:xfrm>
        </p:spPr>
        <p:txBody>
          <a:bodyPr>
            <a:normAutofit/>
          </a:bodyPr>
          <a:lstStyle/>
          <a:p>
            <a:endParaRPr lang="en-US" dirty="0" smtClean="0"/>
          </a:p>
          <a:p>
            <a:r>
              <a:rPr lang="en-US" dirty="0" smtClean="0"/>
              <a:t>March 24</a:t>
            </a:r>
            <a:r>
              <a:rPr lang="en-US" baseline="30000" dirty="0" smtClean="0"/>
              <a:t>th</a:t>
            </a:r>
            <a:r>
              <a:rPr lang="en-US" dirty="0" smtClean="0"/>
              <a:t>, 2016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876389"/>
            <a:ext cx="3975100" cy="422311"/>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74638"/>
            <a:ext cx="7162800" cy="1143000"/>
          </a:xfrm>
        </p:spPr>
        <p:txBody>
          <a:bodyPr/>
          <a:lstStyle/>
          <a:p>
            <a:r>
              <a:rPr lang="en-US" sz="2800" dirty="0" smtClean="0"/>
              <a:t>All restoration activities were completed without injury.</a:t>
            </a:r>
            <a:endParaRPr lang="en-US" sz="2800" dirty="0"/>
          </a:p>
        </p:txBody>
      </p:sp>
      <p:sp>
        <p:nvSpPr>
          <p:cNvPr id="3" name="Content Placeholder 2"/>
          <p:cNvSpPr>
            <a:spLocks noGrp="1"/>
          </p:cNvSpPr>
          <p:nvPr>
            <p:ph sz="half" idx="1"/>
          </p:nvPr>
        </p:nvSpPr>
        <p:spPr>
          <a:xfrm>
            <a:off x="381000" y="2286000"/>
            <a:ext cx="3657600" cy="4131189"/>
          </a:xfrm>
        </p:spPr>
        <p:txBody>
          <a:bodyPr/>
          <a:lstStyle/>
          <a:p>
            <a:pPr>
              <a:buFont typeface="Wingdings" pitchFamily="2" charset="2"/>
              <a:buChar char="q"/>
            </a:pPr>
            <a:r>
              <a:rPr lang="en-US" sz="1600" dirty="0" smtClean="0">
                <a:solidFill>
                  <a:prstClr val="black"/>
                </a:solidFill>
              </a:rPr>
              <a:t>Contractor Safety On-boarding</a:t>
            </a:r>
          </a:p>
          <a:p>
            <a:pPr>
              <a:buFont typeface="Wingdings" pitchFamily="2" charset="2"/>
              <a:buChar char="q"/>
            </a:pPr>
            <a:endParaRPr lang="en-US" sz="1600" dirty="0" smtClean="0">
              <a:solidFill>
                <a:prstClr val="black"/>
              </a:solidFill>
            </a:endParaRPr>
          </a:p>
          <a:p>
            <a:pPr>
              <a:buFont typeface="Wingdings" pitchFamily="2" charset="2"/>
              <a:buChar char="q"/>
            </a:pPr>
            <a:r>
              <a:rPr lang="en-US" sz="1600" dirty="0" smtClean="0">
                <a:solidFill>
                  <a:prstClr val="black"/>
                </a:solidFill>
              </a:rPr>
              <a:t>V-Watch</a:t>
            </a:r>
            <a:r>
              <a:rPr lang="en-US" sz="1600" dirty="0">
                <a:solidFill>
                  <a:prstClr val="black"/>
                </a:solidFill>
              </a:rPr>
              <a:t/>
            </a:r>
            <a:br>
              <a:rPr lang="en-US" sz="1600" dirty="0">
                <a:solidFill>
                  <a:prstClr val="black"/>
                </a:solidFill>
              </a:rPr>
            </a:br>
            <a:endParaRPr lang="en-US" sz="1600" dirty="0">
              <a:solidFill>
                <a:prstClr val="black"/>
              </a:solidFill>
            </a:endParaRPr>
          </a:p>
          <a:p>
            <a:pPr>
              <a:buFont typeface="Wingdings" pitchFamily="2" charset="2"/>
              <a:buChar char="q"/>
            </a:pPr>
            <a:r>
              <a:rPr lang="en-US" sz="1600" dirty="0" smtClean="0">
                <a:solidFill>
                  <a:prstClr val="black"/>
                </a:solidFill>
              </a:rPr>
              <a:t>Safety led EOC briefings</a:t>
            </a:r>
            <a:br>
              <a:rPr lang="en-US" sz="1600" dirty="0" smtClean="0">
                <a:solidFill>
                  <a:prstClr val="black"/>
                </a:solidFill>
              </a:rPr>
            </a:br>
            <a:endParaRPr lang="en-US" sz="1600" dirty="0" smtClean="0">
              <a:solidFill>
                <a:prstClr val="black"/>
              </a:solidFill>
            </a:endParaRPr>
          </a:p>
          <a:p>
            <a:pPr>
              <a:buFont typeface="Wingdings" pitchFamily="2" charset="2"/>
              <a:buChar char="q"/>
            </a:pPr>
            <a:r>
              <a:rPr lang="en-US" sz="1600" dirty="0" smtClean="0">
                <a:solidFill>
                  <a:prstClr val="black"/>
                </a:solidFill>
              </a:rPr>
              <a:t>Safety Field Observations</a:t>
            </a:r>
          </a:p>
          <a:p>
            <a:pPr>
              <a:buFont typeface="Wingdings" pitchFamily="2" charset="2"/>
              <a:buChar char="q"/>
            </a:pPr>
            <a:endParaRPr lang="en-US" sz="1600" dirty="0" smtClean="0">
              <a:solidFill>
                <a:prstClr val="black"/>
              </a:solidFill>
            </a:endParaRPr>
          </a:p>
          <a:p>
            <a:pPr>
              <a:buFont typeface="Wingdings" pitchFamily="2" charset="2"/>
              <a:buChar char="q"/>
            </a:pPr>
            <a:r>
              <a:rPr lang="en-US" sz="1600" dirty="0" smtClean="0">
                <a:solidFill>
                  <a:prstClr val="black"/>
                </a:solidFill>
              </a:rPr>
              <a:t>Public safety</a:t>
            </a:r>
            <a:br>
              <a:rPr lang="en-US" sz="1600" dirty="0" smtClean="0">
                <a:solidFill>
                  <a:prstClr val="black"/>
                </a:solidFill>
              </a:rPr>
            </a:br>
            <a:endParaRPr lang="en-US" sz="1600" dirty="0" smtClean="0">
              <a:solidFill>
                <a:prstClr val="black"/>
              </a:solidFill>
            </a:endParaRPr>
          </a:p>
          <a:p>
            <a:pPr>
              <a:buFont typeface="Wingdings" pitchFamily="2" charset="2"/>
              <a:buChar char="q"/>
            </a:pPr>
            <a:endParaRPr lang="en-US" sz="1600" dirty="0">
              <a:solidFill>
                <a:prstClr val="black"/>
              </a:solidFill>
            </a:endParaRPr>
          </a:p>
          <a:p>
            <a:pPr>
              <a:buFont typeface="Wingdings" pitchFamily="2" charset="2"/>
              <a:buChar char="q"/>
            </a:pPr>
            <a:endParaRPr lang="en-US" sz="1600" dirty="0">
              <a:solidFill>
                <a:prstClr val="black"/>
              </a:solidFill>
            </a:endParaRPr>
          </a:p>
          <a:p>
            <a:pPr>
              <a:buFont typeface="Wingdings" pitchFamily="2" charset="2"/>
              <a:buChar char="q"/>
            </a:pPr>
            <a:endParaRPr lang="en-US" sz="1600" dirty="0" smtClean="0">
              <a:solidFill>
                <a:prstClr val="black"/>
              </a:solidFill>
            </a:endParaRPr>
          </a:p>
          <a:p>
            <a:pPr>
              <a:buFont typeface="Wingdings" pitchFamily="2" charset="2"/>
              <a:buChar char="q"/>
            </a:pPr>
            <a:endParaRPr lang="da-DK" sz="1400" dirty="0" smtClean="0">
              <a:solidFill>
                <a:srgbClr val="000000"/>
              </a:solidFill>
            </a:endParaRPr>
          </a:p>
          <a:p>
            <a:pPr>
              <a:buFont typeface="Wingdings" pitchFamily="2" charset="2"/>
              <a:buChar char="q"/>
            </a:pPr>
            <a:endParaRPr lang="en-US" sz="1200" dirty="0"/>
          </a:p>
        </p:txBody>
      </p:sp>
      <p:sp>
        <p:nvSpPr>
          <p:cNvPr id="5" name="Content Placeholder 2"/>
          <p:cNvSpPr>
            <a:spLocks noGrp="1"/>
          </p:cNvSpPr>
          <p:nvPr>
            <p:ph sz="half" idx="1"/>
          </p:nvPr>
        </p:nvSpPr>
        <p:spPr>
          <a:xfrm>
            <a:off x="4686300" y="2333589"/>
            <a:ext cx="4305300" cy="4131189"/>
          </a:xfrm>
        </p:spPr>
        <p:txBody>
          <a:bodyPr/>
          <a:lstStyle/>
          <a:p>
            <a:pPr>
              <a:buFont typeface="Wingdings" pitchFamily="2" charset="2"/>
              <a:buChar char="q"/>
            </a:pPr>
            <a:r>
              <a:rPr lang="en-US" sz="1600" dirty="0" smtClean="0">
                <a:solidFill>
                  <a:prstClr val="black"/>
                </a:solidFill>
              </a:rPr>
              <a:t>2</a:t>
            </a:r>
            <a:r>
              <a:rPr lang="en-US" sz="1600" baseline="30000" dirty="0" smtClean="0">
                <a:solidFill>
                  <a:prstClr val="black"/>
                </a:solidFill>
              </a:rPr>
              <a:t>nd</a:t>
            </a:r>
            <a:r>
              <a:rPr lang="en-US" sz="1600" dirty="0" smtClean="0">
                <a:solidFill>
                  <a:prstClr val="black"/>
                </a:solidFill>
              </a:rPr>
              <a:t> Dispatch Center</a:t>
            </a:r>
            <a:br>
              <a:rPr lang="en-US" sz="1600" dirty="0" smtClean="0">
                <a:solidFill>
                  <a:prstClr val="black"/>
                </a:solidFill>
              </a:rPr>
            </a:br>
            <a:endParaRPr lang="en-US" sz="1600" dirty="0" smtClean="0">
              <a:solidFill>
                <a:prstClr val="black"/>
              </a:solidFill>
            </a:endParaRPr>
          </a:p>
          <a:p>
            <a:pPr>
              <a:buFont typeface="Wingdings" pitchFamily="2" charset="2"/>
              <a:buChar char="q"/>
            </a:pPr>
            <a:r>
              <a:rPr lang="en-US" sz="1600" dirty="0" smtClean="0">
                <a:solidFill>
                  <a:prstClr val="black"/>
                </a:solidFill>
              </a:rPr>
              <a:t>Feeder circuit restoration focus.</a:t>
            </a:r>
            <a:endParaRPr lang="en-US" sz="1200" dirty="0" smtClean="0">
              <a:solidFill>
                <a:prstClr val="black"/>
              </a:solidFill>
            </a:endParaRPr>
          </a:p>
          <a:p>
            <a:pPr>
              <a:buFont typeface="Wingdings" pitchFamily="2" charset="2"/>
              <a:buChar char="q"/>
            </a:pPr>
            <a:endParaRPr lang="en-US" sz="1600" dirty="0" smtClean="0">
              <a:solidFill>
                <a:prstClr val="black"/>
              </a:solidFill>
            </a:endParaRPr>
          </a:p>
        </p:txBody>
      </p:sp>
      <p:sp>
        <p:nvSpPr>
          <p:cNvPr id="7" name="Content Placeholder 2"/>
          <p:cNvSpPr>
            <a:spLocks noGrp="1"/>
          </p:cNvSpPr>
          <p:nvPr>
            <p:ph sz="half" idx="1"/>
          </p:nvPr>
        </p:nvSpPr>
        <p:spPr>
          <a:xfrm>
            <a:off x="228600" y="1863689"/>
            <a:ext cx="3987800" cy="422311"/>
          </a:xfrm>
        </p:spPr>
        <p:txBody>
          <a:bodyPr/>
          <a:lstStyle/>
          <a:p>
            <a:pPr algn="ctr">
              <a:buNone/>
            </a:pPr>
            <a:r>
              <a:rPr lang="en-US" b="1" dirty="0" smtClean="0">
                <a:solidFill>
                  <a:schemeClr val="bg1"/>
                </a:solidFill>
              </a:rPr>
              <a:t>Storm Safety Focus</a:t>
            </a:r>
          </a:p>
          <a:p>
            <a:pPr>
              <a:buNone/>
            </a:pPr>
            <a:endParaRPr lang="en-US" b="1" dirty="0" smtClean="0">
              <a:solidFill>
                <a:schemeClr val="bg1"/>
              </a:solidFill>
            </a:endParaRPr>
          </a:p>
        </p:txBody>
      </p:sp>
      <p:sp>
        <p:nvSpPr>
          <p:cNvPr id="8" name="Rectangle 7"/>
          <p:cNvSpPr/>
          <p:nvPr/>
        </p:nvSpPr>
        <p:spPr>
          <a:xfrm>
            <a:off x="4724400" y="1876389"/>
            <a:ext cx="4038600" cy="409611"/>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sz="half" idx="1"/>
          </p:nvPr>
        </p:nvSpPr>
        <p:spPr>
          <a:xfrm>
            <a:off x="4842830" y="1854200"/>
            <a:ext cx="3920170" cy="526978"/>
          </a:xfrm>
        </p:spPr>
        <p:txBody>
          <a:bodyPr/>
          <a:lstStyle/>
          <a:p>
            <a:pPr algn="ctr">
              <a:buNone/>
            </a:pPr>
            <a:r>
              <a:rPr lang="en-US" b="1" dirty="0" smtClean="0">
                <a:solidFill>
                  <a:schemeClr val="bg1"/>
                </a:solidFill>
              </a:rPr>
              <a:t>Real time adjustments</a:t>
            </a:r>
          </a:p>
        </p:txBody>
      </p:sp>
      <p:pic>
        <p:nvPicPr>
          <p:cNvPr id="10" name="Picture 2" descr="Z:\Employee Engagement\Gas Safety 1 yr no incidents graphic\Zero in blue.png"/>
          <p:cNvPicPr>
            <a:picLocks noGrp="1" noChangeAspect="1" noChangeArrowheads="1"/>
          </p:cNvPicPr>
          <p:nvPr>
            <p:ph idx="1"/>
          </p:nvPr>
        </p:nvPicPr>
        <p:blipFill>
          <a:blip r:embed="rId3" cstate="print"/>
          <a:srcRect/>
          <a:stretch>
            <a:fillRect/>
          </a:stretch>
        </p:blipFill>
        <p:spPr bwMode="auto">
          <a:xfrm>
            <a:off x="381000" y="316569"/>
            <a:ext cx="820717" cy="1059137"/>
          </a:xfrm>
          <a:prstGeom prst="rect">
            <a:avLst/>
          </a:prstGeom>
          <a:noFill/>
          <a:ln>
            <a:noFill/>
          </a:ln>
        </p:spPr>
      </p:pic>
      <p:sp>
        <p:nvSpPr>
          <p:cNvPr id="4" name="TextBox 3"/>
          <p:cNvSpPr txBox="1"/>
          <p:nvPr/>
        </p:nvSpPr>
        <p:spPr>
          <a:xfrm>
            <a:off x="304800" y="6019800"/>
            <a:ext cx="2209800" cy="369332"/>
          </a:xfrm>
          <a:prstGeom prst="rect">
            <a:avLst/>
          </a:prstGeom>
          <a:noFill/>
        </p:spPr>
        <p:txBody>
          <a:bodyPr wrap="square" rtlCol="0">
            <a:spAutoFit/>
          </a:bodyPr>
          <a:lstStyle/>
          <a:p>
            <a:r>
              <a:rPr lang="en-US" dirty="0" smtClean="0"/>
              <a:t>Page 10</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Remarkable efforts from across the community</a:t>
            </a:r>
            <a:endParaRPr lang="en-US" dirty="0"/>
          </a:p>
        </p:txBody>
      </p:sp>
      <p:sp>
        <p:nvSpPr>
          <p:cNvPr id="11" name="TextBox 10"/>
          <p:cNvSpPr txBox="1"/>
          <p:nvPr/>
        </p:nvSpPr>
        <p:spPr>
          <a:xfrm>
            <a:off x="457200" y="1828800"/>
            <a:ext cx="3810000" cy="1200329"/>
          </a:xfrm>
          <a:prstGeom prst="rect">
            <a:avLst/>
          </a:prstGeom>
          <a:noFill/>
        </p:spPr>
        <p:txBody>
          <a:bodyPr wrap="square" rtlCol="0">
            <a:spAutoFit/>
          </a:bodyPr>
          <a:lstStyle/>
          <a:p>
            <a:r>
              <a:rPr lang="en-US" dirty="0" smtClean="0">
                <a:latin typeface="Arial" pitchFamily="34" charset="0"/>
                <a:cs typeface="Arial" pitchFamily="34" charset="0"/>
              </a:rPr>
              <a:t>Out of the nearly 180,000 customers without power from the Nov. 17 storm, all customers were restored by 3:45 a.m. on Nov. 27. </a:t>
            </a:r>
            <a:endParaRPr lang="en-US" dirty="0">
              <a:latin typeface="Arial" pitchFamily="34" charset="0"/>
              <a:cs typeface="Arial" pitchFamily="34" charset="0"/>
            </a:endParaRPr>
          </a:p>
        </p:txBody>
      </p:sp>
      <p:pic>
        <p:nvPicPr>
          <p:cNvPr id="12" name="Picture 11" descr="11.jpg"/>
          <p:cNvPicPr>
            <a:picLocks noChangeAspect="1"/>
          </p:cNvPicPr>
          <p:nvPr/>
        </p:nvPicPr>
        <p:blipFill>
          <a:blip r:embed="rId3" cstate="print"/>
          <a:stretch>
            <a:fillRect/>
          </a:stretch>
        </p:blipFill>
        <p:spPr>
          <a:xfrm>
            <a:off x="4419600" y="2057400"/>
            <a:ext cx="1981200" cy="3523895"/>
          </a:xfrm>
          <a:prstGeom prst="rect">
            <a:avLst/>
          </a:prstGeom>
        </p:spPr>
      </p:pic>
      <p:sp>
        <p:nvSpPr>
          <p:cNvPr id="14" name="TextBox 13"/>
          <p:cNvSpPr txBox="1"/>
          <p:nvPr/>
        </p:nvSpPr>
        <p:spPr>
          <a:xfrm>
            <a:off x="4343400" y="1676401"/>
            <a:ext cx="2286000" cy="338554"/>
          </a:xfrm>
          <a:prstGeom prst="rect">
            <a:avLst/>
          </a:prstGeom>
          <a:noFill/>
        </p:spPr>
        <p:txBody>
          <a:bodyPr wrap="square" rtlCol="0">
            <a:spAutoFit/>
          </a:bodyPr>
          <a:lstStyle/>
          <a:p>
            <a:r>
              <a:rPr lang="en-US" sz="1600" b="1" dirty="0" smtClean="0">
                <a:latin typeface="Arial" pitchFamily="34" charset="0"/>
                <a:cs typeface="Arial" pitchFamily="34" charset="0"/>
              </a:rPr>
              <a:t>Nov. 17 at 11:05 p.m. </a:t>
            </a:r>
            <a:endParaRPr lang="en-US" sz="1600" b="1" dirty="0">
              <a:latin typeface="Arial" pitchFamily="34" charset="0"/>
              <a:cs typeface="Arial" pitchFamily="34" charset="0"/>
            </a:endParaRPr>
          </a:p>
        </p:txBody>
      </p:sp>
      <p:sp>
        <p:nvSpPr>
          <p:cNvPr id="15" name="TextBox 14"/>
          <p:cNvSpPr txBox="1"/>
          <p:nvPr/>
        </p:nvSpPr>
        <p:spPr>
          <a:xfrm>
            <a:off x="6629400" y="1676401"/>
            <a:ext cx="2286000" cy="338554"/>
          </a:xfrm>
          <a:prstGeom prst="rect">
            <a:avLst/>
          </a:prstGeom>
          <a:noFill/>
        </p:spPr>
        <p:txBody>
          <a:bodyPr wrap="square" rtlCol="0">
            <a:spAutoFit/>
          </a:bodyPr>
          <a:lstStyle/>
          <a:p>
            <a:r>
              <a:rPr lang="en-US" sz="1600" b="1" dirty="0" smtClean="0">
                <a:latin typeface="Arial" pitchFamily="34" charset="0"/>
                <a:cs typeface="Arial" pitchFamily="34" charset="0"/>
              </a:rPr>
              <a:t>Nov. 27 at 2:45 a.m. </a:t>
            </a:r>
            <a:endParaRPr lang="en-US" sz="1600" b="1" dirty="0">
              <a:latin typeface="Arial" pitchFamily="34" charset="0"/>
              <a:cs typeface="Arial" pitchFamily="34" charset="0"/>
            </a:endParaRPr>
          </a:p>
        </p:txBody>
      </p:sp>
      <p:pic>
        <p:nvPicPr>
          <p:cNvPr id="7" name="Picture 6" descr=".png"/>
          <p:cNvPicPr>
            <a:picLocks noChangeAspect="1"/>
          </p:cNvPicPr>
          <p:nvPr/>
        </p:nvPicPr>
        <p:blipFill>
          <a:blip r:embed="rId4" cstate="print"/>
          <a:stretch>
            <a:fillRect/>
          </a:stretch>
        </p:blipFill>
        <p:spPr>
          <a:xfrm>
            <a:off x="6781800" y="2057400"/>
            <a:ext cx="1931831" cy="3429000"/>
          </a:xfrm>
          <a:prstGeom prst="rect">
            <a:avLst/>
          </a:prstGeom>
        </p:spPr>
      </p:pic>
      <p:pic>
        <p:nvPicPr>
          <p:cNvPr id="8" name="Picture 7" descr="DSC_0098e.jpg"/>
          <p:cNvPicPr>
            <a:picLocks noChangeAspect="1"/>
          </p:cNvPicPr>
          <p:nvPr/>
        </p:nvPicPr>
        <p:blipFill>
          <a:blip r:embed="rId5" cstate="print"/>
          <a:stretch>
            <a:fillRect/>
          </a:stretch>
        </p:blipFill>
        <p:spPr>
          <a:xfrm>
            <a:off x="457200" y="3124200"/>
            <a:ext cx="3657600" cy="2438400"/>
          </a:xfrm>
          <a:prstGeom prst="rect">
            <a:avLst/>
          </a:prstGeom>
        </p:spPr>
      </p:pic>
      <p:sp>
        <p:nvSpPr>
          <p:cNvPr id="3" name="TextBox 2"/>
          <p:cNvSpPr txBox="1"/>
          <p:nvPr/>
        </p:nvSpPr>
        <p:spPr>
          <a:xfrm>
            <a:off x="304800" y="6096000"/>
            <a:ext cx="2133600" cy="369332"/>
          </a:xfrm>
          <a:prstGeom prst="rect">
            <a:avLst/>
          </a:prstGeom>
          <a:noFill/>
        </p:spPr>
        <p:txBody>
          <a:bodyPr wrap="square" rtlCol="0">
            <a:spAutoFit/>
          </a:bodyPr>
          <a:lstStyle/>
          <a:p>
            <a:r>
              <a:rPr lang="en-US" dirty="0" smtClean="0"/>
              <a:t>Page 11</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Communications </a:t>
            </a:r>
            <a:br>
              <a:rPr lang="en-US" dirty="0" smtClean="0"/>
            </a:br>
            <a:r>
              <a:rPr lang="en-US" dirty="0" smtClean="0"/>
              <a:t>Critical Success Factors </a:t>
            </a:r>
            <a:endParaRPr lang="en-US" dirty="0"/>
          </a:p>
        </p:txBody>
      </p:sp>
      <p:graphicFrame>
        <p:nvGraphicFramePr>
          <p:cNvPr id="4" name="Diagram 3"/>
          <p:cNvGraphicFramePr/>
          <p:nvPr>
            <p:extLst>
              <p:ext uri="{D42A27DB-BD31-4B8C-83A1-F6EECF244321}">
                <p14:modId xmlns:p14="http://schemas.microsoft.com/office/powerpoint/2010/main" val="3429160352"/>
              </p:ext>
            </p:extLst>
          </p:nvPr>
        </p:nvGraphicFramePr>
        <p:xfrm>
          <a:off x="762000" y="1404386"/>
          <a:ext cx="7620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1000" y="6128786"/>
            <a:ext cx="1600200" cy="369332"/>
          </a:xfrm>
          <a:prstGeom prst="rect">
            <a:avLst/>
          </a:prstGeom>
          <a:noFill/>
        </p:spPr>
        <p:txBody>
          <a:bodyPr wrap="square" rtlCol="0">
            <a:spAutoFit/>
          </a:bodyPr>
          <a:lstStyle/>
          <a:p>
            <a:r>
              <a:rPr lang="en-US" dirty="0" smtClean="0"/>
              <a:t>Page 12</a:t>
            </a:r>
            <a:endParaRPr lang="en-US" dirty="0"/>
          </a:p>
        </p:txBody>
      </p:sp>
    </p:spTree>
    <p:extLst>
      <p:ext uri="{BB962C8B-B14F-4D97-AF65-F5344CB8AC3E}">
        <p14:creationId xmlns:p14="http://schemas.microsoft.com/office/powerpoint/2010/main" val="224998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Communications </a:t>
            </a:r>
            <a:br>
              <a:rPr lang="en-US" dirty="0" smtClean="0"/>
            </a:br>
            <a:r>
              <a:rPr lang="en-US" dirty="0" smtClean="0"/>
              <a:t>Cross-Community Focus </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53784" y="1600200"/>
            <a:ext cx="3232355" cy="2428876"/>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74" y="4211638"/>
            <a:ext cx="3230665" cy="2186232"/>
          </a:xfrm>
          <a:prstGeom prst="rect">
            <a:avLst/>
          </a:prstGeom>
        </p:spPr>
      </p:pic>
      <p:sp>
        <p:nvSpPr>
          <p:cNvPr id="10" name="TextBox 9"/>
          <p:cNvSpPr txBox="1"/>
          <p:nvPr/>
        </p:nvSpPr>
        <p:spPr>
          <a:xfrm flipH="1">
            <a:off x="255475" y="4019551"/>
            <a:ext cx="3232354" cy="400110"/>
          </a:xfrm>
          <a:prstGeom prst="rect">
            <a:avLst/>
          </a:prstGeom>
          <a:solidFill>
            <a:srgbClr val="92D050"/>
          </a:solidFill>
        </p:spPr>
        <p:txBody>
          <a:bodyPr wrap="square" rtlCol="0">
            <a:spAutoFit/>
          </a:bodyPr>
          <a:lstStyle/>
          <a:p>
            <a:r>
              <a:rPr lang="en-US" sz="2000" b="1" dirty="0" smtClean="0">
                <a:solidFill>
                  <a:schemeClr val="bg1"/>
                </a:solidFill>
              </a:rPr>
              <a:t>Scott Morris on the frontline </a:t>
            </a:r>
            <a:endParaRPr lang="en-US" sz="20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75956273"/>
              </p:ext>
            </p:extLst>
          </p:nvPr>
        </p:nvGraphicFramePr>
        <p:xfrm>
          <a:off x="3733800" y="1600200"/>
          <a:ext cx="5105400" cy="4195382"/>
        </p:xfrm>
        <a:graphic>
          <a:graphicData uri="http://schemas.openxmlformats.org/drawingml/2006/table">
            <a:tbl>
              <a:tblPr firstRow="1" bandRow="1">
                <a:tableStyleId>{21E4AEA4-8DFA-4A89-87EB-49C32662AFE0}</a:tableStyleId>
              </a:tblPr>
              <a:tblGrid>
                <a:gridCol w="5105400"/>
              </a:tblGrid>
              <a:tr h="0">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t>Anticipation, preparation and clear roles/responsibilities </a:t>
                      </a:r>
                      <a:r>
                        <a:rPr lang="en-US" sz="2000" b="0" dirty="0" smtClean="0"/>
                        <a:t>prior to incident </a:t>
                      </a:r>
                    </a:p>
                    <a:p>
                      <a:endParaRPr lang="en-US" sz="1000" b="0" dirty="0"/>
                    </a:p>
                  </a:txBody>
                  <a:tcPr/>
                </a:tc>
              </a:tr>
              <a:tr h="906780">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t>Provide a </a:t>
                      </a:r>
                      <a:r>
                        <a:rPr lang="en-US" sz="2000" b="1" dirty="0" smtClean="0"/>
                        <a:t>united communications front </a:t>
                      </a:r>
                      <a:r>
                        <a:rPr lang="en-US" sz="2000" dirty="0" smtClean="0"/>
                        <a:t>with elected officials, emergency responders and agencies </a:t>
                      </a:r>
                    </a:p>
                    <a:p>
                      <a:pPr marL="171450" indent="-171450">
                        <a:buFont typeface="Arial" panose="020B0604020202020204" pitchFamily="34" charset="0"/>
                        <a:buChar char="•"/>
                      </a:pPr>
                      <a:endParaRPr lang="en-US" sz="1000" dirty="0"/>
                    </a:p>
                  </a:txBody>
                  <a:tcPr>
                    <a:solidFill>
                      <a:schemeClr val="accent3"/>
                    </a:solidFill>
                  </a:tcPr>
                </a:tc>
              </a:tr>
              <a:tr h="731520">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1"/>
                          </a:solidFill>
                        </a:rPr>
                        <a:t>#InlandStrong </a:t>
                      </a:r>
                    </a:p>
                    <a:p>
                      <a:pPr marL="171450" indent="-171450">
                        <a:buFont typeface="Arial" panose="020B0604020202020204" pitchFamily="34" charset="0"/>
                        <a:buChar char="•"/>
                      </a:pPr>
                      <a:endParaRPr lang="en-US" sz="1000" dirty="0">
                        <a:solidFill>
                          <a:schemeClr val="tx1"/>
                        </a:solidFill>
                      </a:endParaRPr>
                    </a:p>
                  </a:txBody>
                  <a:tcPr>
                    <a:solidFill>
                      <a:srgbClr val="00B0F0"/>
                    </a:solidFill>
                  </a:tcPr>
                </a:tc>
              </a:tr>
              <a:tr h="668655">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bg1"/>
                          </a:solidFill>
                        </a:rPr>
                        <a:t>Scott Morris </a:t>
                      </a:r>
                      <a:r>
                        <a:rPr lang="en-US" sz="2000" dirty="0" smtClean="0">
                          <a:solidFill>
                            <a:schemeClr val="bg1"/>
                          </a:solidFill>
                        </a:rPr>
                        <a:t>took the lead as Avista’s key spokesperson</a:t>
                      </a:r>
                    </a:p>
                    <a:p>
                      <a:pPr marL="171450" indent="-171450">
                        <a:buFont typeface="Arial" panose="020B0604020202020204" pitchFamily="34" charset="0"/>
                        <a:buChar char="•"/>
                      </a:pPr>
                      <a:endParaRPr lang="en-US" sz="1000" dirty="0"/>
                    </a:p>
                  </a:txBody>
                  <a:tcPr>
                    <a:solidFill>
                      <a:srgbClr val="0070C0"/>
                    </a:solidFill>
                  </a:tcPr>
                </a:tc>
              </a:tr>
              <a:tr h="598742">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t>Proactive</a:t>
                      </a:r>
                      <a:r>
                        <a:rPr lang="en-US" sz="2000" dirty="0" smtClean="0"/>
                        <a:t> dissemination of information</a:t>
                      </a:r>
                    </a:p>
                    <a:p>
                      <a:pPr marL="171450" indent="-171450">
                        <a:buFont typeface="Arial" panose="020B0604020202020204" pitchFamily="34" charset="0"/>
                        <a:buChar char="•"/>
                      </a:pPr>
                      <a:endParaRPr lang="en-US" sz="1000" dirty="0"/>
                    </a:p>
                  </a:txBody>
                  <a:tcPr>
                    <a:solidFill>
                      <a:schemeClr val="accent3"/>
                    </a:solidFill>
                  </a:tcPr>
                </a:tc>
              </a:tr>
            </a:tbl>
          </a:graphicData>
        </a:graphic>
      </p:graphicFrame>
      <p:sp>
        <p:nvSpPr>
          <p:cNvPr id="4" name="TextBox 3"/>
          <p:cNvSpPr txBox="1"/>
          <p:nvPr/>
        </p:nvSpPr>
        <p:spPr>
          <a:xfrm>
            <a:off x="381000" y="6397870"/>
            <a:ext cx="1600200" cy="369332"/>
          </a:xfrm>
          <a:prstGeom prst="rect">
            <a:avLst/>
          </a:prstGeom>
          <a:noFill/>
        </p:spPr>
        <p:txBody>
          <a:bodyPr wrap="square" rtlCol="0">
            <a:spAutoFit/>
          </a:bodyPr>
          <a:lstStyle/>
          <a:p>
            <a:r>
              <a:rPr lang="en-US" dirty="0" smtClean="0"/>
              <a:t>Page 13</a:t>
            </a:r>
            <a:endParaRPr lang="en-US" dirty="0"/>
          </a:p>
        </p:txBody>
      </p:sp>
    </p:spTree>
    <p:extLst>
      <p:ext uri="{BB962C8B-B14F-4D97-AF65-F5344CB8AC3E}">
        <p14:creationId xmlns:p14="http://schemas.microsoft.com/office/powerpoint/2010/main" val="2630658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1143000"/>
          </a:xfrm>
        </p:spPr>
        <p:txBody>
          <a:bodyPr/>
          <a:lstStyle/>
          <a:p>
            <a:r>
              <a:rPr lang="en-US" dirty="0" smtClean="0"/>
              <a:t>External Communications: Media Relations</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11" t="5811"/>
          <a:stretch/>
        </p:blipFill>
        <p:spPr>
          <a:xfrm>
            <a:off x="228600" y="1229995"/>
            <a:ext cx="3704880" cy="246992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408652906"/>
              </p:ext>
            </p:extLst>
          </p:nvPr>
        </p:nvGraphicFramePr>
        <p:xfrm>
          <a:off x="4747593" y="1769967"/>
          <a:ext cx="4091208" cy="3413760"/>
        </p:xfrm>
        <a:graphic>
          <a:graphicData uri="http://schemas.openxmlformats.org/drawingml/2006/table">
            <a:tbl>
              <a:tblPr firstRow="1" bandRow="1">
                <a:tableStyleId>{21E4AEA4-8DFA-4A89-87EB-49C32662AFE0}</a:tableStyleId>
              </a:tblPr>
              <a:tblGrid>
                <a:gridCol w="1219200"/>
                <a:gridCol w="2872008"/>
              </a:tblGrid>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latin typeface="Arial" pitchFamily="34" charset="0"/>
                          <a:cs typeface="Arial" pitchFamily="34" charset="0"/>
                        </a:rPr>
                        <a:t>174 </a:t>
                      </a:r>
                    </a:p>
                    <a:p>
                      <a:endParaRPr lang="en-US" sz="1400" dirty="0"/>
                    </a:p>
                  </a:txBody>
                  <a:tcPr/>
                </a:tc>
                <a:tc>
                  <a:txBody>
                    <a:bodyPr/>
                    <a:lstStyle/>
                    <a:p>
                      <a:r>
                        <a:rPr lang="en-US" sz="2000" dirty="0" smtClean="0"/>
                        <a:t>Number of Media Inquiries Avista responded</a:t>
                      </a:r>
                      <a:r>
                        <a:rPr lang="en-US" sz="2000" baseline="0" dirty="0" smtClean="0"/>
                        <a:t> to </a:t>
                      </a:r>
                      <a:endParaRPr lang="en-US" sz="2000" dirty="0"/>
                    </a:p>
                  </a:txBody>
                  <a:tcPr/>
                </a:tc>
              </a:tr>
              <a:tr h="370840">
                <a:tc>
                  <a:txBody>
                    <a:bodyPr/>
                    <a:lstStyle/>
                    <a:p>
                      <a:r>
                        <a:rPr lang="en-US" sz="3600" b="1" dirty="0" smtClean="0"/>
                        <a:t>15 </a:t>
                      </a:r>
                      <a:endParaRPr lang="en-US" sz="3600" b="1" dirty="0"/>
                    </a:p>
                  </a:txBody>
                  <a:tcPr>
                    <a:solidFill>
                      <a:schemeClr val="accent3"/>
                    </a:solidFill>
                  </a:tcPr>
                </a:tc>
                <a:tc>
                  <a:txBody>
                    <a:bodyPr/>
                    <a:lstStyle/>
                    <a:p>
                      <a:r>
                        <a:rPr lang="en-US" sz="2000" b="1" dirty="0" smtClean="0"/>
                        <a:t>Media Alerts</a:t>
                      </a:r>
                      <a:r>
                        <a:rPr lang="en-US" sz="2000" b="1" baseline="0" dirty="0" smtClean="0"/>
                        <a:t> issued </a:t>
                      </a:r>
                    </a:p>
                    <a:p>
                      <a:endParaRPr lang="en-US" sz="2000" b="1" dirty="0"/>
                    </a:p>
                  </a:txBody>
                  <a:tcPr>
                    <a:solidFill>
                      <a:schemeClr val="accent3"/>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b="1" dirty="0" smtClean="0">
                          <a:latin typeface="Arial" pitchFamily="34" charset="0"/>
                          <a:cs typeface="Arial" pitchFamily="34" charset="0"/>
                        </a:rPr>
                        <a:t>6</a:t>
                      </a:r>
                      <a:endParaRPr lang="en-US" sz="3600" dirty="0" smtClean="0">
                        <a:latin typeface="Arial" pitchFamily="34" charset="0"/>
                        <a:cs typeface="Arial" pitchFamily="34" charset="0"/>
                      </a:endParaRPr>
                    </a:p>
                    <a:p>
                      <a:endParaRPr lang="en-US" sz="1400" dirty="0"/>
                    </a:p>
                  </a:txBody>
                  <a:tcPr>
                    <a:solidFill>
                      <a:srgbClr val="00B0F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t>Joint News Conferences conducted </a:t>
                      </a:r>
                    </a:p>
                    <a:p>
                      <a:endParaRPr lang="en-US" sz="2000" b="1" dirty="0"/>
                    </a:p>
                  </a:txBody>
                  <a:tcPr>
                    <a:solidFill>
                      <a:srgbClr val="00B0F0"/>
                    </a:solidFill>
                  </a:tcPr>
                </a:tc>
              </a:tr>
              <a:tr h="370840">
                <a:tc>
                  <a:txBody>
                    <a:bodyPr/>
                    <a:lstStyle/>
                    <a:p>
                      <a:r>
                        <a:rPr lang="en-US" sz="3600" b="1" dirty="0" smtClean="0">
                          <a:solidFill>
                            <a:schemeClr val="bg1"/>
                          </a:solidFill>
                        </a:rPr>
                        <a:t>4</a:t>
                      </a:r>
                      <a:endParaRPr lang="en-US" sz="3600" b="1" dirty="0">
                        <a:solidFill>
                          <a:schemeClr val="bg1"/>
                        </a:solidFill>
                      </a:endParaRPr>
                    </a:p>
                  </a:txBody>
                  <a:tcPr>
                    <a:solidFill>
                      <a:schemeClr val="accent2"/>
                    </a:solidFill>
                  </a:tcPr>
                </a:tc>
                <a:tc>
                  <a:txBody>
                    <a:bodyPr/>
                    <a:lstStyle/>
                    <a:p>
                      <a:r>
                        <a:rPr lang="en-US" sz="2000" b="1" dirty="0" smtClean="0">
                          <a:solidFill>
                            <a:schemeClr val="bg1"/>
                          </a:solidFill>
                        </a:rPr>
                        <a:t>Proactive Video Opportunities </a:t>
                      </a:r>
                      <a:endParaRPr lang="en-US" sz="2000" b="1" dirty="0">
                        <a:solidFill>
                          <a:schemeClr val="bg1"/>
                        </a:solidFill>
                      </a:endParaRPr>
                    </a:p>
                  </a:txBody>
                  <a:tcPr>
                    <a:solidFill>
                      <a:schemeClr val="accent2"/>
                    </a:solidFill>
                  </a:tcPr>
                </a:tc>
              </a:tr>
            </a:tbl>
          </a:graphicData>
        </a:graphic>
      </p:graphicFrame>
      <p:sp>
        <p:nvSpPr>
          <p:cNvPr id="4" name="TextBox 3"/>
          <p:cNvSpPr txBox="1"/>
          <p:nvPr/>
        </p:nvSpPr>
        <p:spPr>
          <a:xfrm>
            <a:off x="4747593" y="1210117"/>
            <a:ext cx="4079384" cy="523220"/>
          </a:xfrm>
          <a:prstGeom prst="rect">
            <a:avLst/>
          </a:prstGeom>
          <a:solidFill>
            <a:srgbClr val="00B0F0"/>
          </a:solidFill>
        </p:spPr>
        <p:txBody>
          <a:bodyPr wrap="square" rtlCol="0">
            <a:spAutoFit/>
          </a:bodyPr>
          <a:lstStyle/>
          <a:p>
            <a:r>
              <a:rPr lang="en-US" sz="2800" b="1" dirty="0" smtClean="0">
                <a:solidFill>
                  <a:schemeClr val="bg1"/>
                </a:solidFill>
              </a:rPr>
              <a:t>Transparent &amp; Timely Info</a:t>
            </a:r>
            <a:endParaRPr lang="en-US" sz="2800" b="1" dirty="0">
              <a:solidFill>
                <a:schemeClr val="bg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10743"/>
          <a:stretch/>
        </p:blipFill>
        <p:spPr>
          <a:xfrm>
            <a:off x="1229036" y="3200400"/>
            <a:ext cx="3111500" cy="3429000"/>
          </a:xfrm>
          <a:prstGeom prst="rect">
            <a:avLst/>
          </a:prstGeom>
        </p:spPr>
      </p:pic>
      <p:sp>
        <p:nvSpPr>
          <p:cNvPr id="5" name="TextBox 4"/>
          <p:cNvSpPr txBox="1"/>
          <p:nvPr/>
        </p:nvSpPr>
        <p:spPr>
          <a:xfrm>
            <a:off x="4747592" y="5261775"/>
            <a:ext cx="2567607" cy="923330"/>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dirty="0" smtClean="0">
                <a:solidFill>
                  <a:schemeClr val="bg1"/>
                </a:solidFill>
              </a:rPr>
              <a:t>Magnitude of damage</a:t>
            </a:r>
          </a:p>
          <a:p>
            <a:pPr marL="285750" indent="-285750">
              <a:buFont typeface="Arial" panose="020B0604020202020204" pitchFamily="34" charset="0"/>
              <a:buChar char="•"/>
            </a:pPr>
            <a:r>
              <a:rPr lang="en-US" dirty="0" smtClean="0">
                <a:solidFill>
                  <a:schemeClr val="bg1"/>
                </a:solidFill>
              </a:rPr>
              <a:t>Restoration approach </a:t>
            </a:r>
          </a:p>
          <a:p>
            <a:pPr marL="285750" indent="-285750">
              <a:buFont typeface="Arial" panose="020B0604020202020204" pitchFamily="34" charset="0"/>
              <a:buChar char="•"/>
            </a:pPr>
            <a:r>
              <a:rPr lang="en-US" dirty="0" smtClean="0">
                <a:solidFill>
                  <a:schemeClr val="bg1"/>
                </a:solidFill>
              </a:rPr>
              <a:t>Progress being made  </a:t>
            </a:r>
            <a:endParaRPr lang="en-US" dirty="0">
              <a:solidFill>
                <a:schemeClr val="bg1"/>
              </a:solidFill>
            </a:endParaRPr>
          </a:p>
        </p:txBody>
      </p:sp>
      <p:sp>
        <p:nvSpPr>
          <p:cNvPr id="6" name="TextBox 5"/>
          <p:cNvSpPr txBox="1"/>
          <p:nvPr/>
        </p:nvSpPr>
        <p:spPr>
          <a:xfrm>
            <a:off x="152400" y="6185105"/>
            <a:ext cx="1076636" cy="369332"/>
          </a:xfrm>
          <a:prstGeom prst="rect">
            <a:avLst/>
          </a:prstGeom>
          <a:noFill/>
        </p:spPr>
        <p:txBody>
          <a:bodyPr wrap="square" rtlCol="0">
            <a:spAutoFit/>
          </a:bodyPr>
          <a:lstStyle/>
          <a:p>
            <a:r>
              <a:rPr lang="en-US" dirty="0" smtClean="0"/>
              <a:t>Page 14</a:t>
            </a:r>
            <a:endParaRPr lang="en-US" dirty="0"/>
          </a:p>
        </p:txBody>
      </p:sp>
    </p:spTree>
    <p:extLst>
      <p:ext uri="{BB962C8B-B14F-4D97-AF65-F5344CB8AC3E}">
        <p14:creationId xmlns:p14="http://schemas.microsoft.com/office/powerpoint/2010/main" val="2194447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Communications </a:t>
            </a:r>
            <a:br>
              <a:rPr lang="en-US" dirty="0" smtClean="0"/>
            </a:br>
            <a:r>
              <a:rPr lang="en-US" dirty="0" smtClean="0"/>
              <a:t>Connecting Directly with Customers </a:t>
            </a:r>
          </a:p>
        </p:txBody>
      </p:sp>
      <p:graphicFrame>
        <p:nvGraphicFramePr>
          <p:cNvPr id="8" name="Table 7"/>
          <p:cNvGraphicFramePr>
            <a:graphicFrameLocks noGrp="1"/>
          </p:cNvGraphicFramePr>
          <p:nvPr>
            <p:extLst>
              <p:ext uri="{D42A27DB-BD31-4B8C-83A1-F6EECF244321}">
                <p14:modId xmlns:p14="http://schemas.microsoft.com/office/powerpoint/2010/main" val="1901153334"/>
              </p:ext>
            </p:extLst>
          </p:nvPr>
        </p:nvGraphicFramePr>
        <p:xfrm>
          <a:off x="4419600" y="1386510"/>
          <a:ext cx="4343400" cy="3779520"/>
        </p:xfrm>
        <a:graphic>
          <a:graphicData uri="http://schemas.openxmlformats.org/drawingml/2006/table">
            <a:tbl>
              <a:tblPr firstRow="1" bandRow="1">
                <a:tableStyleId>{21E4AEA4-8DFA-4A89-87EB-49C32662AFE0}</a:tableStyleId>
              </a:tblPr>
              <a:tblGrid>
                <a:gridCol w="1357313"/>
                <a:gridCol w="2986087"/>
              </a:tblGrid>
              <a:tr h="370840">
                <a:tc>
                  <a:txBody>
                    <a:bodyPr/>
                    <a:lstStyle/>
                    <a:p>
                      <a:r>
                        <a:rPr lang="en-US" sz="3200" b="1" dirty="0" smtClean="0"/>
                        <a:t>75</a:t>
                      </a:r>
                      <a:endParaRPr lang="en-US" sz="3200" b="1" dirty="0"/>
                    </a:p>
                  </a:txBody>
                  <a:tcPr/>
                </a:tc>
                <a:tc>
                  <a:txBody>
                    <a:bodyPr/>
                    <a:lstStyle/>
                    <a:p>
                      <a:r>
                        <a:rPr lang="en-US" sz="2000" b="0" dirty="0" smtClean="0"/>
                        <a:t>Facebook Posts</a:t>
                      </a:r>
                      <a:endParaRPr lang="en-US" sz="2000" b="0" dirty="0"/>
                    </a:p>
                  </a:txBody>
                  <a:tcPr/>
                </a:tc>
              </a:tr>
              <a:tr h="370840">
                <a:tc>
                  <a:txBody>
                    <a:bodyPr/>
                    <a:lstStyle/>
                    <a:p>
                      <a:r>
                        <a:rPr lang="en-US" sz="3200" b="1" dirty="0" smtClean="0"/>
                        <a:t>8,100 </a:t>
                      </a:r>
                      <a:endParaRPr lang="en-US" sz="3200" b="1" dirty="0"/>
                    </a:p>
                  </a:txBody>
                  <a:tcPr>
                    <a:solidFill>
                      <a:schemeClr val="accent3"/>
                    </a:solidFill>
                  </a:tcPr>
                </a:tc>
                <a:tc>
                  <a:txBody>
                    <a:bodyPr/>
                    <a:lstStyle/>
                    <a:p>
                      <a:r>
                        <a:rPr lang="en-US" sz="2000" dirty="0" smtClean="0"/>
                        <a:t>Direct</a:t>
                      </a:r>
                      <a:r>
                        <a:rPr lang="en-US" sz="2000" baseline="0" dirty="0" smtClean="0"/>
                        <a:t> messages with </a:t>
                      </a:r>
                      <a:r>
                        <a:rPr lang="en-US" sz="2000" b="1" baseline="0" dirty="0" smtClean="0"/>
                        <a:t>94</a:t>
                      </a:r>
                      <a:r>
                        <a:rPr lang="en-US" sz="2000" baseline="0" dirty="0" smtClean="0"/>
                        <a:t> percent responded to within </a:t>
                      </a:r>
                      <a:r>
                        <a:rPr lang="en-US" sz="2000" b="1" baseline="0" dirty="0" smtClean="0"/>
                        <a:t>13</a:t>
                      </a:r>
                      <a:r>
                        <a:rPr lang="en-US" sz="2000" baseline="0" dirty="0" smtClean="0"/>
                        <a:t> minutes or less </a:t>
                      </a:r>
                      <a:endParaRPr lang="en-US" sz="2000" dirty="0"/>
                    </a:p>
                  </a:txBody>
                  <a:tcPr>
                    <a:solidFill>
                      <a:schemeClr val="accent3"/>
                    </a:solidFill>
                  </a:tcPr>
                </a:tc>
              </a:tr>
              <a:tr h="370840">
                <a:tc>
                  <a:txBody>
                    <a:bodyPr/>
                    <a:lstStyle/>
                    <a:p>
                      <a:r>
                        <a:rPr lang="en-US" sz="3200" b="1" dirty="0" smtClean="0"/>
                        <a:t>1 </a:t>
                      </a:r>
                      <a:r>
                        <a:rPr lang="en-US" sz="2000" b="1" dirty="0" smtClean="0"/>
                        <a:t>Million</a:t>
                      </a:r>
                      <a:endParaRPr lang="en-US" sz="2000" b="1" dirty="0"/>
                    </a:p>
                  </a:txBody>
                  <a:tcPr>
                    <a:solidFill>
                      <a:srgbClr val="00B0F0"/>
                    </a:solidFill>
                  </a:tcPr>
                </a:tc>
                <a:tc>
                  <a:txBody>
                    <a:bodyPr/>
                    <a:lstStyle/>
                    <a:p>
                      <a:r>
                        <a:rPr lang="en-US" sz="2000" dirty="0" smtClean="0"/>
                        <a:t>Twitter accounts reached</a:t>
                      </a:r>
                      <a:endParaRPr lang="en-US" sz="2000" dirty="0"/>
                    </a:p>
                  </a:txBody>
                  <a:tcPr>
                    <a:solidFill>
                      <a:srgbClr val="00B0F0"/>
                    </a:solidFill>
                  </a:tcPr>
                </a:tc>
              </a:tr>
              <a:tr h="370840">
                <a:tc>
                  <a:txBody>
                    <a:bodyPr/>
                    <a:lstStyle/>
                    <a:p>
                      <a:r>
                        <a:rPr lang="en-US" sz="2800" b="1" dirty="0" smtClean="0"/>
                        <a:t>12.7 M</a:t>
                      </a:r>
                      <a:endParaRPr lang="en-US" sz="2000" b="1" dirty="0"/>
                    </a:p>
                  </a:txBody>
                  <a:tcPr>
                    <a:solidFill>
                      <a:schemeClr val="accent2"/>
                    </a:solidFill>
                  </a:tcPr>
                </a:tc>
                <a:tc>
                  <a:txBody>
                    <a:bodyPr/>
                    <a:lstStyle/>
                    <a:p>
                      <a:r>
                        <a:rPr lang="en-US" sz="2000" baseline="0" dirty="0" smtClean="0"/>
                        <a:t>Unique Twitter impressions created </a:t>
                      </a:r>
                      <a:endParaRPr lang="en-US" sz="2000" dirty="0"/>
                    </a:p>
                  </a:txBody>
                  <a:tcPr>
                    <a:solidFill>
                      <a:schemeClr val="accent2"/>
                    </a:solidFill>
                  </a:tcPr>
                </a:tc>
              </a:tr>
              <a:tr h="370840">
                <a:tc>
                  <a:txBody>
                    <a:bodyPr/>
                    <a:lstStyle/>
                    <a:p>
                      <a:r>
                        <a:rPr lang="en-US" sz="2400" b="1" dirty="0" smtClean="0"/>
                        <a:t>837,000 </a:t>
                      </a:r>
                      <a:endParaRPr lang="en-US" sz="2400" b="1" dirty="0"/>
                    </a:p>
                  </a:txBody>
                  <a:tcPr>
                    <a:solidFill>
                      <a:schemeClr val="accent3"/>
                    </a:solidFill>
                  </a:tcPr>
                </a:tc>
                <a:tc>
                  <a:txBody>
                    <a:bodyPr/>
                    <a:lstStyle/>
                    <a:p>
                      <a:r>
                        <a:rPr lang="en-US" sz="2000" dirty="0" smtClean="0"/>
                        <a:t>Visits to Outage Map</a:t>
                      </a:r>
                      <a:r>
                        <a:rPr lang="en-US" sz="2000" baseline="0" dirty="0" smtClean="0"/>
                        <a:t> </a:t>
                      </a:r>
                      <a:endParaRPr lang="en-US" sz="2000" dirty="0"/>
                    </a:p>
                  </a:txBody>
                  <a:tcPr>
                    <a:solidFill>
                      <a:schemeClr val="accent3"/>
                    </a:solidFill>
                  </a:tcPr>
                </a:tc>
              </a:tr>
              <a:tr h="370840">
                <a:tc>
                  <a:txBody>
                    <a:bodyPr/>
                    <a:lstStyle/>
                    <a:p>
                      <a:r>
                        <a:rPr lang="en-US" sz="2400" b="1" dirty="0" smtClean="0"/>
                        <a:t>607,000 </a:t>
                      </a:r>
                      <a:endParaRPr lang="en-US" sz="2400" b="1" dirty="0"/>
                    </a:p>
                  </a:txBody>
                  <a:tcPr>
                    <a:solidFill>
                      <a:srgbClr val="00B0F0"/>
                    </a:solidFill>
                  </a:tcPr>
                </a:tc>
                <a:tc>
                  <a:txBody>
                    <a:bodyPr/>
                    <a:lstStyle/>
                    <a:p>
                      <a:r>
                        <a:rPr lang="en-US" sz="2000" dirty="0" smtClean="0"/>
                        <a:t>Visits to avistautilities.com </a:t>
                      </a:r>
                      <a:endParaRPr lang="en-US" sz="2000" dirty="0"/>
                    </a:p>
                  </a:txBody>
                  <a:tcPr>
                    <a:solidFill>
                      <a:srgbClr val="00B0F0"/>
                    </a:solidFill>
                  </a:tcPr>
                </a:tc>
              </a:tr>
            </a:tbl>
          </a:graphicData>
        </a:graphic>
      </p:graphicFrame>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7904"/>
          <a:stretch/>
        </p:blipFill>
        <p:spPr>
          <a:xfrm>
            <a:off x="165100" y="1678484"/>
            <a:ext cx="3708400" cy="118547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66362"/>
          <a:stretch/>
        </p:blipFill>
        <p:spPr>
          <a:xfrm>
            <a:off x="171450" y="3123265"/>
            <a:ext cx="3860800" cy="151444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1059"/>
          <a:stretch/>
        </p:blipFill>
        <p:spPr>
          <a:xfrm>
            <a:off x="4102100" y="5221018"/>
            <a:ext cx="3302000" cy="1534618"/>
          </a:xfrm>
          <a:prstGeom prst="rect">
            <a:avLst/>
          </a:prstGeom>
        </p:spPr>
      </p:pic>
      <p:sp>
        <p:nvSpPr>
          <p:cNvPr id="10" name="TextBox 9"/>
          <p:cNvSpPr txBox="1"/>
          <p:nvPr/>
        </p:nvSpPr>
        <p:spPr>
          <a:xfrm>
            <a:off x="222250" y="1390952"/>
            <a:ext cx="3829050" cy="307777"/>
          </a:xfrm>
          <a:prstGeom prst="rect">
            <a:avLst/>
          </a:prstGeom>
          <a:solidFill>
            <a:srgbClr val="92D050"/>
          </a:solidFill>
        </p:spPr>
        <p:txBody>
          <a:bodyPr wrap="square" rtlCol="0">
            <a:spAutoFit/>
          </a:bodyPr>
          <a:lstStyle/>
          <a:p>
            <a:r>
              <a:rPr lang="en-US" sz="1400" b="1" dirty="0" smtClean="0">
                <a:solidFill>
                  <a:schemeClr val="bg1"/>
                </a:solidFill>
              </a:rPr>
              <a:t>Demonstrating Progress </a:t>
            </a:r>
            <a:endParaRPr lang="en-US" sz="1400" b="1" dirty="0">
              <a:solidFill>
                <a:schemeClr val="bg1"/>
              </a:solidFill>
            </a:endParaRPr>
          </a:p>
        </p:txBody>
      </p:sp>
      <p:sp>
        <p:nvSpPr>
          <p:cNvPr id="11" name="TextBox 10"/>
          <p:cNvSpPr txBox="1"/>
          <p:nvPr/>
        </p:nvSpPr>
        <p:spPr>
          <a:xfrm>
            <a:off x="228600" y="2889127"/>
            <a:ext cx="3829050" cy="307777"/>
          </a:xfrm>
          <a:prstGeom prst="rect">
            <a:avLst/>
          </a:prstGeom>
          <a:solidFill>
            <a:srgbClr val="92D050"/>
          </a:solidFill>
        </p:spPr>
        <p:txBody>
          <a:bodyPr wrap="square" rtlCol="0">
            <a:spAutoFit/>
          </a:bodyPr>
          <a:lstStyle/>
          <a:p>
            <a:r>
              <a:rPr lang="en-US" sz="1400" b="1" dirty="0" smtClean="0">
                <a:solidFill>
                  <a:schemeClr val="bg1"/>
                </a:solidFill>
              </a:rPr>
              <a:t>Setting Expectations </a:t>
            </a:r>
            <a:endParaRPr lang="en-US" sz="1400" b="1" dirty="0">
              <a:solidFill>
                <a:schemeClr val="bg1"/>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41960" b="23836"/>
          <a:stretch/>
        </p:blipFill>
        <p:spPr>
          <a:xfrm>
            <a:off x="177800" y="4656760"/>
            <a:ext cx="3860800" cy="1539905"/>
          </a:xfrm>
          <a:prstGeom prst="rect">
            <a:avLst/>
          </a:prstGeom>
        </p:spPr>
      </p:pic>
      <p:sp>
        <p:nvSpPr>
          <p:cNvPr id="14" name="TextBox 13"/>
          <p:cNvSpPr txBox="1"/>
          <p:nvPr/>
        </p:nvSpPr>
        <p:spPr>
          <a:xfrm>
            <a:off x="228600" y="6267587"/>
            <a:ext cx="3829050" cy="307777"/>
          </a:xfrm>
          <a:prstGeom prst="rect">
            <a:avLst/>
          </a:prstGeom>
          <a:solidFill>
            <a:srgbClr val="92D050"/>
          </a:solidFill>
        </p:spPr>
        <p:txBody>
          <a:bodyPr wrap="square" rtlCol="0">
            <a:spAutoFit/>
          </a:bodyPr>
          <a:lstStyle/>
          <a:p>
            <a:r>
              <a:rPr lang="en-US" sz="1400" b="1" dirty="0" smtClean="0">
                <a:solidFill>
                  <a:schemeClr val="bg1"/>
                </a:solidFill>
              </a:rPr>
              <a:t>Sharing Stories </a:t>
            </a:r>
            <a:endParaRPr lang="en-US" sz="1400" b="1" dirty="0">
              <a:solidFill>
                <a:schemeClr val="bg1"/>
              </a:solidFill>
            </a:endParaRPr>
          </a:p>
        </p:txBody>
      </p:sp>
      <p:sp>
        <p:nvSpPr>
          <p:cNvPr id="4" name="TextBox 3"/>
          <p:cNvSpPr txBox="1"/>
          <p:nvPr/>
        </p:nvSpPr>
        <p:spPr>
          <a:xfrm>
            <a:off x="177800" y="6400800"/>
            <a:ext cx="1727200" cy="369332"/>
          </a:xfrm>
          <a:prstGeom prst="rect">
            <a:avLst/>
          </a:prstGeom>
          <a:noFill/>
        </p:spPr>
        <p:txBody>
          <a:bodyPr wrap="square" rtlCol="0">
            <a:spAutoFit/>
          </a:bodyPr>
          <a:lstStyle/>
          <a:p>
            <a:r>
              <a:rPr lang="en-US" dirty="0" smtClean="0"/>
              <a:t>Page 15</a:t>
            </a:r>
            <a:endParaRPr lang="en-US" dirty="0"/>
          </a:p>
        </p:txBody>
      </p:sp>
    </p:spTree>
    <p:extLst>
      <p:ext uri="{BB962C8B-B14F-4D97-AF65-F5344CB8AC3E}">
        <p14:creationId xmlns:p14="http://schemas.microsoft.com/office/powerpoint/2010/main" val="3476554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Community Outreach Highlights</a:t>
            </a:r>
            <a:endParaRPr lang="en-US" dirty="0"/>
          </a:p>
        </p:txBody>
      </p:sp>
      <p:sp>
        <p:nvSpPr>
          <p:cNvPr id="5" name="Content Placeholder 4"/>
          <p:cNvSpPr>
            <a:spLocks noGrp="1"/>
          </p:cNvSpPr>
          <p:nvPr>
            <p:ph sz="half" idx="2"/>
          </p:nvPr>
        </p:nvSpPr>
        <p:spPr/>
        <p:txBody>
          <a:bodyPr/>
          <a:lstStyle/>
          <a:p>
            <a:pPr marL="0" indent="0">
              <a:buNone/>
            </a:pPr>
            <a:endParaRPr lang="en-US" sz="1600" dirty="0" smtClean="0">
              <a:latin typeface="Arial" pitchFamily="34" charset="0"/>
              <a:cs typeface="Arial" pitchFamily="34" charset="0"/>
            </a:endParaRPr>
          </a:p>
          <a:p>
            <a:pPr marL="0" indent="0">
              <a:buNone/>
            </a:pPr>
            <a:endParaRPr lang="en-US" sz="1600" dirty="0" smtClean="0">
              <a:latin typeface="Arial" pitchFamily="34" charset="0"/>
              <a:cs typeface="Arial" pitchFamily="34" charset="0"/>
            </a:endParaRPr>
          </a:p>
        </p:txBody>
      </p:sp>
      <p:pic>
        <p:nvPicPr>
          <p:cNvPr id="6" name="Content Placeholder 5" descr="IMG_1907.jpg"/>
          <p:cNvPicPr>
            <a:picLocks noGrp="1" noChangeAspect="1"/>
          </p:cNvPicPr>
          <p:nvPr>
            <p:ph sz="half" idx="1"/>
          </p:nvPr>
        </p:nvPicPr>
        <p:blipFill rotWithShape="1">
          <a:blip r:embed="rId3" cstate="print">
            <a:extLst>
              <a:ext uri="{BEBA8EAE-BF5A-486C-A8C5-ECC9F3942E4B}">
                <a14:imgProps xmlns:a14="http://schemas.microsoft.com/office/drawing/2010/main">
                  <a14:imgLayer r:embed="rId4">
                    <a14:imgEffect>
                      <a14:brightnessContrast bright="35000"/>
                    </a14:imgEffect>
                  </a14:imgLayer>
                </a14:imgProps>
              </a:ext>
            </a:extLst>
          </a:blip>
          <a:srcRect t="13666" r="3050" b="16842"/>
          <a:stretch/>
        </p:blipFill>
        <p:spPr>
          <a:xfrm>
            <a:off x="5095783" y="3575051"/>
            <a:ext cx="3732708" cy="2295550"/>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084433" y="1407458"/>
            <a:ext cx="3731075" cy="204843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803415161"/>
              </p:ext>
            </p:extLst>
          </p:nvPr>
        </p:nvGraphicFramePr>
        <p:xfrm>
          <a:off x="304800" y="1393625"/>
          <a:ext cx="4495800" cy="4663440"/>
        </p:xfrm>
        <a:graphic>
          <a:graphicData uri="http://schemas.openxmlformats.org/drawingml/2006/table">
            <a:tbl>
              <a:tblPr firstRow="1" bandRow="1">
                <a:tableStyleId>{21E4AEA4-8DFA-4A89-87EB-49C32662AFE0}</a:tableStyleId>
              </a:tblPr>
              <a:tblGrid>
                <a:gridCol w="1219200"/>
                <a:gridCol w="3276600"/>
              </a:tblGrid>
              <a:tr h="370840">
                <a:tc>
                  <a:txBody>
                    <a:bodyPr/>
                    <a:lstStyle/>
                    <a:p>
                      <a:r>
                        <a:rPr lang="en-US" sz="2800" b="1" dirty="0" smtClean="0">
                          <a:latin typeface="Arial" pitchFamily="34" charset="0"/>
                          <a:cs typeface="Arial" pitchFamily="34" charset="0"/>
                        </a:rPr>
                        <a:t>More than </a:t>
                      </a:r>
                      <a:r>
                        <a:rPr lang="en-US" sz="3200" b="1" dirty="0" smtClean="0">
                          <a:latin typeface="Arial" pitchFamily="34" charset="0"/>
                          <a:cs typeface="Arial" pitchFamily="34" charset="0"/>
                        </a:rPr>
                        <a:t>100</a:t>
                      </a:r>
                      <a:r>
                        <a:rPr lang="en-US" sz="3200" dirty="0" smtClean="0">
                          <a:latin typeface="Arial" pitchFamily="34" charset="0"/>
                          <a:cs typeface="Arial" pitchFamily="34" charset="0"/>
                        </a:rPr>
                        <a:t> </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Reached out to nursing home, assisted living and other adult care housing facilities</a:t>
                      </a:r>
                    </a:p>
                    <a:p>
                      <a:endParaRPr lang="en-US" dirty="0"/>
                    </a:p>
                  </a:txBody>
                  <a:tcPr/>
                </a:tc>
              </a:tr>
              <a:tr h="370840">
                <a:tc>
                  <a:txBody>
                    <a:bodyPr/>
                    <a:lstStyle/>
                    <a:p>
                      <a:endParaRPr lang="en-US" dirty="0"/>
                    </a:p>
                  </a:txBody>
                  <a:tcPr>
                    <a:solidFill>
                      <a:schemeClr val="accent3"/>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Helped secure and connect emergency generators for critical customers, including several assisted living homes</a:t>
                      </a:r>
                    </a:p>
                    <a:p>
                      <a:endParaRPr lang="en-US" dirty="0"/>
                    </a:p>
                  </a:txBody>
                  <a:tcPr>
                    <a:solidFill>
                      <a:schemeClr val="accent3"/>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latin typeface="Arial" pitchFamily="34" charset="0"/>
                          <a:cs typeface="Arial" pitchFamily="34" charset="0"/>
                        </a:rPr>
                        <a:t>More than </a:t>
                      </a:r>
                      <a:r>
                        <a:rPr lang="en-US" sz="2000" b="1" dirty="0" smtClean="0">
                          <a:latin typeface="Arial" pitchFamily="34" charset="0"/>
                          <a:cs typeface="Arial" pitchFamily="34" charset="0"/>
                        </a:rPr>
                        <a:t>$94,000 </a:t>
                      </a:r>
                      <a:endParaRPr lang="en-US" dirty="0" smtClean="0"/>
                    </a:p>
                    <a:p>
                      <a:endParaRPr lang="en-US" dirty="0"/>
                    </a:p>
                  </a:txBody>
                  <a:tcPr>
                    <a:solidFill>
                      <a:srgbClr val="00B0F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Contributed to fund shelters, warming centers, emergency food and services, extend school warming center days and food</a:t>
                      </a:r>
                    </a:p>
                    <a:p>
                      <a:endParaRPr lang="en-US" dirty="0" smtClean="0">
                        <a:latin typeface="Arial" pitchFamily="34" charset="0"/>
                        <a:cs typeface="Arial" pitchFamily="34" charset="0"/>
                      </a:endParaRPr>
                    </a:p>
                  </a:txBody>
                  <a:tcPr>
                    <a:solidFill>
                      <a:srgbClr val="00B0F0"/>
                    </a:solidFill>
                  </a:tcPr>
                </a:tc>
              </a:tr>
            </a:tbl>
          </a:graphicData>
        </a:graphic>
      </p:graphicFrame>
      <p:sp>
        <p:nvSpPr>
          <p:cNvPr id="2" name="TextBox 1"/>
          <p:cNvSpPr txBox="1"/>
          <p:nvPr/>
        </p:nvSpPr>
        <p:spPr>
          <a:xfrm>
            <a:off x="381000" y="6248400"/>
            <a:ext cx="1371600" cy="369332"/>
          </a:xfrm>
          <a:prstGeom prst="rect">
            <a:avLst/>
          </a:prstGeom>
          <a:noFill/>
        </p:spPr>
        <p:txBody>
          <a:bodyPr wrap="square" rtlCol="0">
            <a:spAutoFit/>
          </a:bodyPr>
          <a:lstStyle/>
          <a:p>
            <a:r>
              <a:rPr lang="en-US" dirty="0" smtClean="0"/>
              <a:t>Page 16</a:t>
            </a:r>
            <a:endParaRPr lang="en-US" dirty="0"/>
          </a:p>
        </p:txBody>
      </p:sp>
    </p:spTree>
    <p:extLst>
      <p:ext uri="{BB962C8B-B14F-4D97-AF65-F5344CB8AC3E}">
        <p14:creationId xmlns:p14="http://schemas.microsoft.com/office/powerpoint/2010/main" val="931093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Behind the Scenes Support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56355155"/>
              </p:ext>
            </p:extLst>
          </p:nvPr>
        </p:nvGraphicFramePr>
        <p:xfrm>
          <a:off x="3761732" y="1254325"/>
          <a:ext cx="4708526" cy="3992881"/>
        </p:xfrm>
        <a:graphic>
          <a:graphicData uri="http://schemas.openxmlformats.org/drawingml/2006/table">
            <a:tbl>
              <a:tblPr firstRow="1" bandRow="1">
                <a:tableStyleId>{21E4AEA4-8DFA-4A89-87EB-49C32662AFE0}</a:tableStyleId>
              </a:tblPr>
              <a:tblGrid>
                <a:gridCol w="2040995"/>
                <a:gridCol w="2667531"/>
              </a:tblGrid>
              <a:tr h="1036320">
                <a:tc>
                  <a:txBody>
                    <a:bodyPr/>
                    <a:lstStyle/>
                    <a:p>
                      <a:r>
                        <a:rPr lang="en-US" sz="4000" dirty="0" smtClean="0"/>
                        <a:t>At least </a:t>
                      </a:r>
                      <a:r>
                        <a:rPr lang="en-US" sz="6000" dirty="0" smtClean="0"/>
                        <a:t>50 </a:t>
                      </a:r>
                      <a:endParaRPr lang="en-US" sz="6000" dirty="0"/>
                    </a:p>
                  </a:txBody>
                  <a:tcPr/>
                </a:tc>
                <a:tc>
                  <a:txBody>
                    <a:bodyPr/>
                    <a:lstStyle/>
                    <a:p>
                      <a:r>
                        <a:rPr lang="en-US" sz="2000" dirty="0" smtClean="0"/>
                        <a:t>Avista volunteers in non-critical operation positions</a:t>
                      </a:r>
                      <a:r>
                        <a:rPr lang="en-US" sz="2000" baseline="0" dirty="0" smtClean="0"/>
                        <a:t> worked with City volunteers to go door-to-door checking on vulnerable customers </a:t>
                      </a:r>
                    </a:p>
                    <a:p>
                      <a:endParaRPr lang="en-US" sz="1400" dirty="0"/>
                    </a:p>
                  </a:txBody>
                  <a:tcPr/>
                </a:tc>
              </a:tr>
              <a:tr h="1554481">
                <a:tc>
                  <a:txBody>
                    <a:bodyPr/>
                    <a:lstStyle/>
                    <a:p>
                      <a:r>
                        <a:rPr lang="en-US" sz="3200" b="1" dirty="0" smtClean="0"/>
                        <a:t>More than </a:t>
                      </a:r>
                      <a:r>
                        <a:rPr lang="en-US" sz="4400" b="1" dirty="0" smtClean="0"/>
                        <a:t>300</a:t>
                      </a:r>
                      <a:r>
                        <a:rPr lang="en-US" sz="4000" b="1" dirty="0" smtClean="0"/>
                        <a:t> </a:t>
                      </a:r>
                      <a:endParaRPr lang="en-US" sz="4000" b="1" dirty="0"/>
                    </a:p>
                  </a:txBody>
                  <a:tcPr>
                    <a:solidFill>
                      <a:schemeClr val="accent3"/>
                    </a:solidFill>
                  </a:tcPr>
                </a:tc>
                <a:tc>
                  <a:txBody>
                    <a:bodyPr/>
                    <a:lstStyle/>
                    <a:p>
                      <a:r>
                        <a:rPr lang="en-US" sz="2000" b="1" dirty="0" smtClean="0"/>
                        <a:t>Employees volunteered to help in any capacity during the storm </a:t>
                      </a:r>
                      <a:endParaRPr lang="en-US" sz="2000" b="1" dirty="0"/>
                    </a:p>
                  </a:txBody>
                  <a:tcPr>
                    <a:solidFill>
                      <a:schemeClr val="accent3"/>
                    </a:solidFill>
                  </a:tcPr>
                </a:tc>
              </a:tr>
            </a:tbl>
          </a:graphicData>
        </a:graphic>
      </p:graphicFrame>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rcRect l="38103" t="-930" r="6582" b="3458"/>
          <a:stretch/>
        </p:blipFill>
        <p:spPr>
          <a:xfrm>
            <a:off x="666660" y="1234782"/>
            <a:ext cx="2765652" cy="2769635"/>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l="12069" r="25049"/>
          <a:stretch/>
        </p:blipFill>
        <p:spPr>
          <a:xfrm>
            <a:off x="653238" y="4067364"/>
            <a:ext cx="2779073" cy="2618098"/>
          </a:xfrm>
          <a:prstGeom prst="rect">
            <a:avLst/>
          </a:prstGeom>
        </p:spPr>
      </p:pic>
      <p:sp>
        <p:nvSpPr>
          <p:cNvPr id="6" name="TextBox 5"/>
          <p:cNvSpPr txBox="1"/>
          <p:nvPr/>
        </p:nvSpPr>
        <p:spPr>
          <a:xfrm>
            <a:off x="294751" y="6172200"/>
            <a:ext cx="1600200" cy="369332"/>
          </a:xfrm>
          <a:prstGeom prst="rect">
            <a:avLst/>
          </a:prstGeom>
          <a:noFill/>
        </p:spPr>
        <p:txBody>
          <a:bodyPr wrap="square" rtlCol="0">
            <a:spAutoFit/>
          </a:bodyPr>
          <a:lstStyle/>
          <a:p>
            <a:r>
              <a:rPr lang="en-US" dirty="0" smtClean="0"/>
              <a:t>Page 17</a:t>
            </a:r>
            <a:endParaRPr lang="en-US" dirty="0"/>
          </a:p>
        </p:txBody>
      </p:sp>
    </p:spTree>
    <p:extLst>
      <p:ext uri="{BB962C8B-B14F-4D97-AF65-F5344CB8AC3E}">
        <p14:creationId xmlns:p14="http://schemas.microsoft.com/office/powerpoint/2010/main" val="2134117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Storm Debriefings</a:t>
            </a:r>
            <a:endParaRPr lang="en-US" dirty="0"/>
          </a:p>
        </p:txBody>
      </p:sp>
      <p:sp>
        <p:nvSpPr>
          <p:cNvPr id="3" name="Content Placeholder 2"/>
          <p:cNvSpPr>
            <a:spLocks noGrp="1"/>
          </p:cNvSpPr>
          <p:nvPr>
            <p:ph idx="1"/>
          </p:nvPr>
        </p:nvSpPr>
        <p:spPr>
          <a:xfrm>
            <a:off x="457200" y="1600200"/>
            <a:ext cx="4495800" cy="5029199"/>
          </a:xfrm>
        </p:spPr>
        <p:txBody>
          <a:bodyPr/>
          <a:lstStyle/>
          <a:p>
            <a:r>
              <a:rPr lang="en-US" sz="2400" dirty="0" smtClean="0"/>
              <a:t>Objective</a:t>
            </a:r>
          </a:p>
          <a:p>
            <a:pPr lvl="1"/>
            <a:r>
              <a:rPr lang="en-US" sz="2000" dirty="0" smtClean="0"/>
              <a:t>Recognize successes</a:t>
            </a:r>
          </a:p>
          <a:p>
            <a:pPr lvl="1"/>
            <a:r>
              <a:rPr lang="en-US" sz="2000" dirty="0" smtClean="0"/>
              <a:t>Identify opportunities to continually strengthen emergency response program</a:t>
            </a:r>
            <a:endParaRPr lang="en-US" sz="1600" dirty="0" smtClean="0"/>
          </a:p>
          <a:p>
            <a:r>
              <a:rPr lang="en-US" sz="2400" dirty="0" smtClean="0"/>
              <a:t>Conducted 17 debriefing meetings</a:t>
            </a:r>
            <a:endParaRPr lang="en-US" sz="1600" dirty="0" smtClean="0"/>
          </a:p>
          <a:p>
            <a:r>
              <a:rPr lang="en-US" sz="2400" dirty="0" smtClean="0"/>
              <a:t>Conducted post-storm survey with 396 respondents</a:t>
            </a:r>
            <a:endParaRPr lang="en-US" sz="1600" dirty="0" smtClean="0"/>
          </a:p>
          <a:p>
            <a:r>
              <a:rPr lang="en-US" sz="2400" dirty="0" smtClean="0"/>
              <a:t>Engaged 3</a:t>
            </a:r>
            <a:r>
              <a:rPr lang="en-US" sz="2400" baseline="30000" dirty="0" smtClean="0"/>
              <a:t>rd</a:t>
            </a:r>
            <a:r>
              <a:rPr lang="en-US" sz="2400" dirty="0" smtClean="0"/>
              <a:t> party to review storm response</a:t>
            </a:r>
          </a:p>
        </p:txBody>
      </p:sp>
      <p:pic>
        <p:nvPicPr>
          <p:cNvPr id="4" name="Picture 3"/>
          <p:cNvPicPr>
            <a:picLocks noChangeAspect="1"/>
          </p:cNvPicPr>
          <p:nvPr/>
        </p:nvPicPr>
        <p:blipFill>
          <a:blip r:embed="rId3" cstate="print"/>
          <a:stretch>
            <a:fillRect/>
          </a:stretch>
        </p:blipFill>
        <p:spPr>
          <a:xfrm>
            <a:off x="4876800" y="1828800"/>
            <a:ext cx="3886200" cy="25961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533400" y="6172200"/>
            <a:ext cx="1447800" cy="369332"/>
          </a:xfrm>
          <a:prstGeom prst="rect">
            <a:avLst/>
          </a:prstGeom>
          <a:noFill/>
        </p:spPr>
        <p:txBody>
          <a:bodyPr wrap="square" rtlCol="0">
            <a:spAutoFit/>
          </a:bodyPr>
          <a:lstStyle/>
          <a:p>
            <a:r>
              <a:rPr lang="en-US" dirty="0" smtClean="0"/>
              <a:t>Page 18</a:t>
            </a:r>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Storm </a:t>
            </a:r>
            <a:r>
              <a:rPr lang="en-US" dirty="0" smtClean="0"/>
              <a:t>Debriefings:</a:t>
            </a:r>
            <a:r>
              <a:rPr lang="en-US" dirty="0"/>
              <a:t/>
            </a:r>
            <a:br>
              <a:rPr lang="en-US" dirty="0"/>
            </a:br>
            <a:r>
              <a:rPr lang="en-US" b="0" i="1" dirty="0"/>
              <a:t>Successes</a:t>
            </a:r>
          </a:p>
        </p:txBody>
      </p:sp>
      <p:grpSp>
        <p:nvGrpSpPr>
          <p:cNvPr id="3" name="Group 3"/>
          <p:cNvGrpSpPr/>
          <p:nvPr/>
        </p:nvGrpSpPr>
        <p:grpSpPr>
          <a:xfrm>
            <a:off x="533400" y="1854787"/>
            <a:ext cx="3352800" cy="736013"/>
            <a:chOff x="533400" y="1854787"/>
            <a:chExt cx="3352800" cy="736013"/>
          </a:xfrm>
        </p:grpSpPr>
        <p:sp>
          <p:nvSpPr>
            <p:cNvPr id="5" name="Flowchart: Alternate Process 4"/>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No Safety Incidents</a:t>
              </a:r>
              <a:endParaRPr lang="en-US" sz="1600" dirty="0">
                <a:latin typeface="Arial" panose="020B0604020202020204" pitchFamily="34" charset="0"/>
                <a:cs typeface="Arial" panose="020B0604020202020204" pitchFamily="34" charset="0"/>
              </a:endParaRPr>
            </a:p>
          </p:txBody>
        </p:sp>
      </p:grpSp>
      <p:grpSp>
        <p:nvGrpSpPr>
          <p:cNvPr id="4" name="Group 7"/>
          <p:cNvGrpSpPr/>
          <p:nvPr/>
        </p:nvGrpSpPr>
        <p:grpSpPr>
          <a:xfrm>
            <a:off x="533400" y="2699648"/>
            <a:ext cx="3352800" cy="736013"/>
            <a:chOff x="533400" y="1854787"/>
            <a:chExt cx="3352800" cy="736013"/>
          </a:xfrm>
        </p:grpSpPr>
        <p:sp>
          <p:nvSpPr>
            <p:cNvPr id="9" name="Flowchart: Alternate Process 8"/>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Avista Employees</a:t>
              </a:r>
              <a:endParaRPr lang="en-US" sz="1600" dirty="0">
                <a:latin typeface="Arial" panose="020B0604020202020204" pitchFamily="34" charset="0"/>
                <a:cs typeface="Arial" panose="020B0604020202020204" pitchFamily="34" charset="0"/>
              </a:endParaRPr>
            </a:p>
          </p:txBody>
        </p:sp>
      </p:grpSp>
      <p:grpSp>
        <p:nvGrpSpPr>
          <p:cNvPr id="6" name="Group 10"/>
          <p:cNvGrpSpPr/>
          <p:nvPr/>
        </p:nvGrpSpPr>
        <p:grpSpPr>
          <a:xfrm>
            <a:off x="533400" y="3554127"/>
            <a:ext cx="3352800" cy="736013"/>
            <a:chOff x="533400" y="1854787"/>
            <a:chExt cx="3352800" cy="736013"/>
          </a:xfrm>
        </p:grpSpPr>
        <p:sp>
          <p:nvSpPr>
            <p:cNvPr id="12" name="Flowchart: Alternate Process 11"/>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Visibility of Avista Leadership</a:t>
              </a:r>
              <a:endParaRPr lang="en-US" sz="1600" dirty="0">
                <a:latin typeface="Arial" panose="020B0604020202020204" pitchFamily="34" charset="0"/>
                <a:cs typeface="Arial" panose="020B0604020202020204" pitchFamily="34" charset="0"/>
              </a:endParaRPr>
            </a:p>
          </p:txBody>
        </p:sp>
      </p:grpSp>
      <p:grpSp>
        <p:nvGrpSpPr>
          <p:cNvPr id="8" name="Group 13"/>
          <p:cNvGrpSpPr/>
          <p:nvPr/>
        </p:nvGrpSpPr>
        <p:grpSpPr>
          <a:xfrm>
            <a:off x="533400" y="4395906"/>
            <a:ext cx="3352800" cy="736013"/>
            <a:chOff x="533400" y="1854787"/>
            <a:chExt cx="3352800" cy="736013"/>
          </a:xfrm>
        </p:grpSpPr>
        <p:sp>
          <p:nvSpPr>
            <p:cNvPr id="15" name="Flowchart: Alternate Process 14"/>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Communications</a:t>
              </a:r>
              <a:endParaRPr lang="en-US" sz="1600" dirty="0">
                <a:latin typeface="Arial" panose="020B0604020202020204" pitchFamily="34" charset="0"/>
                <a:cs typeface="Arial" panose="020B0604020202020204" pitchFamily="34" charset="0"/>
              </a:endParaRPr>
            </a:p>
          </p:txBody>
        </p:sp>
      </p:grpSp>
      <p:grpSp>
        <p:nvGrpSpPr>
          <p:cNvPr id="11" name="Group 16"/>
          <p:cNvGrpSpPr/>
          <p:nvPr/>
        </p:nvGrpSpPr>
        <p:grpSpPr>
          <a:xfrm>
            <a:off x="567690" y="5237685"/>
            <a:ext cx="3352800" cy="736013"/>
            <a:chOff x="533400" y="1854787"/>
            <a:chExt cx="3352800" cy="736013"/>
          </a:xfrm>
        </p:grpSpPr>
        <p:sp>
          <p:nvSpPr>
            <p:cNvPr id="18" name="Flowchart: Alternate Process 17"/>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EOP Incident Command Structure</a:t>
              </a:r>
              <a:endParaRPr lang="en-US" sz="1600" dirty="0">
                <a:latin typeface="Arial" panose="020B0604020202020204" pitchFamily="34" charset="0"/>
                <a:cs typeface="Arial" panose="020B0604020202020204" pitchFamily="34" charset="0"/>
              </a:endParaRPr>
            </a:p>
          </p:txBody>
        </p:sp>
      </p:grpSp>
      <p:grpSp>
        <p:nvGrpSpPr>
          <p:cNvPr id="14" name="Group 19"/>
          <p:cNvGrpSpPr/>
          <p:nvPr/>
        </p:nvGrpSpPr>
        <p:grpSpPr>
          <a:xfrm>
            <a:off x="4267200" y="1854787"/>
            <a:ext cx="3352800" cy="736013"/>
            <a:chOff x="533400" y="1854787"/>
            <a:chExt cx="3352800" cy="736013"/>
          </a:xfrm>
        </p:grpSpPr>
        <p:sp>
          <p:nvSpPr>
            <p:cNvPr id="21" name="Flowchart: Alternate Process 20"/>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Logistics</a:t>
              </a:r>
              <a:endParaRPr lang="en-US" sz="1600" dirty="0">
                <a:latin typeface="Arial" panose="020B0604020202020204" pitchFamily="34" charset="0"/>
                <a:cs typeface="Arial" panose="020B0604020202020204" pitchFamily="34" charset="0"/>
              </a:endParaRPr>
            </a:p>
          </p:txBody>
        </p:sp>
      </p:grpSp>
      <p:grpSp>
        <p:nvGrpSpPr>
          <p:cNvPr id="17" name="Group 22"/>
          <p:cNvGrpSpPr/>
          <p:nvPr/>
        </p:nvGrpSpPr>
        <p:grpSpPr>
          <a:xfrm>
            <a:off x="4267200" y="2699648"/>
            <a:ext cx="3352800" cy="736013"/>
            <a:chOff x="533400" y="1854787"/>
            <a:chExt cx="3352800" cy="736013"/>
          </a:xfrm>
        </p:grpSpPr>
        <p:sp>
          <p:nvSpPr>
            <p:cNvPr id="24" name="Flowchart: Alternate Process 23"/>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Generators</a:t>
              </a:r>
              <a:endParaRPr lang="en-US" sz="1600" dirty="0">
                <a:latin typeface="Arial" panose="020B0604020202020204" pitchFamily="34" charset="0"/>
                <a:cs typeface="Arial" panose="020B0604020202020204" pitchFamily="34" charset="0"/>
              </a:endParaRPr>
            </a:p>
          </p:txBody>
        </p:sp>
      </p:grpSp>
      <p:grpSp>
        <p:nvGrpSpPr>
          <p:cNvPr id="20" name="Group 25"/>
          <p:cNvGrpSpPr/>
          <p:nvPr/>
        </p:nvGrpSpPr>
        <p:grpSpPr>
          <a:xfrm>
            <a:off x="4267200" y="3554127"/>
            <a:ext cx="3352800" cy="736013"/>
            <a:chOff x="533400" y="1854787"/>
            <a:chExt cx="3352800" cy="736013"/>
          </a:xfrm>
        </p:grpSpPr>
        <p:sp>
          <p:nvSpPr>
            <p:cNvPr id="27" name="Flowchart: Alternate Process 26"/>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1447800" y="1947853"/>
              <a:ext cx="2362200"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Community Coordination and Collaboration</a:t>
              </a:r>
              <a:endParaRPr lang="en-US" sz="1400" dirty="0">
                <a:latin typeface="Arial" panose="020B0604020202020204" pitchFamily="34" charset="0"/>
                <a:cs typeface="Arial" panose="020B0604020202020204" pitchFamily="34" charset="0"/>
              </a:endParaRPr>
            </a:p>
          </p:txBody>
        </p:sp>
      </p:grpSp>
      <p:grpSp>
        <p:nvGrpSpPr>
          <p:cNvPr id="23" name="Group 28"/>
          <p:cNvGrpSpPr/>
          <p:nvPr/>
        </p:nvGrpSpPr>
        <p:grpSpPr>
          <a:xfrm>
            <a:off x="4267200" y="4395906"/>
            <a:ext cx="3352800" cy="736013"/>
            <a:chOff x="533400" y="1854787"/>
            <a:chExt cx="3352800" cy="736013"/>
          </a:xfrm>
        </p:grpSpPr>
        <p:sp>
          <p:nvSpPr>
            <p:cNvPr id="30" name="Flowchart: Alternate Process 29"/>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iFactor, Compass, IVR</a:t>
              </a:r>
              <a:endParaRPr lang="en-US" sz="1600" dirty="0">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3"/>
          <a:stretch>
            <a:fillRect/>
          </a:stretch>
        </p:blipFill>
        <p:spPr>
          <a:xfrm>
            <a:off x="4567238" y="3376614"/>
            <a:ext cx="9524" cy="28571"/>
          </a:xfrm>
          <a:prstGeom prst="rect">
            <a:avLst/>
          </a:prstGeom>
        </p:spPr>
      </p:pic>
      <p:pic>
        <p:nvPicPr>
          <p:cNvPr id="43" name="Picture 42"/>
          <p:cNvPicPr>
            <a:picLocks noChangeAspect="1"/>
          </p:cNvPicPr>
          <p:nvPr/>
        </p:nvPicPr>
        <p:blipFill>
          <a:blip r:embed="rId4"/>
          <a:stretch>
            <a:fillRect/>
          </a:stretch>
        </p:blipFill>
        <p:spPr>
          <a:xfrm>
            <a:off x="4567238" y="3386138"/>
            <a:ext cx="9524" cy="9524"/>
          </a:xfrm>
          <a:prstGeom prst="rect">
            <a:avLst/>
          </a:prstGeom>
        </p:spPr>
      </p:pic>
      <p:pic>
        <p:nvPicPr>
          <p:cNvPr id="44" name="Picture 43"/>
          <p:cNvPicPr>
            <a:picLocks noChangeAspect="1"/>
          </p:cNvPicPr>
          <p:nvPr/>
        </p:nvPicPr>
        <p:blipFill>
          <a:blip r:embed="rId4"/>
          <a:stretch>
            <a:fillRect/>
          </a:stretch>
        </p:blipFill>
        <p:spPr>
          <a:xfrm>
            <a:off x="4719638" y="3525838"/>
            <a:ext cx="9524" cy="9524"/>
          </a:xfrm>
          <a:prstGeom prst="rect">
            <a:avLst/>
          </a:prstGeom>
        </p:spPr>
      </p:pic>
      <p:pic>
        <p:nvPicPr>
          <p:cNvPr id="45" name="Picture 44"/>
          <p:cNvPicPr>
            <a:picLocks noChangeAspect="1"/>
          </p:cNvPicPr>
          <p:nvPr/>
        </p:nvPicPr>
        <p:blipFill>
          <a:blip r:embed="rId5" cstate="print"/>
          <a:stretch>
            <a:fillRect/>
          </a:stretch>
        </p:blipFill>
        <p:spPr>
          <a:xfrm>
            <a:off x="4548190" y="3376614"/>
            <a:ext cx="47619" cy="28571"/>
          </a:xfrm>
          <a:prstGeom prst="rect">
            <a:avLst/>
          </a:prstGeom>
        </p:spPr>
      </p:pic>
      <p:pic>
        <p:nvPicPr>
          <p:cNvPr id="48" name="Picture 47"/>
          <p:cNvPicPr>
            <a:picLocks noChangeAspect="1"/>
          </p:cNvPicPr>
          <p:nvPr/>
        </p:nvPicPr>
        <p:blipFill>
          <a:blip r:embed="rId6" cstate="print"/>
          <a:stretch>
            <a:fillRect/>
          </a:stretch>
        </p:blipFill>
        <p:spPr>
          <a:xfrm>
            <a:off x="4378903" y="4476919"/>
            <a:ext cx="793173" cy="558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p:cNvPicPr>
            <a:picLocks noChangeAspect="1"/>
          </p:cNvPicPr>
          <p:nvPr/>
        </p:nvPicPr>
        <p:blipFill>
          <a:blip r:embed="rId7" cstate="print"/>
          <a:stretch>
            <a:fillRect/>
          </a:stretch>
        </p:blipFill>
        <p:spPr>
          <a:xfrm>
            <a:off x="643890" y="5330751"/>
            <a:ext cx="762000" cy="551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49"/>
          <p:cNvPicPr>
            <a:picLocks noChangeAspect="1"/>
          </p:cNvPicPr>
          <p:nvPr/>
        </p:nvPicPr>
        <p:blipFill>
          <a:blip r:embed="rId8" cstate="print"/>
          <a:stretch>
            <a:fillRect/>
          </a:stretch>
        </p:blipFill>
        <p:spPr>
          <a:xfrm>
            <a:off x="622737" y="1949537"/>
            <a:ext cx="815734" cy="569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 name="Picture 50"/>
          <p:cNvPicPr>
            <a:picLocks noChangeAspect="1"/>
          </p:cNvPicPr>
          <p:nvPr/>
        </p:nvPicPr>
        <p:blipFill rotWithShape="1">
          <a:blip r:embed="rId9" cstate="print"/>
          <a:srcRect l="13213" r="22781" b="45588"/>
          <a:stretch/>
        </p:blipFill>
        <p:spPr>
          <a:xfrm>
            <a:off x="593951" y="3642187"/>
            <a:ext cx="853849" cy="5479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p:cNvPicPr>
            <a:picLocks noChangeAspect="1"/>
          </p:cNvPicPr>
          <p:nvPr/>
        </p:nvPicPr>
        <p:blipFill>
          <a:blip r:embed="rId10" cstate="print"/>
          <a:stretch>
            <a:fillRect/>
          </a:stretch>
        </p:blipFill>
        <p:spPr>
          <a:xfrm>
            <a:off x="4867276" y="3711576"/>
            <a:ext cx="19048" cy="19048"/>
          </a:xfrm>
          <a:prstGeom prst="rect">
            <a:avLst/>
          </a:prstGeom>
        </p:spPr>
      </p:pic>
      <p:pic>
        <p:nvPicPr>
          <p:cNvPr id="53" name="Picture 52"/>
          <p:cNvPicPr>
            <a:picLocks noChangeAspect="1"/>
          </p:cNvPicPr>
          <p:nvPr/>
        </p:nvPicPr>
        <p:blipFill>
          <a:blip r:embed="rId10" cstate="print"/>
          <a:stretch>
            <a:fillRect/>
          </a:stretch>
        </p:blipFill>
        <p:spPr>
          <a:xfrm>
            <a:off x="5019676" y="3863976"/>
            <a:ext cx="19048" cy="19048"/>
          </a:xfrm>
          <a:prstGeom prst="rect">
            <a:avLst/>
          </a:prstGeom>
        </p:spPr>
      </p:pic>
      <p:pic>
        <p:nvPicPr>
          <p:cNvPr id="54" name="Picture 53"/>
          <p:cNvPicPr>
            <a:picLocks noChangeAspect="1"/>
          </p:cNvPicPr>
          <p:nvPr/>
        </p:nvPicPr>
        <p:blipFill>
          <a:blip r:embed="rId11" cstate="print"/>
          <a:stretch>
            <a:fillRect/>
          </a:stretch>
        </p:blipFill>
        <p:spPr>
          <a:xfrm>
            <a:off x="593951" y="2718653"/>
            <a:ext cx="875439" cy="644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Picture 55"/>
          <p:cNvPicPr>
            <a:picLocks noChangeAspect="1"/>
          </p:cNvPicPr>
          <p:nvPr/>
        </p:nvPicPr>
        <p:blipFill>
          <a:blip r:embed="rId12" cstate="print"/>
          <a:stretch>
            <a:fillRect/>
          </a:stretch>
        </p:blipFill>
        <p:spPr>
          <a:xfrm>
            <a:off x="4352470" y="2785220"/>
            <a:ext cx="787221" cy="5609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7" name="Picture 56"/>
          <p:cNvPicPr>
            <a:picLocks noChangeAspect="1"/>
          </p:cNvPicPr>
          <p:nvPr/>
        </p:nvPicPr>
        <p:blipFill rotWithShape="1">
          <a:blip r:embed="rId13" cstate="print"/>
          <a:srcRect r="41641" b="20817"/>
          <a:stretch/>
        </p:blipFill>
        <p:spPr>
          <a:xfrm>
            <a:off x="4352470" y="1945851"/>
            <a:ext cx="880419" cy="586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p:cNvPicPr>
            <a:picLocks noChangeAspect="1"/>
          </p:cNvPicPr>
          <p:nvPr/>
        </p:nvPicPr>
        <p:blipFill>
          <a:blip r:embed="rId14"/>
          <a:stretch>
            <a:fillRect/>
          </a:stretch>
        </p:blipFill>
        <p:spPr>
          <a:xfrm>
            <a:off x="5172076" y="4021138"/>
            <a:ext cx="19048" cy="9524"/>
          </a:xfrm>
          <a:prstGeom prst="rect">
            <a:avLst/>
          </a:prstGeom>
        </p:spPr>
      </p:pic>
      <p:pic>
        <p:nvPicPr>
          <p:cNvPr id="59" name="Picture 58"/>
          <p:cNvPicPr>
            <a:picLocks noChangeAspect="1"/>
          </p:cNvPicPr>
          <p:nvPr/>
        </p:nvPicPr>
        <p:blipFill>
          <a:blip r:embed="rId14"/>
          <a:stretch>
            <a:fillRect/>
          </a:stretch>
        </p:blipFill>
        <p:spPr>
          <a:xfrm>
            <a:off x="5324476" y="4173538"/>
            <a:ext cx="19048" cy="9524"/>
          </a:xfrm>
          <a:prstGeom prst="rect">
            <a:avLst/>
          </a:prstGeom>
        </p:spPr>
      </p:pic>
      <p:pic>
        <p:nvPicPr>
          <p:cNvPr id="60" name="Picture 59"/>
          <p:cNvPicPr>
            <a:picLocks noChangeAspect="1"/>
          </p:cNvPicPr>
          <p:nvPr/>
        </p:nvPicPr>
        <p:blipFill>
          <a:blip r:embed="rId15" cstate="print"/>
          <a:stretch>
            <a:fillRect/>
          </a:stretch>
        </p:blipFill>
        <p:spPr>
          <a:xfrm>
            <a:off x="660837" y="4453532"/>
            <a:ext cx="808553" cy="589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p:cNvPicPr>
            <a:picLocks noChangeAspect="1"/>
          </p:cNvPicPr>
          <p:nvPr/>
        </p:nvPicPr>
        <p:blipFill>
          <a:blip r:embed="rId16" cstate="print"/>
          <a:stretch>
            <a:fillRect/>
          </a:stretch>
        </p:blipFill>
        <p:spPr>
          <a:xfrm>
            <a:off x="4305528" y="3636844"/>
            <a:ext cx="843276" cy="595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25"/>
          <p:cNvSpPr txBox="1"/>
          <p:nvPr/>
        </p:nvSpPr>
        <p:spPr>
          <a:xfrm>
            <a:off x="457200" y="6324600"/>
            <a:ext cx="1447800" cy="369332"/>
          </a:xfrm>
          <a:prstGeom prst="rect">
            <a:avLst/>
          </a:prstGeom>
          <a:noFill/>
        </p:spPr>
        <p:txBody>
          <a:bodyPr wrap="square" rtlCol="0">
            <a:spAutoFit/>
          </a:bodyPr>
          <a:lstStyle/>
          <a:p>
            <a:r>
              <a:rPr lang="en-US" dirty="0" smtClean="0"/>
              <a:t>Page 19</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Windstorm 2015</a:t>
            </a:r>
            <a:endParaRPr lang="en-US" dirty="0"/>
          </a:p>
        </p:txBody>
      </p:sp>
      <p:pic>
        <p:nvPicPr>
          <p:cNvPr id="4" name="Picture 3" descr="south hill area_Perry and 32.jpg"/>
          <p:cNvPicPr>
            <a:picLocks noChangeAspect="1"/>
          </p:cNvPicPr>
          <p:nvPr/>
        </p:nvPicPr>
        <p:blipFill>
          <a:blip r:embed="rId3" cstate="print"/>
          <a:srcRect/>
          <a:stretch>
            <a:fillRect/>
          </a:stretch>
        </p:blipFill>
        <p:spPr>
          <a:xfrm>
            <a:off x="457200" y="3124199"/>
            <a:ext cx="2145723" cy="1600201"/>
          </a:xfrm>
          <a:prstGeom prst="rect">
            <a:avLst/>
          </a:prstGeom>
        </p:spPr>
      </p:pic>
      <p:pic>
        <p:nvPicPr>
          <p:cNvPr id="5" name="Picture 4" descr="Stoup112415Windstorm Event098.jpg"/>
          <p:cNvPicPr>
            <a:picLocks noChangeAspect="1"/>
          </p:cNvPicPr>
          <p:nvPr/>
        </p:nvPicPr>
        <p:blipFill>
          <a:blip r:embed="rId4" cstate="print"/>
          <a:stretch>
            <a:fillRect/>
          </a:stretch>
        </p:blipFill>
        <p:spPr>
          <a:xfrm>
            <a:off x="457200" y="4800600"/>
            <a:ext cx="2133600" cy="1403684"/>
          </a:xfrm>
          <a:prstGeom prst="rect">
            <a:avLst/>
          </a:prstGeom>
        </p:spPr>
      </p:pic>
      <p:sp>
        <p:nvSpPr>
          <p:cNvPr id="6" name="TextBox 5"/>
          <p:cNvSpPr txBox="1"/>
          <p:nvPr/>
        </p:nvSpPr>
        <p:spPr>
          <a:xfrm>
            <a:off x="2590800" y="1219200"/>
            <a:ext cx="6019800" cy="1200329"/>
          </a:xfrm>
          <a:prstGeom prst="rect">
            <a:avLst/>
          </a:prstGeom>
          <a:solidFill>
            <a:srgbClr val="0070C0"/>
          </a:solidFill>
        </p:spPr>
        <p:txBody>
          <a:bodyPr wrap="square" rtlCol="0">
            <a:spAutoFit/>
          </a:bodyPr>
          <a:lstStyle/>
          <a:p>
            <a:r>
              <a:rPr lang="en-US" dirty="0" smtClean="0">
                <a:solidFill>
                  <a:schemeClr val="bg1"/>
                </a:solidFill>
                <a:latin typeface="Arial" pitchFamily="34" charset="0"/>
                <a:cs typeface="Arial" pitchFamily="34" charset="0"/>
              </a:rPr>
              <a:t>Peak gusts in Spokane on Nov. 17, 2015 were recorded at 71 mph. Near hurricane force winds devastated our region leaving in its wake the worst outage we’ve dealt within in our 126-year history. </a:t>
            </a:r>
            <a:endParaRPr lang="en-US" dirty="0">
              <a:solidFill>
                <a:schemeClr val="bg1"/>
              </a:solidFill>
              <a:latin typeface="Arial" pitchFamily="34" charset="0"/>
              <a:cs typeface="Arial" pitchFamily="34" charset="0"/>
            </a:endParaRPr>
          </a:p>
        </p:txBody>
      </p:sp>
      <p:sp>
        <p:nvSpPr>
          <p:cNvPr id="7" name="TextBox 6"/>
          <p:cNvSpPr txBox="1"/>
          <p:nvPr/>
        </p:nvSpPr>
        <p:spPr>
          <a:xfrm>
            <a:off x="2590800" y="3581400"/>
            <a:ext cx="5943600" cy="369332"/>
          </a:xfrm>
          <a:prstGeom prst="rect">
            <a:avLst/>
          </a:prstGeom>
          <a:solidFill>
            <a:schemeClr val="accent2"/>
          </a:solidFill>
        </p:spPr>
        <p:txBody>
          <a:bodyPr wrap="square" rtlCol="0">
            <a:spAutoFit/>
          </a:bodyPr>
          <a:lstStyle/>
          <a:p>
            <a:r>
              <a:rPr lang="en-US" b="1" dirty="0" smtClean="0">
                <a:solidFill>
                  <a:schemeClr val="bg1"/>
                </a:solidFill>
                <a:latin typeface="Arial" pitchFamily="34" charset="0"/>
                <a:cs typeface="Arial" pitchFamily="34" charset="0"/>
              </a:rPr>
              <a:t>Nearly 180,000 customers lost power</a:t>
            </a:r>
            <a:endParaRPr lang="en-US" b="1" dirty="0">
              <a:solidFill>
                <a:schemeClr val="bg1"/>
              </a:solidFill>
              <a:latin typeface="Arial" pitchFamily="34" charset="0"/>
              <a:cs typeface="Arial" pitchFamily="34" charset="0"/>
            </a:endParaRPr>
          </a:p>
        </p:txBody>
      </p:sp>
      <p:sp>
        <p:nvSpPr>
          <p:cNvPr id="8" name="TextBox 7"/>
          <p:cNvSpPr txBox="1"/>
          <p:nvPr/>
        </p:nvSpPr>
        <p:spPr>
          <a:xfrm>
            <a:off x="2590800" y="5257800"/>
            <a:ext cx="5943600" cy="369332"/>
          </a:xfrm>
          <a:prstGeom prst="rect">
            <a:avLst/>
          </a:prstGeom>
          <a:solidFill>
            <a:schemeClr val="accent2"/>
          </a:solidFill>
        </p:spPr>
        <p:txBody>
          <a:bodyPr wrap="square" rtlCol="0">
            <a:spAutoFit/>
          </a:bodyPr>
          <a:lstStyle/>
          <a:p>
            <a:r>
              <a:rPr lang="en-US" dirty="0" smtClean="0">
                <a:solidFill>
                  <a:schemeClr val="bg1"/>
                </a:solidFill>
                <a:latin typeface="Arial" pitchFamily="34" charset="0"/>
                <a:cs typeface="Arial" pitchFamily="34" charset="0"/>
              </a:rPr>
              <a:t>Restoration = 10 days</a:t>
            </a:r>
            <a:endParaRPr lang="en-US" dirty="0">
              <a:solidFill>
                <a:schemeClr val="bg1"/>
              </a:solidFill>
              <a:latin typeface="Arial" pitchFamily="34" charset="0"/>
              <a:cs typeface="Arial" pitchFamily="34" charset="0"/>
            </a:endParaRPr>
          </a:p>
        </p:txBody>
      </p:sp>
      <p:pic>
        <p:nvPicPr>
          <p:cNvPr id="9" name="Picture 8" descr="Windstorm 2015 peak gusts.jpg"/>
          <p:cNvPicPr>
            <a:picLocks noChangeAspect="1"/>
          </p:cNvPicPr>
          <p:nvPr/>
        </p:nvPicPr>
        <p:blipFill>
          <a:blip r:embed="rId5" cstate="print"/>
          <a:srcRect/>
          <a:stretch>
            <a:fillRect/>
          </a:stretch>
        </p:blipFill>
        <p:spPr>
          <a:xfrm>
            <a:off x="457200" y="1219200"/>
            <a:ext cx="2133600" cy="1752600"/>
          </a:xfrm>
          <a:prstGeom prst="rect">
            <a:avLst/>
          </a:prstGeom>
        </p:spPr>
      </p:pic>
      <p:sp>
        <p:nvSpPr>
          <p:cNvPr id="3" name="TextBox 2"/>
          <p:cNvSpPr txBox="1"/>
          <p:nvPr/>
        </p:nvSpPr>
        <p:spPr>
          <a:xfrm>
            <a:off x="304800" y="6400800"/>
            <a:ext cx="1447800" cy="381000"/>
          </a:xfrm>
          <a:prstGeom prst="rect">
            <a:avLst/>
          </a:prstGeom>
          <a:noFill/>
        </p:spPr>
        <p:txBody>
          <a:bodyPr wrap="square" rtlCol="0">
            <a:spAutoFit/>
          </a:bodyPr>
          <a:lstStyle/>
          <a:p>
            <a:r>
              <a:rPr lang="en-US" dirty="0" smtClean="0"/>
              <a:t>Page 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Storm Debriefings:</a:t>
            </a:r>
            <a:r>
              <a:rPr lang="en-US" dirty="0" smtClean="0"/>
              <a:t/>
            </a:r>
            <a:br>
              <a:rPr lang="en-US" dirty="0" smtClean="0"/>
            </a:br>
            <a:r>
              <a:rPr lang="en-US" i="1" dirty="0" smtClean="0"/>
              <a:t>Opportunities for Improvement</a:t>
            </a:r>
            <a:endParaRPr lang="en-US" i="1" dirty="0"/>
          </a:p>
        </p:txBody>
      </p:sp>
      <p:grpSp>
        <p:nvGrpSpPr>
          <p:cNvPr id="3" name="Group 6"/>
          <p:cNvGrpSpPr/>
          <p:nvPr/>
        </p:nvGrpSpPr>
        <p:grpSpPr>
          <a:xfrm>
            <a:off x="533400" y="1854787"/>
            <a:ext cx="3352800" cy="736013"/>
            <a:chOff x="533400" y="1854787"/>
            <a:chExt cx="3352800" cy="736013"/>
          </a:xfrm>
        </p:grpSpPr>
        <p:sp>
          <p:nvSpPr>
            <p:cNvPr id="5" name="Flowchart: Alternate Process 4"/>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stretch>
              <a:fillRect/>
            </a:stretch>
          </p:blipFill>
          <p:spPr>
            <a:xfrm>
              <a:off x="609600" y="1947853"/>
              <a:ext cx="762000" cy="551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EOP Incident Management Structure</a:t>
              </a:r>
              <a:endParaRPr lang="en-US" sz="1600" dirty="0">
                <a:latin typeface="Arial" panose="020B0604020202020204" pitchFamily="34" charset="0"/>
                <a:cs typeface="Arial" panose="020B0604020202020204" pitchFamily="34" charset="0"/>
              </a:endParaRPr>
            </a:p>
          </p:txBody>
        </p:sp>
      </p:grpSp>
      <p:grpSp>
        <p:nvGrpSpPr>
          <p:cNvPr id="7" name="Group 7"/>
          <p:cNvGrpSpPr/>
          <p:nvPr/>
        </p:nvGrpSpPr>
        <p:grpSpPr>
          <a:xfrm>
            <a:off x="533400" y="2705100"/>
            <a:ext cx="3352800" cy="736013"/>
            <a:chOff x="533400" y="1854787"/>
            <a:chExt cx="3352800" cy="736013"/>
          </a:xfrm>
        </p:grpSpPr>
        <p:sp>
          <p:nvSpPr>
            <p:cNvPr id="9" name="Flowchart: Alternate Process 8"/>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EOP Support Staff Roles</a:t>
              </a:r>
              <a:endParaRPr lang="en-US" sz="1600" dirty="0">
                <a:latin typeface="Arial" panose="020B0604020202020204" pitchFamily="34" charset="0"/>
                <a:cs typeface="Arial" panose="020B0604020202020204" pitchFamily="34" charset="0"/>
              </a:endParaRPr>
            </a:p>
          </p:txBody>
        </p:sp>
      </p:grpSp>
      <p:grpSp>
        <p:nvGrpSpPr>
          <p:cNvPr id="8" name="Group 11"/>
          <p:cNvGrpSpPr/>
          <p:nvPr/>
        </p:nvGrpSpPr>
        <p:grpSpPr>
          <a:xfrm>
            <a:off x="533400" y="3566827"/>
            <a:ext cx="3352800" cy="736013"/>
            <a:chOff x="533400" y="1854787"/>
            <a:chExt cx="3352800" cy="736013"/>
          </a:xfrm>
        </p:grpSpPr>
        <p:sp>
          <p:nvSpPr>
            <p:cNvPr id="13" name="Flowchart: Alternate Process 12"/>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447800" y="1947853"/>
              <a:ext cx="24384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Damage Assessment Strategy Documentation</a:t>
              </a:r>
              <a:endParaRPr lang="en-US" sz="1600" dirty="0">
                <a:latin typeface="Arial" panose="020B0604020202020204" pitchFamily="34" charset="0"/>
                <a:cs typeface="Arial" panose="020B0604020202020204" pitchFamily="34" charset="0"/>
              </a:endParaRPr>
            </a:p>
          </p:txBody>
        </p:sp>
      </p:grpSp>
      <p:grpSp>
        <p:nvGrpSpPr>
          <p:cNvPr id="10" name="Group 15"/>
          <p:cNvGrpSpPr/>
          <p:nvPr/>
        </p:nvGrpSpPr>
        <p:grpSpPr>
          <a:xfrm>
            <a:off x="533400" y="4408606"/>
            <a:ext cx="3352800" cy="736013"/>
            <a:chOff x="533400" y="1854787"/>
            <a:chExt cx="3352800" cy="736013"/>
          </a:xfrm>
        </p:grpSpPr>
        <p:sp>
          <p:nvSpPr>
            <p:cNvPr id="17" name="Flowchart: Alternate Process 16"/>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Critical Customers and Services</a:t>
              </a:r>
              <a:endParaRPr lang="en-US" sz="1600"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cstate="print"/>
          <a:stretch>
            <a:fillRect/>
          </a:stretch>
        </p:blipFill>
        <p:spPr>
          <a:xfrm>
            <a:off x="643890" y="4493391"/>
            <a:ext cx="794580" cy="593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3" name="Group 62"/>
          <p:cNvGrpSpPr/>
          <p:nvPr/>
        </p:nvGrpSpPr>
        <p:grpSpPr>
          <a:xfrm>
            <a:off x="4267200" y="3582100"/>
            <a:ext cx="3352800" cy="736013"/>
            <a:chOff x="4267200" y="3566827"/>
            <a:chExt cx="3352800" cy="736013"/>
          </a:xfrm>
        </p:grpSpPr>
        <p:grpSp>
          <p:nvGrpSpPr>
            <p:cNvPr id="18" name="Group 35"/>
            <p:cNvGrpSpPr/>
            <p:nvPr/>
          </p:nvGrpSpPr>
          <p:grpSpPr>
            <a:xfrm>
              <a:off x="4267200" y="3566827"/>
              <a:ext cx="3352800" cy="736013"/>
              <a:chOff x="533400" y="1854787"/>
              <a:chExt cx="3352800" cy="736013"/>
            </a:xfrm>
          </p:grpSpPr>
          <p:sp>
            <p:nvSpPr>
              <p:cNvPr id="37" name="Flowchart: Alternate Process 36"/>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Estimated Restoration Times (ERT)</a:t>
                </a:r>
                <a:endParaRPr lang="en-US" sz="1600" dirty="0">
                  <a:latin typeface="Arial" panose="020B0604020202020204" pitchFamily="34" charset="0"/>
                  <a:cs typeface="Arial" panose="020B0604020202020204" pitchFamily="34" charset="0"/>
                </a:endParaRPr>
              </a:p>
            </p:txBody>
          </p:sp>
        </p:grpSp>
        <p:pic>
          <p:nvPicPr>
            <p:cNvPr id="51" name="Picture 50"/>
            <p:cNvPicPr>
              <a:picLocks noChangeAspect="1"/>
            </p:cNvPicPr>
            <p:nvPr/>
          </p:nvPicPr>
          <p:blipFill>
            <a:blip r:embed="rId5" cstate="print"/>
            <a:stretch>
              <a:fillRect/>
            </a:stretch>
          </p:blipFill>
          <p:spPr>
            <a:xfrm>
              <a:off x="4324937" y="3644155"/>
              <a:ext cx="814754" cy="558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4" name="Group 63"/>
          <p:cNvGrpSpPr/>
          <p:nvPr/>
        </p:nvGrpSpPr>
        <p:grpSpPr>
          <a:xfrm>
            <a:off x="4267200" y="4408606"/>
            <a:ext cx="3352800" cy="736013"/>
            <a:chOff x="4267200" y="4408606"/>
            <a:chExt cx="3352800" cy="736013"/>
          </a:xfrm>
        </p:grpSpPr>
        <p:grpSp>
          <p:nvGrpSpPr>
            <p:cNvPr id="20" name="Group 39"/>
            <p:cNvGrpSpPr/>
            <p:nvPr/>
          </p:nvGrpSpPr>
          <p:grpSpPr>
            <a:xfrm>
              <a:off x="4267200" y="4408606"/>
              <a:ext cx="3352800" cy="736013"/>
              <a:chOff x="533400" y="1854787"/>
              <a:chExt cx="3352800" cy="736013"/>
            </a:xfrm>
          </p:grpSpPr>
          <p:sp>
            <p:nvSpPr>
              <p:cNvPr id="41" name="Flowchart: Alternate Process 40"/>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Communication Processes</a:t>
                </a:r>
                <a:endParaRPr lang="en-US" sz="1600" dirty="0">
                  <a:latin typeface="Arial" panose="020B0604020202020204" pitchFamily="34" charset="0"/>
                  <a:cs typeface="Arial" panose="020B0604020202020204" pitchFamily="34" charset="0"/>
                </a:endParaRPr>
              </a:p>
            </p:txBody>
          </p:sp>
        </p:grpSp>
        <p:pic>
          <p:nvPicPr>
            <p:cNvPr id="52" name="Picture 51"/>
            <p:cNvPicPr>
              <a:picLocks noChangeAspect="1"/>
            </p:cNvPicPr>
            <p:nvPr/>
          </p:nvPicPr>
          <p:blipFill>
            <a:blip r:embed="rId6" cstate="print"/>
            <a:stretch>
              <a:fillRect/>
            </a:stretch>
          </p:blipFill>
          <p:spPr>
            <a:xfrm>
              <a:off x="4358475" y="4473339"/>
              <a:ext cx="796325" cy="606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60" name="Group 59"/>
          <p:cNvGrpSpPr/>
          <p:nvPr/>
        </p:nvGrpSpPr>
        <p:grpSpPr>
          <a:xfrm>
            <a:off x="4267200" y="1854787"/>
            <a:ext cx="3352800" cy="736013"/>
            <a:chOff x="4267200" y="1854787"/>
            <a:chExt cx="3352800" cy="736013"/>
          </a:xfrm>
        </p:grpSpPr>
        <p:grpSp>
          <p:nvGrpSpPr>
            <p:cNvPr id="14" name="Group 27"/>
            <p:cNvGrpSpPr/>
            <p:nvPr/>
          </p:nvGrpSpPr>
          <p:grpSpPr>
            <a:xfrm>
              <a:off x="4267200" y="1854787"/>
              <a:ext cx="3352800" cy="736013"/>
              <a:chOff x="533400" y="1854787"/>
              <a:chExt cx="3352800" cy="736013"/>
            </a:xfrm>
          </p:grpSpPr>
          <p:sp>
            <p:nvSpPr>
              <p:cNvPr id="29" name="Flowchart: Alternate Process 28"/>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1447800" y="1947853"/>
                <a:ext cx="2362200"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Training and Mock-Exercise Program</a:t>
                </a:r>
                <a:endParaRPr lang="en-US" sz="1600" dirty="0">
                  <a:latin typeface="Arial" panose="020B0604020202020204" pitchFamily="34" charset="0"/>
                  <a:cs typeface="Arial" panose="020B0604020202020204" pitchFamily="34" charset="0"/>
                </a:endParaRPr>
              </a:p>
            </p:txBody>
          </p:sp>
        </p:grpSp>
        <p:pic>
          <p:nvPicPr>
            <p:cNvPr id="55" name="Picture 54"/>
            <p:cNvPicPr>
              <a:picLocks noChangeAspect="1"/>
            </p:cNvPicPr>
            <p:nvPr/>
          </p:nvPicPr>
          <p:blipFill>
            <a:blip r:embed="rId7" cstate="print"/>
            <a:stretch>
              <a:fillRect/>
            </a:stretch>
          </p:blipFill>
          <p:spPr>
            <a:xfrm>
              <a:off x="4379880" y="1953715"/>
              <a:ext cx="826477" cy="561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56" name="Picture 55"/>
          <p:cNvPicPr>
            <a:picLocks noChangeAspect="1"/>
          </p:cNvPicPr>
          <p:nvPr/>
        </p:nvPicPr>
        <p:blipFill>
          <a:blip r:embed="rId8" cstate="print"/>
          <a:stretch>
            <a:fillRect/>
          </a:stretch>
        </p:blipFill>
        <p:spPr>
          <a:xfrm>
            <a:off x="643890" y="3659892"/>
            <a:ext cx="796290"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9" name="Group 48"/>
          <p:cNvGrpSpPr/>
          <p:nvPr/>
        </p:nvGrpSpPr>
        <p:grpSpPr>
          <a:xfrm>
            <a:off x="4267200" y="2681293"/>
            <a:ext cx="3352800" cy="810314"/>
            <a:chOff x="4267200" y="2667000"/>
            <a:chExt cx="3352800" cy="810314"/>
          </a:xfrm>
        </p:grpSpPr>
        <p:grpSp>
          <p:nvGrpSpPr>
            <p:cNvPr id="22" name="Group 43"/>
            <p:cNvGrpSpPr/>
            <p:nvPr/>
          </p:nvGrpSpPr>
          <p:grpSpPr>
            <a:xfrm>
              <a:off x="4267200" y="2667000"/>
              <a:ext cx="3352800" cy="736013"/>
              <a:chOff x="533400" y="1854787"/>
              <a:chExt cx="3352800" cy="736013"/>
            </a:xfrm>
          </p:grpSpPr>
          <p:sp>
            <p:nvSpPr>
              <p:cNvPr id="45" name="Flowchart: Alternate Process 44"/>
              <p:cNvSpPr/>
              <p:nvPr/>
            </p:nvSpPr>
            <p:spPr>
              <a:xfrm>
                <a:off x="533400" y="1854787"/>
                <a:ext cx="3352800" cy="736013"/>
              </a:xfrm>
              <a:prstGeom prst="flowChartAlternateProcess">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1447800" y="1947853"/>
                <a:ext cx="2362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Restoration Strategy</a:t>
                </a:r>
                <a:endParaRPr lang="en-US" sz="1600" dirty="0">
                  <a:latin typeface="Arial" panose="020B0604020202020204" pitchFamily="34" charset="0"/>
                  <a:cs typeface="Arial" panose="020B0604020202020204" pitchFamily="34" charset="0"/>
                </a:endParaRPr>
              </a:p>
            </p:txBody>
          </p:sp>
        </p:grpSp>
        <p:pic>
          <p:nvPicPr>
            <p:cNvPr id="54" name="Picture 53"/>
            <p:cNvPicPr>
              <a:picLocks noChangeAspect="1"/>
            </p:cNvPicPr>
            <p:nvPr/>
          </p:nvPicPr>
          <p:blipFill>
            <a:blip r:embed="rId9" cstate="print"/>
            <a:stretch>
              <a:fillRect/>
            </a:stretch>
          </p:blipFill>
          <p:spPr>
            <a:xfrm>
              <a:off x="4391161" y="2760066"/>
              <a:ext cx="748529" cy="546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p:cNvPicPr>
              <a:picLocks noChangeAspect="1"/>
            </p:cNvPicPr>
            <p:nvPr/>
          </p:nvPicPr>
          <p:blipFill>
            <a:blip r:embed="rId10"/>
            <a:stretch>
              <a:fillRect/>
            </a:stretch>
          </p:blipFill>
          <p:spPr>
            <a:xfrm>
              <a:off x="4719638" y="3467790"/>
              <a:ext cx="9524" cy="9524"/>
            </a:xfrm>
            <a:prstGeom prst="rect">
              <a:avLst/>
            </a:prstGeom>
          </p:spPr>
        </p:pic>
      </p:grpSp>
      <p:pic>
        <p:nvPicPr>
          <p:cNvPr id="61" name="Picture 60"/>
          <p:cNvPicPr>
            <a:picLocks noChangeAspect="1"/>
          </p:cNvPicPr>
          <p:nvPr/>
        </p:nvPicPr>
        <p:blipFill>
          <a:blip r:embed="rId11" cstate="print"/>
          <a:stretch>
            <a:fillRect/>
          </a:stretch>
        </p:blipFill>
        <p:spPr>
          <a:xfrm>
            <a:off x="628728" y="2787986"/>
            <a:ext cx="800026" cy="628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457200" y="6172200"/>
            <a:ext cx="1447800" cy="369332"/>
          </a:xfrm>
          <a:prstGeom prst="rect">
            <a:avLst/>
          </a:prstGeom>
          <a:noFill/>
        </p:spPr>
        <p:txBody>
          <a:bodyPr wrap="square" rtlCol="0">
            <a:spAutoFit/>
          </a:bodyPr>
          <a:lstStyle/>
          <a:p>
            <a:r>
              <a:rPr lang="en-US" dirty="0" smtClean="0"/>
              <a:t>Page 20</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pic>
        <p:nvPicPr>
          <p:cNvPr id="4" name="Picture 3" descr="Hard Hat Sticker.JPG"/>
          <p:cNvPicPr>
            <a:picLocks noChangeAspect="1"/>
          </p:cNvPicPr>
          <p:nvPr/>
        </p:nvPicPr>
        <p:blipFill>
          <a:blip r:embed="rId3" cstate="print"/>
          <a:stretch>
            <a:fillRect/>
          </a:stretch>
        </p:blipFill>
        <p:spPr>
          <a:xfrm>
            <a:off x="3200400" y="2057400"/>
            <a:ext cx="2819400" cy="2816734"/>
          </a:xfrm>
          <a:prstGeom prst="rect">
            <a:avLst/>
          </a:prstGeom>
        </p:spPr>
      </p:pic>
      <p:sp>
        <p:nvSpPr>
          <p:cNvPr id="3" name="TextBox 2"/>
          <p:cNvSpPr txBox="1"/>
          <p:nvPr/>
        </p:nvSpPr>
        <p:spPr>
          <a:xfrm>
            <a:off x="304800" y="6324600"/>
            <a:ext cx="1447800" cy="381000"/>
          </a:xfrm>
          <a:prstGeom prst="rect">
            <a:avLst/>
          </a:prstGeom>
          <a:noFill/>
        </p:spPr>
        <p:txBody>
          <a:bodyPr wrap="square" rtlCol="0">
            <a:spAutoFit/>
          </a:bodyPr>
          <a:lstStyle/>
          <a:p>
            <a:r>
              <a:rPr lang="en-US" dirty="0" smtClean="0"/>
              <a:t>Page 21</a:t>
            </a:r>
            <a:endParaRPr 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_0429.JPG"/>
          <p:cNvPicPr>
            <a:picLocks noChangeAspect="1"/>
          </p:cNvPicPr>
          <p:nvPr/>
        </p:nvPicPr>
        <p:blipFill>
          <a:blip r:embed="rId3" cstate="print"/>
          <a:stretch>
            <a:fillRect/>
          </a:stretch>
        </p:blipFill>
        <p:spPr>
          <a:xfrm>
            <a:off x="5676900" y="3352800"/>
            <a:ext cx="3086100" cy="2133600"/>
          </a:xfrm>
          <a:prstGeom prst="rect">
            <a:avLst/>
          </a:prstGeom>
        </p:spPr>
      </p:pic>
      <p:sp>
        <p:nvSpPr>
          <p:cNvPr id="2" name="Title 1"/>
          <p:cNvSpPr>
            <a:spLocks noGrp="1"/>
          </p:cNvSpPr>
          <p:nvPr>
            <p:ph type="title"/>
          </p:nvPr>
        </p:nvSpPr>
        <p:spPr/>
        <p:txBody>
          <a:bodyPr/>
          <a:lstStyle/>
          <a:p>
            <a:r>
              <a:rPr lang="en-US" dirty="0" smtClean="0"/>
              <a:t>Organizational strengths and leadership during the event</a:t>
            </a:r>
            <a:endParaRPr lang="en-US" dirty="0"/>
          </a:p>
        </p:txBody>
      </p:sp>
      <p:pic>
        <p:nvPicPr>
          <p:cNvPr id="4" name="Content Placeholder 3" descr="DSC_0052.jpg"/>
          <p:cNvPicPr>
            <a:picLocks noGrp="1" noChangeAspect="1"/>
          </p:cNvPicPr>
          <p:nvPr>
            <p:ph idx="1"/>
          </p:nvPr>
        </p:nvPicPr>
        <p:blipFill>
          <a:blip r:embed="rId4" cstate="print"/>
          <a:stretch>
            <a:fillRect/>
          </a:stretch>
        </p:blipFill>
        <p:spPr>
          <a:xfrm>
            <a:off x="533401" y="1524001"/>
            <a:ext cx="2895600" cy="1877314"/>
          </a:xfrm>
        </p:spPr>
      </p:pic>
      <p:pic>
        <p:nvPicPr>
          <p:cNvPr id="6" name="Picture 5" descr="IMG_8560.JPG"/>
          <p:cNvPicPr>
            <a:picLocks noChangeAspect="1"/>
          </p:cNvPicPr>
          <p:nvPr/>
        </p:nvPicPr>
        <p:blipFill>
          <a:blip r:embed="rId5" cstate="print"/>
          <a:stretch>
            <a:fillRect/>
          </a:stretch>
        </p:blipFill>
        <p:spPr>
          <a:xfrm>
            <a:off x="3429000" y="1524000"/>
            <a:ext cx="2514600" cy="1885950"/>
          </a:xfrm>
          <a:prstGeom prst="rect">
            <a:avLst/>
          </a:prstGeom>
        </p:spPr>
      </p:pic>
      <p:pic>
        <p:nvPicPr>
          <p:cNvPr id="7" name="Picture 6" descr="DSC_0101.JPG"/>
          <p:cNvPicPr>
            <a:picLocks noChangeAspect="1"/>
          </p:cNvPicPr>
          <p:nvPr/>
        </p:nvPicPr>
        <p:blipFill>
          <a:blip r:embed="rId6" cstate="print"/>
          <a:stretch>
            <a:fillRect/>
          </a:stretch>
        </p:blipFill>
        <p:spPr>
          <a:xfrm>
            <a:off x="5943600" y="1524000"/>
            <a:ext cx="2819400" cy="1879600"/>
          </a:xfrm>
          <a:prstGeom prst="rect">
            <a:avLst/>
          </a:prstGeom>
        </p:spPr>
      </p:pic>
      <p:pic>
        <p:nvPicPr>
          <p:cNvPr id="9" name="Picture 8" descr="DSC_0035.JPG"/>
          <p:cNvPicPr>
            <a:picLocks noChangeAspect="1"/>
          </p:cNvPicPr>
          <p:nvPr/>
        </p:nvPicPr>
        <p:blipFill>
          <a:blip r:embed="rId7" cstate="print"/>
          <a:stretch>
            <a:fillRect/>
          </a:stretch>
        </p:blipFill>
        <p:spPr>
          <a:xfrm>
            <a:off x="2971800" y="3352800"/>
            <a:ext cx="3200400" cy="2133600"/>
          </a:xfrm>
          <a:prstGeom prst="rect">
            <a:avLst/>
          </a:prstGeom>
        </p:spPr>
      </p:pic>
      <p:pic>
        <p:nvPicPr>
          <p:cNvPr id="5" name="Picture 4" descr="IMG_0096.jpg"/>
          <p:cNvPicPr>
            <a:picLocks noChangeAspect="1"/>
          </p:cNvPicPr>
          <p:nvPr/>
        </p:nvPicPr>
        <p:blipFill>
          <a:blip r:embed="rId8" cstate="print"/>
          <a:srcRect/>
          <a:stretch>
            <a:fillRect/>
          </a:stretch>
        </p:blipFill>
        <p:spPr>
          <a:xfrm>
            <a:off x="533400" y="3352800"/>
            <a:ext cx="2895600" cy="2133600"/>
          </a:xfrm>
          <a:prstGeom prst="rect">
            <a:avLst/>
          </a:prstGeom>
        </p:spPr>
      </p:pic>
      <p:sp>
        <p:nvSpPr>
          <p:cNvPr id="11" name="Rectangle 10"/>
          <p:cNvSpPr/>
          <p:nvPr/>
        </p:nvSpPr>
        <p:spPr>
          <a:xfrm>
            <a:off x="533400" y="3352800"/>
            <a:ext cx="8229600" cy="3048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28600" y="6324600"/>
            <a:ext cx="1524000" cy="381000"/>
          </a:xfrm>
          <a:prstGeom prst="rect">
            <a:avLst/>
          </a:prstGeom>
          <a:noFill/>
        </p:spPr>
        <p:txBody>
          <a:bodyPr wrap="square" rtlCol="0">
            <a:spAutoFit/>
          </a:bodyPr>
          <a:lstStyle/>
          <a:p>
            <a:r>
              <a:rPr lang="en-US" dirty="0" smtClean="0"/>
              <a:t>Page 3</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to storm emergency operations were declared to enable rapid response</a:t>
            </a:r>
            <a:endParaRPr lang="en-US" dirty="0"/>
          </a:p>
        </p:txBody>
      </p:sp>
      <p:graphicFrame>
        <p:nvGraphicFramePr>
          <p:cNvPr id="3" name="Diagram 2"/>
          <p:cNvGraphicFramePr/>
          <p:nvPr/>
        </p:nvGraphicFramePr>
        <p:xfrm>
          <a:off x="152400" y="381000"/>
          <a:ext cx="86868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124200" y="457200"/>
            <a:ext cx="264816" cy="461665"/>
          </a:xfrm>
          <a:prstGeom prst="rect">
            <a:avLst/>
          </a:prstGeom>
          <a:noFill/>
        </p:spPr>
        <p:txBody>
          <a:bodyPr wrap="none" rtlCol="0">
            <a:spAutoFit/>
          </a:bodyPr>
          <a:lstStyle/>
          <a:p>
            <a:r>
              <a:rPr lang="en-US" sz="2400" b="1" dirty="0" smtClean="0">
                <a:solidFill>
                  <a:schemeClr val="accent2"/>
                </a:solidFill>
              </a:rPr>
              <a:t>,</a:t>
            </a:r>
            <a:endParaRPr lang="en-US" sz="2400" b="1" dirty="0">
              <a:solidFill>
                <a:schemeClr val="accent2"/>
              </a:solidFill>
            </a:endParaRPr>
          </a:p>
        </p:txBody>
      </p:sp>
      <p:sp>
        <p:nvSpPr>
          <p:cNvPr id="5" name="TextBox 4"/>
          <p:cNvSpPr txBox="1"/>
          <p:nvPr/>
        </p:nvSpPr>
        <p:spPr>
          <a:xfrm>
            <a:off x="152400" y="6324600"/>
            <a:ext cx="1371600" cy="381000"/>
          </a:xfrm>
          <a:prstGeom prst="rect">
            <a:avLst/>
          </a:prstGeom>
          <a:noFill/>
        </p:spPr>
        <p:txBody>
          <a:bodyPr wrap="square" rtlCol="0">
            <a:spAutoFit/>
          </a:bodyPr>
          <a:lstStyle/>
          <a:p>
            <a:r>
              <a:rPr lang="en-US" dirty="0" smtClean="0"/>
              <a:t>Page 4</a:t>
            </a:r>
            <a:endParaRPr lang="en-US" dirty="0"/>
          </a:p>
        </p:txBody>
      </p:sp>
    </p:spTree>
    <p:extLst>
      <p:ext uri="{BB962C8B-B14F-4D97-AF65-F5344CB8AC3E}">
        <p14:creationId xmlns:p14="http://schemas.microsoft.com/office/powerpoint/2010/main" val="423559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Operations Center Activation</a:t>
            </a:r>
            <a:endParaRPr lang="en-US" dirty="0"/>
          </a:p>
        </p:txBody>
      </p:sp>
      <p:sp>
        <p:nvSpPr>
          <p:cNvPr id="3" name="Content Placeholder 2"/>
          <p:cNvSpPr>
            <a:spLocks noGrp="1"/>
          </p:cNvSpPr>
          <p:nvPr>
            <p:ph sz="half" idx="1"/>
          </p:nvPr>
        </p:nvSpPr>
        <p:spPr/>
        <p:txBody>
          <a:bodyPr/>
          <a:lstStyle/>
          <a:p>
            <a:pPr marL="0" indent="0">
              <a:buNone/>
            </a:pP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Content Placeholder 3"/>
          <p:cNvSpPr>
            <a:spLocks noGrp="1"/>
          </p:cNvSpPr>
          <p:nvPr>
            <p:ph sz="half" idx="2"/>
          </p:nvPr>
        </p:nvSpPr>
        <p:spPr>
          <a:xfrm>
            <a:off x="5074920" y="2163762"/>
            <a:ext cx="4038600" cy="4131189"/>
          </a:xfrm>
        </p:spPr>
        <p:txBody>
          <a:bodyPr/>
          <a:lstStyle/>
          <a:p>
            <a:r>
              <a:rPr lang="en-US" sz="1600" dirty="0" smtClean="0"/>
              <a:t>Periodic briefing </a:t>
            </a:r>
            <a:br>
              <a:rPr lang="en-US" sz="1600" dirty="0" smtClean="0"/>
            </a:br>
            <a:endParaRPr lang="en-US" sz="1600" dirty="0" smtClean="0"/>
          </a:p>
          <a:p>
            <a:r>
              <a:rPr lang="en-US" sz="1600" dirty="0" smtClean="0"/>
              <a:t>Incident Command Structure unit activation and role assignment</a:t>
            </a:r>
            <a:br>
              <a:rPr lang="en-US" sz="1600" dirty="0" smtClean="0"/>
            </a:br>
            <a:endParaRPr lang="en-US" sz="1600" dirty="0" smtClean="0"/>
          </a:p>
          <a:p>
            <a:r>
              <a:rPr lang="en-US" sz="1600" dirty="0" smtClean="0"/>
              <a:t>Common operating picture</a:t>
            </a:r>
            <a:br>
              <a:rPr lang="en-US" sz="1600" dirty="0" smtClean="0"/>
            </a:br>
            <a:endParaRPr lang="en-US" sz="1600" dirty="0" smtClean="0"/>
          </a:p>
          <a:p>
            <a:r>
              <a:rPr lang="en-US" sz="1600" dirty="0" smtClean="0"/>
              <a:t>Problem identification</a:t>
            </a:r>
            <a:br>
              <a:rPr lang="en-US" sz="1600" dirty="0" smtClean="0"/>
            </a:br>
            <a:endParaRPr lang="en-US" sz="1600" dirty="0" smtClean="0"/>
          </a:p>
          <a:p>
            <a:r>
              <a:rPr lang="en-US" sz="1600" dirty="0" smtClean="0"/>
              <a:t>Next operating period goals</a:t>
            </a:r>
            <a:r>
              <a:rPr lang="en-US" sz="1600" dirty="0"/>
              <a:t/>
            </a:r>
            <a:br>
              <a:rPr lang="en-US" sz="1600" dirty="0"/>
            </a:b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2503" y="1981200"/>
            <a:ext cx="4502943" cy="3001962"/>
          </a:xfrm>
          <a:prstGeom prst="rect">
            <a:avLst/>
          </a:prstGeom>
        </p:spPr>
      </p:pic>
      <p:sp>
        <p:nvSpPr>
          <p:cNvPr id="6" name="TextBox 5"/>
          <p:cNvSpPr txBox="1"/>
          <p:nvPr/>
        </p:nvSpPr>
        <p:spPr>
          <a:xfrm>
            <a:off x="222503" y="6294951"/>
            <a:ext cx="1530097" cy="369332"/>
          </a:xfrm>
          <a:prstGeom prst="rect">
            <a:avLst/>
          </a:prstGeom>
          <a:noFill/>
        </p:spPr>
        <p:txBody>
          <a:bodyPr wrap="square" rtlCol="0">
            <a:spAutoFit/>
          </a:bodyPr>
          <a:lstStyle/>
          <a:p>
            <a:r>
              <a:rPr lang="en-US" dirty="0" smtClean="0"/>
              <a:t>Page 5</a:t>
            </a:r>
            <a:endParaRPr lang="en-US" dirty="0"/>
          </a:p>
        </p:txBody>
      </p:sp>
    </p:spTree>
    <p:extLst>
      <p:ext uri="{BB962C8B-B14F-4D97-AF65-F5344CB8AC3E}">
        <p14:creationId xmlns:p14="http://schemas.microsoft.com/office/powerpoint/2010/main" val="167657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mission line.png"/>
          <p:cNvPicPr>
            <a:picLocks noChangeAspect="1"/>
          </p:cNvPicPr>
          <p:nvPr/>
        </p:nvPicPr>
        <p:blipFill>
          <a:blip r:embed="rId3" cstate="print"/>
          <a:stretch>
            <a:fillRect/>
          </a:stretch>
        </p:blipFill>
        <p:spPr>
          <a:xfrm>
            <a:off x="1385706" y="2438400"/>
            <a:ext cx="1625504" cy="2743200"/>
          </a:xfrm>
          <a:prstGeom prst="rect">
            <a:avLst/>
          </a:prstGeom>
        </p:spPr>
      </p:pic>
      <p:sp>
        <p:nvSpPr>
          <p:cNvPr id="4" name="TextBox 3"/>
          <p:cNvSpPr txBox="1"/>
          <p:nvPr/>
        </p:nvSpPr>
        <p:spPr>
          <a:xfrm>
            <a:off x="609600" y="5257800"/>
            <a:ext cx="3352800" cy="646331"/>
          </a:xfrm>
          <a:prstGeom prst="rect">
            <a:avLst/>
          </a:prstGeom>
          <a:solidFill>
            <a:srgbClr val="92D050"/>
          </a:solidFill>
        </p:spPr>
        <p:txBody>
          <a:bodyPr wrap="square" rtlCol="0">
            <a:spAutoFit/>
          </a:bodyPr>
          <a:lstStyle/>
          <a:p>
            <a:pPr lvl="0" algn="ctr"/>
            <a:r>
              <a:rPr lang="en-US" b="1" dirty="0" smtClean="0">
                <a:solidFill>
                  <a:schemeClr val="bg1"/>
                </a:solidFill>
              </a:rPr>
              <a:t>All 40 substations were restored by Nov. 19</a:t>
            </a:r>
            <a:endParaRPr lang="en-US" b="1" dirty="0">
              <a:solidFill>
                <a:schemeClr val="bg1"/>
              </a:solidFill>
            </a:endParaRPr>
          </a:p>
        </p:txBody>
      </p:sp>
      <p:sp>
        <p:nvSpPr>
          <p:cNvPr id="9" name="Rectangle 8"/>
          <p:cNvSpPr/>
          <p:nvPr/>
        </p:nvSpPr>
        <p:spPr>
          <a:xfrm>
            <a:off x="609600" y="1371600"/>
            <a:ext cx="3429000" cy="923330"/>
          </a:xfrm>
          <a:prstGeom prst="rect">
            <a:avLst/>
          </a:prstGeom>
        </p:spPr>
        <p:txBody>
          <a:bodyPr wrap="square">
            <a:spAutoFit/>
          </a:bodyPr>
          <a:lstStyle/>
          <a:p>
            <a:pPr lvl="0" algn="ctr"/>
            <a:r>
              <a:rPr lang="en-US" dirty="0" smtClean="0">
                <a:latin typeface="Arial" pitchFamily="34" charset="0"/>
                <a:cs typeface="Arial" pitchFamily="34" charset="0"/>
              </a:rPr>
              <a:t>At the height of the storm, we lost </a:t>
            </a:r>
            <a:r>
              <a:rPr lang="en-US" b="1" dirty="0" smtClean="0">
                <a:latin typeface="Arial" pitchFamily="34" charset="0"/>
                <a:cs typeface="Arial" pitchFamily="34" charset="0"/>
              </a:rPr>
              <a:t>29 Major </a:t>
            </a:r>
            <a:r>
              <a:rPr lang="en-US" dirty="0" smtClean="0">
                <a:latin typeface="Arial" pitchFamily="34" charset="0"/>
                <a:cs typeface="Arial" pitchFamily="34" charset="0"/>
              </a:rPr>
              <a:t>Transmission lines and </a:t>
            </a:r>
            <a:r>
              <a:rPr lang="en-US" b="1" dirty="0" smtClean="0">
                <a:latin typeface="Arial" pitchFamily="34" charset="0"/>
                <a:cs typeface="Arial" pitchFamily="34" charset="0"/>
              </a:rPr>
              <a:t>40 substations</a:t>
            </a:r>
            <a:r>
              <a:rPr lang="en-US" dirty="0" smtClean="0">
                <a:latin typeface="Arial" pitchFamily="34" charset="0"/>
                <a:cs typeface="Arial" pitchFamily="34" charset="0"/>
              </a:rPr>
              <a:t>. </a:t>
            </a:r>
          </a:p>
        </p:txBody>
      </p:sp>
      <p:sp>
        <p:nvSpPr>
          <p:cNvPr id="10" name="Title 9"/>
          <p:cNvSpPr>
            <a:spLocks noGrp="1"/>
          </p:cNvSpPr>
          <p:nvPr>
            <p:ph type="title"/>
          </p:nvPr>
        </p:nvSpPr>
        <p:spPr/>
        <p:txBody>
          <a:bodyPr/>
          <a:lstStyle/>
          <a:p>
            <a:r>
              <a:rPr lang="en-US" dirty="0" smtClean="0"/>
              <a:t>Damages from the windstorm</a:t>
            </a:r>
            <a:endParaRPr lang="en-US" dirty="0"/>
          </a:p>
        </p:txBody>
      </p:sp>
      <p:pic>
        <p:nvPicPr>
          <p:cNvPr id="15" name="Picture 14" descr="DSC_0110.JPG"/>
          <p:cNvPicPr>
            <a:picLocks noChangeAspect="1"/>
          </p:cNvPicPr>
          <p:nvPr/>
        </p:nvPicPr>
        <p:blipFill>
          <a:blip r:embed="rId4" cstate="print"/>
          <a:stretch>
            <a:fillRect/>
          </a:stretch>
        </p:blipFill>
        <p:spPr>
          <a:xfrm rot="5400000">
            <a:off x="3600450" y="2190750"/>
            <a:ext cx="4457700" cy="2971800"/>
          </a:xfrm>
          <a:prstGeom prst="rect">
            <a:avLst/>
          </a:prstGeom>
        </p:spPr>
      </p:pic>
      <p:sp>
        <p:nvSpPr>
          <p:cNvPr id="2" name="TextBox 1"/>
          <p:cNvSpPr txBox="1"/>
          <p:nvPr/>
        </p:nvSpPr>
        <p:spPr>
          <a:xfrm>
            <a:off x="228600" y="6248400"/>
            <a:ext cx="1524000" cy="369332"/>
          </a:xfrm>
          <a:prstGeom prst="rect">
            <a:avLst/>
          </a:prstGeom>
          <a:noFill/>
        </p:spPr>
        <p:txBody>
          <a:bodyPr wrap="square" rtlCol="0">
            <a:spAutoFit/>
          </a:bodyPr>
          <a:lstStyle/>
          <a:p>
            <a:r>
              <a:rPr lang="en-US" dirty="0" smtClean="0"/>
              <a:t>Page 6</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operations during the height of the storm</a:t>
            </a:r>
            <a:endParaRPr lang="en-US" dirty="0"/>
          </a:p>
        </p:txBody>
      </p:sp>
      <p:graphicFrame>
        <p:nvGraphicFramePr>
          <p:cNvPr id="6" name="Content Placeholder 5"/>
          <p:cNvGraphicFramePr>
            <a:graphicFrameLocks noGrp="1"/>
          </p:cNvGraphicFramePr>
          <p:nvPr>
            <p:ph idx="1"/>
          </p:nvPr>
        </p:nvGraphicFramePr>
        <p:xfrm>
          <a:off x="3048000" y="1600200"/>
          <a:ext cx="5638800" cy="3581400"/>
        </p:xfrm>
        <a:graphic>
          <a:graphicData uri="http://schemas.openxmlformats.org/drawingml/2006/table">
            <a:tbl>
              <a:tblPr firstRow="1" bandRow="1">
                <a:tableStyleId>{21E4AEA4-8DFA-4A89-87EB-49C32662AFE0}</a:tableStyleId>
              </a:tblPr>
              <a:tblGrid>
                <a:gridCol w="1524000"/>
                <a:gridCol w="4114800"/>
              </a:tblGrid>
              <a:tr h="2073442">
                <a:tc>
                  <a:txBody>
                    <a:bodyPr/>
                    <a:lstStyle/>
                    <a:p>
                      <a:r>
                        <a:rPr lang="en-US" sz="7200" dirty="0" smtClean="0">
                          <a:latin typeface="Arial" pitchFamily="34" charset="0"/>
                          <a:cs typeface="Arial" pitchFamily="34" charset="0"/>
                        </a:rPr>
                        <a:t>73</a:t>
                      </a:r>
                      <a:endParaRPr lang="en-US" sz="7200" dirty="0">
                        <a:latin typeface="Arial" pitchFamily="34" charset="0"/>
                        <a:cs typeface="Arial" pitchFamily="34" charset="0"/>
                      </a:endParaRPr>
                    </a:p>
                  </a:txBody>
                  <a:tcPr/>
                </a:tc>
                <a:tc>
                  <a:txBody>
                    <a:bodyPr/>
                    <a:lstStyle/>
                    <a:p>
                      <a:r>
                        <a:rPr lang="en-US" b="0" dirty="0" smtClean="0">
                          <a:latin typeface="Arial" pitchFamily="34" charset="0"/>
                          <a:cs typeface="Arial" pitchFamily="34" charset="0"/>
                        </a:rPr>
                        <a:t>Gas operations in Coeur</a:t>
                      </a:r>
                      <a:r>
                        <a:rPr lang="en-US" b="0" baseline="0" dirty="0" smtClean="0">
                          <a:latin typeface="Arial" pitchFamily="34" charset="0"/>
                          <a:cs typeface="Arial" pitchFamily="34" charset="0"/>
                        </a:rPr>
                        <a:t> d’Alene and Spokane responded to 73 total trouble orders in a 12-hour period.  The Spokane district responded to more blowing gas odors in Spokane in one night than the entire month of November in 2014. </a:t>
                      </a:r>
                      <a:endParaRPr lang="en-US" b="0" dirty="0">
                        <a:latin typeface="Arial" pitchFamily="34" charset="0"/>
                        <a:cs typeface="Arial" pitchFamily="34" charset="0"/>
                      </a:endParaRPr>
                    </a:p>
                  </a:txBody>
                  <a:tcPr/>
                </a:tc>
              </a:tr>
              <a:tr h="1507958">
                <a:tc>
                  <a:txBody>
                    <a:bodyPr/>
                    <a:lstStyle/>
                    <a:p>
                      <a:r>
                        <a:rPr lang="en-US" sz="7200" dirty="0" smtClean="0">
                          <a:solidFill>
                            <a:schemeClr val="tx1">
                              <a:lumMod val="75000"/>
                              <a:lumOff val="25000"/>
                            </a:schemeClr>
                          </a:solidFill>
                        </a:rPr>
                        <a:t>30</a:t>
                      </a:r>
                      <a:endParaRPr lang="en-US" sz="7200" b="1" dirty="0">
                        <a:solidFill>
                          <a:schemeClr val="tx1">
                            <a:lumMod val="75000"/>
                            <a:lumOff val="25000"/>
                          </a:schemeClr>
                        </a:solidFill>
                        <a:latin typeface="Arial" pitchFamily="34" charset="0"/>
                        <a:cs typeface="Arial" pitchFamily="34" charset="0"/>
                      </a:endParaRPr>
                    </a:p>
                  </a:txBody>
                  <a:tcPr/>
                </a:tc>
                <a:tc>
                  <a:txBody>
                    <a:bodyPr/>
                    <a:lstStyle/>
                    <a:p>
                      <a:r>
                        <a:rPr lang="en-US" dirty="0" smtClean="0">
                          <a:solidFill>
                            <a:schemeClr val="tx1">
                              <a:lumMod val="75000"/>
                              <a:lumOff val="25000"/>
                            </a:schemeClr>
                          </a:solidFill>
                        </a:rPr>
                        <a:t>30</a:t>
                      </a:r>
                      <a:r>
                        <a:rPr lang="en-US" baseline="0" dirty="0" smtClean="0">
                          <a:solidFill>
                            <a:schemeClr val="tx1">
                              <a:lumMod val="75000"/>
                              <a:lumOff val="25000"/>
                            </a:schemeClr>
                          </a:solidFill>
                        </a:rPr>
                        <a:t> Employees between Spokane and Coeur d’Alene responded during the storm and worked through the night to secure Avista’s system and ensure the safety of our customers and the public. </a:t>
                      </a:r>
                      <a:endParaRPr lang="en-US" dirty="0">
                        <a:solidFill>
                          <a:schemeClr val="tx1">
                            <a:lumMod val="75000"/>
                            <a:lumOff val="25000"/>
                          </a:schemeClr>
                        </a:solidFill>
                      </a:endParaRPr>
                    </a:p>
                  </a:txBody>
                  <a:tcPr/>
                </a:tc>
              </a:tr>
            </a:tbl>
          </a:graphicData>
        </a:graphic>
      </p:graphicFrame>
      <p:pic>
        <p:nvPicPr>
          <p:cNvPr id="7" name="Picture 6" descr="FullSizeRender.jpg"/>
          <p:cNvPicPr>
            <a:picLocks noChangeAspect="1"/>
          </p:cNvPicPr>
          <p:nvPr/>
        </p:nvPicPr>
        <p:blipFill>
          <a:blip r:embed="rId3" cstate="print"/>
          <a:stretch>
            <a:fillRect/>
          </a:stretch>
        </p:blipFill>
        <p:spPr>
          <a:xfrm>
            <a:off x="381000" y="1600200"/>
            <a:ext cx="2628900" cy="3581400"/>
          </a:xfrm>
          <a:prstGeom prst="rect">
            <a:avLst/>
          </a:prstGeom>
        </p:spPr>
      </p:pic>
      <p:cxnSp>
        <p:nvCxnSpPr>
          <p:cNvPr id="9" name="Straight Arrow Connector 8"/>
          <p:cNvCxnSpPr/>
          <p:nvPr/>
        </p:nvCxnSpPr>
        <p:spPr>
          <a:xfrm flipH="1" flipV="1">
            <a:off x="1981200" y="4114800"/>
            <a:ext cx="457200" cy="137160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38400" y="5257800"/>
            <a:ext cx="2057400" cy="369332"/>
          </a:xfrm>
          <a:prstGeom prst="rect">
            <a:avLst/>
          </a:prstGeom>
          <a:noFill/>
        </p:spPr>
        <p:txBody>
          <a:bodyPr wrap="square" rtlCol="0">
            <a:spAutoFit/>
          </a:bodyPr>
          <a:lstStyle/>
          <a:p>
            <a:r>
              <a:rPr lang="en-US" dirty="0" smtClean="0">
                <a:latin typeface="Arial" pitchFamily="34" charset="0"/>
                <a:cs typeface="Arial" pitchFamily="34" charset="0"/>
              </a:rPr>
              <a:t>Gas meter</a:t>
            </a:r>
            <a:endParaRPr lang="en-US" dirty="0">
              <a:latin typeface="Arial" pitchFamily="34" charset="0"/>
              <a:cs typeface="Arial" pitchFamily="34" charset="0"/>
            </a:endParaRPr>
          </a:p>
        </p:txBody>
      </p:sp>
      <p:sp>
        <p:nvSpPr>
          <p:cNvPr id="3" name="TextBox 2"/>
          <p:cNvSpPr txBox="1"/>
          <p:nvPr/>
        </p:nvSpPr>
        <p:spPr>
          <a:xfrm>
            <a:off x="228600" y="6248400"/>
            <a:ext cx="1524000" cy="369332"/>
          </a:xfrm>
          <a:prstGeom prst="rect">
            <a:avLst/>
          </a:prstGeom>
          <a:noFill/>
        </p:spPr>
        <p:txBody>
          <a:bodyPr wrap="square" rtlCol="0">
            <a:spAutoFit/>
          </a:bodyPr>
          <a:lstStyle/>
          <a:p>
            <a:r>
              <a:rPr lang="en-US" dirty="0" smtClean="0"/>
              <a:t>Page 7</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2158.jpg"/>
          <p:cNvPicPr>
            <a:picLocks noChangeAspect="1"/>
          </p:cNvPicPr>
          <p:nvPr/>
        </p:nvPicPr>
        <p:blipFill>
          <a:blip r:embed="rId3" cstate="print">
            <a:duotone>
              <a:schemeClr val="bg2">
                <a:shade val="45000"/>
                <a:satMod val="135000"/>
              </a:schemeClr>
              <a:prstClr val="white"/>
            </a:duotone>
          </a:blip>
          <a:stretch>
            <a:fillRect/>
          </a:stretch>
        </p:blipFill>
        <p:spPr>
          <a:xfrm>
            <a:off x="0" y="0"/>
            <a:ext cx="9220200" cy="6915150"/>
          </a:xfrm>
          <a:prstGeom prst="rect">
            <a:avLst/>
          </a:prstGeom>
          <a:effectLst>
            <a:outerShdw blurRad="50800" dist="50800" dir="5400000" algn="ctr" rotWithShape="0">
              <a:srgbClr val="000000"/>
            </a:outerShdw>
          </a:effectLst>
        </p:spPr>
      </p:pic>
      <p:sp>
        <p:nvSpPr>
          <p:cNvPr id="2" name="Title 1"/>
          <p:cNvSpPr>
            <a:spLocks noGrp="1"/>
          </p:cNvSpPr>
          <p:nvPr>
            <p:ph type="title"/>
          </p:nvPr>
        </p:nvSpPr>
        <p:spPr/>
        <p:txBody>
          <a:bodyPr/>
          <a:lstStyle/>
          <a:p>
            <a:r>
              <a:rPr lang="en-US" dirty="0" smtClean="0"/>
              <a:t>Western Regional Mutual Assistance Group activation with multiple waves</a:t>
            </a:r>
            <a:endParaRPr lang="en-US" dirty="0"/>
          </a:p>
        </p:txBody>
      </p:sp>
      <p:grpSp>
        <p:nvGrpSpPr>
          <p:cNvPr id="3" name="Group 7"/>
          <p:cNvGrpSpPr/>
          <p:nvPr/>
        </p:nvGrpSpPr>
        <p:grpSpPr>
          <a:xfrm>
            <a:off x="638556" y="1325880"/>
            <a:ext cx="2552700" cy="5105400"/>
            <a:chOff x="4648200" y="609600"/>
            <a:chExt cx="3124200" cy="6248400"/>
          </a:xfrm>
          <a:effectLst>
            <a:outerShdw blurRad="50800" dist="38100" dir="2700000" algn="tl" rotWithShape="0">
              <a:prstClr val="black">
                <a:alpha val="40000"/>
              </a:prstClr>
            </a:outerShdw>
          </a:effectLst>
        </p:grpSpPr>
        <p:pic>
          <p:nvPicPr>
            <p:cNvPr id="5" name="Picture 4" descr="DSC_0068ee.jpg"/>
            <p:cNvPicPr>
              <a:picLocks noChangeAspect="1"/>
            </p:cNvPicPr>
            <p:nvPr/>
          </p:nvPicPr>
          <p:blipFill>
            <a:blip r:embed="rId4" cstate="print"/>
            <a:stretch>
              <a:fillRect/>
            </a:stretch>
          </p:blipFill>
          <p:spPr>
            <a:xfrm>
              <a:off x="4648200" y="609600"/>
              <a:ext cx="3124200" cy="2297206"/>
            </a:xfrm>
            <a:prstGeom prst="rect">
              <a:avLst/>
            </a:prstGeom>
          </p:spPr>
        </p:pic>
        <p:pic>
          <p:nvPicPr>
            <p:cNvPr id="6" name="Picture 5" descr="DSC_0098.JPG"/>
            <p:cNvPicPr>
              <a:picLocks noChangeAspect="1"/>
            </p:cNvPicPr>
            <p:nvPr/>
          </p:nvPicPr>
          <p:blipFill>
            <a:blip r:embed="rId5" cstate="print"/>
            <a:srcRect/>
            <a:stretch>
              <a:fillRect/>
            </a:stretch>
          </p:blipFill>
          <p:spPr>
            <a:xfrm>
              <a:off x="4648201" y="2895600"/>
              <a:ext cx="3124199" cy="2335849"/>
            </a:xfrm>
            <a:prstGeom prst="rect">
              <a:avLst/>
            </a:prstGeom>
          </p:spPr>
        </p:pic>
        <p:pic>
          <p:nvPicPr>
            <p:cNvPr id="7" name="Picture 6" descr="DSC_0010e.jpg"/>
            <p:cNvPicPr>
              <a:picLocks noChangeAspect="1"/>
            </p:cNvPicPr>
            <p:nvPr/>
          </p:nvPicPr>
          <p:blipFill>
            <a:blip r:embed="rId6" cstate="print"/>
            <a:srcRect/>
            <a:stretch>
              <a:fillRect/>
            </a:stretch>
          </p:blipFill>
          <p:spPr>
            <a:xfrm>
              <a:off x="4648200" y="4877506"/>
              <a:ext cx="3124198" cy="1980494"/>
            </a:xfrm>
            <a:prstGeom prst="rect">
              <a:avLst/>
            </a:prstGeom>
          </p:spPr>
        </p:pic>
      </p:grpSp>
      <p:sp>
        <p:nvSpPr>
          <p:cNvPr id="10" name="TextBox 9"/>
          <p:cNvSpPr txBox="1"/>
          <p:nvPr/>
        </p:nvSpPr>
        <p:spPr>
          <a:xfrm>
            <a:off x="3352800" y="1295400"/>
            <a:ext cx="5486400" cy="2862322"/>
          </a:xfrm>
          <a:prstGeom prst="rect">
            <a:avLst/>
          </a:prstGeom>
          <a:solidFill>
            <a:schemeClr val="bg1">
              <a:alpha val="47000"/>
            </a:schemeClr>
          </a:solidFill>
        </p:spPr>
        <p:txBody>
          <a:bodyPr wrap="square" rtlCol="0">
            <a:spAutoFit/>
          </a:bodyPr>
          <a:lstStyle/>
          <a:p>
            <a:r>
              <a:rPr lang="en-US" sz="3600" b="1" dirty="0" smtClean="0">
                <a:latin typeface="Arial" pitchFamily="34" charset="0"/>
                <a:cs typeface="Arial" pitchFamily="34" charset="0"/>
              </a:rPr>
              <a:t>132</a:t>
            </a:r>
            <a:r>
              <a:rPr lang="en-US" sz="3600" dirty="0" smtClean="0">
                <a:latin typeface="Arial" pitchFamily="34" charset="0"/>
                <a:cs typeface="Arial" pitchFamily="34" charset="0"/>
              </a:rPr>
              <a:t> Avista, contract and mutual aid crews from </a:t>
            </a:r>
            <a:r>
              <a:rPr lang="en-US" sz="3600" b="1" dirty="0" smtClean="0">
                <a:latin typeface="Arial" pitchFamily="34" charset="0"/>
                <a:cs typeface="Arial" pitchFamily="34" charset="0"/>
              </a:rPr>
              <a:t>six</a:t>
            </a:r>
            <a:r>
              <a:rPr lang="en-US" sz="3600" dirty="0" smtClean="0">
                <a:latin typeface="Arial" pitchFamily="34" charset="0"/>
                <a:cs typeface="Arial" pitchFamily="34" charset="0"/>
              </a:rPr>
              <a:t> western states and Canada worked </a:t>
            </a:r>
            <a:r>
              <a:rPr lang="en-US" sz="3600" b="1" dirty="0" smtClean="0">
                <a:latin typeface="Arial" pitchFamily="34" charset="0"/>
                <a:cs typeface="Arial" pitchFamily="34" charset="0"/>
              </a:rPr>
              <a:t>16</a:t>
            </a:r>
            <a:r>
              <a:rPr lang="en-US" sz="3600" dirty="0" smtClean="0">
                <a:latin typeface="Arial" pitchFamily="34" charset="0"/>
                <a:cs typeface="Arial" pitchFamily="34" charset="0"/>
              </a:rPr>
              <a:t> hour rotating shifts for </a:t>
            </a:r>
            <a:r>
              <a:rPr lang="en-US" sz="3600" b="1" dirty="0" smtClean="0">
                <a:latin typeface="Arial" pitchFamily="34" charset="0"/>
                <a:cs typeface="Arial" pitchFamily="34" charset="0"/>
              </a:rPr>
              <a:t>10 </a:t>
            </a:r>
            <a:r>
              <a:rPr lang="en-US" sz="3600" dirty="0" smtClean="0">
                <a:latin typeface="Arial" pitchFamily="34" charset="0"/>
                <a:cs typeface="Arial" pitchFamily="34" charset="0"/>
              </a:rPr>
              <a:t>days.</a:t>
            </a:r>
            <a:endParaRPr lang="en-US" sz="3600" dirty="0">
              <a:latin typeface="Arial" pitchFamily="34" charset="0"/>
              <a:cs typeface="Arial" pitchFamily="34" charset="0"/>
            </a:endParaRPr>
          </a:p>
        </p:txBody>
      </p:sp>
      <p:pic>
        <p:nvPicPr>
          <p:cNvPr id="11" name="Picture 10" descr="Hard Hat Sticker.JPG"/>
          <p:cNvPicPr>
            <a:picLocks noChangeAspect="1"/>
          </p:cNvPicPr>
          <p:nvPr/>
        </p:nvPicPr>
        <p:blipFill>
          <a:blip r:embed="rId7" cstate="print"/>
          <a:stretch>
            <a:fillRect/>
          </a:stretch>
        </p:blipFill>
        <p:spPr>
          <a:xfrm>
            <a:off x="3352800" y="4648200"/>
            <a:ext cx="1601715" cy="1600200"/>
          </a:xfrm>
          <a:prstGeom prst="rect">
            <a:avLst/>
          </a:prstGeom>
        </p:spPr>
      </p:pic>
      <p:pic>
        <p:nvPicPr>
          <p:cNvPr id="12" name="Picture 11" descr="AvistaWindstorm2015-5.jpg"/>
          <p:cNvPicPr>
            <a:picLocks noChangeAspect="1"/>
          </p:cNvPicPr>
          <p:nvPr/>
        </p:nvPicPr>
        <p:blipFill>
          <a:blip r:embed="rId8" cstate="print"/>
          <a:stretch>
            <a:fillRect/>
          </a:stretch>
        </p:blipFill>
        <p:spPr>
          <a:xfrm>
            <a:off x="5029200" y="4648200"/>
            <a:ext cx="2000250" cy="1600200"/>
          </a:xfrm>
          <a:prstGeom prst="rect">
            <a:avLst/>
          </a:prstGeom>
        </p:spPr>
      </p:pic>
      <p:pic>
        <p:nvPicPr>
          <p:cNvPr id="13" name="Picture 12" descr="DSC_0059e.jpg"/>
          <p:cNvPicPr>
            <a:picLocks noChangeAspect="1"/>
          </p:cNvPicPr>
          <p:nvPr/>
        </p:nvPicPr>
        <p:blipFill>
          <a:blip r:embed="rId9" cstate="print"/>
          <a:srcRect/>
          <a:stretch>
            <a:fillRect/>
          </a:stretch>
        </p:blipFill>
        <p:spPr>
          <a:xfrm>
            <a:off x="7086600" y="4648200"/>
            <a:ext cx="1885950" cy="1600200"/>
          </a:xfrm>
          <a:prstGeom prst="rect">
            <a:avLst/>
          </a:prstGeom>
        </p:spPr>
      </p:pic>
      <p:sp>
        <p:nvSpPr>
          <p:cNvPr id="4" name="TextBox 3"/>
          <p:cNvSpPr txBox="1"/>
          <p:nvPr/>
        </p:nvSpPr>
        <p:spPr>
          <a:xfrm>
            <a:off x="228600" y="6431280"/>
            <a:ext cx="1905000" cy="369332"/>
          </a:xfrm>
          <a:prstGeom prst="rect">
            <a:avLst/>
          </a:prstGeom>
          <a:noFill/>
        </p:spPr>
        <p:txBody>
          <a:bodyPr wrap="square" rtlCol="0">
            <a:spAutoFit/>
          </a:bodyPr>
          <a:lstStyle/>
          <a:p>
            <a:r>
              <a:rPr lang="en-US" dirty="0" smtClean="0"/>
              <a:t>Page 8</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143000"/>
          </a:xfrm>
        </p:spPr>
        <p:txBody>
          <a:bodyPr/>
          <a:lstStyle/>
          <a:p>
            <a:r>
              <a:rPr lang="en-US" dirty="0" smtClean="0"/>
              <a:t>Customer service highlights</a:t>
            </a:r>
            <a:endParaRPr lang="en-US" dirty="0"/>
          </a:p>
        </p:txBody>
      </p:sp>
      <p:sp>
        <p:nvSpPr>
          <p:cNvPr id="6" name="TextBox 5"/>
          <p:cNvSpPr txBox="1"/>
          <p:nvPr/>
        </p:nvSpPr>
        <p:spPr>
          <a:xfrm>
            <a:off x="457200" y="1219200"/>
            <a:ext cx="8001000" cy="369332"/>
          </a:xfrm>
          <a:prstGeom prst="rect">
            <a:avLst/>
          </a:prstGeom>
          <a:noFill/>
        </p:spPr>
        <p:txBody>
          <a:bodyPr wrap="square" rtlCol="0">
            <a:spAutoFit/>
          </a:bodyPr>
          <a:lstStyle/>
          <a:p>
            <a:r>
              <a:rPr lang="en-US" b="1" dirty="0" smtClean="0">
                <a:solidFill>
                  <a:srgbClr val="00B0F0"/>
                </a:solidFill>
                <a:latin typeface="Arial" pitchFamily="34" charset="0"/>
                <a:cs typeface="Arial" pitchFamily="34" charset="0"/>
              </a:rPr>
              <a:t>Information reflects Nov. 17 through Nov. 27</a:t>
            </a:r>
            <a:endParaRPr lang="en-US" b="1" dirty="0">
              <a:solidFill>
                <a:srgbClr val="00B0F0"/>
              </a:solidFill>
              <a:latin typeface="Arial" pitchFamily="34" charset="0"/>
              <a:cs typeface="Arial" pitchFamily="34" charset="0"/>
            </a:endParaRPr>
          </a:p>
        </p:txBody>
      </p:sp>
      <p:sp>
        <p:nvSpPr>
          <p:cNvPr id="10" name="TextBox 9"/>
          <p:cNvSpPr txBox="1"/>
          <p:nvPr/>
        </p:nvSpPr>
        <p:spPr>
          <a:xfrm>
            <a:off x="228600" y="1905000"/>
            <a:ext cx="3048000" cy="369332"/>
          </a:xfrm>
          <a:prstGeom prst="rect">
            <a:avLst/>
          </a:prstGeom>
          <a:noFill/>
        </p:spPr>
        <p:txBody>
          <a:bodyPr wrap="square" rtlCol="0">
            <a:spAutoFit/>
          </a:bodyPr>
          <a:lstStyle/>
          <a:p>
            <a:pPr algn="ctr"/>
            <a:r>
              <a:rPr lang="en-US" b="1" dirty="0" smtClean="0">
                <a:latin typeface="Arial" pitchFamily="34" charset="0"/>
                <a:cs typeface="Arial" pitchFamily="34" charset="0"/>
              </a:rPr>
              <a:t>Grade of Service </a:t>
            </a:r>
            <a:endParaRPr lang="en-US" b="1" dirty="0">
              <a:latin typeface="Arial" pitchFamily="34" charset="0"/>
              <a:cs typeface="Arial" pitchFamily="34" charset="0"/>
            </a:endParaRPr>
          </a:p>
        </p:txBody>
      </p:sp>
      <p:sp>
        <p:nvSpPr>
          <p:cNvPr id="11" name="TextBox 10"/>
          <p:cNvSpPr txBox="1"/>
          <p:nvPr/>
        </p:nvSpPr>
        <p:spPr>
          <a:xfrm>
            <a:off x="381000" y="5105400"/>
            <a:ext cx="2743200" cy="646331"/>
          </a:xfrm>
          <a:prstGeom prst="rect">
            <a:avLst/>
          </a:prstGeom>
          <a:noFill/>
        </p:spPr>
        <p:txBody>
          <a:bodyPr wrap="square" rtlCol="0">
            <a:spAutoFit/>
          </a:bodyPr>
          <a:lstStyle/>
          <a:p>
            <a:pPr algn="ctr"/>
            <a:r>
              <a:rPr lang="en-US" dirty="0" smtClean="0">
                <a:latin typeface="Arial" pitchFamily="34" charset="0"/>
                <a:cs typeface="Arial" pitchFamily="34" charset="0"/>
              </a:rPr>
              <a:t>Answered 74 percent of calls within 60 seconds </a:t>
            </a:r>
            <a:endParaRPr lang="en-US" dirty="0">
              <a:latin typeface="Arial" pitchFamily="34" charset="0"/>
              <a:cs typeface="Arial" pitchFamily="34" charset="0"/>
            </a:endParaRPr>
          </a:p>
        </p:txBody>
      </p:sp>
      <p:graphicFrame>
        <p:nvGraphicFramePr>
          <p:cNvPr id="12" name="Table 11"/>
          <p:cNvGraphicFramePr>
            <a:graphicFrameLocks noGrp="1"/>
          </p:cNvGraphicFramePr>
          <p:nvPr/>
        </p:nvGraphicFramePr>
        <p:xfrm>
          <a:off x="3276600" y="1676400"/>
          <a:ext cx="5638800" cy="4038600"/>
        </p:xfrm>
        <a:graphic>
          <a:graphicData uri="http://schemas.openxmlformats.org/drawingml/2006/table">
            <a:tbl>
              <a:tblPr firstRow="1" bandRow="1">
                <a:tableStyleId>{21E4AEA4-8DFA-4A89-87EB-49C32662AFE0}</a:tableStyleId>
              </a:tblPr>
              <a:tblGrid>
                <a:gridCol w="2819400"/>
                <a:gridCol w="2819400"/>
              </a:tblGrid>
              <a:tr h="1250043">
                <a:tc>
                  <a:txBody>
                    <a:bodyPr/>
                    <a:lstStyle/>
                    <a:p>
                      <a:r>
                        <a:rPr lang="en-US" sz="5400" dirty="0" smtClean="0">
                          <a:latin typeface="Arial" pitchFamily="34" charset="0"/>
                          <a:cs typeface="Arial" pitchFamily="34" charset="0"/>
                        </a:rPr>
                        <a:t>55,900</a:t>
                      </a:r>
                      <a:endParaRPr lang="en-US" sz="5400" dirty="0">
                        <a:latin typeface="Arial" pitchFamily="34" charset="0"/>
                        <a:cs typeface="Arial" pitchFamily="34" charset="0"/>
                      </a:endParaRPr>
                    </a:p>
                  </a:txBody>
                  <a:tcPr/>
                </a:tc>
                <a:tc>
                  <a:txBody>
                    <a:bodyPr/>
                    <a:lstStyle/>
                    <a:p>
                      <a:r>
                        <a:rPr lang="en-US" b="0" dirty="0" smtClean="0">
                          <a:latin typeface="Arial" pitchFamily="34" charset="0"/>
                          <a:cs typeface="Arial" pitchFamily="34" charset="0"/>
                        </a:rPr>
                        <a:t>The number of calls taken. </a:t>
                      </a:r>
                      <a:r>
                        <a:rPr lang="en-US" b="0" baseline="0" dirty="0" smtClean="0">
                          <a:latin typeface="Arial" pitchFamily="34" charset="0"/>
                          <a:cs typeface="Arial" pitchFamily="34" charset="0"/>
                        </a:rPr>
                        <a:t>That’s </a:t>
                      </a:r>
                      <a:r>
                        <a:rPr lang="en-US" b="0" baseline="0" dirty="0" smtClean="0">
                          <a:solidFill>
                            <a:srgbClr val="00B050"/>
                          </a:solidFill>
                          <a:latin typeface="Arial" pitchFamily="34" charset="0"/>
                          <a:cs typeface="Arial" pitchFamily="34" charset="0"/>
                        </a:rPr>
                        <a:t>35,100</a:t>
                      </a:r>
                      <a:r>
                        <a:rPr lang="en-US" b="0" baseline="0" dirty="0" smtClean="0">
                          <a:latin typeface="Arial" pitchFamily="34" charset="0"/>
                          <a:cs typeface="Arial" pitchFamily="34" charset="0"/>
                        </a:rPr>
                        <a:t> more calls than normal! </a:t>
                      </a:r>
                      <a:endParaRPr lang="en-US" b="0" dirty="0">
                        <a:latin typeface="Arial" pitchFamily="34" charset="0"/>
                        <a:cs typeface="Arial" pitchFamily="34" charset="0"/>
                      </a:endParaRPr>
                    </a:p>
                  </a:txBody>
                  <a:tcPr/>
                </a:tc>
              </a:tr>
              <a:tr h="153851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800" b="1" dirty="0" smtClean="0">
                          <a:solidFill>
                            <a:schemeClr val="tx1">
                              <a:lumMod val="75000"/>
                              <a:lumOff val="25000"/>
                            </a:schemeClr>
                          </a:solidFill>
                          <a:latin typeface="Arial" pitchFamily="34" charset="0"/>
                          <a:cs typeface="Arial" pitchFamily="34" charset="0"/>
                        </a:rPr>
                        <a:t>148,768</a:t>
                      </a:r>
                    </a:p>
                    <a:p>
                      <a:endParaRPr lang="en-US" dirty="0">
                        <a:solidFill>
                          <a:schemeClr val="tx1">
                            <a:lumMod val="75000"/>
                            <a:lumOff val="25000"/>
                          </a:schemeClr>
                        </a:solidFill>
                        <a:latin typeface="Arial" pitchFamily="34" charset="0"/>
                        <a:cs typeface="Arial" pitchFamily="34" charset="0"/>
                      </a:endParaRPr>
                    </a:p>
                  </a:txBody>
                  <a:tcPr/>
                </a:tc>
                <a:tc>
                  <a:txBody>
                    <a:bodyPr/>
                    <a:lstStyle/>
                    <a:p>
                      <a:r>
                        <a:rPr lang="en-US" dirty="0" smtClean="0">
                          <a:solidFill>
                            <a:schemeClr val="tx1">
                              <a:lumMod val="75000"/>
                              <a:lumOff val="25000"/>
                            </a:schemeClr>
                          </a:solidFill>
                          <a:latin typeface="Arial" pitchFamily="34" charset="0"/>
                          <a:cs typeface="Arial" pitchFamily="34" charset="0"/>
                        </a:rPr>
                        <a:t>Number of calls handled by the Interactive Voice Response</a:t>
                      </a:r>
                      <a:r>
                        <a:rPr lang="en-US" baseline="0" dirty="0" smtClean="0">
                          <a:solidFill>
                            <a:schemeClr val="tx1">
                              <a:lumMod val="75000"/>
                              <a:lumOff val="25000"/>
                            </a:schemeClr>
                          </a:solidFill>
                          <a:latin typeface="Arial" pitchFamily="34" charset="0"/>
                          <a:cs typeface="Arial" pitchFamily="34" charset="0"/>
                        </a:rPr>
                        <a:t> system. That’s </a:t>
                      </a:r>
                      <a:r>
                        <a:rPr lang="en-US" b="1" baseline="0" dirty="0" smtClean="0">
                          <a:solidFill>
                            <a:srgbClr val="00B050"/>
                          </a:solidFill>
                          <a:latin typeface="Arial" pitchFamily="34" charset="0"/>
                          <a:cs typeface="Arial" pitchFamily="34" charset="0"/>
                        </a:rPr>
                        <a:t>91,000</a:t>
                      </a:r>
                      <a:r>
                        <a:rPr lang="en-US" baseline="0" dirty="0" smtClean="0">
                          <a:solidFill>
                            <a:schemeClr val="tx1">
                              <a:lumMod val="75000"/>
                              <a:lumOff val="25000"/>
                            </a:schemeClr>
                          </a:solidFill>
                          <a:latin typeface="Arial" pitchFamily="34" charset="0"/>
                          <a:cs typeface="Arial" pitchFamily="34" charset="0"/>
                        </a:rPr>
                        <a:t> more calls than normal! </a:t>
                      </a:r>
                      <a:endParaRPr lang="en-US" dirty="0">
                        <a:solidFill>
                          <a:schemeClr val="tx1">
                            <a:lumMod val="75000"/>
                            <a:lumOff val="25000"/>
                          </a:schemeClr>
                        </a:solidFill>
                        <a:latin typeface="Arial" pitchFamily="34" charset="0"/>
                        <a:cs typeface="Arial" pitchFamily="34" charset="0"/>
                      </a:endParaRPr>
                    </a:p>
                  </a:txBody>
                  <a:tcPr/>
                </a:tc>
              </a:tr>
              <a:tr h="1250043">
                <a:tc>
                  <a:txBody>
                    <a:bodyPr/>
                    <a:lstStyle/>
                    <a:p>
                      <a:r>
                        <a:rPr lang="en-US" sz="3600" b="1" dirty="0" smtClean="0">
                          <a:solidFill>
                            <a:schemeClr val="tx1">
                              <a:lumMod val="75000"/>
                              <a:lumOff val="25000"/>
                            </a:schemeClr>
                          </a:solidFill>
                          <a:latin typeface="Arial" pitchFamily="34" charset="0"/>
                          <a:cs typeface="Arial" pitchFamily="34" charset="0"/>
                        </a:rPr>
                        <a:t>24/7 staffing</a:t>
                      </a:r>
                      <a:endParaRPr lang="en-US" sz="3600" b="1" dirty="0">
                        <a:solidFill>
                          <a:schemeClr val="tx1">
                            <a:lumMod val="75000"/>
                            <a:lumOff val="25000"/>
                          </a:schemeClr>
                        </a:solidFill>
                        <a:latin typeface="Arial" pitchFamily="34" charset="0"/>
                        <a:cs typeface="Arial" pitchFamily="34" charset="0"/>
                      </a:endParaRPr>
                    </a:p>
                  </a:txBody>
                  <a:tcPr>
                    <a:solidFill>
                      <a:srgbClr val="00B0F0"/>
                    </a:solidFill>
                  </a:tcPr>
                </a:tc>
                <a:tc>
                  <a:txBody>
                    <a:bodyPr/>
                    <a:lstStyle/>
                    <a:p>
                      <a:r>
                        <a:rPr lang="en-US" dirty="0" smtClean="0">
                          <a:solidFill>
                            <a:schemeClr val="tx1">
                              <a:lumMod val="75000"/>
                              <a:lumOff val="25000"/>
                            </a:schemeClr>
                          </a:solidFill>
                          <a:latin typeface="Arial" pitchFamily="34" charset="0"/>
                          <a:cs typeface="Arial" pitchFamily="34" charset="0"/>
                        </a:rPr>
                        <a:t>Reps did</a:t>
                      </a:r>
                      <a:r>
                        <a:rPr lang="en-US" baseline="0" dirty="0" smtClean="0">
                          <a:solidFill>
                            <a:schemeClr val="tx1">
                              <a:lumMod val="75000"/>
                              <a:lumOff val="25000"/>
                            </a:schemeClr>
                          </a:solidFill>
                          <a:latin typeface="Arial" pitchFamily="34" charset="0"/>
                          <a:cs typeface="Arial" pitchFamily="34" charset="0"/>
                        </a:rPr>
                        <a:t> a fantastic job! </a:t>
                      </a:r>
                      <a:endParaRPr lang="en-US" dirty="0">
                        <a:solidFill>
                          <a:schemeClr val="tx1">
                            <a:lumMod val="75000"/>
                            <a:lumOff val="25000"/>
                          </a:schemeClr>
                        </a:solidFill>
                        <a:latin typeface="Arial" pitchFamily="34" charset="0"/>
                        <a:cs typeface="Arial" pitchFamily="34" charset="0"/>
                      </a:endParaRPr>
                    </a:p>
                  </a:txBody>
                  <a:tcPr>
                    <a:solidFill>
                      <a:srgbClr val="00B0F0"/>
                    </a:solidFill>
                  </a:tcPr>
                </a:tc>
              </a:tr>
            </a:tbl>
          </a:graphicData>
        </a:graphic>
      </p:graphicFrame>
      <p:graphicFrame>
        <p:nvGraphicFramePr>
          <p:cNvPr id="8" name="Chart 7"/>
          <p:cNvGraphicFramePr/>
          <p:nvPr/>
        </p:nvGraphicFramePr>
        <p:xfrm>
          <a:off x="-457200" y="2286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295400" y="3276600"/>
            <a:ext cx="1219200" cy="707886"/>
          </a:xfrm>
          <a:prstGeom prst="rect">
            <a:avLst/>
          </a:prstGeom>
          <a:noFill/>
        </p:spPr>
        <p:txBody>
          <a:bodyPr wrap="square" rtlCol="0">
            <a:spAutoFit/>
          </a:bodyPr>
          <a:lstStyle/>
          <a:p>
            <a:r>
              <a:rPr lang="en-US" sz="4000" b="1" dirty="0" smtClean="0">
                <a:latin typeface="Arial" pitchFamily="34" charset="0"/>
                <a:cs typeface="Arial" pitchFamily="34" charset="0"/>
              </a:rPr>
              <a:t>74%</a:t>
            </a:r>
            <a:endParaRPr lang="en-US" sz="4000" b="1" dirty="0">
              <a:latin typeface="Arial" pitchFamily="34" charset="0"/>
              <a:cs typeface="Arial" pitchFamily="34" charset="0"/>
            </a:endParaRPr>
          </a:p>
        </p:txBody>
      </p:sp>
      <p:sp>
        <p:nvSpPr>
          <p:cNvPr id="2" name="TextBox 1"/>
          <p:cNvSpPr txBox="1"/>
          <p:nvPr/>
        </p:nvSpPr>
        <p:spPr>
          <a:xfrm>
            <a:off x="228600" y="6324600"/>
            <a:ext cx="1752600" cy="369332"/>
          </a:xfrm>
          <a:prstGeom prst="rect">
            <a:avLst/>
          </a:prstGeom>
          <a:noFill/>
        </p:spPr>
        <p:txBody>
          <a:bodyPr wrap="square" rtlCol="0">
            <a:spAutoFit/>
          </a:bodyPr>
          <a:lstStyle/>
          <a:p>
            <a:r>
              <a:rPr lang="en-US" dirty="0" smtClean="0"/>
              <a:t>Page 9</a:t>
            </a:r>
            <a:endParaRPr lang="en-US" dirty="0"/>
          </a:p>
        </p:txBody>
      </p:sp>
    </p:spTree>
  </p:cSld>
  <p:clrMapOvr>
    <a:masterClrMapping/>
  </p:clrMapOvr>
</p:sld>
</file>

<file path=ppt/theme/theme1.xml><?xml version="1.0" encoding="utf-8"?>
<a:theme xmlns:a="http://schemas.openxmlformats.org/drawingml/2006/main" name="Avista Green">
  <a:themeElements>
    <a:clrScheme name="Avista Colors">
      <a:dk1>
        <a:sysClr val="windowText" lastClr="000000"/>
      </a:dk1>
      <a:lt1>
        <a:sysClr val="window" lastClr="FFFFFF"/>
      </a:lt1>
      <a:dk2>
        <a:srgbClr val="1F497D"/>
      </a:dk2>
      <a:lt2>
        <a:srgbClr val="EEECE1"/>
      </a:lt2>
      <a:accent1>
        <a:srgbClr val="002A5F"/>
      </a:accent1>
      <a:accent2>
        <a:srgbClr val="0076BE"/>
      </a:accent2>
      <a:accent3>
        <a:srgbClr val="96D1F2"/>
      </a:accent3>
      <a:accent4>
        <a:srgbClr val="2CB34A"/>
      </a:accent4>
      <a:accent5>
        <a:srgbClr val="82C341"/>
      </a:accent5>
      <a:accent6>
        <a:srgbClr val="C4D82E"/>
      </a:accent6>
      <a:hlink>
        <a:srgbClr val="F58021"/>
      </a:hlink>
      <a:folHlink>
        <a:srgbClr val="FDB5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15f1b76-b32e-440f-80a7-f0ca4d8a872c" ContentTypeId="0x0101006E56B4D1795A2E4DB2F0B01679ED314A" PreviousValue="true"/>
</file>

<file path=customXml/item2.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20FB686D5F388849A25EC67639C40D10" ma:contentTypeVersion="104" ma:contentTypeDescription="" ma:contentTypeScope="" ma:versionID="613a87c79130bec7e390839b2d84b86a">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c67bbc6b01ef53d9eb67ed595f238aeb"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UE</Prefix>
    <DocumentSetType xmlns="dc463f71-b30c-4ab2-9473-d307f9d35888">Presentation</DocumentSetType>
    <IsConfidential xmlns="dc463f71-b30c-4ab2-9473-d307f9d35888">false</IsConfidential>
    <AgendaOrder xmlns="dc463f71-b30c-4ab2-9473-d307f9d35888">false</AgendaOrder>
    <CaseType xmlns="dc463f71-b30c-4ab2-9473-d307f9d35888">Special Presentation</CaseType>
    <IndustryCode xmlns="dc463f71-b30c-4ab2-9473-d307f9d35888">140</IndustryCode>
    <CaseStatus xmlns="dc463f71-b30c-4ab2-9473-d307f9d35888">Closed</CaseStatus>
    <OpenedDate xmlns="dc463f71-b30c-4ab2-9473-d307f9d35888">2016-01-11T08:00:00+00:00</OpenedDate>
    <Date1 xmlns="dc463f71-b30c-4ab2-9473-d307f9d35888">2016-03-22T07:00:00+00:00</Date1>
    <IsDocumentOrder xmlns="dc463f71-b30c-4ab2-9473-d307f9d35888" xsi:nil="true"/>
    <IsHighlyConfidential xmlns="dc463f71-b30c-4ab2-9473-d307f9d35888">false</IsHighlyConfidential>
    <CaseCompanyNames xmlns="dc463f71-b30c-4ab2-9473-d307f9d35888">Avista Corporation</CaseCompanyNames>
    <DocketNumber xmlns="dc463f71-b30c-4ab2-9473-d307f9d35888">160056</DocketNumber>
    <DelegatedOrder xmlns="dc463f71-b30c-4ab2-9473-d307f9d35888">false</DelegatedOrder>
    <Visibility xmlns="dc463f71-b30c-4ab2-9473-d307f9d35888" xsi:nil="true"/>
    <Nickname xmlns="http://schemas.microsoft.com/sharepoint/v3" xsi:nil="true"/>
    <SignificantOrder xmlns="dc463f71-b30c-4ab2-9473-d307f9d35888">false</SignificantOrder>
  </documentManagement>
</p:properties>
</file>

<file path=customXml/itemProps1.xml><?xml version="1.0" encoding="utf-8"?>
<ds:datastoreItem xmlns:ds="http://schemas.openxmlformats.org/officeDocument/2006/customXml" ds:itemID="{68AFC11C-9F2E-4673-975E-9AA95FA4C950}"/>
</file>

<file path=customXml/itemProps2.xml><?xml version="1.0" encoding="utf-8"?>
<ds:datastoreItem xmlns:ds="http://schemas.openxmlformats.org/officeDocument/2006/customXml" ds:itemID="{98FAA9B9-A54A-4A0E-BEA7-D2A233FD129D}"/>
</file>

<file path=customXml/itemProps3.xml><?xml version="1.0" encoding="utf-8"?>
<ds:datastoreItem xmlns:ds="http://schemas.openxmlformats.org/officeDocument/2006/customXml" ds:itemID="{91174914-87CC-4FEC-A567-080FED1EFDF1}"/>
</file>

<file path=customXml/itemProps4.xml><?xml version="1.0" encoding="utf-8"?>
<ds:datastoreItem xmlns:ds="http://schemas.openxmlformats.org/officeDocument/2006/customXml" ds:itemID="{089B97B6-7727-4FDB-8EE4-881D527C62F4}"/>
</file>

<file path=docProps/app.xml><?xml version="1.0" encoding="utf-8"?>
<Properties xmlns="http://schemas.openxmlformats.org/officeDocument/2006/extended-properties" xmlns:vt="http://schemas.openxmlformats.org/officeDocument/2006/docPropsVTypes">
  <Template>Avista Green</Template>
  <TotalTime>4561</TotalTime>
  <Words>795</Words>
  <Application>Microsoft Office PowerPoint</Application>
  <PresentationFormat>On-screen Show (4:3)</PresentationFormat>
  <Paragraphs>203</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ＭＳ Ｐゴシック</vt:lpstr>
      <vt:lpstr>Arial</vt:lpstr>
      <vt:lpstr>Arial Bold</vt:lpstr>
      <vt:lpstr>Calibri</vt:lpstr>
      <vt:lpstr>Wingdings</vt:lpstr>
      <vt:lpstr>Avista Green</vt:lpstr>
      <vt:lpstr>November 2015 Windstorm Overview – Docket No. UE-160056</vt:lpstr>
      <vt:lpstr>Windstorm 2015</vt:lpstr>
      <vt:lpstr>Organizational strengths and leadership during the event</vt:lpstr>
      <vt:lpstr>Prior to storm emergency operations were declared to enable rapid response</vt:lpstr>
      <vt:lpstr>Emergency Operations Center Activation</vt:lpstr>
      <vt:lpstr>Damages from the windstorm</vt:lpstr>
      <vt:lpstr>Gas operations during the height of the storm</vt:lpstr>
      <vt:lpstr>Western Regional Mutual Assistance Group activation with multiple waves</vt:lpstr>
      <vt:lpstr>Customer service highlights</vt:lpstr>
      <vt:lpstr>All restoration activities were completed without injury.</vt:lpstr>
      <vt:lpstr>Remarkable efforts from across the community</vt:lpstr>
      <vt:lpstr>External Communications  Critical Success Factors </vt:lpstr>
      <vt:lpstr>External Communications  Cross-Community Focus </vt:lpstr>
      <vt:lpstr>External Communications: Media Relations</vt:lpstr>
      <vt:lpstr>External Communications  Connecting Directly with Customers </vt:lpstr>
      <vt:lpstr>Community Outreach Highlights</vt:lpstr>
      <vt:lpstr>Behind the Scenes Support</vt:lpstr>
      <vt:lpstr>Post Storm Debriefings</vt:lpstr>
      <vt:lpstr>Post Storm Debriefings: Successes</vt:lpstr>
      <vt:lpstr>Post Storm Debriefings: Opportunities for Improvement</vt:lpstr>
      <vt:lpstr>Thank You!</vt:lpstr>
    </vt:vector>
  </TitlesOfParts>
  <Company>Avista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Q4 All Employee Meetings 2015</dc:title>
  <dc:creator>bss3286</dc:creator>
  <cp:lastModifiedBy>Gervais, Linda</cp:lastModifiedBy>
  <cp:revision>59</cp:revision>
  <cp:lastPrinted>2016-03-21T15:20:08Z</cp:lastPrinted>
  <dcterms:created xsi:type="dcterms:W3CDTF">2015-12-04T01:59:07Z</dcterms:created>
  <dcterms:modified xsi:type="dcterms:W3CDTF">2016-03-22T16:49:29Z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0x0101006E56B4D1795A2E4DB2F0B01679ED314A0020FB686D5F388849A25EC67639C40D10</vt:lpwstr>
  </property>
  <property fmtid="{D5CDD505-2E9C-101B-9397-08002B2CF9AE}" pid="3" name="_docset_NoMedatataSyncRequired">
    <vt:lpwstr>False</vt:lpwstr>
  </property>
</Properties>
</file>